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24" r:id="rId2"/>
    <p:sldMasterId id="2147483778" r:id="rId3"/>
    <p:sldMasterId id="2147483803" r:id="rId4"/>
    <p:sldMasterId id="2147483816" r:id="rId5"/>
    <p:sldMasterId id="2147483835" r:id="rId6"/>
    <p:sldMasterId id="2147483847" r:id="rId7"/>
    <p:sldMasterId id="2147483859" r:id="rId8"/>
    <p:sldMasterId id="2147483883" r:id="rId9"/>
    <p:sldMasterId id="2147483895" r:id="rId10"/>
    <p:sldMasterId id="2147483907" r:id="rId11"/>
    <p:sldMasterId id="2147483931" r:id="rId12"/>
    <p:sldMasterId id="2147483943" r:id="rId13"/>
    <p:sldMasterId id="2147483955" r:id="rId14"/>
  </p:sldMasterIdLst>
  <p:notesMasterIdLst>
    <p:notesMasterId r:id="rId47"/>
  </p:notesMasterIdLst>
  <p:sldIdLst>
    <p:sldId id="270" r:id="rId15"/>
    <p:sldId id="726" r:id="rId16"/>
    <p:sldId id="738" r:id="rId17"/>
    <p:sldId id="728" r:id="rId18"/>
    <p:sldId id="737" r:id="rId19"/>
    <p:sldId id="739" r:id="rId20"/>
    <p:sldId id="740" r:id="rId21"/>
    <p:sldId id="735" r:id="rId22"/>
    <p:sldId id="721" r:id="rId23"/>
    <p:sldId id="742" r:id="rId24"/>
    <p:sldId id="743" r:id="rId25"/>
    <p:sldId id="724" r:id="rId26"/>
    <p:sldId id="723" r:id="rId27"/>
    <p:sldId id="697" r:id="rId28"/>
    <p:sldId id="736" r:id="rId29"/>
    <p:sldId id="722" r:id="rId30"/>
    <p:sldId id="727" r:id="rId31"/>
    <p:sldId id="709" r:id="rId32"/>
    <p:sldId id="710" r:id="rId33"/>
    <p:sldId id="711" r:id="rId34"/>
    <p:sldId id="699" r:id="rId35"/>
    <p:sldId id="745" r:id="rId36"/>
    <p:sldId id="712" r:id="rId37"/>
    <p:sldId id="714" r:id="rId38"/>
    <p:sldId id="744" r:id="rId39"/>
    <p:sldId id="720" r:id="rId40"/>
    <p:sldId id="731" r:id="rId41"/>
    <p:sldId id="730" r:id="rId42"/>
    <p:sldId id="700" r:id="rId43"/>
    <p:sldId id="733" r:id="rId44"/>
    <p:sldId id="715" r:id="rId45"/>
    <p:sldId id="294"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CC"/>
    <a:srgbClr val="66A2D8"/>
    <a:srgbClr val="94BEE4"/>
    <a:srgbClr val="199CFF"/>
    <a:srgbClr val="159BFF"/>
    <a:srgbClr val="000000"/>
    <a:srgbClr val="0B7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97" autoAdjust="0"/>
  </p:normalViewPr>
  <p:slideViewPr>
    <p:cSldViewPr>
      <p:cViewPr>
        <p:scale>
          <a:sx n="80" d="100"/>
          <a:sy n="80" d="100"/>
        </p:scale>
        <p:origin x="1522" y="106"/>
      </p:cViewPr>
      <p:guideLst>
        <p:guide orient="horz" pos="2160"/>
        <p:guide pos="2880"/>
      </p:guideLst>
    </p:cSldViewPr>
  </p:slideViewPr>
  <p:outlineViewPr>
    <p:cViewPr>
      <p:scale>
        <a:sx n="33" d="100"/>
        <a:sy n="33" d="100"/>
      </p:scale>
      <p:origin x="0" y="-2491"/>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F9E7F85-B32A-4CA9-9320-15D31B124260}" type="datetimeFigureOut">
              <a:rPr lang="en-US" smtClean="0"/>
              <a:t>4/22/2017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1006F3D-0C12-4BB2-9B33-E700C28ED4E1}" type="slidenum">
              <a:rPr lang="en-US" smtClean="0"/>
              <a:t>‹#›</a:t>
            </a:fld>
            <a:endParaRPr lang="en-US"/>
          </a:p>
        </p:txBody>
      </p:sp>
    </p:spTree>
    <p:extLst>
      <p:ext uri="{BB962C8B-B14F-4D97-AF65-F5344CB8AC3E}">
        <p14:creationId xmlns:p14="http://schemas.microsoft.com/office/powerpoint/2010/main" val="272920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006F3D-0C12-4BB2-9B33-E700C28ED4E1}" type="slidenum">
              <a:rPr lang="en-US" smtClean="0"/>
              <a:t>1</a:t>
            </a:fld>
            <a:endParaRPr lang="en-US"/>
          </a:p>
        </p:txBody>
      </p:sp>
    </p:spTree>
    <p:extLst>
      <p:ext uri="{BB962C8B-B14F-4D97-AF65-F5344CB8AC3E}">
        <p14:creationId xmlns:p14="http://schemas.microsoft.com/office/powerpoint/2010/main" val="407928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1006F3D-0C12-4BB2-9B33-E700C28ED4E1}"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152317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41A53F5-0534-4B7C-866D-88710EC5A783}"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zh-CN"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3420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3C6FCB-A94B-4B71-BAFA-A7D4A1DA4A84}"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1392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ltLang="zh-CN"/>
              <a:t>W. Chou</a:t>
            </a:r>
            <a:endParaRPr lang="en-US"/>
          </a:p>
        </p:txBody>
      </p:sp>
      <p:sp>
        <p:nvSpPr>
          <p:cNvPr id="5" name="Footer Placeholder 4"/>
          <p:cNvSpPr>
            <a:spLocks noGrp="1"/>
          </p:cNvSpPr>
          <p:nvPr>
            <p:ph type="ftr" sz="quarter" idx="11"/>
          </p:nvPr>
        </p:nvSpPr>
        <p:spPr/>
        <p:txBody>
          <a:bodyPr/>
          <a:lstStyle/>
          <a:p>
            <a:r>
              <a:rPr lang="en-US"/>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ltLang="zh-CN"/>
              <a:t>W. Chou</a:t>
            </a:r>
            <a:endParaRPr lang="en-US"/>
          </a:p>
        </p:txBody>
      </p:sp>
      <p:sp>
        <p:nvSpPr>
          <p:cNvPr id="5" name="Footer Placeholder 4"/>
          <p:cNvSpPr>
            <a:spLocks noGrp="1"/>
          </p:cNvSpPr>
          <p:nvPr>
            <p:ph type="ftr" sz="quarter" idx="11"/>
          </p:nvPr>
        </p:nvSpPr>
        <p:spPr/>
        <p:txBody>
          <a:bodyPr/>
          <a:lstStyle/>
          <a:p>
            <a:r>
              <a:rPr lang="en-US"/>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0" indent="0">
              <a:buNone/>
              <a:defRPr sz="1600">
                <a:solidFill>
                  <a:schemeClr val="tx1">
                    <a:tint val="75000"/>
                  </a:schemeClr>
                </a:solidFill>
              </a:defRPr>
            </a:lvl3pPr>
            <a:lvl4pPr marL="1371316" indent="0">
              <a:buNone/>
              <a:defRPr sz="1400">
                <a:solidFill>
                  <a:schemeClr val="tx1">
                    <a:tint val="75000"/>
                  </a:schemeClr>
                </a:solidFill>
              </a:defRPr>
            </a:lvl4pPr>
            <a:lvl5pPr marL="1828421" indent="0">
              <a:buNone/>
              <a:defRPr sz="1400">
                <a:solidFill>
                  <a:schemeClr val="tx1">
                    <a:tint val="75000"/>
                  </a:schemeClr>
                </a:solidFill>
              </a:defRPr>
            </a:lvl5pPr>
            <a:lvl6pPr marL="2285526" indent="0">
              <a:buNone/>
              <a:defRPr sz="1400">
                <a:solidFill>
                  <a:schemeClr val="tx1">
                    <a:tint val="75000"/>
                  </a:schemeClr>
                </a:solidFill>
              </a:defRPr>
            </a:lvl6pPr>
            <a:lvl7pPr marL="2742630" indent="0">
              <a:buNone/>
              <a:defRPr sz="1400">
                <a:solidFill>
                  <a:schemeClr val="tx1">
                    <a:tint val="75000"/>
                  </a:schemeClr>
                </a:solidFill>
              </a:defRPr>
            </a:lvl7pPr>
            <a:lvl8pPr marL="3199736" indent="0">
              <a:buNone/>
              <a:defRPr sz="1400">
                <a:solidFill>
                  <a:schemeClr val="tx1">
                    <a:tint val="75000"/>
                  </a:schemeClr>
                </a:solidFill>
              </a:defRPr>
            </a:lvl8pPr>
            <a:lvl9pPr marL="36568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W. Chou</a:t>
            </a:r>
          </a:p>
        </p:txBody>
      </p:sp>
      <p:sp>
        <p:nvSpPr>
          <p:cNvPr id="5" name="Footer Placeholder 4"/>
          <p:cNvSpPr>
            <a:spLocks noGrp="1"/>
          </p:cNvSpPr>
          <p:nvPr>
            <p:ph type="ftr" sz="quarter" idx="11"/>
          </p:nvPr>
        </p:nvSpPr>
        <p:spPr/>
        <p:txBody>
          <a:bodyPr/>
          <a:lstStyle/>
          <a:p>
            <a:r>
              <a:rPr lang="en-US"/>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57531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W. Chou</a:t>
            </a:r>
          </a:p>
        </p:txBody>
      </p:sp>
      <p:sp>
        <p:nvSpPr>
          <p:cNvPr id="6" name="Footer Placeholder 5"/>
          <p:cNvSpPr>
            <a:spLocks noGrp="1"/>
          </p:cNvSpPr>
          <p:nvPr>
            <p:ph type="ftr" sz="quarter" idx="11"/>
          </p:nvPr>
        </p:nvSpPr>
        <p:spPr/>
        <p:txBody>
          <a:bodyPr/>
          <a:lstStyle/>
          <a:p>
            <a:r>
              <a:rPr lang="en-US"/>
              <a:t>gg2017 Workshop, Beijing</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03453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W. Chou</a:t>
            </a:r>
          </a:p>
        </p:txBody>
      </p:sp>
      <p:sp>
        <p:nvSpPr>
          <p:cNvPr id="8" name="Footer Placeholder 7"/>
          <p:cNvSpPr>
            <a:spLocks noGrp="1"/>
          </p:cNvSpPr>
          <p:nvPr>
            <p:ph type="ftr" sz="quarter" idx="11"/>
          </p:nvPr>
        </p:nvSpPr>
        <p:spPr/>
        <p:txBody>
          <a:bodyPr/>
          <a:lstStyle/>
          <a:p>
            <a:r>
              <a:rPr lang="en-US"/>
              <a:t>gg2017 Workshop, Beijing</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622710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W. Chou</a:t>
            </a:r>
          </a:p>
        </p:txBody>
      </p:sp>
      <p:sp>
        <p:nvSpPr>
          <p:cNvPr id="4" name="Footer Placeholder 3"/>
          <p:cNvSpPr>
            <a:spLocks noGrp="1"/>
          </p:cNvSpPr>
          <p:nvPr>
            <p:ph type="ftr" sz="quarter" idx="11"/>
          </p:nvPr>
        </p:nvSpPr>
        <p:spPr/>
        <p:txBody>
          <a:bodyPr/>
          <a:lstStyle/>
          <a:p>
            <a:r>
              <a:rPr lang="en-US"/>
              <a:t>gg2017 Workshop, Beijing</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03529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W. Chou</a:t>
            </a:r>
          </a:p>
        </p:txBody>
      </p:sp>
      <p:sp>
        <p:nvSpPr>
          <p:cNvPr id="3" name="Footer Placeholder 2"/>
          <p:cNvSpPr>
            <a:spLocks noGrp="1"/>
          </p:cNvSpPr>
          <p:nvPr>
            <p:ph type="ftr" sz="quarter" idx="11"/>
          </p:nvPr>
        </p:nvSpPr>
        <p:spPr/>
        <p:txBody>
          <a:bodyPr/>
          <a:lstStyle/>
          <a:p>
            <a:r>
              <a:rPr lang="en-US"/>
              <a:t>gg2017 Workshop, Beijing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18030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 Chou</a:t>
            </a:r>
          </a:p>
        </p:txBody>
      </p:sp>
      <p:sp>
        <p:nvSpPr>
          <p:cNvPr id="6" name="Footer Placeholder 5"/>
          <p:cNvSpPr>
            <a:spLocks noGrp="1"/>
          </p:cNvSpPr>
          <p:nvPr>
            <p:ph type="ftr" sz="quarter" idx="11"/>
          </p:nvPr>
        </p:nvSpPr>
        <p:spPr/>
        <p:txBody>
          <a:bodyPr/>
          <a:lstStyle/>
          <a:p>
            <a:r>
              <a:rPr lang="en-US"/>
              <a:t>gg2017 Workshop, Beijing</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88915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W. Chou</a:t>
            </a:r>
          </a:p>
        </p:txBody>
      </p:sp>
      <p:sp>
        <p:nvSpPr>
          <p:cNvPr id="6" name="Footer Placeholder 5"/>
          <p:cNvSpPr>
            <a:spLocks noGrp="1"/>
          </p:cNvSpPr>
          <p:nvPr>
            <p:ph type="ftr" sz="quarter" idx="11"/>
          </p:nvPr>
        </p:nvSpPr>
        <p:spPr/>
        <p:txBody>
          <a:bodyPr/>
          <a:lstStyle/>
          <a:p>
            <a:r>
              <a:rPr lang="en-US"/>
              <a:t>gg2017 Workshop, Beijing</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7947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 Chou</a:t>
            </a:r>
          </a:p>
        </p:txBody>
      </p:sp>
      <p:sp>
        <p:nvSpPr>
          <p:cNvPr id="5" name="Footer Placeholder 4"/>
          <p:cNvSpPr>
            <a:spLocks noGrp="1"/>
          </p:cNvSpPr>
          <p:nvPr>
            <p:ph type="ftr" sz="quarter" idx="11"/>
          </p:nvPr>
        </p:nvSpPr>
        <p:spPr/>
        <p:txBody>
          <a:bodyPr/>
          <a:lstStyle/>
          <a:p>
            <a:r>
              <a:rPr lang="en-US"/>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14915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 Chou</a:t>
            </a:r>
          </a:p>
        </p:txBody>
      </p:sp>
      <p:sp>
        <p:nvSpPr>
          <p:cNvPr id="5" name="Footer Placeholder 4"/>
          <p:cNvSpPr>
            <a:spLocks noGrp="1"/>
          </p:cNvSpPr>
          <p:nvPr>
            <p:ph type="ftr" sz="quarter" idx="11"/>
          </p:nvPr>
        </p:nvSpPr>
        <p:spPr/>
        <p:txBody>
          <a:bodyPr/>
          <a:lstStyle/>
          <a:p>
            <a:r>
              <a:rPr lang="en-US"/>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31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r>
              <a:rPr lang="en-US"/>
              <a:t>W. Chou</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r>
              <a:rPr lang="en-US"/>
              <a:t>gg2017 Workshop, Beijing</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A2609AC2-5B17-47DD-B741-C41AA0808034}" type="slidenum">
              <a:rPr lang="en-US"/>
              <a:pPr>
                <a:defRPr/>
              </a:pPr>
              <a:t>‹#›</a:t>
            </a:fld>
            <a:endParaRPr lang="en-US"/>
          </a:p>
        </p:txBody>
      </p:sp>
    </p:spTree>
    <p:extLst>
      <p:ext uri="{BB962C8B-B14F-4D97-AF65-F5344CB8AC3E}">
        <p14:creationId xmlns:p14="http://schemas.microsoft.com/office/powerpoint/2010/main" val="107162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ltLang="zh-CN"/>
              <a:t>W. Chou</a:t>
            </a:r>
            <a:endParaRPr lang="en-US"/>
          </a:p>
        </p:txBody>
      </p:sp>
      <p:sp>
        <p:nvSpPr>
          <p:cNvPr id="5" name="Footer Placeholder 4"/>
          <p:cNvSpPr>
            <a:spLocks noGrp="1"/>
          </p:cNvSpPr>
          <p:nvPr>
            <p:ph type="ftr" sz="quarter" idx="11"/>
          </p:nvPr>
        </p:nvSpPr>
        <p:spPr/>
        <p:txBody>
          <a:bodyPr/>
          <a:lstStyle/>
          <a:p>
            <a:r>
              <a:rPr lang="en-US"/>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r>
              <a:rPr lang="en-US"/>
              <a:t>W. Chou</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r>
              <a:rPr lang="en-US"/>
              <a:t>gg2017 Workshop, Beijing</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2F055C8D-32DF-4753-AAC1-C2A2F444EA20}" type="slidenum">
              <a:rPr lang="en-US"/>
              <a:pPr>
                <a:defRPr/>
              </a:pPr>
              <a:t>‹#›</a:t>
            </a:fld>
            <a:endParaRPr lang="en-US"/>
          </a:p>
        </p:txBody>
      </p:sp>
    </p:spTree>
    <p:extLst>
      <p:ext uri="{BB962C8B-B14F-4D97-AF65-F5344CB8AC3E}">
        <p14:creationId xmlns:p14="http://schemas.microsoft.com/office/powerpoint/2010/main" val="16203492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r>
              <a:rPr lang="en-US"/>
              <a:t>W. Chou</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r>
              <a:rPr lang="en-US"/>
              <a:t>gg2017 Workshop, Beijing</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05053C7F-0C76-4DCF-A731-256D6834A409}" type="slidenum">
              <a:rPr lang="en-US"/>
              <a:pPr>
                <a:defRPr/>
              </a:pPr>
              <a:t>‹#›</a:t>
            </a:fld>
            <a:endParaRPr lang="en-US"/>
          </a:p>
        </p:txBody>
      </p:sp>
    </p:spTree>
    <p:extLst>
      <p:ext uri="{BB962C8B-B14F-4D97-AF65-F5344CB8AC3E}">
        <p14:creationId xmlns:p14="http://schemas.microsoft.com/office/powerpoint/2010/main" val="1570717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r>
              <a:rPr lang="en-US"/>
              <a:t>W. Chou</a:t>
            </a: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r>
              <a:rPr lang="en-US"/>
              <a:t>gg2017 Workshop, Beijing</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E56766F7-63E7-4CB6-B6FA-41910A954804}" type="slidenum">
              <a:rPr lang="en-US"/>
              <a:pPr>
                <a:defRPr/>
              </a:pPr>
              <a:t>‹#›</a:t>
            </a:fld>
            <a:endParaRPr lang="en-US"/>
          </a:p>
        </p:txBody>
      </p:sp>
    </p:spTree>
    <p:extLst>
      <p:ext uri="{BB962C8B-B14F-4D97-AF65-F5344CB8AC3E}">
        <p14:creationId xmlns:p14="http://schemas.microsoft.com/office/powerpoint/2010/main" val="21768947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r>
              <a:rPr lang="en-US"/>
              <a:t>W. Chou</a:t>
            </a: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r>
              <a:rPr lang="en-US"/>
              <a:t>gg2017 Workshop, Beijing</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F720366E-2116-44D9-8A35-FBFE9D39F10F}" type="slidenum">
              <a:rPr lang="en-US"/>
              <a:pPr>
                <a:defRPr/>
              </a:pPr>
              <a:t>‹#›</a:t>
            </a:fld>
            <a:endParaRPr lang="en-US"/>
          </a:p>
        </p:txBody>
      </p:sp>
    </p:spTree>
    <p:extLst>
      <p:ext uri="{BB962C8B-B14F-4D97-AF65-F5344CB8AC3E}">
        <p14:creationId xmlns:p14="http://schemas.microsoft.com/office/powerpoint/2010/main" val="34037714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r>
              <a:rPr lang="en-US"/>
              <a:t>W. Chou</a:t>
            </a: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r>
              <a:rPr lang="en-US"/>
              <a:t>gg2017 Workshop, Beijing</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CA5EA8D0-4C67-4E36-ACFE-93D7B94E856B}" type="slidenum">
              <a:rPr lang="en-US"/>
              <a:pPr>
                <a:defRPr/>
              </a:pPr>
              <a:t>‹#›</a:t>
            </a:fld>
            <a:endParaRPr lang="en-US"/>
          </a:p>
        </p:txBody>
      </p:sp>
    </p:spTree>
    <p:extLst>
      <p:ext uri="{BB962C8B-B14F-4D97-AF65-F5344CB8AC3E}">
        <p14:creationId xmlns:p14="http://schemas.microsoft.com/office/powerpoint/2010/main" val="22079693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r>
              <a:rPr lang="en-US"/>
              <a:t>W. Chou</a:t>
            </a: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r>
              <a:rPr lang="en-US"/>
              <a:t>gg2017 Workshop, Beijing</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E068C4D1-8192-49F0-96D5-AA6EBD2257F6}" type="slidenum">
              <a:rPr lang="en-US"/>
              <a:pPr>
                <a:defRPr/>
              </a:pPr>
              <a:t>‹#›</a:t>
            </a:fld>
            <a:endParaRPr lang="en-US"/>
          </a:p>
        </p:txBody>
      </p:sp>
    </p:spTree>
    <p:extLst>
      <p:ext uri="{BB962C8B-B14F-4D97-AF65-F5344CB8AC3E}">
        <p14:creationId xmlns:p14="http://schemas.microsoft.com/office/powerpoint/2010/main" val="379880176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r>
              <a:rPr lang="en-US"/>
              <a:t>W. Chou</a:t>
            </a: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r>
              <a:rPr lang="en-US"/>
              <a:t>gg2017 Workshop, Beijing</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84C40761-E6F1-4811-B564-0E244BBABE16}" type="slidenum">
              <a:rPr lang="en-US"/>
              <a:pPr>
                <a:defRPr/>
              </a:pPr>
              <a:t>‹#›</a:t>
            </a:fld>
            <a:endParaRPr lang="en-US"/>
          </a:p>
        </p:txBody>
      </p:sp>
    </p:spTree>
    <p:extLst>
      <p:ext uri="{BB962C8B-B14F-4D97-AF65-F5344CB8AC3E}">
        <p14:creationId xmlns:p14="http://schemas.microsoft.com/office/powerpoint/2010/main" val="2285409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r>
              <a:rPr lang="en-US"/>
              <a:t>W. Chou</a:t>
            </a: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r>
              <a:rPr lang="en-US"/>
              <a:t>gg2017 Workshop, Beijing</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CC461890-FB63-4563-90A7-4BC98AC865C0}" type="slidenum">
              <a:rPr lang="en-US"/>
              <a:pPr>
                <a:defRPr/>
              </a:pPr>
              <a:t>‹#›</a:t>
            </a:fld>
            <a:endParaRPr lang="en-US"/>
          </a:p>
        </p:txBody>
      </p:sp>
    </p:spTree>
    <p:extLst>
      <p:ext uri="{BB962C8B-B14F-4D97-AF65-F5344CB8AC3E}">
        <p14:creationId xmlns:p14="http://schemas.microsoft.com/office/powerpoint/2010/main" val="29043736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r>
              <a:rPr lang="en-US"/>
              <a:t>W. Chou</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r>
              <a:rPr lang="en-US"/>
              <a:t>gg2017 Workshop, Beijing</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D57178E4-3600-493E-B3DF-C918805B576B}" type="slidenum">
              <a:rPr lang="en-US"/>
              <a:pPr>
                <a:defRPr/>
              </a:pPr>
              <a:t>‹#›</a:t>
            </a:fld>
            <a:endParaRPr lang="en-US"/>
          </a:p>
        </p:txBody>
      </p:sp>
    </p:spTree>
    <p:extLst>
      <p:ext uri="{BB962C8B-B14F-4D97-AF65-F5344CB8AC3E}">
        <p14:creationId xmlns:p14="http://schemas.microsoft.com/office/powerpoint/2010/main" val="23041821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Tahoma" pitchFamily="34" charset="0"/>
              </a:defRPr>
            </a:lvl1pPr>
          </a:lstStyle>
          <a:p>
            <a:pPr>
              <a:defRPr/>
            </a:pPr>
            <a:r>
              <a:rPr lang="en-US"/>
              <a:t>W. Chou</a:t>
            </a: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ahoma" pitchFamily="34" charset="0"/>
              </a:defRPr>
            </a:lvl1pPr>
          </a:lstStyle>
          <a:p>
            <a:pPr>
              <a:defRPr/>
            </a:pPr>
            <a:r>
              <a:rPr lang="en-US"/>
              <a:t>gg2017 Workshop, Beijing</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ahoma" pitchFamily="34" charset="0"/>
              </a:defRPr>
            </a:lvl1pPr>
          </a:lstStyle>
          <a:p>
            <a:pPr>
              <a:defRPr/>
            </a:pPr>
            <a:fld id="{DC74372F-623F-48C0-BBD0-372F037E7570}" type="slidenum">
              <a:rPr lang="en-US"/>
              <a:pPr>
                <a:defRPr/>
              </a:pPr>
              <a:t>‹#›</a:t>
            </a:fld>
            <a:endParaRPr lang="en-US"/>
          </a:p>
        </p:txBody>
      </p:sp>
    </p:spTree>
    <p:extLst>
      <p:ext uri="{BB962C8B-B14F-4D97-AF65-F5344CB8AC3E}">
        <p14:creationId xmlns:p14="http://schemas.microsoft.com/office/powerpoint/2010/main" val="2904973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325"/>
          <p:cNvGrpSpPr>
            <a:grpSpLocks/>
          </p:cNvGrpSpPr>
          <p:nvPr/>
        </p:nvGrpSpPr>
        <p:grpSpPr bwMode="auto">
          <a:xfrm>
            <a:off x="4" y="68273"/>
            <a:ext cx="8678863" cy="6713537"/>
            <a:chOff x="0" y="43"/>
            <a:chExt cx="5467" cy="4229"/>
          </a:xfrm>
        </p:grpSpPr>
        <p:sp>
          <p:nvSpPr>
            <p:cNvPr id="5" name="Rectangle 217"/>
            <p:cNvSpPr>
              <a:spLocks noChangeArrowheads="1"/>
            </p:cNvSpPr>
            <p:nvPr userDrawn="1"/>
          </p:nvSpPr>
          <p:spPr bwMode="auto">
            <a:xfrm>
              <a:off x="692" y="494"/>
              <a:ext cx="4775" cy="936"/>
            </a:xfrm>
            <a:prstGeom prst="rect">
              <a:avLst/>
            </a:prstGeom>
            <a:solidFill>
              <a:schemeClr val="accent1"/>
            </a:solidFill>
            <a:ln w="9525">
              <a:noFill/>
              <a:miter lim="800000"/>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grpSp>
          <p:nvGrpSpPr>
            <p:cNvPr id="3" name="Group 324"/>
            <p:cNvGrpSpPr>
              <a:grpSpLocks/>
            </p:cNvGrpSpPr>
            <p:nvPr userDrawn="1"/>
          </p:nvGrpSpPr>
          <p:grpSpPr bwMode="auto">
            <a:xfrm>
              <a:off x="0" y="43"/>
              <a:ext cx="624" cy="4229"/>
              <a:chOff x="0" y="43"/>
              <a:chExt cx="624" cy="4229"/>
            </a:xfrm>
          </p:grpSpPr>
          <p:sp>
            <p:nvSpPr>
              <p:cNvPr id="7" name="Line 224"/>
              <p:cNvSpPr>
                <a:spLocks noChangeShapeType="1"/>
              </p:cNvSpPr>
              <p:nvPr userDrawn="1"/>
            </p:nvSpPr>
            <p:spPr bwMode="auto">
              <a:xfrm>
                <a:off x="0" y="4203"/>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8" name="Line 225"/>
              <p:cNvSpPr>
                <a:spLocks noChangeShapeType="1"/>
              </p:cNvSpPr>
              <p:nvPr userDrawn="1"/>
            </p:nvSpPr>
            <p:spPr bwMode="auto">
              <a:xfrm>
                <a:off x="0" y="4239"/>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9" name="Line 226"/>
              <p:cNvSpPr>
                <a:spLocks noChangeShapeType="1"/>
              </p:cNvSpPr>
              <p:nvPr userDrawn="1"/>
            </p:nvSpPr>
            <p:spPr bwMode="auto">
              <a:xfrm>
                <a:off x="0" y="4272"/>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 name="Line 227"/>
              <p:cNvSpPr>
                <a:spLocks noChangeShapeType="1"/>
              </p:cNvSpPr>
              <p:nvPr userDrawn="1"/>
            </p:nvSpPr>
            <p:spPr bwMode="auto">
              <a:xfrm>
                <a:off x="0" y="4113"/>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 name="Line 228"/>
              <p:cNvSpPr>
                <a:spLocks noChangeShapeType="1"/>
              </p:cNvSpPr>
              <p:nvPr userDrawn="1"/>
            </p:nvSpPr>
            <p:spPr bwMode="auto">
              <a:xfrm>
                <a:off x="0" y="4065"/>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2" name="Line 229"/>
              <p:cNvSpPr>
                <a:spLocks noChangeShapeType="1"/>
              </p:cNvSpPr>
              <p:nvPr userDrawn="1"/>
            </p:nvSpPr>
            <p:spPr bwMode="auto">
              <a:xfrm>
                <a:off x="0" y="4158"/>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3" name="Line 230"/>
              <p:cNvSpPr>
                <a:spLocks noChangeShapeType="1"/>
              </p:cNvSpPr>
              <p:nvPr userDrawn="1"/>
            </p:nvSpPr>
            <p:spPr bwMode="auto">
              <a:xfrm>
                <a:off x="0" y="3666"/>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4" name="Line 231"/>
              <p:cNvSpPr>
                <a:spLocks noChangeShapeType="1"/>
              </p:cNvSpPr>
              <p:nvPr userDrawn="1"/>
            </p:nvSpPr>
            <p:spPr bwMode="auto">
              <a:xfrm>
                <a:off x="0" y="3639"/>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5" name="Line 232"/>
              <p:cNvSpPr>
                <a:spLocks noChangeShapeType="1"/>
              </p:cNvSpPr>
              <p:nvPr userDrawn="1"/>
            </p:nvSpPr>
            <p:spPr bwMode="auto">
              <a:xfrm>
                <a:off x="0" y="4020"/>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6" name="Line 233"/>
              <p:cNvSpPr>
                <a:spLocks noChangeShapeType="1"/>
              </p:cNvSpPr>
              <p:nvPr userDrawn="1"/>
            </p:nvSpPr>
            <p:spPr bwMode="auto">
              <a:xfrm>
                <a:off x="0" y="3894"/>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7" name="Line 234"/>
              <p:cNvSpPr>
                <a:spLocks noChangeShapeType="1"/>
              </p:cNvSpPr>
              <p:nvPr userDrawn="1"/>
            </p:nvSpPr>
            <p:spPr bwMode="auto">
              <a:xfrm>
                <a:off x="0" y="3813"/>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8" name="Line 235"/>
              <p:cNvSpPr>
                <a:spLocks noChangeShapeType="1"/>
              </p:cNvSpPr>
              <p:nvPr userDrawn="1"/>
            </p:nvSpPr>
            <p:spPr bwMode="auto">
              <a:xfrm>
                <a:off x="0" y="3999"/>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9" name="Line 236"/>
              <p:cNvSpPr>
                <a:spLocks noChangeShapeType="1"/>
              </p:cNvSpPr>
              <p:nvPr userDrawn="1"/>
            </p:nvSpPr>
            <p:spPr bwMode="auto">
              <a:xfrm>
                <a:off x="0" y="3687"/>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20" name="Line 237"/>
              <p:cNvSpPr>
                <a:spLocks noChangeShapeType="1"/>
              </p:cNvSpPr>
              <p:nvPr userDrawn="1"/>
            </p:nvSpPr>
            <p:spPr bwMode="auto">
              <a:xfrm>
                <a:off x="0" y="3741"/>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21" name="Line 238"/>
              <p:cNvSpPr>
                <a:spLocks noChangeShapeType="1"/>
              </p:cNvSpPr>
              <p:nvPr userDrawn="1"/>
            </p:nvSpPr>
            <p:spPr bwMode="auto">
              <a:xfrm>
                <a:off x="0" y="393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22" name="Line 239"/>
              <p:cNvSpPr>
                <a:spLocks noChangeShapeType="1"/>
              </p:cNvSpPr>
              <p:nvPr userDrawn="1"/>
            </p:nvSpPr>
            <p:spPr bwMode="auto">
              <a:xfrm>
                <a:off x="0" y="3918"/>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23" name="Line 240"/>
              <p:cNvSpPr>
                <a:spLocks noChangeShapeType="1"/>
              </p:cNvSpPr>
              <p:nvPr userDrawn="1"/>
            </p:nvSpPr>
            <p:spPr bwMode="auto">
              <a:xfrm>
                <a:off x="0" y="3510"/>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24" name="Line 241"/>
              <p:cNvSpPr>
                <a:spLocks noChangeShapeType="1"/>
              </p:cNvSpPr>
              <p:nvPr userDrawn="1"/>
            </p:nvSpPr>
            <p:spPr bwMode="auto">
              <a:xfrm>
                <a:off x="0" y="3546"/>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25" name="Line 242"/>
              <p:cNvSpPr>
                <a:spLocks noChangeShapeType="1"/>
              </p:cNvSpPr>
              <p:nvPr userDrawn="1"/>
            </p:nvSpPr>
            <p:spPr bwMode="auto">
              <a:xfrm>
                <a:off x="0" y="357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26" name="Line 243"/>
              <p:cNvSpPr>
                <a:spLocks noChangeShapeType="1"/>
              </p:cNvSpPr>
              <p:nvPr userDrawn="1"/>
            </p:nvSpPr>
            <p:spPr bwMode="auto">
              <a:xfrm>
                <a:off x="0" y="3420"/>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27" name="Line 244"/>
              <p:cNvSpPr>
                <a:spLocks noChangeShapeType="1"/>
              </p:cNvSpPr>
              <p:nvPr userDrawn="1"/>
            </p:nvSpPr>
            <p:spPr bwMode="auto">
              <a:xfrm>
                <a:off x="0" y="3372"/>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28" name="Line 245"/>
              <p:cNvSpPr>
                <a:spLocks noChangeShapeType="1"/>
              </p:cNvSpPr>
              <p:nvPr userDrawn="1"/>
            </p:nvSpPr>
            <p:spPr bwMode="auto">
              <a:xfrm>
                <a:off x="0" y="3465"/>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29" name="Line 246"/>
              <p:cNvSpPr>
                <a:spLocks noChangeShapeType="1"/>
              </p:cNvSpPr>
              <p:nvPr userDrawn="1"/>
            </p:nvSpPr>
            <p:spPr bwMode="auto">
              <a:xfrm>
                <a:off x="0" y="2973"/>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30" name="Line 247"/>
              <p:cNvSpPr>
                <a:spLocks noChangeShapeType="1"/>
              </p:cNvSpPr>
              <p:nvPr userDrawn="1"/>
            </p:nvSpPr>
            <p:spPr bwMode="auto">
              <a:xfrm>
                <a:off x="0" y="2946"/>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31" name="Line 248"/>
              <p:cNvSpPr>
                <a:spLocks noChangeShapeType="1"/>
              </p:cNvSpPr>
              <p:nvPr userDrawn="1"/>
            </p:nvSpPr>
            <p:spPr bwMode="auto">
              <a:xfrm>
                <a:off x="0" y="3327"/>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32" name="Line 249"/>
              <p:cNvSpPr>
                <a:spLocks noChangeShapeType="1"/>
              </p:cNvSpPr>
              <p:nvPr userDrawn="1"/>
            </p:nvSpPr>
            <p:spPr bwMode="auto">
              <a:xfrm>
                <a:off x="0" y="3201"/>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33" name="Line 250"/>
              <p:cNvSpPr>
                <a:spLocks noChangeShapeType="1"/>
              </p:cNvSpPr>
              <p:nvPr userDrawn="1"/>
            </p:nvSpPr>
            <p:spPr bwMode="auto">
              <a:xfrm>
                <a:off x="0" y="3120"/>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34" name="Line 251"/>
              <p:cNvSpPr>
                <a:spLocks noChangeShapeType="1"/>
              </p:cNvSpPr>
              <p:nvPr userDrawn="1"/>
            </p:nvSpPr>
            <p:spPr bwMode="auto">
              <a:xfrm>
                <a:off x="0" y="3306"/>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35" name="Line 252"/>
              <p:cNvSpPr>
                <a:spLocks noChangeShapeType="1"/>
              </p:cNvSpPr>
              <p:nvPr userDrawn="1"/>
            </p:nvSpPr>
            <p:spPr bwMode="auto">
              <a:xfrm>
                <a:off x="0" y="2994"/>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36" name="Line 253"/>
              <p:cNvSpPr>
                <a:spLocks noChangeShapeType="1"/>
              </p:cNvSpPr>
              <p:nvPr userDrawn="1"/>
            </p:nvSpPr>
            <p:spPr bwMode="auto">
              <a:xfrm>
                <a:off x="0" y="3048"/>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37" name="Line 254"/>
              <p:cNvSpPr>
                <a:spLocks noChangeShapeType="1"/>
              </p:cNvSpPr>
              <p:nvPr userDrawn="1"/>
            </p:nvSpPr>
            <p:spPr bwMode="auto">
              <a:xfrm>
                <a:off x="0" y="3246"/>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38" name="Line 255"/>
              <p:cNvSpPr>
                <a:spLocks noChangeShapeType="1"/>
              </p:cNvSpPr>
              <p:nvPr userDrawn="1"/>
            </p:nvSpPr>
            <p:spPr bwMode="auto">
              <a:xfrm>
                <a:off x="0" y="3225"/>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39" name="Line 256"/>
              <p:cNvSpPr>
                <a:spLocks noChangeShapeType="1"/>
              </p:cNvSpPr>
              <p:nvPr userDrawn="1"/>
            </p:nvSpPr>
            <p:spPr bwMode="auto">
              <a:xfrm>
                <a:off x="0" y="2831"/>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40" name="Line 257"/>
              <p:cNvSpPr>
                <a:spLocks noChangeShapeType="1"/>
              </p:cNvSpPr>
              <p:nvPr userDrawn="1"/>
            </p:nvSpPr>
            <p:spPr bwMode="auto">
              <a:xfrm>
                <a:off x="0" y="2750"/>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41" name="Line 258"/>
              <p:cNvSpPr>
                <a:spLocks noChangeShapeType="1"/>
              </p:cNvSpPr>
              <p:nvPr userDrawn="1"/>
            </p:nvSpPr>
            <p:spPr bwMode="auto">
              <a:xfrm>
                <a:off x="0" y="2678"/>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42" name="Line 259"/>
              <p:cNvSpPr>
                <a:spLocks noChangeShapeType="1"/>
              </p:cNvSpPr>
              <p:nvPr userDrawn="1"/>
            </p:nvSpPr>
            <p:spPr bwMode="auto">
              <a:xfrm>
                <a:off x="0" y="2876"/>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43" name="Line 260"/>
              <p:cNvSpPr>
                <a:spLocks noChangeShapeType="1"/>
              </p:cNvSpPr>
              <p:nvPr userDrawn="1"/>
            </p:nvSpPr>
            <p:spPr bwMode="auto">
              <a:xfrm>
                <a:off x="0" y="2855"/>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44" name="Line 261"/>
              <p:cNvSpPr>
                <a:spLocks noChangeShapeType="1"/>
              </p:cNvSpPr>
              <p:nvPr userDrawn="1"/>
            </p:nvSpPr>
            <p:spPr bwMode="auto">
              <a:xfrm>
                <a:off x="0" y="2554"/>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45" name="Line 262"/>
              <p:cNvSpPr>
                <a:spLocks noChangeShapeType="1"/>
              </p:cNvSpPr>
              <p:nvPr userDrawn="1"/>
            </p:nvSpPr>
            <p:spPr bwMode="auto">
              <a:xfrm>
                <a:off x="0" y="2590"/>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46" name="Line 263"/>
              <p:cNvSpPr>
                <a:spLocks noChangeShapeType="1"/>
              </p:cNvSpPr>
              <p:nvPr userDrawn="1"/>
            </p:nvSpPr>
            <p:spPr bwMode="auto">
              <a:xfrm>
                <a:off x="0" y="2623"/>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47" name="Line 264"/>
              <p:cNvSpPr>
                <a:spLocks noChangeShapeType="1"/>
              </p:cNvSpPr>
              <p:nvPr userDrawn="1"/>
            </p:nvSpPr>
            <p:spPr bwMode="auto">
              <a:xfrm>
                <a:off x="0" y="2464"/>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48" name="Line 265"/>
              <p:cNvSpPr>
                <a:spLocks noChangeShapeType="1"/>
              </p:cNvSpPr>
              <p:nvPr userDrawn="1"/>
            </p:nvSpPr>
            <p:spPr bwMode="auto">
              <a:xfrm>
                <a:off x="0" y="2416"/>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49" name="Line 266"/>
              <p:cNvSpPr>
                <a:spLocks noChangeShapeType="1"/>
              </p:cNvSpPr>
              <p:nvPr userDrawn="1"/>
            </p:nvSpPr>
            <p:spPr bwMode="auto">
              <a:xfrm>
                <a:off x="0" y="250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50" name="Line 267"/>
              <p:cNvSpPr>
                <a:spLocks noChangeShapeType="1"/>
              </p:cNvSpPr>
              <p:nvPr userDrawn="1"/>
            </p:nvSpPr>
            <p:spPr bwMode="auto">
              <a:xfrm>
                <a:off x="0" y="2371"/>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51" name="Line 268"/>
              <p:cNvSpPr>
                <a:spLocks noChangeShapeType="1"/>
              </p:cNvSpPr>
              <p:nvPr userDrawn="1"/>
            </p:nvSpPr>
            <p:spPr bwMode="auto">
              <a:xfrm>
                <a:off x="0" y="2245"/>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52" name="Line 269"/>
              <p:cNvSpPr>
                <a:spLocks noChangeShapeType="1"/>
              </p:cNvSpPr>
              <p:nvPr userDrawn="1"/>
            </p:nvSpPr>
            <p:spPr bwMode="auto">
              <a:xfrm>
                <a:off x="0" y="2350"/>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53" name="Line 270"/>
              <p:cNvSpPr>
                <a:spLocks noChangeShapeType="1"/>
              </p:cNvSpPr>
              <p:nvPr userDrawn="1"/>
            </p:nvSpPr>
            <p:spPr bwMode="auto">
              <a:xfrm>
                <a:off x="0" y="2290"/>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54" name="Line 271"/>
              <p:cNvSpPr>
                <a:spLocks noChangeShapeType="1"/>
              </p:cNvSpPr>
              <p:nvPr userDrawn="1"/>
            </p:nvSpPr>
            <p:spPr bwMode="auto">
              <a:xfrm>
                <a:off x="0" y="2269"/>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55" name="Line 272"/>
              <p:cNvSpPr>
                <a:spLocks noChangeShapeType="1"/>
              </p:cNvSpPr>
              <p:nvPr userDrawn="1"/>
            </p:nvSpPr>
            <p:spPr bwMode="auto">
              <a:xfrm>
                <a:off x="0" y="2130"/>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56" name="Line 273"/>
              <p:cNvSpPr>
                <a:spLocks noChangeShapeType="1"/>
              </p:cNvSpPr>
              <p:nvPr userDrawn="1"/>
            </p:nvSpPr>
            <p:spPr bwMode="auto">
              <a:xfrm>
                <a:off x="0" y="2166"/>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57" name="Line 274"/>
              <p:cNvSpPr>
                <a:spLocks noChangeShapeType="1"/>
              </p:cNvSpPr>
              <p:nvPr userDrawn="1"/>
            </p:nvSpPr>
            <p:spPr bwMode="auto">
              <a:xfrm>
                <a:off x="0" y="219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58" name="Line 275"/>
              <p:cNvSpPr>
                <a:spLocks noChangeShapeType="1"/>
              </p:cNvSpPr>
              <p:nvPr userDrawn="1"/>
            </p:nvSpPr>
            <p:spPr bwMode="auto">
              <a:xfrm>
                <a:off x="0" y="2040"/>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59" name="Line 276"/>
              <p:cNvSpPr>
                <a:spLocks noChangeShapeType="1"/>
              </p:cNvSpPr>
              <p:nvPr userDrawn="1"/>
            </p:nvSpPr>
            <p:spPr bwMode="auto">
              <a:xfrm>
                <a:off x="0" y="1992"/>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60" name="Line 277"/>
              <p:cNvSpPr>
                <a:spLocks noChangeShapeType="1"/>
              </p:cNvSpPr>
              <p:nvPr userDrawn="1"/>
            </p:nvSpPr>
            <p:spPr bwMode="auto">
              <a:xfrm>
                <a:off x="0" y="2085"/>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61" name="Line 278"/>
              <p:cNvSpPr>
                <a:spLocks noChangeShapeType="1"/>
              </p:cNvSpPr>
              <p:nvPr userDrawn="1"/>
            </p:nvSpPr>
            <p:spPr bwMode="auto">
              <a:xfrm>
                <a:off x="0" y="1593"/>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62" name="Line 279"/>
              <p:cNvSpPr>
                <a:spLocks noChangeShapeType="1"/>
              </p:cNvSpPr>
              <p:nvPr userDrawn="1"/>
            </p:nvSpPr>
            <p:spPr bwMode="auto">
              <a:xfrm>
                <a:off x="0" y="1566"/>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63" name="Line 280"/>
              <p:cNvSpPr>
                <a:spLocks noChangeShapeType="1"/>
              </p:cNvSpPr>
              <p:nvPr userDrawn="1"/>
            </p:nvSpPr>
            <p:spPr bwMode="auto">
              <a:xfrm>
                <a:off x="0" y="1947"/>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64" name="Line 281"/>
              <p:cNvSpPr>
                <a:spLocks noChangeShapeType="1"/>
              </p:cNvSpPr>
              <p:nvPr userDrawn="1"/>
            </p:nvSpPr>
            <p:spPr bwMode="auto">
              <a:xfrm>
                <a:off x="0" y="1821"/>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65" name="Line 282"/>
              <p:cNvSpPr>
                <a:spLocks noChangeShapeType="1"/>
              </p:cNvSpPr>
              <p:nvPr userDrawn="1"/>
            </p:nvSpPr>
            <p:spPr bwMode="auto">
              <a:xfrm>
                <a:off x="0" y="1740"/>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66" name="Line 283"/>
              <p:cNvSpPr>
                <a:spLocks noChangeShapeType="1"/>
              </p:cNvSpPr>
              <p:nvPr userDrawn="1"/>
            </p:nvSpPr>
            <p:spPr bwMode="auto">
              <a:xfrm>
                <a:off x="0" y="1926"/>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67" name="Line 284"/>
              <p:cNvSpPr>
                <a:spLocks noChangeShapeType="1"/>
              </p:cNvSpPr>
              <p:nvPr userDrawn="1"/>
            </p:nvSpPr>
            <p:spPr bwMode="auto">
              <a:xfrm>
                <a:off x="0" y="1614"/>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68" name="Line 285"/>
              <p:cNvSpPr>
                <a:spLocks noChangeShapeType="1"/>
              </p:cNvSpPr>
              <p:nvPr userDrawn="1"/>
            </p:nvSpPr>
            <p:spPr bwMode="auto">
              <a:xfrm>
                <a:off x="0" y="1668"/>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69" name="Line 286"/>
              <p:cNvSpPr>
                <a:spLocks noChangeShapeType="1"/>
              </p:cNvSpPr>
              <p:nvPr userDrawn="1"/>
            </p:nvSpPr>
            <p:spPr bwMode="auto">
              <a:xfrm>
                <a:off x="0" y="1866"/>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70" name="Line 287"/>
              <p:cNvSpPr>
                <a:spLocks noChangeShapeType="1"/>
              </p:cNvSpPr>
              <p:nvPr userDrawn="1"/>
            </p:nvSpPr>
            <p:spPr bwMode="auto">
              <a:xfrm>
                <a:off x="0" y="1845"/>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71" name="Line 288"/>
              <p:cNvSpPr>
                <a:spLocks noChangeShapeType="1"/>
              </p:cNvSpPr>
              <p:nvPr userDrawn="1"/>
            </p:nvSpPr>
            <p:spPr bwMode="auto">
              <a:xfrm>
                <a:off x="0" y="1437"/>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72" name="Line 289"/>
              <p:cNvSpPr>
                <a:spLocks noChangeShapeType="1"/>
              </p:cNvSpPr>
              <p:nvPr userDrawn="1"/>
            </p:nvSpPr>
            <p:spPr bwMode="auto">
              <a:xfrm>
                <a:off x="0" y="1473"/>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73" name="Line 290"/>
              <p:cNvSpPr>
                <a:spLocks noChangeShapeType="1"/>
              </p:cNvSpPr>
              <p:nvPr userDrawn="1"/>
            </p:nvSpPr>
            <p:spPr bwMode="auto">
              <a:xfrm>
                <a:off x="0" y="1506"/>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74" name="Line 291"/>
              <p:cNvSpPr>
                <a:spLocks noChangeShapeType="1"/>
              </p:cNvSpPr>
              <p:nvPr userDrawn="1"/>
            </p:nvSpPr>
            <p:spPr bwMode="auto">
              <a:xfrm>
                <a:off x="0" y="1347"/>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75" name="Line 292"/>
              <p:cNvSpPr>
                <a:spLocks noChangeShapeType="1"/>
              </p:cNvSpPr>
              <p:nvPr userDrawn="1"/>
            </p:nvSpPr>
            <p:spPr bwMode="auto">
              <a:xfrm>
                <a:off x="0" y="1392"/>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76" name="Line 293"/>
              <p:cNvSpPr>
                <a:spLocks noChangeShapeType="1"/>
              </p:cNvSpPr>
              <p:nvPr userDrawn="1"/>
            </p:nvSpPr>
            <p:spPr bwMode="auto">
              <a:xfrm>
                <a:off x="0" y="1016"/>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77" name="Line 294"/>
              <p:cNvSpPr>
                <a:spLocks noChangeShapeType="1"/>
              </p:cNvSpPr>
              <p:nvPr userDrawn="1"/>
            </p:nvSpPr>
            <p:spPr bwMode="auto">
              <a:xfrm>
                <a:off x="0" y="989"/>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78" name="Line 295"/>
              <p:cNvSpPr>
                <a:spLocks noChangeShapeType="1"/>
              </p:cNvSpPr>
              <p:nvPr userDrawn="1"/>
            </p:nvSpPr>
            <p:spPr bwMode="auto">
              <a:xfrm>
                <a:off x="0" y="1244"/>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79" name="Line 296"/>
              <p:cNvSpPr>
                <a:spLocks noChangeShapeType="1"/>
              </p:cNvSpPr>
              <p:nvPr userDrawn="1"/>
            </p:nvSpPr>
            <p:spPr bwMode="auto">
              <a:xfrm>
                <a:off x="0" y="1163"/>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80" name="Line 297"/>
              <p:cNvSpPr>
                <a:spLocks noChangeShapeType="1"/>
              </p:cNvSpPr>
              <p:nvPr userDrawn="1"/>
            </p:nvSpPr>
            <p:spPr bwMode="auto">
              <a:xfrm>
                <a:off x="0" y="1037"/>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81" name="Line 298"/>
              <p:cNvSpPr>
                <a:spLocks noChangeShapeType="1"/>
              </p:cNvSpPr>
              <p:nvPr userDrawn="1"/>
            </p:nvSpPr>
            <p:spPr bwMode="auto">
              <a:xfrm>
                <a:off x="0" y="1091"/>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82" name="Line 299"/>
              <p:cNvSpPr>
                <a:spLocks noChangeShapeType="1"/>
              </p:cNvSpPr>
              <p:nvPr userDrawn="1"/>
            </p:nvSpPr>
            <p:spPr bwMode="auto">
              <a:xfrm>
                <a:off x="0" y="128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83" name="Line 300"/>
              <p:cNvSpPr>
                <a:spLocks noChangeShapeType="1"/>
              </p:cNvSpPr>
              <p:nvPr userDrawn="1"/>
            </p:nvSpPr>
            <p:spPr bwMode="auto">
              <a:xfrm>
                <a:off x="0" y="1268"/>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84" name="Line 301"/>
              <p:cNvSpPr>
                <a:spLocks noChangeShapeType="1"/>
              </p:cNvSpPr>
              <p:nvPr userDrawn="1"/>
            </p:nvSpPr>
            <p:spPr bwMode="auto">
              <a:xfrm>
                <a:off x="0" y="860"/>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85" name="Line 302"/>
              <p:cNvSpPr>
                <a:spLocks noChangeShapeType="1"/>
              </p:cNvSpPr>
              <p:nvPr userDrawn="1"/>
            </p:nvSpPr>
            <p:spPr bwMode="auto">
              <a:xfrm>
                <a:off x="0" y="896"/>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86" name="Line 303"/>
              <p:cNvSpPr>
                <a:spLocks noChangeShapeType="1"/>
              </p:cNvSpPr>
              <p:nvPr userDrawn="1"/>
            </p:nvSpPr>
            <p:spPr bwMode="auto">
              <a:xfrm>
                <a:off x="0" y="92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87" name="Line 304"/>
              <p:cNvSpPr>
                <a:spLocks noChangeShapeType="1"/>
              </p:cNvSpPr>
              <p:nvPr userDrawn="1"/>
            </p:nvSpPr>
            <p:spPr bwMode="auto">
              <a:xfrm>
                <a:off x="0" y="770"/>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88" name="Line 305"/>
              <p:cNvSpPr>
                <a:spLocks noChangeShapeType="1"/>
              </p:cNvSpPr>
              <p:nvPr userDrawn="1"/>
            </p:nvSpPr>
            <p:spPr bwMode="auto">
              <a:xfrm>
                <a:off x="0" y="815"/>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89" name="Line 306"/>
              <p:cNvSpPr>
                <a:spLocks noChangeShapeType="1"/>
              </p:cNvSpPr>
              <p:nvPr userDrawn="1"/>
            </p:nvSpPr>
            <p:spPr bwMode="auto">
              <a:xfrm>
                <a:off x="0" y="718"/>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90" name="Line 307"/>
              <p:cNvSpPr>
                <a:spLocks noChangeShapeType="1"/>
              </p:cNvSpPr>
              <p:nvPr userDrawn="1"/>
            </p:nvSpPr>
            <p:spPr bwMode="auto">
              <a:xfrm>
                <a:off x="0" y="646"/>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91" name="Line 308"/>
              <p:cNvSpPr>
                <a:spLocks noChangeShapeType="1"/>
              </p:cNvSpPr>
              <p:nvPr userDrawn="1"/>
            </p:nvSpPr>
            <p:spPr bwMode="auto">
              <a:xfrm>
                <a:off x="0" y="522"/>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92" name="Line 309"/>
              <p:cNvSpPr>
                <a:spLocks noChangeShapeType="1"/>
              </p:cNvSpPr>
              <p:nvPr userDrawn="1"/>
            </p:nvSpPr>
            <p:spPr bwMode="auto">
              <a:xfrm>
                <a:off x="0" y="558"/>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93" name="Line 310"/>
              <p:cNvSpPr>
                <a:spLocks noChangeShapeType="1"/>
              </p:cNvSpPr>
              <p:nvPr userDrawn="1"/>
            </p:nvSpPr>
            <p:spPr bwMode="auto">
              <a:xfrm>
                <a:off x="0" y="591"/>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94" name="Line 311"/>
              <p:cNvSpPr>
                <a:spLocks noChangeShapeType="1"/>
              </p:cNvSpPr>
              <p:nvPr userDrawn="1"/>
            </p:nvSpPr>
            <p:spPr bwMode="auto">
              <a:xfrm>
                <a:off x="0" y="432"/>
                <a:ext cx="624"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95" name="Line 312"/>
              <p:cNvSpPr>
                <a:spLocks noChangeShapeType="1"/>
              </p:cNvSpPr>
              <p:nvPr userDrawn="1"/>
            </p:nvSpPr>
            <p:spPr bwMode="auto">
              <a:xfrm>
                <a:off x="0" y="384"/>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96" name="Line 313"/>
              <p:cNvSpPr>
                <a:spLocks noChangeShapeType="1"/>
              </p:cNvSpPr>
              <p:nvPr userDrawn="1"/>
            </p:nvSpPr>
            <p:spPr bwMode="auto">
              <a:xfrm>
                <a:off x="0" y="477"/>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97" name="Line 314"/>
              <p:cNvSpPr>
                <a:spLocks noChangeShapeType="1"/>
              </p:cNvSpPr>
              <p:nvPr userDrawn="1"/>
            </p:nvSpPr>
            <p:spPr bwMode="auto">
              <a:xfrm>
                <a:off x="0" y="339"/>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98" name="Line 315"/>
              <p:cNvSpPr>
                <a:spLocks noChangeShapeType="1"/>
              </p:cNvSpPr>
              <p:nvPr userDrawn="1"/>
            </p:nvSpPr>
            <p:spPr bwMode="auto">
              <a:xfrm>
                <a:off x="0" y="318"/>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99" name="Line 316"/>
              <p:cNvSpPr>
                <a:spLocks noChangeShapeType="1"/>
              </p:cNvSpPr>
              <p:nvPr userDrawn="1"/>
            </p:nvSpPr>
            <p:spPr bwMode="auto">
              <a:xfrm>
                <a:off x="0" y="258"/>
                <a:ext cx="624"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0" name="Line 317"/>
              <p:cNvSpPr>
                <a:spLocks noChangeShapeType="1"/>
              </p:cNvSpPr>
              <p:nvPr userDrawn="1"/>
            </p:nvSpPr>
            <p:spPr bwMode="auto">
              <a:xfrm>
                <a:off x="0" y="70"/>
                <a:ext cx="624"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1" name="Line 318"/>
              <p:cNvSpPr>
                <a:spLocks noChangeShapeType="1"/>
              </p:cNvSpPr>
              <p:nvPr userDrawn="1"/>
            </p:nvSpPr>
            <p:spPr bwMode="auto">
              <a:xfrm>
                <a:off x="0" y="43"/>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2" name="Line 319"/>
              <p:cNvSpPr>
                <a:spLocks noChangeShapeType="1"/>
              </p:cNvSpPr>
              <p:nvPr userDrawn="1"/>
            </p:nvSpPr>
            <p:spPr bwMode="auto">
              <a:xfrm>
                <a:off x="0" y="91"/>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3" name="Line 320"/>
              <p:cNvSpPr>
                <a:spLocks noChangeShapeType="1"/>
              </p:cNvSpPr>
              <p:nvPr userDrawn="1"/>
            </p:nvSpPr>
            <p:spPr bwMode="auto">
              <a:xfrm>
                <a:off x="0" y="145"/>
                <a:ext cx="624"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4" name="Line 321"/>
              <p:cNvSpPr>
                <a:spLocks noChangeShapeType="1"/>
              </p:cNvSpPr>
              <p:nvPr userDrawn="1"/>
            </p:nvSpPr>
            <p:spPr bwMode="auto">
              <a:xfrm>
                <a:off x="0" y="202"/>
                <a:ext cx="624"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grpSp>
      </p:grpSp>
      <p:sp>
        <p:nvSpPr>
          <p:cNvPr id="105" name="Rectangle 220"/>
          <p:cNvSpPr>
            <a:spLocks noChangeArrowheads="1"/>
          </p:cNvSpPr>
          <p:nvPr/>
        </p:nvSpPr>
        <p:spPr bwMode="auto">
          <a:xfrm>
            <a:off x="3124206" y="2438400"/>
            <a:ext cx="5662613" cy="77788"/>
          </a:xfrm>
          <a:prstGeom prst="rect">
            <a:avLst/>
          </a:prstGeom>
          <a:solidFill>
            <a:schemeClr val="hlink"/>
          </a:solidFill>
          <a:ln w="9525">
            <a:noFill/>
            <a:miter lim="800000"/>
            <a:headEnd/>
            <a:tailEnd/>
          </a:ln>
        </p:spPr>
        <p:txBody>
          <a:bodyPr wrap="none" lIns="91420" tIns="45711" rIns="91420" bIns="45711" anchor="ctr"/>
          <a:lstStyle/>
          <a:p>
            <a:pPr algn="ctr" defTabSz="914210" fontAlgn="base">
              <a:spcBef>
                <a:spcPct val="0"/>
              </a:spcBef>
              <a:spcAft>
                <a:spcPct val="0"/>
              </a:spcAft>
            </a:pPr>
            <a:endParaRPr kumimoji="1" lang="en-US" sz="2400" dirty="0">
              <a:solidFill>
                <a:srgbClr val="003366"/>
              </a:solidFill>
            </a:endParaRPr>
          </a:p>
        </p:txBody>
      </p:sp>
      <p:sp>
        <p:nvSpPr>
          <p:cNvPr id="106" name="Rectangle 219"/>
          <p:cNvSpPr>
            <a:spLocks noChangeArrowheads="1"/>
          </p:cNvSpPr>
          <p:nvPr/>
        </p:nvSpPr>
        <p:spPr bwMode="auto">
          <a:xfrm>
            <a:off x="990604" y="533402"/>
            <a:ext cx="5662613" cy="77788"/>
          </a:xfrm>
          <a:prstGeom prst="rect">
            <a:avLst/>
          </a:prstGeom>
          <a:solidFill>
            <a:schemeClr val="hlink"/>
          </a:solidFill>
          <a:ln w="9525">
            <a:noFill/>
            <a:miter lim="800000"/>
            <a:headEnd/>
            <a:tailEnd/>
          </a:ln>
        </p:spPr>
        <p:txBody>
          <a:bodyPr wrap="none" lIns="91420" tIns="45711" rIns="91420" bIns="45711" anchor="ctr"/>
          <a:lstStyle/>
          <a:p>
            <a:pPr algn="ctr" defTabSz="914210" fontAlgn="base">
              <a:spcBef>
                <a:spcPct val="0"/>
              </a:spcBef>
              <a:spcAft>
                <a:spcPct val="0"/>
              </a:spcAft>
            </a:pPr>
            <a:endParaRPr kumimoji="1" lang="en-US" sz="2400" dirty="0">
              <a:solidFill>
                <a:srgbClr val="003366"/>
              </a:solidFill>
            </a:endParaRPr>
          </a:p>
        </p:txBody>
      </p:sp>
      <p:sp>
        <p:nvSpPr>
          <p:cNvPr id="3175" name="Rectangle 103"/>
          <p:cNvSpPr>
            <a:spLocks noGrp="1" noChangeArrowheads="1"/>
          </p:cNvSpPr>
          <p:nvPr>
            <p:ph type="ctrTitle"/>
          </p:nvPr>
        </p:nvSpPr>
        <p:spPr>
          <a:xfrm>
            <a:off x="1219200" y="762000"/>
            <a:ext cx="7380288" cy="1524000"/>
          </a:xfrm>
        </p:spPr>
        <p:txBody>
          <a:bodyPr/>
          <a:lstStyle>
            <a:lvl1pPr>
              <a:defRPr/>
            </a:lvl1pPr>
          </a:lstStyle>
          <a:p>
            <a:r>
              <a:rPr lang="en-US"/>
              <a:t>Click to edit Master title style</a:t>
            </a:r>
          </a:p>
        </p:txBody>
      </p:sp>
      <p:sp>
        <p:nvSpPr>
          <p:cNvPr id="3293" name="Rectangle 221"/>
          <p:cNvSpPr>
            <a:spLocks noGrp="1" noChangeArrowheads="1"/>
          </p:cNvSpPr>
          <p:nvPr>
            <p:ph type="subTitle" idx="1"/>
          </p:nvPr>
        </p:nvSpPr>
        <p:spPr>
          <a:xfrm>
            <a:off x="1566869" y="2693995"/>
            <a:ext cx="6662737" cy="2994025"/>
          </a:xfrm>
        </p:spPr>
        <p:txBody>
          <a:bodyPr/>
          <a:lstStyle>
            <a:lvl1pPr marL="0" indent="0" algn="ctr">
              <a:buFont typeface="Wingdings" pitchFamily="2" charset="2"/>
              <a:buNone/>
              <a:defRPr/>
            </a:lvl1pPr>
          </a:lstStyle>
          <a:p>
            <a:r>
              <a:rPr lang="en-US"/>
              <a:t>Click to edit Master subtitle style</a:t>
            </a:r>
          </a:p>
        </p:txBody>
      </p:sp>
      <p:sp>
        <p:nvSpPr>
          <p:cNvPr id="107" name="Rectangle 105"/>
          <p:cNvSpPr>
            <a:spLocks noGrp="1" noChangeArrowheads="1"/>
          </p:cNvSpPr>
          <p:nvPr>
            <p:ph type="dt" sz="half" idx="10"/>
          </p:nvPr>
        </p:nvSpPr>
        <p:spPr>
          <a:xfrm>
            <a:off x="1387481" y="6357938"/>
            <a:ext cx="1355725" cy="457200"/>
          </a:xfrm>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108" name="Rectangle 106"/>
          <p:cNvSpPr>
            <a:spLocks noGrp="1" noChangeArrowheads="1"/>
          </p:cNvSpPr>
          <p:nvPr>
            <p:ph type="ftr" sz="quarter" idx="11"/>
          </p:nvPr>
        </p:nvSpPr>
        <p:spPr>
          <a:xfrm>
            <a:off x="2743200" y="6357938"/>
            <a:ext cx="5105400" cy="457200"/>
          </a:xfrm>
        </p:spPr>
        <p:txBody>
          <a:bodyPr/>
          <a:lstStyle>
            <a:lvl1pPr>
              <a:defRPr/>
            </a:lvl1pPr>
          </a:lstStyle>
          <a:p>
            <a:pPr>
              <a:defRPr/>
            </a:pPr>
            <a:r>
              <a:rPr lang="en-US">
                <a:solidFill>
                  <a:srgbClr val="800000"/>
                </a:solidFill>
              </a:rPr>
              <a:t>gg2017 Workshop, Beijing</a:t>
            </a:r>
          </a:p>
        </p:txBody>
      </p:sp>
      <p:sp>
        <p:nvSpPr>
          <p:cNvPr id="109" name="Rectangle 107"/>
          <p:cNvSpPr>
            <a:spLocks noGrp="1" noChangeArrowheads="1"/>
          </p:cNvSpPr>
          <p:nvPr>
            <p:ph type="sldNum" sz="quarter" idx="12"/>
          </p:nvPr>
        </p:nvSpPr>
        <p:spPr>
          <a:xfrm>
            <a:off x="7924802" y="6400800"/>
            <a:ext cx="838200" cy="457200"/>
          </a:xfrm>
        </p:spPr>
        <p:txBody>
          <a:bodyPr/>
          <a:lstStyle>
            <a:lvl1pPr>
              <a:defRPr/>
            </a:lvl1pPr>
          </a:lstStyle>
          <a:p>
            <a:pPr>
              <a:defRPr/>
            </a:pPr>
            <a:fld id="{DFBDB2C9-0C31-449B-B24A-BB0E6CD47132}"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99243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140AA7C-7BB1-404A-925B-7E83DA6985EF}" type="datetimeFigureOut">
              <a:rPr lang="en-GB" smtClean="0"/>
              <a:t>22/04/2017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4CBECB-E6B9-4CF2-ABF0-89C6B79D862F}" type="slidenum">
              <a:rPr lang="en-GB" smtClean="0"/>
              <a:t>‹#›</a:t>
            </a:fld>
            <a:endParaRPr lang="en-GB"/>
          </a:p>
        </p:txBody>
      </p:sp>
    </p:spTree>
    <p:extLst>
      <p:ext uri="{BB962C8B-B14F-4D97-AF65-F5344CB8AC3E}">
        <p14:creationId xmlns:p14="http://schemas.microsoft.com/office/powerpoint/2010/main" val="22114559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40AA7C-7BB1-404A-925B-7E83DA6985EF}" type="datetimeFigureOut">
              <a:rPr lang="en-GB" smtClean="0"/>
              <a:t>22/04/2017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4CBECB-E6B9-4CF2-ABF0-89C6B79D862F}" type="slidenum">
              <a:rPr lang="en-GB" smtClean="0"/>
              <a:t>‹#›</a:t>
            </a:fld>
            <a:endParaRPr lang="en-GB"/>
          </a:p>
        </p:txBody>
      </p:sp>
    </p:spTree>
    <p:extLst>
      <p:ext uri="{BB962C8B-B14F-4D97-AF65-F5344CB8AC3E}">
        <p14:creationId xmlns:p14="http://schemas.microsoft.com/office/powerpoint/2010/main" val="38409177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40AA7C-7BB1-404A-925B-7E83DA6985EF}" type="datetimeFigureOut">
              <a:rPr lang="en-GB" smtClean="0"/>
              <a:t>22/04/2017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4CBECB-E6B9-4CF2-ABF0-89C6B79D862F}" type="slidenum">
              <a:rPr lang="en-GB" smtClean="0"/>
              <a:t>‹#›</a:t>
            </a:fld>
            <a:endParaRPr lang="en-GB"/>
          </a:p>
        </p:txBody>
      </p:sp>
    </p:spTree>
    <p:extLst>
      <p:ext uri="{BB962C8B-B14F-4D97-AF65-F5344CB8AC3E}">
        <p14:creationId xmlns:p14="http://schemas.microsoft.com/office/powerpoint/2010/main" val="12800497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140AA7C-7BB1-404A-925B-7E83DA6985EF}" type="datetimeFigureOut">
              <a:rPr lang="en-GB" smtClean="0"/>
              <a:t>22/04/2017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4CBECB-E6B9-4CF2-ABF0-89C6B79D862F}" type="slidenum">
              <a:rPr lang="en-GB" smtClean="0"/>
              <a:t>‹#›</a:t>
            </a:fld>
            <a:endParaRPr lang="en-GB"/>
          </a:p>
        </p:txBody>
      </p:sp>
    </p:spTree>
    <p:extLst>
      <p:ext uri="{BB962C8B-B14F-4D97-AF65-F5344CB8AC3E}">
        <p14:creationId xmlns:p14="http://schemas.microsoft.com/office/powerpoint/2010/main" val="41513587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140AA7C-7BB1-404A-925B-7E83DA6985EF}" type="datetimeFigureOut">
              <a:rPr lang="en-GB" smtClean="0"/>
              <a:t>22/04/2017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4CBECB-E6B9-4CF2-ABF0-89C6B79D862F}" type="slidenum">
              <a:rPr lang="en-GB" smtClean="0"/>
              <a:t>‹#›</a:t>
            </a:fld>
            <a:endParaRPr lang="en-GB"/>
          </a:p>
        </p:txBody>
      </p:sp>
    </p:spTree>
    <p:extLst>
      <p:ext uri="{BB962C8B-B14F-4D97-AF65-F5344CB8AC3E}">
        <p14:creationId xmlns:p14="http://schemas.microsoft.com/office/powerpoint/2010/main" val="87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140AA7C-7BB1-404A-925B-7E83DA6985EF}" type="datetimeFigureOut">
              <a:rPr lang="en-GB" smtClean="0"/>
              <a:t>22/04/2017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4CBECB-E6B9-4CF2-ABF0-89C6B79D862F}" type="slidenum">
              <a:rPr lang="en-GB" smtClean="0"/>
              <a:t>‹#›</a:t>
            </a:fld>
            <a:endParaRPr lang="en-GB"/>
          </a:p>
        </p:txBody>
      </p:sp>
    </p:spTree>
    <p:extLst>
      <p:ext uri="{BB962C8B-B14F-4D97-AF65-F5344CB8AC3E}">
        <p14:creationId xmlns:p14="http://schemas.microsoft.com/office/powerpoint/2010/main" val="29321278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0AA7C-7BB1-404A-925B-7E83DA6985EF}" type="datetimeFigureOut">
              <a:rPr lang="en-GB" smtClean="0"/>
              <a:t>22/04/2017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4CBECB-E6B9-4CF2-ABF0-89C6B79D862F}" type="slidenum">
              <a:rPr lang="en-GB" smtClean="0"/>
              <a:t>‹#›</a:t>
            </a:fld>
            <a:endParaRPr lang="en-GB"/>
          </a:p>
        </p:txBody>
      </p:sp>
    </p:spTree>
    <p:extLst>
      <p:ext uri="{BB962C8B-B14F-4D97-AF65-F5344CB8AC3E}">
        <p14:creationId xmlns:p14="http://schemas.microsoft.com/office/powerpoint/2010/main" val="796440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40AA7C-7BB1-404A-925B-7E83DA6985EF}" type="datetimeFigureOut">
              <a:rPr lang="en-GB" smtClean="0"/>
              <a:t>22/04/2017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4CBECB-E6B9-4CF2-ABF0-89C6B79D862F}" type="slidenum">
              <a:rPr lang="en-GB" smtClean="0"/>
              <a:t>‹#›</a:t>
            </a:fld>
            <a:endParaRPr lang="en-GB"/>
          </a:p>
        </p:txBody>
      </p:sp>
    </p:spTree>
    <p:extLst>
      <p:ext uri="{BB962C8B-B14F-4D97-AF65-F5344CB8AC3E}">
        <p14:creationId xmlns:p14="http://schemas.microsoft.com/office/powerpoint/2010/main" val="110591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40AA7C-7BB1-404A-925B-7E83DA6985EF}" type="datetimeFigureOut">
              <a:rPr lang="en-GB" smtClean="0"/>
              <a:t>22/04/2017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4CBECB-E6B9-4CF2-ABF0-89C6B79D862F}" type="slidenum">
              <a:rPr lang="en-GB" smtClean="0"/>
              <a:t>‹#›</a:t>
            </a:fld>
            <a:endParaRPr lang="en-GB"/>
          </a:p>
        </p:txBody>
      </p:sp>
    </p:spTree>
    <p:extLst>
      <p:ext uri="{BB962C8B-B14F-4D97-AF65-F5344CB8AC3E}">
        <p14:creationId xmlns:p14="http://schemas.microsoft.com/office/powerpoint/2010/main" val="31361509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40AA7C-7BB1-404A-925B-7E83DA6985EF}" type="datetimeFigureOut">
              <a:rPr lang="en-GB" smtClean="0"/>
              <a:t>22/04/2017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4CBECB-E6B9-4CF2-ABF0-89C6B79D862F}" type="slidenum">
              <a:rPr lang="en-GB" smtClean="0"/>
              <a:t>‹#›</a:t>
            </a:fld>
            <a:endParaRPr lang="en-GB"/>
          </a:p>
        </p:txBody>
      </p:sp>
    </p:spTree>
    <p:extLst>
      <p:ext uri="{BB962C8B-B14F-4D97-AF65-F5344CB8AC3E}">
        <p14:creationId xmlns:p14="http://schemas.microsoft.com/office/powerpoint/2010/main" val="2342617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6" name="Rectangle 6"/>
          <p:cNvSpPr>
            <a:spLocks noGrp="1" noChangeArrowheads="1"/>
          </p:cNvSpPr>
          <p:nvPr>
            <p:ph type="sldNum" sz="quarter" idx="12"/>
          </p:nvPr>
        </p:nvSpPr>
        <p:spPr>
          <a:ln/>
        </p:spPr>
        <p:txBody>
          <a:bodyPr/>
          <a:lstStyle>
            <a:lvl1pPr>
              <a:defRPr/>
            </a:lvl1pPr>
          </a:lstStyle>
          <a:p>
            <a:pPr>
              <a:defRPr/>
            </a:pPr>
            <a:fld id="{AC030F56-F100-4F86-B447-EF61D5B65C02}"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110289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40AA7C-7BB1-404A-925B-7E83DA6985EF}" type="datetimeFigureOut">
              <a:rPr lang="en-GB" smtClean="0"/>
              <a:t>22/04/2017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4CBECB-E6B9-4CF2-ABF0-89C6B79D862F}" type="slidenum">
              <a:rPr lang="en-GB" smtClean="0"/>
              <a:t>‹#›</a:t>
            </a:fld>
            <a:endParaRPr lang="en-GB"/>
          </a:p>
        </p:txBody>
      </p:sp>
    </p:spTree>
    <p:extLst>
      <p:ext uri="{BB962C8B-B14F-4D97-AF65-F5344CB8AC3E}">
        <p14:creationId xmlns:p14="http://schemas.microsoft.com/office/powerpoint/2010/main" val="17465630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ltLang="zh-CN"/>
              <a:t>W. Chou</a:t>
            </a:r>
            <a:endParaRPr lang="en-US"/>
          </a:p>
        </p:txBody>
      </p:sp>
      <p:sp>
        <p:nvSpPr>
          <p:cNvPr id="5" name="Footer Placeholder 4"/>
          <p:cNvSpPr>
            <a:spLocks noGrp="1"/>
          </p:cNvSpPr>
          <p:nvPr>
            <p:ph type="ftr" sz="quarter" idx="11"/>
          </p:nvPr>
        </p:nvSpPr>
        <p:spPr/>
        <p:txBody>
          <a:bodyPr/>
          <a:lstStyle/>
          <a:p>
            <a:r>
              <a:rPr lang="en-US"/>
              <a:t>Hong Kong HEP Workshop, 2017</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43160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ltLang="zh-CN"/>
              <a:t>W. Chou</a:t>
            </a:r>
            <a:endParaRPr lang="en-US"/>
          </a:p>
        </p:txBody>
      </p:sp>
      <p:sp>
        <p:nvSpPr>
          <p:cNvPr id="5" name="Footer Placeholder 4"/>
          <p:cNvSpPr>
            <a:spLocks noGrp="1"/>
          </p:cNvSpPr>
          <p:nvPr>
            <p:ph type="ftr" sz="quarter" idx="11"/>
          </p:nvPr>
        </p:nvSpPr>
        <p:spPr/>
        <p:txBody>
          <a:bodyPr/>
          <a:lstStyle/>
          <a:p>
            <a:r>
              <a:rPr lang="en-US"/>
              <a:t>Hong Kong HEP Workshop, 2017</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300547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ltLang="zh-CN"/>
              <a:t>W. Chou</a:t>
            </a:r>
            <a:endParaRPr lang="en-US"/>
          </a:p>
        </p:txBody>
      </p:sp>
      <p:sp>
        <p:nvSpPr>
          <p:cNvPr id="5" name="Footer Placeholder 4"/>
          <p:cNvSpPr>
            <a:spLocks noGrp="1"/>
          </p:cNvSpPr>
          <p:nvPr>
            <p:ph type="ftr" sz="quarter" idx="11"/>
          </p:nvPr>
        </p:nvSpPr>
        <p:spPr/>
        <p:txBody>
          <a:bodyPr/>
          <a:lstStyle/>
          <a:p>
            <a:r>
              <a:rPr lang="en-US"/>
              <a:t>Hong Kong HEP Workshop, 2017</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31118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ltLang="zh-CN"/>
              <a:t>W. Chou</a:t>
            </a:r>
            <a:endParaRPr lang="en-US"/>
          </a:p>
        </p:txBody>
      </p:sp>
      <p:sp>
        <p:nvSpPr>
          <p:cNvPr id="6" name="Footer Placeholder 5"/>
          <p:cNvSpPr>
            <a:spLocks noGrp="1"/>
          </p:cNvSpPr>
          <p:nvPr>
            <p:ph type="ftr" sz="quarter" idx="11"/>
          </p:nvPr>
        </p:nvSpPr>
        <p:spPr/>
        <p:txBody>
          <a:bodyPr/>
          <a:lstStyle/>
          <a:p>
            <a:r>
              <a:rPr lang="en-US"/>
              <a:t>Hong Kong HEP Workshop, 2017</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30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ltLang="zh-CN"/>
              <a:t>W. Chou</a:t>
            </a:r>
            <a:endParaRPr lang="en-US"/>
          </a:p>
        </p:txBody>
      </p:sp>
      <p:sp>
        <p:nvSpPr>
          <p:cNvPr id="8" name="Footer Placeholder 7"/>
          <p:cNvSpPr>
            <a:spLocks noGrp="1"/>
          </p:cNvSpPr>
          <p:nvPr>
            <p:ph type="ftr" sz="quarter" idx="11"/>
          </p:nvPr>
        </p:nvSpPr>
        <p:spPr/>
        <p:txBody>
          <a:bodyPr/>
          <a:lstStyle/>
          <a:p>
            <a:r>
              <a:rPr lang="en-US"/>
              <a:t>Hong Kong HEP Workshop, 2017</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98135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ltLang="zh-CN"/>
              <a:t>W. Chou</a:t>
            </a:r>
            <a:endParaRPr lang="en-US"/>
          </a:p>
        </p:txBody>
      </p:sp>
      <p:sp>
        <p:nvSpPr>
          <p:cNvPr id="4" name="Footer Placeholder 3"/>
          <p:cNvSpPr>
            <a:spLocks noGrp="1"/>
          </p:cNvSpPr>
          <p:nvPr>
            <p:ph type="ftr" sz="quarter" idx="11"/>
          </p:nvPr>
        </p:nvSpPr>
        <p:spPr/>
        <p:txBody>
          <a:bodyPr/>
          <a:lstStyle/>
          <a:p>
            <a:r>
              <a:rPr lang="en-US"/>
              <a:t>Hong Kong HEP Workshop, 2017</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229942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a:t>W. Chou</a:t>
            </a:r>
            <a:endParaRPr lang="en-US"/>
          </a:p>
        </p:txBody>
      </p:sp>
      <p:sp>
        <p:nvSpPr>
          <p:cNvPr id="3" name="Footer Placeholder 2"/>
          <p:cNvSpPr>
            <a:spLocks noGrp="1"/>
          </p:cNvSpPr>
          <p:nvPr>
            <p:ph type="ftr" sz="quarter" idx="11"/>
          </p:nvPr>
        </p:nvSpPr>
        <p:spPr/>
        <p:txBody>
          <a:bodyPr/>
          <a:lstStyle/>
          <a:p>
            <a:r>
              <a:rPr lang="en-US"/>
              <a:t>Hong Kong HEP Workshop, 2017</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31234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ltLang="zh-CN"/>
              <a:t>W. Chou</a:t>
            </a:r>
            <a:endParaRPr lang="en-US"/>
          </a:p>
        </p:txBody>
      </p:sp>
      <p:sp>
        <p:nvSpPr>
          <p:cNvPr id="6" name="Footer Placeholder 5"/>
          <p:cNvSpPr>
            <a:spLocks noGrp="1"/>
          </p:cNvSpPr>
          <p:nvPr>
            <p:ph type="ftr" sz="quarter" idx="11"/>
          </p:nvPr>
        </p:nvSpPr>
        <p:spPr/>
        <p:txBody>
          <a:bodyPr/>
          <a:lstStyle/>
          <a:p>
            <a:r>
              <a:rPr lang="en-US"/>
              <a:t>Hong Kong HEP Workshop, 2017</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89465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ltLang="zh-CN"/>
              <a:t>W. Chou</a:t>
            </a:r>
            <a:endParaRPr lang="en-US"/>
          </a:p>
        </p:txBody>
      </p:sp>
      <p:sp>
        <p:nvSpPr>
          <p:cNvPr id="6" name="Footer Placeholder 5"/>
          <p:cNvSpPr>
            <a:spLocks noGrp="1"/>
          </p:cNvSpPr>
          <p:nvPr>
            <p:ph type="ftr" sz="quarter" idx="11"/>
          </p:nvPr>
        </p:nvSpPr>
        <p:spPr/>
        <p:txBody>
          <a:bodyPr/>
          <a:lstStyle/>
          <a:p>
            <a:r>
              <a:rPr lang="en-US"/>
              <a:t>Hong Kong HEP Workshop, 2017</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462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7106" indent="0">
              <a:buNone/>
              <a:defRPr sz="1800"/>
            </a:lvl2pPr>
            <a:lvl3pPr marL="914210" indent="0">
              <a:buNone/>
              <a:defRPr sz="1600"/>
            </a:lvl3pPr>
            <a:lvl4pPr marL="1371316" indent="0">
              <a:buNone/>
              <a:defRPr sz="1400"/>
            </a:lvl4pPr>
            <a:lvl5pPr marL="1828421" indent="0">
              <a:buNone/>
              <a:defRPr sz="1400"/>
            </a:lvl5pPr>
            <a:lvl6pPr marL="2285526" indent="0">
              <a:buNone/>
              <a:defRPr sz="1400"/>
            </a:lvl6pPr>
            <a:lvl7pPr marL="2742630" indent="0">
              <a:buNone/>
              <a:defRPr sz="1400"/>
            </a:lvl7pPr>
            <a:lvl8pPr marL="3199736" indent="0">
              <a:buNone/>
              <a:defRPr sz="1400"/>
            </a:lvl8pPr>
            <a:lvl9pPr marL="365684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6" name="Rectangle 6"/>
          <p:cNvSpPr>
            <a:spLocks noGrp="1" noChangeArrowheads="1"/>
          </p:cNvSpPr>
          <p:nvPr>
            <p:ph type="sldNum" sz="quarter" idx="12"/>
          </p:nvPr>
        </p:nvSpPr>
        <p:spPr>
          <a:ln/>
        </p:spPr>
        <p:txBody>
          <a:bodyPr/>
          <a:lstStyle>
            <a:lvl1pPr>
              <a:defRPr/>
            </a:lvl1pPr>
          </a:lstStyle>
          <a:p>
            <a:pPr>
              <a:defRPr/>
            </a:pPr>
            <a:fld id="{BB1440F5-2FC7-499D-9809-3B66F5B56130}"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3655363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ltLang="zh-CN"/>
              <a:t>W. Chou</a:t>
            </a:r>
            <a:endParaRPr lang="en-US"/>
          </a:p>
        </p:txBody>
      </p:sp>
      <p:sp>
        <p:nvSpPr>
          <p:cNvPr id="5" name="Footer Placeholder 4"/>
          <p:cNvSpPr>
            <a:spLocks noGrp="1"/>
          </p:cNvSpPr>
          <p:nvPr>
            <p:ph type="ftr" sz="quarter" idx="11"/>
          </p:nvPr>
        </p:nvSpPr>
        <p:spPr/>
        <p:txBody>
          <a:bodyPr/>
          <a:lstStyle/>
          <a:p>
            <a:r>
              <a:rPr lang="en-US"/>
              <a:t>Hong Kong HEP Workshop, 2017</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23812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ltLang="zh-CN"/>
              <a:t>W. Chou</a:t>
            </a:r>
            <a:endParaRPr lang="en-US"/>
          </a:p>
        </p:txBody>
      </p:sp>
      <p:sp>
        <p:nvSpPr>
          <p:cNvPr id="5" name="Footer Placeholder 4"/>
          <p:cNvSpPr>
            <a:spLocks noGrp="1"/>
          </p:cNvSpPr>
          <p:nvPr>
            <p:ph type="ftr" sz="quarter" idx="11"/>
          </p:nvPr>
        </p:nvSpPr>
        <p:spPr/>
        <p:txBody>
          <a:bodyPr/>
          <a:lstStyle/>
          <a:p>
            <a:r>
              <a:rPr lang="en-US"/>
              <a:t>Hong Kong HEP Workshop, 2017</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15918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CEPC-SPPC Review, Feb 14-16, 2015</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2568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CEPC-SPPC Review, Feb 14-16, 2015</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1922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CEPC-SPPC Review, Feb 14-16, 2015</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3712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W. Chou</a:t>
            </a:r>
          </a:p>
        </p:txBody>
      </p:sp>
      <p:sp>
        <p:nvSpPr>
          <p:cNvPr id="6" name="Footer Placeholder 5"/>
          <p:cNvSpPr>
            <a:spLocks noGrp="1"/>
          </p:cNvSpPr>
          <p:nvPr>
            <p:ph type="ftr" sz="quarter" idx="11"/>
          </p:nvPr>
        </p:nvSpPr>
        <p:spPr/>
        <p:txBody>
          <a:bodyPr/>
          <a:lstStyle/>
          <a:p>
            <a:r>
              <a:rPr lang="en-US">
                <a:solidFill>
                  <a:prstClr val="black">
                    <a:tint val="75000"/>
                  </a:prstClr>
                </a:solidFill>
              </a:rPr>
              <a:t>CEPC-SPPC Review, Feb 14-16, 2015</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985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W. Chou</a:t>
            </a:r>
          </a:p>
        </p:txBody>
      </p:sp>
      <p:sp>
        <p:nvSpPr>
          <p:cNvPr id="8" name="Footer Placeholder 7"/>
          <p:cNvSpPr>
            <a:spLocks noGrp="1"/>
          </p:cNvSpPr>
          <p:nvPr>
            <p:ph type="ftr" sz="quarter" idx="11"/>
          </p:nvPr>
        </p:nvSpPr>
        <p:spPr/>
        <p:txBody>
          <a:bodyPr/>
          <a:lstStyle/>
          <a:p>
            <a:r>
              <a:rPr lang="en-US">
                <a:solidFill>
                  <a:prstClr val="black">
                    <a:tint val="75000"/>
                  </a:prstClr>
                </a:solidFill>
              </a:rPr>
              <a:t>CEPC-SPPC Review, Feb 14-16, 2015</a:t>
            </a: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8832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W. Chou</a:t>
            </a:r>
          </a:p>
        </p:txBody>
      </p:sp>
      <p:sp>
        <p:nvSpPr>
          <p:cNvPr id="4" name="Footer Placeholder 3"/>
          <p:cNvSpPr>
            <a:spLocks noGrp="1"/>
          </p:cNvSpPr>
          <p:nvPr>
            <p:ph type="ftr" sz="quarter" idx="11"/>
          </p:nvPr>
        </p:nvSpPr>
        <p:spPr/>
        <p:txBody>
          <a:bodyPr/>
          <a:lstStyle/>
          <a:p>
            <a:r>
              <a:rPr lang="en-US">
                <a:solidFill>
                  <a:prstClr val="black">
                    <a:tint val="75000"/>
                  </a:prstClr>
                </a:solidFill>
              </a:rPr>
              <a:t>CEPC-SPPC Review, Feb 14-16, 2015</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6248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W. Chou</a:t>
            </a:r>
          </a:p>
        </p:txBody>
      </p:sp>
      <p:sp>
        <p:nvSpPr>
          <p:cNvPr id="3" name="Footer Placeholder 2"/>
          <p:cNvSpPr>
            <a:spLocks noGrp="1"/>
          </p:cNvSpPr>
          <p:nvPr>
            <p:ph type="ftr" sz="quarter" idx="11"/>
          </p:nvPr>
        </p:nvSpPr>
        <p:spPr/>
        <p:txBody>
          <a:bodyPr/>
          <a:lstStyle/>
          <a:p>
            <a:r>
              <a:rPr lang="en-US">
                <a:solidFill>
                  <a:prstClr val="black">
                    <a:tint val="75000"/>
                  </a:prstClr>
                </a:solidFill>
              </a:rPr>
              <a:t>CEPC-SPPC Review, Feb 14-16, 2015</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162369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W. Chou</a:t>
            </a:r>
          </a:p>
        </p:txBody>
      </p:sp>
      <p:sp>
        <p:nvSpPr>
          <p:cNvPr id="6" name="Footer Placeholder 5"/>
          <p:cNvSpPr>
            <a:spLocks noGrp="1"/>
          </p:cNvSpPr>
          <p:nvPr>
            <p:ph type="ftr" sz="quarter" idx="11"/>
          </p:nvPr>
        </p:nvSpPr>
        <p:spPr/>
        <p:txBody>
          <a:bodyPr/>
          <a:lstStyle/>
          <a:p>
            <a:r>
              <a:rPr lang="en-US">
                <a:solidFill>
                  <a:prstClr val="black">
                    <a:tint val="75000"/>
                  </a:prstClr>
                </a:solidFill>
              </a:rPr>
              <a:t>CEPC-SPPC Review, Feb 14-16, 2015</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938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31" y="2214572"/>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4103" y="2214572"/>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7" name="Rectangle 6"/>
          <p:cNvSpPr>
            <a:spLocks noGrp="1" noChangeArrowheads="1"/>
          </p:cNvSpPr>
          <p:nvPr>
            <p:ph type="sldNum" sz="quarter" idx="12"/>
          </p:nvPr>
        </p:nvSpPr>
        <p:spPr>
          <a:ln/>
        </p:spPr>
        <p:txBody>
          <a:bodyPr/>
          <a:lstStyle>
            <a:lvl1pPr>
              <a:defRPr/>
            </a:lvl1pPr>
          </a:lstStyle>
          <a:p>
            <a:pPr>
              <a:defRPr/>
            </a:pPr>
            <a:fld id="{B9A5F702-4931-4FDB-9C3D-EC015A5CEA6E}"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50733716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W. Chou</a:t>
            </a:r>
          </a:p>
        </p:txBody>
      </p:sp>
      <p:sp>
        <p:nvSpPr>
          <p:cNvPr id="6" name="Footer Placeholder 5"/>
          <p:cNvSpPr>
            <a:spLocks noGrp="1"/>
          </p:cNvSpPr>
          <p:nvPr>
            <p:ph type="ftr" sz="quarter" idx="11"/>
          </p:nvPr>
        </p:nvSpPr>
        <p:spPr/>
        <p:txBody>
          <a:bodyPr/>
          <a:lstStyle/>
          <a:p>
            <a:r>
              <a:rPr lang="en-US">
                <a:solidFill>
                  <a:prstClr val="black">
                    <a:tint val="75000"/>
                  </a:prstClr>
                </a:solidFill>
              </a:rPr>
              <a:t>CEPC-SPPC Review, Feb 14-16, 2015</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8487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CEPC-SPPC Review, Feb 14-16, 2015</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71925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CEPC-SPPC Review, Feb 14-16, 2015</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2577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spTree>
    <p:extLst>
      <p:ext uri="{BB962C8B-B14F-4D97-AF65-F5344CB8AC3E}">
        <p14:creationId xmlns:p14="http://schemas.microsoft.com/office/powerpoint/2010/main" val="1932976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Pr>
        <a:solidFill>
          <a:srgbClr val="10428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8957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889177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24517076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en-US"/>
              <a:t>Click to edit Master title style</a:t>
            </a:r>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3397A-A2D0-48BB-9A71-6A608CA8BDF4}" type="datetime1">
              <a:rPr lang="en-US" smtClean="0">
                <a:solidFill>
                  <a:srgbClr val="0055A0">
                    <a:tint val="75000"/>
                  </a:srgbClr>
                </a:solidFill>
              </a:rPr>
              <a:pPr/>
              <a:t>4/22/2017</a:t>
            </a:fld>
            <a:endParaRPr lang="en-US" dirty="0">
              <a:solidFill>
                <a:srgbClr val="0055A0">
                  <a:tint val="75000"/>
                </a:srgbClr>
              </a:solidFil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1851836641"/>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en-US"/>
              <a:t>Click to edit Master title style</a:t>
            </a: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687358729"/>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a:t>Click to edit Master title style</a:t>
            </a:r>
          </a:p>
        </p:txBody>
      </p:sp>
      <p:sp>
        <p:nvSpPr>
          <p:cNvPr id="3" name="Espace réservé du contenu 2"/>
          <p:cNvSpPr>
            <a:spLocks noGrp="1"/>
          </p:cNvSpPr>
          <p:nvPr>
            <p:ph idx="1"/>
          </p:nvPr>
        </p:nvSpPr>
        <p:spPr/>
        <p:txBody>
          <a:bodyPr/>
          <a:lstStyle>
            <a:lvl1pPr marL="180000" indent="-180000" defTabSz="720000">
              <a:spcBef>
                <a:spcPts val="600"/>
              </a:spcBef>
              <a:defRPr/>
            </a:lvl1pPr>
            <a:lvl2pPr marL="648000" indent="-180000">
              <a:defRPr/>
            </a:lvl2pPr>
            <a:lvl3pPr indent="-180000">
              <a:defRPr/>
            </a:lvl3pPr>
            <a:lvl4pPr indent="-180000">
              <a:defRPr/>
            </a:lvl4pPr>
            <a:lvl5pPr indent="-18000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0039AB-A7F5-4D9D-83EB-1188D479B8FE}" type="datetime1">
              <a:rPr lang="en-US" smtClean="0">
                <a:solidFill>
                  <a:srgbClr val="0055A0">
                    <a:tint val="75000"/>
                  </a:srgbClr>
                </a:solidFill>
              </a:rPr>
              <a:pPr/>
              <a:t>4/22/2017</a:t>
            </a:fld>
            <a:endParaRPr lang="en-US" dirty="0">
              <a:solidFill>
                <a:srgbClr val="0055A0">
                  <a:tint val="75000"/>
                </a:srgbClr>
              </a:solidFill>
            </a:endParaRPr>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55A0">
                    <a:tint val="75000"/>
                  </a:srgbClr>
                </a:solidFill>
              </a:rPr>
              <a:t>Document reference</a:t>
            </a:r>
            <a:endParaRPr lang="en-US" dirty="0">
              <a:solidFill>
                <a:srgbClr val="0055A0">
                  <a:tint val="75000"/>
                </a:srgbClr>
              </a:solidFil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2406172633"/>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4"/>
            <a:ext cx="4041775"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9" name="Rectangle 6"/>
          <p:cNvSpPr>
            <a:spLocks noGrp="1" noChangeArrowheads="1"/>
          </p:cNvSpPr>
          <p:nvPr>
            <p:ph type="sldNum" sz="quarter" idx="12"/>
          </p:nvPr>
        </p:nvSpPr>
        <p:spPr>
          <a:ln/>
        </p:spPr>
        <p:txBody>
          <a:bodyPr/>
          <a:lstStyle>
            <a:lvl1pPr>
              <a:defRPr/>
            </a:lvl1pPr>
          </a:lstStyle>
          <a:p>
            <a:pPr>
              <a:defRPr/>
            </a:pPr>
            <a:fld id="{37D2E036-452D-40B1-8AF7-1A023394F84E}"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12923580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94006"/>
          </a:xfrm>
        </p:spPr>
        <p:txBody>
          <a:bodyPr/>
          <a:lstStyle/>
          <a:p>
            <a:r>
              <a:rPr kumimoji="0" lang="en-US" dirty="0"/>
              <a:t>Click to edit Master title</a:t>
            </a:r>
          </a:p>
        </p:txBody>
      </p:sp>
      <p:sp>
        <p:nvSpPr>
          <p:cNvPr id="3" name="Espace réservé du contenu 2"/>
          <p:cNvSpPr>
            <a:spLocks noGrp="1"/>
          </p:cNvSpPr>
          <p:nvPr>
            <p:ph sz="half" idx="1"/>
          </p:nvPr>
        </p:nvSpPr>
        <p:spPr>
          <a:xfrm>
            <a:off x="457200" y="1239864"/>
            <a:ext cx="4287864" cy="4710721"/>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Espace réservé du contenu 3"/>
          <p:cNvSpPr>
            <a:spLocks noGrp="1"/>
          </p:cNvSpPr>
          <p:nvPr>
            <p:ph sz="half" idx="2"/>
          </p:nvPr>
        </p:nvSpPr>
        <p:spPr>
          <a:xfrm>
            <a:off x="4267200" y="1239864"/>
            <a:ext cx="4287864" cy="4710722"/>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A5531-958D-4705-8E89-0913BDCCD49C}" type="datetime1">
              <a:rPr lang="en-US" smtClean="0">
                <a:solidFill>
                  <a:srgbClr val="0055A0">
                    <a:tint val="75000"/>
                  </a:srgbClr>
                </a:solidFill>
              </a:rPr>
              <a:pPr/>
              <a:t>4/22/2017</a:t>
            </a:fld>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55A0">
                    <a:tint val="75000"/>
                  </a:srgbClr>
                </a:solidFill>
              </a:rPr>
              <a:t>Document reference</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722138422"/>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en-US"/>
              <a:t>Click to edit Master title style</a:t>
            </a:r>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5803D-11B8-4D3D-956F-20B79D22F740}" type="datetime1">
              <a:rPr lang="en-US" smtClean="0">
                <a:solidFill>
                  <a:srgbClr val="0055A0">
                    <a:tint val="75000"/>
                  </a:srgbClr>
                </a:solidFill>
              </a:rPr>
              <a:pPr/>
              <a:t>4/22/2017</a:t>
            </a:fld>
            <a:endParaRPr lang="en-US" dirty="0">
              <a:solidFill>
                <a:srgbClr val="0055A0">
                  <a:tint val="75000"/>
                </a:srgbClr>
              </a:solidFill>
            </a:endParaRPr>
          </a:p>
        </p:txBody>
      </p:sp>
      <p:sp>
        <p:nvSpPr>
          <p:cNvPr id="11"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55A0">
                    <a:tint val="75000"/>
                  </a:srgbClr>
                </a:solidFill>
              </a:rPr>
              <a:t>Document reference</a:t>
            </a:r>
            <a:endParaRPr lang="en-US" dirty="0">
              <a:solidFill>
                <a:srgbClr val="0055A0">
                  <a:tint val="75000"/>
                </a:srgbClr>
              </a:solidFill>
            </a:endParaRPr>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3513073926"/>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9E4EF-B7DF-4CAC-82FF-B8308C6E831F}" type="datetime1">
              <a:rPr lang="en-US" smtClean="0">
                <a:solidFill>
                  <a:srgbClr val="0055A0">
                    <a:tint val="75000"/>
                  </a:srgbClr>
                </a:solidFill>
              </a:rPr>
              <a:pPr/>
              <a:t>4/22/2017</a:t>
            </a:fld>
            <a:endParaRPr lang="en-US" dirty="0">
              <a:solidFill>
                <a:srgbClr val="0055A0">
                  <a:tint val="75000"/>
                </a:srgbClr>
              </a:solidFill>
            </a:endParaRPr>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55A0">
                    <a:tint val="75000"/>
                  </a:srgbClr>
                </a:solidFill>
              </a:rPr>
              <a:t>Document reference</a:t>
            </a:r>
            <a:endParaRPr lang="en-US" dirty="0">
              <a:solidFill>
                <a:srgbClr val="0055A0">
                  <a:tint val="75000"/>
                </a:srgbClr>
              </a:solidFill>
            </a:endParaRPr>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3261559675"/>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en-US"/>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11ECB-D08A-476C-AC9E-5D22D59EF7F4}" type="datetime1">
              <a:rPr lang="en-US" smtClean="0">
                <a:solidFill>
                  <a:srgbClr val="0055A0">
                    <a:tint val="75000"/>
                  </a:srgbClr>
                </a:solidFill>
              </a:rPr>
              <a:pPr/>
              <a:t>4/22/2017</a:t>
            </a:fld>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55A0">
                    <a:tint val="75000"/>
                  </a:srgbClr>
                </a:solidFill>
              </a:rPr>
              <a:t>Document reference</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2079130657"/>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en-US"/>
              <a:t>Click to edit Master title style</a:t>
            </a:r>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a:t>Click icon to add picture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E3C4E-9092-422D-9D73-F36A84DE0D92}" type="datetime1">
              <a:rPr lang="en-US" smtClean="0">
                <a:solidFill>
                  <a:srgbClr val="0055A0">
                    <a:tint val="75000"/>
                  </a:srgbClr>
                </a:solidFill>
              </a:rPr>
              <a:pPr/>
              <a:t>4/22/2017</a:t>
            </a:fld>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55A0">
                    <a:tint val="75000"/>
                  </a:srgbClr>
                </a:solidFill>
              </a:rPr>
              <a:t>Document reference</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65549081"/>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3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2193019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solidFill>
                  <a:srgbClr val="0055A0">
                    <a:tint val="75000"/>
                  </a:srgbClr>
                </a:solidFill>
              </a:rPr>
              <a:t>Ph. Lebrun</a:t>
            </a:r>
          </a:p>
        </p:txBody>
      </p:sp>
      <p:sp>
        <p:nvSpPr>
          <p:cNvPr id="4" name="Footer Placeholder 3"/>
          <p:cNvSpPr>
            <a:spLocks noGrp="1"/>
          </p:cNvSpPr>
          <p:nvPr>
            <p:ph type="ftr" sz="quarter" idx="11"/>
          </p:nvPr>
        </p:nvSpPr>
        <p:spPr/>
        <p:txBody>
          <a:bodyPr/>
          <a:lstStyle>
            <a:lvl1pPr>
              <a:defRPr/>
            </a:lvl1pPr>
          </a:lstStyle>
          <a:p>
            <a:r>
              <a:rPr lang="en-GB">
                <a:solidFill>
                  <a:srgbClr val="0055A0">
                    <a:tint val="75000"/>
                  </a:srgbClr>
                </a:solidFill>
              </a:rPr>
              <a:t>FCC Week 2015 - Washington, DC</a:t>
            </a:r>
            <a:endParaRPr lang="en-US">
              <a:solidFill>
                <a:srgbClr val="0055A0">
                  <a:tint val="75000"/>
                </a:srgbClr>
              </a:solidFill>
            </a:endParaRPr>
          </a:p>
        </p:txBody>
      </p:sp>
      <p:sp>
        <p:nvSpPr>
          <p:cNvPr id="5" name="Slide Number Placeholder 4"/>
          <p:cNvSpPr>
            <a:spLocks noGrp="1"/>
          </p:cNvSpPr>
          <p:nvPr>
            <p:ph type="sldNum" sz="quarter" idx="12"/>
          </p:nvPr>
        </p:nvSpPr>
        <p:spPr/>
        <p:txBody>
          <a:bodyPr/>
          <a:lstStyle>
            <a:lvl1pPr>
              <a:defRPr/>
            </a:lvl1pPr>
          </a:lstStyle>
          <a:p>
            <a:fld id="{5AF06637-E496-4934-8F80-04F2992770ED}" type="slidenum">
              <a:rPr lang="en-US">
                <a:solidFill>
                  <a:srgbClr val="0055A0">
                    <a:tint val="75000"/>
                  </a:srgbClr>
                </a:solidFill>
              </a:rPr>
              <a:pPr/>
              <a:t>‹#›</a:t>
            </a:fld>
            <a:endParaRPr lang="en-US">
              <a:solidFill>
                <a:srgbClr val="0055A0">
                  <a:tint val="75000"/>
                </a:srgbClr>
              </a:solidFill>
            </a:endParaRPr>
          </a:p>
        </p:txBody>
      </p:sp>
    </p:spTree>
    <p:extLst>
      <p:ext uri="{BB962C8B-B14F-4D97-AF65-F5344CB8AC3E}">
        <p14:creationId xmlns:p14="http://schemas.microsoft.com/office/powerpoint/2010/main" val="2609621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5" name="Rectangle 6"/>
          <p:cNvSpPr>
            <a:spLocks noGrp="1" noChangeArrowheads="1"/>
          </p:cNvSpPr>
          <p:nvPr>
            <p:ph type="sldNum" sz="quarter" idx="12"/>
          </p:nvPr>
        </p:nvSpPr>
        <p:spPr>
          <a:ln/>
        </p:spPr>
        <p:txBody>
          <a:bodyPr/>
          <a:lstStyle>
            <a:lvl1pPr>
              <a:defRPr/>
            </a:lvl1pPr>
          </a:lstStyle>
          <a:p>
            <a:pPr>
              <a:defRPr/>
            </a:pPr>
            <a:fld id="{E3A71199-DD8C-4648-B3F1-614F001431E5}"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029699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4" name="Rectangle 6"/>
          <p:cNvSpPr>
            <a:spLocks noGrp="1" noChangeArrowheads="1"/>
          </p:cNvSpPr>
          <p:nvPr>
            <p:ph type="sldNum" sz="quarter" idx="12"/>
          </p:nvPr>
        </p:nvSpPr>
        <p:spPr>
          <a:ln/>
        </p:spPr>
        <p:txBody>
          <a:bodyPr/>
          <a:lstStyle>
            <a:lvl1pPr>
              <a:defRPr/>
            </a:lvl1pPr>
          </a:lstStyle>
          <a:p>
            <a:pPr>
              <a:defRPr/>
            </a:pPr>
            <a:fld id="{C1E85DE8-DE14-4502-8754-9B732DB3BA4C}"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198415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7" name="Rectangle 6"/>
          <p:cNvSpPr>
            <a:spLocks noGrp="1" noChangeArrowheads="1"/>
          </p:cNvSpPr>
          <p:nvPr>
            <p:ph type="sldNum" sz="quarter" idx="12"/>
          </p:nvPr>
        </p:nvSpPr>
        <p:spPr>
          <a:ln/>
        </p:spPr>
        <p:txBody>
          <a:bodyPr/>
          <a:lstStyle>
            <a:lvl1pPr>
              <a:defRPr/>
            </a:lvl1pPr>
          </a:lstStyle>
          <a:p>
            <a:pPr>
              <a:defRPr/>
            </a:pPr>
            <a:fld id="{1BADF6B2-4591-495B-BC5C-9A35DDC2DF6A}"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72744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ltLang="zh-CN"/>
              <a:t>W. Chou</a:t>
            </a:r>
            <a:endParaRPr lang="en-US"/>
          </a:p>
        </p:txBody>
      </p:sp>
      <p:sp>
        <p:nvSpPr>
          <p:cNvPr id="5" name="Footer Placeholder 4"/>
          <p:cNvSpPr>
            <a:spLocks noGrp="1"/>
          </p:cNvSpPr>
          <p:nvPr>
            <p:ph type="ftr" sz="quarter" idx="11"/>
          </p:nvPr>
        </p:nvSpPr>
        <p:spPr/>
        <p:txBody>
          <a:bodyPr/>
          <a:lstStyle/>
          <a:p>
            <a:r>
              <a:rPr lang="en-US"/>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7" name="Rectangle 6"/>
          <p:cNvSpPr>
            <a:spLocks noGrp="1" noChangeArrowheads="1"/>
          </p:cNvSpPr>
          <p:nvPr>
            <p:ph type="sldNum" sz="quarter" idx="12"/>
          </p:nvPr>
        </p:nvSpPr>
        <p:spPr>
          <a:ln/>
        </p:spPr>
        <p:txBody>
          <a:bodyPr/>
          <a:lstStyle>
            <a:lvl1pPr>
              <a:defRPr/>
            </a:lvl1pPr>
          </a:lstStyle>
          <a:p>
            <a:pPr>
              <a:defRPr/>
            </a:pPr>
            <a:fld id="{91EEDAB7-806D-43BF-8B7D-4614997221F8}"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352307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6" name="Rectangle 6"/>
          <p:cNvSpPr>
            <a:spLocks noGrp="1" noChangeArrowheads="1"/>
          </p:cNvSpPr>
          <p:nvPr>
            <p:ph type="sldNum" sz="quarter" idx="12"/>
          </p:nvPr>
        </p:nvSpPr>
        <p:spPr>
          <a:ln/>
        </p:spPr>
        <p:txBody>
          <a:bodyPr/>
          <a:lstStyle>
            <a:lvl1pPr>
              <a:defRPr/>
            </a:lvl1pPr>
          </a:lstStyle>
          <a:p>
            <a:pPr>
              <a:defRPr/>
            </a:pPr>
            <a:fld id="{070B4FFD-CE2F-4122-AB4D-C6AF0056D361}"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286653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230" y="762000"/>
            <a:ext cx="2022475"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762000"/>
            <a:ext cx="5918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6" name="Rectangle 6"/>
          <p:cNvSpPr>
            <a:spLocks noGrp="1" noChangeArrowheads="1"/>
          </p:cNvSpPr>
          <p:nvPr>
            <p:ph type="sldNum" sz="quarter" idx="12"/>
          </p:nvPr>
        </p:nvSpPr>
        <p:spPr>
          <a:ln/>
        </p:spPr>
        <p:txBody>
          <a:bodyPr/>
          <a:lstStyle>
            <a:lvl1pPr>
              <a:defRPr/>
            </a:lvl1pPr>
          </a:lstStyle>
          <a:p>
            <a:pPr>
              <a:defRPr/>
            </a:pPr>
            <a:fld id="{AF97D906-5202-4C99-B649-3269924CD899}"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964360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762000"/>
            <a:ext cx="7378700" cy="838200"/>
          </a:xfrm>
        </p:spPr>
        <p:txBody>
          <a:bodyPr/>
          <a:lstStyle/>
          <a:p>
            <a:r>
              <a:rPr lang="en-US"/>
              <a:t>Click to edit Master title style</a:t>
            </a:r>
          </a:p>
        </p:txBody>
      </p:sp>
      <p:sp>
        <p:nvSpPr>
          <p:cNvPr id="3" name="Text Placeholder 2"/>
          <p:cNvSpPr>
            <a:spLocks noGrp="1"/>
          </p:cNvSpPr>
          <p:nvPr>
            <p:ph type="body" sz="half" idx="1"/>
          </p:nvPr>
        </p:nvSpPr>
        <p:spPr>
          <a:xfrm>
            <a:off x="809626" y="2214572"/>
            <a:ext cx="7958138" cy="1863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626" y="4230688"/>
            <a:ext cx="7958138" cy="1865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7" name="Rectangle 6"/>
          <p:cNvSpPr>
            <a:spLocks noGrp="1" noChangeArrowheads="1"/>
          </p:cNvSpPr>
          <p:nvPr>
            <p:ph type="sldNum" sz="quarter" idx="12"/>
          </p:nvPr>
        </p:nvSpPr>
        <p:spPr>
          <a:ln/>
        </p:spPr>
        <p:txBody>
          <a:bodyPr/>
          <a:lstStyle>
            <a:lvl1pPr>
              <a:defRPr/>
            </a:lvl1pPr>
          </a:lstStyle>
          <a:p>
            <a:pPr>
              <a:defRPr/>
            </a:pPr>
            <a:fld id="{F8984FD7-47BD-40BA-A756-85F4A2B2E168}"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4278249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3"/>
            <a:ext cx="77724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259632" y="3861048"/>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908362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6"/>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33893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8"/>
            <a:ext cx="77724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517136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49558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9"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53344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8"/>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1880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ltLang="zh-CN"/>
              <a:t>W. Chou</a:t>
            </a:r>
            <a:endParaRPr lang="en-US"/>
          </a:p>
        </p:txBody>
      </p:sp>
      <p:sp>
        <p:nvSpPr>
          <p:cNvPr id="5" name="Footer Placeholder 4"/>
          <p:cNvSpPr>
            <a:spLocks noGrp="1"/>
          </p:cNvSpPr>
          <p:nvPr>
            <p:ph type="ftr" sz="quarter" idx="11"/>
          </p:nvPr>
        </p:nvSpPr>
        <p:spPr/>
        <p:txBody>
          <a:bodyPr/>
          <a:lstStyle/>
          <a:p>
            <a:r>
              <a:rPr lang="en-US"/>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329424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6"/>
            <a:ext cx="82296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58771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6"/>
            <a:ext cx="20574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46"/>
            <a:ext cx="60198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59823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quarter" idx="1"/>
          </p:nvPr>
        </p:nvSpPr>
        <p:spPr>
          <a:xfrm>
            <a:off x="457200" y="1600200"/>
            <a:ext cx="4038600" cy="21859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57200" y="3938596"/>
            <a:ext cx="4038600" cy="21875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48200" y="3938596"/>
            <a:ext cx="4038600" cy="218757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55914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457200" y="1600206"/>
            <a:ext cx="82296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243243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325"/>
          <p:cNvGrpSpPr>
            <a:grpSpLocks/>
          </p:cNvGrpSpPr>
          <p:nvPr/>
        </p:nvGrpSpPr>
        <p:grpSpPr bwMode="auto">
          <a:xfrm>
            <a:off x="0" y="68265"/>
            <a:ext cx="8678863" cy="6713537"/>
            <a:chOff x="0" y="43"/>
            <a:chExt cx="5467" cy="4229"/>
          </a:xfrm>
        </p:grpSpPr>
        <p:sp>
          <p:nvSpPr>
            <p:cNvPr id="5" name="Rectangle 217"/>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grpSp>
          <p:nvGrpSpPr>
            <p:cNvPr id="3" name="Group 324"/>
            <p:cNvGrpSpPr>
              <a:grpSpLocks/>
            </p:cNvGrpSpPr>
            <p:nvPr userDrawn="1"/>
          </p:nvGrpSpPr>
          <p:grpSpPr bwMode="auto">
            <a:xfrm>
              <a:off x="0" y="43"/>
              <a:ext cx="624" cy="4229"/>
              <a:chOff x="0" y="43"/>
              <a:chExt cx="624" cy="4229"/>
            </a:xfrm>
          </p:grpSpPr>
          <p:sp>
            <p:nvSpPr>
              <p:cNvPr id="7" name="Line 224"/>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 name="Line 225"/>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 name="Line 226"/>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0" name="Line 227"/>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1" name="Line 228"/>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 name="Line 229"/>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 name="Line 230"/>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4" name="Line 231"/>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5" name="Line 232"/>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6" name="Line 233"/>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7" name="Line 234"/>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8" name="Line 235"/>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9" name="Line 236"/>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0" name="Line 237"/>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1" name="Line 238"/>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2" name="Line 239"/>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3" name="Line 240"/>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4" name="Line 241"/>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5" name="Line 242"/>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6" name="Line 243"/>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7" name="Line 244"/>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8" name="Line 245"/>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29" name="Line 246"/>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0" name="Line 247"/>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1" name="Line 248"/>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2" name="Line 249"/>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3" name="Line 250"/>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4" name="Line 251"/>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5" name="Line 252"/>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6" name="Line 253"/>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7" name="Line 254"/>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8" name="Line 255"/>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39" name="Line 256"/>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0" name="Line 257"/>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1" name="Line 258"/>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2" name="Line 259"/>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3" name="Line 260"/>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4" name="Line 261"/>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5" name="Line 262"/>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6" name="Line 263"/>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7" name="Line 264"/>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8" name="Line 265"/>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49" name="Line 266"/>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0" name="Line 267"/>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1" name="Line 268"/>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2" name="Line 269"/>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3" name="Line 270"/>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4" name="Line 271"/>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5" name="Line 272"/>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6" name="Line 273"/>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7" name="Line 274"/>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8" name="Line 275"/>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59" name="Line 276"/>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0" name="Line 277"/>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1" name="Line 278"/>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2" name="Line 279"/>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3" name="Line 280"/>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4" name="Line 281"/>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5" name="Line 282"/>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6" name="Line 283"/>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7" name="Line 284"/>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8" name="Line 285"/>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69" name="Line 286"/>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0" name="Line 287"/>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1" name="Line 288"/>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2" name="Line 289"/>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3" name="Line 290"/>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4" name="Line 291"/>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5" name="Line 292"/>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6" name="Line 293"/>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7" name="Line 294"/>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8" name="Line 295"/>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79" name="Line 296"/>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0" name="Line 297"/>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1" name="Line 298"/>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2" name="Line 299"/>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3" name="Line 300"/>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4" name="Line 301"/>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5" name="Line 302"/>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6" name="Line 303"/>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7" name="Line 304"/>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8" name="Line 305"/>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89" name="Line 306"/>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0" name="Line 307"/>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1" name="Line 308"/>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2" name="Line 309"/>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3" name="Line 310"/>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4" name="Line 311"/>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5" name="Line 312"/>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6" name="Line 313"/>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7" name="Line 314"/>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8" name="Line 315"/>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99" name="Line 316"/>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00" name="Line 317"/>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01" name="Line 318"/>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02" name="Line 319"/>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03" name="Line 320"/>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04" name="Line 321"/>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grpSp>
      </p:grpSp>
      <p:sp>
        <p:nvSpPr>
          <p:cNvPr id="105" name="Rectangle 220"/>
          <p:cNvSpPr>
            <a:spLocks noChangeArrowheads="1"/>
          </p:cNvSpPr>
          <p:nvPr/>
        </p:nvSpPr>
        <p:spPr bwMode="auto">
          <a:xfrm>
            <a:off x="3124202" y="2438400"/>
            <a:ext cx="5662613" cy="77788"/>
          </a:xfrm>
          <a:prstGeom prst="rect">
            <a:avLst/>
          </a:prstGeom>
          <a:solidFill>
            <a:schemeClr val="hlink"/>
          </a:solidFill>
          <a:ln w="9525">
            <a:noFill/>
            <a:miter lim="800000"/>
            <a:headEnd/>
            <a:tailEnd/>
          </a:ln>
          <a:effectLst/>
        </p:spPr>
        <p:txBody>
          <a:bodyPr wrap="none" lIns="91420" tIns="45711" rIns="91420" bIns="45711" anchor="ctr"/>
          <a:lstStyle/>
          <a:p>
            <a:pPr algn="ctr" defTabSz="914210" fontAlgn="base">
              <a:spcBef>
                <a:spcPct val="0"/>
              </a:spcBef>
              <a:spcAft>
                <a:spcPct val="0"/>
              </a:spcAft>
              <a:defRPr/>
            </a:pPr>
            <a:endParaRPr kumimoji="1" lang="en-US" sz="2400" dirty="0">
              <a:solidFill>
                <a:srgbClr val="003366"/>
              </a:solidFill>
            </a:endParaRPr>
          </a:p>
        </p:txBody>
      </p:sp>
      <p:sp>
        <p:nvSpPr>
          <p:cNvPr id="106" name="Rectangle 219"/>
          <p:cNvSpPr>
            <a:spLocks noChangeArrowheads="1"/>
          </p:cNvSpPr>
          <p:nvPr/>
        </p:nvSpPr>
        <p:spPr bwMode="auto">
          <a:xfrm>
            <a:off x="990600" y="533402"/>
            <a:ext cx="5662613" cy="77788"/>
          </a:xfrm>
          <a:prstGeom prst="rect">
            <a:avLst/>
          </a:prstGeom>
          <a:solidFill>
            <a:schemeClr val="hlink"/>
          </a:solidFill>
          <a:ln w="9525">
            <a:noFill/>
            <a:miter lim="800000"/>
            <a:headEnd/>
            <a:tailEnd/>
          </a:ln>
          <a:effectLst/>
        </p:spPr>
        <p:txBody>
          <a:bodyPr wrap="none" lIns="91420" tIns="45711" rIns="91420" bIns="45711" anchor="ctr"/>
          <a:lstStyle/>
          <a:p>
            <a:pPr algn="ctr" defTabSz="914210" fontAlgn="base">
              <a:spcBef>
                <a:spcPct val="0"/>
              </a:spcBef>
              <a:spcAft>
                <a:spcPct val="0"/>
              </a:spcAft>
              <a:defRPr/>
            </a:pPr>
            <a:endParaRPr kumimoji="1" lang="en-US" sz="2400" dirty="0">
              <a:solidFill>
                <a:srgbClr val="003366"/>
              </a:solidFill>
            </a:endParaRPr>
          </a:p>
        </p:txBody>
      </p:sp>
      <p:sp>
        <p:nvSpPr>
          <p:cNvPr id="3175" name="Rectangle 103"/>
          <p:cNvSpPr>
            <a:spLocks noGrp="1" noChangeArrowheads="1"/>
          </p:cNvSpPr>
          <p:nvPr>
            <p:ph type="ctrTitle"/>
          </p:nvPr>
        </p:nvSpPr>
        <p:spPr>
          <a:xfrm>
            <a:off x="1219200" y="762000"/>
            <a:ext cx="7380288" cy="1524000"/>
          </a:xfrm>
        </p:spPr>
        <p:txBody>
          <a:bodyPr/>
          <a:lstStyle>
            <a:lvl1pPr>
              <a:defRPr/>
            </a:lvl1pPr>
          </a:lstStyle>
          <a:p>
            <a:r>
              <a:rPr lang="en-US"/>
              <a:t>Click to edit Master title style</a:t>
            </a:r>
          </a:p>
        </p:txBody>
      </p:sp>
      <p:sp>
        <p:nvSpPr>
          <p:cNvPr id="3293" name="Rectangle 221"/>
          <p:cNvSpPr>
            <a:spLocks noGrp="1" noChangeArrowheads="1"/>
          </p:cNvSpPr>
          <p:nvPr>
            <p:ph type="subTitle" idx="1"/>
          </p:nvPr>
        </p:nvSpPr>
        <p:spPr>
          <a:xfrm>
            <a:off x="1566865" y="2693988"/>
            <a:ext cx="6662737" cy="2994025"/>
          </a:xfrm>
        </p:spPr>
        <p:txBody>
          <a:bodyPr/>
          <a:lstStyle>
            <a:lvl1pPr marL="0" indent="0" algn="ctr">
              <a:buFont typeface="Wingdings" pitchFamily="2" charset="2"/>
              <a:buNone/>
              <a:defRPr/>
            </a:lvl1pPr>
          </a:lstStyle>
          <a:p>
            <a:r>
              <a:rPr lang="en-US"/>
              <a:t>Click to edit Master subtitle style</a:t>
            </a:r>
          </a:p>
        </p:txBody>
      </p:sp>
      <p:sp>
        <p:nvSpPr>
          <p:cNvPr id="107" name="Rectangle 105"/>
          <p:cNvSpPr>
            <a:spLocks noGrp="1" noChangeArrowheads="1"/>
          </p:cNvSpPr>
          <p:nvPr>
            <p:ph type="dt" sz="half" idx="10"/>
          </p:nvPr>
        </p:nvSpPr>
        <p:spPr>
          <a:xfrm>
            <a:off x="1387477" y="6357938"/>
            <a:ext cx="1355725" cy="457200"/>
          </a:xfrm>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108" name="Rectangle 106"/>
          <p:cNvSpPr>
            <a:spLocks noGrp="1" noChangeArrowheads="1"/>
          </p:cNvSpPr>
          <p:nvPr>
            <p:ph type="ftr" sz="quarter" idx="11"/>
          </p:nvPr>
        </p:nvSpPr>
        <p:spPr>
          <a:xfrm>
            <a:off x="2743200" y="6357938"/>
            <a:ext cx="5105400" cy="457200"/>
          </a:xfrm>
        </p:spPr>
        <p:txBody>
          <a:bodyPr/>
          <a:lstStyle>
            <a:lvl1pPr>
              <a:defRPr/>
            </a:lvl1pPr>
          </a:lstStyle>
          <a:p>
            <a:pPr>
              <a:defRPr/>
            </a:pPr>
            <a:r>
              <a:rPr lang="en-US">
                <a:solidFill>
                  <a:srgbClr val="800000"/>
                </a:solidFill>
              </a:rPr>
              <a:t>gg2017 Workshop, Beijing</a:t>
            </a:r>
          </a:p>
        </p:txBody>
      </p:sp>
      <p:sp>
        <p:nvSpPr>
          <p:cNvPr id="109" name="Rectangle 107"/>
          <p:cNvSpPr>
            <a:spLocks noGrp="1" noChangeArrowheads="1"/>
          </p:cNvSpPr>
          <p:nvPr>
            <p:ph type="sldNum" sz="quarter" idx="12"/>
          </p:nvPr>
        </p:nvSpPr>
        <p:spPr>
          <a:xfrm>
            <a:off x="7924802" y="6400800"/>
            <a:ext cx="838200" cy="457200"/>
          </a:xfrm>
        </p:spPr>
        <p:txBody>
          <a:bodyPr/>
          <a:lstStyle>
            <a:lvl1pPr>
              <a:defRPr/>
            </a:lvl1pPr>
          </a:lstStyle>
          <a:p>
            <a:pPr>
              <a:defRPr/>
            </a:pPr>
            <a:fld id="{256201F8-2686-42E1-9D19-3D774DCF77DC}"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25761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6" name="Rectangle 6"/>
          <p:cNvSpPr>
            <a:spLocks noGrp="1" noChangeArrowheads="1"/>
          </p:cNvSpPr>
          <p:nvPr>
            <p:ph type="sldNum" sz="quarter" idx="12"/>
          </p:nvPr>
        </p:nvSpPr>
        <p:spPr>
          <a:ln/>
        </p:spPr>
        <p:txBody>
          <a:bodyPr/>
          <a:lstStyle>
            <a:lvl1pPr>
              <a:defRPr/>
            </a:lvl1pPr>
          </a:lstStyle>
          <a:p>
            <a:pPr>
              <a:defRPr/>
            </a:pPr>
            <a:fld id="{4157A442-3B1D-4298-8205-7F688548C8B8}"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243394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06" indent="0">
              <a:buNone/>
              <a:defRPr sz="1800"/>
            </a:lvl2pPr>
            <a:lvl3pPr marL="914210" indent="0">
              <a:buNone/>
              <a:defRPr sz="1600"/>
            </a:lvl3pPr>
            <a:lvl4pPr marL="1371316" indent="0">
              <a:buNone/>
              <a:defRPr sz="1400"/>
            </a:lvl4pPr>
            <a:lvl5pPr marL="1828421" indent="0">
              <a:buNone/>
              <a:defRPr sz="1400"/>
            </a:lvl5pPr>
            <a:lvl6pPr marL="2285526" indent="0">
              <a:buNone/>
              <a:defRPr sz="1400"/>
            </a:lvl6pPr>
            <a:lvl7pPr marL="2742630" indent="0">
              <a:buNone/>
              <a:defRPr sz="1400"/>
            </a:lvl7pPr>
            <a:lvl8pPr marL="3199736" indent="0">
              <a:buNone/>
              <a:defRPr sz="1400"/>
            </a:lvl8pPr>
            <a:lvl9pPr marL="365684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6" name="Rectangle 6"/>
          <p:cNvSpPr>
            <a:spLocks noGrp="1" noChangeArrowheads="1"/>
          </p:cNvSpPr>
          <p:nvPr>
            <p:ph type="sldNum" sz="quarter" idx="12"/>
          </p:nvPr>
        </p:nvSpPr>
        <p:spPr>
          <a:ln/>
        </p:spPr>
        <p:txBody>
          <a:bodyPr/>
          <a:lstStyle>
            <a:lvl1pPr>
              <a:defRPr/>
            </a:lvl1pPr>
          </a:lstStyle>
          <a:p>
            <a:pPr>
              <a:defRPr/>
            </a:pPr>
            <a:fld id="{9DA3AFCB-566A-4158-A36D-6861364027B7}"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8798786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7" y="2214564"/>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4102" y="2214564"/>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7" name="Rectangle 6"/>
          <p:cNvSpPr>
            <a:spLocks noGrp="1" noChangeArrowheads="1"/>
          </p:cNvSpPr>
          <p:nvPr>
            <p:ph type="sldNum" sz="quarter" idx="12"/>
          </p:nvPr>
        </p:nvSpPr>
        <p:spPr>
          <a:ln/>
        </p:spPr>
        <p:txBody>
          <a:bodyPr/>
          <a:lstStyle>
            <a:lvl1pPr>
              <a:defRPr/>
            </a:lvl1pPr>
          </a:lstStyle>
          <a:p>
            <a:pPr>
              <a:defRPr/>
            </a:pPr>
            <a:fld id="{FC07BBA8-87E6-47BA-A6B8-EF7DDB763BD5}"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2715388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106" indent="0">
              <a:buNone/>
              <a:defRPr sz="2000" b="1"/>
            </a:lvl2pPr>
            <a:lvl3pPr marL="914210" indent="0">
              <a:buNone/>
              <a:defRPr sz="1800" b="1"/>
            </a:lvl3pPr>
            <a:lvl4pPr marL="1371316" indent="0">
              <a:buNone/>
              <a:defRPr sz="1600" b="1"/>
            </a:lvl4pPr>
            <a:lvl5pPr marL="1828421" indent="0">
              <a:buNone/>
              <a:defRPr sz="1600" b="1"/>
            </a:lvl5pPr>
            <a:lvl6pPr marL="2285526" indent="0">
              <a:buNone/>
              <a:defRPr sz="1600" b="1"/>
            </a:lvl6pPr>
            <a:lvl7pPr marL="2742630" indent="0">
              <a:buNone/>
              <a:defRPr sz="1600" b="1"/>
            </a:lvl7pPr>
            <a:lvl8pPr marL="3199736" indent="0">
              <a:buNone/>
              <a:defRPr sz="1600" b="1"/>
            </a:lvl8pPr>
            <a:lvl9pPr marL="36568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9" name="Rectangle 6"/>
          <p:cNvSpPr>
            <a:spLocks noGrp="1" noChangeArrowheads="1"/>
          </p:cNvSpPr>
          <p:nvPr>
            <p:ph type="sldNum" sz="quarter" idx="12"/>
          </p:nvPr>
        </p:nvSpPr>
        <p:spPr>
          <a:ln/>
        </p:spPr>
        <p:txBody>
          <a:bodyPr/>
          <a:lstStyle>
            <a:lvl1pPr>
              <a:defRPr/>
            </a:lvl1pPr>
          </a:lstStyle>
          <a:p>
            <a:pPr>
              <a:defRPr/>
            </a:pPr>
            <a:fld id="{45E21338-74C7-47E4-9526-2D417CEA125D}"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708756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ltLang="zh-CN"/>
              <a:t>W. Chou</a:t>
            </a:r>
            <a:endParaRPr lang="en-US"/>
          </a:p>
        </p:txBody>
      </p:sp>
      <p:sp>
        <p:nvSpPr>
          <p:cNvPr id="6" name="Footer Placeholder 5"/>
          <p:cNvSpPr>
            <a:spLocks noGrp="1"/>
          </p:cNvSpPr>
          <p:nvPr>
            <p:ph type="ftr" sz="quarter" idx="11"/>
          </p:nvPr>
        </p:nvSpPr>
        <p:spPr/>
        <p:txBody>
          <a:bodyPr/>
          <a:lstStyle/>
          <a:p>
            <a:r>
              <a:rPr lang="en-US"/>
              <a:t>gg2017 Workshop, Beijing</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5" name="Rectangle 6"/>
          <p:cNvSpPr>
            <a:spLocks noGrp="1" noChangeArrowheads="1"/>
          </p:cNvSpPr>
          <p:nvPr>
            <p:ph type="sldNum" sz="quarter" idx="12"/>
          </p:nvPr>
        </p:nvSpPr>
        <p:spPr>
          <a:ln/>
        </p:spPr>
        <p:txBody>
          <a:bodyPr/>
          <a:lstStyle>
            <a:lvl1pPr>
              <a:defRPr/>
            </a:lvl1pPr>
          </a:lstStyle>
          <a:p>
            <a:pPr>
              <a:defRPr/>
            </a:pPr>
            <a:fld id="{BA756645-1022-4C07-B995-EEB6ACEA4114}"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5066938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4" name="Rectangle 6"/>
          <p:cNvSpPr>
            <a:spLocks noGrp="1" noChangeArrowheads="1"/>
          </p:cNvSpPr>
          <p:nvPr>
            <p:ph type="sldNum" sz="quarter" idx="12"/>
          </p:nvPr>
        </p:nvSpPr>
        <p:spPr>
          <a:ln/>
        </p:spPr>
        <p:txBody>
          <a:bodyPr/>
          <a:lstStyle>
            <a:lvl1pPr>
              <a:defRPr/>
            </a:lvl1pPr>
          </a:lstStyle>
          <a:p>
            <a:pPr>
              <a:defRPr/>
            </a:pPr>
            <a:fld id="{F2BC87CF-CF36-4D7D-B7C9-E83874EA32CF}"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26101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2"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7" name="Rectangle 6"/>
          <p:cNvSpPr>
            <a:spLocks noGrp="1" noChangeArrowheads="1"/>
          </p:cNvSpPr>
          <p:nvPr>
            <p:ph type="sldNum" sz="quarter" idx="12"/>
          </p:nvPr>
        </p:nvSpPr>
        <p:spPr>
          <a:ln/>
        </p:spPr>
        <p:txBody>
          <a:bodyPr/>
          <a:lstStyle>
            <a:lvl1pPr>
              <a:defRPr/>
            </a:lvl1pPr>
          </a:lstStyle>
          <a:p>
            <a:pPr>
              <a:defRPr/>
            </a:pPr>
            <a:fld id="{C4C143EF-8611-4EC0-AE17-4B630B0B69A0}"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94015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06" indent="0">
              <a:buNone/>
              <a:defRPr sz="2800"/>
            </a:lvl2pPr>
            <a:lvl3pPr marL="914210" indent="0">
              <a:buNone/>
              <a:defRPr sz="2400"/>
            </a:lvl3pPr>
            <a:lvl4pPr marL="1371316" indent="0">
              <a:buNone/>
              <a:defRPr sz="2000"/>
            </a:lvl4pPr>
            <a:lvl5pPr marL="1828421" indent="0">
              <a:buNone/>
              <a:defRPr sz="2000"/>
            </a:lvl5pPr>
            <a:lvl6pPr marL="2285526" indent="0">
              <a:buNone/>
              <a:defRPr sz="2000"/>
            </a:lvl6pPr>
            <a:lvl7pPr marL="2742630" indent="0">
              <a:buNone/>
              <a:defRPr sz="2000"/>
            </a:lvl7pPr>
            <a:lvl8pPr marL="3199736" indent="0">
              <a:buNone/>
              <a:defRPr sz="2000"/>
            </a:lvl8pPr>
            <a:lvl9pPr marL="3656841"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06" indent="0">
              <a:buNone/>
              <a:defRPr sz="1200"/>
            </a:lvl2pPr>
            <a:lvl3pPr marL="914210" indent="0">
              <a:buNone/>
              <a:defRPr sz="1000"/>
            </a:lvl3pPr>
            <a:lvl4pPr marL="1371316" indent="0">
              <a:buNone/>
              <a:defRPr sz="900"/>
            </a:lvl4pPr>
            <a:lvl5pPr marL="1828421" indent="0">
              <a:buNone/>
              <a:defRPr sz="900"/>
            </a:lvl5pPr>
            <a:lvl6pPr marL="2285526" indent="0">
              <a:buNone/>
              <a:defRPr sz="900"/>
            </a:lvl6pPr>
            <a:lvl7pPr marL="2742630" indent="0">
              <a:buNone/>
              <a:defRPr sz="900"/>
            </a:lvl7pPr>
            <a:lvl8pPr marL="3199736" indent="0">
              <a:buNone/>
              <a:defRPr sz="900"/>
            </a:lvl8pPr>
            <a:lvl9pPr marL="3656841"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7" name="Rectangle 6"/>
          <p:cNvSpPr>
            <a:spLocks noGrp="1" noChangeArrowheads="1"/>
          </p:cNvSpPr>
          <p:nvPr>
            <p:ph type="sldNum" sz="quarter" idx="12"/>
          </p:nvPr>
        </p:nvSpPr>
        <p:spPr>
          <a:ln/>
        </p:spPr>
        <p:txBody>
          <a:bodyPr/>
          <a:lstStyle>
            <a:lvl1pPr>
              <a:defRPr/>
            </a:lvl1pPr>
          </a:lstStyle>
          <a:p>
            <a:pPr>
              <a:defRPr/>
            </a:pPr>
            <a:fld id="{CAC139E1-63C0-4FAE-AD21-A3C9809E88A1}"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139623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6" name="Rectangle 6"/>
          <p:cNvSpPr>
            <a:spLocks noGrp="1" noChangeArrowheads="1"/>
          </p:cNvSpPr>
          <p:nvPr>
            <p:ph type="sldNum" sz="quarter" idx="12"/>
          </p:nvPr>
        </p:nvSpPr>
        <p:spPr>
          <a:ln/>
        </p:spPr>
        <p:txBody>
          <a:bodyPr/>
          <a:lstStyle>
            <a:lvl1pPr>
              <a:defRPr/>
            </a:lvl1pPr>
          </a:lstStyle>
          <a:p>
            <a:pPr>
              <a:defRPr/>
            </a:pPr>
            <a:fld id="{AC8F73D6-DC73-4908-985D-5C7BAAA31A57}"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499186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226" y="762000"/>
            <a:ext cx="2022475"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762000"/>
            <a:ext cx="59182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6" name="Rectangle 6"/>
          <p:cNvSpPr>
            <a:spLocks noGrp="1" noChangeArrowheads="1"/>
          </p:cNvSpPr>
          <p:nvPr>
            <p:ph type="sldNum" sz="quarter" idx="12"/>
          </p:nvPr>
        </p:nvSpPr>
        <p:spPr>
          <a:ln/>
        </p:spPr>
        <p:txBody>
          <a:bodyPr/>
          <a:lstStyle>
            <a:lvl1pPr>
              <a:defRPr/>
            </a:lvl1pPr>
          </a:lstStyle>
          <a:p>
            <a:pPr>
              <a:defRPr/>
            </a:pPr>
            <a:fld id="{057B3239-6182-4180-AA20-FEC22F0A08B7}"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4504883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0"/>
            <a:ext cx="7378700" cy="838200"/>
          </a:xfrm>
        </p:spPr>
        <p:txBody>
          <a:bodyPr/>
          <a:lstStyle/>
          <a:p>
            <a:r>
              <a:rPr lang="en-US"/>
              <a:t>Click to edit Master title style</a:t>
            </a:r>
          </a:p>
        </p:txBody>
      </p:sp>
      <p:sp>
        <p:nvSpPr>
          <p:cNvPr id="3" name="Text Placeholder 2"/>
          <p:cNvSpPr>
            <a:spLocks noGrp="1"/>
          </p:cNvSpPr>
          <p:nvPr>
            <p:ph type="body" sz="half" idx="1"/>
          </p:nvPr>
        </p:nvSpPr>
        <p:spPr>
          <a:xfrm>
            <a:off x="809625" y="2214564"/>
            <a:ext cx="7958138" cy="1863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09625" y="4230688"/>
            <a:ext cx="7958138" cy="1865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zh-CN">
                <a:solidFill>
                  <a:srgbClr val="800000"/>
                </a:solidFill>
              </a:rPr>
              <a:t>W. Chou</a:t>
            </a:r>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800000"/>
                </a:solidFill>
              </a:rPr>
              <a:t>gg2017 Workshop, Beijing</a:t>
            </a:r>
          </a:p>
        </p:txBody>
      </p:sp>
      <p:sp>
        <p:nvSpPr>
          <p:cNvPr id="7" name="Rectangle 6"/>
          <p:cNvSpPr>
            <a:spLocks noGrp="1" noChangeArrowheads="1"/>
          </p:cNvSpPr>
          <p:nvPr>
            <p:ph type="sldNum" sz="quarter" idx="12"/>
          </p:nvPr>
        </p:nvSpPr>
        <p:spPr>
          <a:ln/>
        </p:spPr>
        <p:txBody>
          <a:bodyPr/>
          <a:lstStyle>
            <a:lvl1pPr>
              <a:defRPr/>
            </a:lvl1pPr>
          </a:lstStyle>
          <a:p>
            <a:pPr>
              <a:defRPr/>
            </a:pPr>
            <a:fld id="{EDBC866E-F038-4CCD-8D36-CE9EBF7A5864}"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4988976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1" name="Rectangle 3"/>
          <p:cNvSpPr>
            <a:spLocks noGrp="1" noChangeArrowheads="1"/>
          </p:cNvSpPr>
          <p:nvPr>
            <p:ph type="ctrTitle"/>
          </p:nvPr>
        </p:nvSpPr>
        <p:spPr>
          <a:xfrm>
            <a:off x="685800" y="2286000"/>
            <a:ext cx="7772400" cy="1143000"/>
          </a:xfrm>
          <a:solidFill>
            <a:schemeClr val="accent2">
              <a:lumMod val="20000"/>
              <a:lumOff val="80000"/>
            </a:schemeClr>
          </a:solid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GB" sz="2800" b="1">
                <a:solidFill>
                  <a:schemeClr val="accent6">
                    <a:lumMod val="75000"/>
                  </a:schemeClr>
                </a:solidFill>
                <a:latin typeface="+mj-lt"/>
                <a:ea typeface="ＭＳ Ｐゴシック" charset="-128"/>
                <a:cs typeface="ＭＳ Ｐゴシック" charset="-128"/>
              </a:defRPr>
            </a:lvl1pPr>
          </a:lstStyle>
          <a:p>
            <a:r>
              <a:rPr lang="en-GB" dirty="0"/>
              <a:t>Click to edit Master title style</a:t>
            </a:r>
          </a:p>
        </p:txBody>
      </p:sp>
      <p:sp>
        <p:nvSpPr>
          <p:cNvPr id="58372" name="Rectangle 4"/>
          <p:cNvSpPr>
            <a:spLocks noGrp="1" noChangeArrowheads="1"/>
          </p:cNvSpPr>
          <p:nvPr>
            <p:ph type="subTitle" idx="1"/>
          </p:nvPr>
        </p:nvSpPr>
        <p:spPr>
          <a:xfrm>
            <a:off x="1371600" y="3886200"/>
            <a:ext cx="6400800" cy="1752600"/>
          </a:xfrm>
        </p:spPr>
        <p:txBody>
          <a:bodyPr/>
          <a:lstStyle>
            <a:lvl1pPr marL="0" indent="0" algn="ctr">
              <a:buFontTx/>
              <a:buNone/>
              <a:defRPr sz="2800"/>
            </a:lvl1pPr>
          </a:lstStyle>
          <a:p>
            <a:r>
              <a:rPr lang="en-GB"/>
              <a:t>Click to edit Master subtitle style</a:t>
            </a:r>
          </a:p>
        </p:txBody>
      </p:sp>
      <p:pic>
        <p:nvPicPr>
          <p:cNvPr id="434" name="Picture 17" descr="RHUL-Logo"/>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6215349" y="124886"/>
            <a:ext cx="1400000" cy="432000"/>
          </a:xfrm>
          <a:prstGeom prst="rect">
            <a:avLst/>
          </a:prstGeom>
          <a:noFill/>
          <a:ln w="9525">
            <a:noFill/>
            <a:miter lim="800000"/>
            <a:headEnd/>
            <a:tailEnd/>
          </a:ln>
        </p:spPr>
      </p:pic>
      <p:pic>
        <p:nvPicPr>
          <p:cNvPr id="435" name="Picture 2"/>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4506011" y="124886"/>
            <a:ext cx="1649458" cy="432000"/>
          </a:xfrm>
          <a:prstGeom prst="rect">
            <a:avLst/>
          </a:prstGeom>
          <a:noFill/>
          <a:ln w="9525">
            <a:noFill/>
            <a:miter lim="800000"/>
            <a:headEnd/>
            <a:tailEnd/>
          </a:ln>
        </p:spPr>
      </p:pic>
      <p:pic>
        <p:nvPicPr>
          <p:cNvPr id="43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116632"/>
            <a:ext cx="3713572" cy="892377"/>
          </a:xfrm>
          <a:prstGeom prst="rect">
            <a:avLst/>
          </a:prstGeom>
          <a:noFill/>
          <a:ln w="9525">
            <a:noFill/>
            <a:miter lim="800000"/>
            <a:headEnd/>
            <a:tailEnd/>
          </a:ln>
        </p:spPr>
      </p:pic>
      <p:pic>
        <p:nvPicPr>
          <p:cNvPr id="205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668344" y="126059"/>
            <a:ext cx="1402194" cy="432000"/>
          </a:xfrm>
          <a:prstGeom prst="rect">
            <a:avLst/>
          </a:prstGeom>
          <a:noFill/>
          <a:ln w="9525">
            <a:noFill/>
            <a:miter lim="800000"/>
            <a:headEnd/>
            <a:tailEnd/>
          </a:ln>
        </p:spPr>
      </p:pic>
    </p:spTree>
    <p:extLst>
      <p:ext uri="{BB962C8B-B14F-4D97-AF65-F5344CB8AC3E}">
        <p14:creationId xmlns:p14="http://schemas.microsoft.com/office/powerpoint/2010/main" val="232647503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US" sz="2800" b="1">
                <a:solidFill>
                  <a:schemeClr val="accent2">
                    <a:lumMod val="75000"/>
                  </a:schemeClr>
                </a:solidFill>
                <a:latin typeface="+mj-lt"/>
                <a:ea typeface="ＭＳ Ｐゴシック" charset="-128"/>
                <a:cs typeface="ＭＳ Ｐゴシック" charset="-128"/>
              </a:defRPr>
            </a:lvl1pPr>
          </a:lstStyle>
          <a:p>
            <a:r>
              <a:rPr lang="en-US"/>
              <a:t>Click to edit Master title style</a:t>
            </a:r>
          </a:p>
        </p:txBody>
      </p:sp>
    </p:spTree>
    <p:extLst>
      <p:ext uri="{BB962C8B-B14F-4D97-AF65-F5344CB8AC3E}">
        <p14:creationId xmlns:p14="http://schemas.microsoft.com/office/powerpoint/2010/main" val="367169952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a:outerShdw blurRad="50800" dist="38100" dir="2700000" algn="tl" rotWithShape="0">
              <a:prstClr val="black">
                <a:alpha val="40000"/>
              </a:prstClr>
            </a:outerShdw>
          </a:effectLst>
        </p:spPr>
        <p:txBody>
          <a:bodyPr vert="horz" wrap="square" lIns="36000" tIns="0" rIns="36000" bIns="0" numCol="1" anchor="ctr" anchorCtr="0" compatLnSpc="1">
            <a:prstTxWarp prst="textNoShape">
              <a:avLst/>
            </a:prstTxWarp>
          </a:bodyPr>
          <a:lstStyle>
            <a:lvl1pPr algn="ctr" rtl="0" eaLnBrk="0" fontAlgn="base" hangingPunct="0">
              <a:spcBef>
                <a:spcPct val="0"/>
              </a:spcBef>
              <a:spcAft>
                <a:spcPct val="0"/>
              </a:spcAft>
              <a:defRPr lang="en-US" sz="2800" b="1">
                <a:solidFill>
                  <a:schemeClr val="accent2">
                    <a:lumMod val="75000"/>
                  </a:schemeClr>
                </a:solidFill>
                <a:latin typeface="+mj-lt"/>
                <a:ea typeface="ＭＳ Ｐゴシック" charset="-128"/>
                <a:cs typeface="ＭＳ Ｐゴシック" charset="-128"/>
              </a:defRPr>
            </a:lvl1pPr>
          </a:lstStyle>
          <a:p>
            <a:r>
              <a:rPr lang="en-US" dirty="0"/>
              <a:t>Click to edit Master title style</a:t>
            </a:r>
          </a:p>
        </p:txBody>
      </p:sp>
    </p:spTree>
    <p:extLst>
      <p:ext uri="{BB962C8B-B14F-4D97-AF65-F5344CB8AC3E}">
        <p14:creationId xmlns:p14="http://schemas.microsoft.com/office/powerpoint/2010/main" val="30493890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ltLang="zh-CN"/>
              <a:t>W. Chou</a:t>
            </a:r>
            <a:endParaRPr lang="en-US"/>
          </a:p>
        </p:txBody>
      </p:sp>
      <p:sp>
        <p:nvSpPr>
          <p:cNvPr id="8" name="Footer Placeholder 7"/>
          <p:cNvSpPr>
            <a:spLocks noGrp="1"/>
          </p:cNvSpPr>
          <p:nvPr>
            <p:ph type="ftr" sz="quarter" idx="11"/>
          </p:nvPr>
        </p:nvSpPr>
        <p:spPr/>
        <p:txBody>
          <a:bodyPr/>
          <a:lstStyle/>
          <a:p>
            <a:r>
              <a:rPr lang="en-US"/>
              <a:t>gg2017 Workshop, Beijing</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3048326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3" y="908050"/>
            <a:ext cx="3810000"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908050"/>
            <a:ext cx="3810000" cy="568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461041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519807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219266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9585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466115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241071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79675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0"/>
            <a:ext cx="1943100" cy="6597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4213" y="0"/>
            <a:ext cx="5676900" cy="659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71645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a:t>Click to edit Master title style</a:t>
            </a:r>
          </a:p>
        </p:txBody>
      </p:sp>
      <p:sp>
        <p:nvSpPr>
          <p:cNvPr id="3" name="Text Placeholder 2"/>
          <p:cNvSpPr>
            <a:spLocks noGrp="1"/>
          </p:cNvSpPr>
          <p:nvPr>
            <p:ph type="body" sz="half" idx="1"/>
          </p:nvPr>
        </p:nvSpPr>
        <p:spPr>
          <a:xfrm>
            <a:off x="684213" y="908050"/>
            <a:ext cx="3810000"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908050"/>
            <a:ext cx="3810000" cy="276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829050"/>
            <a:ext cx="3810000" cy="276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74766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ltLang="zh-CN"/>
              <a:t>W. Chou</a:t>
            </a:r>
            <a:endParaRPr lang="en-US"/>
          </a:p>
        </p:txBody>
      </p:sp>
      <p:sp>
        <p:nvSpPr>
          <p:cNvPr id="4" name="Footer Placeholder 3"/>
          <p:cNvSpPr>
            <a:spLocks noGrp="1"/>
          </p:cNvSpPr>
          <p:nvPr>
            <p:ph type="ftr" sz="quarter" idx="11"/>
          </p:nvPr>
        </p:nvSpPr>
        <p:spPr/>
        <p:txBody>
          <a:bodyPr/>
          <a:lstStyle/>
          <a:p>
            <a:r>
              <a:rPr lang="en-US"/>
              <a:t>gg2017 Workshop, Beijing</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a:t>Click to edit Master title style</a:t>
            </a:r>
          </a:p>
        </p:txBody>
      </p:sp>
      <p:sp>
        <p:nvSpPr>
          <p:cNvPr id="3" name="Table Placeholder 2"/>
          <p:cNvSpPr>
            <a:spLocks noGrp="1"/>
          </p:cNvSpPr>
          <p:nvPr>
            <p:ph type="tbl" idx="1"/>
          </p:nvPr>
        </p:nvSpPr>
        <p:spPr>
          <a:xfrm>
            <a:off x="684213" y="908050"/>
            <a:ext cx="7772400" cy="5689600"/>
          </a:xfrm>
        </p:spPr>
        <p:txBody>
          <a:bodyPr/>
          <a:lstStyle/>
          <a:p>
            <a:pPr lvl="0"/>
            <a:endParaRPr lang="en-US" noProof="0"/>
          </a:p>
        </p:txBody>
      </p:sp>
    </p:spTree>
    <p:extLst>
      <p:ext uri="{BB962C8B-B14F-4D97-AF65-F5344CB8AC3E}">
        <p14:creationId xmlns:p14="http://schemas.microsoft.com/office/powerpoint/2010/main" val="59595269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a:t>Click to edit Master title style</a:t>
            </a:r>
          </a:p>
        </p:txBody>
      </p:sp>
      <p:sp>
        <p:nvSpPr>
          <p:cNvPr id="3" name="Content Placeholder 2"/>
          <p:cNvSpPr>
            <a:spLocks noGrp="1"/>
          </p:cNvSpPr>
          <p:nvPr>
            <p:ph sz="half" idx="1"/>
          </p:nvPr>
        </p:nvSpPr>
        <p:spPr>
          <a:xfrm>
            <a:off x="684213" y="908050"/>
            <a:ext cx="3810000"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6613" y="908050"/>
            <a:ext cx="3810000"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47847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US"/>
              <a:t>Click to edit Master title style</a:t>
            </a:r>
          </a:p>
        </p:txBody>
      </p:sp>
      <p:sp>
        <p:nvSpPr>
          <p:cNvPr id="3" name="Text Placeholder 2"/>
          <p:cNvSpPr>
            <a:spLocks noGrp="1"/>
          </p:cNvSpPr>
          <p:nvPr>
            <p:ph type="body" sz="half" idx="1"/>
          </p:nvPr>
        </p:nvSpPr>
        <p:spPr>
          <a:xfrm>
            <a:off x="684213" y="908050"/>
            <a:ext cx="7772400" cy="276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213" y="3829050"/>
            <a:ext cx="7772400" cy="276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768166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888" y="0"/>
            <a:ext cx="7129462" cy="836613"/>
          </a:xfrm>
        </p:spPr>
        <p:txBody>
          <a:bodyPr/>
          <a:lstStyle/>
          <a:p>
            <a:r>
              <a:rPr lang="en-GB"/>
              <a:t>Click to edit Master title style</a:t>
            </a:r>
            <a:endParaRPr lang="en-US"/>
          </a:p>
        </p:txBody>
      </p:sp>
      <p:sp>
        <p:nvSpPr>
          <p:cNvPr id="3" name="Content Placeholder 2"/>
          <p:cNvSpPr>
            <a:spLocks noGrp="1"/>
          </p:cNvSpPr>
          <p:nvPr>
            <p:ph idx="1"/>
          </p:nvPr>
        </p:nvSpPr>
        <p:spPr>
          <a:xfrm>
            <a:off x="684213" y="908050"/>
            <a:ext cx="7772400" cy="5689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9460569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211847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r>
              <a:rPr lang="en-US" altLang="zh-CN"/>
              <a:t>W. Chou</a:t>
            </a:r>
            <a:endParaRPr lang="zh-CN" altLang="en-US"/>
          </a:p>
        </p:txBody>
      </p:sp>
      <p:sp>
        <p:nvSpPr>
          <p:cNvPr id="5" name="页脚占位符 4"/>
          <p:cNvSpPr>
            <a:spLocks noGrp="1"/>
          </p:cNvSpPr>
          <p:nvPr>
            <p:ph type="ftr" sz="quarter" idx="11"/>
          </p:nvPr>
        </p:nvSpPr>
        <p:spPr/>
        <p:txBody>
          <a:bodyPr/>
          <a:lstStyle/>
          <a:p>
            <a:r>
              <a:rPr lang="en-US" altLang="zh-CN"/>
              <a:t>gg2017 Workshop, Beijing</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559818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r>
              <a:rPr lang="en-US" altLang="zh-CN"/>
              <a:t>W. Chou</a:t>
            </a:r>
            <a:endParaRPr lang="zh-CN" altLang="en-US"/>
          </a:p>
        </p:txBody>
      </p:sp>
      <p:sp>
        <p:nvSpPr>
          <p:cNvPr id="5" name="页脚占位符 4"/>
          <p:cNvSpPr>
            <a:spLocks noGrp="1"/>
          </p:cNvSpPr>
          <p:nvPr>
            <p:ph type="ftr" sz="quarter" idx="11"/>
          </p:nvPr>
        </p:nvSpPr>
        <p:spPr/>
        <p:txBody>
          <a:bodyPr/>
          <a:lstStyle/>
          <a:p>
            <a:r>
              <a:rPr lang="en-US" altLang="zh-CN"/>
              <a:t>gg2017 Workshop, Beijing</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574678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r>
              <a:rPr lang="en-US" altLang="zh-CN"/>
              <a:t>W. Chou</a:t>
            </a:r>
            <a:endParaRPr lang="zh-CN" altLang="en-US"/>
          </a:p>
        </p:txBody>
      </p:sp>
      <p:sp>
        <p:nvSpPr>
          <p:cNvPr id="5" name="页脚占位符 4"/>
          <p:cNvSpPr>
            <a:spLocks noGrp="1"/>
          </p:cNvSpPr>
          <p:nvPr>
            <p:ph type="ftr" sz="quarter" idx="11"/>
          </p:nvPr>
        </p:nvSpPr>
        <p:spPr/>
        <p:txBody>
          <a:bodyPr/>
          <a:lstStyle/>
          <a:p>
            <a:r>
              <a:rPr lang="en-US" altLang="zh-CN"/>
              <a:t>gg2017 Workshop, Beijing</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45832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r>
              <a:rPr lang="en-US" altLang="zh-CN"/>
              <a:t>W. Chou</a:t>
            </a:r>
            <a:endParaRPr lang="zh-CN" altLang="en-US"/>
          </a:p>
        </p:txBody>
      </p:sp>
      <p:sp>
        <p:nvSpPr>
          <p:cNvPr id="6" name="页脚占位符 5"/>
          <p:cNvSpPr>
            <a:spLocks noGrp="1"/>
          </p:cNvSpPr>
          <p:nvPr>
            <p:ph type="ftr" sz="quarter" idx="11"/>
          </p:nvPr>
        </p:nvSpPr>
        <p:spPr/>
        <p:txBody>
          <a:bodyPr/>
          <a:lstStyle/>
          <a:p>
            <a:r>
              <a:rPr lang="en-US" altLang="zh-CN"/>
              <a:t>gg2017 Workshop, Beijing</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9366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r>
              <a:rPr lang="en-US" altLang="zh-CN"/>
              <a:t>W. Chou</a:t>
            </a:r>
            <a:endParaRPr lang="zh-CN" altLang="en-US"/>
          </a:p>
        </p:txBody>
      </p:sp>
      <p:sp>
        <p:nvSpPr>
          <p:cNvPr id="8" name="页脚占位符 7"/>
          <p:cNvSpPr>
            <a:spLocks noGrp="1"/>
          </p:cNvSpPr>
          <p:nvPr>
            <p:ph type="ftr" sz="quarter" idx="11"/>
          </p:nvPr>
        </p:nvSpPr>
        <p:spPr/>
        <p:txBody>
          <a:bodyPr/>
          <a:lstStyle/>
          <a:p>
            <a:r>
              <a:rPr lang="en-US" altLang="zh-CN"/>
              <a:t>gg2017 Workshop, Beijing</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4220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a:t>W. Chou</a:t>
            </a:r>
            <a:endParaRPr lang="en-US"/>
          </a:p>
        </p:txBody>
      </p:sp>
      <p:sp>
        <p:nvSpPr>
          <p:cNvPr id="3" name="Footer Placeholder 2"/>
          <p:cNvSpPr>
            <a:spLocks noGrp="1"/>
          </p:cNvSpPr>
          <p:nvPr>
            <p:ph type="ftr" sz="quarter" idx="11"/>
          </p:nvPr>
        </p:nvSpPr>
        <p:spPr/>
        <p:txBody>
          <a:bodyPr/>
          <a:lstStyle/>
          <a:p>
            <a:r>
              <a:rPr lang="en-US"/>
              <a:t>gg2017 Workshop, Beijing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r>
              <a:rPr lang="en-US" altLang="zh-CN"/>
              <a:t>W. Chou</a:t>
            </a:r>
            <a:endParaRPr lang="zh-CN" altLang="en-US"/>
          </a:p>
        </p:txBody>
      </p:sp>
      <p:sp>
        <p:nvSpPr>
          <p:cNvPr id="4" name="页脚占位符 3"/>
          <p:cNvSpPr>
            <a:spLocks noGrp="1"/>
          </p:cNvSpPr>
          <p:nvPr>
            <p:ph type="ftr" sz="quarter" idx="11"/>
          </p:nvPr>
        </p:nvSpPr>
        <p:spPr/>
        <p:txBody>
          <a:bodyPr/>
          <a:lstStyle/>
          <a:p>
            <a:r>
              <a:rPr lang="en-US" altLang="zh-CN"/>
              <a:t>gg2017 Workshop, Beijing</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673550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a:t>W. Chou</a:t>
            </a:r>
            <a:endParaRPr lang="zh-CN" altLang="en-US"/>
          </a:p>
        </p:txBody>
      </p:sp>
      <p:sp>
        <p:nvSpPr>
          <p:cNvPr id="3" name="页脚占位符 2"/>
          <p:cNvSpPr>
            <a:spLocks noGrp="1"/>
          </p:cNvSpPr>
          <p:nvPr>
            <p:ph type="ftr" sz="quarter" idx="11"/>
          </p:nvPr>
        </p:nvSpPr>
        <p:spPr/>
        <p:txBody>
          <a:bodyPr/>
          <a:lstStyle/>
          <a:p>
            <a:r>
              <a:rPr lang="en-US" altLang="zh-CN"/>
              <a:t>gg2017 Workshop, Beijing</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94594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r>
              <a:rPr lang="en-US" altLang="zh-CN"/>
              <a:t>W. Chou</a:t>
            </a:r>
            <a:endParaRPr lang="zh-CN" altLang="en-US"/>
          </a:p>
        </p:txBody>
      </p:sp>
      <p:sp>
        <p:nvSpPr>
          <p:cNvPr id="6" name="页脚占位符 5"/>
          <p:cNvSpPr>
            <a:spLocks noGrp="1"/>
          </p:cNvSpPr>
          <p:nvPr>
            <p:ph type="ftr" sz="quarter" idx="11"/>
          </p:nvPr>
        </p:nvSpPr>
        <p:spPr/>
        <p:txBody>
          <a:bodyPr/>
          <a:lstStyle/>
          <a:p>
            <a:r>
              <a:rPr lang="en-US" altLang="zh-CN"/>
              <a:t>gg2017 Workshop, Beijing</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931518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r>
              <a:rPr lang="en-US" altLang="zh-CN"/>
              <a:t>W. Chou</a:t>
            </a:r>
            <a:endParaRPr lang="zh-CN" altLang="en-US"/>
          </a:p>
        </p:txBody>
      </p:sp>
      <p:sp>
        <p:nvSpPr>
          <p:cNvPr id="6" name="页脚占位符 5"/>
          <p:cNvSpPr>
            <a:spLocks noGrp="1"/>
          </p:cNvSpPr>
          <p:nvPr>
            <p:ph type="ftr" sz="quarter" idx="11"/>
          </p:nvPr>
        </p:nvSpPr>
        <p:spPr/>
        <p:txBody>
          <a:bodyPr/>
          <a:lstStyle/>
          <a:p>
            <a:r>
              <a:rPr lang="en-US" altLang="zh-CN"/>
              <a:t>gg2017 Workshop, Beijing</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30431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r>
              <a:rPr lang="en-US" altLang="zh-CN"/>
              <a:t>W. Chou</a:t>
            </a:r>
            <a:endParaRPr lang="zh-CN" altLang="en-US"/>
          </a:p>
        </p:txBody>
      </p:sp>
      <p:sp>
        <p:nvSpPr>
          <p:cNvPr id="5" name="页脚占位符 4"/>
          <p:cNvSpPr>
            <a:spLocks noGrp="1"/>
          </p:cNvSpPr>
          <p:nvPr>
            <p:ph type="ftr" sz="quarter" idx="11"/>
          </p:nvPr>
        </p:nvSpPr>
        <p:spPr/>
        <p:txBody>
          <a:bodyPr/>
          <a:lstStyle/>
          <a:p>
            <a:r>
              <a:rPr lang="en-US" altLang="zh-CN"/>
              <a:t>gg2017 Workshop, Beijing</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089191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r>
              <a:rPr lang="en-US" altLang="zh-CN"/>
              <a:t>W. Chou</a:t>
            </a:r>
            <a:endParaRPr lang="zh-CN" altLang="en-US"/>
          </a:p>
        </p:txBody>
      </p:sp>
      <p:sp>
        <p:nvSpPr>
          <p:cNvPr id="5" name="页脚占位符 4"/>
          <p:cNvSpPr>
            <a:spLocks noGrp="1"/>
          </p:cNvSpPr>
          <p:nvPr>
            <p:ph type="ftr" sz="quarter" idx="11"/>
          </p:nvPr>
        </p:nvSpPr>
        <p:spPr/>
        <p:txBody>
          <a:bodyPr/>
          <a:lstStyle/>
          <a:p>
            <a:r>
              <a:rPr lang="en-US" altLang="zh-CN"/>
              <a:t>gg2017 Workshop, Beijing</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17364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89889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4918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0189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W. Chou</a:t>
            </a:r>
          </a:p>
        </p:txBody>
      </p:sp>
      <p:sp>
        <p:nvSpPr>
          <p:cNvPr id="6" name="Footer Placeholder 5"/>
          <p:cNvSpPr>
            <a:spLocks noGrp="1"/>
          </p:cNvSpPr>
          <p:nvPr>
            <p:ph type="ftr" sz="quarter" idx="11"/>
          </p:nvPr>
        </p:nvSpPr>
        <p:spPr/>
        <p:txBody>
          <a:bodyPr/>
          <a:lstStyle/>
          <a:p>
            <a:r>
              <a:rPr lang="en-US">
                <a:solidFill>
                  <a:prstClr val="black">
                    <a:tint val="75000"/>
                  </a:prstClr>
                </a:solidFill>
              </a:rPr>
              <a:t>gg2017 Workshop, Beijing</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731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ltLang="zh-CN"/>
              <a:t>W. Chou</a:t>
            </a:r>
            <a:endParaRPr lang="en-US"/>
          </a:p>
        </p:txBody>
      </p:sp>
      <p:sp>
        <p:nvSpPr>
          <p:cNvPr id="6" name="Footer Placeholder 5"/>
          <p:cNvSpPr>
            <a:spLocks noGrp="1"/>
          </p:cNvSpPr>
          <p:nvPr>
            <p:ph type="ftr" sz="quarter" idx="11"/>
          </p:nvPr>
        </p:nvSpPr>
        <p:spPr/>
        <p:txBody>
          <a:bodyPr/>
          <a:lstStyle/>
          <a:p>
            <a:r>
              <a:rPr lang="en-US"/>
              <a:t>gg2017 Workshop, Beijing</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W. Chou</a:t>
            </a:r>
          </a:p>
        </p:txBody>
      </p:sp>
      <p:sp>
        <p:nvSpPr>
          <p:cNvPr id="8" name="Footer Placeholder 7"/>
          <p:cNvSpPr>
            <a:spLocks noGrp="1"/>
          </p:cNvSpPr>
          <p:nvPr>
            <p:ph type="ftr" sz="quarter" idx="11"/>
          </p:nvPr>
        </p:nvSpPr>
        <p:spPr/>
        <p:txBody>
          <a:bodyPr/>
          <a:lstStyle/>
          <a:p>
            <a:r>
              <a:rPr lang="en-US">
                <a:solidFill>
                  <a:prstClr val="black">
                    <a:tint val="75000"/>
                  </a:prstClr>
                </a:solidFill>
              </a:rPr>
              <a:t>gg2017 Workshop, Beijing</a:t>
            </a: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6081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W. Chou</a:t>
            </a:r>
          </a:p>
        </p:txBody>
      </p:sp>
      <p:sp>
        <p:nvSpPr>
          <p:cNvPr id="4" name="Footer Placeholder 3"/>
          <p:cNvSpPr>
            <a:spLocks noGrp="1"/>
          </p:cNvSpPr>
          <p:nvPr>
            <p:ph type="ftr" sz="quarter" idx="11"/>
          </p:nvPr>
        </p:nvSpPr>
        <p:spPr/>
        <p:txBody>
          <a:bodyPr/>
          <a:lstStyle/>
          <a:p>
            <a:r>
              <a:rPr lang="en-US">
                <a:solidFill>
                  <a:prstClr val="black">
                    <a:tint val="75000"/>
                  </a:prstClr>
                </a:solidFill>
              </a:rPr>
              <a:t>gg2017 Workshop, Beijing</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3480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W. Chou</a:t>
            </a:r>
          </a:p>
        </p:txBody>
      </p:sp>
      <p:sp>
        <p:nvSpPr>
          <p:cNvPr id="3" name="Footer Placeholder 2"/>
          <p:cNvSpPr>
            <a:spLocks noGrp="1"/>
          </p:cNvSpPr>
          <p:nvPr>
            <p:ph type="ftr" sz="quarter" idx="11"/>
          </p:nvPr>
        </p:nvSpPr>
        <p:spPr/>
        <p:txBody>
          <a:bodyPr/>
          <a:lstStyle/>
          <a:p>
            <a:r>
              <a:rPr lang="en-US">
                <a:solidFill>
                  <a:prstClr val="black">
                    <a:tint val="75000"/>
                  </a:prstClr>
                </a:solidFill>
              </a:rPr>
              <a:t>gg2017 Workshop, Beijing</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3936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W. Chou</a:t>
            </a:r>
          </a:p>
        </p:txBody>
      </p:sp>
      <p:sp>
        <p:nvSpPr>
          <p:cNvPr id="6" name="Footer Placeholder 5"/>
          <p:cNvSpPr>
            <a:spLocks noGrp="1"/>
          </p:cNvSpPr>
          <p:nvPr>
            <p:ph type="ftr" sz="quarter" idx="11"/>
          </p:nvPr>
        </p:nvSpPr>
        <p:spPr/>
        <p:txBody>
          <a:bodyPr/>
          <a:lstStyle/>
          <a:p>
            <a:r>
              <a:rPr lang="en-US">
                <a:solidFill>
                  <a:prstClr val="black">
                    <a:tint val="75000"/>
                  </a:prstClr>
                </a:solidFill>
              </a:rPr>
              <a:t>gg2017 Workshop, Beijing</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000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W. Chou</a:t>
            </a:r>
          </a:p>
        </p:txBody>
      </p:sp>
      <p:sp>
        <p:nvSpPr>
          <p:cNvPr id="6" name="Footer Placeholder 5"/>
          <p:cNvSpPr>
            <a:spLocks noGrp="1"/>
          </p:cNvSpPr>
          <p:nvPr>
            <p:ph type="ftr" sz="quarter" idx="11"/>
          </p:nvPr>
        </p:nvSpPr>
        <p:spPr/>
        <p:txBody>
          <a:bodyPr/>
          <a:lstStyle/>
          <a:p>
            <a:r>
              <a:rPr lang="en-US">
                <a:solidFill>
                  <a:prstClr val="black">
                    <a:tint val="75000"/>
                  </a:prstClr>
                </a:solidFill>
              </a:rPr>
              <a:t>gg2017 Workshop, Beijing</a:t>
            </a: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7509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6544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158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gg2017 Workshop, Beijing</a:t>
            </a:r>
          </a:p>
        </p:txBody>
      </p:sp>
      <p:sp>
        <p:nvSpPr>
          <p:cNvPr id="6" name="Slide Number Placeholder 5"/>
          <p:cNvSpPr>
            <a:spLocks noGrp="1"/>
          </p:cNvSpPr>
          <p:nvPr>
            <p:ph type="sldNum" sz="quarter" idx="12"/>
          </p:nvPr>
        </p:nvSpPr>
        <p:spPr/>
        <p:txBody>
          <a:bodyPr/>
          <a:lstStyle/>
          <a:p>
            <a:fld id="{BF183B77-DED9-774E-94FE-D1AA52DDDA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587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gg2017 Workshop, Beijing</a:t>
            </a:r>
          </a:p>
        </p:txBody>
      </p:sp>
      <p:sp>
        <p:nvSpPr>
          <p:cNvPr id="6" name="Slide Number Placeholder 5"/>
          <p:cNvSpPr>
            <a:spLocks noGrp="1"/>
          </p:cNvSpPr>
          <p:nvPr>
            <p:ph type="sldNum" sz="quarter" idx="12"/>
          </p:nvPr>
        </p:nvSpPr>
        <p:spPr/>
        <p:txBody>
          <a:bodyPr/>
          <a:lstStyle/>
          <a:p>
            <a:fld id="{BF183B77-DED9-774E-94FE-D1AA52DDDA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933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gg2017 Workshop, Beijing</a:t>
            </a:r>
          </a:p>
        </p:txBody>
      </p:sp>
      <p:sp>
        <p:nvSpPr>
          <p:cNvPr id="6" name="Slide Number Placeholder 5"/>
          <p:cNvSpPr>
            <a:spLocks noGrp="1"/>
          </p:cNvSpPr>
          <p:nvPr>
            <p:ph type="sldNum" sz="quarter" idx="12"/>
          </p:nvPr>
        </p:nvSpPr>
        <p:spPr/>
        <p:txBody>
          <a:bodyPr/>
          <a:lstStyle/>
          <a:p>
            <a:fld id="{BF183B77-DED9-774E-94FE-D1AA52DDDA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52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ltLang="zh-CN"/>
              <a:t>W. Chou</a:t>
            </a:r>
            <a:endParaRPr lang="en-US"/>
          </a:p>
        </p:txBody>
      </p:sp>
      <p:sp>
        <p:nvSpPr>
          <p:cNvPr id="6" name="Footer Placeholder 5"/>
          <p:cNvSpPr>
            <a:spLocks noGrp="1"/>
          </p:cNvSpPr>
          <p:nvPr>
            <p:ph type="ftr" sz="quarter" idx="11"/>
          </p:nvPr>
        </p:nvSpPr>
        <p:spPr/>
        <p:txBody>
          <a:bodyPr/>
          <a:lstStyle/>
          <a:p>
            <a:r>
              <a:rPr lang="en-US"/>
              <a:t>gg2017 Workshop, Beijing</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W. Chou</a:t>
            </a:r>
          </a:p>
        </p:txBody>
      </p:sp>
      <p:sp>
        <p:nvSpPr>
          <p:cNvPr id="6" name="Footer Placeholder 5"/>
          <p:cNvSpPr>
            <a:spLocks noGrp="1"/>
          </p:cNvSpPr>
          <p:nvPr>
            <p:ph type="ftr" sz="quarter" idx="11"/>
          </p:nvPr>
        </p:nvSpPr>
        <p:spPr/>
        <p:txBody>
          <a:bodyPr/>
          <a:lstStyle/>
          <a:p>
            <a:r>
              <a:rPr lang="en-US">
                <a:solidFill>
                  <a:prstClr val="black">
                    <a:tint val="75000"/>
                  </a:prstClr>
                </a:solidFill>
              </a:rPr>
              <a:t>gg2017 Workshop, Beijing</a:t>
            </a:r>
          </a:p>
        </p:txBody>
      </p:sp>
      <p:sp>
        <p:nvSpPr>
          <p:cNvPr id="7" name="Slide Number Placeholder 6"/>
          <p:cNvSpPr>
            <a:spLocks noGrp="1"/>
          </p:cNvSpPr>
          <p:nvPr>
            <p:ph type="sldNum" sz="quarter" idx="12"/>
          </p:nvPr>
        </p:nvSpPr>
        <p:spPr/>
        <p:txBody>
          <a:bodyPr/>
          <a:lstStyle/>
          <a:p>
            <a:fld id="{BF183B77-DED9-774E-94FE-D1AA52DDDA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2474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W. Chou</a:t>
            </a:r>
          </a:p>
        </p:txBody>
      </p:sp>
      <p:sp>
        <p:nvSpPr>
          <p:cNvPr id="8" name="Footer Placeholder 7"/>
          <p:cNvSpPr>
            <a:spLocks noGrp="1"/>
          </p:cNvSpPr>
          <p:nvPr>
            <p:ph type="ftr" sz="quarter" idx="11"/>
          </p:nvPr>
        </p:nvSpPr>
        <p:spPr/>
        <p:txBody>
          <a:bodyPr/>
          <a:lstStyle/>
          <a:p>
            <a:r>
              <a:rPr lang="en-US">
                <a:solidFill>
                  <a:prstClr val="black">
                    <a:tint val="75000"/>
                  </a:prstClr>
                </a:solidFill>
              </a:rPr>
              <a:t>gg2017 Workshop, Beijing</a:t>
            </a:r>
          </a:p>
        </p:txBody>
      </p:sp>
      <p:sp>
        <p:nvSpPr>
          <p:cNvPr id="9" name="Slide Number Placeholder 8"/>
          <p:cNvSpPr>
            <a:spLocks noGrp="1"/>
          </p:cNvSpPr>
          <p:nvPr>
            <p:ph type="sldNum" sz="quarter" idx="12"/>
          </p:nvPr>
        </p:nvSpPr>
        <p:spPr/>
        <p:txBody>
          <a:bodyPr/>
          <a:lstStyle/>
          <a:p>
            <a:fld id="{BF183B77-DED9-774E-94FE-D1AA52DDDA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8171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W. Chou</a:t>
            </a:r>
          </a:p>
        </p:txBody>
      </p:sp>
      <p:sp>
        <p:nvSpPr>
          <p:cNvPr id="4" name="Footer Placeholder 3"/>
          <p:cNvSpPr>
            <a:spLocks noGrp="1"/>
          </p:cNvSpPr>
          <p:nvPr>
            <p:ph type="ftr" sz="quarter" idx="11"/>
          </p:nvPr>
        </p:nvSpPr>
        <p:spPr/>
        <p:txBody>
          <a:bodyPr/>
          <a:lstStyle/>
          <a:p>
            <a:r>
              <a:rPr lang="en-US">
                <a:solidFill>
                  <a:prstClr val="black">
                    <a:tint val="75000"/>
                  </a:prstClr>
                </a:solidFill>
              </a:rPr>
              <a:t>gg2017 Workshop, Beijing</a:t>
            </a:r>
          </a:p>
        </p:txBody>
      </p:sp>
      <p:sp>
        <p:nvSpPr>
          <p:cNvPr id="5" name="Slide Number Placeholder 4"/>
          <p:cNvSpPr>
            <a:spLocks noGrp="1"/>
          </p:cNvSpPr>
          <p:nvPr>
            <p:ph type="sldNum" sz="quarter" idx="12"/>
          </p:nvPr>
        </p:nvSpPr>
        <p:spPr/>
        <p:txBody>
          <a:bodyPr/>
          <a:lstStyle/>
          <a:p>
            <a:fld id="{BF183B77-DED9-774E-94FE-D1AA52DDDA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1210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W. Chou</a:t>
            </a:r>
          </a:p>
        </p:txBody>
      </p:sp>
      <p:sp>
        <p:nvSpPr>
          <p:cNvPr id="3" name="Footer Placeholder 2"/>
          <p:cNvSpPr>
            <a:spLocks noGrp="1"/>
          </p:cNvSpPr>
          <p:nvPr>
            <p:ph type="ftr" sz="quarter" idx="11"/>
          </p:nvPr>
        </p:nvSpPr>
        <p:spPr/>
        <p:txBody>
          <a:bodyPr/>
          <a:lstStyle/>
          <a:p>
            <a:r>
              <a:rPr lang="en-US">
                <a:solidFill>
                  <a:prstClr val="black">
                    <a:tint val="75000"/>
                  </a:prstClr>
                </a:solidFill>
              </a:rPr>
              <a:t>gg2017 Workshop, Beijing</a:t>
            </a:r>
          </a:p>
        </p:txBody>
      </p:sp>
      <p:sp>
        <p:nvSpPr>
          <p:cNvPr id="4" name="Slide Number Placeholder 3"/>
          <p:cNvSpPr>
            <a:spLocks noGrp="1"/>
          </p:cNvSpPr>
          <p:nvPr>
            <p:ph type="sldNum" sz="quarter" idx="12"/>
          </p:nvPr>
        </p:nvSpPr>
        <p:spPr/>
        <p:txBody>
          <a:bodyPr/>
          <a:lstStyle/>
          <a:p>
            <a:fld id="{BF183B77-DED9-774E-94FE-D1AA52DDDA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5895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W. Chou</a:t>
            </a:r>
          </a:p>
        </p:txBody>
      </p:sp>
      <p:sp>
        <p:nvSpPr>
          <p:cNvPr id="6" name="Footer Placeholder 5"/>
          <p:cNvSpPr>
            <a:spLocks noGrp="1"/>
          </p:cNvSpPr>
          <p:nvPr>
            <p:ph type="ftr" sz="quarter" idx="11"/>
          </p:nvPr>
        </p:nvSpPr>
        <p:spPr/>
        <p:txBody>
          <a:bodyPr/>
          <a:lstStyle/>
          <a:p>
            <a:r>
              <a:rPr lang="en-US">
                <a:solidFill>
                  <a:prstClr val="black">
                    <a:tint val="75000"/>
                  </a:prstClr>
                </a:solidFill>
              </a:rPr>
              <a:t>gg2017 Workshop, Beijing</a:t>
            </a:r>
          </a:p>
        </p:txBody>
      </p:sp>
      <p:sp>
        <p:nvSpPr>
          <p:cNvPr id="7" name="Slide Number Placeholder 6"/>
          <p:cNvSpPr>
            <a:spLocks noGrp="1"/>
          </p:cNvSpPr>
          <p:nvPr>
            <p:ph type="sldNum" sz="quarter" idx="12"/>
          </p:nvPr>
        </p:nvSpPr>
        <p:spPr/>
        <p:txBody>
          <a:bodyPr/>
          <a:lstStyle/>
          <a:p>
            <a:fld id="{BF183B77-DED9-774E-94FE-D1AA52DDDA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2534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W. Chou</a:t>
            </a:r>
          </a:p>
        </p:txBody>
      </p:sp>
      <p:sp>
        <p:nvSpPr>
          <p:cNvPr id="6" name="Footer Placeholder 5"/>
          <p:cNvSpPr>
            <a:spLocks noGrp="1"/>
          </p:cNvSpPr>
          <p:nvPr>
            <p:ph type="ftr" sz="quarter" idx="11"/>
          </p:nvPr>
        </p:nvSpPr>
        <p:spPr/>
        <p:txBody>
          <a:bodyPr/>
          <a:lstStyle/>
          <a:p>
            <a:r>
              <a:rPr lang="en-US">
                <a:solidFill>
                  <a:prstClr val="black">
                    <a:tint val="75000"/>
                  </a:prstClr>
                </a:solidFill>
              </a:rPr>
              <a:t>gg2017 Workshop, Beijing</a:t>
            </a:r>
          </a:p>
        </p:txBody>
      </p:sp>
      <p:sp>
        <p:nvSpPr>
          <p:cNvPr id="7" name="Slide Number Placeholder 6"/>
          <p:cNvSpPr>
            <a:spLocks noGrp="1"/>
          </p:cNvSpPr>
          <p:nvPr>
            <p:ph type="sldNum" sz="quarter" idx="12"/>
          </p:nvPr>
        </p:nvSpPr>
        <p:spPr/>
        <p:txBody>
          <a:bodyPr/>
          <a:lstStyle/>
          <a:p>
            <a:fld id="{BF183B77-DED9-774E-94FE-D1AA52DDDA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2591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gg2017 Workshop, Beijing</a:t>
            </a:r>
          </a:p>
        </p:txBody>
      </p:sp>
      <p:sp>
        <p:nvSpPr>
          <p:cNvPr id="6" name="Slide Number Placeholder 5"/>
          <p:cNvSpPr>
            <a:spLocks noGrp="1"/>
          </p:cNvSpPr>
          <p:nvPr>
            <p:ph type="sldNum" sz="quarter" idx="12"/>
          </p:nvPr>
        </p:nvSpPr>
        <p:spPr/>
        <p:txBody>
          <a:bodyPr/>
          <a:lstStyle/>
          <a:p>
            <a:fld id="{BF183B77-DED9-774E-94FE-D1AA52DDDA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5210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W. Chou</a:t>
            </a:r>
          </a:p>
        </p:txBody>
      </p:sp>
      <p:sp>
        <p:nvSpPr>
          <p:cNvPr id="5" name="Footer Placeholder 4"/>
          <p:cNvSpPr>
            <a:spLocks noGrp="1"/>
          </p:cNvSpPr>
          <p:nvPr>
            <p:ph type="ftr" sz="quarter" idx="11"/>
          </p:nvPr>
        </p:nvSpPr>
        <p:spPr/>
        <p:txBody>
          <a:bodyPr/>
          <a:lstStyle/>
          <a:p>
            <a:r>
              <a:rPr lang="en-US">
                <a:solidFill>
                  <a:prstClr val="black">
                    <a:tint val="75000"/>
                  </a:prstClr>
                </a:solidFill>
              </a:rPr>
              <a:t>gg2017 Workshop, Beijing</a:t>
            </a:r>
          </a:p>
        </p:txBody>
      </p:sp>
      <p:sp>
        <p:nvSpPr>
          <p:cNvPr id="6" name="Slide Number Placeholder 5"/>
          <p:cNvSpPr>
            <a:spLocks noGrp="1"/>
          </p:cNvSpPr>
          <p:nvPr>
            <p:ph type="sldNum" sz="quarter" idx="12"/>
          </p:nvPr>
        </p:nvSpPr>
        <p:spPr/>
        <p:txBody>
          <a:bodyPr/>
          <a:lstStyle/>
          <a:p>
            <a:fld id="{BF183B77-DED9-774E-94FE-D1AA52DDDA1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481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0" indent="0" algn="ctr">
              <a:buNone/>
              <a:defRPr>
                <a:solidFill>
                  <a:schemeClr val="tx1">
                    <a:tint val="75000"/>
                  </a:schemeClr>
                </a:solidFill>
              </a:defRPr>
            </a:lvl3pPr>
            <a:lvl4pPr marL="1371316" indent="0" algn="ctr">
              <a:buNone/>
              <a:defRPr>
                <a:solidFill>
                  <a:schemeClr val="tx1">
                    <a:tint val="75000"/>
                  </a:schemeClr>
                </a:solidFill>
              </a:defRPr>
            </a:lvl4pPr>
            <a:lvl5pPr marL="1828421" indent="0" algn="ctr">
              <a:buNone/>
              <a:defRPr>
                <a:solidFill>
                  <a:schemeClr val="tx1">
                    <a:tint val="75000"/>
                  </a:schemeClr>
                </a:solidFill>
              </a:defRPr>
            </a:lvl5pPr>
            <a:lvl6pPr marL="2285526" indent="0" algn="ctr">
              <a:buNone/>
              <a:defRPr>
                <a:solidFill>
                  <a:schemeClr val="tx1">
                    <a:tint val="75000"/>
                  </a:schemeClr>
                </a:solidFill>
              </a:defRPr>
            </a:lvl6pPr>
            <a:lvl7pPr marL="2742630" indent="0" algn="ctr">
              <a:buNone/>
              <a:defRPr>
                <a:solidFill>
                  <a:schemeClr val="tx1">
                    <a:tint val="75000"/>
                  </a:schemeClr>
                </a:solidFill>
              </a:defRPr>
            </a:lvl7pPr>
            <a:lvl8pPr marL="3199736" indent="0" algn="ctr">
              <a:buNone/>
              <a:defRPr>
                <a:solidFill>
                  <a:schemeClr val="tx1">
                    <a:tint val="75000"/>
                  </a:schemeClr>
                </a:solidFill>
              </a:defRPr>
            </a:lvl8pPr>
            <a:lvl9pPr marL="36568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W. Chou</a:t>
            </a:r>
          </a:p>
        </p:txBody>
      </p:sp>
      <p:sp>
        <p:nvSpPr>
          <p:cNvPr id="5" name="Footer Placeholder 4"/>
          <p:cNvSpPr>
            <a:spLocks noGrp="1"/>
          </p:cNvSpPr>
          <p:nvPr>
            <p:ph type="ftr" sz="quarter" idx="11"/>
          </p:nvPr>
        </p:nvSpPr>
        <p:spPr/>
        <p:txBody>
          <a:bodyPr/>
          <a:lstStyle/>
          <a:p>
            <a:r>
              <a:rPr lang="en-US"/>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19855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W. Chou</a:t>
            </a:r>
          </a:p>
        </p:txBody>
      </p:sp>
      <p:sp>
        <p:nvSpPr>
          <p:cNvPr id="5" name="Footer Placeholder 4"/>
          <p:cNvSpPr>
            <a:spLocks noGrp="1"/>
          </p:cNvSpPr>
          <p:nvPr>
            <p:ph type="ftr" sz="quarter" idx="11"/>
          </p:nvPr>
        </p:nvSpPr>
        <p:spPr/>
        <p:txBody>
          <a:bodyPr/>
          <a:lstStyle/>
          <a:p>
            <a:r>
              <a:rPr lang="en-US"/>
              <a:t>gg2017 Workshop, Beijing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118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image" Target="../media/image12.wmf"/><Relationship Id="rId2" Type="http://schemas.openxmlformats.org/officeDocument/2006/relationships/slideLayout" Target="../slideLayouts/slideLayout154.xml"/><Relationship Id="rId16" Type="http://schemas.openxmlformats.org/officeDocument/2006/relationships/image" Target="../media/image11.emf"/><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theme" Target="../theme/theme14.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image" Target="../media/image4.png"/><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image" Target="../media/image3.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image" Target="../media/image6.jpeg"/><Relationship Id="rId10" Type="http://schemas.openxmlformats.org/officeDocument/2006/relationships/slideLayout" Target="../slideLayouts/slideLayout56.xml"/><Relationship Id="rId19" Type="http://schemas.openxmlformats.org/officeDocument/2006/relationships/theme" Target="../theme/theme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W. Chou</a:t>
            </a:r>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gg2017 Workshop, Beijing</a:t>
            </a: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defTabSz="914400">
              <a:defRPr/>
            </a:pPr>
            <a:r>
              <a:rPr lang="en-US"/>
              <a:t>W. Chou</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defTabSz="914400">
              <a:defRPr/>
            </a:pPr>
            <a:r>
              <a:rPr lang="en-US"/>
              <a:t>gg2017 Workshop, Beijing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defTabSz="914400">
              <a:defRPr/>
            </a:pPr>
            <a:fld id="{1007C682-FAB1-4A06-AAB0-74CCA460221E}" type="slidenum">
              <a:rPr lang="en-US"/>
              <a:pPr defTabSz="914400">
                <a:defRPr/>
              </a:pPr>
              <a:t>‹#›</a:t>
            </a:fld>
            <a:endParaRPr lang="en-US"/>
          </a:p>
        </p:txBody>
      </p:sp>
    </p:spTree>
    <p:extLst>
      <p:ext uri="{BB962C8B-B14F-4D97-AF65-F5344CB8AC3E}">
        <p14:creationId xmlns:p14="http://schemas.microsoft.com/office/powerpoint/2010/main" val="24003625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0AA7C-7BB1-404A-925B-7E83DA6985EF}" type="datetimeFigureOut">
              <a:rPr lang="en-GB" smtClean="0"/>
              <a:t>22/04/2017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CBECB-E6B9-4CF2-ABF0-89C6B79D862F}" type="slidenum">
              <a:rPr lang="en-GB" smtClean="0"/>
              <a:t>‹#›</a:t>
            </a:fld>
            <a:endParaRPr lang="en-GB"/>
          </a:p>
        </p:txBody>
      </p:sp>
    </p:spTree>
    <p:extLst>
      <p:ext uri="{BB962C8B-B14F-4D97-AF65-F5344CB8AC3E}">
        <p14:creationId xmlns:p14="http://schemas.microsoft.com/office/powerpoint/2010/main" val="533648561"/>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W. Chou</a:t>
            </a:r>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Hong Kong HEP Workshop, 2017</a:t>
            </a: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50649837"/>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W. Chou</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CEPC-SPPC Review, Feb 14-16, 2015</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832903"/>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3"/>
            <a:ext cx="8226854" cy="680908"/>
          </a:xfrm>
          <a:prstGeom prst="rect">
            <a:avLst/>
          </a:prstGeom>
        </p:spPr>
        <p:txBody>
          <a:bodyPr vert="horz" lIns="45720" rIns="45720" anchor="ctr">
            <a:normAutofit/>
          </a:bodyPr>
          <a:lstStyle/>
          <a:p>
            <a:r>
              <a:rPr kumimoji="0" lang="fr-CH" dirty="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a:t>Cliquez pour modifier les styles du texte du masque</a:t>
            </a:r>
          </a:p>
          <a:p>
            <a:pPr lvl="1" eaLnBrk="1" latinLnBrk="0" hangingPunct="1"/>
            <a:r>
              <a:rPr kumimoji="0" lang="fr-CH" dirty="0"/>
              <a:t>Deuxième niveau</a:t>
            </a:r>
          </a:p>
          <a:p>
            <a:pPr lvl="2" eaLnBrk="1" latinLnBrk="0" hangingPunct="1"/>
            <a:r>
              <a:rPr kumimoji="0" lang="fr-CH" dirty="0"/>
              <a:t>Troisième niveau</a:t>
            </a:r>
          </a:p>
          <a:p>
            <a:pPr lvl="3" eaLnBrk="1" latinLnBrk="0" hangingPunct="1"/>
            <a:r>
              <a:rPr kumimoji="0" lang="fr-CH" dirty="0"/>
              <a:t>Quatrième niveau</a:t>
            </a:r>
          </a:p>
          <a:p>
            <a:pPr lvl="4" eaLnBrk="1" latinLnBrk="0" hangingPunct="1"/>
            <a:r>
              <a:rPr kumimoji="0" lang="fr-CH" dirty="0"/>
              <a:t>Cinquième niveau</a:t>
            </a:r>
            <a:endParaRPr kumimoji="0" lang="en-US" dirty="0"/>
          </a:p>
        </p:txBody>
      </p:sp>
      <p:pic>
        <p:nvPicPr>
          <p:cNvPr id="5" name="Image 4" descr="bande-01.eps"/>
          <p:cNvPicPr>
            <a:picLocks noChangeAspect="1"/>
          </p:cNvPicPr>
          <p:nvPr/>
        </p:nvPicPr>
        <p:blipFill rotWithShape="1">
          <a:blip r:embed="rId16" cstate="email">
            <a:extLst>
              <a:ext uri="{28A0092B-C50C-407E-A947-70E740481C1C}">
                <a14:useLocalDpi xmlns:a14="http://schemas.microsoft.com/office/drawing/2010/main" val="0"/>
              </a:ext>
            </a:extLst>
          </a:blip>
          <a:srcRect l="7950"/>
          <a:stretch/>
        </p:blipFill>
        <p:spPr>
          <a:xfrm>
            <a:off x="-7749" y="6157663"/>
            <a:ext cx="9151749" cy="707202"/>
          </a:xfrm>
          <a:prstGeom prst="rect">
            <a:avLst/>
          </a:prstGeom>
        </p:spPr>
      </p:pic>
      <p:sp>
        <p:nvSpPr>
          <p:cNvPr id="2"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7711C-9B91-4C3D-95AF-21E2619579CD}" type="datetime1">
              <a:rPr lang="en-US" smtClean="0">
                <a:solidFill>
                  <a:srgbClr val="0055A0">
                    <a:tint val="75000"/>
                  </a:srgbClr>
                </a:solidFill>
              </a:rPr>
              <a:pPr/>
              <a:t>4/22/2017</a:t>
            </a:fld>
            <a:endParaRPr lang="en-US" dirty="0">
              <a:solidFill>
                <a:srgbClr val="0055A0">
                  <a:tint val="75000"/>
                </a:srgbClr>
              </a:solidFill>
            </a:endParaRPr>
          </a:p>
        </p:txBody>
      </p:sp>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55A0">
                    <a:tint val="75000"/>
                  </a:srgbClr>
                </a:solidFill>
              </a:rPr>
              <a:t>Document reference</a:t>
            </a:r>
            <a:endParaRPr lang="en-US" dirty="0">
              <a:solidFill>
                <a:srgbClr val="0055A0">
                  <a:tint val="75000"/>
                </a:srgbClr>
              </a:solidFill>
            </a:endParaRPr>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pic>
        <p:nvPicPr>
          <p:cNvPr id="15" name="Picture 14"/>
          <p:cNvPicPr>
            <a:picLocks noChangeAspect="1"/>
          </p:cNvPicPr>
          <p:nvPr userDrawn="1"/>
        </p:nvPicPr>
        <p:blipFill rotWithShape="1">
          <a:blip r:embed="rId17" cstate="print">
            <a:extLst>
              <a:ext uri="{28A0092B-C50C-407E-A947-70E740481C1C}">
                <a14:useLocalDpi xmlns:a14="http://schemas.microsoft.com/office/drawing/2010/main" val="0"/>
              </a:ext>
            </a:extLst>
          </a:blip>
          <a:srcRect l="24078" t="33647" r="16848" b="8994"/>
          <a:stretch/>
        </p:blipFill>
        <p:spPr>
          <a:xfrm>
            <a:off x="3412" y="6175612"/>
            <a:ext cx="1467134" cy="655092"/>
          </a:xfrm>
          <a:prstGeom prst="rect">
            <a:avLst/>
          </a:prstGeom>
        </p:spPr>
      </p:pic>
    </p:spTree>
    <p:extLst>
      <p:ext uri="{BB962C8B-B14F-4D97-AF65-F5344CB8AC3E}">
        <p14:creationId xmlns:p14="http://schemas.microsoft.com/office/powerpoint/2010/main" val="2841224252"/>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 id="2147483970" r:id="rId14"/>
  </p:sldLayoutIdLst>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hf hdr="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9626" y="2214572"/>
            <a:ext cx="7958138" cy="3881437"/>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809627" y="6373813"/>
            <a:ext cx="1628775"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lgn="l">
              <a:defRPr sz="1400">
                <a:solidFill>
                  <a:schemeClr val="folHlink"/>
                </a:solidFill>
                <a:latin typeface="+mn-lt"/>
              </a:defRPr>
            </a:lvl1pPr>
          </a:lstStyle>
          <a:p>
            <a:pPr defTabSz="914210" fontAlgn="base">
              <a:spcBef>
                <a:spcPct val="0"/>
              </a:spcBef>
              <a:spcAft>
                <a:spcPct val="0"/>
              </a:spcAft>
              <a:defRPr/>
            </a:pPr>
            <a:r>
              <a:rPr lang="en-US" altLang="zh-CN">
                <a:solidFill>
                  <a:srgbClr val="800000"/>
                </a:solidFill>
              </a:rPr>
              <a:t>W. Chou</a:t>
            </a:r>
            <a:endParaRPr lang="en-US">
              <a:solidFill>
                <a:srgbClr val="800000"/>
              </a:solidFill>
            </a:endParaRPr>
          </a:p>
        </p:txBody>
      </p:sp>
      <p:sp>
        <p:nvSpPr>
          <p:cNvPr id="1029" name="Rectangle 5"/>
          <p:cNvSpPr>
            <a:spLocks noGrp="1" noChangeArrowheads="1"/>
          </p:cNvSpPr>
          <p:nvPr>
            <p:ph type="ftr" sz="quarter" idx="3"/>
          </p:nvPr>
        </p:nvSpPr>
        <p:spPr bwMode="auto">
          <a:xfrm>
            <a:off x="2514600" y="6376988"/>
            <a:ext cx="4876800"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defRPr sz="1400">
                <a:solidFill>
                  <a:schemeClr val="folHlink"/>
                </a:solidFill>
                <a:latin typeface="+mn-lt"/>
              </a:defRPr>
            </a:lvl1pPr>
          </a:lstStyle>
          <a:p>
            <a:pPr algn="ctr" defTabSz="914210" fontAlgn="base">
              <a:spcBef>
                <a:spcPct val="0"/>
              </a:spcBef>
              <a:spcAft>
                <a:spcPct val="0"/>
              </a:spcAft>
              <a:defRPr/>
            </a:pPr>
            <a:r>
              <a:rPr lang="en-US">
                <a:solidFill>
                  <a:srgbClr val="800000"/>
                </a:solidFill>
              </a:rPr>
              <a:t>gg2017 Workshop, Beijing</a:t>
            </a:r>
          </a:p>
        </p:txBody>
      </p:sp>
      <p:sp>
        <p:nvSpPr>
          <p:cNvPr id="1030" name="Rectangle 6"/>
          <p:cNvSpPr>
            <a:spLocks noGrp="1" noChangeArrowheads="1"/>
          </p:cNvSpPr>
          <p:nvPr>
            <p:ph type="sldNum" sz="quarter" idx="4"/>
          </p:nvPr>
        </p:nvSpPr>
        <p:spPr bwMode="auto">
          <a:xfrm>
            <a:off x="7467600" y="6376988"/>
            <a:ext cx="1316038"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lgn="r">
              <a:defRPr sz="1400">
                <a:solidFill>
                  <a:schemeClr val="folHlink"/>
                </a:solidFill>
                <a:latin typeface="+mn-lt"/>
              </a:defRPr>
            </a:lvl1pPr>
          </a:lstStyle>
          <a:p>
            <a:pPr defTabSz="914210" fontAlgn="base">
              <a:spcBef>
                <a:spcPct val="0"/>
              </a:spcBef>
              <a:spcAft>
                <a:spcPct val="0"/>
              </a:spcAft>
              <a:defRPr/>
            </a:pPr>
            <a:fld id="{6BDFCD85-98F9-4566-9B29-FF644B9211A0}" type="slidenum">
              <a:rPr lang="en-US">
                <a:solidFill>
                  <a:srgbClr val="800000"/>
                </a:solidFill>
              </a:rPr>
              <a:pPr defTabSz="914210" fontAlgn="base">
                <a:spcBef>
                  <a:spcPct val="0"/>
                </a:spcBef>
                <a:spcAft>
                  <a:spcPct val="0"/>
                </a:spcAft>
                <a:defRPr/>
              </a:pPr>
              <a:t>‹#›</a:t>
            </a:fld>
            <a:endParaRPr lang="en-US">
              <a:solidFill>
                <a:srgbClr val="800000"/>
              </a:solidFill>
            </a:endParaRPr>
          </a:p>
        </p:txBody>
      </p:sp>
      <p:sp>
        <p:nvSpPr>
          <p:cNvPr id="2" name="Rectangle 2"/>
          <p:cNvSpPr>
            <a:spLocks noGrp="1" noChangeArrowheads="1"/>
          </p:cNvSpPr>
          <p:nvPr>
            <p:ph type="title"/>
          </p:nvPr>
        </p:nvSpPr>
        <p:spPr bwMode="auto">
          <a:xfrm>
            <a:off x="1524001" y="762000"/>
            <a:ext cx="7378700" cy="838200"/>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p>
            <a:pPr lvl="0"/>
            <a:r>
              <a:rPr lang="en-US"/>
              <a:t>Click to edit Master title style</a:t>
            </a:r>
          </a:p>
        </p:txBody>
      </p:sp>
      <p:grpSp>
        <p:nvGrpSpPr>
          <p:cNvPr id="3" name="Group 226"/>
          <p:cNvGrpSpPr>
            <a:grpSpLocks/>
          </p:cNvGrpSpPr>
          <p:nvPr userDrawn="1"/>
        </p:nvGrpSpPr>
        <p:grpSpPr bwMode="auto">
          <a:xfrm>
            <a:off x="0" y="0"/>
            <a:ext cx="8915400" cy="6713538"/>
            <a:chOff x="0" y="43"/>
            <a:chExt cx="5616" cy="4229"/>
          </a:xfrm>
        </p:grpSpPr>
        <p:grpSp>
          <p:nvGrpSpPr>
            <p:cNvPr id="4" name="Group 227"/>
            <p:cNvGrpSpPr>
              <a:grpSpLocks/>
            </p:cNvGrpSpPr>
            <p:nvPr userDrawn="1"/>
          </p:nvGrpSpPr>
          <p:grpSpPr bwMode="auto">
            <a:xfrm>
              <a:off x="0" y="43"/>
              <a:ext cx="408" cy="4229"/>
              <a:chOff x="0" y="43"/>
              <a:chExt cx="5760" cy="4229"/>
            </a:xfrm>
          </p:grpSpPr>
          <p:sp>
            <p:nvSpPr>
              <p:cNvPr id="1038" name="Line 228"/>
              <p:cNvSpPr>
                <a:spLocks noChangeShapeType="1"/>
              </p:cNvSpPr>
              <p:nvPr userDrawn="1"/>
            </p:nvSpPr>
            <p:spPr bwMode="auto">
              <a:xfrm>
                <a:off x="0" y="4203"/>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39" name="Line 229"/>
              <p:cNvSpPr>
                <a:spLocks noChangeShapeType="1"/>
              </p:cNvSpPr>
              <p:nvPr userDrawn="1"/>
            </p:nvSpPr>
            <p:spPr bwMode="auto">
              <a:xfrm>
                <a:off x="0" y="4239"/>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40" name="Line 230"/>
              <p:cNvSpPr>
                <a:spLocks noChangeShapeType="1"/>
              </p:cNvSpPr>
              <p:nvPr userDrawn="1"/>
            </p:nvSpPr>
            <p:spPr bwMode="auto">
              <a:xfrm>
                <a:off x="0" y="4272"/>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41" name="Line 231"/>
              <p:cNvSpPr>
                <a:spLocks noChangeShapeType="1"/>
              </p:cNvSpPr>
              <p:nvPr userDrawn="1"/>
            </p:nvSpPr>
            <p:spPr bwMode="auto">
              <a:xfrm>
                <a:off x="0" y="4113"/>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42" name="Line 232"/>
              <p:cNvSpPr>
                <a:spLocks noChangeShapeType="1"/>
              </p:cNvSpPr>
              <p:nvPr userDrawn="1"/>
            </p:nvSpPr>
            <p:spPr bwMode="auto">
              <a:xfrm>
                <a:off x="0" y="4065"/>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43" name="Line 233"/>
              <p:cNvSpPr>
                <a:spLocks noChangeShapeType="1"/>
              </p:cNvSpPr>
              <p:nvPr userDrawn="1"/>
            </p:nvSpPr>
            <p:spPr bwMode="auto">
              <a:xfrm>
                <a:off x="0" y="4158"/>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44" name="Line 234"/>
              <p:cNvSpPr>
                <a:spLocks noChangeShapeType="1"/>
              </p:cNvSpPr>
              <p:nvPr userDrawn="1"/>
            </p:nvSpPr>
            <p:spPr bwMode="auto">
              <a:xfrm>
                <a:off x="0" y="3666"/>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45" name="Line 235"/>
              <p:cNvSpPr>
                <a:spLocks noChangeShapeType="1"/>
              </p:cNvSpPr>
              <p:nvPr userDrawn="1"/>
            </p:nvSpPr>
            <p:spPr bwMode="auto">
              <a:xfrm>
                <a:off x="0" y="3639"/>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46" name="Line 236"/>
              <p:cNvSpPr>
                <a:spLocks noChangeShapeType="1"/>
              </p:cNvSpPr>
              <p:nvPr userDrawn="1"/>
            </p:nvSpPr>
            <p:spPr bwMode="auto">
              <a:xfrm>
                <a:off x="0" y="4020"/>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47" name="Line 237"/>
              <p:cNvSpPr>
                <a:spLocks noChangeShapeType="1"/>
              </p:cNvSpPr>
              <p:nvPr userDrawn="1"/>
            </p:nvSpPr>
            <p:spPr bwMode="auto">
              <a:xfrm>
                <a:off x="0" y="3894"/>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48" name="Line 238"/>
              <p:cNvSpPr>
                <a:spLocks noChangeShapeType="1"/>
              </p:cNvSpPr>
              <p:nvPr userDrawn="1"/>
            </p:nvSpPr>
            <p:spPr bwMode="auto">
              <a:xfrm>
                <a:off x="0" y="3813"/>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49" name="Line 239"/>
              <p:cNvSpPr>
                <a:spLocks noChangeShapeType="1"/>
              </p:cNvSpPr>
              <p:nvPr userDrawn="1"/>
            </p:nvSpPr>
            <p:spPr bwMode="auto">
              <a:xfrm>
                <a:off x="0" y="3999"/>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50" name="Line 240"/>
              <p:cNvSpPr>
                <a:spLocks noChangeShapeType="1"/>
              </p:cNvSpPr>
              <p:nvPr userDrawn="1"/>
            </p:nvSpPr>
            <p:spPr bwMode="auto">
              <a:xfrm>
                <a:off x="0" y="3687"/>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51" name="Line 241"/>
              <p:cNvSpPr>
                <a:spLocks noChangeShapeType="1"/>
              </p:cNvSpPr>
              <p:nvPr userDrawn="1"/>
            </p:nvSpPr>
            <p:spPr bwMode="auto">
              <a:xfrm>
                <a:off x="0" y="3741"/>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52" name="Line 242"/>
              <p:cNvSpPr>
                <a:spLocks noChangeShapeType="1"/>
              </p:cNvSpPr>
              <p:nvPr userDrawn="1"/>
            </p:nvSpPr>
            <p:spPr bwMode="auto">
              <a:xfrm>
                <a:off x="0" y="393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53" name="Line 243"/>
              <p:cNvSpPr>
                <a:spLocks noChangeShapeType="1"/>
              </p:cNvSpPr>
              <p:nvPr userDrawn="1"/>
            </p:nvSpPr>
            <p:spPr bwMode="auto">
              <a:xfrm>
                <a:off x="0" y="3918"/>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54" name="Line 244"/>
              <p:cNvSpPr>
                <a:spLocks noChangeShapeType="1"/>
              </p:cNvSpPr>
              <p:nvPr userDrawn="1"/>
            </p:nvSpPr>
            <p:spPr bwMode="auto">
              <a:xfrm>
                <a:off x="0" y="3510"/>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55" name="Line 245"/>
              <p:cNvSpPr>
                <a:spLocks noChangeShapeType="1"/>
              </p:cNvSpPr>
              <p:nvPr userDrawn="1"/>
            </p:nvSpPr>
            <p:spPr bwMode="auto">
              <a:xfrm>
                <a:off x="0" y="3546"/>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56" name="Line 246"/>
              <p:cNvSpPr>
                <a:spLocks noChangeShapeType="1"/>
              </p:cNvSpPr>
              <p:nvPr userDrawn="1"/>
            </p:nvSpPr>
            <p:spPr bwMode="auto">
              <a:xfrm>
                <a:off x="0" y="357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57" name="Line 247"/>
              <p:cNvSpPr>
                <a:spLocks noChangeShapeType="1"/>
              </p:cNvSpPr>
              <p:nvPr userDrawn="1"/>
            </p:nvSpPr>
            <p:spPr bwMode="auto">
              <a:xfrm>
                <a:off x="0" y="3420"/>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58" name="Line 248"/>
              <p:cNvSpPr>
                <a:spLocks noChangeShapeType="1"/>
              </p:cNvSpPr>
              <p:nvPr userDrawn="1"/>
            </p:nvSpPr>
            <p:spPr bwMode="auto">
              <a:xfrm>
                <a:off x="0" y="3372"/>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59" name="Line 249"/>
              <p:cNvSpPr>
                <a:spLocks noChangeShapeType="1"/>
              </p:cNvSpPr>
              <p:nvPr userDrawn="1"/>
            </p:nvSpPr>
            <p:spPr bwMode="auto">
              <a:xfrm>
                <a:off x="0" y="3465"/>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60" name="Line 250"/>
              <p:cNvSpPr>
                <a:spLocks noChangeShapeType="1"/>
              </p:cNvSpPr>
              <p:nvPr userDrawn="1"/>
            </p:nvSpPr>
            <p:spPr bwMode="auto">
              <a:xfrm>
                <a:off x="0" y="2973"/>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61" name="Line 251"/>
              <p:cNvSpPr>
                <a:spLocks noChangeShapeType="1"/>
              </p:cNvSpPr>
              <p:nvPr userDrawn="1"/>
            </p:nvSpPr>
            <p:spPr bwMode="auto">
              <a:xfrm>
                <a:off x="0" y="2946"/>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62" name="Line 252"/>
              <p:cNvSpPr>
                <a:spLocks noChangeShapeType="1"/>
              </p:cNvSpPr>
              <p:nvPr userDrawn="1"/>
            </p:nvSpPr>
            <p:spPr bwMode="auto">
              <a:xfrm>
                <a:off x="0" y="3327"/>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63" name="Line 253"/>
              <p:cNvSpPr>
                <a:spLocks noChangeShapeType="1"/>
              </p:cNvSpPr>
              <p:nvPr userDrawn="1"/>
            </p:nvSpPr>
            <p:spPr bwMode="auto">
              <a:xfrm>
                <a:off x="0" y="3201"/>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64" name="Line 254"/>
              <p:cNvSpPr>
                <a:spLocks noChangeShapeType="1"/>
              </p:cNvSpPr>
              <p:nvPr userDrawn="1"/>
            </p:nvSpPr>
            <p:spPr bwMode="auto">
              <a:xfrm>
                <a:off x="0" y="3120"/>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65" name="Line 255"/>
              <p:cNvSpPr>
                <a:spLocks noChangeShapeType="1"/>
              </p:cNvSpPr>
              <p:nvPr userDrawn="1"/>
            </p:nvSpPr>
            <p:spPr bwMode="auto">
              <a:xfrm>
                <a:off x="0" y="3306"/>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66" name="Line 256"/>
              <p:cNvSpPr>
                <a:spLocks noChangeShapeType="1"/>
              </p:cNvSpPr>
              <p:nvPr userDrawn="1"/>
            </p:nvSpPr>
            <p:spPr bwMode="auto">
              <a:xfrm>
                <a:off x="0" y="2994"/>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67" name="Line 257"/>
              <p:cNvSpPr>
                <a:spLocks noChangeShapeType="1"/>
              </p:cNvSpPr>
              <p:nvPr userDrawn="1"/>
            </p:nvSpPr>
            <p:spPr bwMode="auto">
              <a:xfrm>
                <a:off x="0" y="3048"/>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68" name="Line 258"/>
              <p:cNvSpPr>
                <a:spLocks noChangeShapeType="1"/>
              </p:cNvSpPr>
              <p:nvPr userDrawn="1"/>
            </p:nvSpPr>
            <p:spPr bwMode="auto">
              <a:xfrm>
                <a:off x="0" y="3246"/>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69" name="Line 259"/>
              <p:cNvSpPr>
                <a:spLocks noChangeShapeType="1"/>
              </p:cNvSpPr>
              <p:nvPr userDrawn="1"/>
            </p:nvSpPr>
            <p:spPr bwMode="auto">
              <a:xfrm>
                <a:off x="0" y="3225"/>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70" name="Line 260"/>
              <p:cNvSpPr>
                <a:spLocks noChangeShapeType="1"/>
              </p:cNvSpPr>
              <p:nvPr userDrawn="1"/>
            </p:nvSpPr>
            <p:spPr bwMode="auto">
              <a:xfrm>
                <a:off x="0" y="2831"/>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71" name="Line 261"/>
              <p:cNvSpPr>
                <a:spLocks noChangeShapeType="1"/>
              </p:cNvSpPr>
              <p:nvPr userDrawn="1"/>
            </p:nvSpPr>
            <p:spPr bwMode="auto">
              <a:xfrm>
                <a:off x="0" y="2750"/>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72" name="Line 262"/>
              <p:cNvSpPr>
                <a:spLocks noChangeShapeType="1"/>
              </p:cNvSpPr>
              <p:nvPr userDrawn="1"/>
            </p:nvSpPr>
            <p:spPr bwMode="auto">
              <a:xfrm>
                <a:off x="0" y="2678"/>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73" name="Line 263"/>
              <p:cNvSpPr>
                <a:spLocks noChangeShapeType="1"/>
              </p:cNvSpPr>
              <p:nvPr userDrawn="1"/>
            </p:nvSpPr>
            <p:spPr bwMode="auto">
              <a:xfrm>
                <a:off x="0" y="2876"/>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74" name="Line 264"/>
              <p:cNvSpPr>
                <a:spLocks noChangeShapeType="1"/>
              </p:cNvSpPr>
              <p:nvPr userDrawn="1"/>
            </p:nvSpPr>
            <p:spPr bwMode="auto">
              <a:xfrm>
                <a:off x="0" y="2855"/>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75" name="Line 265"/>
              <p:cNvSpPr>
                <a:spLocks noChangeShapeType="1"/>
              </p:cNvSpPr>
              <p:nvPr userDrawn="1"/>
            </p:nvSpPr>
            <p:spPr bwMode="auto">
              <a:xfrm>
                <a:off x="0" y="2554"/>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76" name="Line 266"/>
              <p:cNvSpPr>
                <a:spLocks noChangeShapeType="1"/>
              </p:cNvSpPr>
              <p:nvPr userDrawn="1"/>
            </p:nvSpPr>
            <p:spPr bwMode="auto">
              <a:xfrm>
                <a:off x="0" y="2590"/>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77" name="Line 267"/>
              <p:cNvSpPr>
                <a:spLocks noChangeShapeType="1"/>
              </p:cNvSpPr>
              <p:nvPr userDrawn="1"/>
            </p:nvSpPr>
            <p:spPr bwMode="auto">
              <a:xfrm>
                <a:off x="0" y="2623"/>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78" name="Line 268"/>
              <p:cNvSpPr>
                <a:spLocks noChangeShapeType="1"/>
              </p:cNvSpPr>
              <p:nvPr userDrawn="1"/>
            </p:nvSpPr>
            <p:spPr bwMode="auto">
              <a:xfrm>
                <a:off x="0" y="2464"/>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79" name="Line 269"/>
              <p:cNvSpPr>
                <a:spLocks noChangeShapeType="1"/>
              </p:cNvSpPr>
              <p:nvPr userDrawn="1"/>
            </p:nvSpPr>
            <p:spPr bwMode="auto">
              <a:xfrm>
                <a:off x="0" y="2416"/>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80" name="Line 270"/>
              <p:cNvSpPr>
                <a:spLocks noChangeShapeType="1"/>
              </p:cNvSpPr>
              <p:nvPr userDrawn="1"/>
            </p:nvSpPr>
            <p:spPr bwMode="auto">
              <a:xfrm>
                <a:off x="0" y="250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81" name="Line 271"/>
              <p:cNvSpPr>
                <a:spLocks noChangeShapeType="1"/>
              </p:cNvSpPr>
              <p:nvPr userDrawn="1"/>
            </p:nvSpPr>
            <p:spPr bwMode="auto">
              <a:xfrm>
                <a:off x="0" y="2371"/>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82" name="Line 272"/>
              <p:cNvSpPr>
                <a:spLocks noChangeShapeType="1"/>
              </p:cNvSpPr>
              <p:nvPr userDrawn="1"/>
            </p:nvSpPr>
            <p:spPr bwMode="auto">
              <a:xfrm>
                <a:off x="0" y="2245"/>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83" name="Line 273"/>
              <p:cNvSpPr>
                <a:spLocks noChangeShapeType="1"/>
              </p:cNvSpPr>
              <p:nvPr userDrawn="1"/>
            </p:nvSpPr>
            <p:spPr bwMode="auto">
              <a:xfrm>
                <a:off x="0" y="2350"/>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84" name="Line 274"/>
              <p:cNvSpPr>
                <a:spLocks noChangeShapeType="1"/>
              </p:cNvSpPr>
              <p:nvPr userDrawn="1"/>
            </p:nvSpPr>
            <p:spPr bwMode="auto">
              <a:xfrm>
                <a:off x="0" y="2290"/>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85" name="Line 275"/>
              <p:cNvSpPr>
                <a:spLocks noChangeShapeType="1"/>
              </p:cNvSpPr>
              <p:nvPr userDrawn="1"/>
            </p:nvSpPr>
            <p:spPr bwMode="auto">
              <a:xfrm>
                <a:off x="0" y="2269"/>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86" name="Line 276"/>
              <p:cNvSpPr>
                <a:spLocks noChangeShapeType="1"/>
              </p:cNvSpPr>
              <p:nvPr userDrawn="1"/>
            </p:nvSpPr>
            <p:spPr bwMode="auto">
              <a:xfrm>
                <a:off x="0" y="2130"/>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87" name="Line 277"/>
              <p:cNvSpPr>
                <a:spLocks noChangeShapeType="1"/>
              </p:cNvSpPr>
              <p:nvPr userDrawn="1"/>
            </p:nvSpPr>
            <p:spPr bwMode="auto">
              <a:xfrm>
                <a:off x="0" y="2166"/>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88" name="Line 278"/>
              <p:cNvSpPr>
                <a:spLocks noChangeShapeType="1"/>
              </p:cNvSpPr>
              <p:nvPr userDrawn="1"/>
            </p:nvSpPr>
            <p:spPr bwMode="auto">
              <a:xfrm>
                <a:off x="0" y="219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89" name="Line 279"/>
              <p:cNvSpPr>
                <a:spLocks noChangeShapeType="1"/>
              </p:cNvSpPr>
              <p:nvPr userDrawn="1"/>
            </p:nvSpPr>
            <p:spPr bwMode="auto">
              <a:xfrm>
                <a:off x="0" y="2040"/>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90" name="Line 280"/>
              <p:cNvSpPr>
                <a:spLocks noChangeShapeType="1"/>
              </p:cNvSpPr>
              <p:nvPr userDrawn="1"/>
            </p:nvSpPr>
            <p:spPr bwMode="auto">
              <a:xfrm>
                <a:off x="0" y="1992"/>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91" name="Line 281"/>
              <p:cNvSpPr>
                <a:spLocks noChangeShapeType="1"/>
              </p:cNvSpPr>
              <p:nvPr userDrawn="1"/>
            </p:nvSpPr>
            <p:spPr bwMode="auto">
              <a:xfrm>
                <a:off x="0" y="2085"/>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92" name="Line 282"/>
              <p:cNvSpPr>
                <a:spLocks noChangeShapeType="1"/>
              </p:cNvSpPr>
              <p:nvPr userDrawn="1"/>
            </p:nvSpPr>
            <p:spPr bwMode="auto">
              <a:xfrm>
                <a:off x="0" y="1593"/>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93" name="Line 283"/>
              <p:cNvSpPr>
                <a:spLocks noChangeShapeType="1"/>
              </p:cNvSpPr>
              <p:nvPr userDrawn="1"/>
            </p:nvSpPr>
            <p:spPr bwMode="auto">
              <a:xfrm>
                <a:off x="0" y="1566"/>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94" name="Line 284"/>
              <p:cNvSpPr>
                <a:spLocks noChangeShapeType="1"/>
              </p:cNvSpPr>
              <p:nvPr userDrawn="1"/>
            </p:nvSpPr>
            <p:spPr bwMode="auto">
              <a:xfrm>
                <a:off x="0" y="1947"/>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95" name="Line 285"/>
              <p:cNvSpPr>
                <a:spLocks noChangeShapeType="1"/>
              </p:cNvSpPr>
              <p:nvPr userDrawn="1"/>
            </p:nvSpPr>
            <p:spPr bwMode="auto">
              <a:xfrm>
                <a:off x="0" y="1821"/>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96" name="Line 286"/>
              <p:cNvSpPr>
                <a:spLocks noChangeShapeType="1"/>
              </p:cNvSpPr>
              <p:nvPr userDrawn="1"/>
            </p:nvSpPr>
            <p:spPr bwMode="auto">
              <a:xfrm>
                <a:off x="0" y="1740"/>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97" name="Line 287"/>
              <p:cNvSpPr>
                <a:spLocks noChangeShapeType="1"/>
              </p:cNvSpPr>
              <p:nvPr userDrawn="1"/>
            </p:nvSpPr>
            <p:spPr bwMode="auto">
              <a:xfrm>
                <a:off x="0" y="1926"/>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98" name="Line 288"/>
              <p:cNvSpPr>
                <a:spLocks noChangeShapeType="1"/>
              </p:cNvSpPr>
              <p:nvPr userDrawn="1"/>
            </p:nvSpPr>
            <p:spPr bwMode="auto">
              <a:xfrm>
                <a:off x="0" y="1614"/>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99" name="Line 289"/>
              <p:cNvSpPr>
                <a:spLocks noChangeShapeType="1"/>
              </p:cNvSpPr>
              <p:nvPr userDrawn="1"/>
            </p:nvSpPr>
            <p:spPr bwMode="auto">
              <a:xfrm>
                <a:off x="0" y="1668"/>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00" name="Line 290"/>
              <p:cNvSpPr>
                <a:spLocks noChangeShapeType="1"/>
              </p:cNvSpPr>
              <p:nvPr userDrawn="1"/>
            </p:nvSpPr>
            <p:spPr bwMode="auto">
              <a:xfrm>
                <a:off x="0" y="1866"/>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01" name="Line 291"/>
              <p:cNvSpPr>
                <a:spLocks noChangeShapeType="1"/>
              </p:cNvSpPr>
              <p:nvPr userDrawn="1"/>
            </p:nvSpPr>
            <p:spPr bwMode="auto">
              <a:xfrm>
                <a:off x="0" y="1845"/>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02" name="Line 292"/>
              <p:cNvSpPr>
                <a:spLocks noChangeShapeType="1"/>
              </p:cNvSpPr>
              <p:nvPr userDrawn="1"/>
            </p:nvSpPr>
            <p:spPr bwMode="auto">
              <a:xfrm>
                <a:off x="0" y="1437"/>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03" name="Line 293"/>
              <p:cNvSpPr>
                <a:spLocks noChangeShapeType="1"/>
              </p:cNvSpPr>
              <p:nvPr userDrawn="1"/>
            </p:nvSpPr>
            <p:spPr bwMode="auto">
              <a:xfrm>
                <a:off x="0" y="1473"/>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04" name="Line 294"/>
              <p:cNvSpPr>
                <a:spLocks noChangeShapeType="1"/>
              </p:cNvSpPr>
              <p:nvPr userDrawn="1"/>
            </p:nvSpPr>
            <p:spPr bwMode="auto">
              <a:xfrm>
                <a:off x="0" y="1506"/>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05" name="Line 295"/>
              <p:cNvSpPr>
                <a:spLocks noChangeShapeType="1"/>
              </p:cNvSpPr>
              <p:nvPr userDrawn="1"/>
            </p:nvSpPr>
            <p:spPr bwMode="auto">
              <a:xfrm>
                <a:off x="0" y="1347"/>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06" name="Line 296"/>
              <p:cNvSpPr>
                <a:spLocks noChangeShapeType="1"/>
              </p:cNvSpPr>
              <p:nvPr userDrawn="1"/>
            </p:nvSpPr>
            <p:spPr bwMode="auto">
              <a:xfrm>
                <a:off x="0" y="1392"/>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07" name="Line 297"/>
              <p:cNvSpPr>
                <a:spLocks noChangeShapeType="1"/>
              </p:cNvSpPr>
              <p:nvPr userDrawn="1"/>
            </p:nvSpPr>
            <p:spPr bwMode="auto">
              <a:xfrm>
                <a:off x="0" y="1016"/>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08" name="Line 298"/>
              <p:cNvSpPr>
                <a:spLocks noChangeShapeType="1"/>
              </p:cNvSpPr>
              <p:nvPr userDrawn="1"/>
            </p:nvSpPr>
            <p:spPr bwMode="auto">
              <a:xfrm>
                <a:off x="0" y="989"/>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09" name="Line 299"/>
              <p:cNvSpPr>
                <a:spLocks noChangeShapeType="1"/>
              </p:cNvSpPr>
              <p:nvPr userDrawn="1"/>
            </p:nvSpPr>
            <p:spPr bwMode="auto">
              <a:xfrm>
                <a:off x="0" y="1244"/>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10" name="Line 300"/>
              <p:cNvSpPr>
                <a:spLocks noChangeShapeType="1"/>
              </p:cNvSpPr>
              <p:nvPr userDrawn="1"/>
            </p:nvSpPr>
            <p:spPr bwMode="auto">
              <a:xfrm>
                <a:off x="0" y="1163"/>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11" name="Line 301"/>
              <p:cNvSpPr>
                <a:spLocks noChangeShapeType="1"/>
              </p:cNvSpPr>
              <p:nvPr userDrawn="1"/>
            </p:nvSpPr>
            <p:spPr bwMode="auto">
              <a:xfrm>
                <a:off x="0" y="1037"/>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12" name="Line 302"/>
              <p:cNvSpPr>
                <a:spLocks noChangeShapeType="1"/>
              </p:cNvSpPr>
              <p:nvPr userDrawn="1"/>
            </p:nvSpPr>
            <p:spPr bwMode="auto">
              <a:xfrm>
                <a:off x="0" y="1091"/>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13" name="Line 303"/>
              <p:cNvSpPr>
                <a:spLocks noChangeShapeType="1"/>
              </p:cNvSpPr>
              <p:nvPr userDrawn="1"/>
            </p:nvSpPr>
            <p:spPr bwMode="auto">
              <a:xfrm>
                <a:off x="0" y="128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14" name="Line 304"/>
              <p:cNvSpPr>
                <a:spLocks noChangeShapeType="1"/>
              </p:cNvSpPr>
              <p:nvPr userDrawn="1"/>
            </p:nvSpPr>
            <p:spPr bwMode="auto">
              <a:xfrm>
                <a:off x="0" y="1268"/>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15" name="Line 305"/>
              <p:cNvSpPr>
                <a:spLocks noChangeShapeType="1"/>
              </p:cNvSpPr>
              <p:nvPr userDrawn="1"/>
            </p:nvSpPr>
            <p:spPr bwMode="auto">
              <a:xfrm>
                <a:off x="0" y="860"/>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16" name="Line 306"/>
              <p:cNvSpPr>
                <a:spLocks noChangeShapeType="1"/>
              </p:cNvSpPr>
              <p:nvPr userDrawn="1"/>
            </p:nvSpPr>
            <p:spPr bwMode="auto">
              <a:xfrm>
                <a:off x="0" y="896"/>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17" name="Line 307"/>
              <p:cNvSpPr>
                <a:spLocks noChangeShapeType="1"/>
              </p:cNvSpPr>
              <p:nvPr userDrawn="1"/>
            </p:nvSpPr>
            <p:spPr bwMode="auto">
              <a:xfrm>
                <a:off x="0" y="92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18" name="Line 308"/>
              <p:cNvSpPr>
                <a:spLocks noChangeShapeType="1"/>
              </p:cNvSpPr>
              <p:nvPr userDrawn="1"/>
            </p:nvSpPr>
            <p:spPr bwMode="auto">
              <a:xfrm>
                <a:off x="0" y="770"/>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19" name="Line 309"/>
              <p:cNvSpPr>
                <a:spLocks noChangeShapeType="1"/>
              </p:cNvSpPr>
              <p:nvPr userDrawn="1"/>
            </p:nvSpPr>
            <p:spPr bwMode="auto">
              <a:xfrm>
                <a:off x="0" y="815"/>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20" name="Line 310"/>
              <p:cNvSpPr>
                <a:spLocks noChangeShapeType="1"/>
              </p:cNvSpPr>
              <p:nvPr userDrawn="1"/>
            </p:nvSpPr>
            <p:spPr bwMode="auto">
              <a:xfrm>
                <a:off x="0" y="718"/>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21" name="Line 311"/>
              <p:cNvSpPr>
                <a:spLocks noChangeShapeType="1"/>
              </p:cNvSpPr>
              <p:nvPr userDrawn="1"/>
            </p:nvSpPr>
            <p:spPr bwMode="auto">
              <a:xfrm>
                <a:off x="0" y="646"/>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22" name="Line 312"/>
              <p:cNvSpPr>
                <a:spLocks noChangeShapeType="1"/>
              </p:cNvSpPr>
              <p:nvPr userDrawn="1"/>
            </p:nvSpPr>
            <p:spPr bwMode="auto">
              <a:xfrm>
                <a:off x="0" y="522"/>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23" name="Line 313"/>
              <p:cNvSpPr>
                <a:spLocks noChangeShapeType="1"/>
              </p:cNvSpPr>
              <p:nvPr userDrawn="1"/>
            </p:nvSpPr>
            <p:spPr bwMode="auto">
              <a:xfrm>
                <a:off x="0" y="558"/>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24" name="Line 314"/>
              <p:cNvSpPr>
                <a:spLocks noChangeShapeType="1"/>
              </p:cNvSpPr>
              <p:nvPr userDrawn="1"/>
            </p:nvSpPr>
            <p:spPr bwMode="auto">
              <a:xfrm>
                <a:off x="0" y="591"/>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25" name="Line 315"/>
              <p:cNvSpPr>
                <a:spLocks noChangeShapeType="1"/>
              </p:cNvSpPr>
              <p:nvPr userDrawn="1"/>
            </p:nvSpPr>
            <p:spPr bwMode="auto">
              <a:xfrm>
                <a:off x="0" y="432"/>
                <a:ext cx="5760" cy="0"/>
              </a:xfrm>
              <a:prstGeom prst="line">
                <a:avLst/>
              </a:prstGeom>
              <a:noFill/>
              <a:ln w="2857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26" name="Line 316"/>
              <p:cNvSpPr>
                <a:spLocks noChangeShapeType="1"/>
              </p:cNvSpPr>
              <p:nvPr userDrawn="1"/>
            </p:nvSpPr>
            <p:spPr bwMode="auto">
              <a:xfrm>
                <a:off x="0" y="384"/>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27" name="Line 317"/>
              <p:cNvSpPr>
                <a:spLocks noChangeShapeType="1"/>
              </p:cNvSpPr>
              <p:nvPr userDrawn="1"/>
            </p:nvSpPr>
            <p:spPr bwMode="auto">
              <a:xfrm>
                <a:off x="0" y="477"/>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28" name="Line 318"/>
              <p:cNvSpPr>
                <a:spLocks noChangeShapeType="1"/>
              </p:cNvSpPr>
              <p:nvPr userDrawn="1"/>
            </p:nvSpPr>
            <p:spPr bwMode="auto">
              <a:xfrm>
                <a:off x="0" y="339"/>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29" name="Line 319"/>
              <p:cNvSpPr>
                <a:spLocks noChangeShapeType="1"/>
              </p:cNvSpPr>
              <p:nvPr userDrawn="1"/>
            </p:nvSpPr>
            <p:spPr bwMode="auto">
              <a:xfrm>
                <a:off x="0" y="318"/>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30" name="Line 320"/>
              <p:cNvSpPr>
                <a:spLocks noChangeShapeType="1"/>
              </p:cNvSpPr>
              <p:nvPr userDrawn="1"/>
            </p:nvSpPr>
            <p:spPr bwMode="auto">
              <a:xfrm>
                <a:off x="0" y="258"/>
                <a:ext cx="5760" cy="0"/>
              </a:xfrm>
              <a:prstGeom prst="line">
                <a:avLst/>
              </a:prstGeom>
              <a:noFill/>
              <a:ln w="1905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31" name="Line 321"/>
              <p:cNvSpPr>
                <a:spLocks noChangeShapeType="1"/>
              </p:cNvSpPr>
              <p:nvPr userDrawn="1"/>
            </p:nvSpPr>
            <p:spPr bwMode="auto">
              <a:xfrm>
                <a:off x="0" y="70"/>
                <a:ext cx="5760" cy="0"/>
              </a:xfrm>
              <a:prstGeom prst="line">
                <a:avLst/>
              </a:prstGeom>
              <a:noFill/>
              <a:ln w="9525">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32" name="Line 322"/>
              <p:cNvSpPr>
                <a:spLocks noChangeShapeType="1"/>
              </p:cNvSpPr>
              <p:nvPr userDrawn="1"/>
            </p:nvSpPr>
            <p:spPr bwMode="auto">
              <a:xfrm>
                <a:off x="0" y="43"/>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33" name="Line 323"/>
              <p:cNvSpPr>
                <a:spLocks noChangeShapeType="1"/>
              </p:cNvSpPr>
              <p:nvPr userDrawn="1"/>
            </p:nvSpPr>
            <p:spPr bwMode="auto">
              <a:xfrm>
                <a:off x="0" y="91"/>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34" name="Line 324"/>
              <p:cNvSpPr>
                <a:spLocks noChangeShapeType="1"/>
              </p:cNvSpPr>
              <p:nvPr userDrawn="1"/>
            </p:nvSpPr>
            <p:spPr bwMode="auto">
              <a:xfrm>
                <a:off x="0" y="145"/>
                <a:ext cx="5760" cy="0"/>
              </a:xfrm>
              <a:prstGeom prst="line">
                <a:avLst/>
              </a:prstGeom>
              <a:noFill/>
              <a:ln w="127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135" name="Line 325"/>
              <p:cNvSpPr>
                <a:spLocks noChangeShapeType="1"/>
              </p:cNvSpPr>
              <p:nvPr userDrawn="1"/>
            </p:nvSpPr>
            <p:spPr bwMode="auto">
              <a:xfrm>
                <a:off x="0" y="202"/>
                <a:ext cx="5760" cy="0"/>
              </a:xfrm>
              <a:prstGeom prst="line">
                <a:avLst/>
              </a:prstGeom>
              <a:noFill/>
              <a:ln w="38100">
                <a:solidFill>
                  <a:schemeClr val="bg2"/>
                </a:solidFill>
                <a:round/>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grpSp>
        <p:grpSp>
          <p:nvGrpSpPr>
            <p:cNvPr id="5" name="Group 326"/>
            <p:cNvGrpSpPr>
              <a:grpSpLocks/>
            </p:cNvGrpSpPr>
            <p:nvPr userDrawn="1"/>
          </p:nvGrpSpPr>
          <p:grpSpPr bwMode="auto">
            <a:xfrm>
              <a:off x="400" y="205"/>
              <a:ext cx="5216" cy="1123"/>
              <a:chOff x="400" y="205"/>
              <a:chExt cx="5216" cy="1123"/>
            </a:xfrm>
          </p:grpSpPr>
          <p:sp>
            <p:nvSpPr>
              <p:cNvPr id="1034" name="Rectangle 327"/>
              <p:cNvSpPr>
                <a:spLocks noChangeArrowheads="1"/>
              </p:cNvSpPr>
              <p:nvPr userDrawn="1"/>
            </p:nvSpPr>
            <p:spPr bwMode="auto">
              <a:xfrm>
                <a:off x="557" y="205"/>
                <a:ext cx="313" cy="914"/>
              </a:xfrm>
              <a:prstGeom prst="rect">
                <a:avLst/>
              </a:prstGeom>
              <a:solidFill>
                <a:schemeClr val="accent1"/>
              </a:solidFill>
              <a:ln w="9525">
                <a:noFill/>
                <a:miter lim="800000"/>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35" name="Rectangle 328"/>
              <p:cNvSpPr>
                <a:spLocks noChangeArrowheads="1"/>
              </p:cNvSpPr>
              <p:nvPr userDrawn="1"/>
            </p:nvSpPr>
            <p:spPr bwMode="auto">
              <a:xfrm>
                <a:off x="400" y="288"/>
                <a:ext cx="3567" cy="49"/>
              </a:xfrm>
              <a:prstGeom prst="rect">
                <a:avLst/>
              </a:prstGeom>
              <a:solidFill>
                <a:schemeClr val="hlink"/>
              </a:solidFill>
              <a:ln w="9525">
                <a:noFill/>
                <a:miter lim="800000"/>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36" name="Rectangle 329"/>
              <p:cNvSpPr>
                <a:spLocks noChangeArrowheads="1"/>
              </p:cNvSpPr>
              <p:nvPr userDrawn="1"/>
            </p:nvSpPr>
            <p:spPr bwMode="auto">
              <a:xfrm>
                <a:off x="4599" y="1115"/>
                <a:ext cx="929" cy="213"/>
              </a:xfrm>
              <a:prstGeom prst="rect">
                <a:avLst/>
              </a:prstGeom>
              <a:solidFill>
                <a:schemeClr val="accent1"/>
              </a:solidFill>
              <a:ln w="9525">
                <a:noFill/>
                <a:miter lim="800000"/>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sp>
            <p:nvSpPr>
              <p:cNvPr id="1037" name="Rectangle 330"/>
              <p:cNvSpPr>
                <a:spLocks noChangeArrowheads="1"/>
              </p:cNvSpPr>
              <p:nvPr userDrawn="1"/>
            </p:nvSpPr>
            <p:spPr bwMode="auto">
              <a:xfrm>
                <a:off x="2049" y="1211"/>
                <a:ext cx="3567" cy="49"/>
              </a:xfrm>
              <a:prstGeom prst="rect">
                <a:avLst/>
              </a:prstGeom>
              <a:solidFill>
                <a:schemeClr val="hlink"/>
              </a:solidFill>
              <a:ln w="9525">
                <a:noFill/>
                <a:miter lim="800000"/>
                <a:headEnd/>
                <a:tailEnd/>
              </a:ln>
            </p:spPr>
            <p:txBody>
              <a:bodyPr wrap="none" anchor="ctr"/>
              <a:lstStyle/>
              <a:p>
                <a:pPr algn="ctr" defTabSz="914210" fontAlgn="base">
                  <a:spcBef>
                    <a:spcPct val="0"/>
                  </a:spcBef>
                  <a:spcAft>
                    <a:spcPct val="0"/>
                  </a:spcAft>
                </a:pPr>
                <a:endParaRPr lang="en-US" sz="1700" dirty="0">
                  <a:solidFill>
                    <a:srgbClr val="003366"/>
                  </a:solidFill>
                  <a:latin typeface="Tahoma" pitchFamily="34" charset="0"/>
                </a:endParaRPr>
              </a:p>
            </p:txBody>
          </p:sp>
        </p:grpSp>
      </p:grpSp>
    </p:spTree>
    <p:extLst>
      <p:ext uri="{BB962C8B-B14F-4D97-AF65-F5344CB8AC3E}">
        <p14:creationId xmlns:p14="http://schemas.microsoft.com/office/powerpoint/2010/main" val="86178674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p:txStyles>
    <p:titleStyle>
      <a:lvl1pPr algn="ctr" rtl="0" eaLnBrk="0" fontAlgn="base" hangingPunct="0">
        <a:lnSpc>
          <a:spcPct val="85000"/>
        </a:lnSpc>
        <a:spcBef>
          <a:spcPct val="0"/>
        </a:spcBef>
        <a:spcAft>
          <a:spcPct val="0"/>
        </a:spcAft>
        <a:defRPr sz="3600">
          <a:solidFill>
            <a:schemeClr val="tx2"/>
          </a:solidFill>
          <a:latin typeface="+mj-lt"/>
          <a:ea typeface="+mj-ea"/>
          <a:cs typeface="+mj-cs"/>
        </a:defRPr>
      </a:lvl1pPr>
      <a:lvl2pPr algn="ctr" rtl="0" eaLnBrk="0" fontAlgn="base" hangingPunct="0">
        <a:lnSpc>
          <a:spcPct val="85000"/>
        </a:lnSpc>
        <a:spcBef>
          <a:spcPct val="0"/>
        </a:spcBef>
        <a:spcAft>
          <a:spcPct val="0"/>
        </a:spcAft>
        <a:defRPr sz="3600">
          <a:solidFill>
            <a:schemeClr val="tx2"/>
          </a:solidFill>
          <a:latin typeface="Times New Roman" pitchFamily="18" charset="0"/>
        </a:defRPr>
      </a:lvl2pPr>
      <a:lvl3pPr algn="ctr" rtl="0" eaLnBrk="0" fontAlgn="base" hangingPunct="0">
        <a:lnSpc>
          <a:spcPct val="85000"/>
        </a:lnSpc>
        <a:spcBef>
          <a:spcPct val="0"/>
        </a:spcBef>
        <a:spcAft>
          <a:spcPct val="0"/>
        </a:spcAft>
        <a:defRPr sz="3600">
          <a:solidFill>
            <a:schemeClr val="tx2"/>
          </a:solidFill>
          <a:latin typeface="Times New Roman" pitchFamily="18" charset="0"/>
        </a:defRPr>
      </a:lvl3pPr>
      <a:lvl4pPr algn="ctr" rtl="0" eaLnBrk="0" fontAlgn="base" hangingPunct="0">
        <a:lnSpc>
          <a:spcPct val="85000"/>
        </a:lnSpc>
        <a:spcBef>
          <a:spcPct val="0"/>
        </a:spcBef>
        <a:spcAft>
          <a:spcPct val="0"/>
        </a:spcAft>
        <a:defRPr sz="3600">
          <a:solidFill>
            <a:schemeClr val="tx2"/>
          </a:solidFill>
          <a:latin typeface="Times New Roman" pitchFamily="18" charset="0"/>
        </a:defRPr>
      </a:lvl4pPr>
      <a:lvl5pPr algn="ctr" rtl="0" eaLnBrk="0" fontAlgn="base" hangingPunct="0">
        <a:lnSpc>
          <a:spcPct val="85000"/>
        </a:lnSpc>
        <a:spcBef>
          <a:spcPct val="0"/>
        </a:spcBef>
        <a:spcAft>
          <a:spcPct val="0"/>
        </a:spcAft>
        <a:defRPr sz="3600">
          <a:solidFill>
            <a:schemeClr val="tx2"/>
          </a:solidFill>
          <a:latin typeface="Times New Roman" pitchFamily="18" charset="0"/>
        </a:defRPr>
      </a:lvl5pPr>
      <a:lvl6pPr marL="457106" algn="ctr" rtl="0" fontAlgn="base">
        <a:lnSpc>
          <a:spcPct val="85000"/>
        </a:lnSpc>
        <a:spcBef>
          <a:spcPct val="0"/>
        </a:spcBef>
        <a:spcAft>
          <a:spcPct val="0"/>
        </a:spcAft>
        <a:defRPr sz="3600">
          <a:solidFill>
            <a:schemeClr val="tx2"/>
          </a:solidFill>
          <a:latin typeface="Times New Roman" pitchFamily="18" charset="0"/>
        </a:defRPr>
      </a:lvl6pPr>
      <a:lvl7pPr marL="914210" algn="ctr" rtl="0" fontAlgn="base">
        <a:lnSpc>
          <a:spcPct val="85000"/>
        </a:lnSpc>
        <a:spcBef>
          <a:spcPct val="0"/>
        </a:spcBef>
        <a:spcAft>
          <a:spcPct val="0"/>
        </a:spcAft>
        <a:defRPr sz="3600">
          <a:solidFill>
            <a:schemeClr val="tx2"/>
          </a:solidFill>
          <a:latin typeface="Times New Roman" pitchFamily="18" charset="0"/>
        </a:defRPr>
      </a:lvl7pPr>
      <a:lvl8pPr marL="1371316" algn="ctr" rtl="0" fontAlgn="base">
        <a:lnSpc>
          <a:spcPct val="85000"/>
        </a:lnSpc>
        <a:spcBef>
          <a:spcPct val="0"/>
        </a:spcBef>
        <a:spcAft>
          <a:spcPct val="0"/>
        </a:spcAft>
        <a:defRPr sz="3600">
          <a:solidFill>
            <a:schemeClr val="tx2"/>
          </a:solidFill>
          <a:latin typeface="Times New Roman" pitchFamily="18" charset="0"/>
        </a:defRPr>
      </a:lvl8pPr>
      <a:lvl9pPr marL="1828421" algn="ctr" rtl="0" fontAlgn="base">
        <a:lnSpc>
          <a:spcPct val="85000"/>
        </a:lnSpc>
        <a:spcBef>
          <a:spcPct val="0"/>
        </a:spcBef>
        <a:spcAft>
          <a:spcPct val="0"/>
        </a:spcAft>
        <a:defRPr sz="3600">
          <a:solidFill>
            <a:schemeClr val="tx2"/>
          </a:solidFill>
          <a:latin typeface="Times New Roman" pitchFamily="18" charset="0"/>
        </a:defRPr>
      </a:lvl9pPr>
    </p:titleStyle>
    <p:bodyStyle>
      <a:lvl1pPr marL="342829" indent="-342829"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796" indent="-28569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625" indent="-228553"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454" indent="-228553"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283" indent="-228553"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388"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5493"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2598"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599704"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067946" y="6444044"/>
            <a:ext cx="5112568" cy="369332"/>
          </a:xfrm>
          <a:prstGeom prst="rect">
            <a:avLst/>
          </a:prstGeom>
          <a:noFill/>
        </p:spPr>
        <p:txBody>
          <a:bodyPr wrap="square" rtlCol="0">
            <a:spAutoFit/>
          </a:bodyPr>
          <a:lstStyle/>
          <a:p>
            <a:pPr fontAlgn="base">
              <a:spcBef>
                <a:spcPct val="0"/>
              </a:spcBef>
              <a:spcAft>
                <a:spcPct val="0"/>
              </a:spcAft>
            </a:pPr>
            <a:r>
              <a:rPr lang="zh-CN" altLang="en-US" dirty="0">
                <a:solidFill>
                  <a:srgbClr val="0000FF"/>
                </a:solidFill>
                <a:latin typeface="黑体" pitchFamily="49" charset="-122"/>
                <a:ea typeface="黑体" pitchFamily="49" charset="-122"/>
              </a:rPr>
              <a:t>联系方式：洪智勇，</a:t>
            </a:r>
            <a:r>
              <a:rPr lang="en-US" altLang="zh-CN" dirty="0">
                <a:solidFill>
                  <a:srgbClr val="0000FF"/>
                </a:solidFill>
                <a:latin typeface="黑体" pitchFamily="49" charset="-122"/>
                <a:ea typeface="黑体" pitchFamily="49" charset="-122"/>
              </a:rPr>
              <a:t>zhiyong</a:t>
            </a:r>
            <a:r>
              <a:rPr lang="en-US" altLang="zh-CN" b="1" dirty="0">
                <a:solidFill>
                  <a:srgbClr val="0000FF"/>
                </a:solidFill>
                <a:latin typeface="黑体" pitchFamily="49" charset="-122"/>
                <a:ea typeface="黑体" pitchFamily="49" charset="-122"/>
              </a:rPr>
              <a:t>.</a:t>
            </a:r>
            <a:r>
              <a:rPr lang="en-US" altLang="zh-CN" dirty="0">
                <a:solidFill>
                  <a:srgbClr val="0000FF"/>
                </a:solidFill>
                <a:latin typeface="黑体" pitchFamily="49" charset="-122"/>
                <a:ea typeface="黑体" pitchFamily="49" charset="-122"/>
              </a:rPr>
              <a:t>hong@sjtu</a:t>
            </a:r>
            <a:r>
              <a:rPr lang="en-US" altLang="zh-CN" b="1" dirty="0">
                <a:solidFill>
                  <a:srgbClr val="0000FF"/>
                </a:solidFill>
                <a:latin typeface="黑体" pitchFamily="49" charset="-122"/>
                <a:ea typeface="黑体" pitchFamily="49" charset="-122"/>
              </a:rPr>
              <a:t>.</a:t>
            </a:r>
            <a:r>
              <a:rPr lang="en-US" altLang="zh-CN" dirty="0">
                <a:solidFill>
                  <a:srgbClr val="0000FF"/>
                </a:solidFill>
                <a:latin typeface="黑体" pitchFamily="49" charset="-122"/>
                <a:ea typeface="黑体" pitchFamily="49" charset="-122"/>
              </a:rPr>
              <a:t>edu</a:t>
            </a:r>
            <a:r>
              <a:rPr lang="en-US" altLang="zh-CN" b="1" dirty="0">
                <a:solidFill>
                  <a:srgbClr val="0000FF"/>
                </a:solidFill>
                <a:latin typeface="黑体" pitchFamily="49" charset="-122"/>
                <a:ea typeface="黑体" pitchFamily="49" charset="-122"/>
              </a:rPr>
              <a:t>.</a:t>
            </a:r>
            <a:r>
              <a:rPr lang="en-US" altLang="zh-CN" dirty="0">
                <a:solidFill>
                  <a:srgbClr val="0000FF"/>
                </a:solidFill>
                <a:latin typeface="黑体" pitchFamily="49" charset="-122"/>
                <a:ea typeface="黑体" pitchFamily="49" charset="-122"/>
              </a:rPr>
              <a:t>cn</a:t>
            </a:r>
            <a:endParaRPr lang="zh-CN" altLang="en-US" dirty="0">
              <a:solidFill>
                <a:srgbClr val="0000FF"/>
              </a:solidFill>
              <a:latin typeface="黑体" pitchFamily="49" charset="-122"/>
              <a:ea typeface="黑体" pitchFamily="49" charset="-122"/>
            </a:endParaRPr>
          </a:p>
        </p:txBody>
      </p:sp>
      <p:sp>
        <p:nvSpPr>
          <p:cNvPr id="10" name="TextBox 9"/>
          <p:cNvSpPr txBox="1"/>
          <p:nvPr userDrawn="1"/>
        </p:nvSpPr>
        <p:spPr>
          <a:xfrm>
            <a:off x="21276" y="6438523"/>
            <a:ext cx="5112568" cy="369332"/>
          </a:xfrm>
          <a:prstGeom prst="rect">
            <a:avLst/>
          </a:prstGeom>
          <a:noFill/>
        </p:spPr>
        <p:txBody>
          <a:bodyPr wrap="square" rtlCol="0">
            <a:spAutoFit/>
          </a:bodyPr>
          <a:lstStyle/>
          <a:p>
            <a:pPr fontAlgn="base">
              <a:spcBef>
                <a:spcPct val="0"/>
              </a:spcBef>
              <a:spcAft>
                <a:spcPct val="0"/>
              </a:spcAft>
            </a:pPr>
            <a:r>
              <a:rPr lang="en-US" altLang="zh-CN" dirty="0">
                <a:solidFill>
                  <a:srgbClr val="0000FF"/>
                </a:solidFill>
                <a:latin typeface="黑体" pitchFamily="49" charset="-122"/>
                <a:ea typeface="黑体" pitchFamily="49" charset="-122"/>
              </a:rPr>
              <a:t>2014</a:t>
            </a:r>
            <a:r>
              <a:rPr lang="zh-CN" altLang="en-US" dirty="0">
                <a:solidFill>
                  <a:srgbClr val="0000FF"/>
                </a:solidFill>
                <a:latin typeface="黑体" pitchFamily="49" charset="-122"/>
                <a:ea typeface="黑体" pitchFamily="49" charset="-122"/>
              </a:rPr>
              <a:t>年</a:t>
            </a:r>
            <a:r>
              <a:rPr lang="en-US" altLang="zh-CN" dirty="0">
                <a:solidFill>
                  <a:srgbClr val="0000FF"/>
                </a:solidFill>
                <a:latin typeface="黑体" pitchFamily="49" charset="-122"/>
                <a:ea typeface="黑体" pitchFamily="49" charset="-122"/>
              </a:rPr>
              <a:t>7</a:t>
            </a:r>
            <a:r>
              <a:rPr lang="zh-CN" altLang="en-US" dirty="0">
                <a:solidFill>
                  <a:srgbClr val="0000FF"/>
                </a:solidFill>
                <a:latin typeface="黑体" pitchFamily="49" charset="-122"/>
                <a:ea typeface="黑体" pitchFamily="49" charset="-122"/>
              </a:rPr>
              <a:t>月</a:t>
            </a:r>
            <a:r>
              <a:rPr lang="en-US" altLang="zh-CN" dirty="0">
                <a:solidFill>
                  <a:srgbClr val="0000FF"/>
                </a:solidFill>
                <a:latin typeface="黑体" pitchFamily="49" charset="-122"/>
                <a:ea typeface="黑体" pitchFamily="49" charset="-122"/>
              </a:rPr>
              <a:t>21</a:t>
            </a:r>
            <a:r>
              <a:rPr lang="zh-CN" altLang="en-US" dirty="0">
                <a:solidFill>
                  <a:srgbClr val="0000FF"/>
                </a:solidFill>
                <a:latin typeface="黑体" pitchFamily="49" charset="-122"/>
                <a:ea typeface="黑体" pitchFamily="49" charset="-122"/>
              </a:rPr>
              <a:t>日高能物理所汇报</a:t>
            </a:r>
          </a:p>
        </p:txBody>
      </p:sp>
      <p:pic>
        <p:nvPicPr>
          <p:cNvPr id="6" name="Picture 13" descr="学术报告"/>
          <p:cNvPicPr>
            <a:picLocks noChangeAspect="1" noChangeArrowheads="1"/>
          </p:cNvPicPr>
          <p:nvPr userDrawn="1"/>
        </p:nvPicPr>
        <p:blipFill>
          <a:blip r:embed="rId13"/>
          <a:srcRect/>
          <a:stretch>
            <a:fillRect/>
          </a:stretch>
        </p:blipFill>
        <p:spPr bwMode="auto">
          <a:xfrm>
            <a:off x="6804252" y="166688"/>
            <a:ext cx="2016125" cy="455612"/>
          </a:xfrm>
          <a:prstGeom prst="rect">
            <a:avLst/>
          </a:prstGeom>
          <a:noFill/>
          <a:ln w="9525">
            <a:noFill/>
            <a:miter lim="800000"/>
            <a:headEnd/>
            <a:tailEnd/>
          </a:ln>
        </p:spPr>
      </p:pic>
      <p:cxnSp>
        <p:nvCxnSpPr>
          <p:cNvPr id="7" name="直接连接符 6"/>
          <p:cNvCxnSpPr/>
          <p:nvPr userDrawn="1"/>
        </p:nvCxnSpPr>
        <p:spPr bwMode="auto">
          <a:xfrm>
            <a:off x="0" y="765175"/>
            <a:ext cx="9144000" cy="0"/>
          </a:xfrm>
          <a:prstGeom prst="line">
            <a:avLst/>
          </a:prstGeom>
          <a:ln>
            <a:gradFill>
              <a:gsLst>
                <a:gs pos="0">
                  <a:srgbClr val="00B0F0"/>
                </a:gs>
                <a:gs pos="41000">
                  <a:schemeClr val="accent1">
                    <a:tint val="44500"/>
                    <a:satMod val="160000"/>
                  </a:schemeClr>
                </a:gs>
                <a:gs pos="100000">
                  <a:srgbClr val="C00000"/>
                </a:gs>
              </a:gsLst>
              <a:lin ang="0" scaled="0"/>
            </a:gradFill>
          </a:ln>
          <a:extLst/>
        </p:spPr>
        <p:style>
          <a:lnRef idx="2">
            <a:schemeClr val="accent1"/>
          </a:lnRef>
          <a:fillRef idx="0">
            <a:schemeClr val="accent1"/>
          </a:fillRef>
          <a:effectRef idx="1">
            <a:schemeClr val="accent1"/>
          </a:effectRef>
          <a:fontRef idx="minor">
            <a:schemeClr val="tx1"/>
          </a:fontRef>
        </p:style>
      </p:cxnSp>
      <p:sp>
        <p:nvSpPr>
          <p:cNvPr id="8" name="矩形 7"/>
          <p:cNvSpPr/>
          <p:nvPr userDrawn="1"/>
        </p:nvSpPr>
        <p:spPr>
          <a:xfrm>
            <a:off x="515888" y="68445"/>
            <a:ext cx="3048000" cy="646331"/>
          </a:xfrm>
          <a:prstGeom prst="rect">
            <a:avLst/>
          </a:prstGeom>
          <a:noFill/>
        </p:spPr>
        <p:txBody>
          <a:bodyPr>
            <a:spAutoFit/>
          </a:bodyPr>
          <a:lstStyle>
            <a:defPPr>
              <a:defRPr lang="zh-CN"/>
            </a:defPPr>
            <a:lvl1pPr algn="ctr" rtl="0" fontAlgn="base">
              <a:spcBef>
                <a:spcPct val="0"/>
              </a:spcBef>
              <a:spcAft>
                <a:spcPct val="0"/>
              </a:spcAft>
              <a:defRPr sz="2400" kern="1200">
                <a:solidFill>
                  <a:schemeClr val="tx1"/>
                </a:solidFill>
                <a:latin typeface="Arial" charset="0"/>
                <a:ea typeface="黑体" pitchFamily="49" charset="-122"/>
                <a:cs typeface="+mn-cs"/>
              </a:defRPr>
            </a:lvl1pPr>
            <a:lvl2pPr marL="457200" algn="ctr" rtl="0" fontAlgn="base">
              <a:spcBef>
                <a:spcPct val="0"/>
              </a:spcBef>
              <a:spcAft>
                <a:spcPct val="0"/>
              </a:spcAft>
              <a:defRPr sz="2400" kern="1200">
                <a:solidFill>
                  <a:schemeClr val="tx1"/>
                </a:solidFill>
                <a:latin typeface="Arial" charset="0"/>
                <a:ea typeface="黑体" pitchFamily="49" charset="-122"/>
                <a:cs typeface="+mn-cs"/>
              </a:defRPr>
            </a:lvl2pPr>
            <a:lvl3pPr marL="914400" algn="ctr" rtl="0" fontAlgn="base">
              <a:spcBef>
                <a:spcPct val="0"/>
              </a:spcBef>
              <a:spcAft>
                <a:spcPct val="0"/>
              </a:spcAft>
              <a:defRPr sz="2400" kern="1200">
                <a:solidFill>
                  <a:schemeClr val="tx1"/>
                </a:solidFill>
                <a:latin typeface="Arial" charset="0"/>
                <a:ea typeface="黑体" pitchFamily="49" charset="-122"/>
                <a:cs typeface="+mn-cs"/>
              </a:defRPr>
            </a:lvl3pPr>
            <a:lvl4pPr marL="1371600" algn="ctr" rtl="0" fontAlgn="base">
              <a:spcBef>
                <a:spcPct val="0"/>
              </a:spcBef>
              <a:spcAft>
                <a:spcPct val="0"/>
              </a:spcAft>
              <a:defRPr sz="2400" kern="1200">
                <a:solidFill>
                  <a:schemeClr val="tx1"/>
                </a:solidFill>
                <a:latin typeface="Arial" charset="0"/>
                <a:ea typeface="黑体" pitchFamily="49" charset="-122"/>
                <a:cs typeface="+mn-cs"/>
              </a:defRPr>
            </a:lvl4pPr>
            <a:lvl5pPr marL="1828800" algn="ctr" rtl="0" fontAlgn="base">
              <a:spcBef>
                <a:spcPct val="0"/>
              </a:spcBef>
              <a:spcAft>
                <a:spcPct val="0"/>
              </a:spcAft>
              <a:defRPr sz="2400" kern="1200">
                <a:solidFill>
                  <a:schemeClr val="tx1"/>
                </a:solidFill>
                <a:latin typeface="Arial" charset="0"/>
                <a:ea typeface="黑体" pitchFamily="49" charset="-122"/>
                <a:cs typeface="+mn-cs"/>
              </a:defRPr>
            </a:lvl5pPr>
            <a:lvl6pPr marL="2286000" algn="l" defTabSz="914400" rtl="0" eaLnBrk="1" latinLnBrk="0" hangingPunct="1">
              <a:defRPr sz="2400" kern="1200">
                <a:solidFill>
                  <a:schemeClr val="tx1"/>
                </a:solidFill>
                <a:latin typeface="Arial" charset="0"/>
                <a:ea typeface="黑体" pitchFamily="49" charset="-122"/>
                <a:cs typeface="+mn-cs"/>
              </a:defRPr>
            </a:lvl6pPr>
            <a:lvl7pPr marL="2743200" algn="l" defTabSz="914400" rtl="0" eaLnBrk="1" latinLnBrk="0" hangingPunct="1">
              <a:defRPr sz="2400" kern="1200">
                <a:solidFill>
                  <a:schemeClr val="tx1"/>
                </a:solidFill>
                <a:latin typeface="Arial" charset="0"/>
                <a:ea typeface="黑体" pitchFamily="49" charset="-122"/>
                <a:cs typeface="+mn-cs"/>
              </a:defRPr>
            </a:lvl7pPr>
            <a:lvl8pPr marL="3200400" algn="l" defTabSz="914400" rtl="0" eaLnBrk="1" latinLnBrk="0" hangingPunct="1">
              <a:defRPr sz="2400" kern="1200">
                <a:solidFill>
                  <a:schemeClr val="tx1"/>
                </a:solidFill>
                <a:latin typeface="Arial" charset="0"/>
                <a:ea typeface="黑体" pitchFamily="49" charset="-122"/>
                <a:cs typeface="+mn-cs"/>
              </a:defRPr>
            </a:lvl8pPr>
            <a:lvl9pPr marL="3657600" algn="l" defTabSz="914400" rtl="0" eaLnBrk="1" latinLnBrk="0" hangingPunct="1">
              <a:defRPr sz="2400" kern="1200">
                <a:solidFill>
                  <a:schemeClr val="tx1"/>
                </a:solidFill>
                <a:latin typeface="Arial" charset="0"/>
                <a:ea typeface="黑体" pitchFamily="49" charset="-122"/>
                <a:cs typeface="+mn-cs"/>
              </a:defRPr>
            </a:lvl9pPr>
          </a:lstStyle>
          <a:p>
            <a:pPr algn="l">
              <a:defRPr/>
            </a:pPr>
            <a:r>
              <a:rPr lang="zh-CN" altLang="en-US" sz="2000" b="1" dirty="0">
                <a:ln w="10541" cmpd="sng">
                  <a:solidFill>
                    <a:srgbClr val="7D7D7D">
                      <a:tint val="100000"/>
                      <a:shade val="100000"/>
                      <a:satMod val="110000"/>
                    </a:srgbClr>
                  </a:solidFill>
                  <a:prstDash val="solid"/>
                </a:ln>
                <a:solidFill>
                  <a:srgbClr val="00B0F0"/>
                </a:solidFill>
                <a:latin typeface="华文彩云" pitchFamily="2" charset="-122"/>
                <a:ea typeface="华文彩云" pitchFamily="2" charset="-122"/>
              </a:rPr>
              <a:t>上海超导</a:t>
            </a:r>
            <a:endParaRPr lang="en-US" altLang="zh-CN" sz="2000" b="1" dirty="0">
              <a:ln w="10541" cmpd="sng">
                <a:solidFill>
                  <a:srgbClr val="7D7D7D">
                    <a:tint val="100000"/>
                    <a:shade val="100000"/>
                    <a:satMod val="110000"/>
                  </a:srgbClr>
                </a:solidFill>
                <a:prstDash val="solid"/>
              </a:ln>
              <a:solidFill>
                <a:srgbClr val="00B0F0"/>
              </a:solidFill>
              <a:latin typeface="华文彩云" pitchFamily="2" charset="-122"/>
              <a:ea typeface="华文彩云" pitchFamily="2" charset="-122"/>
            </a:endParaRPr>
          </a:p>
          <a:p>
            <a:pPr algn="l">
              <a:defRPr/>
            </a:pPr>
            <a:r>
              <a:rPr lang="en-US" altLang="zh-CN" sz="1600" b="1" dirty="0">
                <a:ln w="10541" cmpd="sng">
                  <a:solidFill>
                    <a:srgbClr val="7D7D7D">
                      <a:tint val="100000"/>
                      <a:shade val="100000"/>
                      <a:satMod val="110000"/>
                    </a:srgbClr>
                  </a:solidFill>
                  <a:prstDash val="solid"/>
                </a:ln>
                <a:solidFill>
                  <a:srgbClr val="00B0F0"/>
                </a:solidFill>
                <a:latin typeface="华文彩云" pitchFamily="2" charset="-122"/>
                <a:ea typeface="华文彩云" pitchFamily="2" charset="-122"/>
              </a:rPr>
              <a:t>Shanghai Superconductor</a:t>
            </a:r>
          </a:p>
        </p:txBody>
      </p:sp>
      <p:pic>
        <p:nvPicPr>
          <p:cNvPr id="9" name="图片 8" descr="E:\Dropbox\File_Dropbox\logo\图片2.png"/>
          <p:cNvPicPr>
            <a:picLocks noChangeAspect="1" noChangeArrowheads="1"/>
          </p:cNvPicPr>
          <p:nvPr userDrawn="1"/>
        </p:nvPicPr>
        <p:blipFill>
          <a:blip r:embed="rId14">
            <a:extLst>
              <a:ext uri="{28A0092B-C50C-407E-A947-70E740481C1C}">
                <a14:useLocalDpi xmlns:a14="http://schemas.microsoft.com/office/drawing/2010/main" val="0"/>
              </a:ext>
            </a:extLst>
          </a:blip>
          <a:srcRect l="3091" r="69189" b="9505"/>
          <a:stretch>
            <a:fillRect/>
          </a:stretch>
        </p:blipFill>
        <p:spPr bwMode="auto">
          <a:xfrm>
            <a:off x="109216" y="44624"/>
            <a:ext cx="502344" cy="64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45373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hf hdr="0"/>
  <p:txStyles>
    <p:titleStyle>
      <a:lvl1pPr algn="ctr" rtl="0" eaLnBrk="0" fontAlgn="base" hangingPunct="0">
        <a:spcBef>
          <a:spcPct val="0"/>
        </a:spcBef>
        <a:spcAft>
          <a:spcPct val="0"/>
        </a:spcAft>
        <a:defRPr sz="2800" b="1">
          <a:solidFill>
            <a:srgbClr val="0000CC"/>
          </a:solidFill>
          <a:latin typeface="+mj-lt"/>
          <a:ea typeface="+mj-ea"/>
          <a:cs typeface="+mj-cs"/>
        </a:defRPr>
      </a:lvl1pPr>
      <a:lvl2pPr algn="ctr" rtl="0" eaLnBrk="0" fontAlgn="base" hangingPunct="0">
        <a:spcBef>
          <a:spcPct val="0"/>
        </a:spcBef>
        <a:spcAft>
          <a:spcPct val="0"/>
        </a:spcAft>
        <a:defRPr sz="2800" b="1">
          <a:solidFill>
            <a:srgbClr val="0000CC"/>
          </a:solidFill>
          <a:latin typeface="Tw Cen MT" pitchFamily="34" charset="0"/>
          <a:ea typeface="宋体" pitchFamily="2" charset="-122"/>
        </a:defRPr>
      </a:lvl2pPr>
      <a:lvl3pPr algn="ctr" rtl="0" eaLnBrk="0" fontAlgn="base" hangingPunct="0">
        <a:spcBef>
          <a:spcPct val="0"/>
        </a:spcBef>
        <a:spcAft>
          <a:spcPct val="0"/>
        </a:spcAft>
        <a:defRPr sz="2800" b="1">
          <a:solidFill>
            <a:srgbClr val="0000CC"/>
          </a:solidFill>
          <a:latin typeface="Tw Cen MT" pitchFamily="34" charset="0"/>
          <a:ea typeface="宋体" pitchFamily="2" charset="-122"/>
        </a:defRPr>
      </a:lvl3pPr>
      <a:lvl4pPr algn="ctr" rtl="0" eaLnBrk="0" fontAlgn="base" hangingPunct="0">
        <a:spcBef>
          <a:spcPct val="0"/>
        </a:spcBef>
        <a:spcAft>
          <a:spcPct val="0"/>
        </a:spcAft>
        <a:defRPr sz="2800" b="1">
          <a:solidFill>
            <a:srgbClr val="0000CC"/>
          </a:solidFill>
          <a:latin typeface="Tw Cen MT" pitchFamily="34" charset="0"/>
          <a:ea typeface="宋体" pitchFamily="2" charset="-122"/>
        </a:defRPr>
      </a:lvl4pPr>
      <a:lvl5pPr algn="ctr" rtl="0" eaLnBrk="0" fontAlgn="base" hangingPunct="0">
        <a:spcBef>
          <a:spcPct val="0"/>
        </a:spcBef>
        <a:spcAft>
          <a:spcPct val="0"/>
        </a:spcAft>
        <a:defRPr sz="2800" b="1">
          <a:solidFill>
            <a:srgbClr val="0000CC"/>
          </a:solidFill>
          <a:latin typeface="Tw Cen MT" pitchFamily="34" charset="0"/>
          <a:ea typeface="宋体" pitchFamily="2" charset="-122"/>
        </a:defRPr>
      </a:lvl5pPr>
      <a:lvl6pPr marL="457200" algn="ctr" rtl="0" fontAlgn="base">
        <a:spcBef>
          <a:spcPct val="0"/>
        </a:spcBef>
        <a:spcAft>
          <a:spcPct val="0"/>
        </a:spcAft>
        <a:defRPr sz="2800" b="1">
          <a:solidFill>
            <a:srgbClr val="0000CC"/>
          </a:solidFill>
          <a:latin typeface="Tw Cen MT" pitchFamily="34" charset="0"/>
          <a:ea typeface="宋体" pitchFamily="2" charset="-122"/>
        </a:defRPr>
      </a:lvl6pPr>
      <a:lvl7pPr marL="914400" algn="ctr" rtl="0" fontAlgn="base">
        <a:spcBef>
          <a:spcPct val="0"/>
        </a:spcBef>
        <a:spcAft>
          <a:spcPct val="0"/>
        </a:spcAft>
        <a:defRPr sz="2800" b="1">
          <a:solidFill>
            <a:srgbClr val="0000CC"/>
          </a:solidFill>
          <a:latin typeface="Tw Cen MT" pitchFamily="34" charset="0"/>
          <a:ea typeface="宋体" pitchFamily="2" charset="-122"/>
        </a:defRPr>
      </a:lvl7pPr>
      <a:lvl8pPr marL="1371600" algn="ctr" rtl="0" fontAlgn="base">
        <a:spcBef>
          <a:spcPct val="0"/>
        </a:spcBef>
        <a:spcAft>
          <a:spcPct val="0"/>
        </a:spcAft>
        <a:defRPr sz="2800" b="1">
          <a:solidFill>
            <a:srgbClr val="0000CC"/>
          </a:solidFill>
          <a:latin typeface="Tw Cen MT" pitchFamily="34" charset="0"/>
          <a:ea typeface="宋体" pitchFamily="2" charset="-122"/>
        </a:defRPr>
      </a:lvl8pPr>
      <a:lvl9pPr marL="1828800" algn="ctr" rtl="0" fontAlgn="base">
        <a:spcBef>
          <a:spcPct val="0"/>
        </a:spcBef>
        <a:spcAft>
          <a:spcPct val="0"/>
        </a:spcAft>
        <a:defRPr sz="2800" b="1">
          <a:solidFill>
            <a:srgbClr val="0000CC"/>
          </a:solidFill>
          <a:latin typeface="Tw Cen MT" pitchFamily="34" charset="0"/>
          <a:ea typeface="宋体" pitchFamily="2" charset="-122"/>
        </a:defRPr>
      </a:lvl9pPr>
    </p:titleStyle>
    <p:bodyStyle>
      <a:lvl1pPr marL="342900" indent="-342900" algn="l" rtl="0" eaLnBrk="0" fontAlgn="base" hangingPunct="0">
        <a:spcBef>
          <a:spcPct val="20000"/>
        </a:spcBef>
        <a:spcAft>
          <a:spcPct val="0"/>
        </a:spcAft>
        <a:buFont typeface="Wingdings" pitchFamily="2" charset="2"/>
        <a:buChar char="n"/>
        <a:defRPr sz="2400" b="1">
          <a:solidFill>
            <a:srgbClr val="0000CC"/>
          </a:solidFill>
          <a:latin typeface="+mn-lt"/>
          <a:ea typeface="+mn-ea"/>
          <a:cs typeface="+mn-cs"/>
        </a:defRPr>
      </a:lvl1pPr>
      <a:lvl2pPr marL="742950" indent="-285750" algn="l" rtl="0" eaLnBrk="0" fontAlgn="base" hangingPunct="0">
        <a:spcBef>
          <a:spcPct val="20000"/>
        </a:spcBef>
        <a:spcAft>
          <a:spcPct val="0"/>
        </a:spcAft>
        <a:buChar char="–"/>
        <a:defRPr sz="2000" b="1">
          <a:solidFill>
            <a:srgbClr val="0000CC"/>
          </a:solidFill>
          <a:latin typeface="+mn-lt"/>
          <a:ea typeface="+mn-ea"/>
        </a:defRPr>
      </a:lvl2pPr>
      <a:lvl3pPr marL="1143000" indent="-228600" algn="l" rtl="0" eaLnBrk="0" fontAlgn="base" hangingPunct="0">
        <a:spcBef>
          <a:spcPct val="20000"/>
        </a:spcBef>
        <a:spcAft>
          <a:spcPct val="0"/>
        </a:spcAft>
        <a:buChar char="•"/>
        <a:defRPr sz="2000" b="1">
          <a:solidFill>
            <a:srgbClr val="0000CC"/>
          </a:solidFill>
          <a:latin typeface="+mn-lt"/>
          <a:ea typeface="+mn-ea"/>
        </a:defRPr>
      </a:lvl3pPr>
      <a:lvl4pPr marL="1600200" indent="-228600" algn="l" rtl="0" eaLnBrk="0" fontAlgn="base" hangingPunct="0">
        <a:spcBef>
          <a:spcPct val="20000"/>
        </a:spcBef>
        <a:spcAft>
          <a:spcPct val="0"/>
        </a:spcAft>
        <a:buChar char="–"/>
        <a:defRPr sz="2000" b="1">
          <a:solidFill>
            <a:srgbClr val="0000CC"/>
          </a:solidFill>
          <a:latin typeface="+mn-lt"/>
          <a:ea typeface="+mn-ea"/>
        </a:defRPr>
      </a:lvl4pPr>
      <a:lvl5pPr marL="2057400" indent="-228600" algn="l" rtl="0" eaLnBrk="0" fontAlgn="base" hangingPunct="0">
        <a:spcBef>
          <a:spcPct val="20000"/>
        </a:spcBef>
        <a:spcAft>
          <a:spcPct val="0"/>
        </a:spcAft>
        <a:buChar char="»"/>
        <a:defRPr sz="2000" b="1">
          <a:solidFill>
            <a:srgbClr val="0000CC"/>
          </a:solidFill>
          <a:latin typeface="+mn-lt"/>
          <a:ea typeface="+mn-ea"/>
        </a:defRPr>
      </a:lvl5pPr>
      <a:lvl6pPr marL="2514600" indent="-228600" algn="l" rtl="0" fontAlgn="base">
        <a:spcBef>
          <a:spcPct val="20000"/>
        </a:spcBef>
        <a:spcAft>
          <a:spcPct val="0"/>
        </a:spcAft>
        <a:buChar char="»"/>
        <a:defRPr sz="2000" b="1">
          <a:solidFill>
            <a:srgbClr val="0000CC"/>
          </a:solidFill>
          <a:latin typeface="+mn-lt"/>
          <a:ea typeface="+mn-ea"/>
        </a:defRPr>
      </a:lvl6pPr>
      <a:lvl7pPr marL="2971800" indent="-228600" algn="l" rtl="0" fontAlgn="base">
        <a:spcBef>
          <a:spcPct val="20000"/>
        </a:spcBef>
        <a:spcAft>
          <a:spcPct val="0"/>
        </a:spcAft>
        <a:buChar char="»"/>
        <a:defRPr sz="2000" b="1">
          <a:solidFill>
            <a:srgbClr val="0000CC"/>
          </a:solidFill>
          <a:latin typeface="+mn-lt"/>
          <a:ea typeface="+mn-ea"/>
        </a:defRPr>
      </a:lvl7pPr>
      <a:lvl8pPr marL="3429000" indent="-228600" algn="l" rtl="0" fontAlgn="base">
        <a:spcBef>
          <a:spcPct val="20000"/>
        </a:spcBef>
        <a:spcAft>
          <a:spcPct val="0"/>
        </a:spcAft>
        <a:buChar char="»"/>
        <a:defRPr sz="2000" b="1">
          <a:solidFill>
            <a:srgbClr val="0000CC"/>
          </a:solidFill>
          <a:latin typeface="+mn-lt"/>
          <a:ea typeface="+mn-ea"/>
        </a:defRPr>
      </a:lvl8pPr>
      <a:lvl9pPr marL="3886200" indent="-228600" algn="l" rtl="0" fontAlgn="base">
        <a:spcBef>
          <a:spcPct val="20000"/>
        </a:spcBef>
        <a:spcAft>
          <a:spcPct val="0"/>
        </a:spcAft>
        <a:buChar char="»"/>
        <a:defRPr sz="2000" b="1">
          <a:solidFill>
            <a:srgbClr val="0000CC"/>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bwMode="auto">
          <a:xfrm>
            <a:off x="809625" y="2214564"/>
            <a:ext cx="7958138" cy="3881437"/>
          </a:xfrm>
          <a:prstGeom prst="rect">
            <a:avLst/>
          </a:prstGeom>
          <a:noFill/>
          <a:ln w="9525">
            <a:noFill/>
            <a:miter lim="800000"/>
            <a:headEnd/>
            <a:tailEnd/>
          </a:ln>
        </p:spPr>
        <p:txBody>
          <a:bodyPr vert="horz" wrap="square" lIns="91420" tIns="45711" rIns="91420" bIns="4571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809627" y="6373813"/>
            <a:ext cx="1628775"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lgn="l">
              <a:defRPr sz="1400">
                <a:solidFill>
                  <a:schemeClr val="folHlink"/>
                </a:solidFill>
                <a:latin typeface="+mn-lt"/>
              </a:defRPr>
            </a:lvl1pPr>
          </a:lstStyle>
          <a:p>
            <a:pPr defTabSz="914210" fontAlgn="base">
              <a:spcBef>
                <a:spcPct val="0"/>
              </a:spcBef>
              <a:spcAft>
                <a:spcPct val="0"/>
              </a:spcAft>
              <a:defRPr/>
            </a:pPr>
            <a:r>
              <a:rPr lang="en-US" altLang="zh-CN">
                <a:solidFill>
                  <a:srgbClr val="800000"/>
                </a:solidFill>
              </a:rPr>
              <a:t>W. Chou</a:t>
            </a:r>
            <a:endParaRPr lang="en-US">
              <a:solidFill>
                <a:srgbClr val="800000"/>
              </a:solidFill>
            </a:endParaRPr>
          </a:p>
        </p:txBody>
      </p:sp>
      <p:sp>
        <p:nvSpPr>
          <p:cNvPr id="1029" name="Rectangle 5"/>
          <p:cNvSpPr>
            <a:spLocks noGrp="1" noChangeArrowheads="1"/>
          </p:cNvSpPr>
          <p:nvPr>
            <p:ph type="ftr" sz="quarter" idx="3"/>
          </p:nvPr>
        </p:nvSpPr>
        <p:spPr bwMode="auto">
          <a:xfrm>
            <a:off x="2514600" y="6376988"/>
            <a:ext cx="4876800"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defRPr sz="1400">
                <a:solidFill>
                  <a:schemeClr val="folHlink"/>
                </a:solidFill>
                <a:latin typeface="+mn-lt"/>
              </a:defRPr>
            </a:lvl1pPr>
          </a:lstStyle>
          <a:p>
            <a:pPr algn="ctr" defTabSz="914210" fontAlgn="base">
              <a:spcBef>
                <a:spcPct val="0"/>
              </a:spcBef>
              <a:spcAft>
                <a:spcPct val="0"/>
              </a:spcAft>
              <a:defRPr/>
            </a:pPr>
            <a:r>
              <a:rPr lang="en-US">
                <a:solidFill>
                  <a:srgbClr val="800000"/>
                </a:solidFill>
              </a:rPr>
              <a:t>gg2017 Workshop, Beijing</a:t>
            </a:r>
          </a:p>
        </p:txBody>
      </p:sp>
      <p:sp>
        <p:nvSpPr>
          <p:cNvPr id="1030" name="Rectangle 6"/>
          <p:cNvSpPr>
            <a:spLocks noGrp="1" noChangeArrowheads="1"/>
          </p:cNvSpPr>
          <p:nvPr>
            <p:ph type="sldNum" sz="quarter" idx="4"/>
          </p:nvPr>
        </p:nvSpPr>
        <p:spPr bwMode="auto">
          <a:xfrm>
            <a:off x="7467600" y="6376988"/>
            <a:ext cx="1316038" cy="457200"/>
          </a:xfrm>
          <a:prstGeom prst="rect">
            <a:avLst/>
          </a:prstGeom>
          <a:noFill/>
          <a:ln w="9525">
            <a:noFill/>
            <a:miter lim="800000"/>
            <a:headEnd/>
            <a:tailEnd/>
          </a:ln>
          <a:effectLst/>
        </p:spPr>
        <p:txBody>
          <a:bodyPr vert="horz" wrap="square" lIns="91420" tIns="45711" rIns="91420" bIns="45711" numCol="1" anchor="b" anchorCtr="0" compatLnSpc="1">
            <a:prstTxWarp prst="textNoShape">
              <a:avLst/>
            </a:prstTxWarp>
          </a:bodyPr>
          <a:lstStyle>
            <a:lvl1pPr algn="r">
              <a:defRPr sz="1400">
                <a:solidFill>
                  <a:schemeClr val="folHlink"/>
                </a:solidFill>
                <a:latin typeface="+mn-lt"/>
              </a:defRPr>
            </a:lvl1pPr>
          </a:lstStyle>
          <a:p>
            <a:pPr defTabSz="914210" fontAlgn="base">
              <a:spcBef>
                <a:spcPct val="0"/>
              </a:spcBef>
              <a:spcAft>
                <a:spcPct val="0"/>
              </a:spcAft>
              <a:defRPr/>
            </a:pPr>
            <a:fld id="{2AF259E5-7FC0-46CF-AD3E-C7D99E709986}" type="slidenum">
              <a:rPr lang="en-US">
                <a:solidFill>
                  <a:srgbClr val="800000"/>
                </a:solidFill>
              </a:rPr>
              <a:pPr defTabSz="914210" fontAlgn="base">
                <a:spcBef>
                  <a:spcPct val="0"/>
                </a:spcBef>
                <a:spcAft>
                  <a:spcPct val="0"/>
                </a:spcAft>
                <a:defRPr/>
              </a:pPr>
              <a:t>‹#›</a:t>
            </a:fld>
            <a:endParaRPr lang="en-US">
              <a:solidFill>
                <a:srgbClr val="800000"/>
              </a:solidFill>
            </a:endParaRPr>
          </a:p>
        </p:txBody>
      </p:sp>
      <p:sp>
        <p:nvSpPr>
          <p:cNvPr id="11270" name="Rectangle 2"/>
          <p:cNvSpPr>
            <a:spLocks noGrp="1" noChangeArrowheads="1"/>
          </p:cNvSpPr>
          <p:nvPr>
            <p:ph type="title"/>
          </p:nvPr>
        </p:nvSpPr>
        <p:spPr bwMode="auto">
          <a:xfrm>
            <a:off x="1524000" y="762000"/>
            <a:ext cx="7378700" cy="838200"/>
          </a:xfrm>
          <a:prstGeom prst="rect">
            <a:avLst/>
          </a:prstGeom>
          <a:noFill/>
          <a:ln w="9525">
            <a:noFill/>
            <a:miter lim="800000"/>
            <a:headEnd/>
            <a:tailEnd/>
          </a:ln>
        </p:spPr>
        <p:txBody>
          <a:bodyPr vert="horz" wrap="square" lIns="91420" tIns="45711" rIns="91420" bIns="45711" numCol="1" anchor="ctr" anchorCtr="0" compatLnSpc="1">
            <a:prstTxWarp prst="textNoShape">
              <a:avLst/>
            </a:prstTxWarp>
          </a:bodyPr>
          <a:lstStyle/>
          <a:p>
            <a:pPr lvl="0"/>
            <a:r>
              <a:rPr lang="en-US"/>
              <a:t>Click to edit Master title style</a:t>
            </a:r>
          </a:p>
        </p:txBody>
      </p:sp>
      <p:grpSp>
        <p:nvGrpSpPr>
          <p:cNvPr id="2" name="Group 226"/>
          <p:cNvGrpSpPr>
            <a:grpSpLocks/>
          </p:cNvGrpSpPr>
          <p:nvPr userDrawn="1"/>
        </p:nvGrpSpPr>
        <p:grpSpPr bwMode="auto">
          <a:xfrm>
            <a:off x="0" y="0"/>
            <a:ext cx="8915400" cy="6713538"/>
            <a:chOff x="0" y="43"/>
            <a:chExt cx="5616" cy="4229"/>
          </a:xfrm>
        </p:grpSpPr>
        <p:grpSp>
          <p:nvGrpSpPr>
            <p:cNvPr id="3" name="Group 227"/>
            <p:cNvGrpSpPr>
              <a:grpSpLocks/>
            </p:cNvGrpSpPr>
            <p:nvPr userDrawn="1"/>
          </p:nvGrpSpPr>
          <p:grpSpPr bwMode="auto">
            <a:xfrm>
              <a:off x="0" y="43"/>
              <a:ext cx="408" cy="4229"/>
              <a:chOff x="0" y="43"/>
              <a:chExt cx="5760" cy="4229"/>
            </a:xfrm>
          </p:grpSpPr>
          <p:sp>
            <p:nvSpPr>
              <p:cNvPr id="1252" name="Line 228"/>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3" name="Line 229"/>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4" name="Line 230"/>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5" name="Line 231"/>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6" name="Line 232"/>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7" name="Line 233"/>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8" name="Line 234"/>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59" name="Line 235"/>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0" name="Line 236"/>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1" name="Line 237"/>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2" name="Line 238"/>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3" name="Line 239"/>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4" name="Line 240"/>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5" name="Line 241"/>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6" name="Line 242"/>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7" name="Line 243"/>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8" name="Line 244"/>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69" name="Line 245"/>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0" name="Line 246"/>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1" name="Line 247"/>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2" name="Line 248"/>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3" name="Line 249"/>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4" name="Line 250"/>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5" name="Line 251"/>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6" name="Line 252"/>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7" name="Line 253"/>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8" name="Line 254"/>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79" name="Line 255"/>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0" name="Line 256"/>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1" name="Line 257"/>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2" name="Line 258"/>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3" name="Line 259"/>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4" name="Line 260"/>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5" name="Line 261"/>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6" name="Line 262"/>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7" name="Line 263"/>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8" name="Line 264"/>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89" name="Line 265"/>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0" name="Line 266"/>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1" name="Line 267"/>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2" name="Line 268"/>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3" name="Line 269"/>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4" name="Line 270"/>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5" name="Line 271"/>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6" name="Line 272"/>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7" name="Line 273"/>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8" name="Line 274"/>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299" name="Line 275"/>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0" name="Line 276"/>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1" name="Line 277"/>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2" name="Line 278"/>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3" name="Line 279"/>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4" name="Line 280"/>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5" name="Line 281"/>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6" name="Line 282"/>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7" name="Line 283"/>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8" name="Line 284"/>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09" name="Line 285"/>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0" name="Line 286"/>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1" name="Line 287"/>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2" name="Line 288"/>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3" name="Line 289"/>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4" name="Line 290"/>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5" name="Line 291"/>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6" name="Line 292"/>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7" name="Line 293"/>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8" name="Line 294"/>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19" name="Line 295"/>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0" name="Line 296"/>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1" name="Line 297"/>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2" name="Line 298"/>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3" name="Line 299"/>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4" name="Line 300"/>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5" name="Line 301"/>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6" name="Line 302"/>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7" name="Line 303"/>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8" name="Line 304"/>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29" name="Line 305"/>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0" name="Line 306"/>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1" name="Line 307"/>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2" name="Line 308"/>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3" name="Line 309"/>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4" name="Line 310"/>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5" name="Line 311"/>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6" name="Line 312"/>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7" name="Line 313"/>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8" name="Line 314"/>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39" name="Line 315"/>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0" name="Line 316"/>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1" name="Line 317"/>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2" name="Line 318"/>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3" name="Line 319"/>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4" name="Line 320"/>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5" name="Line 321"/>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6" name="Line 322"/>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7" name="Line 323"/>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8" name="Line 324"/>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49" name="Line 325"/>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grpSp>
        <p:grpSp>
          <p:nvGrpSpPr>
            <p:cNvPr id="4" name="Group 326"/>
            <p:cNvGrpSpPr>
              <a:grpSpLocks/>
            </p:cNvGrpSpPr>
            <p:nvPr userDrawn="1"/>
          </p:nvGrpSpPr>
          <p:grpSpPr bwMode="auto">
            <a:xfrm>
              <a:off x="400" y="205"/>
              <a:ext cx="5216" cy="1123"/>
              <a:chOff x="400" y="205"/>
              <a:chExt cx="5216" cy="1123"/>
            </a:xfrm>
          </p:grpSpPr>
          <p:sp>
            <p:nvSpPr>
              <p:cNvPr id="1351" name="Rectangle 327"/>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52" name="Rectangle 328"/>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53" name="Rectangle 329"/>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sp>
            <p:nvSpPr>
              <p:cNvPr id="1354" name="Rectangle 330"/>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algn="ctr" defTabSz="914210" fontAlgn="base">
                  <a:spcBef>
                    <a:spcPct val="0"/>
                  </a:spcBef>
                  <a:spcAft>
                    <a:spcPct val="0"/>
                  </a:spcAft>
                  <a:defRPr/>
                </a:pPr>
                <a:endParaRPr lang="en-US" sz="1700" dirty="0">
                  <a:solidFill>
                    <a:srgbClr val="003366"/>
                  </a:solidFill>
                  <a:latin typeface="Tahoma" pitchFamily="34" charset="0"/>
                </a:endParaRPr>
              </a:p>
            </p:txBody>
          </p:sp>
        </p:grpSp>
      </p:grpSp>
    </p:spTree>
    <p:extLst>
      <p:ext uri="{BB962C8B-B14F-4D97-AF65-F5344CB8AC3E}">
        <p14:creationId xmlns:p14="http://schemas.microsoft.com/office/powerpoint/2010/main" val="2318712224"/>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hf hdr="0"/>
  <p:txStyles>
    <p:titleStyle>
      <a:lvl1pPr algn="ctr" rtl="0" eaLnBrk="0" fontAlgn="base" hangingPunct="0">
        <a:lnSpc>
          <a:spcPct val="85000"/>
        </a:lnSpc>
        <a:spcBef>
          <a:spcPct val="0"/>
        </a:spcBef>
        <a:spcAft>
          <a:spcPct val="0"/>
        </a:spcAft>
        <a:defRPr sz="3600">
          <a:solidFill>
            <a:schemeClr val="tx2"/>
          </a:solidFill>
          <a:latin typeface="+mj-lt"/>
          <a:ea typeface="+mj-ea"/>
          <a:cs typeface="+mj-cs"/>
        </a:defRPr>
      </a:lvl1pPr>
      <a:lvl2pPr algn="ctr" rtl="0" eaLnBrk="0" fontAlgn="base" hangingPunct="0">
        <a:lnSpc>
          <a:spcPct val="85000"/>
        </a:lnSpc>
        <a:spcBef>
          <a:spcPct val="0"/>
        </a:spcBef>
        <a:spcAft>
          <a:spcPct val="0"/>
        </a:spcAft>
        <a:defRPr sz="3600">
          <a:solidFill>
            <a:schemeClr val="tx2"/>
          </a:solidFill>
          <a:latin typeface="Times New Roman" pitchFamily="18" charset="0"/>
        </a:defRPr>
      </a:lvl2pPr>
      <a:lvl3pPr algn="ctr" rtl="0" eaLnBrk="0" fontAlgn="base" hangingPunct="0">
        <a:lnSpc>
          <a:spcPct val="85000"/>
        </a:lnSpc>
        <a:spcBef>
          <a:spcPct val="0"/>
        </a:spcBef>
        <a:spcAft>
          <a:spcPct val="0"/>
        </a:spcAft>
        <a:defRPr sz="3600">
          <a:solidFill>
            <a:schemeClr val="tx2"/>
          </a:solidFill>
          <a:latin typeface="Times New Roman" pitchFamily="18" charset="0"/>
        </a:defRPr>
      </a:lvl3pPr>
      <a:lvl4pPr algn="ctr" rtl="0" eaLnBrk="0" fontAlgn="base" hangingPunct="0">
        <a:lnSpc>
          <a:spcPct val="85000"/>
        </a:lnSpc>
        <a:spcBef>
          <a:spcPct val="0"/>
        </a:spcBef>
        <a:spcAft>
          <a:spcPct val="0"/>
        </a:spcAft>
        <a:defRPr sz="3600">
          <a:solidFill>
            <a:schemeClr val="tx2"/>
          </a:solidFill>
          <a:latin typeface="Times New Roman" pitchFamily="18" charset="0"/>
        </a:defRPr>
      </a:lvl4pPr>
      <a:lvl5pPr algn="ctr" rtl="0" eaLnBrk="0" fontAlgn="base" hangingPunct="0">
        <a:lnSpc>
          <a:spcPct val="85000"/>
        </a:lnSpc>
        <a:spcBef>
          <a:spcPct val="0"/>
        </a:spcBef>
        <a:spcAft>
          <a:spcPct val="0"/>
        </a:spcAft>
        <a:defRPr sz="3600">
          <a:solidFill>
            <a:schemeClr val="tx2"/>
          </a:solidFill>
          <a:latin typeface="Times New Roman" pitchFamily="18" charset="0"/>
        </a:defRPr>
      </a:lvl5pPr>
      <a:lvl6pPr marL="457106" algn="ctr" rtl="0" fontAlgn="base">
        <a:lnSpc>
          <a:spcPct val="85000"/>
        </a:lnSpc>
        <a:spcBef>
          <a:spcPct val="0"/>
        </a:spcBef>
        <a:spcAft>
          <a:spcPct val="0"/>
        </a:spcAft>
        <a:defRPr sz="3600">
          <a:solidFill>
            <a:schemeClr val="tx2"/>
          </a:solidFill>
          <a:latin typeface="Times New Roman" pitchFamily="18" charset="0"/>
        </a:defRPr>
      </a:lvl6pPr>
      <a:lvl7pPr marL="914210" algn="ctr" rtl="0" fontAlgn="base">
        <a:lnSpc>
          <a:spcPct val="85000"/>
        </a:lnSpc>
        <a:spcBef>
          <a:spcPct val="0"/>
        </a:spcBef>
        <a:spcAft>
          <a:spcPct val="0"/>
        </a:spcAft>
        <a:defRPr sz="3600">
          <a:solidFill>
            <a:schemeClr val="tx2"/>
          </a:solidFill>
          <a:latin typeface="Times New Roman" pitchFamily="18" charset="0"/>
        </a:defRPr>
      </a:lvl7pPr>
      <a:lvl8pPr marL="1371316" algn="ctr" rtl="0" fontAlgn="base">
        <a:lnSpc>
          <a:spcPct val="85000"/>
        </a:lnSpc>
        <a:spcBef>
          <a:spcPct val="0"/>
        </a:spcBef>
        <a:spcAft>
          <a:spcPct val="0"/>
        </a:spcAft>
        <a:defRPr sz="3600">
          <a:solidFill>
            <a:schemeClr val="tx2"/>
          </a:solidFill>
          <a:latin typeface="Times New Roman" pitchFamily="18" charset="0"/>
        </a:defRPr>
      </a:lvl8pPr>
      <a:lvl9pPr marL="1828421" algn="ctr" rtl="0" fontAlgn="base">
        <a:lnSpc>
          <a:spcPct val="85000"/>
        </a:lnSpc>
        <a:spcBef>
          <a:spcPct val="0"/>
        </a:spcBef>
        <a:spcAft>
          <a:spcPct val="0"/>
        </a:spcAft>
        <a:defRPr sz="3600">
          <a:solidFill>
            <a:schemeClr val="tx2"/>
          </a:solidFill>
          <a:latin typeface="Times New Roman" pitchFamily="18" charset="0"/>
        </a:defRPr>
      </a:lvl9pPr>
    </p:titleStyle>
    <p:bodyStyle>
      <a:lvl1pPr marL="342829" indent="-342829"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796" indent="-28569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625" indent="-228553"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454" indent="-228553"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283" indent="-228553" algn="l" rtl="0" eaLnBrk="0" fontAlgn="base" hangingPunct="0">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388"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5493"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2598"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599704" indent="-228553"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4213" y="1052736"/>
            <a:ext cx="7772400" cy="55449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26" name="Rectangle 2"/>
          <p:cNvSpPr>
            <a:spLocks noGrp="1" noChangeArrowheads="1"/>
          </p:cNvSpPr>
          <p:nvPr>
            <p:ph type="title"/>
          </p:nvPr>
        </p:nvSpPr>
        <p:spPr bwMode="auto">
          <a:xfrm>
            <a:off x="1547664" y="354918"/>
            <a:ext cx="6659485" cy="432048"/>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GB" dirty="0"/>
              <a:t>Click to edit Master title style</a:t>
            </a:r>
          </a:p>
        </p:txBody>
      </p:sp>
      <p:sp>
        <p:nvSpPr>
          <p:cNvPr id="9" name="Text Box 10"/>
          <p:cNvSpPr txBox="1">
            <a:spLocks noChangeArrowheads="1"/>
          </p:cNvSpPr>
          <p:nvPr/>
        </p:nvSpPr>
        <p:spPr bwMode="auto">
          <a:xfrm>
            <a:off x="0" y="6639922"/>
            <a:ext cx="9142012" cy="230832"/>
          </a:xfrm>
          <a:prstGeom prst="rect">
            <a:avLst/>
          </a:prstGeom>
          <a:solidFill>
            <a:srgbClr val="002147"/>
          </a:solidFill>
          <a:ln w="9525">
            <a:noFill/>
            <a:miter lim="800000"/>
            <a:headEnd/>
            <a:tailEnd/>
          </a:ln>
          <a:effectLst/>
        </p:spPr>
        <p:txBody>
          <a:bodyPr wrap="square" anchor="ctr">
            <a:spAutoFit/>
          </a:bodyPr>
          <a:lstStyle/>
          <a:p>
            <a:pPr marL="228600" indent="-228600" algn="just" eaLnBrk="0" hangingPunct="0">
              <a:spcBef>
                <a:spcPct val="50000"/>
              </a:spcBef>
              <a:buFont typeface="Arial" pitchFamily="34" charset="0"/>
              <a:buNone/>
              <a:defRPr/>
            </a:pPr>
            <a:r>
              <a:rPr lang="en-GB" sz="900" baseline="0" dirty="0">
                <a:solidFill>
                  <a:srgbClr val="FFFFFF"/>
                </a:solidFill>
                <a:latin typeface="Arial" pitchFamily="34" charset="0"/>
              </a:rPr>
              <a:t>          3 Feb 2016, A. Seryi, JAI</a:t>
            </a:r>
            <a:r>
              <a:rPr lang="en-GB" sz="900" dirty="0">
                <a:solidFill>
                  <a:srgbClr val="FFFFFF"/>
                </a:solidFill>
                <a:latin typeface="Arial" pitchFamily="34" charset="0"/>
              </a:rPr>
              <a:t>	</a:t>
            </a:r>
            <a:r>
              <a:rPr lang="en-GB" sz="900" baseline="0" dirty="0">
                <a:solidFill>
                  <a:srgbClr val="FFFFFF"/>
                </a:solidFill>
                <a:latin typeface="Arial" pitchFamily="34" charset="0"/>
              </a:rPr>
              <a:t>                         </a:t>
            </a:r>
            <a:fld id="{8271069F-2A6D-4553-9E5B-4AD62DD3B5D5}" type="slidenum">
              <a:rPr lang="en-GB" sz="900" smtClean="0">
                <a:solidFill>
                  <a:srgbClr val="22228B"/>
                </a:solidFill>
                <a:latin typeface="Arial" pitchFamily="34" charset="0"/>
              </a:rPr>
              <a:pPr marL="228600" indent="-228600" algn="just" eaLnBrk="0" hangingPunct="0">
                <a:spcBef>
                  <a:spcPct val="50000"/>
                </a:spcBef>
                <a:buFont typeface="Arial" pitchFamily="34" charset="0"/>
                <a:buNone/>
                <a:defRPr/>
              </a:pPr>
              <a:t>‹#›</a:t>
            </a:fld>
            <a:endParaRPr lang="en-GB" sz="900" dirty="0">
              <a:solidFill>
                <a:srgbClr val="22228B"/>
              </a:solidFill>
              <a:latin typeface="Arial" pitchFamily="34" charset="0"/>
            </a:endParaRPr>
          </a:p>
        </p:txBody>
      </p:sp>
      <p:pic>
        <p:nvPicPr>
          <p:cNvPr id="10" name="Picture 2"/>
          <p:cNvPicPr>
            <a:picLocks noChangeAspect="1" noChangeArrowheads="1"/>
          </p:cNvPicPr>
          <p:nvPr/>
        </p:nvPicPr>
        <p:blipFill>
          <a:blip r:embed="rId20" cstate="print">
            <a:clrChange>
              <a:clrFrom>
                <a:srgbClr val="1B3665"/>
              </a:clrFrom>
              <a:clrTo>
                <a:srgbClr val="1B3665">
                  <a:alpha val="0"/>
                </a:srgbClr>
              </a:clrTo>
            </a:clrChange>
            <a:extLst>
              <a:ext uri="{28A0092B-C50C-407E-A947-70E740481C1C}">
                <a14:useLocalDpi xmlns:a14="http://schemas.microsoft.com/office/drawing/2010/main" val="0"/>
              </a:ext>
            </a:extLst>
          </a:blip>
          <a:srcRect/>
          <a:stretch>
            <a:fillRect/>
          </a:stretch>
        </p:blipFill>
        <p:spPr bwMode="auto">
          <a:xfrm>
            <a:off x="6303" y="6640982"/>
            <a:ext cx="360238" cy="2216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442558" y="6641507"/>
            <a:ext cx="700796" cy="216973"/>
          </a:xfrm>
          <a:prstGeom prst="rect">
            <a:avLst/>
          </a:prstGeom>
          <a:noFill/>
          <a:ln w="9525">
            <a:noFill/>
            <a:miter lim="800000"/>
            <a:headEnd/>
            <a:tailEnd/>
          </a:ln>
        </p:spPr>
      </p:pic>
      <p:pic>
        <p:nvPicPr>
          <p:cNvPr id="13" name="Picture 2"/>
          <p:cNvPicPr>
            <a:picLocks noChangeAspect="1" noChangeArrowheads="1"/>
          </p:cNvPicPr>
          <p:nvPr/>
        </p:nvPicPr>
        <p:blipFill>
          <a:blip r:embed="rId2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76256" y="6654553"/>
            <a:ext cx="688086" cy="1810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4" descr="http://personal.rhul.ac.uk/usjd/135/RHUL%20logo%20CMYK%2075x22mm%20300dpi.jpg"/>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a:stretch/>
        </p:blipFill>
        <p:spPr bwMode="auto">
          <a:xfrm>
            <a:off x="7626126" y="6643533"/>
            <a:ext cx="792088" cy="2153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5829185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Lst>
  <p:transition/>
  <p:hf hdr="0"/>
  <p:txStyles>
    <p:titleStyle>
      <a:lvl1pPr algn="ctr" rtl="0" eaLnBrk="0" fontAlgn="base" hangingPunct="0">
        <a:spcBef>
          <a:spcPct val="0"/>
        </a:spcBef>
        <a:spcAft>
          <a:spcPct val="0"/>
        </a:spcAft>
        <a:defRPr sz="2800" b="1">
          <a:solidFill>
            <a:schemeClr val="accent6">
              <a:lumMod val="75000"/>
            </a:schemeClr>
          </a:solidFill>
          <a:latin typeface="+mj-lt"/>
          <a:ea typeface="ＭＳ Ｐゴシック" charset="-128"/>
          <a:cs typeface="ＭＳ Ｐゴシック" charset="-128"/>
        </a:defRPr>
      </a:lvl1pPr>
      <a:lvl2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2pPr>
      <a:lvl3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3pPr>
      <a:lvl4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4pPr>
      <a:lvl5pPr algn="ctr" rtl="0" eaLnBrk="0" fontAlgn="base" hangingPunct="0">
        <a:spcBef>
          <a:spcPct val="0"/>
        </a:spcBef>
        <a:spcAft>
          <a:spcPct val="0"/>
        </a:spcAft>
        <a:defRPr sz="2800" b="1">
          <a:solidFill>
            <a:srgbClr val="FF3300"/>
          </a:solidFill>
          <a:latin typeface="Arial" pitchFamily="34" charset="0"/>
          <a:ea typeface="ＭＳ Ｐゴシック" charset="-128"/>
          <a:cs typeface="ＭＳ Ｐゴシック" charset="-128"/>
        </a:defRPr>
      </a:lvl5pPr>
      <a:lvl6pPr marL="457200" algn="ctr" rtl="0" eaLnBrk="0" fontAlgn="base" hangingPunct="0">
        <a:spcBef>
          <a:spcPct val="0"/>
        </a:spcBef>
        <a:spcAft>
          <a:spcPct val="0"/>
        </a:spcAft>
        <a:defRPr sz="2800" b="1">
          <a:solidFill>
            <a:srgbClr val="FF3300"/>
          </a:solidFill>
          <a:latin typeface="Arial" pitchFamily="34" charset="0"/>
        </a:defRPr>
      </a:lvl6pPr>
      <a:lvl7pPr marL="914400" algn="ctr" rtl="0" eaLnBrk="0" fontAlgn="base" hangingPunct="0">
        <a:spcBef>
          <a:spcPct val="0"/>
        </a:spcBef>
        <a:spcAft>
          <a:spcPct val="0"/>
        </a:spcAft>
        <a:defRPr sz="2800" b="1">
          <a:solidFill>
            <a:srgbClr val="FF3300"/>
          </a:solidFill>
          <a:latin typeface="Arial" pitchFamily="34" charset="0"/>
        </a:defRPr>
      </a:lvl7pPr>
      <a:lvl8pPr marL="1371600" algn="ctr" rtl="0" eaLnBrk="0" fontAlgn="base" hangingPunct="0">
        <a:spcBef>
          <a:spcPct val="0"/>
        </a:spcBef>
        <a:spcAft>
          <a:spcPct val="0"/>
        </a:spcAft>
        <a:defRPr sz="2800" b="1">
          <a:solidFill>
            <a:srgbClr val="FF3300"/>
          </a:solidFill>
          <a:latin typeface="Arial" pitchFamily="34" charset="0"/>
        </a:defRPr>
      </a:lvl8pPr>
      <a:lvl9pPr marL="1828800" algn="ctr" rtl="0" eaLnBrk="0" fontAlgn="base" hangingPunct="0">
        <a:spcBef>
          <a:spcPct val="0"/>
        </a:spcBef>
        <a:spcAft>
          <a:spcPct val="0"/>
        </a:spcAft>
        <a:defRPr sz="2800" b="1">
          <a:solidFill>
            <a:srgbClr val="FF3300"/>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rgbClr val="0000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b="1">
          <a:solidFill>
            <a:srgbClr val="FF3300"/>
          </a:solidFill>
          <a:latin typeface="+mn-lt"/>
          <a:ea typeface="ＭＳ Ｐゴシック" charset="-128"/>
        </a:defRPr>
      </a:lvl2pPr>
      <a:lvl3pPr marL="1143000" indent="-228600" algn="l" rtl="0" eaLnBrk="0" fontAlgn="base" hangingPunct="0">
        <a:spcBef>
          <a:spcPct val="20000"/>
        </a:spcBef>
        <a:spcAft>
          <a:spcPct val="0"/>
        </a:spcAft>
        <a:buChar char="•"/>
        <a:defRPr sz="2400" b="1">
          <a:solidFill>
            <a:srgbClr val="000000"/>
          </a:solidFill>
          <a:latin typeface="+mn-lt"/>
          <a:ea typeface="ＭＳ Ｐゴシック" charset="-128"/>
        </a:defRPr>
      </a:lvl3pPr>
      <a:lvl4pPr marL="1600200" indent="-228600" algn="l" rtl="0" eaLnBrk="0" fontAlgn="base" hangingPunct="0">
        <a:spcBef>
          <a:spcPct val="20000"/>
        </a:spcBef>
        <a:spcAft>
          <a:spcPct val="0"/>
        </a:spcAft>
        <a:buChar char="–"/>
        <a:defRPr sz="2000" b="1">
          <a:solidFill>
            <a:srgbClr val="800080"/>
          </a:solidFill>
          <a:latin typeface="+mn-lt"/>
          <a:ea typeface="ＭＳ Ｐゴシック" charset="-128"/>
        </a:defRPr>
      </a:lvl4pPr>
      <a:lvl5pPr marL="2057400" indent="-228600" algn="l" rtl="0" eaLnBrk="0" fontAlgn="base" hangingPunct="0">
        <a:spcBef>
          <a:spcPct val="20000"/>
        </a:spcBef>
        <a:spcAft>
          <a:spcPct val="0"/>
        </a:spcAft>
        <a:buChar char="»"/>
        <a:defRPr sz="2000" b="1">
          <a:solidFill>
            <a:srgbClr val="00CC00"/>
          </a:solidFill>
          <a:latin typeface="+mn-lt"/>
          <a:ea typeface="ＭＳ Ｐゴシック" charset="-128"/>
        </a:defRPr>
      </a:lvl5pPr>
      <a:lvl6pPr marL="2514600" indent="-228600" algn="l" rtl="0" eaLnBrk="0" fontAlgn="base" hangingPunct="0">
        <a:spcBef>
          <a:spcPct val="20000"/>
        </a:spcBef>
        <a:spcAft>
          <a:spcPct val="0"/>
        </a:spcAft>
        <a:buChar char="»"/>
        <a:defRPr sz="2000" b="1">
          <a:solidFill>
            <a:srgbClr val="00CC00"/>
          </a:solidFill>
          <a:latin typeface="+mn-lt"/>
        </a:defRPr>
      </a:lvl6pPr>
      <a:lvl7pPr marL="2971800" indent="-228600" algn="l" rtl="0" eaLnBrk="0" fontAlgn="base" hangingPunct="0">
        <a:spcBef>
          <a:spcPct val="20000"/>
        </a:spcBef>
        <a:spcAft>
          <a:spcPct val="0"/>
        </a:spcAft>
        <a:buChar char="»"/>
        <a:defRPr sz="2000" b="1">
          <a:solidFill>
            <a:srgbClr val="00CC00"/>
          </a:solidFill>
          <a:latin typeface="+mn-lt"/>
        </a:defRPr>
      </a:lvl7pPr>
      <a:lvl8pPr marL="3429000" indent="-228600" algn="l" rtl="0" eaLnBrk="0" fontAlgn="base" hangingPunct="0">
        <a:spcBef>
          <a:spcPct val="20000"/>
        </a:spcBef>
        <a:spcAft>
          <a:spcPct val="0"/>
        </a:spcAft>
        <a:buChar char="»"/>
        <a:defRPr sz="2000" b="1">
          <a:solidFill>
            <a:srgbClr val="00CC00"/>
          </a:solidFill>
          <a:latin typeface="+mn-lt"/>
        </a:defRPr>
      </a:lvl8pPr>
      <a:lvl9pPr marL="3886200" indent="-228600" algn="l" rtl="0" eaLnBrk="0" fontAlgn="base" hangingPunct="0">
        <a:spcBef>
          <a:spcPct val="20000"/>
        </a:spcBef>
        <a:spcAft>
          <a:spcPct val="0"/>
        </a:spcAft>
        <a:buChar char="»"/>
        <a:defRPr sz="2000" b="1">
          <a:solidFill>
            <a:srgbClr val="00CC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W. Chou</a:t>
            </a: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a:t>gg2017 Workshop, Beijing</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2285002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a:solidFill>
                  <a:prstClr val="black">
                    <a:tint val="75000"/>
                  </a:prstClr>
                </a:solidFill>
              </a:rPr>
              <a:t>W. Chou</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solidFill>
                  <a:prstClr val="black">
                    <a:tint val="75000"/>
                  </a:prstClr>
                </a:solidFill>
              </a:rPr>
              <a:t>gg2017 Workshop, Beijing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668333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r>
              <a:rPr lang="en-US">
                <a:solidFill>
                  <a:prstClr val="black">
                    <a:tint val="75000"/>
                  </a:prstClr>
                </a:solidFill>
              </a:rPr>
              <a:t>W. Chou</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a:solidFill>
                  <a:prstClr val="black">
                    <a:tint val="75000"/>
                  </a:prstClr>
                </a:solidFill>
              </a:rPr>
              <a:t>gg2017 Workshop, Beijing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F183B77-DED9-774E-94FE-D1AA52DDDA1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18390704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0" tIns="45711" rIns="91420" bIns="45711"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20" tIns="45711" rIns="91420" bIns="457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20" tIns="45711" rIns="91420" bIns="45711" rtlCol="0" anchor="ctr"/>
          <a:lstStyle>
            <a:lvl1pPr algn="l">
              <a:defRPr sz="1200">
                <a:solidFill>
                  <a:schemeClr val="tx1">
                    <a:tint val="75000"/>
                  </a:schemeClr>
                </a:solidFill>
              </a:defRPr>
            </a:lvl1pPr>
          </a:lstStyle>
          <a:p>
            <a:r>
              <a:rPr lang="en-US"/>
              <a:t>W. Chou</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0" tIns="45711" rIns="91420" bIns="45711" rtlCol="0" anchor="ctr"/>
          <a:lstStyle>
            <a:lvl1pPr algn="ctr">
              <a:defRPr sz="1200">
                <a:solidFill>
                  <a:schemeClr val="tx1">
                    <a:tint val="75000"/>
                  </a:schemeClr>
                </a:solidFill>
              </a:defRPr>
            </a:lvl1pPr>
          </a:lstStyle>
          <a:p>
            <a:r>
              <a:rPr lang="en-US"/>
              <a:t>gg2017 Workshop, Beijing</a:t>
            </a: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0" tIns="45711" rIns="91420" bIns="45711"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8135706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p:txStyles>
    <p:titleStyle>
      <a:lvl1pPr algn="ctr" defTabSz="914210" rtl="0" eaLnBrk="1" latinLnBrk="0" hangingPunct="1">
        <a:spcBef>
          <a:spcPct val="0"/>
        </a:spcBef>
        <a:buNone/>
        <a:defRPr sz="4400" kern="1200">
          <a:solidFill>
            <a:schemeClr val="tx1"/>
          </a:solidFill>
          <a:latin typeface="+mj-lt"/>
          <a:ea typeface="+mj-ea"/>
          <a:cs typeface="+mj-cs"/>
        </a:defRPr>
      </a:lvl1pPr>
    </p:titleStyle>
    <p:bodyStyle>
      <a:lvl1pPr marL="342829" indent="-342829" algn="l" defTabSz="9142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96" indent="-285690" algn="l" defTabSz="9142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64" indent="-228553" algn="l" defTabSz="9142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68"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74"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79"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84"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89"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94" indent="-228553" algn="l" defTabSz="9142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0" rtl="0" eaLnBrk="1" latinLnBrk="0" hangingPunct="1">
        <a:defRPr sz="1800" kern="1200">
          <a:solidFill>
            <a:schemeClr val="tx1"/>
          </a:solidFill>
          <a:latin typeface="+mn-lt"/>
          <a:ea typeface="+mn-ea"/>
          <a:cs typeface="+mn-cs"/>
        </a:defRPr>
      </a:lvl1pPr>
      <a:lvl2pPr marL="457106" algn="l" defTabSz="914210" rtl="0" eaLnBrk="1" latinLnBrk="0" hangingPunct="1">
        <a:defRPr sz="1800" kern="1200">
          <a:solidFill>
            <a:schemeClr val="tx1"/>
          </a:solidFill>
          <a:latin typeface="+mn-lt"/>
          <a:ea typeface="+mn-ea"/>
          <a:cs typeface="+mn-cs"/>
        </a:defRPr>
      </a:lvl2pPr>
      <a:lvl3pPr marL="914210" algn="l" defTabSz="914210" rtl="0" eaLnBrk="1" latinLnBrk="0" hangingPunct="1">
        <a:defRPr sz="1800" kern="1200">
          <a:solidFill>
            <a:schemeClr val="tx1"/>
          </a:solidFill>
          <a:latin typeface="+mn-lt"/>
          <a:ea typeface="+mn-ea"/>
          <a:cs typeface="+mn-cs"/>
        </a:defRPr>
      </a:lvl3pPr>
      <a:lvl4pPr marL="1371316" algn="l" defTabSz="914210" rtl="0" eaLnBrk="1" latinLnBrk="0" hangingPunct="1">
        <a:defRPr sz="1800" kern="1200">
          <a:solidFill>
            <a:schemeClr val="tx1"/>
          </a:solidFill>
          <a:latin typeface="+mn-lt"/>
          <a:ea typeface="+mn-ea"/>
          <a:cs typeface="+mn-cs"/>
        </a:defRPr>
      </a:lvl4pPr>
      <a:lvl5pPr marL="1828421" algn="l" defTabSz="914210" rtl="0" eaLnBrk="1" latinLnBrk="0" hangingPunct="1">
        <a:defRPr sz="1800" kern="1200">
          <a:solidFill>
            <a:schemeClr val="tx1"/>
          </a:solidFill>
          <a:latin typeface="+mn-lt"/>
          <a:ea typeface="+mn-ea"/>
          <a:cs typeface="+mn-cs"/>
        </a:defRPr>
      </a:lvl5pPr>
      <a:lvl6pPr marL="2285526" algn="l" defTabSz="914210" rtl="0" eaLnBrk="1" latinLnBrk="0" hangingPunct="1">
        <a:defRPr sz="1800" kern="1200">
          <a:solidFill>
            <a:schemeClr val="tx1"/>
          </a:solidFill>
          <a:latin typeface="+mn-lt"/>
          <a:ea typeface="+mn-ea"/>
          <a:cs typeface="+mn-cs"/>
        </a:defRPr>
      </a:lvl6pPr>
      <a:lvl7pPr marL="2742630" algn="l" defTabSz="914210" rtl="0" eaLnBrk="1" latinLnBrk="0" hangingPunct="1">
        <a:defRPr sz="1800" kern="1200">
          <a:solidFill>
            <a:schemeClr val="tx1"/>
          </a:solidFill>
          <a:latin typeface="+mn-lt"/>
          <a:ea typeface="+mn-ea"/>
          <a:cs typeface="+mn-cs"/>
        </a:defRPr>
      </a:lvl7pPr>
      <a:lvl8pPr marL="3199736" algn="l" defTabSz="914210" rtl="0" eaLnBrk="1" latinLnBrk="0" hangingPunct="1">
        <a:defRPr sz="1800" kern="1200">
          <a:solidFill>
            <a:schemeClr val="tx1"/>
          </a:solidFill>
          <a:latin typeface="+mn-lt"/>
          <a:ea typeface="+mn-ea"/>
          <a:cs typeface="+mn-cs"/>
        </a:defRPr>
      </a:lvl8pPr>
      <a:lvl9pPr marL="3656841" algn="l" defTabSz="9142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4.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9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Layout" Target="../slideLayouts/slideLayout1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37.xml"/><Relationship Id="rId5" Type="http://schemas.openxmlformats.org/officeDocument/2006/relationships/image" Target="../media/image24.emf"/><Relationship Id="rId4" Type="http://schemas.openxmlformats.org/officeDocument/2006/relationships/image" Target="../media/image2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48.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6.xml"/></Relationships>
</file>

<file path=ppt/slides/_rels/slide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1066800" y="762000"/>
            <a:ext cx="7620000" cy="1524000"/>
          </a:xfrm>
        </p:spPr>
        <p:txBody>
          <a:bodyPr/>
          <a:lstStyle/>
          <a:p>
            <a:pPr eaLnBrk="1" hangingPunct="1">
              <a:lnSpc>
                <a:spcPct val="100000"/>
              </a:lnSpc>
            </a:pPr>
            <a:r>
              <a:rPr lang="en-US" sz="3200" b="1" dirty="0">
                <a:solidFill>
                  <a:schemeClr val="tx1"/>
                </a:solidFill>
                <a:latin typeface="Tahoma" pitchFamily="34" charset="0"/>
              </a:rPr>
              <a:t>Circular Accelerator-based &amp; Recirculating </a:t>
            </a:r>
            <a:r>
              <a:rPr lang="en-US" sz="3200" b="1" dirty="0" err="1">
                <a:solidFill>
                  <a:schemeClr val="tx1"/>
                </a:solidFill>
                <a:latin typeface="Tahoma" pitchFamily="34" charset="0"/>
              </a:rPr>
              <a:t>Linac</a:t>
            </a:r>
            <a:r>
              <a:rPr lang="en-US" sz="3200" b="1" dirty="0">
                <a:solidFill>
                  <a:schemeClr val="tx1"/>
                </a:solidFill>
                <a:latin typeface="Tahoma" pitchFamily="34" charset="0"/>
              </a:rPr>
              <a:t>-based</a:t>
            </a:r>
            <a:br>
              <a:rPr lang="en-US" sz="3200" b="1" dirty="0">
                <a:solidFill>
                  <a:schemeClr val="tx1"/>
                </a:solidFill>
                <a:latin typeface="Tahoma" pitchFamily="34" charset="0"/>
              </a:rPr>
            </a:br>
            <a:r>
              <a:rPr lang="en-US" sz="3200" b="1" dirty="0">
                <a:solidFill>
                  <a:schemeClr val="tx1"/>
                </a:solidFill>
                <a:latin typeface="Tahoma" pitchFamily="34" charset="0"/>
                <a:sym typeface="Symbol" panose="05050102010706020507" pitchFamily="18" charset="2"/>
              </a:rPr>
              <a:t></a:t>
            </a:r>
            <a:r>
              <a:rPr lang="en-US" sz="3200" b="1" dirty="0">
                <a:solidFill>
                  <a:schemeClr val="tx1"/>
                </a:solidFill>
                <a:latin typeface="Tahoma" pitchFamily="34" charset="0"/>
              </a:rPr>
              <a:t> Collider</a:t>
            </a:r>
            <a:endParaRPr lang="en-US" sz="3200" b="1" i="1" dirty="0">
              <a:solidFill>
                <a:schemeClr val="tx1"/>
              </a:solidFill>
              <a:latin typeface="Tahoma" pitchFamily="34" charset="0"/>
            </a:endParaRPr>
          </a:p>
        </p:txBody>
      </p:sp>
      <p:sp>
        <p:nvSpPr>
          <p:cNvPr id="38915" name="Rectangle 3"/>
          <p:cNvSpPr>
            <a:spLocks noGrp="1" noChangeArrowheads="1"/>
          </p:cNvSpPr>
          <p:nvPr>
            <p:ph type="subTitle" idx="1"/>
          </p:nvPr>
        </p:nvSpPr>
        <p:spPr>
          <a:xfrm>
            <a:off x="381000" y="3581400"/>
            <a:ext cx="8382000" cy="2819400"/>
          </a:xfrm>
        </p:spPr>
        <p:txBody>
          <a:bodyPr/>
          <a:lstStyle/>
          <a:p>
            <a:pPr eaLnBrk="1" hangingPunct="1"/>
            <a:r>
              <a:rPr lang="en-US" sz="2400" dirty="0" err="1">
                <a:latin typeface="Tahoma" pitchFamily="34" charset="0"/>
              </a:rPr>
              <a:t>Weiren</a:t>
            </a:r>
            <a:r>
              <a:rPr lang="en-US" sz="2400" dirty="0">
                <a:latin typeface="Tahoma" pitchFamily="34" charset="0"/>
              </a:rPr>
              <a:t> Chou</a:t>
            </a:r>
          </a:p>
          <a:p>
            <a:pPr eaLnBrk="1" hangingPunct="1"/>
            <a:r>
              <a:rPr lang="en-US" sz="2400" dirty="0">
                <a:latin typeface="Tahoma" pitchFamily="34" charset="0"/>
              </a:rPr>
              <a:t> </a:t>
            </a:r>
            <a:endParaRPr lang="en-US" sz="2000" dirty="0">
              <a:latin typeface="Tahoma" pitchFamily="34" charset="0"/>
            </a:endParaRPr>
          </a:p>
          <a:p>
            <a:pPr eaLnBrk="1" hangingPunct="1"/>
            <a:endParaRPr lang="en-US" sz="2000" dirty="0">
              <a:latin typeface="Tahoma" pitchFamily="34" charset="0"/>
            </a:endParaRPr>
          </a:p>
          <a:p>
            <a:pPr eaLnBrk="1" hangingPunct="1"/>
            <a:r>
              <a:rPr lang="en-US" sz="1800" dirty="0">
                <a:latin typeface="Tahoma" pitchFamily="34" charset="0"/>
              </a:rPr>
              <a:t>ICFA Mini-Workshop on Future </a:t>
            </a:r>
            <a:r>
              <a:rPr lang="el-GR" sz="1800" dirty="0">
                <a:latin typeface="Tahoma" pitchFamily="34" charset="0"/>
              </a:rPr>
              <a:t>γγ</a:t>
            </a:r>
            <a:r>
              <a:rPr lang="en-US" sz="1800" dirty="0">
                <a:latin typeface="Tahoma" pitchFamily="34" charset="0"/>
              </a:rPr>
              <a:t> Collider</a:t>
            </a:r>
          </a:p>
          <a:p>
            <a:pPr eaLnBrk="1" hangingPunct="1"/>
            <a:r>
              <a:rPr lang="en-US" sz="1800" dirty="0">
                <a:latin typeface="Tahoma" pitchFamily="34" charset="0"/>
              </a:rPr>
              <a:t>April 23-26, 2017, Tsinghua University, Beijing, China</a:t>
            </a:r>
          </a:p>
        </p:txBody>
      </p:sp>
    </p:spTree>
    <p:extLst>
      <p:ext uri="{BB962C8B-B14F-4D97-AF65-F5344CB8AC3E}">
        <p14:creationId xmlns:p14="http://schemas.microsoft.com/office/powerpoint/2010/main" val="1680366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2"/>
            <a:ext cx="2133600" cy="365125"/>
          </a:xfrm>
        </p:spPr>
        <p:txBody>
          <a:bodyPr/>
          <a:lstStyle/>
          <a:p>
            <a:fld id="{B6F15528-21DE-4FAA-801E-634DDDAF4B2B}" type="slidenum">
              <a:rPr lang="en-US" smtClean="0"/>
              <a:pPr/>
              <a:t>10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317" y="1219200"/>
            <a:ext cx="6712453" cy="4495800"/>
          </a:xfrm>
          <a:prstGeom prst="rect">
            <a:avLst/>
          </a:prstGeom>
        </p:spPr>
      </p:pic>
      <p:sp>
        <p:nvSpPr>
          <p:cNvPr id="6" name="TextBox 5"/>
          <p:cNvSpPr txBox="1"/>
          <p:nvPr/>
        </p:nvSpPr>
        <p:spPr>
          <a:xfrm>
            <a:off x="304800" y="304800"/>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prstClr val="black"/>
                </a:solidFill>
                <a:latin typeface="Tahoma" pitchFamily="34" charset="0"/>
                <a:cs typeface="Tahoma" pitchFamily="34" charset="0"/>
              </a:rPr>
              <a:t>Collider Cycles</a:t>
            </a:r>
            <a:endPar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endParaRPr>
          </a:p>
        </p:txBody>
      </p:sp>
      <p:sp>
        <p:nvSpPr>
          <p:cNvPr id="7" name="TextBox 6"/>
          <p:cNvSpPr txBox="1"/>
          <p:nvPr/>
        </p:nvSpPr>
        <p:spPr>
          <a:xfrm>
            <a:off x="6172200" y="5867400"/>
            <a:ext cx="2667000"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rPr>
              <a:t>(Courtesy R. </a:t>
            </a:r>
            <a:r>
              <a:rPr kumimoji="0" lang="en-US" sz="2000" i="0" u="none" strike="noStrike" kern="0" cap="none" spc="0" normalizeH="0" baseline="0" noProof="0" dirty="0" err="1">
                <a:ln>
                  <a:noFill/>
                </a:ln>
                <a:effectLst/>
                <a:uLnTx/>
                <a:uFillTx/>
              </a:rPr>
              <a:t>Aleksan</a:t>
            </a:r>
            <a:r>
              <a:rPr kumimoji="0" lang="en-US" sz="2000" i="0" u="none" strike="noStrike" kern="0" cap="none" spc="0" normalizeH="0" baseline="0" noProof="0" dirty="0">
                <a:ln>
                  <a:noFill/>
                </a:ln>
                <a:effectLst/>
                <a:uLnTx/>
                <a:uFillTx/>
              </a:rPr>
              <a:t>)</a:t>
            </a:r>
          </a:p>
        </p:txBody>
      </p:sp>
    </p:spTree>
    <p:extLst>
      <p:ext uri="{BB962C8B-B14F-4D97-AF65-F5344CB8AC3E}">
        <p14:creationId xmlns:p14="http://schemas.microsoft.com/office/powerpoint/2010/main" val="2841501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
        <p:nvSpPr>
          <p:cNvPr id="5" name="TextBox 4"/>
          <p:cNvSpPr txBox="1"/>
          <p:nvPr/>
        </p:nvSpPr>
        <p:spPr>
          <a:xfrm>
            <a:off x="304800" y="304800"/>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a:solidFill>
                  <a:prstClr val="black"/>
                </a:solidFill>
                <a:latin typeface="Tahoma" pitchFamily="34" charset="0"/>
                <a:cs typeface="Tahoma" pitchFamily="34" charset="0"/>
              </a:rPr>
              <a:t>Booster Cycles</a:t>
            </a:r>
            <a:endPar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029" y="1219200"/>
            <a:ext cx="6912571" cy="4495800"/>
          </a:xfrm>
          <a:prstGeom prst="rect">
            <a:avLst/>
          </a:prstGeom>
        </p:spPr>
      </p:pic>
      <p:sp>
        <p:nvSpPr>
          <p:cNvPr id="7" name="TextBox 6"/>
          <p:cNvSpPr txBox="1"/>
          <p:nvPr/>
        </p:nvSpPr>
        <p:spPr>
          <a:xfrm>
            <a:off x="6172200" y="5867400"/>
            <a:ext cx="2667000"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rPr>
              <a:t>(Courtesy R. </a:t>
            </a:r>
            <a:r>
              <a:rPr kumimoji="0" lang="en-US" sz="2000" i="0" u="none" strike="noStrike" kern="0" cap="none" spc="0" normalizeH="0" baseline="0" noProof="0" dirty="0" err="1">
                <a:ln>
                  <a:noFill/>
                </a:ln>
                <a:effectLst/>
                <a:uLnTx/>
                <a:uFillTx/>
              </a:rPr>
              <a:t>Aleksan</a:t>
            </a:r>
            <a:r>
              <a:rPr kumimoji="0" lang="en-US" sz="2000" i="0" u="none" strike="noStrike" kern="0" cap="none" spc="0" normalizeH="0" baseline="0" noProof="0" dirty="0">
                <a:ln>
                  <a:noFill/>
                </a:ln>
                <a:effectLst/>
                <a:uLnTx/>
                <a:uFillTx/>
              </a:rPr>
              <a:t>)</a:t>
            </a:r>
          </a:p>
        </p:txBody>
      </p:sp>
    </p:spTree>
    <p:extLst>
      <p:ext uri="{BB962C8B-B14F-4D97-AF65-F5344CB8AC3E}">
        <p14:creationId xmlns:p14="http://schemas.microsoft.com/office/powerpoint/2010/main" val="308117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a:off x="1066800" y="2057400"/>
            <a:ext cx="74676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66800" y="1295400"/>
            <a:ext cx="76200" cy="762000"/>
          </a:xfrm>
          <a:prstGeom prst="rect">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                    </a:t>
            </a:r>
          </a:p>
        </p:txBody>
      </p:sp>
      <p:cxnSp>
        <p:nvCxnSpPr>
          <p:cNvPr id="44" name="Straight Connector 43"/>
          <p:cNvCxnSpPr/>
          <p:nvPr/>
        </p:nvCxnSpPr>
        <p:spPr>
          <a:xfrm rot="5400000">
            <a:off x="914398" y="2285998"/>
            <a:ext cx="3048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319868" y="2285998"/>
            <a:ext cx="3048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066799" y="2285998"/>
            <a:ext cx="1409703" cy="1588"/>
          </a:xfrm>
          <a:prstGeom prst="straightConnector1">
            <a:avLst/>
          </a:prstGeom>
          <a:ln>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929" name="TextBox 49"/>
          <p:cNvSpPr txBox="1">
            <a:spLocks noChangeArrowheads="1"/>
          </p:cNvSpPr>
          <p:nvPr/>
        </p:nvSpPr>
        <p:spPr bwMode="auto">
          <a:xfrm>
            <a:off x="914400" y="2359223"/>
            <a:ext cx="1600202" cy="307758"/>
          </a:xfrm>
          <a:prstGeom prst="rect">
            <a:avLst/>
          </a:prstGeom>
          <a:noFill/>
          <a:ln w="9525">
            <a:noFill/>
            <a:miter lim="800000"/>
            <a:headEnd/>
            <a:tailEnd/>
          </a:ln>
        </p:spPr>
        <p:txBody>
          <a:bodyPr wrap="square" lIns="91420" tIns="45711" rIns="91420" bIns="4571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FF"/>
                </a:solidFill>
                <a:effectLst/>
                <a:uLnTx/>
                <a:uFillTx/>
              </a:rPr>
              <a:t>333 </a:t>
            </a:r>
            <a:r>
              <a:rPr kumimoji="0" lang="en-US" sz="1400" b="1" i="0" u="none" strike="noStrike" kern="0" cap="none" spc="0" normalizeH="0" baseline="0" noProof="0" dirty="0" err="1">
                <a:ln>
                  <a:noFill/>
                </a:ln>
                <a:solidFill>
                  <a:srgbClr val="0000FF"/>
                </a:solidFill>
                <a:effectLst/>
                <a:uLnTx/>
                <a:uFillTx/>
                <a:sym typeface="Symbol"/>
              </a:rPr>
              <a:t>μ</a:t>
            </a:r>
            <a:r>
              <a:rPr kumimoji="0" lang="en-US" sz="1400" b="1" i="0" u="none" strike="noStrike" kern="0" cap="none" spc="0" normalizeH="0" baseline="0" noProof="0" dirty="0" err="1">
                <a:ln>
                  <a:noFill/>
                </a:ln>
                <a:solidFill>
                  <a:srgbClr val="0000FF"/>
                </a:solidFill>
                <a:effectLst/>
                <a:uLnTx/>
                <a:uFillTx/>
              </a:rPr>
              <a:t>s</a:t>
            </a:r>
            <a:r>
              <a:rPr kumimoji="0" lang="en-US" sz="1400" b="1" i="0" u="none" strike="noStrike" kern="0" cap="none" spc="0" normalizeH="0" baseline="0" noProof="0" dirty="0">
                <a:ln>
                  <a:noFill/>
                </a:ln>
                <a:solidFill>
                  <a:srgbClr val="0000FF"/>
                </a:solidFill>
                <a:effectLst/>
                <a:uLnTx/>
                <a:uFillTx/>
              </a:rPr>
              <a:t> (3 kHz)</a:t>
            </a:r>
          </a:p>
        </p:txBody>
      </p:sp>
      <p:cxnSp>
        <p:nvCxnSpPr>
          <p:cNvPr id="62" name="Straight Connector 61"/>
          <p:cNvCxnSpPr/>
          <p:nvPr/>
        </p:nvCxnSpPr>
        <p:spPr>
          <a:xfrm rot="5400000">
            <a:off x="990600" y="1143000"/>
            <a:ext cx="1524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066802" y="1143000"/>
            <a:ext cx="1524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8933" name="TextBox 64"/>
          <p:cNvSpPr txBox="1">
            <a:spLocks noChangeArrowheads="1"/>
          </p:cNvSpPr>
          <p:nvPr/>
        </p:nvSpPr>
        <p:spPr bwMode="auto">
          <a:xfrm>
            <a:off x="838200" y="762001"/>
            <a:ext cx="533400" cy="307758"/>
          </a:xfrm>
          <a:prstGeom prst="rect">
            <a:avLst/>
          </a:prstGeom>
          <a:noFill/>
          <a:ln w="9525">
            <a:noFill/>
            <a:miter lim="800000"/>
            <a:headEnd/>
            <a:tailEnd/>
          </a:ln>
        </p:spPr>
        <p:txBody>
          <a:bodyPr wrap="square" lIns="91420" tIns="45711" rIns="91420" bIns="4571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FF"/>
                </a:solidFill>
                <a:effectLst/>
                <a:uLnTx/>
                <a:uFillTx/>
              </a:rPr>
              <a:t>1 </a:t>
            </a:r>
            <a:r>
              <a:rPr kumimoji="0" lang="en-US" sz="1400" b="1" i="0" u="none" strike="noStrike" kern="0" cap="none" spc="0" normalizeH="0" baseline="0" noProof="0" dirty="0" err="1">
                <a:ln>
                  <a:noFill/>
                </a:ln>
                <a:solidFill>
                  <a:srgbClr val="0000FF"/>
                </a:solidFill>
                <a:effectLst/>
                <a:uLnTx/>
                <a:uFillTx/>
              </a:rPr>
              <a:t>ps</a:t>
            </a:r>
            <a:endParaRPr kumimoji="0" lang="en-US" sz="1400" b="1" i="0" u="none" strike="noStrike" kern="0" cap="none" spc="0" normalizeH="0" baseline="0" noProof="0" dirty="0">
              <a:ln>
                <a:noFill/>
              </a:ln>
              <a:solidFill>
                <a:srgbClr val="0000FF"/>
              </a:solidFill>
              <a:effectLst/>
              <a:uLnTx/>
              <a:uFillTx/>
            </a:endParaRPr>
          </a:p>
        </p:txBody>
      </p:sp>
      <p:cxnSp>
        <p:nvCxnSpPr>
          <p:cNvPr id="74" name="Straight Arrow Connector 73"/>
          <p:cNvCxnSpPr/>
          <p:nvPr/>
        </p:nvCxnSpPr>
        <p:spPr>
          <a:xfrm>
            <a:off x="914400" y="1143000"/>
            <a:ext cx="152400"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0800000">
            <a:off x="1143000" y="1143000"/>
            <a:ext cx="228600"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438402" y="1295400"/>
            <a:ext cx="76200" cy="762000"/>
          </a:xfrm>
          <a:prstGeom prst="rect">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                    </a:t>
            </a:r>
          </a:p>
        </p:txBody>
      </p:sp>
      <p:sp>
        <p:nvSpPr>
          <p:cNvPr id="78" name="Rectangle 77"/>
          <p:cNvSpPr/>
          <p:nvPr/>
        </p:nvSpPr>
        <p:spPr>
          <a:xfrm>
            <a:off x="3810000" y="1295400"/>
            <a:ext cx="76200" cy="762000"/>
          </a:xfrm>
          <a:prstGeom prst="rect">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                    </a:t>
            </a:r>
          </a:p>
        </p:txBody>
      </p:sp>
      <p:sp>
        <p:nvSpPr>
          <p:cNvPr id="79" name="Rectangle 78"/>
          <p:cNvSpPr/>
          <p:nvPr/>
        </p:nvSpPr>
        <p:spPr>
          <a:xfrm>
            <a:off x="5181600" y="1295400"/>
            <a:ext cx="76200" cy="762000"/>
          </a:xfrm>
          <a:prstGeom prst="rect">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                    </a:t>
            </a:r>
          </a:p>
        </p:txBody>
      </p:sp>
      <p:sp>
        <p:nvSpPr>
          <p:cNvPr id="82" name="Rectangle 81"/>
          <p:cNvSpPr/>
          <p:nvPr/>
        </p:nvSpPr>
        <p:spPr>
          <a:xfrm>
            <a:off x="6477002" y="1295400"/>
            <a:ext cx="76200" cy="762000"/>
          </a:xfrm>
          <a:prstGeom prst="rect">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                    </a:t>
            </a:r>
          </a:p>
        </p:txBody>
      </p:sp>
      <p:graphicFrame>
        <p:nvGraphicFramePr>
          <p:cNvPr id="95" name="Table 94"/>
          <p:cNvGraphicFramePr>
            <a:graphicFrameLocks noGrp="1"/>
          </p:cNvGraphicFramePr>
          <p:nvPr>
            <p:extLst/>
          </p:nvPr>
        </p:nvGraphicFramePr>
        <p:xfrm>
          <a:off x="381002" y="4495802"/>
          <a:ext cx="8287955" cy="1502410"/>
        </p:xfrm>
        <a:graphic>
          <a:graphicData uri="http://schemas.openxmlformats.org/drawingml/2006/table">
            <a:tbl>
              <a:tblPr firstRow="1" bandRow="1">
                <a:tableStyleId>{5C22544A-7EE6-4342-B048-85BDC9FD1C3A}</a:tableStyleId>
              </a:tblPr>
              <a:tblGrid>
                <a:gridCol w="590110">
                  <a:extLst>
                    <a:ext uri="{9D8B030D-6E8A-4147-A177-3AD203B41FA5}">
                      <a16:colId xmlns:a16="http://schemas.microsoft.com/office/drawing/2014/main" val="20000"/>
                    </a:ext>
                  </a:extLst>
                </a:gridCol>
                <a:gridCol w="663875">
                  <a:extLst>
                    <a:ext uri="{9D8B030D-6E8A-4147-A177-3AD203B41FA5}">
                      <a16:colId xmlns:a16="http://schemas.microsoft.com/office/drawing/2014/main" val="20001"/>
                    </a:ext>
                  </a:extLst>
                </a:gridCol>
                <a:gridCol w="727215">
                  <a:extLst>
                    <a:ext uri="{9D8B030D-6E8A-4147-A177-3AD203B41FA5}">
                      <a16:colId xmlns:a16="http://schemas.microsoft.com/office/drawing/2014/main" val="20002"/>
                    </a:ext>
                  </a:extLst>
                </a:gridCol>
                <a:gridCol w="1220275">
                  <a:extLst>
                    <a:ext uri="{9D8B030D-6E8A-4147-A177-3AD203B41FA5}">
                      <a16:colId xmlns:a16="http://schemas.microsoft.com/office/drawing/2014/main" val="20003"/>
                    </a:ext>
                  </a:extLst>
                </a:gridCol>
                <a:gridCol w="1136087">
                  <a:extLst>
                    <a:ext uri="{9D8B030D-6E8A-4147-A177-3AD203B41FA5}">
                      <a16:colId xmlns:a16="http://schemas.microsoft.com/office/drawing/2014/main" val="20004"/>
                    </a:ext>
                  </a:extLst>
                </a:gridCol>
                <a:gridCol w="844038">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972757">
                  <a:extLst>
                    <a:ext uri="{9D8B030D-6E8A-4147-A177-3AD203B41FA5}">
                      <a16:colId xmlns:a16="http://schemas.microsoft.com/office/drawing/2014/main" val="20007"/>
                    </a:ext>
                  </a:extLst>
                </a:gridCol>
                <a:gridCol w="881537">
                  <a:extLst>
                    <a:ext uri="{9D8B030D-6E8A-4147-A177-3AD203B41FA5}">
                      <a16:colId xmlns:a16="http://schemas.microsoft.com/office/drawing/2014/main" val="20008"/>
                    </a:ext>
                  </a:extLst>
                </a:gridCol>
                <a:gridCol w="718661">
                  <a:extLst>
                    <a:ext uri="{9D8B030D-6E8A-4147-A177-3AD203B41FA5}">
                      <a16:colId xmlns:a16="http://schemas.microsoft.com/office/drawing/2014/main" val="20009"/>
                    </a:ext>
                  </a:extLst>
                </a:gridCol>
              </a:tblGrid>
              <a:tr h="862330">
                <a:tc>
                  <a:txBody>
                    <a:bodyPr/>
                    <a:lstStyle/>
                    <a:p>
                      <a:r>
                        <a:rPr lang="en-US" sz="1200" dirty="0"/>
                        <a:t>Pulse width</a:t>
                      </a:r>
                    </a:p>
                  </a:txBody>
                  <a:tcPr/>
                </a:tc>
                <a:tc>
                  <a:txBody>
                    <a:bodyPr/>
                    <a:lstStyle/>
                    <a:p>
                      <a:r>
                        <a:rPr lang="en-US" sz="1200" dirty="0"/>
                        <a:t>Pulse energy</a:t>
                      </a:r>
                    </a:p>
                  </a:txBody>
                  <a:tcPr/>
                </a:tc>
                <a:tc>
                  <a:txBody>
                    <a:bodyPr/>
                    <a:lstStyle/>
                    <a:p>
                      <a:r>
                        <a:rPr lang="en-US" sz="1200" dirty="0"/>
                        <a:t>Pulse spacing</a:t>
                      </a:r>
                    </a:p>
                  </a:txBody>
                  <a:tcPr/>
                </a:tc>
                <a:tc>
                  <a:txBody>
                    <a:bodyPr/>
                    <a:lstStyle/>
                    <a:p>
                      <a:r>
                        <a:rPr lang="en-US" sz="1200" dirty="0"/>
                        <a:t>No. pulses in a train</a:t>
                      </a:r>
                    </a:p>
                  </a:txBody>
                  <a:tcPr/>
                </a:tc>
                <a:tc>
                  <a:txBody>
                    <a:bodyPr/>
                    <a:lstStyle/>
                    <a:p>
                      <a:r>
                        <a:rPr lang="en-US" sz="1200" dirty="0"/>
                        <a:t>Laser power in a train</a:t>
                      </a:r>
                    </a:p>
                  </a:txBody>
                  <a:tcPr/>
                </a:tc>
                <a:tc>
                  <a:txBody>
                    <a:bodyPr/>
                    <a:lstStyle/>
                    <a:p>
                      <a:r>
                        <a:rPr lang="en-US" sz="1200" dirty="0"/>
                        <a:t>Laser average power</a:t>
                      </a:r>
                    </a:p>
                  </a:txBody>
                  <a:tcPr/>
                </a:tc>
                <a:tc>
                  <a:txBody>
                    <a:bodyPr/>
                    <a:lstStyle/>
                    <a:p>
                      <a:r>
                        <a:rPr lang="en-US" sz="1200" dirty="0"/>
                        <a:t>Rep rate</a:t>
                      </a:r>
                    </a:p>
                  </a:txBody>
                  <a:tcPr/>
                </a:tc>
                <a:tc>
                  <a:txBody>
                    <a:bodyPr/>
                    <a:lstStyle/>
                    <a:p>
                      <a:r>
                        <a:rPr lang="en-US" sz="1200" dirty="0"/>
                        <a:t>Wavelength</a:t>
                      </a:r>
                    </a:p>
                  </a:txBody>
                  <a:tcPr/>
                </a:tc>
                <a:tc>
                  <a:txBody>
                    <a:bodyPr/>
                    <a:lstStyle/>
                    <a:p>
                      <a:r>
                        <a:rPr lang="en-US" sz="1200" dirty="0"/>
                        <a:t>Spot size</a:t>
                      </a:r>
                    </a:p>
                  </a:txBody>
                  <a:tcPr/>
                </a:tc>
                <a:tc>
                  <a:txBody>
                    <a:bodyPr/>
                    <a:lstStyle/>
                    <a:p>
                      <a:r>
                        <a:rPr lang="en-US" sz="1200" dirty="0"/>
                        <a:t>Crossing angle</a:t>
                      </a:r>
                    </a:p>
                  </a:txBody>
                  <a:tcPr/>
                </a:tc>
                <a:extLst>
                  <a:ext uri="{0D108BD9-81ED-4DB2-BD59-A6C34878D82A}">
                    <a16:rowId xmlns:a16="http://schemas.microsoft.com/office/drawing/2014/main" val="10000"/>
                  </a:ext>
                </a:extLst>
              </a:tr>
              <a:tr h="640080">
                <a:tc>
                  <a:txBody>
                    <a:bodyPr/>
                    <a:lstStyle/>
                    <a:p>
                      <a:r>
                        <a:rPr lang="en-US" sz="1200" dirty="0"/>
                        <a:t>1 </a:t>
                      </a:r>
                      <a:r>
                        <a:rPr lang="en-US" sz="1200" dirty="0" err="1"/>
                        <a:t>ps</a:t>
                      </a:r>
                      <a:endParaRPr lang="en-US" sz="1200" dirty="0"/>
                    </a:p>
                  </a:txBody>
                  <a:tcPr/>
                </a:tc>
                <a:tc>
                  <a:txBody>
                    <a:bodyPr/>
                    <a:lstStyle/>
                    <a:p>
                      <a:r>
                        <a:rPr lang="en-US" sz="1200" dirty="0"/>
                        <a:t>5 J</a:t>
                      </a:r>
                    </a:p>
                  </a:txBody>
                  <a:tcPr/>
                </a:tc>
                <a:tc>
                  <a:txBody>
                    <a:bodyPr/>
                    <a:lstStyle/>
                    <a:p>
                      <a:r>
                        <a:rPr lang="en-US" sz="1200" dirty="0"/>
                        <a:t>333 </a:t>
                      </a:r>
                      <a:r>
                        <a:rPr lang="el-GR" sz="1200" dirty="0">
                          <a:latin typeface="Calibri" panose="020F0502020204030204" pitchFamily="34" charset="0"/>
                          <a:sym typeface="Symbol"/>
                        </a:rPr>
                        <a:t>μ</a:t>
                      </a:r>
                      <a:r>
                        <a:rPr lang="en-US" sz="1200" dirty="0"/>
                        <a:t>s</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15 kW</a:t>
                      </a:r>
                    </a:p>
                  </a:txBody>
                  <a:tcPr/>
                </a:tc>
                <a:tc>
                  <a:txBody>
                    <a:bodyPr/>
                    <a:lstStyle/>
                    <a:p>
                      <a:r>
                        <a:rPr lang="en-US" sz="1200" dirty="0"/>
                        <a:t>CW</a:t>
                      </a:r>
                    </a:p>
                  </a:txBody>
                  <a:tcPr/>
                </a:tc>
                <a:tc>
                  <a:txBody>
                    <a:bodyPr/>
                    <a:lstStyle/>
                    <a:p>
                      <a:r>
                        <a:rPr lang="en-US" sz="1200" dirty="0"/>
                        <a:t>0.351 </a:t>
                      </a:r>
                      <a:r>
                        <a:rPr lang="el-GR" sz="1200" dirty="0"/>
                        <a:t>μ</a:t>
                      </a:r>
                      <a:r>
                        <a:rPr lang="en-US" sz="1200" dirty="0"/>
                        <a:t>m</a:t>
                      </a:r>
                    </a:p>
                  </a:txBody>
                  <a:tcPr/>
                </a:tc>
                <a:tc>
                  <a:txBody>
                    <a:bodyPr/>
                    <a:lstStyle/>
                    <a:p>
                      <a:r>
                        <a:rPr lang="en-US" sz="1200" dirty="0"/>
                        <a:t>4.2 </a:t>
                      </a:r>
                      <a:r>
                        <a:rPr lang="el-GR" sz="1200" dirty="0">
                          <a:latin typeface="Calibri" panose="020F0502020204030204" pitchFamily="34" charset="0"/>
                          <a:sym typeface="Symbol"/>
                        </a:rPr>
                        <a:t>μ</a:t>
                      </a:r>
                      <a:r>
                        <a:rPr lang="en-US" sz="1200" dirty="0"/>
                        <a:t>m x 4.</a:t>
                      </a:r>
                      <a:r>
                        <a:rPr lang="en-US" sz="1200" dirty="0">
                          <a:sym typeface="Symbol"/>
                        </a:rPr>
                        <a:t>2</a:t>
                      </a:r>
                      <a:r>
                        <a:rPr lang="en-US" sz="1200" baseline="0" dirty="0">
                          <a:sym typeface="Symbol"/>
                        </a:rPr>
                        <a:t> </a:t>
                      </a:r>
                      <a:r>
                        <a:rPr lang="el-GR" sz="1200" dirty="0">
                          <a:latin typeface="Calibri" panose="020F0502020204030204" pitchFamily="34" charset="0"/>
                          <a:sym typeface="Symbol"/>
                        </a:rPr>
                        <a:t>μ</a:t>
                      </a:r>
                      <a:r>
                        <a:rPr lang="en-US" sz="1200" dirty="0"/>
                        <a:t>m</a:t>
                      </a:r>
                    </a:p>
                  </a:txBody>
                  <a:tcPr/>
                </a:tc>
                <a:tc>
                  <a:txBody>
                    <a:bodyPr/>
                    <a:lstStyle/>
                    <a:p>
                      <a:r>
                        <a:rPr lang="en-US" sz="1200" dirty="0"/>
                        <a:t>25 </a:t>
                      </a:r>
                      <a:r>
                        <a:rPr lang="en-US" sz="1200" dirty="0" err="1"/>
                        <a:t>mrad</a:t>
                      </a:r>
                      <a:endParaRPr lang="en-US" sz="1200" dirty="0"/>
                    </a:p>
                  </a:txBody>
                  <a:tcPr/>
                </a:tc>
                <a:extLst>
                  <a:ext uri="{0D108BD9-81ED-4DB2-BD59-A6C34878D82A}">
                    <a16:rowId xmlns:a16="http://schemas.microsoft.com/office/drawing/2014/main" val="10001"/>
                  </a:ext>
                </a:extLst>
              </a:tr>
            </a:tbl>
          </a:graphicData>
        </a:graphic>
      </p:graphicFrame>
      <p:sp>
        <p:nvSpPr>
          <p:cNvPr id="34" name="Title 1"/>
          <p:cNvSpPr txBox="1">
            <a:spLocks/>
          </p:cNvSpPr>
          <p:nvPr/>
        </p:nvSpPr>
        <p:spPr>
          <a:xfrm>
            <a:off x="2895600" y="4038600"/>
            <a:ext cx="3276600" cy="381000"/>
          </a:xfrm>
          <a:prstGeom prst="rect">
            <a:avLst/>
          </a:prstGeom>
          <a:solidFill>
            <a:schemeClr val="accent5">
              <a:lumMod val="20000"/>
              <a:lumOff val="80000"/>
            </a:schemeClr>
          </a:solidFill>
        </p:spPr>
        <p:txBody>
          <a:bodyPr vert="horz" lIns="91420" tIns="45711" rIns="91420" bIns="45711" rtlCol="0" anchor="ctr">
            <a:normAutofit lnSpcReduction="10000"/>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Tahoma" pitchFamily="34" charset="0"/>
                <a:cs typeface="Tahoma" pitchFamily="34" charset="0"/>
              </a:rPr>
              <a:t>Laser Requirements</a:t>
            </a:r>
          </a:p>
        </p:txBody>
      </p:sp>
      <p:sp>
        <p:nvSpPr>
          <p:cNvPr id="31" name="TextBox 30"/>
          <p:cNvSpPr txBox="1"/>
          <p:nvPr/>
        </p:nvSpPr>
        <p:spPr>
          <a:xfrm>
            <a:off x="304800" y="233723"/>
            <a:ext cx="8458200" cy="461647"/>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ahoma" pitchFamily="34" charset="0"/>
                <a:cs typeface="Tahoma" pitchFamily="34" charset="0"/>
                <a:sym typeface="Symbol"/>
              </a:rPr>
              <a:t> Laser Pulses for CEPC(FCC)-</a:t>
            </a:r>
            <a:r>
              <a:rPr kumimoji="0" lang="el-GR"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Symbol"/>
              </a:rPr>
              <a:t>γγ</a:t>
            </a:r>
            <a:r>
              <a:rPr kumimoji="0" lang="en-US" sz="2400" b="1" i="0" u="none" strike="noStrike" kern="0" cap="none" spc="0" normalizeH="0" baseline="0" noProof="0" dirty="0">
                <a:ln>
                  <a:noFill/>
                </a:ln>
                <a:solidFill>
                  <a:prstClr val="black"/>
                </a:solidFill>
                <a:effectLst/>
                <a:uLnTx/>
                <a:uFillTx/>
                <a:latin typeface="Tahoma" pitchFamily="34" charset="0"/>
                <a:cs typeface="Tahoma" pitchFamily="34" charset="0"/>
              </a:rPr>
              <a:t> Collider</a:t>
            </a:r>
          </a:p>
        </p:txBody>
      </p:sp>
      <p:sp>
        <p:nvSpPr>
          <p:cNvPr id="2" name="Date Placeholder 1"/>
          <p:cNvSpPr>
            <a:spLocks noGrp="1"/>
          </p:cNvSpPr>
          <p:nvPr>
            <p:ph type="dt" sz="half" idx="10"/>
          </p:nvPr>
        </p:nvSpPr>
        <p:spPr/>
        <p:txBody>
          <a:bodyPr/>
          <a:lstStyle/>
          <a:p>
            <a:r>
              <a:rPr lang="en-US"/>
              <a:t>W. Chou</a:t>
            </a:r>
          </a:p>
        </p:txBody>
      </p:sp>
      <p:sp>
        <p:nvSpPr>
          <p:cNvPr id="3" name="Footer Placeholder 2"/>
          <p:cNvSpPr>
            <a:spLocks noGrp="1"/>
          </p:cNvSpPr>
          <p:nvPr>
            <p:ph type="ftr" sz="quarter" idx="11"/>
          </p:nvPr>
        </p:nvSpPr>
        <p:spPr/>
        <p:txBody>
          <a:bodyPr/>
          <a:lstStyle/>
          <a:p>
            <a:r>
              <a:rPr lang="en-US"/>
              <a:t>gg2017 Workshop, Beijing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55560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Nature Photonics </a:t>
            </a:r>
            <a:r>
              <a:rPr kumimoji="0" lang="en-US" sz="1600" b="0" i="0" u="none" strike="noStrike" kern="0" cap="none" spc="0" normalizeH="0" baseline="0" noProof="0" dirty="0">
                <a:ln>
                  <a:noFill/>
                </a:ln>
                <a:solidFill>
                  <a:prstClr val="black"/>
                </a:solidFill>
                <a:effectLst/>
                <a:uLnTx/>
                <a:uFillTx/>
                <a:latin typeface="Tahoma" pitchFamily="34" charset="0"/>
                <a:cs typeface="Tahoma" pitchFamily="34" charset="0"/>
              </a:rPr>
              <a:t>(G, </a:t>
            </a:r>
            <a:r>
              <a:rPr kumimoji="0" lang="en-US" sz="1600" b="0" i="0" u="none" strike="noStrike" kern="0" cap="none" spc="0" normalizeH="0" baseline="0" noProof="0" dirty="0" err="1">
                <a:ln>
                  <a:noFill/>
                </a:ln>
                <a:solidFill>
                  <a:prstClr val="black"/>
                </a:solidFill>
                <a:effectLst/>
                <a:uLnTx/>
                <a:uFillTx/>
                <a:latin typeface="Tahoma" pitchFamily="34" charset="0"/>
                <a:cs typeface="Tahoma" pitchFamily="34" charset="0"/>
              </a:rPr>
              <a:t>Mourou</a:t>
            </a:r>
            <a:r>
              <a:rPr kumimoji="0" lang="en-US" sz="1600" b="0" i="0" u="none" strike="noStrike" kern="0" cap="none" spc="0" normalizeH="0" baseline="0" noProof="0" dirty="0">
                <a:ln>
                  <a:noFill/>
                </a:ln>
                <a:solidFill>
                  <a:prstClr val="black"/>
                </a:solidFill>
                <a:effectLst/>
                <a:uLnTx/>
                <a:uFillTx/>
                <a:latin typeface="Tahoma" pitchFamily="34" charset="0"/>
                <a:cs typeface="Tahoma" pitchFamily="34" charset="0"/>
              </a:rPr>
              <a:t> et al., v. 7, p. 258, April 2013)</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b="0" i="0" u="none" strike="noStrike" kern="0" cap="none" spc="0" normalizeH="0" baseline="0" noProof="0" dirty="0">
              <a:ln>
                <a:noFill/>
              </a:ln>
              <a:solidFill>
                <a:prstClr val="black">
                  <a:tint val="75000"/>
                </a:prstClr>
              </a:solidFill>
              <a:effectLst/>
              <a:uLnTx/>
              <a:uFillTx/>
            </a:endParaRPr>
          </a:p>
        </p:txBody>
      </p:sp>
      <p:pic>
        <p:nvPicPr>
          <p:cNvPr id="8" name="Picture 7"/>
          <p:cNvPicPr/>
          <p:nvPr/>
        </p:nvPicPr>
        <p:blipFill>
          <a:blip r:embed="rId2" cstate="print"/>
          <a:srcRect/>
          <a:stretch>
            <a:fillRect/>
          </a:stretch>
        </p:blipFill>
        <p:spPr bwMode="auto">
          <a:xfrm>
            <a:off x="1476374" y="1371600"/>
            <a:ext cx="6448425" cy="2819400"/>
          </a:xfrm>
          <a:prstGeom prst="rect">
            <a:avLst/>
          </a:prstGeom>
          <a:noFill/>
          <a:ln w="9525">
            <a:noFill/>
            <a:miter lim="800000"/>
            <a:headEnd/>
            <a:tailEnd/>
          </a:ln>
        </p:spPr>
      </p:pic>
      <p:sp>
        <p:nvSpPr>
          <p:cNvPr id="2" name="Rectangle 1"/>
          <p:cNvSpPr/>
          <p:nvPr/>
        </p:nvSpPr>
        <p:spPr>
          <a:xfrm>
            <a:off x="762000" y="4450140"/>
            <a:ext cx="7772400"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Figure 2:</a:t>
            </a:r>
            <a:r>
              <a:rPr kumimoji="0" lang="en-US" sz="1600" b="0" i="0" u="none" strike="noStrike" kern="0" cap="none" spc="0" normalizeH="0" baseline="0" noProof="0" dirty="0">
                <a:ln>
                  <a:noFill/>
                </a:ln>
                <a:solidFill>
                  <a:sysClr val="windowText" lastClr="000000"/>
                </a:solidFill>
                <a:effectLst/>
                <a:uLnTx/>
                <a:uFillTx/>
              </a:rPr>
              <a:t> Principle of a coherent amplifier network (CAN) based on fiber laser technology. An initial pulse from a seed laser (1) is stretched (2), and split into many </a:t>
            </a:r>
            <a:r>
              <a:rPr kumimoji="0" lang="en-US" sz="1600" b="0" i="0" u="none" strike="noStrike" kern="0" cap="none" spc="0" normalizeH="0" baseline="0" noProof="0" dirty="0" err="1">
                <a:ln>
                  <a:noFill/>
                </a:ln>
                <a:solidFill>
                  <a:sysClr val="windowText" lastClr="000000"/>
                </a:solidFill>
                <a:effectLst/>
                <a:uLnTx/>
                <a:uFillTx/>
              </a:rPr>
              <a:t>fibre</a:t>
            </a:r>
            <a:r>
              <a:rPr kumimoji="0" lang="en-US" sz="1600" b="0" i="0" u="none" strike="noStrike" kern="0" cap="none" spc="0" normalizeH="0" baseline="0" noProof="0" dirty="0">
                <a:ln>
                  <a:noFill/>
                </a:ln>
                <a:solidFill>
                  <a:sysClr val="windowText" lastClr="000000"/>
                </a:solidFill>
                <a:effectLst/>
                <a:uLnTx/>
                <a:uFillTx/>
              </a:rPr>
              <a:t> channels (3). Each channel is amplified in several stages, with the final stages producing pulses of ~1 </a:t>
            </a:r>
            <a:r>
              <a:rPr kumimoji="0" lang="en-US" sz="1600" b="0" i="0" u="none" strike="noStrike" kern="0" cap="none" spc="0" normalizeH="0" baseline="0" noProof="0" dirty="0" err="1">
                <a:ln>
                  <a:noFill/>
                </a:ln>
                <a:solidFill>
                  <a:sysClr val="windowText" lastClr="000000"/>
                </a:solidFill>
                <a:effectLst/>
                <a:uLnTx/>
                <a:uFillTx/>
              </a:rPr>
              <a:t>mJ</a:t>
            </a:r>
            <a:r>
              <a:rPr kumimoji="0" lang="en-US" sz="1600" b="0" i="0" u="none" strike="noStrike" kern="0" cap="none" spc="0" normalizeH="0" baseline="0" noProof="0" dirty="0">
                <a:ln>
                  <a:noFill/>
                </a:ln>
                <a:solidFill>
                  <a:sysClr val="windowText" lastClr="000000"/>
                </a:solidFill>
                <a:effectLst/>
                <a:uLnTx/>
                <a:uFillTx/>
              </a:rPr>
              <a:t> at a high repetition rate (4). All the channels are combined coherently, compressed (5) and focused (6) to produce a pulse with an energy of </a:t>
            </a:r>
            <a:r>
              <a:rPr kumimoji="0" lang="en-US" sz="1600" b="1" i="0" u="sng" strike="noStrike" kern="0" cap="none" spc="0" normalizeH="0" baseline="0" noProof="0" dirty="0">
                <a:ln>
                  <a:noFill/>
                </a:ln>
                <a:solidFill>
                  <a:srgbClr val="FF0000"/>
                </a:solidFill>
                <a:effectLst/>
                <a:uLnTx/>
                <a:uFillTx/>
              </a:rPr>
              <a:t>&gt;10 J </a:t>
            </a:r>
            <a:r>
              <a:rPr kumimoji="0" lang="en-US" sz="1600" b="0" i="0" u="none" strike="noStrike" kern="0" cap="none" spc="0" normalizeH="0" baseline="0" noProof="0" dirty="0">
                <a:ln>
                  <a:noFill/>
                </a:ln>
                <a:solidFill>
                  <a:sysClr val="windowText" lastClr="000000"/>
                </a:solidFill>
                <a:effectLst/>
                <a:uLnTx/>
                <a:uFillTx/>
              </a:rPr>
              <a:t>at a repetition rate of </a:t>
            </a:r>
            <a:r>
              <a:rPr kumimoji="0" lang="en-US" sz="1600" b="1" i="0" u="sng" strike="noStrike" kern="0" cap="none" spc="0" normalizeH="0" baseline="0" noProof="0" dirty="0">
                <a:ln>
                  <a:noFill/>
                </a:ln>
                <a:solidFill>
                  <a:srgbClr val="FF0000"/>
                </a:solidFill>
                <a:effectLst/>
                <a:uLnTx/>
                <a:uFillTx/>
              </a:rPr>
              <a:t>10 kHz </a:t>
            </a:r>
            <a:r>
              <a:rPr kumimoji="0" lang="en-US" sz="1600" b="0" i="0" u="none" strike="noStrike" kern="0" cap="none" spc="0" normalizeH="0" baseline="0" noProof="0" dirty="0">
                <a:ln>
                  <a:noFill/>
                </a:ln>
                <a:solidFill>
                  <a:sysClr val="windowText" lastClr="000000"/>
                </a:solidFill>
                <a:effectLst/>
                <a:uLnTx/>
                <a:uFillTx/>
              </a:rPr>
              <a:t>(7). [5]</a:t>
            </a:r>
          </a:p>
        </p:txBody>
      </p:sp>
      <p:sp>
        <p:nvSpPr>
          <p:cNvPr id="3" name="Date Placeholder 2"/>
          <p:cNvSpPr>
            <a:spLocks noGrp="1"/>
          </p:cNvSpPr>
          <p:nvPr>
            <p:ph type="dt" sz="half" idx="10"/>
          </p:nvPr>
        </p:nvSpPr>
        <p:spPr/>
        <p:txBody>
          <a:bodyPr/>
          <a:lstStyle/>
          <a:p>
            <a:r>
              <a:rPr lang="en-US"/>
              <a:t>W. Chou</a:t>
            </a:r>
          </a:p>
        </p:txBody>
      </p:sp>
      <p:sp>
        <p:nvSpPr>
          <p:cNvPr id="4" name="Footer Placeholder 3"/>
          <p:cNvSpPr>
            <a:spLocks noGrp="1"/>
          </p:cNvSpPr>
          <p:nvPr>
            <p:ph type="ftr" sz="quarter" idx="11"/>
          </p:nvPr>
        </p:nvSpPr>
        <p:spPr/>
        <p:txBody>
          <a:bodyPr/>
          <a:lstStyle/>
          <a:p>
            <a:r>
              <a:rPr lang="en-US"/>
              <a:t>gg2017 Workshop, Beijing</a:t>
            </a:r>
          </a:p>
        </p:txBody>
      </p:sp>
    </p:spTree>
    <p:extLst>
      <p:ext uri="{BB962C8B-B14F-4D97-AF65-F5344CB8AC3E}">
        <p14:creationId xmlns:p14="http://schemas.microsoft.com/office/powerpoint/2010/main" val="3702432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8568952" cy="432048"/>
          </a:xfrm>
        </p:spPr>
        <p:txBody>
          <a:bodyPr>
            <a:normAutofit fontScale="90000"/>
          </a:bodyPr>
          <a:lstStyle/>
          <a:p>
            <a:r>
              <a:rPr lang="en-US" altLang="zh-CN" dirty="0"/>
              <a:t>parameters for CEPC double ring</a:t>
            </a:r>
            <a:br>
              <a:rPr lang="en-US" altLang="zh-CN" dirty="0"/>
            </a:br>
            <a:r>
              <a:rPr lang="zh-CN" altLang="en-US" sz="2200" dirty="0"/>
              <a:t>（</a:t>
            </a:r>
            <a:r>
              <a:rPr lang="en-US" altLang="zh-CN" sz="2200" dirty="0"/>
              <a:t>wangdou20170306-100km_2mm</a:t>
            </a:r>
            <a:r>
              <a:rPr lang="en-US" altLang="zh-CN" sz="2200" dirty="0">
                <a:sym typeface="Symbol"/>
              </a:rPr>
              <a:t>y</a:t>
            </a:r>
            <a:r>
              <a:rPr lang="zh-CN" altLang="en-US" sz="2200" dirty="0"/>
              <a:t>）</a:t>
            </a:r>
          </a:p>
        </p:txBody>
      </p:sp>
      <p:graphicFrame>
        <p:nvGraphicFramePr>
          <p:cNvPr id="4" name="表格 3"/>
          <p:cNvGraphicFramePr>
            <a:graphicFrameLocks noGrp="1"/>
          </p:cNvGraphicFramePr>
          <p:nvPr>
            <p:extLst/>
          </p:nvPr>
        </p:nvGraphicFramePr>
        <p:xfrm>
          <a:off x="683568" y="836712"/>
          <a:ext cx="7032508" cy="5983494"/>
        </p:xfrm>
        <a:graphic>
          <a:graphicData uri="http://schemas.openxmlformats.org/drawingml/2006/table">
            <a:tbl>
              <a:tblPr firstRow="1" bandRow="1"/>
              <a:tblGrid>
                <a:gridCol w="2157356">
                  <a:extLst>
                    <a:ext uri="{9D8B030D-6E8A-4147-A177-3AD203B41FA5}">
                      <a16:colId xmlns:a16="http://schemas.microsoft.com/office/drawing/2014/main" val="20000"/>
                    </a:ext>
                  </a:extLst>
                </a:gridCol>
                <a:gridCol w="1176405">
                  <a:extLst>
                    <a:ext uri="{9D8B030D-6E8A-4147-A177-3AD203B41FA5}">
                      <a16:colId xmlns:a16="http://schemas.microsoft.com/office/drawing/2014/main" val="20001"/>
                    </a:ext>
                  </a:extLst>
                </a:gridCol>
                <a:gridCol w="1319614">
                  <a:extLst>
                    <a:ext uri="{9D8B030D-6E8A-4147-A177-3AD203B41FA5}">
                      <a16:colId xmlns:a16="http://schemas.microsoft.com/office/drawing/2014/main" val="20002"/>
                    </a:ext>
                  </a:extLst>
                </a:gridCol>
                <a:gridCol w="1264506">
                  <a:extLst>
                    <a:ext uri="{9D8B030D-6E8A-4147-A177-3AD203B41FA5}">
                      <a16:colId xmlns:a16="http://schemas.microsoft.com/office/drawing/2014/main" val="20003"/>
                    </a:ext>
                  </a:extLst>
                </a:gridCol>
                <a:gridCol w="1114627">
                  <a:extLst>
                    <a:ext uri="{9D8B030D-6E8A-4147-A177-3AD203B41FA5}">
                      <a16:colId xmlns:a16="http://schemas.microsoft.com/office/drawing/2014/main" val="20004"/>
                    </a:ext>
                  </a:extLst>
                </a:gridCol>
              </a:tblGrid>
              <a:tr h="405654">
                <a:tc>
                  <a:txBody>
                    <a:bodyPr/>
                    <a:lstStyle/>
                    <a:p>
                      <a:pPr marL="29210" algn="just">
                        <a:spcAft>
                          <a:spcPts val="0"/>
                        </a:spcAft>
                      </a:pPr>
                      <a:r>
                        <a:rPr lang="en-US" sz="1600" kern="100" dirty="0">
                          <a:effectLst/>
                          <a:latin typeface="Times New Roman"/>
                          <a:ea typeface="宋体"/>
                          <a:cs typeface="Times New Roman"/>
                        </a:rPr>
                        <a:t> </a:t>
                      </a:r>
                      <a:endParaRPr lang="zh-CN" sz="16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dirty="0">
                          <a:effectLst/>
                          <a:latin typeface="Calibri"/>
                          <a:ea typeface="宋体"/>
                          <a:cs typeface="Times New Roman"/>
                        </a:rPr>
                        <a:t>Pre-CDR</a:t>
                      </a: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b="1" i="1" kern="100" baseline="0" dirty="0">
                          <a:effectLst/>
                          <a:latin typeface="Calibri"/>
                          <a:ea typeface="宋体"/>
                          <a:cs typeface="Times New Roman"/>
                        </a:rPr>
                        <a:t>Higgs</a:t>
                      </a:r>
                      <a:endParaRPr lang="zh-CN" sz="1600" b="1" i="1"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a:effectLst/>
                          <a:latin typeface="+mn-lt"/>
                          <a:ea typeface="+mn-ea"/>
                          <a:cs typeface="Times New Roman"/>
                        </a:rPr>
                        <a:t>W</a:t>
                      </a:r>
                      <a:endParaRPr lang="zh-CN" altLang="zh-CN" sz="1600" b="1" i="1" kern="100" dirty="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600" b="1" i="1" kern="100" dirty="0">
                          <a:effectLst/>
                          <a:latin typeface="+mn-lt"/>
                          <a:ea typeface="+mn-ea"/>
                          <a:cs typeface="Times New Roman"/>
                        </a:rPr>
                        <a:t>Z</a:t>
                      </a:r>
                      <a:endParaRPr lang="zh-CN" altLang="zh-CN" sz="1600" b="1" i="1" kern="100" dirty="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6901">
                <a:tc>
                  <a:txBody>
                    <a:bodyPr/>
                    <a:lstStyle/>
                    <a:p>
                      <a:pPr marL="29210" algn="just">
                        <a:spcAft>
                          <a:spcPts val="0"/>
                        </a:spcAft>
                      </a:pPr>
                      <a:r>
                        <a:rPr lang="en-US" sz="1200" kern="100" dirty="0">
                          <a:effectLst/>
                          <a:latin typeface="Times New Roman"/>
                          <a:ea typeface="宋体"/>
                          <a:cs typeface="Times New Roman"/>
                        </a:rPr>
                        <a:t>Number of IPs</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6901">
                <a:tc>
                  <a:txBody>
                    <a:bodyPr/>
                    <a:lstStyle/>
                    <a:p>
                      <a:pPr marL="29210" algn="just">
                        <a:spcAft>
                          <a:spcPts val="0"/>
                        </a:spcAft>
                      </a:pPr>
                      <a:r>
                        <a:rPr lang="en-US" sz="1200" kern="100" dirty="0">
                          <a:effectLst/>
                          <a:latin typeface="Times New Roman"/>
                          <a:ea typeface="宋体"/>
                          <a:cs typeface="Times New Roman"/>
                        </a:rPr>
                        <a:t>Energy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120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120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80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45.5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6901">
                <a:tc>
                  <a:txBody>
                    <a:bodyPr/>
                    <a:lstStyle/>
                    <a:p>
                      <a:pPr marL="29210" algn="just">
                        <a:spcAft>
                          <a:spcPts val="0"/>
                        </a:spcAft>
                      </a:pPr>
                      <a:r>
                        <a:rPr lang="en-US" sz="1200" kern="100" dirty="0">
                          <a:effectLst/>
                          <a:latin typeface="Times New Roman"/>
                          <a:ea typeface="宋体"/>
                          <a:cs typeface="Times New Roman"/>
                        </a:rPr>
                        <a:t>Circumference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54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100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901">
                <a:tc>
                  <a:txBody>
                    <a:bodyPr/>
                    <a:lstStyle/>
                    <a:p>
                      <a:pPr marL="29210" algn="just">
                        <a:spcAft>
                          <a:spcPts val="0"/>
                        </a:spcAft>
                      </a:pPr>
                      <a:r>
                        <a:rPr lang="en-US" sz="1200" kern="100" dirty="0">
                          <a:effectLst/>
                          <a:latin typeface="Times New Roman"/>
                          <a:ea typeface="宋体"/>
                          <a:cs typeface="Times New Roman"/>
                        </a:rPr>
                        <a:t>SR loss/turn (</a:t>
                      </a:r>
                      <a:r>
                        <a:rPr lang="en-US" sz="1200" kern="100" dirty="0" err="1">
                          <a:effectLst/>
                          <a:latin typeface="Times New Roman"/>
                          <a:ea typeface="宋体"/>
                          <a:cs typeface="Times New Roman"/>
                        </a:rPr>
                        <a:t>GeV</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3.1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1.67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0.33</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dirty="0">
                          <a:latin typeface="Times New Roman" panose="02020603050405020304" pitchFamily="18" charset="0"/>
                          <a:cs typeface="Times New Roman" panose="02020603050405020304" pitchFamily="18" charset="0"/>
                        </a:rPr>
                        <a:t>0.034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6901">
                <a:tc>
                  <a:txBody>
                    <a:bodyPr/>
                    <a:lstStyle/>
                    <a:p>
                      <a:pPr marL="29210" algn="just">
                        <a:spcAft>
                          <a:spcPts val="0"/>
                        </a:spcAft>
                      </a:pPr>
                      <a:r>
                        <a:rPr lang="en-US" altLang="zh-CN" sz="1200" kern="100" dirty="0">
                          <a:effectLst/>
                          <a:latin typeface="Calibri"/>
                          <a:ea typeface="宋体"/>
                          <a:cs typeface="Times New Roman"/>
                        </a:rPr>
                        <a:t>Half crossing angle (</a:t>
                      </a:r>
                      <a:r>
                        <a:rPr lang="en-US" altLang="zh-CN" sz="1200" kern="100" dirty="0" err="1">
                          <a:effectLst/>
                          <a:latin typeface="Calibri"/>
                          <a:ea typeface="宋体"/>
                          <a:cs typeface="Times New Roman"/>
                        </a:rPr>
                        <a:t>mrad</a:t>
                      </a:r>
                      <a:r>
                        <a:rPr lang="en-US" altLang="zh-CN" sz="1200" kern="100" dirty="0">
                          <a:effectLst/>
                          <a:latin typeface="Calibri"/>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a:latin typeface="Times New Roman" panose="02020603050405020304" pitchFamily="18" charset="0"/>
                          <a:cs typeface="Times New Roman" panose="02020603050405020304" pitchFamily="18" charset="0"/>
                        </a:rPr>
                        <a:t>16.5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a:latin typeface="Times New Roman" panose="02020603050405020304" pitchFamily="18" charset="0"/>
                          <a:cs typeface="Times New Roman" panose="02020603050405020304" pitchFamily="18" charset="0"/>
                        </a:rPr>
                        <a:t>16.5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dirty="0">
                          <a:latin typeface="Times New Roman" panose="02020603050405020304" pitchFamily="18" charset="0"/>
                          <a:cs typeface="Times New Roman" panose="02020603050405020304" pitchFamily="18" charset="0"/>
                        </a:rPr>
                        <a:t>16.5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r h="176901">
                <a:tc>
                  <a:txBody>
                    <a:bodyPr/>
                    <a:lstStyle/>
                    <a:p>
                      <a:pPr marL="29210" algn="just">
                        <a:spcAft>
                          <a:spcPts val="0"/>
                        </a:spcAft>
                      </a:pPr>
                      <a:r>
                        <a:rPr lang="en-US" altLang="zh-CN" sz="1200" kern="100" dirty="0" err="1">
                          <a:effectLst/>
                          <a:latin typeface="+mn-lt"/>
                          <a:ea typeface="+mn-ea"/>
                          <a:cs typeface="Times New Roman"/>
                        </a:rPr>
                        <a:t>Piwinski</a:t>
                      </a:r>
                      <a:r>
                        <a:rPr lang="en-US" altLang="zh-CN" sz="1200" kern="100" dirty="0">
                          <a:effectLst/>
                          <a:latin typeface="+mn-lt"/>
                          <a:ea typeface="+mn-ea"/>
                          <a:cs typeface="Times New Roman"/>
                        </a:rPr>
                        <a:t> angle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en-US" altLang="zh-CN" sz="1200" kern="100" dirty="0">
                          <a:effectLst/>
                          <a:latin typeface="Calibri"/>
                          <a:ea typeface="宋体"/>
                          <a:cs typeface="Times New Roman"/>
                        </a:rPr>
                        <a:t>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a:latin typeface="Times New Roman" panose="02020603050405020304" pitchFamily="18" charset="0"/>
                          <a:cs typeface="Times New Roman" panose="02020603050405020304" pitchFamily="18" charset="0"/>
                        </a:rPr>
                        <a:t>3.19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altLang="zh-CN" sz="1200" dirty="0">
                          <a:latin typeface="Times New Roman" panose="02020603050405020304" pitchFamily="18" charset="0"/>
                          <a:cs typeface="Times New Roman" panose="02020603050405020304" pitchFamily="18" charset="0"/>
                        </a:rPr>
                        <a:t>5.69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dirty="0">
                          <a:latin typeface="Times New Roman" panose="02020603050405020304" pitchFamily="18" charset="0"/>
                          <a:cs typeface="Times New Roman" panose="02020603050405020304" pitchFamily="18" charset="0"/>
                        </a:rPr>
                        <a:t>4.29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6"/>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rPr>
                        <a:t>e</a:t>
                      </a:r>
                      <a:r>
                        <a:rPr lang="en-US" sz="1200" kern="100" dirty="0">
                          <a:effectLst/>
                          <a:latin typeface="Times New Roman"/>
                          <a:ea typeface="宋体"/>
                          <a:cs typeface="Times New Roman"/>
                        </a:rPr>
                        <a:t>/bunch (10</a:t>
                      </a:r>
                      <a:r>
                        <a:rPr lang="en-US" sz="1200" kern="100" baseline="30000" dirty="0">
                          <a:effectLst/>
                          <a:latin typeface="Times New Roman"/>
                          <a:ea typeface="宋体"/>
                          <a:cs typeface="Times New Roman"/>
                        </a:rPr>
                        <a:t>11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a:ea typeface="宋体"/>
                          <a:cs typeface="Times New Roman"/>
                        </a:rPr>
                        <a:t>3.79</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solidFill>
                            <a:schemeClr val="tx1"/>
                          </a:solidFill>
                          <a:effectLst/>
                          <a:latin typeface="Times New Roman" panose="02020603050405020304" pitchFamily="18" charset="0"/>
                          <a:ea typeface="宋体"/>
                          <a:cs typeface="Times New Roman" panose="02020603050405020304" pitchFamily="18" charset="0"/>
                        </a:rPr>
                        <a:t>0.968</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a:solidFill>
                            <a:schemeClr val="tx1"/>
                          </a:solidFill>
                          <a:effectLst/>
                          <a:latin typeface="Times New Roman" panose="02020603050405020304" pitchFamily="18" charset="0"/>
                          <a:ea typeface="宋体"/>
                          <a:cs typeface="Times New Roman" panose="02020603050405020304" pitchFamily="18" charset="0"/>
                        </a:rPr>
                        <a:t>0.365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a:solidFill>
                            <a:schemeClr val="tx1"/>
                          </a:solidFill>
                          <a:effectLst/>
                          <a:latin typeface="Times New Roman" panose="02020603050405020304" pitchFamily="18" charset="0"/>
                          <a:ea typeface="宋体"/>
                          <a:cs typeface="Times New Roman" panose="02020603050405020304" pitchFamily="18" charset="0"/>
                        </a:rPr>
                        <a:t>0.455</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176901">
                <a:tc>
                  <a:txBody>
                    <a:bodyPr/>
                    <a:lstStyle/>
                    <a:p>
                      <a:pPr marL="29210" algn="just">
                        <a:spcAft>
                          <a:spcPts val="0"/>
                        </a:spcAft>
                      </a:pPr>
                      <a:r>
                        <a:rPr lang="en-US" sz="1200" kern="100">
                          <a:effectLst/>
                          <a:latin typeface="Times New Roman"/>
                          <a:ea typeface="宋体"/>
                          <a:cs typeface="Times New Roman"/>
                        </a:rPr>
                        <a:t>Bunch number</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a:ea typeface="宋体"/>
                          <a:cs typeface="Times New Roman"/>
                        </a:rPr>
                        <a:t>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solidFill>
                            <a:schemeClr val="tx1"/>
                          </a:solidFill>
                          <a:effectLst/>
                          <a:latin typeface="Times New Roman" panose="02020603050405020304" pitchFamily="18" charset="0"/>
                          <a:ea typeface="+mn-ea"/>
                          <a:cs typeface="Times New Roman" panose="02020603050405020304" pitchFamily="18" charset="0"/>
                        </a:rPr>
                        <a:t>412</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en-US" altLang="zh-CN" sz="1200" kern="100" dirty="0">
                          <a:solidFill>
                            <a:schemeClr val="tx1"/>
                          </a:solidFill>
                          <a:effectLst/>
                          <a:latin typeface="Times New Roman" panose="02020603050405020304" pitchFamily="18" charset="0"/>
                          <a:ea typeface="宋体"/>
                          <a:cs typeface="Times New Roman" panose="02020603050405020304" pitchFamily="18" charset="0"/>
                        </a:rPr>
                        <a:t>5534</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a:solidFill>
                            <a:schemeClr val="tx1"/>
                          </a:solidFill>
                          <a:effectLst/>
                          <a:latin typeface="Times New Roman" panose="02020603050405020304" pitchFamily="18" charset="0"/>
                          <a:ea typeface="宋体"/>
                          <a:cs typeface="Times New Roman" panose="02020603050405020304" pitchFamily="18" charset="0"/>
                        </a:rPr>
                        <a:t>21300</a:t>
                      </a:r>
                      <a:endParaRPr lang="zh-CN" sz="1200" kern="100" dirty="0">
                        <a:solidFill>
                          <a:schemeClr val="tx1"/>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76901">
                <a:tc>
                  <a:txBody>
                    <a:bodyPr/>
                    <a:lstStyle/>
                    <a:p>
                      <a:pPr marL="29210" algn="just">
                        <a:spcAft>
                          <a:spcPts val="0"/>
                        </a:spcAft>
                      </a:pPr>
                      <a:r>
                        <a:rPr lang="en-US" sz="1200" kern="100">
                          <a:effectLst/>
                          <a:latin typeface="Times New Roman"/>
                          <a:ea typeface="宋体"/>
                          <a:cs typeface="Times New Roman"/>
                        </a:rPr>
                        <a:t>Beam current (mA)</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16.6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mn-ea"/>
                          <a:cs typeface="Times New Roman" panose="02020603050405020304" pitchFamily="18" charset="0"/>
                        </a:rPr>
                        <a:t>19.2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97.1</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465.8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76901">
                <a:tc>
                  <a:txBody>
                    <a:bodyPr/>
                    <a:lstStyle/>
                    <a:p>
                      <a:pPr marL="29210" algn="just">
                        <a:spcAft>
                          <a:spcPts val="0"/>
                        </a:spcAft>
                      </a:pPr>
                      <a:r>
                        <a:rPr lang="en-US" sz="1200" kern="100" dirty="0">
                          <a:effectLst/>
                          <a:latin typeface="Times New Roman"/>
                          <a:ea typeface="宋体"/>
                          <a:cs typeface="Times New Roman"/>
                        </a:rPr>
                        <a:t>SR power /beam (MW)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51.7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kern="100" dirty="0">
                          <a:solidFill>
                            <a:srgbClr val="FF0000"/>
                          </a:solidFill>
                          <a:effectLst/>
                          <a:latin typeface="Times New Roman" panose="02020603050405020304" pitchFamily="18" charset="0"/>
                          <a:ea typeface="+mn-ea"/>
                          <a:cs typeface="Times New Roman" panose="02020603050405020304" pitchFamily="18" charset="0"/>
                        </a:rPr>
                        <a:t>32</a:t>
                      </a:r>
                      <a:endParaRPr lang="zh-CN" altLang="en-US" sz="1200" b="1" kern="100" dirty="0">
                        <a:solidFill>
                          <a:srgbClr val="FF0000"/>
                        </a:solidFill>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kern="100" dirty="0">
                          <a:solidFill>
                            <a:srgbClr val="FF0000"/>
                          </a:solidFill>
                          <a:effectLst/>
                          <a:latin typeface="Times New Roman" panose="02020603050405020304" pitchFamily="18" charset="0"/>
                          <a:ea typeface="+mn-ea"/>
                          <a:cs typeface="Times New Roman" panose="02020603050405020304" pitchFamily="18" charset="0"/>
                        </a:rPr>
                        <a:t>32</a:t>
                      </a:r>
                      <a:endParaRPr lang="zh-CN" altLang="en-US" sz="1200" b="1" kern="100" dirty="0">
                        <a:solidFill>
                          <a:srgbClr val="FF000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b="1" kern="100" dirty="0">
                          <a:solidFill>
                            <a:srgbClr val="FF0000"/>
                          </a:solidFill>
                          <a:effectLst/>
                          <a:latin typeface="Times New Roman" panose="02020603050405020304" pitchFamily="18" charset="0"/>
                          <a:ea typeface="+mn-ea"/>
                          <a:cs typeface="Times New Roman" panose="02020603050405020304" pitchFamily="18" charset="0"/>
                        </a:rPr>
                        <a:t>16.1</a:t>
                      </a:r>
                      <a:endParaRPr lang="zh-CN" altLang="en-US" sz="1200" b="1" kern="100" dirty="0">
                        <a:solidFill>
                          <a:srgbClr val="FF0000"/>
                        </a:solidFill>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76901">
                <a:tc>
                  <a:txBody>
                    <a:bodyPr/>
                    <a:lstStyle/>
                    <a:p>
                      <a:pPr marL="29210" algn="just">
                        <a:spcAft>
                          <a:spcPts val="0"/>
                        </a:spcAft>
                      </a:pPr>
                      <a:r>
                        <a:rPr lang="en-US" sz="1200" kern="100" dirty="0">
                          <a:effectLst/>
                          <a:latin typeface="Times New Roman"/>
                          <a:ea typeface="宋体"/>
                          <a:cs typeface="Times New Roman"/>
                        </a:rPr>
                        <a:t>Bending radius (km)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6.1</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dirty="0">
                          <a:latin typeface="Times New Roman" panose="02020603050405020304" pitchFamily="18" charset="0"/>
                          <a:cs typeface="Times New Roman" panose="02020603050405020304" pitchFamily="18" charset="0"/>
                        </a:rPr>
                        <a:t>11</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6901">
                <a:tc>
                  <a:txBody>
                    <a:bodyPr/>
                    <a:lstStyle/>
                    <a:p>
                      <a:pPr marL="29210" algn="just">
                        <a:spcAft>
                          <a:spcPts val="0"/>
                        </a:spcAft>
                      </a:pPr>
                      <a:r>
                        <a:rPr lang="en-US" sz="1200" kern="100" dirty="0">
                          <a:effectLst/>
                          <a:latin typeface="Times New Roman"/>
                          <a:ea typeface="宋体"/>
                          <a:cs typeface="Times New Roman"/>
                        </a:rPr>
                        <a:t>Momentum compaction (10</a:t>
                      </a:r>
                      <a:r>
                        <a:rPr lang="en-US" sz="1200" kern="100" baseline="30000" dirty="0">
                          <a:effectLst/>
                          <a:latin typeface="Times New Roman"/>
                          <a:ea typeface="宋体"/>
                          <a:cs typeface="Times New Roman"/>
                        </a:rPr>
                        <a:t>-5</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3.4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1.14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1.14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dirty="0">
                          <a:latin typeface="Times New Roman" panose="02020603050405020304" pitchFamily="18" charset="0"/>
                          <a:cs typeface="Times New Roman" panose="02020603050405020304" pitchFamily="18" charset="0"/>
                        </a:rPr>
                        <a:t>4.49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6901">
                <a:tc>
                  <a:txBody>
                    <a:bodyPr/>
                    <a:lstStyle/>
                    <a:p>
                      <a:pPr marL="29210" algn="just">
                        <a:spcAft>
                          <a:spcPts val="0"/>
                        </a:spcAft>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x/y (m)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0.8/0.0012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mn-lt"/>
                          <a:ea typeface="+mn-ea"/>
                          <a:cs typeface="Times New Roman"/>
                        </a:rPr>
                        <a:t>0.171/0.002</a:t>
                      </a:r>
                      <a:endParaRPr lang="zh-CN" altLang="zh-CN" sz="1200" b="1" kern="100" dirty="0">
                        <a:solidFill>
                          <a:srgbClr val="002060"/>
                        </a:solidFill>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spcAft>
                          <a:spcPts val="0"/>
                        </a:spcAft>
                      </a:pPr>
                      <a:r>
                        <a:rPr lang="en-US" altLang="zh-CN" sz="1200" kern="100" dirty="0">
                          <a:effectLst/>
                          <a:latin typeface="+mn-lt"/>
                          <a:ea typeface="+mn-ea"/>
                          <a:cs typeface="Times New Roman"/>
                        </a:rPr>
                        <a:t>0.171 /0.002</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mn-lt"/>
                          <a:ea typeface="+mn-ea"/>
                          <a:cs typeface="Times New Roman"/>
                        </a:rPr>
                        <a:t>0.16/0.002</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3"/>
                  </a:ext>
                </a:extLst>
              </a:tr>
              <a:tr h="176901">
                <a:tc>
                  <a:txBody>
                    <a:bodyPr/>
                    <a:lstStyle/>
                    <a:p>
                      <a:pPr marL="29210" algn="just">
                        <a:spcAft>
                          <a:spcPts val="0"/>
                        </a:spcAft>
                      </a:pPr>
                      <a:r>
                        <a:rPr lang="en-US" sz="1200" kern="100" dirty="0" err="1">
                          <a:effectLst/>
                          <a:latin typeface="Times New Roman"/>
                          <a:ea typeface="宋体"/>
                          <a:cs typeface="Times New Roman"/>
                        </a:rPr>
                        <a:t>Emittance</a:t>
                      </a:r>
                      <a:r>
                        <a:rPr lang="en-US" sz="1200" kern="100" dirty="0">
                          <a:effectLst/>
                          <a:latin typeface="Times New Roman"/>
                          <a:ea typeface="宋体"/>
                          <a:cs typeface="Times New Roman"/>
                        </a:rPr>
                        <a:t>  x/y (nm)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6.12/0.018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mn-lt"/>
                          <a:ea typeface="+mn-ea"/>
                          <a:cs typeface="Times New Roman"/>
                        </a:rPr>
                        <a:t>1.31/0.004</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mn-lt"/>
                          <a:ea typeface="+mn-ea"/>
                          <a:cs typeface="Times New Roman"/>
                        </a:rPr>
                        <a:t>0.57/0.0017</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mn-lt"/>
                          <a:ea typeface="+mn-ea"/>
                          <a:cs typeface="Times New Roman"/>
                        </a:rPr>
                        <a:t>1.48/0.0078</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76901">
                <a:tc>
                  <a:txBody>
                    <a:bodyPr/>
                    <a:lstStyle/>
                    <a:p>
                      <a:pPr marL="29210" algn="just">
                        <a:spcAft>
                          <a:spcPts val="0"/>
                        </a:spcAft>
                      </a:pPr>
                      <a:r>
                        <a:rPr lang="en-US" sz="1200" kern="100" dirty="0">
                          <a:effectLst/>
                          <a:latin typeface="Times New Roman"/>
                          <a:ea typeface="宋体"/>
                          <a:cs typeface="Times New Roman"/>
                        </a:rPr>
                        <a:t>Transverse  </a:t>
                      </a: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IP</a:t>
                      </a:r>
                      <a:r>
                        <a:rPr lang="en-US" sz="1200" kern="100" dirty="0">
                          <a:effectLst/>
                          <a:latin typeface="Times New Roman"/>
                          <a:ea typeface="宋体"/>
                          <a:cs typeface="Times New Roman"/>
                        </a:rPr>
                        <a:t> (um)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69.97/0.15</a:t>
                      </a: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mn-ea"/>
                          <a:cs typeface="Times New Roman" panose="02020603050405020304" pitchFamily="18" charset="0"/>
                        </a:rPr>
                        <a:t>15.0/0.089</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mn-ea"/>
                          <a:cs typeface="Times New Roman" panose="02020603050405020304" pitchFamily="18" charset="0"/>
                        </a:rPr>
                        <a:t>9.9/0.059</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mn-ea"/>
                          <a:cs typeface="Times New Roman" panose="02020603050405020304" pitchFamily="18" charset="0"/>
                        </a:rPr>
                        <a:t>15.4/0.125</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sz="1200" i="1" kern="100" dirty="0">
                          <a:effectLst/>
                          <a:latin typeface="Times New Roman"/>
                          <a:ea typeface="宋体"/>
                          <a:cs typeface="Times New Roman"/>
                          <a:sym typeface="Symbol"/>
                        </a:rPr>
                        <a:t></a:t>
                      </a:r>
                      <a:r>
                        <a:rPr lang="en-US" sz="1200" i="1" kern="100" baseline="-25000" dirty="0">
                          <a:effectLst/>
                          <a:latin typeface="Times New Roman"/>
                          <a:ea typeface="宋体"/>
                          <a:cs typeface="Times New Roman"/>
                        </a:rPr>
                        <a:t>x</a:t>
                      </a:r>
                      <a:r>
                        <a:rPr lang="en-US" sz="1200" i="0" kern="100" baseline="0" dirty="0">
                          <a:effectLst/>
                          <a:latin typeface="Times New Roman"/>
                          <a:ea typeface="宋体"/>
                          <a:cs typeface="Times New Roman"/>
                        </a:rPr>
                        <a:t>/</a:t>
                      </a:r>
                      <a:r>
                        <a:rPr lang="en-US" altLang="zh-CN" sz="1200" i="1" kern="100" dirty="0">
                          <a:effectLst/>
                          <a:latin typeface="Times New Roman"/>
                          <a:ea typeface="+mn-ea"/>
                          <a:cs typeface="Times New Roman"/>
                          <a:sym typeface="Symbol"/>
                        </a:rPr>
                        <a:t></a:t>
                      </a:r>
                      <a:r>
                        <a:rPr lang="en-US" altLang="zh-CN" sz="1200" i="1" kern="100" baseline="-25000" dirty="0">
                          <a:effectLst/>
                          <a:latin typeface="Times New Roman"/>
                          <a:ea typeface="+mn-ea"/>
                          <a:cs typeface="Times New Roman"/>
                        </a:rPr>
                        <a:t>y</a:t>
                      </a:r>
                      <a:r>
                        <a:rPr lang="en-US" altLang="zh-CN" sz="1200" kern="100" dirty="0">
                          <a:effectLst/>
                          <a:latin typeface="Times New Roman"/>
                          <a:ea typeface="+mn-ea"/>
                          <a:cs typeface="Times New Roman"/>
                        </a:rPr>
                        <a:t>/IP</a:t>
                      </a:r>
                      <a:endParaRPr lang="zh-CN" altLang="zh-CN" sz="1200" kern="100" dirty="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Times New Roman"/>
                          <a:ea typeface="宋体"/>
                          <a:cs typeface="Times New Roman"/>
                        </a:rPr>
                        <a:t>0.118/</a:t>
                      </a:r>
                      <a:r>
                        <a:rPr lang="en-US" altLang="zh-CN" sz="1200" kern="100" dirty="0">
                          <a:effectLst/>
                          <a:latin typeface="Times New Roman"/>
                          <a:ea typeface="+mn-ea"/>
                          <a:cs typeface="Times New Roman"/>
                        </a:rPr>
                        <a:t>0.083</a:t>
                      </a:r>
                      <a:endParaRPr lang="zh-CN" altLang="zh-CN" sz="1200" kern="100" dirty="0">
                        <a:effectLst/>
                        <a:latin typeface="+mn-lt"/>
                        <a:ea typeface="+mn-ea"/>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mn-ea"/>
                          <a:cs typeface="Times New Roman" panose="02020603050405020304" pitchFamily="18" charset="0"/>
                        </a:rPr>
                        <a:t>0.013/0.083</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mn-ea"/>
                          <a:cs typeface="Times New Roman" panose="02020603050405020304" pitchFamily="18" charset="0"/>
                        </a:rPr>
                        <a:t>0.0055/0.062</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mn-ea"/>
                          <a:cs typeface="Times New Roman" panose="02020603050405020304" pitchFamily="18" charset="0"/>
                        </a:rPr>
                        <a:t>0.008/0.054</a:t>
                      </a:r>
                      <a:endParaRPr lang="zh-CN" altLang="zh-CN" sz="1200" kern="100" dirty="0">
                        <a:effectLst/>
                        <a:latin typeface="Times New Roman" panose="02020603050405020304" pitchFamily="18" charset="0"/>
                        <a:ea typeface="+mn-ea"/>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6901">
                <a:tc>
                  <a:txBody>
                    <a:bodyPr/>
                    <a:lstStyle/>
                    <a:p>
                      <a:pPr marL="29210" algn="just">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RF</a:t>
                      </a:r>
                      <a:r>
                        <a:rPr lang="en-US" altLang="zh-CN" sz="1200" kern="100" baseline="0" dirty="0">
                          <a:effectLst/>
                          <a:latin typeface="Times New Roman" panose="02020603050405020304" pitchFamily="18" charset="0"/>
                          <a:ea typeface="宋体"/>
                          <a:cs typeface="Times New Roman" panose="02020603050405020304" pitchFamily="18" charset="0"/>
                        </a:rPr>
                        <a:t> Phase (degree)</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Calibri"/>
                          <a:ea typeface="宋体"/>
                          <a:cs typeface="Times New Roman"/>
                        </a:rPr>
                        <a:t>153.0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128</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126.9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165.3</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6901">
                <a:tc>
                  <a:txBody>
                    <a:bodyPr/>
                    <a:lstStyle/>
                    <a:p>
                      <a:pPr marL="29210" algn="just">
                        <a:spcAft>
                          <a:spcPts val="0"/>
                        </a:spcAft>
                      </a:pPr>
                      <a:r>
                        <a:rPr lang="en-US" sz="1200" i="1" kern="100" dirty="0">
                          <a:effectLst/>
                          <a:latin typeface="Times New Roman"/>
                          <a:ea typeface="宋体"/>
                          <a:cs typeface="Times New Roman"/>
                        </a:rPr>
                        <a:t>V</a:t>
                      </a:r>
                      <a:r>
                        <a:rPr lang="en-US" sz="1200" i="1" kern="100" baseline="-25000" dirty="0">
                          <a:effectLst/>
                          <a:latin typeface="Times New Roman"/>
                          <a:ea typeface="宋体"/>
                          <a:cs typeface="Times New Roman"/>
                        </a:rPr>
                        <a:t>RF </a:t>
                      </a:r>
                      <a:r>
                        <a:rPr lang="en-US" sz="1200" kern="100" dirty="0">
                          <a:effectLst/>
                          <a:latin typeface="Times New Roman"/>
                          <a:ea typeface="宋体"/>
                          <a:cs typeface="Times New Roman"/>
                        </a:rPr>
                        <a:t>(GV)</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6.87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a:solidFill>
                            <a:srgbClr val="FF0000"/>
                          </a:solidFill>
                          <a:latin typeface="Times New Roman" panose="02020603050405020304" pitchFamily="18" charset="0"/>
                          <a:cs typeface="Times New Roman" panose="02020603050405020304" pitchFamily="18" charset="0"/>
                        </a:rPr>
                        <a:t>2.1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a:solidFill>
                            <a:srgbClr val="FF0000"/>
                          </a:solidFill>
                          <a:latin typeface="Times New Roman" panose="02020603050405020304" pitchFamily="18" charset="0"/>
                          <a:cs typeface="Times New Roman" panose="02020603050405020304" pitchFamily="18" charset="0"/>
                        </a:rPr>
                        <a:t>0.41</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b="1" dirty="0">
                          <a:solidFill>
                            <a:srgbClr val="FF0000"/>
                          </a:solidFill>
                          <a:latin typeface="Times New Roman" panose="02020603050405020304" pitchFamily="18" charset="0"/>
                          <a:cs typeface="Times New Roman" panose="02020603050405020304" pitchFamily="18" charset="0"/>
                        </a:rPr>
                        <a:t>0.14</a:t>
                      </a:r>
                      <a:endParaRPr lang="zh-CN" altLang="en-US" sz="1200" b="1" dirty="0">
                        <a:solidFill>
                          <a:srgbClr val="FF0000"/>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76901">
                <a:tc>
                  <a:txBody>
                    <a:bodyPr/>
                    <a:lstStyle/>
                    <a:p>
                      <a:pPr marL="29210" algn="just">
                        <a:spcAft>
                          <a:spcPts val="0"/>
                        </a:spcAft>
                      </a:pPr>
                      <a:r>
                        <a:rPr lang="en-US" sz="1200" i="1" kern="100" dirty="0">
                          <a:effectLst/>
                          <a:latin typeface="Times New Roman"/>
                          <a:ea typeface="宋体"/>
                          <a:cs typeface="Times New Roman"/>
                        </a:rPr>
                        <a:t>f </a:t>
                      </a:r>
                      <a:r>
                        <a:rPr lang="en-US" sz="1200" i="1" kern="100" baseline="-25000" dirty="0">
                          <a:effectLst/>
                          <a:latin typeface="Times New Roman"/>
                          <a:ea typeface="宋体"/>
                          <a:cs typeface="Times New Roman"/>
                        </a:rPr>
                        <a:t>RF</a:t>
                      </a:r>
                      <a:r>
                        <a:rPr lang="en-US" sz="1200" kern="100" dirty="0">
                          <a:effectLst/>
                          <a:latin typeface="Times New Roman"/>
                          <a:ea typeface="宋体"/>
                          <a:cs typeface="Times New Roman"/>
                        </a:rPr>
                        <a:t> (MHz)  (harmonic)</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650</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650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650 (217800)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650 (217800)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76901">
                <a:tc>
                  <a:txBody>
                    <a:bodyPr/>
                    <a:lstStyle/>
                    <a:p>
                      <a:pPr marL="29210" algn="just">
                        <a:spcAft>
                          <a:spcPts val="0"/>
                        </a:spcAft>
                      </a:pPr>
                      <a:r>
                        <a:rPr lang="en-US" sz="1200" i="1" kern="100" dirty="0">
                          <a:effectLst/>
                          <a:latin typeface="Times New Roman"/>
                          <a:ea typeface="宋体"/>
                          <a:cs typeface="Times New Roman"/>
                          <a:sym typeface="Symbol"/>
                        </a:rPr>
                        <a:t>Nature </a:t>
                      </a:r>
                      <a:r>
                        <a:rPr lang="en-US" sz="1200" i="1" kern="100" baseline="-25000" dirty="0">
                          <a:effectLst/>
                          <a:latin typeface="Times New Roman"/>
                          <a:ea typeface="宋体"/>
                          <a:cs typeface="Times New Roman"/>
                        </a:rPr>
                        <a:t>z</a:t>
                      </a:r>
                      <a:r>
                        <a:rPr lang="en-US" sz="1200" kern="100" dirty="0">
                          <a:effectLst/>
                          <a:latin typeface="Times New Roman"/>
                          <a:ea typeface="宋体"/>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2.14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1" dirty="0">
                          <a:solidFill>
                            <a:schemeClr val="tx1"/>
                          </a:solidFill>
                          <a:latin typeface="Times New Roman" panose="02020603050405020304" pitchFamily="18" charset="0"/>
                          <a:cs typeface="Times New Roman" panose="02020603050405020304" pitchFamily="18" charset="0"/>
                        </a:rPr>
                        <a:t>2.72</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altLang="zh-CN" sz="1200" b="1" dirty="0">
                          <a:solidFill>
                            <a:schemeClr val="tx1"/>
                          </a:solidFill>
                          <a:latin typeface="Times New Roman" panose="02020603050405020304" pitchFamily="18" charset="0"/>
                          <a:cs typeface="Times New Roman" panose="02020603050405020304" pitchFamily="18" charset="0"/>
                        </a:rPr>
                        <a:t>3.37</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b="1" dirty="0">
                          <a:solidFill>
                            <a:schemeClr val="tx1"/>
                          </a:solidFill>
                          <a:latin typeface="Times New Roman" panose="02020603050405020304" pitchFamily="18" charset="0"/>
                          <a:cs typeface="Times New Roman" panose="02020603050405020304" pitchFamily="18" charset="0"/>
                        </a:rPr>
                        <a:t>3.97</a:t>
                      </a:r>
                      <a:endParaRPr lang="zh-CN" altLang="en-US" sz="1200" b="1"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20"/>
                  </a:ext>
                </a:extLst>
              </a:tr>
              <a:tr h="176901">
                <a:tc>
                  <a:txBody>
                    <a:bodyPr/>
                    <a:lstStyle/>
                    <a:p>
                      <a:pPr marL="29210" algn="just">
                        <a:spcAft>
                          <a:spcPts val="0"/>
                        </a:spcAft>
                      </a:pPr>
                      <a:r>
                        <a:rPr lang="en-US" altLang="zh-CN" sz="1200" kern="100" dirty="0">
                          <a:effectLst/>
                          <a:latin typeface="Calibri"/>
                          <a:ea typeface="宋体"/>
                          <a:cs typeface="Times New Roman"/>
                        </a:rPr>
                        <a:t>Total</a:t>
                      </a:r>
                      <a:r>
                        <a:rPr lang="en-US" altLang="zh-CN" sz="1200" kern="100" baseline="0" dirty="0">
                          <a:effectLst/>
                          <a:latin typeface="Calibri"/>
                          <a:ea typeface="宋体"/>
                          <a:cs typeface="Times New Roman"/>
                        </a:rPr>
                        <a:t>  </a:t>
                      </a:r>
                      <a:r>
                        <a:rPr lang="en-US" altLang="zh-CN" sz="1200" i="1" kern="100" dirty="0">
                          <a:effectLst/>
                          <a:latin typeface="Times New Roman"/>
                          <a:ea typeface="+mn-ea"/>
                          <a:cs typeface="Times New Roman"/>
                          <a:sym typeface="Symbol"/>
                        </a:rPr>
                        <a:t></a:t>
                      </a:r>
                      <a:r>
                        <a:rPr lang="en-US" altLang="zh-CN" sz="1200" i="1" kern="100" baseline="-25000" dirty="0">
                          <a:effectLst/>
                          <a:latin typeface="Times New Roman"/>
                          <a:ea typeface="+mn-ea"/>
                          <a:cs typeface="Times New Roman"/>
                        </a:rPr>
                        <a:t>z</a:t>
                      </a:r>
                      <a:r>
                        <a:rPr lang="en-US" altLang="zh-CN" sz="1200" kern="100" dirty="0">
                          <a:effectLst/>
                          <a:latin typeface="Times New Roman"/>
                          <a:ea typeface="+mn-ea"/>
                          <a:cs typeface="Times New Roman"/>
                        </a:rPr>
                        <a:t> (mm)</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Calibri"/>
                          <a:ea typeface="宋体"/>
                          <a:cs typeface="Times New Roman"/>
                        </a:rPr>
                        <a:t>2.65</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2.9</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3.4</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dirty="0">
                          <a:latin typeface="Times New Roman" panose="02020603050405020304" pitchFamily="18" charset="0"/>
                          <a:cs typeface="Times New Roman" panose="02020603050405020304" pitchFamily="18" charset="0"/>
                        </a:rPr>
                        <a:t>4.0</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76901">
                <a:tc>
                  <a:txBody>
                    <a:bodyPr/>
                    <a:lstStyle/>
                    <a:p>
                      <a:pPr marL="29210" algn="just">
                        <a:spcAft>
                          <a:spcPts val="0"/>
                        </a:spcAft>
                      </a:pPr>
                      <a:r>
                        <a:rPr lang="en-US" altLang="zh-CN" sz="1200" kern="100" dirty="0">
                          <a:effectLst/>
                          <a:latin typeface="Calibri"/>
                          <a:ea typeface="宋体"/>
                          <a:cs typeface="Times New Roman"/>
                        </a:rPr>
                        <a:t>HOM power</a:t>
                      </a:r>
                      <a:r>
                        <a:rPr lang="en-US" altLang="zh-CN" sz="1200" kern="100" baseline="0" dirty="0">
                          <a:effectLst/>
                          <a:latin typeface="Calibri"/>
                          <a:ea typeface="宋体"/>
                          <a:cs typeface="Times New Roman"/>
                        </a:rPr>
                        <a:t>/cavity (kw)</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Calibri"/>
                          <a:ea typeface="宋体"/>
                          <a:cs typeface="Times New Roman"/>
                        </a:rPr>
                        <a:t>3.6 </a:t>
                      </a:r>
                      <a:r>
                        <a:rPr lang="en-US" altLang="zh-CN" sz="1200" dirty="0">
                          <a:latin typeface="Times New Roman" panose="02020603050405020304" pitchFamily="18" charset="0"/>
                          <a:cs typeface="Times New Roman" panose="02020603050405020304" pitchFamily="18" charset="0"/>
                        </a:rPr>
                        <a:t>(5cell)</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0.41(2cell) </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0.36(2cell)</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1.99(2cell)</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22"/>
                  </a:ext>
                </a:extLst>
              </a:tr>
              <a:tr h="176901">
                <a:tc>
                  <a:txBody>
                    <a:bodyPr/>
                    <a:lstStyle/>
                    <a:p>
                      <a:pPr marL="29210" algn="just">
                        <a:spcAft>
                          <a:spcPts val="0"/>
                        </a:spcAft>
                      </a:pPr>
                      <a:r>
                        <a:rPr lang="en-US" sz="1200" kern="100">
                          <a:effectLst/>
                          <a:latin typeface="Times New Roman"/>
                          <a:ea typeface="宋体"/>
                          <a:cs typeface="Times New Roman"/>
                        </a:rPr>
                        <a:t>Energy spread (%)</a:t>
                      </a:r>
                      <a:endParaRPr lang="zh-CN" sz="1200" kern="10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0.13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0.098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0.065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0.037</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76901">
                <a:tc>
                  <a:txBody>
                    <a:bodyPr/>
                    <a:lstStyle/>
                    <a:p>
                      <a:pPr marL="29210" algn="just">
                        <a:spcAft>
                          <a:spcPts val="0"/>
                        </a:spcAft>
                      </a:pPr>
                      <a:r>
                        <a:rPr lang="en-US" sz="1200" kern="100" dirty="0">
                          <a:effectLst/>
                          <a:latin typeface="Times New Roman"/>
                          <a:ea typeface="宋体"/>
                          <a:cs typeface="Times New Roman"/>
                        </a:rPr>
                        <a:t>Energy acceptance (%)</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2</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1.5</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zh-CN" altLang="en-US" dirty="0"/>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6901">
                <a:tc>
                  <a:txBody>
                    <a:bodyPr/>
                    <a:lstStyle/>
                    <a:p>
                      <a:pPr marL="29210" marR="0" indent="0" algn="just"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a:ea typeface="+mn-ea"/>
                          <a:cs typeface="Times New Roman"/>
                        </a:rPr>
                        <a:t>Energy acceptance  by</a:t>
                      </a:r>
                      <a:r>
                        <a:rPr lang="en-US" altLang="zh-CN" sz="1200" kern="100" baseline="0" dirty="0">
                          <a:effectLst/>
                          <a:latin typeface="Times New Roman"/>
                          <a:ea typeface="+mn-ea"/>
                          <a:cs typeface="Times New Roman"/>
                        </a:rPr>
                        <a:t> RF </a:t>
                      </a:r>
                      <a:r>
                        <a:rPr lang="en-US" altLang="zh-CN" sz="1200" kern="100" dirty="0">
                          <a:effectLst/>
                          <a:latin typeface="Times New Roman"/>
                          <a:ea typeface="+mn-ea"/>
                          <a:cs typeface="Times New Roman"/>
                        </a:rPr>
                        <a:t>(%)</a:t>
                      </a:r>
                      <a:endParaRPr lang="zh-CN" altLang="zh-CN" sz="1200" kern="100" dirty="0">
                        <a:effectLst/>
                        <a:latin typeface="+mn-lt"/>
                        <a:ea typeface="+mn-ea"/>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Calibri"/>
                          <a:ea typeface="宋体"/>
                          <a:cs typeface="Times New Roman"/>
                        </a:rPr>
                        <a:t>6</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a:solidFill>
                            <a:schemeClr val="tx1"/>
                          </a:solidFill>
                          <a:latin typeface="Times New Roman" panose="02020603050405020304" pitchFamily="18" charset="0"/>
                          <a:cs typeface="Times New Roman" panose="02020603050405020304" pitchFamily="18" charset="0"/>
                        </a:rPr>
                        <a:t>2.1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b="0" dirty="0">
                          <a:solidFill>
                            <a:schemeClr val="tx1"/>
                          </a:solidFill>
                          <a:latin typeface="Times New Roman" panose="02020603050405020304" pitchFamily="18" charset="0"/>
                          <a:cs typeface="Times New Roman" panose="02020603050405020304" pitchFamily="18" charset="0"/>
                        </a:rPr>
                        <a:t>1.1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b="0" dirty="0">
                          <a:solidFill>
                            <a:schemeClr val="tx1"/>
                          </a:solidFill>
                          <a:latin typeface="Times New Roman" panose="02020603050405020304" pitchFamily="18" charset="0"/>
                          <a:cs typeface="Times New Roman" panose="02020603050405020304" pitchFamily="18" charset="0"/>
                        </a:rPr>
                        <a:t>1.1</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76901">
                <a:tc>
                  <a:txBody>
                    <a:bodyPr/>
                    <a:lstStyle/>
                    <a:p>
                      <a:pPr marL="29210" algn="just">
                        <a:spcAft>
                          <a:spcPts val="0"/>
                        </a:spcAft>
                      </a:pPr>
                      <a:r>
                        <a:rPr lang="en-US" sz="1200" i="1" kern="100" dirty="0">
                          <a:effectLst/>
                          <a:latin typeface="Times New Roman"/>
                          <a:ea typeface="宋体"/>
                          <a:cs typeface="Times New Roman"/>
                        </a:rPr>
                        <a:t>n</a:t>
                      </a:r>
                      <a:r>
                        <a:rPr lang="en-US" sz="1200" i="1" kern="100" baseline="-25000" dirty="0">
                          <a:effectLst/>
                          <a:latin typeface="Times New Roman"/>
                          <a:ea typeface="宋体"/>
                          <a:cs typeface="Times New Roman"/>
                          <a:sym typeface="Symbol"/>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0.23</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0.26</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0.15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0.12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353803">
                <a:tc>
                  <a:txBody>
                    <a:bodyPr/>
                    <a:lstStyle/>
                    <a:p>
                      <a:pPr marL="29210" algn="l">
                        <a:spcAft>
                          <a:spcPts val="0"/>
                        </a:spcAft>
                      </a:pPr>
                      <a:r>
                        <a:rPr lang="en-US" sz="1200" kern="100" dirty="0">
                          <a:effectLst/>
                          <a:latin typeface="Times New Roman"/>
                          <a:ea typeface="宋体"/>
                          <a:cs typeface="Times New Roman"/>
                        </a:rPr>
                        <a:t>Life time due to</a:t>
                      </a:r>
                      <a:r>
                        <a:rPr lang="en-US" sz="1200" kern="100" baseline="0" dirty="0">
                          <a:effectLst/>
                          <a:latin typeface="Times New Roman"/>
                          <a:ea typeface="宋体"/>
                          <a:cs typeface="Times New Roman"/>
                        </a:rPr>
                        <a:t> </a:t>
                      </a:r>
                      <a:r>
                        <a:rPr lang="en-US" sz="1200" kern="100" dirty="0" err="1">
                          <a:effectLst/>
                          <a:latin typeface="Times New Roman"/>
                          <a:ea typeface="宋体"/>
                          <a:cs typeface="Times New Roman"/>
                        </a:rPr>
                        <a:t>beamstrahlung_cal</a:t>
                      </a:r>
                      <a:r>
                        <a:rPr lang="en-US" sz="1200" kern="100" dirty="0">
                          <a:effectLst/>
                          <a:latin typeface="Times New Roman"/>
                          <a:ea typeface="宋体"/>
                          <a:cs typeface="Times New Roman"/>
                        </a:rPr>
                        <a:t> (minute)</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a:ea typeface="宋体"/>
                          <a:cs typeface="Times New Roman"/>
                        </a:rPr>
                        <a:t>47</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52</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endParaRPr lang="zh-CN" altLang="en-US" dirty="0"/>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79521">
                <a:tc>
                  <a:txBody>
                    <a:bodyPr/>
                    <a:lstStyle/>
                    <a:p>
                      <a:pPr marL="29210" algn="just">
                        <a:spcAft>
                          <a:spcPts val="0"/>
                        </a:spcAft>
                      </a:pPr>
                      <a:r>
                        <a:rPr lang="en-US" sz="1200" i="1" kern="100" dirty="0">
                          <a:effectLst/>
                          <a:latin typeface="Times New Roman"/>
                          <a:ea typeface="宋体"/>
                          <a:cs typeface="Times New Roman"/>
                        </a:rPr>
                        <a:t>F</a:t>
                      </a:r>
                      <a:r>
                        <a:rPr lang="en-US" sz="1200" kern="100" dirty="0">
                          <a:effectLst/>
                          <a:latin typeface="Times New Roman"/>
                          <a:ea typeface="宋体"/>
                          <a:cs typeface="Times New Roman"/>
                        </a:rPr>
                        <a:t> (hour glass)</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100" dirty="0">
                          <a:effectLst/>
                          <a:latin typeface="Times New Roman"/>
                          <a:ea typeface="宋体"/>
                          <a:cs typeface="Times New Roman"/>
                        </a:rPr>
                        <a:t>0.68</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0.96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altLang="zh-CN" sz="1200" dirty="0">
                          <a:latin typeface="Times New Roman" panose="02020603050405020304" pitchFamily="18" charset="0"/>
                          <a:cs typeface="Times New Roman" panose="02020603050405020304" pitchFamily="18" charset="0"/>
                        </a:rPr>
                        <a:t>0.98</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altLang="zh-CN" sz="1200" dirty="0">
                          <a:latin typeface="Times New Roman" panose="02020603050405020304" pitchFamily="18" charset="0"/>
                          <a:cs typeface="Times New Roman" panose="02020603050405020304" pitchFamily="18" charset="0"/>
                        </a:rPr>
                        <a:t>0.96</a:t>
                      </a:r>
                      <a:endParaRPr lang="zh-CN" altLang="en-US" sz="1200" dirty="0">
                        <a:latin typeface="Times New Roman" panose="02020603050405020304" pitchFamily="18" charset="0"/>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76901">
                <a:tc>
                  <a:txBody>
                    <a:bodyPr/>
                    <a:lstStyle/>
                    <a:p>
                      <a:pPr marL="29210" algn="just">
                        <a:spcAft>
                          <a:spcPts val="0"/>
                        </a:spcAft>
                      </a:pPr>
                      <a:r>
                        <a:rPr lang="en-US" sz="1200" i="1" kern="100" dirty="0" err="1">
                          <a:effectLst/>
                          <a:latin typeface="Times New Roman"/>
                          <a:ea typeface="宋体"/>
                          <a:cs typeface="Times New Roman"/>
                        </a:rPr>
                        <a:t>L</a:t>
                      </a:r>
                      <a:r>
                        <a:rPr lang="en-US" sz="1200" i="1" kern="100" baseline="-25000" dirty="0" err="1">
                          <a:effectLst/>
                          <a:latin typeface="Times New Roman"/>
                          <a:ea typeface="宋体"/>
                          <a:cs typeface="Times New Roman"/>
                        </a:rPr>
                        <a:t>max</a:t>
                      </a:r>
                      <a:r>
                        <a:rPr lang="en-US" sz="1200" kern="100" dirty="0">
                          <a:effectLst/>
                          <a:latin typeface="Times New Roman"/>
                          <a:ea typeface="宋体"/>
                          <a:cs typeface="Times New Roman"/>
                        </a:rPr>
                        <a:t>/IP (10</a:t>
                      </a:r>
                      <a:r>
                        <a:rPr lang="en-US" sz="1200" kern="100" baseline="30000" dirty="0">
                          <a:effectLst/>
                          <a:latin typeface="Times New Roman"/>
                          <a:ea typeface="宋体"/>
                          <a:cs typeface="Times New Roman"/>
                        </a:rPr>
                        <a:t>34</a:t>
                      </a:r>
                      <a:r>
                        <a:rPr lang="en-US" sz="1200" kern="100" dirty="0">
                          <a:effectLst/>
                          <a:latin typeface="Times New Roman"/>
                          <a:ea typeface="宋体"/>
                          <a:cs typeface="Times New Roman"/>
                        </a:rPr>
                        <a:t>cm</a:t>
                      </a:r>
                      <a:r>
                        <a:rPr lang="en-US" sz="1200" kern="100" baseline="30000" dirty="0">
                          <a:effectLst/>
                          <a:latin typeface="Times New Roman"/>
                          <a:ea typeface="宋体"/>
                          <a:cs typeface="Times New Roman"/>
                        </a:rPr>
                        <a:t>-2</a:t>
                      </a:r>
                      <a:r>
                        <a:rPr lang="en-US" sz="1200" kern="100" dirty="0">
                          <a:effectLst/>
                          <a:latin typeface="Times New Roman"/>
                          <a:ea typeface="宋体"/>
                          <a:cs typeface="Times New Roman"/>
                        </a:rPr>
                        <a:t>s</a:t>
                      </a:r>
                      <a:r>
                        <a:rPr lang="en-US" sz="1200" kern="100" baseline="30000" dirty="0">
                          <a:effectLst/>
                          <a:latin typeface="Times New Roman"/>
                          <a:ea typeface="宋体"/>
                          <a:cs typeface="Times New Roman"/>
                        </a:rPr>
                        <a:t>-1</a:t>
                      </a:r>
                      <a:r>
                        <a:rPr lang="en-US" sz="1200" kern="100" dirty="0">
                          <a:effectLst/>
                          <a:latin typeface="Times New Roman"/>
                          <a:ea typeface="宋体"/>
                          <a:cs typeface="Times New Roman"/>
                        </a:rPr>
                        <a:t>)</a:t>
                      </a:r>
                      <a:endParaRPr lang="zh-CN" sz="1200" kern="100" dirty="0">
                        <a:effectLst/>
                        <a:latin typeface="Calibri"/>
                        <a:ea typeface="宋体"/>
                        <a:cs typeface="Times New Roman"/>
                      </a:endParaRPr>
                    </a:p>
                  </a:txBody>
                  <a:tcPr marL="43040" marR="430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200" kern="100" dirty="0">
                          <a:effectLst/>
                          <a:latin typeface="Times New Roman"/>
                          <a:ea typeface="宋体"/>
                          <a:cs typeface="Times New Roman"/>
                        </a:rPr>
                        <a:t>2.04</a:t>
                      </a:r>
                      <a:endParaRPr lang="zh-CN" sz="1200" kern="100" dirty="0">
                        <a:effectLst/>
                        <a:latin typeface="Calibri"/>
                        <a:ea typeface="宋体"/>
                        <a:cs typeface="Times New Roman"/>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200" kern="100" dirty="0">
                          <a:effectLst/>
                          <a:latin typeface="Times New Roman" panose="02020603050405020304" pitchFamily="18" charset="0"/>
                          <a:ea typeface="+mn-ea"/>
                          <a:cs typeface="Times New Roman" panose="02020603050405020304" pitchFamily="18" charset="0"/>
                        </a:rPr>
                        <a:t>2.0</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5.15</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en-US" altLang="zh-CN" sz="1200" kern="100" dirty="0">
                          <a:effectLst/>
                          <a:latin typeface="Times New Roman" panose="02020603050405020304" pitchFamily="18" charset="0"/>
                          <a:ea typeface="宋体"/>
                          <a:cs typeface="Times New Roman" panose="02020603050405020304" pitchFamily="18" charset="0"/>
                        </a:rPr>
                        <a:t>11.9</a:t>
                      </a:r>
                      <a:endParaRPr lang="zh-CN" sz="1200" kern="100" dirty="0">
                        <a:effectLst/>
                        <a:latin typeface="Times New Roman" panose="02020603050405020304" pitchFamily="18" charset="0"/>
                        <a:ea typeface="宋体"/>
                        <a:cs typeface="Times New Roman" panose="02020603050405020304" pitchFamily="18" charset="0"/>
                      </a:endParaRPr>
                    </a:p>
                  </a:txBody>
                  <a:tcPr marL="43040" marR="430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9"/>
                  </a:ext>
                </a:extLst>
              </a:tr>
            </a:tbl>
          </a:graphicData>
        </a:graphic>
      </p:graphicFrame>
      <p:sp>
        <p:nvSpPr>
          <p:cNvPr id="3" name="灯片编号占位符 2"/>
          <p:cNvSpPr>
            <a:spLocks noGrp="1"/>
          </p:cNvSpPr>
          <p:nvPr>
            <p:ph type="sldNum" sz="quarter" idx="12"/>
          </p:nvPr>
        </p:nvSpPr>
        <p:spPr>
          <a:xfrm>
            <a:off x="6660232" y="6473968"/>
            <a:ext cx="21336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C913308-F349-4B6D-A68A-DD1791B4A57B}" type="slidenum">
              <a:rPr kumimoji="0" lang="zh-CN" alt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zh-CN" altLang="en-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65352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871286415"/>
              </p:ext>
            </p:extLst>
          </p:nvPr>
        </p:nvGraphicFramePr>
        <p:xfrm>
          <a:off x="990600" y="837616"/>
          <a:ext cx="6642426" cy="6248984"/>
        </p:xfrm>
        <a:graphic>
          <a:graphicData uri="http://schemas.openxmlformats.org/presentationml/2006/ole">
            <mc:AlternateContent xmlns:mc="http://schemas.openxmlformats.org/markup-compatibility/2006">
              <mc:Choice xmlns:v="urn:schemas-microsoft-com:vml" Requires="v">
                <p:oleObj spid="_x0000_s5156" name="Document" r:id="rId3" imgW="5949456" imgH="5597229" progId="Word.Document.12">
                  <p:embed/>
                </p:oleObj>
              </mc:Choice>
              <mc:Fallback>
                <p:oleObj name="Document" r:id="rId3" imgW="5949456" imgH="5597229" progId="Word.Document.12">
                  <p:embed/>
                  <p:pic>
                    <p:nvPicPr>
                      <p:cNvPr id="0" name=""/>
                      <p:cNvPicPr/>
                      <p:nvPr/>
                    </p:nvPicPr>
                    <p:blipFill>
                      <a:blip r:embed="rId4"/>
                      <a:stretch>
                        <a:fillRect/>
                      </a:stretch>
                    </p:blipFill>
                    <p:spPr>
                      <a:xfrm>
                        <a:off x="990600" y="837616"/>
                        <a:ext cx="6642426" cy="6248984"/>
                      </a:xfrm>
                      <a:prstGeom prst="rect">
                        <a:avLst/>
                      </a:prstGeom>
                    </p:spPr>
                  </p:pic>
                </p:oleObj>
              </mc:Fallback>
            </mc:AlternateContent>
          </a:graphicData>
        </a:graphic>
      </p:graphicFrame>
      <p:sp>
        <p:nvSpPr>
          <p:cNvPr id="6" name="TextBox 5"/>
          <p:cNvSpPr txBox="1"/>
          <p:nvPr/>
        </p:nvSpPr>
        <p:spPr>
          <a:xfrm>
            <a:off x="1266825" y="209490"/>
            <a:ext cx="6232293" cy="461665"/>
          </a:xfrm>
          <a:prstGeom prst="rect">
            <a:avLst/>
          </a:prstGeom>
          <a:solidFill>
            <a:schemeClr val="accent3">
              <a:lumMod val="20000"/>
              <a:lumOff val="80000"/>
            </a:schemeClr>
          </a:solidFill>
          <a:ln>
            <a:solidFill>
              <a:schemeClr val="tx1"/>
            </a:solidFill>
          </a:ln>
        </p:spPr>
        <p:txBody>
          <a:bodyPr wrap="square" rtlCol="0">
            <a:spAutoFit/>
          </a:bodyPr>
          <a:lstStyle/>
          <a:p>
            <a:pPr lvl="0" algn="ctr">
              <a:defRPr/>
            </a:pPr>
            <a:r>
              <a:rPr kumimoji="0" lang="en-US" sz="2400" b="1" i="0" u="none" strike="noStrike" kern="0" cap="none" spc="0" normalizeH="0" baseline="0" noProof="0" dirty="0">
                <a:ln>
                  <a:noFill/>
                </a:ln>
                <a:solidFill>
                  <a:prstClr val="black"/>
                </a:solidFill>
                <a:effectLst/>
                <a:uLnTx/>
                <a:uFillTx/>
              </a:rPr>
              <a:t>FCC-</a:t>
            </a:r>
            <a:r>
              <a:rPr lang="el-GR" sz="2400" b="1" kern="0" dirty="0">
                <a:solidFill>
                  <a:prstClr val="black"/>
                </a:solidFill>
                <a:latin typeface="Times New Roman" panose="02020603050405020304" pitchFamily="18" charset="0"/>
                <a:cs typeface="Times New Roman" panose="02020603050405020304" pitchFamily="18" charset="0"/>
              </a:rPr>
              <a:t> γγ</a:t>
            </a:r>
            <a:r>
              <a:rPr lang="en-US" sz="2400" b="1" kern="0" dirty="0">
                <a:solidFill>
                  <a:prstClr val="black"/>
                </a:solidFill>
              </a:rPr>
              <a:t>  vs. CEPC-</a:t>
            </a:r>
            <a:r>
              <a:rPr kumimoji="0" lang="el-GR"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γγ</a:t>
            </a:r>
            <a:endParaRPr kumimoji="0" lang="en-US" sz="24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58281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Discussion on CEPC(FCC)-</a:t>
            </a: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sym typeface="Symbol" panose="05050102010706020507" pitchFamily="18" charset="2"/>
              </a:rPr>
              <a:t></a:t>
            </a:r>
            <a:endPar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endParaRPr>
          </a:p>
        </p:txBody>
      </p:sp>
      <p:sp>
        <p:nvSpPr>
          <p:cNvPr id="9" name="Content Placeholder 4"/>
          <p:cNvSpPr txBox="1">
            <a:spLocks/>
          </p:cNvSpPr>
          <p:nvPr/>
        </p:nvSpPr>
        <p:spPr>
          <a:xfrm>
            <a:off x="533400" y="990600"/>
            <a:ext cx="8001000" cy="5562600"/>
          </a:xfrm>
          <a:prstGeom prst="rect">
            <a:avLst/>
          </a:prstGeom>
        </p:spPr>
        <p:txBody>
          <a:bodyPr vert="horz" lIns="91420" tIns="45711" rIns="91420" bIns="45711" rtlCol="0">
            <a:normAutofit/>
          </a:bodyPr>
          <a:lstStyle/>
          <a:p>
            <a:pPr marL="342829" marR="0" lvl="0" indent="-342829"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prstClr val="black"/>
                </a:solidFill>
                <a:effectLst/>
                <a:uLnTx/>
                <a:uFillTx/>
              </a:rPr>
              <a:t>Merits for a CEPC(FCC)-based </a:t>
            </a:r>
            <a:r>
              <a:rPr kumimoji="0" lang="en-US" sz="1800" b="0" i="0" u="none" strike="noStrike" kern="0" cap="none" spc="0" normalizeH="0" baseline="0" noProof="0" dirty="0">
                <a:ln>
                  <a:noFill/>
                </a:ln>
                <a:solidFill>
                  <a:prstClr val="black"/>
                </a:solidFill>
                <a:effectLst/>
                <a:uLnTx/>
                <a:uFillTx/>
                <a:sym typeface="Symbol" panose="05050102010706020507" pitchFamily="18" charset="2"/>
              </a:rPr>
              <a:t></a:t>
            </a:r>
            <a:r>
              <a:rPr kumimoji="0" lang="en-US" sz="1800" b="0" i="0" u="none" strike="noStrike" kern="0" cap="none" spc="0" normalizeH="0" baseline="0" noProof="0" dirty="0">
                <a:ln>
                  <a:noFill/>
                </a:ln>
                <a:solidFill>
                  <a:prstClr val="black"/>
                </a:solidFill>
                <a:effectLst/>
                <a:uLnTx/>
                <a:uFillTx/>
              </a:rPr>
              <a:t> collider:</a:t>
            </a:r>
          </a:p>
          <a:p>
            <a:pPr marL="742856" lvl="1" indent="-285750">
              <a:spcBef>
                <a:spcPct val="20000"/>
              </a:spcBef>
              <a:buFont typeface="Courier New" panose="02070309020205020404" pitchFamily="49" charset="0"/>
              <a:buChar char="o"/>
              <a:defRPr/>
            </a:pPr>
            <a:r>
              <a:rPr kumimoji="0" lang="en-US" sz="1400" b="0" i="0" u="none" strike="noStrike" kern="0" cap="none" spc="0" normalizeH="0" baseline="0" noProof="0" dirty="0">
                <a:ln>
                  <a:noFill/>
                </a:ln>
                <a:solidFill>
                  <a:prstClr val="black"/>
                </a:solidFill>
                <a:effectLst/>
                <a:uLnTx/>
                <a:uFillTx/>
              </a:rPr>
              <a:t>While CEPC is a conventional </a:t>
            </a:r>
            <a:r>
              <a:rPr kumimoji="0" lang="en-US" sz="1400" b="0" i="0" u="none" strike="noStrike" kern="0" cap="none" spc="0" normalizeH="0" baseline="0" noProof="0" dirty="0" err="1">
                <a:ln>
                  <a:noFill/>
                </a:ln>
                <a:solidFill>
                  <a:prstClr val="black"/>
                </a:solidFill>
                <a:effectLst/>
                <a:uLnTx/>
                <a:uFillTx/>
              </a:rPr>
              <a:t>e+e</a:t>
            </a:r>
            <a:r>
              <a:rPr kumimoji="0" lang="en-US" sz="1400" b="0" i="0" u="none" strike="noStrike" kern="0" cap="none" spc="0" normalizeH="0" baseline="0" noProof="0" dirty="0">
                <a:ln>
                  <a:noFill/>
                </a:ln>
                <a:solidFill>
                  <a:prstClr val="black"/>
                </a:solidFill>
                <a:effectLst/>
                <a:uLnTx/>
                <a:uFillTx/>
              </a:rPr>
              <a:t>- collider, CEPC </a:t>
            </a:r>
            <a:r>
              <a:rPr lang="el-GR" sz="1400" kern="0" dirty="0">
                <a:solidFill>
                  <a:prstClr val="black"/>
                </a:solidFill>
                <a:cs typeface="Times New Roman" panose="02020603050405020304" pitchFamily="18" charset="0"/>
                <a:sym typeface="Symbol" panose="05050102010706020507" pitchFamily="18" charset="2"/>
              </a:rPr>
              <a:t></a:t>
            </a:r>
            <a:r>
              <a:rPr kumimoji="0" lang="en-US" sz="1400" b="0" i="0" u="none" strike="noStrike" kern="0" cap="none" spc="0" normalizeH="0" baseline="0" noProof="0" dirty="0">
                <a:ln>
                  <a:noFill/>
                </a:ln>
                <a:solidFill>
                  <a:prstClr val="black"/>
                </a:solidFill>
                <a:effectLst/>
                <a:uLnTx/>
                <a:uFillTx/>
                <a:cs typeface="Times New Roman" panose="02020603050405020304" pitchFamily="18" charset="0"/>
              </a:rPr>
              <a:t> would be the world first photon collider.</a:t>
            </a:r>
          </a:p>
          <a:p>
            <a:pPr marL="742856" lvl="1" indent="-285750">
              <a:spcBef>
                <a:spcPct val="20000"/>
              </a:spcBef>
              <a:buFont typeface="Courier New" panose="02070309020205020404" pitchFamily="49" charset="0"/>
              <a:buChar char="o"/>
              <a:defRPr/>
            </a:pPr>
            <a:r>
              <a:rPr kumimoji="0" lang="en-US" sz="1400" b="0" i="0" u="none" strike="noStrike" kern="0" cap="none" spc="0" normalizeH="0" baseline="0" noProof="0" dirty="0">
                <a:ln>
                  <a:noFill/>
                </a:ln>
                <a:solidFill>
                  <a:prstClr val="black"/>
                </a:solidFill>
                <a:effectLst/>
                <a:uLnTx/>
                <a:uFillTx/>
                <a:cs typeface="Times New Roman" panose="02020603050405020304" pitchFamily="18" charset="0"/>
              </a:rPr>
              <a:t>A bigger community (HEP + laser) and bigger user society (H + super Z + </a:t>
            </a:r>
            <a:r>
              <a:rPr kumimoji="0" lang="el-GR" sz="1400" b="0" i="0" u="none" strike="noStrike" kern="0" cap="none" spc="0" normalizeH="0" baseline="0" noProof="0" dirty="0">
                <a:ln>
                  <a:noFill/>
                </a:ln>
                <a:solidFill>
                  <a:prstClr val="black"/>
                </a:solidFill>
                <a:effectLst/>
                <a:uLnTx/>
                <a:uFillTx/>
                <a:cs typeface="Times New Roman" panose="02020603050405020304" pitchFamily="18" charset="0"/>
                <a:sym typeface="Symbol" panose="05050102010706020507" pitchFamily="18" charset="2"/>
              </a:rPr>
              <a:t></a:t>
            </a:r>
            <a:r>
              <a:rPr kumimoji="0" lang="en-US" sz="1400" b="0" i="0" u="none" strike="noStrike" kern="0" cap="none" spc="0" normalizeH="0" baseline="0" noProof="0" dirty="0">
                <a:ln>
                  <a:noFill/>
                </a:ln>
                <a:solidFill>
                  <a:prstClr val="black"/>
                </a:solidFill>
                <a:effectLst/>
                <a:uLnTx/>
                <a:uFillTx/>
                <a:cs typeface="Times New Roman" panose="02020603050405020304" pitchFamily="18" charset="0"/>
              </a:rPr>
              <a:t> + intense</a:t>
            </a:r>
            <a:r>
              <a:rPr kumimoji="0" lang="en-US" sz="1400" b="0" i="0" u="none" strike="noStrike" kern="0" cap="none" spc="0" normalizeH="0" noProof="0" dirty="0">
                <a:ln>
                  <a:noFill/>
                </a:ln>
                <a:solidFill>
                  <a:prstClr val="black"/>
                </a:solidFill>
                <a:effectLst/>
                <a:uLnTx/>
                <a:uFillTx/>
                <a:cs typeface="Times New Roman" panose="02020603050405020304" pitchFamily="18" charset="0"/>
              </a:rPr>
              <a:t> </a:t>
            </a:r>
            <a:r>
              <a:rPr lang="el-GR" sz="1400" kern="0" dirty="0">
                <a:solidFill>
                  <a:prstClr val="black"/>
                </a:solidFill>
                <a:cs typeface="Times New Roman" panose="02020603050405020304" pitchFamily="18" charset="0"/>
                <a:sym typeface="Symbol" panose="05050102010706020507" pitchFamily="18" charset="2"/>
              </a:rPr>
              <a:t></a:t>
            </a:r>
            <a:r>
              <a:rPr kumimoji="0" lang="en-US" sz="1400" b="0" i="0" u="none" strike="noStrike" kern="0" cap="none" spc="0" normalizeH="0" noProof="0" dirty="0">
                <a:ln>
                  <a:noFill/>
                </a:ln>
                <a:solidFill>
                  <a:prstClr val="black"/>
                </a:solidFill>
                <a:effectLst/>
                <a:uLnTx/>
                <a:uFillTx/>
                <a:cs typeface="Times New Roman" panose="02020603050405020304" pitchFamily="18" charset="0"/>
              </a:rPr>
              <a:t>-source</a:t>
            </a:r>
            <a:r>
              <a:rPr kumimoji="0" lang="en-US" sz="1400" b="0" i="0" u="none" strike="noStrike" kern="0" cap="none" spc="0" normalizeH="0" baseline="0" noProof="0" dirty="0">
                <a:ln>
                  <a:noFill/>
                </a:ln>
                <a:solidFill>
                  <a:prstClr val="black"/>
                </a:solidFill>
                <a:effectLst/>
                <a:uLnTx/>
                <a:uFillTx/>
                <a:cs typeface="Times New Roman" panose="02020603050405020304" pitchFamily="18" charset="0"/>
              </a:rPr>
              <a:t>).</a:t>
            </a:r>
            <a:endParaRPr kumimoji="0" lang="en-US" sz="1400" b="0" i="0" u="none" strike="noStrike" kern="0" cap="none" spc="0" normalizeH="0" baseline="0" noProof="0" dirty="0">
              <a:ln>
                <a:noFill/>
              </a:ln>
              <a:solidFill>
                <a:prstClr val="black"/>
              </a:solidFill>
              <a:effectLst/>
              <a:uLnTx/>
              <a:uFillTx/>
            </a:endParaRPr>
          </a:p>
          <a:p>
            <a:pPr marL="742856" marR="0" lvl="1" indent="-285750" defTabSz="91440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400" b="0" i="0" u="none" strike="noStrike" kern="0" cap="none" spc="0" normalizeH="0" baseline="0" noProof="0" dirty="0">
                <a:ln>
                  <a:noFill/>
                </a:ln>
                <a:solidFill>
                  <a:prstClr val="black"/>
                </a:solidFill>
                <a:effectLst/>
                <a:uLnTx/>
                <a:uFillTx/>
              </a:rPr>
              <a:t>For particle physics:</a:t>
            </a:r>
          </a:p>
          <a:p>
            <a:pPr marL="1199960" lvl="2" indent="-285750">
              <a:spcBef>
                <a:spcPct val="20000"/>
              </a:spcBef>
              <a:buFont typeface="Wingdings"/>
              <a:buChar char="v"/>
              <a:defRPr/>
            </a:pPr>
            <a:r>
              <a:rPr kumimoji="0" lang="en-US" sz="1400" b="0" i="0" u="none" strike="noStrike" kern="0" cap="none" spc="0" normalizeH="0" baseline="0" noProof="0" dirty="0">
                <a:ln>
                  <a:noFill/>
                </a:ln>
                <a:solidFill>
                  <a:prstClr val="black"/>
                </a:solidFill>
                <a:effectLst/>
                <a:uLnTx/>
                <a:uFillTx/>
              </a:rPr>
              <a:t>A </a:t>
            </a:r>
            <a:r>
              <a:rPr lang="el-GR" sz="1400" kern="0" dirty="0">
                <a:solidFill>
                  <a:prstClr val="black"/>
                </a:solidFill>
                <a:cs typeface="Times New Roman" panose="02020603050405020304" pitchFamily="18" charset="0"/>
                <a:sym typeface="Symbol" panose="05050102010706020507" pitchFamily="18" charset="2"/>
              </a:rPr>
              <a:t></a:t>
            </a:r>
            <a:r>
              <a:rPr kumimoji="0" lang="en-US" sz="1400" b="0" i="0" u="none" strike="noStrike" kern="0" cap="none" spc="0" normalizeH="0" baseline="0" noProof="0" dirty="0">
                <a:ln>
                  <a:noFill/>
                </a:ln>
                <a:solidFill>
                  <a:prstClr val="black"/>
                </a:solidFill>
                <a:effectLst/>
                <a:uLnTx/>
                <a:uFillTx/>
              </a:rPr>
              <a:t> collider would open a brand new channel to study Higgs, greatly enhance our understanding of Higgs on top of that based on pp and </a:t>
            </a:r>
            <a:r>
              <a:rPr kumimoji="0" lang="en-US" sz="1400" b="0" i="0" u="none" strike="noStrike" kern="0" cap="none" spc="0" normalizeH="0" baseline="0" noProof="0" dirty="0" err="1">
                <a:ln>
                  <a:noFill/>
                </a:ln>
                <a:solidFill>
                  <a:prstClr val="black"/>
                </a:solidFill>
                <a:effectLst/>
                <a:uLnTx/>
                <a:uFillTx/>
              </a:rPr>
              <a:t>e+e</a:t>
            </a:r>
            <a:r>
              <a:rPr kumimoji="0" lang="en-US" sz="1400" b="0" i="0" u="none" strike="noStrike" kern="0" cap="none" spc="0" normalizeH="0" baseline="0" noProof="0" dirty="0">
                <a:ln>
                  <a:noFill/>
                </a:ln>
                <a:solidFill>
                  <a:prstClr val="black"/>
                </a:solidFill>
                <a:effectLst/>
                <a:uLnTx/>
                <a:uFillTx/>
              </a:rPr>
              <a:t>- collisions.</a:t>
            </a:r>
          </a:p>
          <a:p>
            <a:pPr marL="1199960" marR="0" lvl="2" indent="-285750" defTabSz="914400" eaLnBrk="1" fontAlgn="auto" latinLnBrk="0" hangingPunct="1">
              <a:lnSpc>
                <a:spcPct val="100000"/>
              </a:lnSpc>
              <a:spcBef>
                <a:spcPct val="20000"/>
              </a:spcBef>
              <a:spcAft>
                <a:spcPts val="0"/>
              </a:spcAft>
              <a:buClrTx/>
              <a:buSzTx/>
              <a:buFont typeface="Wingdings"/>
              <a:buChar char="v"/>
              <a:tabLst/>
              <a:defRPr/>
            </a:pPr>
            <a:r>
              <a:rPr kumimoji="0" lang="en-US" sz="1400" b="0" i="0" u="none" strike="noStrike" kern="0" cap="none" spc="0" normalizeH="0" baseline="0" noProof="0" dirty="0">
                <a:ln>
                  <a:noFill/>
                </a:ln>
                <a:solidFill>
                  <a:sysClr val="windowText" lastClr="000000"/>
                </a:solidFill>
                <a:effectLst/>
                <a:uLnTx/>
                <a:uFillTx/>
              </a:rPr>
              <a:t>For a far future collider based on laser plasma acceleration, this technology will allow physicists to accelerate electrons only and still access annihilation reactions with precisely understood point-like interactions. </a:t>
            </a:r>
          </a:p>
          <a:p>
            <a:pPr marL="742856" marR="0" lvl="1" indent="-285750" defTabSz="91440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400" b="0" i="0" u="none" strike="noStrike" kern="0" cap="none" spc="0" normalizeH="0" baseline="0" noProof="0" dirty="0">
                <a:ln>
                  <a:noFill/>
                </a:ln>
                <a:solidFill>
                  <a:prstClr val="black"/>
                </a:solidFill>
                <a:effectLst/>
                <a:uLnTx/>
                <a:uFillTx/>
              </a:rPr>
              <a:t>For photon science:</a:t>
            </a:r>
          </a:p>
          <a:p>
            <a:pPr marL="1199960" marR="0" lvl="2" indent="-285750" defTabSz="914400" eaLnBrk="1" fontAlgn="auto" latinLnBrk="0" hangingPunct="1">
              <a:lnSpc>
                <a:spcPct val="100000"/>
              </a:lnSpc>
              <a:spcBef>
                <a:spcPct val="20000"/>
              </a:spcBef>
              <a:spcAft>
                <a:spcPts val="0"/>
              </a:spcAft>
              <a:buClrTx/>
              <a:buSzTx/>
              <a:buFont typeface="Wingdings"/>
              <a:buChar char="v"/>
              <a:tabLst/>
              <a:defRPr/>
            </a:pPr>
            <a:r>
              <a:rPr kumimoji="0" lang="en-US" sz="1400" b="0" i="0" u="none" strike="noStrike" kern="0" cap="none" spc="0" normalizeH="0" baseline="0" noProof="0" dirty="0">
                <a:ln>
                  <a:noFill/>
                </a:ln>
                <a:solidFill>
                  <a:prstClr val="black"/>
                </a:solidFill>
                <a:effectLst/>
                <a:uLnTx/>
                <a:uFillTx/>
              </a:rPr>
              <a:t>The ICS is a wonderful amplifier: the energy of the back-scattered photons would be amplified by ~10 orders of magnitude (from eV to tens of GeV) and reach an intensity of </a:t>
            </a:r>
            <a:r>
              <a:rPr kumimoji="0" lang="en-US" sz="1400" b="0" i="0" u="none" strike="noStrike" kern="0" cap="none" spc="0" normalizeH="0" baseline="0" noProof="0" dirty="0">
                <a:ln>
                  <a:noFill/>
                </a:ln>
                <a:solidFill>
                  <a:sysClr val="windowText" lastClr="000000"/>
                </a:solidFill>
                <a:effectLst/>
                <a:uLnTx/>
                <a:uFillTx/>
              </a:rPr>
              <a:t>10</a:t>
            </a:r>
            <a:r>
              <a:rPr kumimoji="0" lang="en-US" sz="1400" b="0" i="0" u="none" strike="noStrike" kern="0" cap="none" spc="0" normalizeH="0" baseline="30000" noProof="0" dirty="0">
                <a:ln>
                  <a:noFill/>
                </a:ln>
                <a:solidFill>
                  <a:sysClr val="windowText" lastClr="000000"/>
                </a:solidFill>
                <a:effectLst/>
                <a:uLnTx/>
                <a:uFillTx/>
              </a:rPr>
              <a:t>28</a:t>
            </a:r>
            <a:r>
              <a:rPr kumimoji="0" lang="en-US" sz="1400" b="0" i="0" u="none" strike="noStrike" kern="0" cap="none" spc="0" normalizeH="0" baseline="0" noProof="0" dirty="0">
                <a:ln>
                  <a:noFill/>
                </a:ln>
                <a:solidFill>
                  <a:sysClr val="windowText" lastClr="000000"/>
                </a:solidFill>
                <a:effectLst/>
                <a:uLnTx/>
                <a:uFillTx/>
              </a:rPr>
              <a:t> W/cm</a:t>
            </a:r>
            <a:r>
              <a:rPr kumimoji="0" lang="en-US" sz="1400" b="0" i="0" u="none" strike="noStrike" kern="0" cap="none" spc="0" normalizeH="0" baseline="30000" noProof="0" dirty="0">
                <a:ln>
                  <a:noFill/>
                </a:ln>
                <a:solidFill>
                  <a:sysClr val="windowText" lastClr="000000"/>
                </a:solidFill>
                <a:effectLst/>
                <a:uLnTx/>
                <a:uFillTx/>
              </a:rPr>
              <a:t>2</a:t>
            </a:r>
            <a:r>
              <a:rPr kumimoji="0" lang="en-US" sz="1400" b="0" i="0" u="none" strike="noStrike" kern="0" cap="none" spc="0" normalizeH="0" baseline="0" noProof="0" dirty="0">
                <a:ln>
                  <a:noFill/>
                </a:ln>
                <a:solidFill>
                  <a:prstClr val="black"/>
                </a:solidFill>
                <a:effectLst/>
                <a:uLnTx/>
                <a:uFillTx/>
              </a:rPr>
              <a:t>. There could be applications for this new high intensity </a:t>
            </a:r>
            <a:r>
              <a:rPr kumimoji="0" lang="el-GR" sz="1400" b="0" i="0" u="none" strike="noStrike" kern="0" cap="none" spc="0" normalizeH="0" baseline="0" noProof="0" dirty="0">
                <a:ln>
                  <a:noFill/>
                </a:ln>
                <a:solidFill>
                  <a:prstClr val="black"/>
                </a:solidFill>
                <a:effectLst/>
                <a:uLnTx/>
                <a:uFillTx/>
                <a:cs typeface="Times New Roman" panose="02020603050405020304" pitchFamily="18" charset="0"/>
              </a:rPr>
              <a:t>γ</a:t>
            </a:r>
            <a:r>
              <a:rPr kumimoji="0" lang="en-US" sz="1400" b="0" i="0" u="none" strike="noStrike" kern="0" cap="none" spc="0" normalizeH="0" baseline="0" noProof="0" dirty="0">
                <a:ln>
                  <a:noFill/>
                </a:ln>
                <a:solidFill>
                  <a:prstClr val="black"/>
                </a:solidFill>
                <a:effectLst/>
                <a:uLnTx/>
                <a:uFillTx/>
              </a:rPr>
              <a:t>-ray source.</a:t>
            </a:r>
          </a:p>
          <a:p>
            <a:pPr marL="342829" marR="0" lvl="0" indent="-342829"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prstClr val="black"/>
                </a:solidFill>
                <a:effectLst/>
                <a:uLnTx/>
                <a:uFillTx/>
              </a:rPr>
              <a:t>Technical challenges:</a:t>
            </a:r>
          </a:p>
          <a:p>
            <a:pPr marL="742856" marR="0" lvl="1" indent="-285750" defTabSz="91440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400" b="0" i="0" u="none" strike="noStrike" kern="0" cap="none" spc="0" normalizeH="0" baseline="0" noProof="0" dirty="0">
                <a:ln>
                  <a:noFill/>
                </a:ln>
                <a:solidFill>
                  <a:prstClr val="black"/>
                </a:solidFill>
                <a:effectLst/>
                <a:uLnTx/>
                <a:uFillTx/>
              </a:rPr>
              <a:t>We never built a photon collider before. We have no experience except some preliminary studies.</a:t>
            </a:r>
          </a:p>
          <a:p>
            <a:pPr marL="742856" marR="0" lvl="1" indent="-285750" defTabSz="91440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400" b="0" i="0" u="none" strike="noStrike" kern="0" cap="none" spc="0" normalizeH="0" baseline="0" noProof="0" dirty="0">
                <a:ln>
                  <a:noFill/>
                </a:ln>
                <a:solidFill>
                  <a:prstClr val="black"/>
                </a:solidFill>
                <a:effectLst/>
                <a:uLnTx/>
                <a:uFillTx/>
              </a:rPr>
              <a:t>For the laser – how to provide 5 J / 3 kHz pulses?</a:t>
            </a:r>
          </a:p>
          <a:p>
            <a:pPr marL="742856" marR="0" lvl="1" indent="-285750" defTabSz="91440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400" b="0" i="0" u="none" strike="noStrike" kern="0" cap="none" spc="0" normalizeH="0" baseline="0" noProof="0" dirty="0">
                <a:ln>
                  <a:noFill/>
                </a:ln>
                <a:solidFill>
                  <a:prstClr val="black"/>
                </a:solidFill>
                <a:effectLst/>
                <a:uLnTx/>
                <a:uFillTx/>
              </a:rPr>
              <a:t>For the accelerator – how to make an IR design? </a:t>
            </a:r>
            <a:r>
              <a:rPr kumimoji="0" lang="en-US" sz="1400" b="0" i="0" u="sng" strike="noStrike" kern="0" cap="none" spc="0" normalizeH="0" baseline="0" noProof="0" dirty="0">
                <a:ln>
                  <a:noFill/>
                </a:ln>
                <a:solidFill>
                  <a:srgbClr val="FF0000"/>
                </a:solidFill>
                <a:effectLst/>
                <a:uLnTx/>
                <a:uFillTx/>
              </a:rPr>
              <a:t>Specific</a:t>
            </a:r>
            <a:r>
              <a:rPr kumimoji="0" lang="en-US" sz="1400" b="0" i="0" u="sng" strike="noStrike" kern="0" cap="none" spc="0" normalizeH="0" noProof="0" dirty="0">
                <a:ln>
                  <a:noFill/>
                </a:ln>
                <a:solidFill>
                  <a:srgbClr val="FF0000"/>
                </a:solidFill>
                <a:effectLst/>
                <a:uLnTx/>
                <a:uFillTx/>
              </a:rPr>
              <a:t> c</a:t>
            </a:r>
            <a:r>
              <a:rPr kumimoji="0" lang="en-US" sz="1400" b="0" i="0" u="sng" strike="noStrike" kern="0" cap="none" spc="0" normalizeH="0" baseline="0" noProof="0" dirty="0">
                <a:ln>
                  <a:noFill/>
                </a:ln>
                <a:solidFill>
                  <a:srgbClr val="FF0000"/>
                </a:solidFill>
                <a:effectLst/>
                <a:uLnTx/>
                <a:uFillTx/>
              </a:rPr>
              <a:t>hallenges to the injector</a:t>
            </a:r>
            <a:r>
              <a:rPr kumimoji="0" lang="en-US" sz="1400" b="0" i="0" u="none" strike="noStrike" kern="0" cap="none" spc="0" normalizeH="0" baseline="0" noProof="0" dirty="0">
                <a:ln>
                  <a:noFill/>
                </a:ln>
                <a:solidFill>
                  <a:prstClr val="black"/>
                </a:solidFill>
                <a:effectLst/>
                <a:uLnTx/>
                <a:uFillTx/>
              </a:rPr>
              <a:t>.</a:t>
            </a:r>
          </a:p>
          <a:p>
            <a:pPr marL="742856" marR="0" lvl="1" indent="-285750" defTabSz="91440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400" b="0" i="0" u="none" strike="noStrike" kern="0" cap="none" spc="0" normalizeH="0" baseline="0" noProof="0" dirty="0">
                <a:ln>
                  <a:noFill/>
                </a:ln>
                <a:solidFill>
                  <a:prstClr val="black"/>
                </a:solidFill>
                <a:effectLst/>
                <a:uLnTx/>
                <a:uFillTx/>
              </a:rPr>
              <a:t>For the detector – how to handle the large background? </a:t>
            </a:r>
            <a:endParaRPr kumimoji="0" lang="en-US" sz="1400" b="1" i="0" u="none" strike="noStrike" kern="0" cap="none" spc="0" normalizeH="0" baseline="0" noProof="0" dirty="0">
              <a:ln>
                <a:noFill/>
              </a:ln>
              <a:solidFill>
                <a:prstClr val="black"/>
              </a:solidFill>
              <a:effectLst/>
              <a:uLnTx/>
              <a:uFillTx/>
            </a:endParaRPr>
          </a:p>
          <a:p>
            <a:pPr marL="0" marR="0" lvl="2" indent="0" defTabSz="914400" eaLnBrk="1" fontAlgn="auto" latinLnBrk="0" hangingPunct="1">
              <a:lnSpc>
                <a:spcPct val="100000"/>
              </a:lnSpc>
              <a:spcBef>
                <a:spcPct val="2000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b="0" i="0" u="none" strike="noStrike" kern="0" cap="none" spc="0" normalizeH="0" baseline="0" noProof="0" dirty="0">
              <a:ln>
                <a:noFill/>
              </a:ln>
              <a:solidFill>
                <a:prstClr val="black">
                  <a:tint val="75000"/>
                </a:prstClr>
              </a:solidFill>
              <a:effectLst/>
              <a:uLnTx/>
              <a:uFillTx/>
            </a:endParaRPr>
          </a:p>
        </p:txBody>
      </p:sp>
      <p:sp>
        <p:nvSpPr>
          <p:cNvPr id="2" name="Date Placeholder 1"/>
          <p:cNvSpPr>
            <a:spLocks noGrp="1"/>
          </p:cNvSpPr>
          <p:nvPr>
            <p:ph type="dt" sz="half" idx="10"/>
          </p:nvPr>
        </p:nvSpPr>
        <p:spPr/>
        <p:txBody>
          <a:bodyPr/>
          <a:lstStyle/>
          <a:p>
            <a:r>
              <a:rPr lang="en-US"/>
              <a:t>W. Chou</a:t>
            </a:r>
          </a:p>
        </p:txBody>
      </p:sp>
      <p:sp>
        <p:nvSpPr>
          <p:cNvPr id="3" name="Footer Placeholder 2"/>
          <p:cNvSpPr>
            <a:spLocks noGrp="1"/>
          </p:cNvSpPr>
          <p:nvPr>
            <p:ph type="ftr" sz="quarter" idx="11"/>
          </p:nvPr>
        </p:nvSpPr>
        <p:spPr/>
        <p:txBody>
          <a:bodyPr/>
          <a:lstStyle/>
          <a:p>
            <a:r>
              <a:rPr lang="en-US"/>
              <a:t>gg2017 Workshop, Beijing</a:t>
            </a:r>
          </a:p>
        </p:txBody>
      </p:sp>
    </p:spTree>
    <p:extLst>
      <p:ext uri="{BB962C8B-B14F-4D97-AF65-F5344CB8AC3E}">
        <p14:creationId xmlns:p14="http://schemas.microsoft.com/office/powerpoint/2010/main" val="152876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304800"/>
            <a:ext cx="8458200" cy="523875"/>
          </a:xfrm>
          <a:prstGeom prst="rect">
            <a:avLst/>
          </a:prstGeom>
          <a:solidFill>
            <a:schemeClr val="accent1">
              <a:lumMod val="20000"/>
              <a:lumOff val="80000"/>
            </a:schemeClr>
          </a:solidFill>
        </p:spPr>
        <p:txBody>
          <a:bodyPr>
            <a:spAutoFit/>
          </a:bodyPr>
          <a:lstStyle/>
          <a:p>
            <a:pPr lvl="0" algn="ctr">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sym typeface="Symbol"/>
              </a:rPr>
              <a:t>Re-Circulating </a:t>
            </a:r>
            <a:r>
              <a:rPr kumimoji="0" lang="en-US" sz="2800" b="1" i="0" u="none" strike="noStrike" kern="0" cap="none" spc="0" normalizeH="0" baseline="0" noProof="0" dirty="0" err="1">
                <a:ln>
                  <a:noFill/>
                </a:ln>
                <a:solidFill>
                  <a:prstClr val="black"/>
                </a:solidFill>
                <a:effectLst/>
                <a:uLnTx/>
                <a:uFillTx/>
                <a:latin typeface="Tahoma" pitchFamily="34" charset="0"/>
                <a:cs typeface="Tahoma" pitchFamily="34" charset="0"/>
                <a:sym typeface="Symbol"/>
              </a:rPr>
              <a:t>Linac</a:t>
            </a: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sym typeface="Symbol"/>
              </a:rPr>
              <a:t> for </a:t>
            </a:r>
            <a:r>
              <a:rPr lang="en-US" sz="2800" b="1" kern="0" dirty="0">
                <a:solidFill>
                  <a:prstClr val="black"/>
                </a:solidFill>
                <a:latin typeface="Tahoma" pitchFamily="34" charset="0"/>
                <a:cs typeface="Tahoma" pitchFamily="34" charset="0"/>
                <a:sym typeface="Symbol"/>
              </a:rPr>
              <a:t></a:t>
            </a: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 Collider</a:t>
            </a:r>
          </a:p>
        </p:txBody>
      </p:sp>
      <p:sp>
        <p:nvSpPr>
          <p:cNvPr id="15155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700">
                <a:solidFill>
                  <a:schemeClr val="tx1"/>
                </a:solidFill>
                <a:latin typeface="Tahoma" pitchFamily="34" charset="0"/>
              </a:defRPr>
            </a:lvl1pPr>
            <a:lvl2pPr marL="742950" indent="-285750" eaLnBrk="0" hangingPunct="0">
              <a:defRPr sz="1700">
                <a:solidFill>
                  <a:schemeClr val="tx1"/>
                </a:solidFill>
                <a:latin typeface="Tahoma" pitchFamily="34" charset="0"/>
              </a:defRPr>
            </a:lvl2pPr>
            <a:lvl3pPr marL="1143000" indent="-228600" eaLnBrk="0" hangingPunct="0">
              <a:defRPr sz="1700">
                <a:solidFill>
                  <a:schemeClr val="tx1"/>
                </a:solidFill>
                <a:latin typeface="Tahoma" pitchFamily="34" charset="0"/>
              </a:defRPr>
            </a:lvl3pPr>
            <a:lvl4pPr marL="1600200" indent="-228600" eaLnBrk="0" hangingPunct="0">
              <a:defRPr sz="1700">
                <a:solidFill>
                  <a:schemeClr val="tx1"/>
                </a:solidFill>
                <a:latin typeface="Tahoma" pitchFamily="34" charset="0"/>
              </a:defRPr>
            </a:lvl4pPr>
            <a:lvl5pPr marL="2057400" indent="-228600" eaLnBrk="0" hangingPunct="0">
              <a:defRPr sz="1700">
                <a:solidFill>
                  <a:schemeClr val="tx1"/>
                </a:solidFill>
                <a:latin typeface="Tahoma" pitchFamily="34" charset="0"/>
              </a:defRPr>
            </a:lvl5pPr>
            <a:lvl6pPr marL="2514600" indent="-228600" algn="ctr" eaLnBrk="0" fontAlgn="base" hangingPunct="0">
              <a:spcBef>
                <a:spcPct val="0"/>
              </a:spcBef>
              <a:spcAft>
                <a:spcPct val="0"/>
              </a:spcAft>
              <a:defRPr sz="1700">
                <a:solidFill>
                  <a:schemeClr val="tx1"/>
                </a:solidFill>
                <a:latin typeface="Tahoma" pitchFamily="34" charset="0"/>
              </a:defRPr>
            </a:lvl6pPr>
            <a:lvl7pPr marL="2971800" indent="-228600" algn="ctr" eaLnBrk="0" fontAlgn="base" hangingPunct="0">
              <a:spcBef>
                <a:spcPct val="0"/>
              </a:spcBef>
              <a:spcAft>
                <a:spcPct val="0"/>
              </a:spcAft>
              <a:defRPr sz="1700">
                <a:solidFill>
                  <a:schemeClr val="tx1"/>
                </a:solidFill>
                <a:latin typeface="Tahoma" pitchFamily="34" charset="0"/>
              </a:defRPr>
            </a:lvl7pPr>
            <a:lvl8pPr marL="3429000" indent="-228600" algn="ctr" eaLnBrk="0" fontAlgn="base" hangingPunct="0">
              <a:spcBef>
                <a:spcPct val="0"/>
              </a:spcBef>
              <a:spcAft>
                <a:spcPct val="0"/>
              </a:spcAft>
              <a:defRPr sz="1700">
                <a:solidFill>
                  <a:schemeClr val="tx1"/>
                </a:solidFill>
                <a:latin typeface="Tahoma" pitchFamily="34" charset="0"/>
              </a:defRPr>
            </a:lvl8pPr>
            <a:lvl9pPr marL="3886200" indent="-228600" algn="ctr" eaLnBrk="0" fontAlgn="base" hangingPunct="0">
              <a:spcBef>
                <a:spcPct val="0"/>
              </a:spcBef>
              <a:spcAft>
                <a:spcPct val="0"/>
              </a:spcAft>
              <a:defRPr sz="1700">
                <a:solidFill>
                  <a:schemeClr val="tx1"/>
                </a:solidFill>
                <a:latin typeface="Tahom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17D067D7-1A86-4583-A5C5-AEC210FAAE76}" type="slidenum">
              <a:rPr kumimoji="0" lang="en-US" sz="1200" b="0" i="0" u="none" strike="noStrike" kern="0" cap="none" spc="0" normalizeH="0" baseline="0" noProof="0" smtClean="0">
                <a:ln>
                  <a:noFill/>
                </a:ln>
                <a:solidFill>
                  <a:srgbClr val="898989"/>
                </a:solidFill>
                <a:effectLst/>
                <a:uLnTx/>
                <a:uFillTx/>
                <a:latin typeface="Tahoma" pitchFamily="34" charset="0"/>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200" b="0" i="0" u="none" strike="noStrike" kern="0" cap="none" spc="0" normalizeH="0" baseline="0" noProof="0">
              <a:ln>
                <a:noFill/>
              </a:ln>
              <a:solidFill>
                <a:srgbClr val="898989"/>
              </a:solidFill>
              <a:effectLst/>
              <a:uLnTx/>
              <a:uFillTx/>
              <a:latin typeface="Tahoma" pitchFamily="34" charset="0"/>
            </a:endParaRPr>
          </a:p>
        </p:txBody>
      </p:sp>
      <p:pic>
        <p:nvPicPr>
          <p:cNvPr id="151558"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599" y="2567199"/>
            <a:ext cx="4123127" cy="26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5257800" y="1392449"/>
            <a:ext cx="3048000" cy="741151"/>
          </a:xfrm>
          <a:prstGeom prst="rect">
            <a:avLst/>
          </a:prstGeom>
          <a:solidFill>
            <a:schemeClr val="accent6">
              <a:lumMod val="20000"/>
              <a:lumOff val="80000"/>
            </a:schemeClr>
          </a:solidFill>
        </p:spPr>
        <p:txBody>
          <a:bodyPr lIns="91420" tIns="45711" rIns="91420" bIns="45711"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Tahoma" pitchFamily="34" charset="0"/>
                <a:cs typeface="Tahoma" pitchFamily="34" charset="0"/>
              </a:rPr>
              <a:t>SAPPHiRE</a:t>
            </a:r>
            <a:endParaRPr kumimoji="0" lang="en-US" sz="2000" b="1" i="0" u="none" strike="noStrike" kern="0" cap="none" spc="0" normalizeH="0" baseline="0" noProof="0" dirty="0">
              <a:ln>
                <a:noFill/>
              </a:ln>
              <a:solidFill>
                <a:srgbClr val="FF0000"/>
              </a:solidFill>
              <a:effectLst/>
              <a:uLnTx/>
              <a:uFillTx/>
              <a:latin typeface="Tahoma" pitchFamily="34" charset="0"/>
              <a:cs typeface="Tahoma" pitchFamily="34" charset="0"/>
            </a:endParaRPr>
          </a:p>
        </p:txBody>
      </p:sp>
      <p:pic>
        <p:nvPicPr>
          <p:cNvPr id="2" name="Picture 1"/>
          <p:cNvPicPr>
            <a:picLocks noChangeAspect="1"/>
          </p:cNvPicPr>
          <p:nvPr/>
        </p:nvPicPr>
        <p:blipFill>
          <a:blip r:embed="rId3"/>
          <a:stretch>
            <a:fillRect/>
          </a:stretch>
        </p:blipFill>
        <p:spPr>
          <a:xfrm>
            <a:off x="248884" y="2362200"/>
            <a:ext cx="4153467" cy="3048000"/>
          </a:xfrm>
          <a:prstGeom prst="rect">
            <a:avLst/>
          </a:prstGeom>
        </p:spPr>
      </p:pic>
      <p:sp>
        <p:nvSpPr>
          <p:cNvPr id="12" name="Title 1"/>
          <p:cNvSpPr txBox="1">
            <a:spLocks/>
          </p:cNvSpPr>
          <p:nvPr/>
        </p:nvSpPr>
        <p:spPr>
          <a:xfrm>
            <a:off x="152400" y="1371600"/>
            <a:ext cx="4343400" cy="762000"/>
          </a:xfrm>
          <a:prstGeom prst="rect">
            <a:avLst/>
          </a:prstGeom>
          <a:solidFill>
            <a:schemeClr val="accent6">
              <a:lumMod val="20000"/>
              <a:lumOff val="80000"/>
            </a:schemeClr>
          </a:solidFill>
        </p:spPr>
        <p:txBody>
          <a:bodyPr lIns="91420" tIns="45711" rIns="91420" bIns="45711"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err="1">
                <a:ln>
                  <a:noFill/>
                </a:ln>
                <a:solidFill>
                  <a:srgbClr val="FF0000"/>
                </a:solidFill>
                <a:effectLst/>
                <a:uLnTx/>
                <a:uFillTx/>
                <a:latin typeface="Tahoma" pitchFamily="34" charset="0"/>
                <a:cs typeface="Tahoma" pitchFamily="34" charset="0"/>
              </a:rPr>
              <a:t>HFiTT</a:t>
            </a:r>
            <a:endParaRPr kumimoji="0" lang="en-US" sz="2000" b="1" i="0" u="none" strike="noStrike" kern="0" cap="none" spc="0" normalizeH="0" baseline="0" noProof="0" dirty="0">
              <a:ln>
                <a:noFill/>
              </a:ln>
              <a:solidFill>
                <a:srgbClr val="FF0000"/>
              </a:solidFill>
              <a:effectLst/>
              <a:uLnTx/>
              <a:uFillTx/>
              <a:latin typeface="Tahoma" pitchFamily="34" charset="0"/>
              <a:cs typeface="Tahoma"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b="1" kern="0" dirty="0">
                <a:solidFill>
                  <a:srgbClr val="FF0000"/>
                </a:solidFill>
                <a:latin typeface="Tahoma" pitchFamily="34" charset="0"/>
                <a:cs typeface="Tahoma" pitchFamily="34" charset="0"/>
              </a:rPr>
              <a:t>(Higgs Factory in </a:t>
            </a:r>
            <a:r>
              <a:rPr lang="en-US" b="1" kern="0" dirty="0" err="1">
                <a:solidFill>
                  <a:srgbClr val="FF0000"/>
                </a:solidFill>
                <a:latin typeface="Tahoma" pitchFamily="34" charset="0"/>
                <a:cs typeface="Tahoma" pitchFamily="34" charset="0"/>
              </a:rPr>
              <a:t>Tevatron</a:t>
            </a:r>
            <a:r>
              <a:rPr lang="en-US" b="1" kern="0" dirty="0">
                <a:solidFill>
                  <a:srgbClr val="FF0000"/>
                </a:solidFill>
                <a:latin typeface="Tahoma" pitchFamily="34" charset="0"/>
                <a:cs typeface="Tahoma" pitchFamily="34" charset="0"/>
              </a:rPr>
              <a:t> Tunnel)</a:t>
            </a:r>
            <a:endParaRPr kumimoji="0" lang="en-US" b="1" i="0" u="none" strike="noStrike" kern="0" cap="none" spc="0" normalizeH="0" baseline="0" noProof="0" dirty="0">
              <a:ln>
                <a:noFill/>
              </a:ln>
              <a:solidFill>
                <a:srgbClr val="FF0000"/>
              </a:solidFill>
              <a:effectLst/>
              <a:uLnTx/>
              <a:uFillTx/>
              <a:latin typeface="Tahoma" pitchFamily="34" charset="0"/>
              <a:cs typeface="Tahoma" pitchFamily="34" charset="0"/>
            </a:endParaRPr>
          </a:p>
        </p:txBody>
      </p:sp>
      <p:sp>
        <p:nvSpPr>
          <p:cNvPr id="3" name="Date Placeholder 2"/>
          <p:cNvSpPr>
            <a:spLocks noGrp="1"/>
          </p:cNvSpPr>
          <p:nvPr>
            <p:ph type="dt" sz="half" idx="10"/>
          </p:nvPr>
        </p:nvSpPr>
        <p:spPr/>
        <p:txBody>
          <a:bodyPr/>
          <a:lstStyle/>
          <a:p>
            <a:pPr>
              <a:defRPr/>
            </a:pPr>
            <a:r>
              <a:rPr lang="en-US"/>
              <a:t>W. Chou</a:t>
            </a:r>
          </a:p>
        </p:txBody>
      </p:sp>
      <p:sp>
        <p:nvSpPr>
          <p:cNvPr id="4" name="Footer Placeholder 3"/>
          <p:cNvSpPr>
            <a:spLocks noGrp="1"/>
          </p:cNvSpPr>
          <p:nvPr>
            <p:ph type="ftr" sz="quarter" idx="11"/>
          </p:nvPr>
        </p:nvSpPr>
        <p:spPr/>
        <p:txBody>
          <a:bodyPr/>
          <a:lstStyle/>
          <a:p>
            <a:pPr>
              <a:defRPr/>
            </a:pPr>
            <a:r>
              <a:rPr lang="en-US"/>
              <a:t>gg2017 Workshop, Beijing</a:t>
            </a:r>
          </a:p>
        </p:txBody>
      </p:sp>
    </p:spTree>
    <p:extLst>
      <p:ext uri="{BB962C8B-B14F-4D97-AF65-F5344CB8AC3E}">
        <p14:creationId xmlns:p14="http://schemas.microsoft.com/office/powerpoint/2010/main" val="1291094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2"/>
          <p:cNvSpPr/>
          <p:nvPr/>
        </p:nvSpPr>
        <p:spPr>
          <a:xfrm>
            <a:off x="685800" y="1600200"/>
            <a:ext cx="8077200" cy="5121915"/>
          </a:xfrm>
          <a:prstGeom prst="rect">
            <a:avLst/>
          </a:prstGeom>
        </p:spPr>
        <p:txBody>
          <a:bodyPr wrap="square">
            <a:sp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latin typeface="Times New Roman"/>
                <a:ea typeface="SimSun"/>
                <a:cs typeface="Times New Roman"/>
              </a:rPr>
              <a:t>HFiTT</a:t>
            </a:r>
            <a:r>
              <a:rPr kumimoji="0" lang="en-US" sz="1800" b="1" i="0" u="none" strike="noStrike" kern="0" cap="none" spc="0" normalizeH="0" baseline="0" noProof="0" dirty="0">
                <a:ln>
                  <a:noFill/>
                </a:ln>
                <a:solidFill>
                  <a:sysClr val="windowText" lastClr="000000"/>
                </a:solidFill>
                <a:effectLst/>
                <a:uLnTx/>
                <a:uFillTx/>
                <a:latin typeface="Times New Roman"/>
                <a:ea typeface="SimSun"/>
                <a:cs typeface="Times New Roman"/>
              </a:rPr>
              <a:t> – Higgs Factory in </a:t>
            </a:r>
            <a:r>
              <a:rPr kumimoji="0" lang="en-US" sz="1800" b="1" i="0" u="none" strike="noStrike" kern="0" cap="none" spc="0" normalizeH="0" baseline="0" noProof="0" dirty="0" err="1">
                <a:ln>
                  <a:noFill/>
                </a:ln>
                <a:solidFill>
                  <a:sysClr val="windowText" lastClr="000000"/>
                </a:solidFill>
                <a:effectLst/>
                <a:uLnTx/>
                <a:uFillTx/>
                <a:latin typeface="Times New Roman"/>
                <a:ea typeface="SimSun"/>
                <a:cs typeface="Times New Roman"/>
              </a:rPr>
              <a:t>Tevatron</a:t>
            </a:r>
            <a:r>
              <a:rPr kumimoji="0" lang="en-US" sz="1800" b="1" i="0" u="none" strike="noStrike" kern="0" cap="none" spc="0" normalizeH="0" baseline="0" noProof="0" dirty="0">
                <a:ln>
                  <a:noFill/>
                </a:ln>
                <a:solidFill>
                  <a:sysClr val="windowText" lastClr="000000"/>
                </a:solidFill>
                <a:effectLst/>
                <a:uLnTx/>
                <a:uFillTx/>
                <a:latin typeface="Times New Roman"/>
                <a:ea typeface="SimSun"/>
                <a:cs typeface="Times New Roman"/>
              </a:rPr>
              <a:t> Tunnel</a:t>
            </a:r>
            <a:r>
              <a:rPr kumimoji="0" lang="en-US" sz="1800" b="0" i="0" u="none" strike="noStrike" kern="0" cap="none" spc="0" normalizeH="0" baseline="0" noProof="0" dirty="0">
                <a:ln>
                  <a:noFill/>
                </a:ln>
                <a:solidFill>
                  <a:sysClr val="windowText" lastClr="000000"/>
                </a:solidFill>
                <a:effectLst/>
                <a:uLnTx/>
                <a:uFillTx/>
                <a:latin typeface="Times New Roman"/>
                <a:ea typeface="SimSun"/>
                <a:cs typeface="Times New Roman"/>
              </a:rPr>
              <a:t> </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(Rev. 3)</a:t>
            </a:r>
            <a:endParaRPr kumimoji="0" lang="en-US" sz="1400" b="0" i="0" u="none" strike="noStrike" kern="0" cap="none" spc="0" normalizeH="0" baseline="0" noProof="0" dirty="0">
              <a:ln>
                <a:noFill/>
              </a:ln>
              <a:solidFill>
                <a:sysClr val="windowText" lastClr="000000"/>
              </a:solidFill>
              <a:effectLst/>
              <a:uLnTx/>
              <a:uFillTx/>
              <a:ea typeface="SimSun"/>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600" b="0" i="0" u="none" strike="noStrike" kern="0" cap="none" spc="0" normalizeH="0" baseline="0" noProof="0" dirty="0" err="1">
                <a:ln>
                  <a:noFill/>
                </a:ln>
                <a:solidFill>
                  <a:sysClr val="windowText" lastClr="000000"/>
                </a:solidFill>
                <a:effectLst/>
                <a:uLnTx/>
                <a:uFillTx/>
                <a:latin typeface="Times New Roman"/>
                <a:ea typeface="SimSun"/>
                <a:cs typeface="Times New Roman"/>
              </a:rPr>
              <a:t>Weiren</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 Chou</a:t>
            </a:r>
            <a:r>
              <a:rPr kumimoji="0" lang="en-US" sz="1600" b="0" i="0" u="none" strike="noStrike" kern="0" cap="none" spc="0" normalizeH="0" baseline="30000" noProof="0" dirty="0">
                <a:ln>
                  <a:noFill/>
                </a:ln>
                <a:solidFill>
                  <a:sysClr val="windowText" lastClr="000000"/>
                </a:solidFill>
                <a:effectLst/>
                <a:uLnTx/>
                <a:uFillTx/>
                <a:latin typeface="Times New Roman"/>
                <a:ea typeface="SimSun"/>
                <a:cs typeface="Times New Roman"/>
              </a:rPr>
              <a:t>1</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 Gerard Mourou</a:t>
            </a:r>
            <a:r>
              <a:rPr kumimoji="0" lang="en-US" sz="1600" b="0" i="0" u="none" strike="noStrike" kern="0" cap="none" spc="0" normalizeH="0" baseline="30000" noProof="0" dirty="0">
                <a:ln>
                  <a:noFill/>
                </a:ln>
                <a:solidFill>
                  <a:sysClr val="windowText" lastClr="000000"/>
                </a:solidFill>
                <a:effectLst/>
                <a:uLnTx/>
                <a:uFillTx/>
                <a:latin typeface="Times New Roman"/>
                <a:ea typeface="SimSun"/>
                <a:cs typeface="Times New Roman"/>
              </a:rPr>
              <a:t>2</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 </a:t>
            </a:r>
            <a:r>
              <a:rPr kumimoji="0" lang="en-US" sz="1600" b="0" i="0" u="none" strike="noStrike" kern="0" cap="none" spc="0" normalizeH="0" baseline="0" noProof="0" dirty="0" err="1">
                <a:ln>
                  <a:noFill/>
                </a:ln>
                <a:solidFill>
                  <a:sysClr val="windowText" lastClr="000000"/>
                </a:solidFill>
                <a:effectLst/>
                <a:uLnTx/>
                <a:uFillTx/>
                <a:latin typeface="Times New Roman"/>
                <a:ea typeface="SimSun"/>
                <a:cs typeface="Times New Roman"/>
              </a:rPr>
              <a:t>Nikolay</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 Solyak</a:t>
            </a:r>
            <a:r>
              <a:rPr kumimoji="0" lang="en-US" sz="1600" b="0" i="0" u="none" strike="noStrike" kern="0" cap="none" spc="0" normalizeH="0" baseline="30000" noProof="0" dirty="0">
                <a:ln>
                  <a:noFill/>
                </a:ln>
                <a:solidFill>
                  <a:sysClr val="windowText" lastClr="000000"/>
                </a:solidFill>
                <a:effectLst/>
                <a:uLnTx/>
                <a:uFillTx/>
                <a:latin typeface="Times New Roman"/>
                <a:ea typeface="SimSun"/>
                <a:cs typeface="Times New Roman"/>
              </a:rPr>
              <a:t>1</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 </a:t>
            </a:r>
            <a:r>
              <a:rPr kumimoji="0" lang="en-US" sz="1600" b="0" i="0" u="none" strike="noStrike" kern="0" cap="none" spc="0" normalizeH="0" baseline="0" noProof="0" dirty="0" err="1">
                <a:ln>
                  <a:noFill/>
                </a:ln>
                <a:solidFill>
                  <a:sysClr val="windowText" lastClr="000000"/>
                </a:solidFill>
                <a:effectLst/>
                <a:uLnTx/>
                <a:uFillTx/>
                <a:latin typeface="Times New Roman"/>
                <a:ea typeface="SimSun"/>
                <a:cs typeface="Times New Roman"/>
              </a:rPr>
              <a:t>Toshiki</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 Tajima</a:t>
            </a:r>
            <a:r>
              <a:rPr kumimoji="0" lang="en-US" sz="1600" b="0" i="0" u="none" strike="noStrike" kern="0" cap="none" spc="0" normalizeH="0" baseline="30000" noProof="0" dirty="0">
                <a:ln>
                  <a:noFill/>
                </a:ln>
                <a:solidFill>
                  <a:sysClr val="windowText" lastClr="000000"/>
                </a:solidFill>
                <a:effectLst/>
                <a:uLnTx/>
                <a:uFillTx/>
                <a:latin typeface="Times New Roman"/>
                <a:ea typeface="SimSun"/>
                <a:cs typeface="Times New Roman"/>
              </a:rPr>
              <a:t>3</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 </a:t>
            </a:r>
            <a:r>
              <a:rPr kumimoji="0" lang="en-US" sz="1600" b="0" i="0" u="none" strike="noStrike" kern="0" cap="none" spc="0" normalizeH="0" baseline="0" noProof="0" dirty="0" err="1">
                <a:ln>
                  <a:noFill/>
                </a:ln>
                <a:solidFill>
                  <a:sysClr val="windowText" lastClr="000000"/>
                </a:solidFill>
                <a:effectLst/>
                <a:uLnTx/>
                <a:uFillTx/>
                <a:latin typeface="Times New Roman"/>
                <a:ea typeface="SimSun"/>
                <a:cs typeface="Times New Roman"/>
              </a:rPr>
              <a:t>Mayda</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 Velasco</a:t>
            </a:r>
            <a:r>
              <a:rPr kumimoji="0" lang="en-US" sz="1600" b="0" i="0" u="none" strike="noStrike" kern="0" cap="none" spc="0" normalizeH="0" baseline="30000" noProof="0" dirty="0">
                <a:ln>
                  <a:noFill/>
                </a:ln>
                <a:solidFill>
                  <a:sysClr val="windowText" lastClr="000000"/>
                </a:solidFill>
                <a:effectLst/>
                <a:uLnTx/>
                <a:uFillTx/>
                <a:latin typeface="Times New Roman"/>
                <a:ea typeface="SimSun"/>
                <a:cs typeface="Times New Roman"/>
              </a:rPr>
              <a:t>4</a:t>
            </a:r>
            <a:endParaRPr kumimoji="0" lang="en-US" sz="1400" b="0" i="0" u="none" strike="noStrike" kern="0" cap="none" spc="0" normalizeH="0" baseline="0" noProof="0" dirty="0">
              <a:ln>
                <a:noFill/>
              </a:ln>
              <a:solidFill>
                <a:sysClr val="windowText" lastClr="000000"/>
              </a:solidFill>
              <a:effectLst/>
              <a:uLnTx/>
              <a:uFillTx/>
              <a:ea typeface="SimSun"/>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30000" noProof="0" dirty="0">
                <a:ln>
                  <a:noFill/>
                </a:ln>
                <a:solidFill>
                  <a:sysClr val="windowText" lastClr="000000"/>
                </a:solidFill>
                <a:effectLst/>
                <a:uLnTx/>
                <a:uFillTx/>
                <a:latin typeface="Times New Roman"/>
                <a:ea typeface="SimSun"/>
                <a:cs typeface="Times New Roman"/>
              </a:rPr>
              <a:t>1 </a:t>
            </a:r>
            <a:r>
              <a:rPr kumimoji="0" lang="en-US" sz="1600" b="0" i="0" u="none" strike="noStrike" kern="0" cap="none" spc="0" normalizeH="0" baseline="0" noProof="0" dirty="0" err="1">
                <a:ln>
                  <a:noFill/>
                </a:ln>
                <a:solidFill>
                  <a:sysClr val="windowText" lastClr="000000"/>
                </a:solidFill>
                <a:effectLst/>
                <a:uLnTx/>
                <a:uFillTx/>
                <a:latin typeface="Times New Roman"/>
                <a:ea typeface="SimSun"/>
                <a:cs typeface="Times New Roman"/>
              </a:rPr>
              <a:t>Fermilab</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 USA</a:t>
            </a:r>
            <a:endParaRPr kumimoji="0" lang="en-US" sz="1400" b="0" i="0" u="none" strike="noStrike" kern="0" cap="none" spc="0" normalizeH="0" baseline="0" noProof="0" dirty="0">
              <a:ln>
                <a:noFill/>
              </a:ln>
              <a:solidFill>
                <a:sysClr val="windowText" lastClr="000000"/>
              </a:solidFill>
              <a:effectLst/>
              <a:uLnTx/>
              <a:uFillTx/>
              <a:ea typeface="SimSun"/>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30000" noProof="0" dirty="0">
                <a:ln>
                  <a:noFill/>
                </a:ln>
                <a:solidFill>
                  <a:sysClr val="windowText" lastClr="000000"/>
                </a:solidFill>
                <a:effectLst/>
                <a:uLnTx/>
                <a:uFillTx/>
                <a:latin typeface="Times New Roman"/>
                <a:ea typeface="SimSun"/>
                <a:cs typeface="Times New Roman"/>
              </a:rPr>
              <a:t>2 </a:t>
            </a:r>
            <a:r>
              <a:rPr kumimoji="0" lang="en-US" sz="1600" b="0" i="0" u="none" strike="noStrike" kern="0" cap="none" spc="0" normalizeH="0" baseline="0" noProof="0" dirty="0" err="1">
                <a:ln>
                  <a:noFill/>
                </a:ln>
                <a:solidFill>
                  <a:sysClr val="windowText" lastClr="000000"/>
                </a:solidFill>
                <a:effectLst/>
                <a:uLnTx/>
                <a:uFillTx/>
                <a:latin typeface="Times New Roman"/>
                <a:ea typeface="SimSun"/>
                <a:cs typeface="Times New Roman"/>
              </a:rPr>
              <a:t>École</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 </a:t>
            </a:r>
            <a:r>
              <a:rPr kumimoji="0" lang="en-US" sz="1600" b="0" i="0" u="none" strike="noStrike" kern="0" cap="none" spc="0" normalizeH="0" baseline="0" noProof="0" dirty="0" err="1">
                <a:ln>
                  <a:noFill/>
                </a:ln>
                <a:solidFill>
                  <a:sysClr val="windowText" lastClr="000000"/>
                </a:solidFill>
                <a:effectLst/>
                <a:uLnTx/>
                <a:uFillTx/>
                <a:latin typeface="Times New Roman"/>
                <a:ea typeface="SimSun"/>
                <a:cs typeface="Times New Roman"/>
              </a:rPr>
              <a:t>Polytechnique</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 France</a:t>
            </a:r>
            <a:endParaRPr kumimoji="0" lang="en-US" sz="1400" b="0" i="0" u="none" strike="noStrike" kern="0" cap="none" spc="0" normalizeH="0" baseline="0" noProof="0" dirty="0">
              <a:ln>
                <a:noFill/>
              </a:ln>
              <a:solidFill>
                <a:sysClr val="windowText" lastClr="000000"/>
              </a:solidFill>
              <a:effectLst/>
              <a:uLnTx/>
              <a:uFillTx/>
              <a:ea typeface="SimSun"/>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30000" noProof="0" dirty="0">
                <a:ln>
                  <a:noFill/>
                </a:ln>
                <a:solidFill>
                  <a:sysClr val="windowText" lastClr="000000"/>
                </a:solidFill>
                <a:effectLst/>
                <a:uLnTx/>
                <a:uFillTx/>
                <a:latin typeface="Times New Roman"/>
                <a:ea typeface="SimSun"/>
                <a:cs typeface="Times New Roman"/>
              </a:rPr>
              <a:t>3 </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University of California at Irvine, USA</a:t>
            </a:r>
            <a:endParaRPr kumimoji="0" lang="en-US" sz="1400" b="0" i="0" u="none" strike="noStrike" kern="0" cap="none" spc="0" normalizeH="0" baseline="0" noProof="0" dirty="0">
              <a:ln>
                <a:noFill/>
              </a:ln>
              <a:solidFill>
                <a:sysClr val="windowText" lastClr="000000"/>
              </a:solidFill>
              <a:effectLst/>
              <a:uLnTx/>
              <a:uFillTx/>
              <a:ea typeface="SimSun"/>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600" b="0" i="0" u="none" strike="noStrike" kern="0" cap="none" spc="0" normalizeH="0" baseline="30000" noProof="0" dirty="0">
                <a:ln>
                  <a:noFill/>
                </a:ln>
                <a:solidFill>
                  <a:sysClr val="windowText" lastClr="000000"/>
                </a:solidFill>
                <a:effectLst/>
                <a:uLnTx/>
                <a:uFillTx/>
                <a:latin typeface="Times New Roman"/>
                <a:ea typeface="SimSun"/>
                <a:cs typeface="Times New Roman"/>
              </a:rPr>
              <a:t>4 </a:t>
            </a: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Northwestern University, USA</a:t>
            </a:r>
            <a:endParaRPr kumimoji="0" lang="en-US" sz="1400" b="0" i="0" u="none" strike="noStrike" kern="0" cap="none" spc="0" normalizeH="0" baseline="0" noProof="0" dirty="0">
              <a:ln>
                <a:noFill/>
              </a:ln>
              <a:solidFill>
                <a:sysClr val="windowText" lastClr="000000"/>
              </a:solidFill>
              <a:effectLst/>
              <a:uLnTx/>
              <a:uFillTx/>
              <a:ea typeface="SimSun"/>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May 20, 2013</a:t>
            </a:r>
            <a:endParaRPr kumimoji="0" lang="en-US" sz="1400" b="0" i="0" u="none" strike="noStrike" kern="0" cap="none" spc="0" normalizeH="0" baseline="0" noProof="0" dirty="0">
              <a:ln>
                <a:noFill/>
              </a:ln>
              <a:solidFill>
                <a:sysClr val="windowText" lastClr="000000"/>
              </a:solidFill>
              <a:effectLst/>
              <a:uLnTx/>
              <a:uFillTx/>
              <a:ea typeface="SimSun"/>
              <a:cs typeface="Times New Roman"/>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a:ea typeface="SimSun"/>
                <a:cs typeface="Times New Roman"/>
              </a:rPr>
              <a:t>White Paper for the 2013 US HEP Community Summer Study (Snowmass2013)</a:t>
            </a:r>
            <a:endParaRPr kumimoji="0" lang="en-US" sz="1400" b="0" i="0" u="none" strike="noStrike" kern="0" cap="none" spc="0" normalizeH="0" baseline="0" noProof="0" dirty="0">
              <a:ln>
                <a:noFill/>
              </a:ln>
              <a:solidFill>
                <a:sysClr val="windowText" lastClr="000000"/>
              </a:solidFill>
              <a:effectLst/>
              <a:uLnTx/>
              <a:uFillTx/>
              <a:ea typeface="SimSun"/>
              <a:cs typeface="Times New Roman"/>
            </a:endParaRPr>
          </a:p>
          <a:p>
            <a:pPr marL="0" marR="0" lvl="0" indent="226695" algn="just"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a:ea typeface="SimSun"/>
              </a:rPr>
              <a:t>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Times New Roman"/>
                <a:ea typeface="SimSun"/>
              </a:rPr>
              <a:t>Introduction</a:t>
            </a:r>
            <a:endParaRPr kumimoji="0" lang="en-US" sz="1600" b="0" i="0" u="none" strike="noStrike" kern="0" cap="none" spc="0" normalizeH="0" baseline="0" noProof="0" dirty="0">
              <a:ln>
                <a:noFill/>
              </a:ln>
              <a:solidFill>
                <a:sysClr val="windowText" lastClr="000000"/>
              </a:solidFill>
              <a:effectLst/>
              <a:uLnTx/>
              <a:uFillTx/>
              <a:latin typeface="Times New Roman"/>
              <a:ea typeface="SimSun"/>
            </a:endParaRPr>
          </a:p>
          <a:p>
            <a:pPr marL="0" marR="0" lvl="0" indent="226695" algn="just"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Times New Roman"/>
                <a:ea typeface="SimSun"/>
              </a:rPr>
              <a:t>Among various options for a Higgs factory [1], a photon collider has the distinct advantage of the lowest energy requirement for an electron beam. This advantage is especially important for a circular Higgs factory, in which the synchrotron radiation power increases to the fourth power of the electron energy. For an </a:t>
            </a:r>
            <a:r>
              <a:rPr kumimoji="0" lang="en-US" sz="1600" b="0" i="0" u="none" strike="noStrike" kern="0" cap="none" spc="0" normalizeH="0" baseline="0" noProof="0" dirty="0" err="1">
                <a:ln>
                  <a:noFill/>
                </a:ln>
                <a:solidFill>
                  <a:sysClr val="windowText" lastClr="000000"/>
                </a:solidFill>
                <a:effectLst/>
                <a:uLnTx/>
                <a:uFillTx/>
                <a:latin typeface="Times New Roman"/>
                <a:ea typeface="SimSun"/>
              </a:rPr>
              <a:t>e</a:t>
            </a:r>
            <a:r>
              <a:rPr kumimoji="0" lang="en-US" sz="1600" b="0" i="0" u="none" strike="noStrike" kern="0" cap="none" spc="0" normalizeH="0" baseline="30000" noProof="0" dirty="0" err="1">
                <a:ln>
                  <a:noFill/>
                </a:ln>
                <a:solidFill>
                  <a:sysClr val="windowText" lastClr="000000"/>
                </a:solidFill>
                <a:effectLst/>
                <a:uLnTx/>
                <a:uFillTx/>
                <a:latin typeface="Times New Roman"/>
                <a:ea typeface="SimSun"/>
              </a:rPr>
              <a:t>+</a:t>
            </a:r>
            <a:r>
              <a:rPr kumimoji="0" lang="en-US" sz="1600" b="0" i="0" u="none" strike="noStrike" kern="0" cap="none" spc="0" normalizeH="0" baseline="0" noProof="0" dirty="0" err="1">
                <a:ln>
                  <a:noFill/>
                </a:ln>
                <a:solidFill>
                  <a:sysClr val="windowText" lastClr="000000"/>
                </a:solidFill>
                <a:effectLst/>
                <a:uLnTx/>
                <a:uFillTx/>
                <a:latin typeface="Times New Roman"/>
                <a:ea typeface="SimSun"/>
              </a:rPr>
              <a:t>e</a:t>
            </a:r>
            <a:r>
              <a:rPr kumimoji="0" lang="en-US" sz="1600" b="0" i="0" u="none" strike="noStrike" kern="0" cap="none" spc="0" normalizeH="0" baseline="30000" noProof="0" dirty="0">
                <a:ln>
                  <a:noFill/>
                </a:ln>
                <a:solidFill>
                  <a:sysClr val="windowText" lastClr="000000"/>
                </a:solidFill>
                <a:effectLst/>
                <a:uLnTx/>
                <a:uFillTx/>
                <a:latin typeface="Times New Roman"/>
                <a:ea typeface="SimSun"/>
                <a:sym typeface="Symbol"/>
              </a:rPr>
              <a:t></a:t>
            </a:r>
            <a:r>
              <a:rPr kumimoji="0" lang="en-US" sz="1600" b="0" i="0" u="none" strike="noStrike" kern="0" cap="none" spc="0" normalizeH="0" baseline="0" noProof="0" dirty="0">
                <a:ln>
                  <a:noFill/>
                </a:ln>
                <a:solidFill>
                  <a:sysClr val="windowText" lastClr="000000"/>
                </a:solidFill>
                <a:effectLst/>
                <a:uLnTx/>
                <a:uFillTx/>
                <a:latin typeface="Times New Roman"/>
                <a:ea typeface="SimSun"/>
              </a:rPr>
              <a:t> collider, the minimum required energy per beam is 120 </a:t>
            </a:r>
            <a:r>
              <a:rPr kumimoji="0" lang="en-US" sz="1600" b="0" i="0" u="none" strike="noStrike" kern="0" cap="none" spc="0" normalizeH="0" baseline="0" noProof="0" dirty="0" err="1">
                <a:ln>
                  <a:noFill/>
                </a:ln>
                <a:solidFill>
                  <a:sysClr val="windowText" lastClr="000000"/>
                </a:solidFill>
                <a:effectLst/>
                <a:uLnTx/>
                <a:uFillTx/>
                <a:latin typeface="Times New Roman"/>
                <a:ea typeface="SimSun"/>
              </a:rPr>
              <a:t>GeV</a:t>
            </a:r>
            <a:r>
              <a:rPr kumimoji="0" lang="en-US" sz="1600" b="0" i="0" u="none" strike="noStrike" kern="0" cap="none" spc="0" normalizeH="0" baseline="0" noProof="0" dirty="0">
                <a:ln>
                  <a:noFill/>
                </a:ln>
                <a:solidFill>
                  <a:sysClr val="windowText" lastClr="000000"/>
                </a:solidFill>
                <a:effectLst/>
                <a:uLnTx/>
                <a:uFillTx/>
                <a:latin typeface="Times New Roman"/>
                <a:ea typeface="SimSun"/>
              </a:rPr>
              <a:t>, while for a photon collider it is 80 </a:t>
            </a:r>
            <a:r>
              <a:rPr kumimoji="0" lang="en-US" sz="1600" b="0" i="0" u="none" strike="noStrike" kern="0" cap="none" spc="0" normalizeH="0" baseline="0" noProof="0" dirty="0" err="1">
                <a:ln>
                  <a:noFill/>
                </a:ln>
                <a:solidFill>
                  <a:sysClr val="windowText" lastClr="000000"/>
                </a:solidFill>
                <a:effectLst/>
                <a:uLnTx/>
                <a:uFillTx/>
                <a:latin typeface="Times New Roman"/>
                <a:ea typeface="SimSun"/>
              </a:rPr>
              <a:t>GeV</a:t>
            </a:r>
            <a:r>
              <a:rPr kumimoji="0" lang="en-US" sz="1600" b="0" i="0" u="none" strike="noStrike" kern="0" cap="none" spc="0" normalizeH="0" baseline="0" noProof="0" dirty="0">
                <a:ln>
                  <a:noFill/>
                </a:ln>
                <a:solidFill>
                  <a:sysClr val="windowText" lastClr="000000"/>
                </a:solidFill>
                <a:effectLst/>
                <a:uLnTx/>
                <a:uFillTx/>
                <a:latin typeface="Times New Roman"/>
                <a:ea typeface="SimSun"/>
              </a:rPr>
              <a:t>. The corresponding ratio of synchrotron radiation power is 5 to 1. This makes it possible to consider building a photon collider at </a:t>
            </a:r>
            <a:r>
              <a:rPr kumimoji="0" lang="en-US" sz="1600" b="0" i="0" u="none" strike="noStrike" kern="0" cap="none" spc="0" normalizeH="0" baseline="0" noProof="0" dirty="0" err="1">
                <a:ln>
                  <a:noFill/>
                </a:ln>
                <a:solidFill>
                  <a:sysClr val="windowText" lastClr="000000"/>
                </a:solidFill>
                <a:effectLst/>
                <a:uLnTx/>
                <a:uFillTx/>
                <a:latin typeface="Times New Roman"/>
                <a:ea typeface="SimSun"/>
              </a:rPr>
              <a:t>Fermilab</a:t>
            </a:r>
            <a:r>
              <a:rPr kumimoji="0" lang="en-US" sz="1600" b="0" i="0" u="none" strike="noStrike" kern="0" cap="none" spc="0" normalizeH="0" baseline="0" noProof="0" dirty="0">
                <a:ln>
                  <a:noFill/>
                </a:ln>
                <a:solidFill>
                  <a:sysClr val="windowText" lastClr="000000"/>
                </a:solidFill>
                <a:effectLst/>
                <a:uLnTx/>
                <a:uFillTx/>
                <a:latin typeface="Times New Roman"/>
                <a:ea typeface="SimSun"/>
              </a:rPr>
              <a:t>, which will be named </a:t>
            </a:r>
            <a:r>
              <a:rPr kumimoji="0" lang="en-US" sz="1600" b="0" i="0" u="none" strike="noStrike" kern="0" cap="none" spc="0" normalizeH="0" baseline="0" noProof="0" dirty="0" err="1">
                <a:ln>
                  <a:noFill/>
                </a:ln>
                <a:solidFill>
                  <a:sysClr val="windowText" lastClr="000000"/>
                </a:solidFill>
                <a:effectLst/>
                <a:uLnTx/>
                <a:uFillTx/>
                <a:latin typeface="Times New Roman"/>
                <a:ea typeface="SimSun"/>
              </a:rPr>
              <a:t>HFiTT</a:t>
            </a:r>
            <a:r>
              <a:rPr kumimoji="0" lang="en-US" sz="1600" b="0" i="0" u="none" strike="noStrike" kern="0" cap="none" spc="0" normalizeH="0" baseline="0" noProof="0" dirty="0">
                <a:ln>
                  <a:noFill/>
                </a:ln>
                <a:solidFill>
                  <a:sysClr val="windowText" lastClr="000000"/>
                </a:solidFill>
                <a:effectLst/>
                <a:uLnTx/>
                <a:uFillTx/>
                <a:latin typeface="Times New Roman"/>
                <a:ea typeface="SimSun"/>
              </a:rPr>
              <a:t>, or </a:t>
            </a:r>
            <a:r>
              <a:rPr kumimoji="0" lang="en-US" sz="1600" b="0" i="1" u="none" strike="noStrike" kern="0" cap="none" spc="0" normalizeH="0" baseline="0" noProof="0" dirty="0">
                <a:ln>
                  <a:noFill/>
                </a:ln>
                <a:solidFill>
                  <a:sysClr val="windowText" lastClr="000000"/>
                </a:solidFill>
                <a:effectLst/>
                <a:uLnTx/>
                <a:uFillTx/>
                <a:latin typeface="Times New Roman"/>
                <a:ea typeface="SimSun"/>
              </a:rPr>
              <a:t>Higgs Factory in </a:t>
            </a:r>
            <a:r>
              <a:rPr kumimoji="0" lang="en-US" sz="1600" b="0" i="1" u="none" strike="noStrike" kern="0" cap="none" spc="0" normalizeH="0" baseline="0" noProof="0" dirty="0" err="1">
                <a:ln>
                  <a:noFill/>
                </a:ln>
                <a:solidFill>
                  <a:sysClr val="windowText" lastClr="000000"/>
                </a:solidFill>
                <a:effectLst/>
                <a:uLnTx/>
                <a:uFillTx/>
                <a:latin typeface="Times New Roman"/>
                <a:ea typeface="SimSun"/>
              </a:rPr>
              <a:t>Tevatron</a:t>
            </a:r>
            <a:r>
              <a:rPr kumimoji="0" lang="en-US" sz="1600" b="0" i="1" u="none" strike="noStrike" kern="0" cap="none" spc="0" normalizeH="0" baseline="0" noProof="0" dirty="0">
                <a:ln>
                  <a:noFill/>
                </a:ln>
                <a:solidFill>
                  <a:sysClr val="windowText" lastClr="000000"/>
                </a:solidFill>
                <a:effectLst/>
                <a:uLnTx/>
                <a:uFillTx/>
                <a:latin typeface="Times New Roman"/>
                <a:ea typeface="SimSun"/>
              </a:rPr>
              <a:t> Tunnel</a:t>
            </a:r>
            <a:r>
              <a:rPr kumimoji="0" lang="en-US" sz="1600" b="0" i="0" u="none" strike="noStrike" kern="0" cap="none" spc="0" normalizeH="0" baseline="0" noProof="0" dirty="0">
                <a:ln>
                  <a:noFill/>
                </a:ln>
                <a:solidFill>
                  <a:sysClr val="windowText" lastClr="000000"/>
                </a:solidFill>
                <a:effectLst/>
                <a:uLnTx/>
                <a:uFillTx/>
                <a:latin typeface="Times New Roman"/>
                <a:ea typeface="SimSun"/>
              </a:rPr>
              <a:t>. The layout is shown in Figure 1.</a:t>
            </a:r>
          </a:p>
        </p:txBody>
      </p:sp>
      <p:sp>
        <p:nvSpPr>
          <p:cNvPr id="4" name="TextBox 3"/>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Snowmass2013  White Paper</a:t>
            </a:r>
            <a:endParaRPr kumimoji="0" lang="en-US" sz="1600" b="0" i="0" u="none" strike="noStrike" kern="0" cap="none" spc="0" normalizeH="0" baseline="0" noProof="0" dirty="0">
              <a:ln>
                <a:noFill/>
              </a:ln>
              <a:solidFill>
                <a:prstClr val="black"/>
              </a:solidFill>
              <a:effectLst/>
              <a:uLnTx/>
              <a:uFillTx/>
              <a:latin typeface="Tahoma" pitchFamily="34" charset="0"/>
              <a:cs typeface="Tahoma" pitchFamily="34" charset="0"/>
            </a:endParaRPr>
          </a:p>
        </p:txBody>
      </p:sp>
      <p:sp>
        <p:nvSpPr>
          <p:cNvPr id="5" name="Rectangle 4"/>
          <p:cNvSpPr/>
          <p:nvPr/>
        </p:nvSpPr>
        <p:spPr>
          <a:xfrm>
            <a:off x="4114800" y="990600"/>
            <a:ext cx="4572000" cy="584775"/>
          </a:xfrm>
          <a:prstGeom prst="rect">
            <a:avLst/>
          </a:prstGeom>
        </p:spPr>
        <p:txBody>
          <a:bodyPr>
            <a:spAutoFit/>
          </a:bodyPr>
          <a:lstStyle/>
          <a:p>
            <a:pPr marL="0" marR="0" lvl="0" indent="0" algn="r" defTabSz="914400" eaLnBrk="1" fontAlgn="auto" latinLnBrk="0" hangingPunct="1">
              <a:lnSpc>
                <a:spcPct val="100000"/>
              </a:lnSpc>
              <a:spcBef>
                <a:spcPts val="0"/>
              </a:spcBef>
              <a:spcAft>
                <a:spcPts val="0"/>
              </a:spcAft>
              <a:buClrTx/>
              <a:buSzTx/>
              <a:buFontTx/>
              <a:buNone/>
              <a:tabLst>
                <a:tab pos="2743200" algn="ctr"/>
                <a:tab pos="5486400" algn="r"/>
              </a:tabLst>
              <a:defRPr/>
            </a:pPr>
            <a:r>
              <a:rPr kumimoji="0" lang="en-US" sz="1600" b="0" i="0" u="none" strike="noStrike" kern="0" cap="none" spc="0" normalizeH="0" baseline="0" noProof="0" dirty="0">
                <a:ln>
                  <a:noFill/>
                </a:ln>
                <a:solidFill>
                  <a:sysClr val="windowText" lastClr="000000"/>
                </a:solidFill>
                <a:effectLst/>
                <a:uLnTx/>
                <a:uFillTx/>
                <a:latin typeface="Times New Roman"/>
                <a:ea typeface="MS Mincho"/>
              </a:rPr>
              <a:t>Fermilab-TM-2558-APC</a:t>
            </a:r>
          </a:p>
          <a:p>
            <a:pPr marL="0" marR="0" lvl="0" indent="0" algn="r" defTabSz="914400" eaLnBrk="1" fontAlgn="auto" latinLnBrk="0" hangingPunct="1">
              <a:lnSpc>
                <a:spcPct val="100000"/>
              </a:lnSpc>
              <a:spcBef>
                <a:spcPts val="0"/>
              </a:spcBef>
              <a:spcAft>
                <a:spcPts val="0"/>
              </a:spcAft>
              <a:buClrTx/>
              <a:buSzTx/>
              <a:buFontTx/>
              <a:buNone/>
              <a:tabLst>
                <a:tab pos="2743200" algn="ctr"/>
                <a:tab pos="5486400" algn="r"/>
              </a:tabLst>
              <a:defRPr/>
            </a:pPr>
            <a:r>
              <a:rPr kumimoji="0" lang="en-US" sz="1600" b="0" i="0" u="none" strike="noStrike" kern="0" cap="none" spc="0" normalizeH="0" baseline="0" noProof="0" dirty="0" err="1">
                <a:ln>
                  <a:noFill/>
                </a:ln>
                <a:solidFill>
                  <a:sysClr val="windowText" lastClr="000000"/>
                </a:solidFill>
                <a:effectLst/>
                <a:uLnTx/>
                <a:uFillTx/>
                <a:latin typeface="Times New Roman"/>
                <a:ea typeface="MS Mincho"/>
              </a:rPr>
              <a:t>arXiv</a:t>
            </a:r>
            <a:r>
              <a:rPr kumimoji="0" lang="en-US" sz="1600" b="0" i="0" u="none" strike="noStrike" kern="0" cap="none" spc="0" normalizeH="0" baseline="0" noProof="0" dirty="0">
                <a:ln>
                  <a:noFill/>
                </a:ln>
                <a:solidFill>
                  <a:sysClr val="windowText" lastClr="000000"/>
                </a:solidFill>
                <a:effectLst/>
                <a:uLnTx/>
                <a:uFillTx/>
                <a:latin typeface="Times New Roman"/>
                <a:ea typeface="MS Mincho"/>
              </a:rPr>
              <a:t>: 1305.5202[</a:t>
            </a:r>
            <a:r>
              <a:rPr kumimoji="0" lang="en-US" sz="1600" b="0" i="0" u="none" strike="noStrike" kern="0" cap="none" spc="0" normalizeH="0" baseline="0" noProof="0" dirty="0" err="1">
                <a:ln>
                  <a:noFill/>
                </a:ln>
                <a:solidFill>
                  <a:sysClr val="windowText" lastClr="000000"/>
                </a:solidFill>
                <a:effectLst/>
                <a:uLnTx/>
                <a:uFillTx/>
                <a:latin typeface="Times New Roman"/>
                <a:ea typeface="MS Mincho"/>
              </a:rPr>
              <a:t>physics.acc-ph</a:t>
            </a:r>
            <a:r>
              <a:rPr kumimoji="0" lang="en-US" sz="1600" b="0" i="0" u="none" strike="noStrike" kern="0" cap="none" spc="0" normalizeH="0" baseline="0" noProof="0" dirty="0">
                <a:ln>
                  <a:noFill/>
                </a:ln>
                <a:solidFill>
                  <a:sysClr val="windowText" lastClr="000000"/>
                </a:solidFill>
                <a:effectLst/>
                <a:uLnTx/>
                <a:uFillTx/>
                <a:latin typeface="Times New Roman"/>
                <a:ea typeface="MS Mincho"/>
              </a:rPr>
              <a:t>]</a:t>
            </a:r>
          </a:p>
        </p:txBody>
      </p:sp>
    </p:spTree>
    <p:extLst>
      <p:ext uri="{BB962C8B-B14F-4D97-AF65-F5344CB8AC3E}">
        <p14:creationId xmlns:p14="http://schemas.microsoft.com/office/powerpoint/2010/main" val="873494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1027" name="Picture 3" descr="C:\Users\chou\Desktop\Chou_driveC\fermilab\lab photos\fermi_aerial0924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39800"/>
            <a:ext cx="7848600" cy="5232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638800" y="2133600"/>
            <a:ext cx="1524000" cy="333375"/>
          </a:xfrm>
          <a:prstGeom prst="rect">
            <a:avLst/>
          </a:prstGeom>
          <a:solidFill>
            <a:schemeClr val="accent6">
              <a:lumMod val="20000"/>
              <a:lumOff val="80000"/>
            </a:schemeClr>
          </a:solidFill>
        </p:spPr>
        <p:txBody>
          <a:bodyPr lIns="91420" tIns="45711" rIns="91420" bIns="45711" anchor="ctr">
            <a:normAutofit lnSpcReduction="10000"/>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err="1">
                <a:ln>
                  <a:noFill/>
                </a:ln>
                <a:solidFill>
                  <a:srgbClr val="FF0000"/>
                </a:solidFill>
                <a:effectLst/>
                <a:uLnTx/>
                <a:uFillTx/>
                <a:latin typeface="Tahoma" pitchFamily="34" charset="0"/>
                <a:cs typeface="Tahoma" pitchFamily="34" charset="0"/>
              </a:rPr>
              <a:t>Tevatron</a:t>
            </a:r>
            <a:endParaRPr kumimoji="0" lang="en-US" sz="1600" b="1" i="0" u="none" strike="noStrike" kern="0" cap="none" spc="0" normalizeH="0" baseline="0" noProof="0" dirty="0">
              <a:ln>
                <a:noFill/>
              </a:ln>
              <a:solidFill>
                <a:srgbClr val="FF0000"/>
              </a:solidFill>
              <a:effectLst/>
              <a:uLnTx/>
              <a:uFillTx/>
              <a:latin typeface="Tahoma" pitchFamily="34" charset="0"/>
              <a:cs typeface="Tahoma" pitchFamily="34" charset="0"/>
            </a:endParaRPr>
          </a:p>
        </p:txBody>
      </p:sp>
      <p:cxnSp>
        <p:nvCxnSpPr>
          <p:cNvPr id="4" name="Straight Arrow Connector 3"/>
          <p:cNvCxnSpPr/>
          <p:nvPr/>
        </p:nvCxnSpPr>
        <p:spPr>
          <a:xfrm flipH="1">
            <a:off x="5943600" y="2514600"/>
            <a:ext cx="4572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 y="304800"/>
            <a:ext cx="8458200" cy="523220"/>
          </a:xfrm>
          <a:prstGeom prst="rect">
            <a:avLst/>
          </a:prstGeom>
          <a:solidFill>
            <a:schemeClr val="accent1">
              <a:lumMod val="20000"/>
              <a:lumOff val="80000"/>
            </a:schemeClr>
          </a:solid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Tahoma" pitchFamily="34" charset="0"/>
                <a:cs typeface="Tahoma" pitchFamily="34" charset="0"/>
                <a:sym typeface="Symbol"/>
              </a:rPr>
              <a:t>Fermilab</a:t>
            </a: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sym typeface="Symbol"/>
              </a:rPr>
              <a:t> – a Bird’s View</a:t>
            </a:r>
            <a:endPar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endParaRPr>
          </a:p>
        </p:txBody>
      </p:sp>
      <p:sp>
        <p:nvSpPr>
          <p:cNvPr id="3" name="Date Placeholder 2"/>
          <p:cNvSpPr>
            <a:spLocks noGrp="1"/>
          </p:cNvSpPr>
          <p:nvPr>
            <p:ph type="dt" sz="half" idx="10"/>
          </p:nvPr>
        </p:nvSpPr>
        <p:spPr/>
        <p:txBody>
          <a:bodyPr/>
          <a:lstStyle/>
          <a:p>
            <a:r>
              <a:rPr lang="en-US"/>
              <a:t>W. Chou</a:t>
            </a:r>
          </a:p>
        </p:txBody>
      </p:sp>
      <p:sp>
        <p:nvSpPr>
          <p:cNvPr id="5" name="Footer Placeholder 4"/>
          <p:cNvSpPr>
            <a:spLocks noGrp="1"/>
          </p:cNvSpPr>
          <p:nvPr>
            <p:ph type="ftr" sz="quarter" idx="11"/>
          </p:nvPr>
        </p:nvSpPr>
        <p:spPr/>
        <p:txBody>
          <a:bodyPr/>
          <a:lstStyle/>
          <a:p>
            <a:r>
              <a:rPr lang="en-US"/>
              <a:t>gg2017 Workshop, Beijing</a:t>
            </a:r>
          </a:p>
        </p:txBody>
      </p:sp>
    </p:spTree>
    <p:extLst>
      <p:ext uri="{BB962C8B-B14F-4D97-AF65-F5344CB8AC3E}">
        <p14:creationId xmlns:p14="http://schemas.microsoft.com/office/powerpoint/2010/main" val="341917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b="0" i="0" u="none" strike="noStrike" kern="0" cap="none" spc="0" normalizeH="0" baseline="0" noProof="0" dirty="0">
              <a:ln>
                <a:noFill/>
              </a:ln>
              <a:solidFill>
                <a:sysClr val="windowText" lastClr="000000"/>
              </a:solidFill>
              <a:effectLst/>
              <a:uLnTx/>
              <a:uFillTx/>
            </a:endParaRPr>
          </a:p>
        </p:txBody>
      </p:sp>
      <p:sp>
        <p:nvSpPr>
          <p:cNvPr id="5" name="TextBox 4"/>
          <p:cNvSpPr txBox="1"/>
          <p:nvPr/>
        </p:nvSpPr>
        <p:spPr>
          <a:xfrm>
            <a:off x="304800" y="304800"/>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Today’s Landscape of Future Lepton Colliders</a:t>
            </a:r>
          </a:p>
        </p:txBody>
      </p:sp>
      <p:sp>
        <p:nvSpPr>
          <p:cNvPr id="7" name="TextBox 6"/>
          <p:cNvSpPr txBox="1"/>
          <p:nvPr/>
        </p:nvSpPr>
        <p:spPr>
          <a:xfrm>
            <a:off x="491247" y="990600"/>
            <a:ext cx="7509753" cy="46166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rPr>
              <a:t>Presently four future lepton colliders are being pursued</a:t>
            </a:r>
          </a:p>
        </p:txBody>
      </p:sp>
      <p:pic>
        <p:nvPicPr>
          <p:cNvPr id="8" name="Picture 5" descr="OT0105H.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572096" y="1981200"/>
            <a:ext cx="3923704" cy="1463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4857345" y="1940336"/>
            <a:ext cx="3600855" cy="1945864"/>
          </a:xfrm>
          <a:prstGeom prst="rect">
            <a:avLst/>
          </a:prstGeom>
        </p:spPr>
      </p:pic>
      <p:pic>
        <p:nvPicPr>
          <p:cNvPr id="7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5880" y="4442226"/>
            <a:ext cx="2944120" cy="2187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75"/>
          <p:cNvPicPr>
            <a:picLocks noChangeAspect="1"/>
          </p:cNvPicPr>
          <p:nvPr/>
        </p:nvPicPr>
        <p:blipFill>
          <a:blip r:embed="rId5"/>
          <a:stretch>
            <a:fillRect/>
          </a:stretch>
        </p:blipFill>
        <p:spPr>
          <a:xfrm>
            <a:off x="5029200" y="4345927"/>
            <a:ext cx="2438400" cy="2399147"/>
          </a:xfrm>
          <a:prstGeom prst="rect">
            <a:avLst/>
          </a:prstGeom>
        </p:spPr>
      </p:pic>
      <p:sp>
        <p:nvSpPr>
          <p:cNvPr id="77" name="TextBox 76"/>
          <p:cNvSpPr txBox="1"/>
          <p:nvPr/>
        </p:nvSpPr>
        <p:spPr>
          <a:xfrm>
            <a:off x="1828800" y="1524000"/>
            <a:ext cx="838200" cy="369332"/>
          </a:xfrm>
          <a:prstGeom prst="rect">
            <a:avLst/>
          </a:prstGeom>
          <a:solidFill>
            <a:schemeClr val="accent6">
              <a:lumMod val="40000"/>
              <a:lumOff val="60000"/>
            </a:scheme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rPr>
              <a:t>ILC</a:t>
            </a:r>
            <a:endParaRPr kumimoji="0" lang="en-US" sz="1800" b="0" i="0" u="none" strike="noStrike" kern="0" cap="none" spc="0" normalizeH="0" baseline="0" noProof="0" dirty="0">
              <a:ln>
                <a:noFill/>
              </a:ln>
              <a:solidFill>
                <a:srgbClr val="FF0000"/>
              </a:solidFill>
              <a:effectLst/>
              <a:uLnTx/>
              <a:uFillTx/>
            </a:endParaRPr>
          </a:p>
        </p:txBody>
      </p:sp>
      <p:sp>
        <p:nvSpPr>
          <p:cNvPr id="78" name="TextBox 77"/>
          <p:cNvSpPr txBox="1"/>
          <p:nvPr/>
        </p:nvSpPr>
        <p:spPr>
          <a:xfrm>
            <a:off x="5867400" y="1524000"/>
            <a:ext cx="838200" cy="369332"/>
          </a:xfrm>
          <a:prstGeom prst="rect">
            <a:avLst/>
          </a:prstGeom>
          <a:solidFill>
            <a:schemeClr val="accent6">
              <a:lumMod val="40000"/>
              <a:lumOff val="60000"/>
            </a:scheme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rPr>
              <a:t>CLIC</a:t>
            </a:r>
            <a:endParaRPr kumimoji="0" lang="en-US" sz="1800" b="0" i="0" u="none" strike="noStrike" kern="0" cap="none" spc="0" normalizeH="0" baseline="0" noProof="0" dirty="0">
              <a:ln>
                <a:noFill/>
              </a:ln>
              <a:solidFill>
                <a:srgbClr val="FF0000"/>
              </a:solidFill>
              <a:effectLst/>
              <a:uLnTx/>
              <a:uFillTx/>
            </a:endParaRPr>
          </a:p>
        </p:txBody>
      </p:sp>
      <p:sp>
        <p:nvSpPr>
          <p:cNvPr id="79" name="TextBox 78"/>
          <p:cNvSpPr txBox="1"/>
          <p:nvPr/>
        </p:nvSpPr>
        <p:spPr>
          <a:xfrm>
            <a:off x="1828800" y="3974068"/>
            <a:ext cx="838200" cy="369332"/>
          </a:xfrm>
          <a:prstGeom prst="rect">
            <a:avLst/>
          </a:prstGeom>
          <a:solidFill>
            <a:schemeClr val="accent6">
              <a:lumMod val="40000"/>
              <a:lumOff val="60000"/>
            </a:scheme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rPr>
              <a:t>CEPC</a:t>
            </a:r>
            <a:endParaRPr kumimoji="0" lang="en-US" sz="1800" b="0" i="0" u="none" strike="noStrike" kern="0" cap="none" spc="0" normalizeH="0" baseline="0" noProof="0" dirty="0">
              <a:ln>
                <a:noFill/>
              </a:ln>
              <a:solidFill>
                <a:srgbClr val="FF0000"/>
              </a:solidFill>
              <a:effectLst/>
              <a:uLnTx/>
              <a:uFillTx/>
            </a:endParaRPr>
          </a:p>
        </p:txBody>
      </p:sp>
      <p:sp>
        <p:nvSpPr>
          <p:cNvPr id="80" name="TextBox 79"/>
          <p:cNvSpPr txBox="1"/>
          <p:nvPr/>
        </p:nvSpPr>
        <p:spPr>
          <a:xfrm>
            <a:off x="5791200" y="3962400"/>
            <a:ext cx="1066800" cy="369332"/>
          </a:xfrm>
          <a:prstGeom prst="rect">
            <a:avLst/>
          </a:prstGeom>
          <a:solidFill>
            <a:schemeClr val="accent6">
              <a:lumMod val="40000"/>
              <a:lumOff val="60000"/>
            </a:scheme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rPr>
              <a:t>FCC-</a:t>
            </a:r>
            <a:r>
              <a:rPr kumimoji="0" lang="en-US" sz="1800" b="1" i="0" u="none" strike="noStrike" kern="0" cap="none" spc="0" normalizeH="0" baseline="0" noProof="0" dirty="0" err="1">
                <a:ln>
                  <a:noFill/>
                </a:ln>
                <a:solidFill>
                  <a:srgbClr val="FF0000"/>
                </a:solidFill>
                <a:effectLst/>
                <a:uLnTx/>
                <a:uFillTx/>
              </a:rPr>
              <a:t>ee</a:t>
            </a:r>
            <a:endParaRPr kumimoji="0" lang="en-US" sz="18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678451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5" descr="断面"/>
          <p:cNvPicPr>
            <a:picLocks noChangeAspect="1" noChangeArrowheads="1"/>
          </p:cNvPicPr>
          <p:nvPr/>
        </p:nvPicPr>
        <p:blipFill>
          <a:blip r:embed="rId2" cstate="print"/>
          <a:srcRect/>
          <a:stretch>
            <a:fillRect/>
          </a:stretch>
        </p:blipFill>
        <p:spPr bwMode="auto">
          <a:xfrm>
            <a:off x="3393538" y="3581400"/>
            <a:ext cx="1711862" cy="1544422"/>
          </a:xfrm>
          <a:prstGeom prst="rect">
            <a:avLst/>
          </a:prstGeom>
          <a:noFill/>
          <a:ln w="9525">
            <a:noFill/>
            <a:miter lim="800000"/>
            <a:headEnd/>
            <a:tailEnd/>
          </a:ln>
        </p:spPr>
      </p:pic>
      <p:sp>
        <p:nvSpPr>
          <p:cNvPr id="2" name="Oval 1"/>
          <p:cNvSpPr/>
          <p:nvPr/>
        </p:nvSpPr>
        <p:spPr>
          <a:xfrm>
            <a:off x="1343025" y="838200"/>
            <a:ext cx="5486400" cy="548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cxnSp>
        <p:nvCxnSpPr>
          <p:cNvPr id="8" name="Straight Connector 7"/>
          <p:cNvCxnSpPr>
            <a:endCxn id="26" idx="2"/>
          </p:cNvCxnSpPr>
          <p:nvPr/>
        </p:nvCxnSpPr>
        <p:spPr>
          <a:xfrm>
            <a:off x="1676400" y="1143000"/>
            <a:ext cx="525630" cy="549412"/>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781425" y="7620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5" name="Rectangle 24"/>
          <p:cNvSpPr/>
          <p:nvPr/>
        </p:nvSpPr>
        <p:spPr>
          <a:xfrm rot="19055536">
            <a:off x="5686425" y="54864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6" name="Rectangle 25"/>
          <p:cNvSpPr/>
          <p:nvPr/>
        </p:nvSpPr>
        <p:spPr>
          <a:xfrm rot="18976450">
            <a:off x="1844560" y="1561146"/>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7" name="Rectangle 26"/>
          <p:cNvSpPr/>
          <p:nvPr/>
        </p:nvSpPr>
        <p:spPr>
          <a:xfrm rot="2518862">
            <a:off x="5686425" y="1568279"/>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8" name="Rectangle 27"/>
          <p:cNvSpPr/>
          <p:nvPr/>
        </p:nvSpPr>
        <p:spPr>
          <a:xfrm rot="16200000">
            <a:off x="6524625" y="35052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9" name="Rectangle 28"/>
          <p:cNvSpPr/>
          <p:nvPr/>
        </p:nvSpPr>
        <p:spPr>
          <a:xfrm>
            <a:off x="3781425" y="62484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30" name="Rectangle 29"/>
          <p:cNvSpPr/>
          <p:nvPr/>
        </p:nvSpPr>
        <p:spPr>
          <a:xfrm rot="16200000">
            <a:off x="1038225" y="3505201"/>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31" name="Rectangle 30"/>
          <p:cNvSpPr/>
          <p:nvPr/>
        </p:nvSpPr>
        <p:spPr>
          <a:xfrm rot="2633526">
            <a:off x="1901289" y="5481156"/>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cxnSp>
        <p:nvCxnSpPr>
          <p:cNvPr id="33" name="Straight Arrow Connector 32"/>
          <p:cNvCxnSpPr>
            <a:stCxn id="129" idx="2"/>
          </p:cNvCxnSpPr>
          <p:nvPr/>
        </p:nvCxnSpPr>
        <p:spPr>
          <a:xfrm flipH="1" flipV="1">
            <a:off x="1466463" y="4191001"/>
            <a:ext cx="30275" cy="1352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809750" y="5048250"/>
            <a:ext cx="1524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Lightning Bolt 44"/>
          <p:cNvSpPr/>
          <p:nvPr/>
        </p:nvSpPr>
        <p:spPr>
          <a:xfrm flipH="1">
            <a:off x="7162800" y="2438400"/>
            <a:ext cx="304800" cy="381000"/>
          </a:xfrm>
          <a:prstGeom prst="lightningBol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7" name="Lightning Bolt 46"/>
          <p:cNvSpPr/>
          <p:nvPr/>
        </p:nvSpPr>
        <p:spPr>
          <a:xfrm rot="18672367" flipH="1" flipV="1">
            <a:off x="7082923" y="1926276"/>
            <a:ext cx="279184" cy="490849"/>
          </a:xfrm>
          <a:prstGeom prst="lightningBol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9" name="TextBox 48"/>
          <p:cNvSpPr txBox="1"/>
          <p:nvPr/>
        </p:nvSpPr>
        <p:spPr>
          <a:xfrm>
            <a:off x="1295400" y="3810000"/>
            <a:ext cx="1524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rPr>
              <a:t>e</a:t>
            </a:r>
            <a:r>
              <a:rPr kumimoji="0" lang="en-US" sz="1600" b="1" i="0" u="none" strike="noStrike" kern="0" cap="none" spc="0" normalizeH="0" baseline="30000" noProof="0" dirty="0">
                <a:ln>
                  <a:noFill/>
                </a:ln>
                <a:solidFill>
                  <a:srgbClr val="FF0000"/>
                </a:solidFill>
                <a:effectLst/>
                <a:uLnTx/>
                <a:uFillTx/>
                <a:sym typeface="Symbol"/>
              </a:rPr>
              <a:t></a:t>
            </a:r>
            <a:r>
              <a:rPr kumimoji="0" lang="en-US" sz="1600" b="1" i="0" u="none" strike="noStrike" kern="0" cap="none" spc="0" normalizeH="0" baseline="0" noProof="0" dirty="0">
                <a:ln>
                  <a:noFill/>
                </a:ln>
                <a:solidFill>
                  <a:srgbClr val="FF0000"/>
                </a:solidFill>
                <a:effectLst/>
                <a:uLnTx/>
                <a:uFillTx/>
                <a:sym typeface="Symbol"/>
              </a:rPr>
              <a:t> (0.75-8 </a:t>
            </a:r>
            <a:r>
              <a:rPr kumimoji="0" lang="en-US" sz="1600" b="1" i="0" u="none" strike="noStrike" kern="0" cap="none" spc="0" normalizeH="0" baseline="0" noProof="0" dirty="0" err="1">
                <a:ln>
                  <a:noFill/>
                </a:ln>
                <a:solidFill>
                  <a:srgbClr val="FF0000"/>
                </a:solidFill>
                <a:effectLst/>
                <a:uLnTx/>
                <a:uFillTx/>
                <a:sym typeface="Symbol"/>
              </a:rPr>
              <a:t>GeV</a:t>
            </a:r>
            <a:r>
              <a:rPr kumimoji="0" lang="en-US" sz="1600" b="1" i="0" u="none" strike="noStrike" kern="0" cap="none" spc="0" normalizeH="0" baseline="0" noProof="0" dirty="0">
                <a:ln>
                  <a:noFill/>
                </a:ln>
                <a:solidFill>
                  <a:srgbClr val="FF0000"/>
                </a:solidFill>
                <a:effectLst/>
                <a:uLnTx/>
                <a:uFillTx/>
                <a:sym typeface="Symbol"/>
              </a:rPr>
              <a:t>)</a:t>
            </a:r>
            <a:endParaRPr kumimoji="0" lang="en-US" sz="1600" b="1" i="0" u="none" strike="noStrike" kern="0" cap="none" spc="0" normalizeH="0" baseline="30000" noProof="0" dirty="0">
              <a:ln>
                <a:noFill/>
              </a:ln>
              <a:solidFill>
                <a:srgbClr val="FF0000"/>
              </a:solidFill>
              <a:effectLst/>
              <a:uLnTx/>
              <a:uFillTx/>
            </a:endParaRPr>
          </a:p>
        </p:txBody>
      </p:sp>
      <p:cxnSp>
        <p:nvCxnSpPr>
          <p:cNvPr id="53" name="Straight Arrow Connector 52"/>
          <p:cNvCxnSpPr/>
          <p:nvPr/>
        </p:nvCxnSpPr>
        <p:spPr>
          <a:xfrm>
            <a:off x="6705600" y="1828800"/>
            <a:ext cx="2286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705600" y="1447800"/>
            <a:ext cx="1447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rPr>
              <a:t>e</a:t>
            </a:r>
            <a:r>
              <a:rPr kumimoji="0" lang="en-US" sz="2000" b="1" i="0" u="none" strike="noStrike" kern="0" cap="none" spc="0" normalizeH="0" baseline="30000" noProof="0" dirty="0">
                <a:ln>
                  <a:noFill/>
                </a:ln>
                <a:solidFill>
                  <a:srgbClr val="FF0000"/>
                </a:solidFill>
                <a:effectLst/>
                <a:uLnTx/>
                <a:uFillTx/>
                <a:sym typeface="Symbol"/>
              </a:rPr>
              <a:t></a:t>
            </a:r>
            <a:r>
              <a:rPr kumimoji="0" lang="en-US" sz="2800" b="1" i="0" u="none" strike="noStrike" kern="0" cap="none" spc="0" normalizeH="0" baseline="0" noProof="0" dirty="0">
                <a:ln>
                  <a:noFill/>
                </a:ln>
                <a:solidFill>
                  <a:srgbClr val="FF0000"/>
                </a:solidFill>
                <a:effectLst/>
                <a:uLnTx/>
                <a:uFillTx/>
                <a:sym typeface="Symbol"/>
              </a:rPr>
              <a:t> </a:t>
            </a:r>
            <a:r>
              <a:rPr kumimoji="0" lang="en-US" sz="1800" b="1" i="0" u="none" strike="noStrike" kern="0" cap="none" spc="0" normalizeH="0" baseline="0" noProof="0" dirty="0">
                <a:ln>
                  <a:noFill/>
                </a:ln>
                <a:solidFill>
                  <a:srgbClr val="FF0000"/>
                </a:solidFill>
                <a:effectLst/>
                <a:uLnTx/>
                <a:uFillTx/>
                <a:sym typeface="Symbol"/>
              </a:rPr>
              <a:t>(80 </a:t>
            </a:r>
            <a:r>
              <a:rPr kumimoji="0" lang="en-US" sz="1800" b="1" i="0" u="none" strike="noStrike" kern="0" cap="none" spc="0" normalizeH="0" baseline="0" noProof="0" dirty="0" err="1">
                <a:ln>
                  <a:noFill/>
                </a:ln>
                <a:solidFill>
                  <a:srgbClr val="FF0000"/>
                </a:solidFill>
                <a:effectLst/>
                <a:uLnTx/>
                <a:uFillTx/>
                <a:sym typeface="Symbol"/>
              </a:rPr>
              <a:t>GeV</a:t>
            </a:r>
            <a:r>
              <a:rPr kumimoji="0" lang="en-US" sz="1800" b="1" i="0" u="none" strike="noStrike" kern="0" cap="none" spc="0" normalizeH="0" baseline="0" noProof="0" dirty="0">
                <a:ln>
                  <a:noFill/>
                </a:ln>
                <a:solidFill>
                  <a:srgbClr val="FF0000"/>
                </a:solidFill>
                <a:effectLst/>
                <a:uLnTx/>
                <a:uFillTx/>
                <a:sym typeface="Symbol"/>
              </a:rPr>
              <a:t>)</a:t>
            </a:r>
            <a:endParaRPr kumimoji="0" lang="en-US" sz="1800" b="1" i="0" u="none" strike="noStrike" kern="0" cap="none" spc="0" normalizeH="0" baseline="30000" noProof="0" dirty="0">
              <a:ln>
                <a:noFill/>
              </a:ln>
              <a:solidFill>
                <a:srgbClr val="FF0000"/>
              </a:solidFill>
              <a:effectLst/>
              <a:uLnTx/>
              <a:uFillTx/>
            </a:endParaRPr>
          </a:p>
        </p:txBody>
      </p:sp>
      <p:cxnSp>
        <p:nvCxnSpPr>
          <p:cNvPr id="57" name="Straight Arrow Connector 56"/>
          <p:cNvCxnSpPr/>
          <p:nvPr/>
        </p:nvCxnSpPr>
        <p:spPr>
          <a:xfrm flipV="1">
            <a:off x="7086600" y="2895600"/>
            <a:ext cx="762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010400" y="2905780"/>
            <a:ext cx="1447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rPr>
              <a:t>e</a:t>
            </a:r>
            <a:r>
              <a:rPr kumimoji="0" lang="en-US" sz="2000" b="1" i="0" u="none" strike="noStrike" kern="0" cap="none" spc="0" normalizeH="0" baseline="30000" noProof="0" dirty="0">
                <a:ln>
                  <a:noFill/>
                </a:ln>
                <a:solidFill>
                  <a:srgbClr val="FF0000"/>
                </a:solidFill>
                <a:effectLst/>
                <a:uLnTx/>
                <a:uFillTx/>
                <a:sym typeface="Symbol"/>
              </a:rPr>
              <a:t></a:t>
            </a:r>
            <a:r>
              <a:rPr kumimoji="0" lang="en-US" sz="2800" b="1" i="0" u="none" strike="noStrike" kern="0" cap="none" spc="0" normalizeH="0" baseline="0" noProof="0" dirty="0">
                <a:ln>
                  <a:noFill/>
                </a:ln>
                <a:solidFill>
                  <a:srgbClr val="FF0000"/>
                </a:solidFill>
                <a:effectLst/>
                <a:uLnTx/>
                <a:uFillTx/>
                <a:sym typeface="Symbol"/>
              </a:rPr>
              <a:t> </a:t>
            </a:r>
            <a:r>
              <a:rPr kumimoji="0" lang="en-US" sz="1800" b="1" i="0" u="none" strike="noStrike" kern="0" cap="none" spc="0" normalizeH="0" baseline="0" noProof="0" dirty="0">
                <a:ln>
                  <a:noFill/>
                </a:ln>
                <a:solidFill>
                  <a:srgbClr val="FF0000"/>
                </a:solidFill>
                <a:effectLst/>
                <a:uLnTx/>
                <a:uFillTx/>
                <a:sym typeface="Symbol"/>
              </a:rPr>
              <a:t>(80 </a:t>
            </a:r>
            <a:r>
              <a:rPr kumimoji="0" lang="en-US" sz="1800" b="1" i="0" u="none" strike="noStrike" kern="0" cap="none" spc="0" normalizeH="0" baseline="0" noProof="0" dirty="0" err="1">
                <a:ln>
                  <a:noFill/>
                </a:ln>
                <a:solidFill>
                  <a:srgbClr val="FF0000"/>
                </a:solidFill>
                <a:effectLst/>
                <a:uLnTx/>
                <a:uFillTx/>
                <a:sym typeface="Symbol"/>
              </a:rPr>
              <a:t>GeV</a:t>
            </a:r>
            <a:r>
              <a:rPr kumimoji="0" lang="en-US" sz="1800" b="1" i="0" u="none" strike="noStrike" kern="0" cap="none" spc="0" normalizeH="0" baseline="0" noProof="0" dirty="0">
                <a:ln>
                  <a:noFill/>
                </a:ln>
                <a:solidFill>
                  <a:srgbClr val="FF0000"/>
                </a:solidFill>
                <a:effectLst/>
                <a:uLnTx/>
                <a:uFillTx/>
                <a:sym typeface="Symbol"/>
              </a:rPr>
              <a:t>)</a:t>
            </a:r>
            <a:endParaRPr kumimoji="0" lang="en-US" sz="1600" b="1" i="0" u="none" strike="noStrike" kern="0" cap="none" spc="0" normalizeH="0" baseline="30000" noProof="0" dirty="0">
              <a:ln>
                <a:noFill/>
              </a:ln>
              <a:solidFill>
                <a:srgbClr val="FF0000"/>
              </a:solidFill>
              <a:effectLst/>
              <a:uLnTx/>
              <a:uFillTx/>
            </a:endParaRPr>
          </a:p>
        </p:txBody>
      </p:sp>
      <p:sp>
        <p:nvSpPr>
          <p:cNvPr id="65" name="TextBox 64"/>
          <p:cNvSpPr txBox="1"/>
          <p:nvPr/>
        </p:nvSpPr>
        <p:spPr>
          <a:xfrm>
            <a:off x="7315200" y="1981200"/>
            <a:ext cx="1828800"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30A0"/>
                </a:solidFill>
                <a:effectLst/>
                <a:uLnTx/>
                <a:uFillTx/>
              </a:rPr>
              <a:t>Fiber Laser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7030A0"/>
                </a:solidFill>
                <a:effectLst/>
                <a:uLnTx/>
                <a:uFillTx/>
              </a:rPr>
              <a:t>(0.351 </a:t>
            </a:r>
            <a:r>
              <a:rPr kumimoji="0" lang="el-GR" sz="1200" b="1" i="0" u="none" strike="noStrike" kern="0" cap="none" spc="0" normalizeH="0" baseline="0" noProof="0" dirty="0">
                <a:ln>
                  <a:noFill/>
                </a:ln>
                <a:solidFill>
                  <a:srgbClr val="7030A0"/>
                </a:solidFill>
                <a:effectLst/>
                <a:uLnTx/>
                <a:uFillTx/>
                <a:latin typeface="Times New Roman"/>
                <a:cs typeface="Times New Roman"/>
              </a:rPr>
              <a:t>μ</a:t>
            </a:r>
            <a:r>
              <a:rPr kumimoji="0" lang="en-US" sz="1200" b="1" i="0" u="none" strike="noStrike" kern="0" cap="none" spc="0" normalizeH="0" baseline="0" noProof="0" dirty="0">
                <a:ln>
                  <a:noFill/>
                </a:ln>
                <a:solidFill>
                  <a:srgbClr val="7030A0"/>
                </a:solidFill>
                <a:effectLst/>
                <a:uLnTx/>
                <a:uFillTx/>
                <a:latin typeface="Times New Roman"/>
                <a:cs typeface="Times New Roman"/>
              </a:rPr>
              <a:t>m, 5 J, 47.7 kHz)</a:t>
            </a:r>
            <a:endParaRPr kumimoji="0" lang="en-US" sz="1200" b="1" i="0" u="none" strike="noStrike" kern="0" cap="none" spc="0" normalizeH="0" baseline="0" noProof="0" dirty="0">
              <a:ln>
                <a:noFill/>
              </a:ln>
              <a:solidFill>
                <a:srgbClr val="7030A0"/>
              </a:solidFill>
              <a:effectLst/>
              <a:uLnTx/>
              <a:uFillTx/>
            </a:endParaRPr>
          </a:p>
        </p:txBody>
      </p:sp>
      <p:sp>
        <p:nvSpPr>
          <p:cNvPr id="70" name="TextBox 69"/>
          <p:cNvSpPr txBox="1"/>
          <p:nvPr/>
        </p:nvSpPr>
        <p:spPr>
          <a:xfrm>
            <a:off x="4267200" y="571500"/>
            <a:ext cx="4648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 </a:t>
            </a:r>
            <a:r>
              <a:rPr kumimoji="0" lang="en-US" sz="1600" b="1" i="0" u="none" strike="noStrike" kern="0" cap="none" spc="0" normalizeH="0" baseline="0" noProof="0" dirty="0">
                <a:ln>
                  <a:noFill/>
                </a:ln>
                <a:solidFill>
                  <a:srgbClr val="0070C0"/>
                </a:solidFill>
                <a:effectLst/>
                <a:uLnTx/>
                <a:uFillTx/>
              </a:rPr>
              <a:t>(1.3 GHz, 8  sets, 5 </a:t>
            </a:r>
            <a:r>
              <a:rPr kumimoji="0" lang="en-US" sz="1600" b="1" i="0" u="none" strike="noStrike" kern="0" cap="none" spc="0" normalizeH="0" baseline="0" noProof="0" dirty="0" err="1">
                <a:ln>
                  <a:noFill/>
                </a:ln>
                <a:solidFill>
                  <a:srgbClr val="0070C0"/>
                </a:solidFill>
                <a:effectLst/>
                <a:uLnTx/>
                <a:uFillTx/>
              </a:rPr>
              <a:t>cryomodules</a:t>
            </a:r>
            <a:r>
              <a:rPr kumimoji="0" lang="en-US" sz="1600" b="1" i="0" u="none" strike="noStrike" kern="0" cap="none" spc="0" normalizeH="0" baseline="0" noProof="0" dirty="0">
                <a:ln>
                  <a:noFill/>
                </a:ln>
                <a:solidFill>
                  <a:srgbClr val="0070C0"/>
                </a:solidFill>
                <a:effectLst/>
                <a:uLnTx/>
                <a:uFillTx/>
              </a:rPr>
              <a:t> 1.25 GV /set)</a:t>
            </a:r>
          </a:p>
        </p:txBody>
      </p:sp>
      <p:sp>
        <p:nvSpPr>
          <p:cNvPr id="71" name="TextBox 70"/>
          <p:cNvSpPr txBox="1"/>
          <p:nvPr/>
        </p:nvSpPr>
        <p:spPr>
          <a:xfrm>
            <a:off x="1724025" y="5498068"/>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72" name="TextBox 71"/>
          <p:cNvSpPr txBox="1"/>
          <p:nvPr/>
        </p:nvSpPr>
        <p:spPr>
          <a:xfrm>
            <a:off x="5915025" y="1219200"/>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73" name="TextBox 72"/>
          <p:cNvSpPr txBox="1"/>
          <p:nvPr/>
        </p:nvSpPr>
        <p:spPr>
          <a:xfrm>
            <a:off x="1647825" y="1295400"/>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74" name="TextBox 73"/>
          <p:cNvSpPr txBox="1"/>
          <p:nvPr/>
        </p:nvSpPr>
        <p:spPr>
          <a:xfrm>
            <a:off x="5991225" y="5486400"/>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75" name="TextBox 74"/>
          <p:cNvSpPr txBox="1"/>
          <p:nvPr/>
        </p:nvSpPr>
        <p:spPr>
          <a:xfrm>
            <a:off x="809625" y="3364468"/>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76" name="TextBox 75"/>
          <p:cNvSpPr txBox="1"/>
          <p:nvPr/>
        </p:nvSpPr>
        <p:spPr>
          <a:xfrm>
            <a:off x="6905625" y="3352800"/>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77" name="TextBox 76"/>
          <p:cNvSpPr txBox="1"/>
          <p:nvPr/>
        </p:nvSpPr>
        <p:spPr>
          <a:xfrm>
            <a:off x="3857625" y="6412468"/>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78" name="Chord 77"/>
          <p:cNvSpPr/>
          <p:nvPr/>
        </p:nvSpPr>
        <p:spPr>
          <a:xfrm rot="5618370">
            <a:off x="2514764" y="2554443"/>
            <a:ext cx="3111716" cy="3068112"/>
          </a:xfrm>
          <a:prstGeom prst="chord">
            <a:avLst>
              <a:gd name="adj1" fmla="val 2700000"/>
              <a:gd name="adj2" fmla="val 184620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8" name="TextBox 87"/>
          <p:cNvSpPr txBox="1"/>
          <p:nvPr/>
        </p:nvSpPr>
        <p:spPr>
          <a:xfrm>
            <a:off x="2638425" y="5105400"/>
            <a:ext cx="2895600"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Tunnel Cross Section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242"/>
                </a:solidFill>
                <a:effectLst/>
                <a:uLnTx/>
                <a:uFillTx/>
              </a:rPr>
              <a:t>(16 permanent magnet beam lines,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242"/>
                </a:solidFill>
                <a:effectLst/>
                <a:uLnTx/>
                <a:uFillTx/>
              </a:rPr>
              <a:t>B = 0.05 – 3.3 </a:t>
            </a:r>
            <a:r>
              <a:rPr kumimoji="0" lang="en-US" sz="1400" b="1" i="0" u="none" strike="noStrike" kern="0" cap="none" spc="0" normalizeH="0" baseline="0" noProof="0" dirty="0" err="1">
                <a:ln>
                  <a:noFill/>
                </a:ln>
                <a:solidFill>
                  <a:srgbClr val="009242"/>
                </a:solidFill>
                <a:effectLst/>
                <a:uLnTx/>
                <a:uFillTx/>
              </a:rPr>
              <a:t>kG</a:t>
            </a:r>
            <a:r>
              <a:rPr kumimoji="0" lang="en-US" sz="1400" b="1" i="0" u="none" strike="noStrike" kern="0" cap="none" spc="0" normalizeH="0" baseline="0" noProof="0" dirty="0">
                <a:ln>
                  <a:noFill/>
                </a:ln>
                <a:solidFill>
                  <a:srgbClr val="009242"/>
                </a:solidFill>
                <a:effectLst/>
                <a:uLnTx/>
                <a:uFillTx/>
              </a:rPr>
              <a:t>)</a:t>
            </a:r>
          </a:p>
        </p:txBody>
      </p:sp>
      <p:sp>
        <p:nvSpPr>
          <p:cNvPr id="89" name="TextBox 88"/>
          <p:cNvSpPr txBox="1"/>
          <p:nvPr/>
        </p:nvSpPr>
        <p:spPr>
          <a:xfrm>
            <a:off x="76200" y="104775"/>
            <a:ext cx="4495800" cy="400110"/>
          </a:xfrm>
          <a:prstGeom prst="rect">
            <a:avLst/>
          </a:prstGeom>
          <a:solidFill>
            <a:schemeClr val="accent3">
              <a:lumMod val="20000"/>
              <a:lumOff val="80000"/>
            </a:schemeClr>
          </a:solidFill>
          <a:ln>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rPr>
              <a:t>HFiTT</a:t>
            </a:r>
            <a:r>
              <a:rPr kumimoji="0" lang="en-US" sz="2000" b="1" i="0" u="none" strike="noStrike" kern="0" cap="none" spc="0" normalizeH="0" baseline="0" noProof="0" dirty="0">
                <a:ln>
                  <a:noFill/>
                </a:ln>
                <a:solidFill>
                  <a:prstClr val="black"/>
                </a:solidFill>
                <a:effectLst/>
                <a:uLnTx/>
                <a:uFillTx/>
              </a:rPr>
              <a:t> – Higgs Factory in </a:t>
            </a:r>
            <a:r>
              <a:rPr kumimoji="0" lang="en-US" sz="2000" b="1" i="0" u="none" strike="noStrike" kern="0" cap="none" spc="0" normalizeH="0" baseline="0" noProof="0" dirty="0" err="1">
                <a:ln>
                  <a:noFill/>
                </a:ln>
                <a:solidFill>
                  <a:prstClr val="black"/>
                </a:solidFill>
                <a:effectLst/>
                <a:uLnTx/>
                <a:uFillTx/>
              </a:rPr>
              <a:t>Tevatron</a:t>
            </a:r>
            <a:r>
              <a:rPr kumimoji="0" lang="en-US" sz="2000" b="1" i="0" u="none" strike="noStrike" kern="0" cap="none" spc="0" normalizeH="0" baseline="0" noProof="0" dirty="0">
                <a:ln>
                  <a:noFill/>
                </a:ln>
                <a:solidFill>
                  <a:prstClr val="black"/>
                </a:solidFill>
                <a:effectLst/>
                <a:uLnTx/>
                <a:uFillTx/>
              </a:rPr>
              <a:t> Tunnel</a:t>
            </a:r>
          </a:p>
        </p:txBody>
      </p:sp>
      <p:sp>
        <p:nvSpPr>
          <p:cNvPr id="59" name="TextBox 58"/>
          <p:cNvSpPr txBox="1"/>
          <p:nvPr/>
        </p:nvSpPr>
        <p:spPr>
          <a:xfrm>
            <a:off x="2486025" y="1752600"/>
            <a:ext cx="790575"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A95007"/>
                </a:solidFill>
                <a:effectLst/>
                <a:uLnTx/>
                <a:uFillTx/>
                <a:sym typeface="Symbol"/>
              </a:rPr>
              <a:t>2000 m</a:t>
            </a:r>
            <a:endParaRPr kumimoji="0" lang="en-US" sz="1400" b="1" i="0" u="none" strike="noStrike" kern="0" cap="none" spc="0" normalizeH="0" baseline="30000" noProof="0" dirty="0">
              <a:ln>
                <a:noFill/>
              </a:ln>
              <a:solidFill>
                <a:srgbClr val="A95007"/>
              </a:solidFill>
              <a:effectLst/>
              <a:uLnTx/>
              <a:uFillTx/>
            </a:endParaRPr>
          </a:p>
        </p:txBody>
      </p:sp>
      <p:cxnSp>
        <p:nvCxnSpPr>
          <p:cNvPr id="61" name="Straight Connector 60"/>
          <p:cNvCxnSpPr/>
          <p:nvPr/>
        </p:nvCxnSpPr>
        <p:spPr>
          <a:xfrm>
            <a:off x="2590800" y="2514600"/>
            <a:ext cx="1495425" cy="0"/>
          </a:xfrm>
          <a:prstGeom prst="line">
            <a:avLst/>
          </a:prstGeom>
          <a:ln>
            <a:solidFill>
              <a:srgbClr val="A95007"/>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895600" y="2514600"/>
            <a:ext cx="76200" cy="2590800"/>
          </a:xfrm>
          <a:prstGeom prst="straightConnector1">
            <a:avLst/>
          </a:prstGeom>
          <a:ln>
            <a:solidFill>
              <a:srgbClr val="A95007"/>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028825" y="2602468"/>
            <a:ext cx="9144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A95007"/>
                </a:solidFill>
                <a:effectLst/>
                <a:uLnTx/>
                <a:uFillTx/>
                <a:sym typeface="Symbol"/>
              </a:rPr>
              <a:t>2.438 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A95007"/>
                </a:solidFill>
                <a:effectLst/>
                <a:uLnTx/>
                <a:uFillTx/>
                <a:sym typeface="Symbol"/>
              </a:rPr>
              <a:t>(8 ft)</a:t>
            </a:r>
          </a:p>
        </p:txBody>
      </p:sp>
      <p:cxnSp>
        <p:nvCxnSpPr>
          <p:cNvPr id="114" name="Straight Arrow Connector 113"/>
          <p:cNvCxnSpPr/>
          <p:nvPr/>
        </p:nvCxnSpPr>
        <p:spPr>
          <a:xfrm>
            <a:off x="2202030" y="1692412"/>
            <a:ext cx="3789195" cy="3793988"/>
          </a:xfrm>
          <a:prstGeom prst="straightConnector1">
            <a:avLst/>
          </a:prstGeom>
          <a:ln>
            <a:solidFill>
              <a:srgbClr val="A95007"/>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5638800" y="1219200"/>
            <a:ext cx="762000" cy="76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324600" y="3581400"/>
            <a:ext cx="11430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086225" y="609600"/>
            <a:ext cx="0" cy="60198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rot="20097905">
            <a:off x="5924326" y="1750576"/>
            <a:ext cx="1096476" cy="1592890"/>
          </a:xfrm>
          <a:prstGeom prst="arc">
            <a:avLst>
              <a:gd name="adj1" fmla="val 16200000"/>
              <a:gd name="adj2" fmla="val 540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2" name="Explosion 1 121"/>
          <p:cNvSpPr/>
          <p:nvPr/>
        </p:nvSpPr>
        <p:spPr>
          <a:xfrm>
            <a:off x="6848475" y="2238375"/>
            <a:ext cx="304800" cy="304800"/>
          </a:xfrm>
          <a:prstGeom prst="irregularSeal1">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0" name="TextBox 129"/>
          <p:cNvSpPr txBox="1"/>
          <p:nvPr/>
        </p:nvSpPr>
        <p:spPr>
          <a:xfrm>
            <a:off x="5334000" y="2209800"/>
            <a:ext cx="1447800" cy="677108"/>
          </a:xfrm>
          <a:prstGeom prst="rect">
            <a:avLst/>
          </a:prstGeom>
          <a:solidFill>
            <a:srgbClr val="FFFF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sym typeface="Symbol"/>
              </a:rPr>
              <a:t> collision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sym typeface="Symbol"/>
              </a:rPr>
              <a:t>(125 </a:t>
            </a:r>
            <a:r>
              <a:rPr kumimoji="0" lang="en-US" sz="1800" b="1" i="0" u="none" strike="noStrike" kern="0" cap="none" spc="0" normalizeH="0" baseline="0" noProof="0" dirty="0" err="1">
                <a:ln>
                  <a:noFill/>
                </a:ln>
                <a:solidFill>
                  <a:prstClr val="black"/>
                </a:solidFill>
                <a:effectLst/>
                <a:uLnTx/>
                <a:uFillTx/>
                <a:sym typeface="Symbol"/>
              </a:rPr>
              <a:t>GeV</a:t>
            </a:r>
            <a:r>
              <a:rPr kumimoji="0" lang="en-US" sz="1800" b="1" i="0" u="none" strike="noStrike" kern="0" cap="none" spc="0" normalizeH="0" baseline="0" noProof="0" dirty="0">
                <a:ln>
                  <a:noFill/>
                </a:ln>
                <a:solidFill>
                  <a:prstClr val="black"/>
                </a:solidFill>
                <a:effectLst/>
                <a:uLnTx/>
                <a:uFillTx/>
                <a:sym typeface="Symbol"/>
              </a:rPr>
              <a:t>)</a:t>
            </a:r>
            <a:endParaRPr kumimoji="0" lang="en-US" sz="1800" b="1" i="0" u="none" strike="noStrike" kern="0" cap="none" spc="0" normalizeH="0" baseline="0" noProof="0" dirty="0">
              <a:ln>
                <a:noFill/>
              </a:ln>
              <a:solidFill>
                <a:prstClr val="black"/>
              </a:solidFill>
              <a:effectLst/>
              <a:uLnTx/>
              <a:uFillTx/>
            </a:endParaRPr>
          </a:p>
        </p:txBody>
      </p:sp>
      <p:sp>
        <p:nvSpPr>
          <p:cNvPr id="131" name="TextBox 130"/>
          <p:cNvSpPr txBox="1"/>
          <p:nvPr/>
        </p:nvSpPr>
        <p:spPr>
          <a:xfrm>
            <a:off x="6781800" y="4876800"/>
            <a:ext cx="1981200" cy="1569660"/>
          </a:xfrm>
          <a:prstGeom prst="rect">
            <a:avLst/>
          </a:prstGeom>
          <a:no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E = 80 </a:t>
            </a:r>
            <a:r>
              <a:rPr kumimoji="0" lang="en-US" sz="1600" b="1" i="0" u="none" strike="noStrike" kern="0" cap="none" spc="0" normalizeH="0" baseline="0" noProof="0" dirty="0" err="1">
                <a:ln>
                  <a:noFill/>
                </a:ln>
                <a:solidFill>
                  <a:prstClr val="black"/>
                </a:solidFill>
                <a:effectLst/>
                <a:uLnTx/>
                <a:uFillTx/>
              </a:rPr>
              <a:t>GeV</a:t>
            </a:r>
            <a:endParaRPr kumimoji="0" lang="en-US" sz="16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 typeface="Symbol"/>
              <a:buChar char="r"/>
              <a:tabLst/>
              <a:defRPr/>
            </a:pPr>
            <a:r>
              <a:rPr kumimoji="0" lang="en-US" sz="1600" b="1" i="0" u="none" strike="noStrike" kern="0" cap="none" spc="0" normalizeH="0" baseline="0" noProof="0" dirty="0">
                <a:ln>
                  <a:noFill/>
                </a:ln>
                <a:solidFill>
                  <a:prstClr val="black"/>
                </a:solidFill>
                <a:effectLst/>
                <a:uLnTx/>
                <a:uFillTx/>
                <a:sym typeface="Symbol"/>
              </a:rPr>
              <a:t>= 800 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sym typeface="Symbol"/>
              </a:rPr>
              <a:t>U = 4.53 </a:t>
            </a:r>
            <a:r>
              <a:rPr kumimoji="0" lang="en-US" sz="1600" b="1" i="0" u="none" strike="noStrike" kern="0" cap="none" spc="0" normalizeH="0" baseline="0" noProof="0" dirty="0" err="1">
                <a:ln>
                  <a:noFill/>
                </a:ln>
                <a:solidFill>
                  <a:prstClr val="black"/>
                </a:solidFill>
                <a:effectLst/>
                <a:uLnTx/>
                <a:uFillTx/>
                <a:sym typeface="Symbol"/>
              </a:rPr>
              <a:t>GeV</a:t>
            </a:r>
            <a:r>
              <a:rPr kumimoji="0" lang="en-US" sz="1600" b="1" i="0" u="none" strike="noStrike" kern="0" cap="none" spc="0" normalizeH="0" baseline="0" noProof="0" dirty="0">
                <a:ln>
                  <a:noFill/>
                </a:ln>
                <a:solidFill>
                  <a:prstClr val="black"/>
                </a:solidFill>
                <a:effectLst/>
                <a:uLnTx/>
                <a:uFillTx/>
                <a:sym typeface="Symbol"/>
              </a:rPr>
              <a:t>/turn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sym typeface="Symbo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sym typeface="Symbol"/>
              </a:rPr>
              <a:t>I = 0.15 </a:t>
            </a:r>
            <a:r>
              <a:rPr kumimoji="0" lang="en-US" sz="1600" b="1" i="0" u="none" strike="noStrike" kern="0" cap="none" spc="0" normalizeH="0" baseline="0" noProof="0" dirty="0" err="1">
                <a:ln>
                  <a:noFill/>
                </a:ln>
                <a:solidFill>
                  <a:prstClr val="black"/>
                </a:solidFill>
                <a:effectLst/>
                <a:uLnTx/>
                <a:uFillTx/>
                <a:sym typeface="Symbol"/>
              </a:rPr>
              <a:t>mA</a:t>
            </a:r>
            <a:r>
              <a:rPr kumimoji="0" lang="en-US" sz="1600" b="1" i="0" u="none" strike="noStrike" kern="0" cap="none" spc="0" normalizeH="0" baseline="0" noProof="0" dirty="0">
                <a:ln>
                  <a:noFill/>
                </a:ln>
                <a:solidFill>
                  <a:prstClr val="black"/>
                </a:solidFill>
                <a:effectLst/>
                <a:uLnTx/>
                <a:uFillTx/>
                <a:sym typeface="Symbol"/>
              </a:rPr>
              <a:t> x 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sym typeface="Symbol"/>
              </a:rPr>
              <a:t>P(</a:t>
            </a:r>
            <a:r>
              <a:rPr kumimoji="0" lang="en-US" sz="1600" b="1" i="0" u="none" strike="noStrike" kern="0" cap="none" spc="0" normalizeH="0" baseline="0" noProof="0" dirty="0" err="1">
                <a:ln>
                  <a:noFill/>
                </a:ln>
                <a:solidFill>
                  <a:prstClr val="black"/>
                </a:solidFill>
                <a:effectLst/>
                <a:uLnTx/>
                <a:uFillTx/>
                <a:sym typeface="Symbol"/>
              </a:rPr>
              <a:t>rf</a:t>
            </a:r>
            <a:r>
              <a:rPr kumimoji="0" lang="en-US" sz="1600" b="1" i="0" u="none" strike="noStrike" kern="0" cap="none" spc="0" normalizeH="0" baseline="0" noProof="0" dirty="0">
                <a:ln>
                  <a:noFill/>
                </a:ln>
                <a:solidFill>
                  <a:prstClr val="black"/>
                </a:solidFill>
                <a:effectLst/>
                <a:uLnTx/>
                <a:uFillTx/>
                <a:sym typeface="Symbol"/>
              </a:rPr>
              <a:t>) = 27 MW</a:t>
            </a:r>
            <a:endParaRPr kumimoji="0" lang="en-US" sz="1600" b="1" i="0" u="none" strike="noStrike" kern="0" cap="none" spc="0" normalizeH="0" baseline="0" noProof="0" dirty="0">
              <a:ln>
                <a:noFill/>
              </a:ln>
              <a:solidFill>
                <a:prstClr val="black"/>
              </a:solidFill>
              <a:effectLst/>
              <a:uLnTx/>
              <a:uFillTx/>
            </a:endParaRPr>
          </a:p>
        </p:txBody>
      </p:sp>
      <p:cxnSp>
        <p:nvCxnSpPr>
          <p:cNvPr id="133" name="Straight Connector 132"/>
          <p:cNvCxnSpPr/>
          <p:nvPr/>
        </p:nvCxnSpPr>
        <p:spPr>
          <a:xfrm flipV="1">
            <a:off x="1752600" y="5181600"/>
            <a:ext cx="762000" cy="76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57225" y="3581400"/>
            <a:ext cx="1095375"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981700" y="5486400"/>
            <a:ext cx="384764" cy="43726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152400" y="533400"/>
            <a:ext cx="2514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Goal: 10,000 Higgs/year</a:t>
            </a:r>
          </a:p>
        </p:txBody>
      </p:sp>
      <p:cxnSp>
        <p:nvCxnSpPr>
          <p:cNvPr id="82" name="Straight Connector 81"/>
          <p:cNvCxnSpPr/>
          <p:nvPr/>
        </p:nvCxnSpPr>
        <p:spPr>
          <a:xfrm>
            <a:off x="2524125" y="4048125"/>
            <a:ext cx="0" cy="2057400"/>
          </a:xfrm>
          <a:prstGeom prst="line">
            <a:avLst/>
          </a:prstGeom>
          <a:ln>
            <a:solidFill>
              <a:srgbClr val="A95007"/>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610225" y="4019550"/>
            <a:ext cx="0" cy="2133600"/>
          </a:xfrm>
          <a:prstGeom prst="line">
            <a:avLst/>
          </a:prstGeom>
          <a:ln>
            <a:solidFill>
              <a:srgbClr val="A95007"/>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14600" y="6096000"/>
            <a:ext cx="3124200" cy="0"/>
          </a:xfrm>
          <a:prstGeom prst="straightConnector1">
            <a:avLst/>
          </a:prstGeom>
          <a:ln>
            <a:solidFill>
              <a:srgbClr val="A95007"/>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352800" y="5835848"/>
            <a:ext cx="14478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A95007"/>
                </a:solidFill>
                <a:effectLst/>
                <a:uLnTx/>
                <a:uFillTx/>
                <a:sym typeface="Symbol"/>
              </a:rPr>
              <a:t>3.048 m (10 ft)</a:t>
            </a:r>
            <a:endParaRPr kumimoji="0" lang="en-US" sz="1400" b="1" i="0" u="none" strike="noStrike" kern="0" cap="none" spc="0" normalizeH="0" baseline="30000" noProof="0" dirty="0">
              <a:ln>
                <a:noFill/>
              </a:ln>
              <a:solidFill>
                <a:srgbClr val="A95007"/>
              </a:solidFill>
              <a:effectLst/>
              <a:uLnTx/>
              <a:uFillTx/>
            </a:endParaRPr>
          </a:p>
        </p:txBody>
      </p:sp>
      <p:sp>
        <p:nvSpPr>
          <p:cNvPr id="81" name="Rectangle 80"/>
          <p:cNvSpPr/>
          <p:nvPr/>
        </p:nvSpPr>
        <p:spPr>
          <a:xfrm>
            <a:off x="4133850" y="43434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4" name="Rectangle 83"/>
          <p:cNvSpPr/>
          <p:nvPr/>
        </p:nvSpPr>
        <p:spPr>
          <a:xfrm>
            <a:off x="3857625" y="43434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6" name="Rectangle 85"/>
          <p:cNvSpPr/>
          <p:nvPr/>
        </p:nvSpPr>
        <p:spPr>
          <a:xfrm>
            <a:off x="4133850" y="45720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87" name="Rectangle 86"/>
          <p:cNvSpPr/>
          <p:nvPr/>
        </p:nvSpPr>
        <p:spPr>
          <a:xfrm>
            <a:off x="3857625" y="45720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0" name="Rectangle 89"/>
          <p:cNvSpPr/>
          <p:nvPr/>
        </p:nvSpPr>
        <p:spPr>
          <a:xfrm>
            <a:off x="4133850" y="41148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2" name="Rectangle 91"/>
          <p:cNvSpPr/>
          <p:nvPr/>
        </p:nvSpPr>
        <p:spPr>
          <a:xfrm>
            <a:off x="3857625" y="41148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4" name="Rectangle 93"/>
          <p:cNvSpPr/>
          <p:nvPr/>
        </p:nvSpPr>
        <p:spPr>
          <a:xfrm>
            <a:off x="4133850" y="38862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1" name="Rectangle 100"/>
          <p:cNvSpPr/>
          <p:nvPr/>
        </p:nvSpPr>
        <p:spPr>
          <a:xfrm>
            <a:off x="3857625" y="38862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6" name="Rectangle 105"/>
          <p:cNvSpPr/>
          <p:nvPr/>
        </p:nvSpPr>
        <p:spPr>
          <a:xfrm>
            <a:off x="4133850" y="34290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13" name="Rectangle 112"/>
          <p:cNvSpPr/>
          <p:nvPr/>
        </p:nvSpPr>
        <p:spPr>
          <a:xfrm>
            <a:off x="3857625" y="34290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18" name="Rectangle 117"/>
          <p:cNvSpPr/>
          <p:nvPr/>
        </p:nvSpPr>
        <p:spPr>
          <a:xfrm>
            <a:off x="4133850" y="36576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19" name="Rectangle 118"/>
          <p:cNvSpPr/>
          <p:nvPr/>
        </p:nvSpPr>
        <p:spPr>
          <a:xfrm>
            <a:off x="3857625" y="36576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0" name="Rectangle 119"/>
          <p:cNvSpPr/>
          <p:nvPr/>
        </p:nvSpPr>
        <p:spPr>
          <a:xfrm>
            <a:off x="4133850" y="32004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3" name="Rectangle 122"/>
          <p:cNvSpPr/>
          <p:nvPr/>
        </p:nvSpPr>
        <p:spPr>
          <a:xfrm>
            <a:off x="3857625" y="32004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4" name="Rectangle 123"/>
          <p:cNvSpPr/>
          <p:nvPr/>
        </p:nvSpPr>
        <p:spPr>
          <a:xfrm>
            <a:off x="4133850" y="29718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5" name="Rectangle 124"/>
          <p:cNvSpPr/>
          <p:nvPr/>
        </p:nvSpPr>
        <p:spPr>
          <a:xfrm>
            <a:off x="3857625" y="2971800"/>
            <a:ext cx="180975" cy="152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97" name="Rectangle 96"/>
          <p:cNvSpPr/>
          <p:nvPr/>
        </p:nvSpPr>
        <p:spPr>
          <a:xfrm rot="20447138">
            <a:off x="1787448" y="4146372"/>
            <a:ext cx="1683892" cy="31245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noFill/>
              <a:effectLst/>
              <a:uLnTx/>
              <a:uFillTx/>
            </a:endParaRPr>
          </a:p>
        </p:txBody>
      </p:sp>
      <p:sp>
        <p:nvSpPr>
          <p:cNvPr id="104" name="TextBox 103"/>
          <p:cNvSpPr txBox="1"/>
          <p:nvPr/>
        </p:nvSpPr>
        <p:spPr>
          <a:xfrm rot="20447138">
            <a:off x="1761771" y="4150039"/>
            <a:ext cx="1757503" cy="307777"/>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solidFill>
                    <a:srgbClr val="7030A0"/>
                  </a:solidFill>
                </a:ln>
                <a:solidFill>
                  <a:srgbClr val="7030A0"/>
                </a:solidFill>
                <a:effectLst/>
                <a:uLnTx/>
                <a:uFillTx/>
              </a:rPr>
              <a:t>Project  X or ASTA</a:t>
            </a:r>
          </a:p>
        </p:txBody>
      </p:sp>
      <p:sp>
        <p:nvSpPr>
          <p:cNvPr id="129" name="Arc 128"/>
          <p:cNvSpPr/>
          <p:nvPr/>
        </p:nvSpPr>
        <p:spPr>
          <a:xfrm rot="10457950">
            <a:off x="1495230" y="3991170"/>
            <a:ext cx="609600" cy="60960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4" name="Arc 133"/>
          <p:cNvSpPr/>
          <p:nvPr/>
        </p:nvSpPr>
        <p:spPr>
          <a:xfrm rot="13806018">
            <a:off x="1721226" y="4572172"/>
            <a:ext cx="681766" cy="60960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79" name="TextBox 78"/>
          <p:cNvSpPr txBox="1"/>
          <p:nvPr/>
        </p:nvSpPr>
        <p:spPr>
          <a:xfrm>
            <a:off x="1828800" y="4843046"/>
            <a:ext cx="15240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rPr>
              <a:t>e</a:t>
            </a:r>
            <a:r>
              <a:rPr kumimoji="0" lang="en-US" sz="1600" b="1" i="0" u="none" strike="noStrike" kern="0" cap="none" spc="0" normalizeH="0" baseline="30000" noProof="0" dirty="0">
                <a:ln>
                  <a:noFill/>
                </a:ln>
                <a:solidFill>
                  <a:srgbClr val="FF0000"/>
                </a:solidFill>
                <a:effectLst/>
                <a:uLnTx/>
                <a:uFillTx/>
                <a:sym typeface="Symbol"/>
              </a:rPr>
              <a:t></a:t>
            </a:r>
            <a:r>
              <a:rPr kumimoji="0" lang="en-US" sz="1600" b="1" i="0" u="none" strike="noStrike" kern="0" cap="none" spc="0" normalizeH="0" baseline="0" noProof="0" dirty="0">
                <a:ln>
                  <a:noFill/>
                </a:ln>
                <a:solidFill>
                  <a:srgbClr val="FF0000"/>
                </a:solidFill>
                <a:effectLst/>
                <a:uLnTx/>
                <a:uFillTx/>
                <a:sym typeface="Symbol"/>
              </a:rPr>
              <a:t> (0.75-8 </a:t>
            </a:r>
            <a:r>
              <a:rPr kumimoji="0" lang="en-US" sz="1600" b="1" i="0" u="none" strike="noStrike" kern="0" cap="none" spc="0" normalizeH="0" baseline="0" noProof="0" dirty="0" err="1">
                <a:ln>
                  <a:noFill/>
                </a:ln>
                <a:solidFill>
                  <a:srgbClr val="FF0000"/>
                </a:solidFill>
                <a:effectLst/>
                <a:uLnTx/>
                <a:uFillTx/>
                <a:sym typeface="Symbol"/>
              </a:rPr>
              <a:t>GeV</a:t>
            </a:r>
            <a:r>
              <a:rPr kumimoji="0" lang="en-US" sz="1600" b="1" i="0" u="none" strike="noStrike" kern="0" cap="none" spc="0" normalizeH="0" baseline="0" noProof="0" dirty="0">
                <a:ln>
                  <a:noFill/>
                </a:ln>
                <a:solidFill>
                  <a:srgbClr val="FF0000"/>
                </a:solidFill>
                <a:effectLst/>
                <a:uLnTx/>
                <a:uFillTx/>
                <a:sym typeface="Symbol"/>
              </a:rPr>
              <a:t>)</a:t>
            </a:r>
            <a:endParaRPr kumimoji="0" lang="en-US" sz="1600" b="1" i="0" u="none" strike="noStrike" kern="0" cap="none" spc="0" normalizeH="0" baseline="30000" noProof="0" dirty="0">
              <a:ln>
                <a:noFill/>
              </a:ln>
              <a:solidFill>
                <a:srgbClr val="FF0000"/>
              </a:solidFill>
              <a:effectLst/>
              <a:uLnTx/>
              <a:uFillTx/>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2072440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icture 5" descr="断面"/>
          <p:cNvPicPr>
            <a:picLocks noChangeAspect="1" noChangeArrowheads="1"/>
          </p:cNvPicPr>
          <p:nvPr/>
        </p:nvPicPr>
        <p:blipFill>
          <a:blip r:embed="rId2" cstate="print"/>
          <a:srcRect/>
          <a:stretch>
            <a:fillRect/>
          </a:stretch>
        </p:blipFill>
        <p:spPr bwMode="auto">
          <a:xfrm>
            <a:off x="3253097" y="3332378"/>
            <a:ext cx="3232164" cy="2916022"/>
          </a:xfrm>
          <a:prstGeom prst="rect">
            <a:avLst/>
          </a:prstGeom>
          <a:noFill/>
          <a:ln w="9525">
            <a:noFill/>
            <a:miter lim="800000"/>
            <a:headEnd/>
            <a:tailEnd/>
          </a:ln>
        </p:spPr>
      </p:pic>
      <p:sp>
        <p:nvSpPr>
          <p:cNvPr id="78" name="Chord 77"/>
          <p:cNvSpPr/>
          <p:nvPr/>
        </p:nvSpPr>
        <p:spPr>
          <a:xfrm rot="5400000">
            <a:off x="1320802" y="827267"/>
            <a:ext cx="6462531" cy="6360934"/>
          </a:xfrm>
          <a:prstGeom prst="chord">
            <a:avLst>
              <a:gd name="adj1" fmla="val 3166008"/>
              <a:gd name="adj2" fmla="val 1847251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cxnSp>
        <p:nvCxnSpPr>
          <p:cNvPr id="61" name="Straight Connector 60"/>
          <p:cNvCxnSpPr/>
          <p:nvPr/>
        </p:nvCxnSpPr>
        <p:spPr>
          <a:xfrm>
            <a:off x="914400" y="762000"/>
            <a:ext cx="3657600" cy="0"/>
          </a:xfrm>
          <a:prstGeom prst="line">
            <a:avLst/>
          </a:prstGeom>
          <a:ln>
            <a:solidFill>
              <a:srgbClr val="A95007"/>
            </a:solidFill>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1066800" y="762000"/>
            <a:ext cx="0" cy="5181600"/>
          </a:xfrm>
          <a:prstGeom prst="straightConnector1">
            <a:avLst/>
          </a:prstGeom>
          <a:ln>
            <a:solidFill>
              <a:srgbClr val="A95007"/>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52400" y="2667000"/>
            <a:ext cx="9144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95007"/>
                </a:solidFill>
                <a:effectLst/>
                <a:uLnTx/>
                <a:uFillTx/>
                <a:sym typeface="Symbol"/>
              </a:rPr>
              <a:t>2.438 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95007"/>
                </a:solidFill>
                <a:effectLst/>
                <a:uLnTx/>
                <a:uFillTx/>
                <a:sym typeface="Symbol"/>
              </a:rPr>
              <a:t>(8 ft)</a:t>
            </a:r>
          </a:p>
        </p:txBody>
      </p:sp>
      <p:cxnSp>
        <p:nvCxnSpPr>
          <p:cNvPr id="117" name="Straight Connector 116"/>
          <p:cNvCxnSpPr/>
          <p:nvPr/>
        </p:nvCxnSpPr>
        <p:spPr>
          <a:xfrm>
            <a:off x="4552950" y="304800"/>
            <a:ext cx="0" cy="60198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733192" y="3886200"/>
            <a:ext cx="0" cy="2514600"/>
          </a:xfrm>
          <a:prstGeom prst="line">
            <a:avLst/>
          </a:prstGeom>
          <a:ln>
            <a:solidFill>
              <a:srgbClr val="A95007"/>
            </a:solidFill>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3810000" y="6324600"/>
            <a:ext cx="14478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A95007"/>
                </a:solidFill>
                <a:effectLst/>
                <a:uLnTx/>
                <a:uFillTx/>
                <a:sym typeface="Symbol"/>
              </a:rPr>
              <a:t>3.048 m (10 ft)</a:t>
            </a:r>
            <a:endParaRPr kumimoji="0" lang="en-US" sz="1600" b="1" i="0" u="none" strike="noStrike" kern="0" cap="none" spc="0" normalizeH="0" baseline="30000" noProof="0" dirty="0">
              <a:ln>
                <a:noFill/>
              </a:ln>
              <a:solidFill>
                <a:srgbClr val="A95007"/>
              </a:solidFill>
              <a:effectLst/>
              <a:uLnTx/>
              <a:uFillTx/>
            </a:endParaRPr>
          </a:p>
        </p:txBody>
      </p:sp>
      <p:sp>
        <p:nvSpPr>
          <p:cNvPr id="125" name="Rectangle 124"/>
          <p:cNvSpPr/>
          <p:nvPr/>
        </p:nvSpPr>
        <p:spPr>
          <a:xfrm>
            <a:off x="4724400" y="51054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cxnSp>
        <p:nvCxnSpPr>
          <p:cNvPr id="79" name="Straight Connector 78"/>
          <p:cNvCxnSpPr/>
          <p:nvPr/>
        </p:nvCxnSpPr>
        <p:spPr>
          <a:xfrm>
            <a:off x="5334000" y="1371600"/>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5334000" y="1828800"/>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5486400" y="1447800"/>
            <a:ext cx="12192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242"/>
                </a:solidFill>
                <a:effectLst/>
                <a:uLnTx/>
                <a:uFillTx/>
                <a:sym typeface="Symbol"/>
              </a:rPr>
              <a:t>0.229 m (9 in)</a:t>
            </a:r>
            <a:endParaRPr kumimoji="0" lang="en-US" sz="1400" b="1" i="0" u="none" strike="noStrike" kern="0" cap="none" spc="0" normalizeH="0" baseline="30000" noProof="0" dirty="0">
              <a:ln>
                <a:noFill/>
              </a:ln>
              <a:solidFill>
                <a:srgbClr val="009242"/>
              </a:solidFill>
              <a:effectLst/>
              <a:uLnTx/>
              <a:uFillTx/>
            </a:endParaRPr>
          </a:p>
        </p:txBody>
      </p:sp>
      <p:sp>
        <p:nvSpPr>
          <p:cNvPr id="99" name="Rectangle 98"/>
          <p:cNvSpPr/>
          <p:nvPr/>
        </p:nvSpPr>
        <p:spPr>
          <a:xfrm>
            <a:off x="3810000" y="51054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2" name="Rectangle 101"/>
          <p:cNvSpPr/>
          <p:nvPr/>
        </p:nvSpPr>
        <p:spPr>
          <a:xfrm>
            <a:off x="4724400" y="13716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3" name="Rectangle 102"/>
          <p:cNvSpPr/>
          <p:nvPr/>
        </p:nvSpPr>
        <p:spPr>
          <a:xfrm>
            <a:off x="4724400" y="19050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5" name="Rectangle 104"/>
          <p:cNvSpPr/>
          <p:nvPr/>
        </p:nvSpPr>
        <p:spPr>
          <a:xfrm>
            <a:off x="4724400" y="24384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8" name="Rectangle 107"/>
          <p:cNvSpPr/>
          <p:nvPr/>
        </p:nvSpPr>
        <p:spPr>
          <a:xfrm>
            <a:off x="4724400" y="29718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09" name="Rectangle 108"/>
          <p:cNvSpPr/>
          <p:nvPr/>
        </p:nvSpPr>
        <p:spPr>
          <a:xfrm>
            <a:off x="4724400" y="35052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11" name="Rectangle 110"/>
          <p:cNvSpPr/>
          <p:nvPr/>
        </p:nvSpPr>
        <p:spPr>
          <a:xfrm>
            <a:off x="4724400" y="40386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12" name="Rectangle 111"/>
          <p:cNvSpPr/>
          <p:nvPr/>
        </p:nvSpPr>
        <p:spPr>
          <a:xfrm>
            <a:off x="4724400" y="45720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7" name="Rectangle 126"/>
          <p:cNvSpPr/>
          <p:nvPr/>
        </p:nvSpPr>
        <p:spPr>
          <a:xfrm>
            <a:off x="3810000" y="13716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28" name="Rectangle 127"/>
          <p:cNvSpPr/>
          <p:nvPr/>
        </p:nvSpPr>
        <p:spPr>
          <a:xfrm>
            <a:off x="3810000" y="19050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2" name="Rectangle 131"/>
          <p:cNvSpPr/>
          <p:nvPr/>
        </p:nvSpPr>
        <p:spPr>
          <a:xfrm>
            <a:off x="3810000" y="24384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5" name="Rectangle 134"/>
          <p:cNvSpPr/>
          <p:nvPr/>
        </p:nvSpPr>
        <p:spPr>
          <a:xfrm>
            <a:off x="3810000" y="29718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7" name="Rectangle 136"/>
          <p:cNvSpPr/>
          <p:nvPr/>
        </p:nvSpPr>
        <p:spPr>
          <a:xfrm>
            <a:off x="3810000" y="35052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8" name="Rectangle 137"/>
          <p:cNvSpPr/>
          <p:nvPr/>
        </p:nvSpPr>
        <p:spPr>
          <a:xfrm>
            <a:off x="3810000" y="40386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9" name="Rectangle 138"/>
          <p:cNvSpPr/>
          <p:nvPr/>
        </p:nvSpPr>
        <p:spPr>
          <a:xfrm>
            <a:off x="3810000" y="4572000"/>
            <a:ext cx="6096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cxnSp>
        <p:nvCxnSpPr>
          <p:cNvPr id="142" name="Straight Connector 141"/>
          <p:cNvCxnSpPr/>
          <p:nvPr/>
        </p:nvCxnSpPr>
        <p:spPr>
          <a:xfrm>
            <a:off x="1362075" y="3886200"/>
            <a:ext cx="0" cy="2514600"/>
          </a:xfrm>
          <a:prstGeom prst="line">
            <a:avLst/>
          </a:prstGeom>
          <a:ln>
            <a:solidFill>
              <a:srgbClr val="A95007"/>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14400" y="5943600"/>
            <a:ext cx="1066800" cy="0"/>
          </a:xfrm>
          <a:prstGeom prst="line">
            <a:avLst/>
          </a:prstGeom>
          <a:ln>
            <a:solidFill>
              <a:srgbClr val="A95007"/>
            </a:solidFill>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5486400" y="1371600"/>
            <a:ext cx="0" cy="45720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724400" y="1143000"/>
            <a:ext cx="0" cy="2286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334000" y="1143000"/>
            <a:ext cx="0" cy="2286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a:off x="4724400" y="1219200"/>
            <a:ext cx="609600" cy="0"/>
          </a:xfrm>
          <a:prstGeom prst="straightConnector1">
            <a:avLst/>
          </a:prstGeom>
          <a:ln>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4495800" y="914400"/>
            <a:ext cx="14478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242"/>
                </a:solidFill>
                <a:effectLst/>
                <a:uLnTx/>
                <a:uFillTx/>
                <a:sym typeface="Symbol"/>
              </a:rPr>
              <a:t>0.292 m (11.5 in)</a:t>
            </a:r>
            <a:endParaRPr kumimoji="0" lang="en-US" sz="1400" b="1" i="0" u="none" strike="noStrike" kern="0" cap="none" spc="0" normalizeH="0" baseline="30000" noProof="0" dirty="0">
              <a:ln>
                <a:noFill/>
              </a:ln>
              <a:solidFill>
                <a:srgbClr val="009242"/>
              </a:solidFill>
              <a:effectLst/>
              <a:uLnTx/>
              <a:uFillTx/>
            </a:endParaRPr>
          </a:p>
        </p:txBody>
      </p:sp>
      <p:sp>
        <p:nvSpPr>
          <p:cNvPr id="162" name="TextBox 161"/>
          <p:cNvSpPr txBox="1"/>
          <p:nvPr/>
        </p:nvSpPr>
        <p:spPr>
          <a:xfrm>
            <a:off x="76200" y="76200"/>
            <a:ext cx="3581400" cy="400110"/>
          </a:xfrm>
          <a:prstGeom prst="rect">
            <a:avLst/>
          </a:prstGeom>
          <a:solidFill>
            <a:schemeClr val="accent3">
              <a:lumMod val="20000"/>
              <a:lumOff val="80000"/>
            </a:schemeClr>
          </a:solidFill>
          <a:ln>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rPr>
              <a:t>Tevatron</a:t>
            </a:r>
            <a:r>
              <a:rPr kumimoji="0" lang="en-US" sz="2000" b="1" i="0" u="none" strike="noStrike" kern="0" cap="none" spc="0" normalizeH="0" baseline="0" noProof="0" dirty="0">
                <a:ln>
                  <a:noFill/>
                </a:ln>
                <a:solidFill>
                  <a:prstClr val="black"/>
                </a:solidFill>
                <a:effectLst/>
                <a:uLnTx/>
                <a:uFillTx/>
              </a:rPr>
              <a:t> Tunnel Cross Section</a:t>
            </a:r>
          </a:p>
        </p:txBody>
      </p:sp>
      <p:sp>
        <p:nvSpPr>
          <p:cNvPr id="163" name="TextBox 162"/>
          <p:cNvSpPr txBox="1"/>
          <p:nvPr/>
        </p:nvSpPr>
        <p:spPr>
          <a:xfrm>
            <a:off x="2514600" y="1447800"/>
            <a:ext cx="12192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242"/>
                </a:solidFill>
                <a:effectLst/>
                <a:uLnTx/>
                <a:uFillTx/>
              </a:rPr>
              <a:t>0.42 (0.05) </a:t>
            </a:r>
            <a:r>
              <a:rPr kumimoji="0" lang="en-US" sz="1400" b="1" i="0" u="none" strike="noStrike" kern="0" cap="none" spc="0" normalizeH="0" baseline="0" noProof="0" dirty="0" err="1">
                <a:ln>
                  <a:noFill/>
                </a:ln>
                <a:solidFill>
                  <a:srgbClr val="009242"/>
                </a:solidFill>
                <a:effectLst/>
                <a:uLnTx/>
                <a:uFillTx/>
              </a:rPr>
              <a:t>kG</a:t>
            </a:r>
            <a:endParaRPr kumimoji="0" lang="en-US" sz="1400" b="1" i="0" u="none" strike="noStrike" kern="0" cap="none" spc="0" normalizeH="0" baseline="0" noProof="0" dirty="0">
              <a:ln>
                <a:noFill/>
              </a:ln>
              <a:solidFill>
                <a:srgbClr val="009242"/>
              </a:solidFill>
              <a:effectLst/>
              <a:uLnTx/>
              <a:uFillTx/>
            </a:endParaRPr>
          </a:p>
        </p:txBody>
      </p:sp>
      <p:sp>
        <p:nvSpPr>
          <p:cNvPr id="171" name="Flowchart: Summing Junction 170"/>
          <p:cNvSpPr/>
          <p:nvPr/>
        </p:nvSpPr>
        <p:spPr>
          <a:xfrm>
            <a:off x="4038600" y="1524000"/>
            <a:ext cx="152400" cy="1524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2" name="Flowchart: Summing Junction 171"/>
          <p:cNvSpPr/>
          <p:nvPr/>
        </p:nvSpPr>
        <p:spPr>
          <a:xfrm>
            <a:off x="4038600" y="2057400"/>
            <a:ext cx="152400" cy="1524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3" name="Flowchart: Summing Junction 172"/>
          <p:cNvSpPr/>
          <p:nvPr/>
        </p:nvSpPr>
        <p:spPr>
          <a:xfrm>
            <a:off x="4038600" y="5257800"/>
            <a:ext cx="152400" cy="1524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4" name="Flowchart: Summing Junction 173"/>
          <p:cNvSpPr/>
          <p:nvPr/>
        </p:nvSpPr>
        <p:spPr>
          <a:xfrm>
            <a:off x="4038600" y="4724400"/>
            <a:ext cx="152400" cy="1524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5" name="Flowchart: Summing Junction 174"/>
          <p:cNvSpPr/>
          <p:nvPr/>
        </p:nvSpPr>
        <p:spPr>
          <a:xfrm>
            <a:off x="4038600" y="4191000"/>
            <a:ext cx="152400" cy="1524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6" name="Flowchart: Summing Junction 175"/>
          <p:cNvSpPr/>
          <p:nvPr/>
        </p:nvSpPr>
        <p:spPr>
          <a:xfrm>
            <a:off x="4038600" y="3657600"/>
            <a:ext cx="152400" cy="1524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7" name="Flowchart: Summing Junction 176"/>
          <p:cNvSpPr/>
          <p:nvPr/>
        </p:nvSpPr>
        <p:spPr>
          <a:xfrm>
            <a:off x="4038600" y="3124200"/>
            <a:ext cx="152400" cy="1524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8" name="Flowchart: Summing Junction 177"/>
          <p:cNvSpPr/>
          <p:nvPr/>
        </p:nvSpPr>
        <p:spPr>
          <a:xfrm>
            <a:off x="4038600" y="2590800"/>
            <a:ext cx="152400" cy="152400"/>
          </a:xfrm>
          <a:prstGeom prst="flowChartSummingJuncti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79" name="Flowchart: Connector 178"/>
          <p:cNvSpPr/>
          <p:nvPr/>
        </p:nvSpPr>
        <p:spPr>
          <a:xfrm>
            <a:off x="4953000" y="1524000"/>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80" name="Flowchart: Connector 179"/>
          <p:cNvSpPr/>
          <p:nvPr/>
        </p:nvSpPr>
        <p:spPr>
          <a:xfrm>
            <a:off x="4953000" y="5257800"/>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81" name="Flowchart: Connector 180"/>
          <p:cNvSpPr/>
          <p:nvPr/>
        </p:nvSpPr>
        <p:spPr>
          <a:xfrm>
            <a:off x="4953000" y="4724400"/>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82" name="Flowchart: Connector 181"/>
          <p:cNvSpPr/>
          <p:nvPr/>
        </p:nvSpPr>
        <p:spPr>
          <a:xfrm>
            <a:off x="4953000" y="4191000"/>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83" name="Flowchart: Connector 182"/>
          <p:cNvSpPr/>
          <p:nvPr/>
        </p:nvSpPr>
        <p:spPr>
          <a:xfrm>
            <a:off x="4953000" y="3657600"/>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84" name="Flowchart: Connector 183"/>
          <p:cNvSpPr/>
          <p:nvPr/>
        </p:nvSpPr>
        <p:spPr>
          <a:xfrm>
            <a:off x="4953000" y="3124200"/>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85" name="Flowchart: Connector 184"/>
          <p:cNvSpPr/>
          <p:nvPr/>
        </p:nvSpPr>
        <p:spPr>
          <a:xfrm>
            <a:off x="4953000" y="2590800"/>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86" name="Flowchart: Connector 185"/>
          <p:cNvSpPr/>
          <p:nvPr/>
        </p:nvSpPr>
        <p:spPr>
          <a:xfrm>
            <a:off x="4953000" y="2057400"/>
            <a:ext cx="152400" cy="15240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cxnSp>
        <p:nvCxnSpPr>
          <p:cNvPr id="187" name="Straight Arrow Connector 186"/>
          <p:cNvCxnSpPr/>
          <p:nvPr/>
        </p:nvCxnSpPr>
        <p:spPr>
          <a:xfrm>
            <a:off x="1343025" y="6248400"/>
            <a:ext cx="6400800" cy="0"/>
          </a:xfrm>
          <a:prstGeom prst="straightConnector1">
            <a:avLst/>
          </a:prstGeom>
          <a:ln>
            <a:solidFill>
              <a:srgbClr val="A95007"/>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V="1">
            <a:off x="3505200" y="4267200"/>
            <a:ext cx="2133600" cy="9144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a:off x="5562600" y="4038600"/>
            <a:ext cx="10668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sym typeface="Symbol"/>
              </a:rPr>
              <a:t> 0.9652 m</a:t>
            </a:r>
            <a:endParaRPr kumimoji="0" lang="en-US" sz="1400" b="1" i="0" u="none" strike="noStrike" kern="0" cap="none" spc="0" normalizeH="0" baseline="30000" noProof="0" dirty="0">
              <a:ln>
                <a:noFill/>
              </a:ln>
              <a:solidFill>
                <a:prstClr val="black"/>
              </a:solidFill>
              <a:effectLst/>
              <a:uLnTx/>
              <a:uFillTx/>
            </a:endParaRPr>
          </a:p>
        </p:txBody>
      </p:sp>
      <p:cxnSp>
        <p:nvCxnSpPr>
          <p:cNvPr id="194" name="Straight Arrow Connector 193"/>
          <p:cNvCxnSpPr/>
          <p:nvPr/>
        </p:nvCxnSpPr>
        <p:spPr>
          <a:xfrm flipH="1">
            <a:off x="5334000" y="2362200"/>
            <a:ext cx="685800" cy="15240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5943600" y="2206823"/>
            <a:ext cx="27432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242"/>
                </a:solidFill>
                <a:effectLst/>
                <a:uLnTx/>
                <a:uFillTx/>
              </a:rPr>
              <a:t>Recycler-type permanent magnet</a:t>
            </a:r>
          </a:p>
        </p:txBody>
      </p:sp>
      <p:cxnSp>
        <p:nvCxnSpPr>
          <p:cNvPr id="196" name="Straight Arrow Connector 195"/>
          <p:cNvCxnSpPr/>
          <p:nvPr/>
        </p:nvCxnSpPr>
        <p:spPr>
          <a:xfrm flipH="1">
            <a:off x="5486400" y="3657600"/>
            <a:ext cx="6096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5867400" y="3352800"/>
            <a:ext cx="18288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rPr>
              <a:t>ILC-type </a:t>
            </a:r>
            <a:r>
              <a:rPr kumimoji="0" lang="en-US" sz="1400" b="1" i="0" u="none" strike="noStrike" kern="0" cap="none" spc="0" normalizeH="0" baseline="0" noProof="0" dirty="0" err="1">
                <a:ln>
                  <a:noFill/>
                </a:ln>
                <a:solidFill>
                  <a:prstClr val="black"/>
                </a:solidFill>
                <a:effectLst/>
                <a:uLnTx/>
                <a:uFillTx/>
              </a:rPr>
              <a:t>crypmodule</a:t>
            </a:r>
            <a:endParaRPr kumimoji="0" lang="en-US" sz="1400" b="1" i="0" u="none" strike="noStrike" kern="0" cap="none" spc="0" normalizeH="0" baseline="0" noProof="0" dirty="0">
              <a:ln>
                <a:noFill/>
              </a:ln>
              <a:solidFill>
                <a:prstClr val="black"/>
              </a:solidFill>
              <a:effectLst/>
              <a:uLnTx/>
              <a:uFillTx/>
            </a:endParaRPr>
          </a:p>
        </p:txBody>
      </p:sp>
      <p:sp>
        <p:nvSpPr>
          <p:cNvPr id="68" name="TextBox 67"/>
          <p:cNvSpPr txBox="1"/>
          <p:nvPr/>
        </p:nvSpPr>
        <p:spPr>
          <a:xfrm>
            <a:off x="2514600" y="1978223"/>
            <a:ext cx="12192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242"/>
                </a:solidFill>
                <a:effectLst/>
                <a:uLnTx/>
                <a:uFillTx/>
              </a:rPr>
              <a:t>0.83 (0.47) </a:t>
            </a:r>
            <a:r>
              <a:rPr kumimoji="0" lang="en-US" sz="1400" b="1" i="0" u="none" strike="noStrike" kern="0" cap="none" spc="0" normalizeH="0" baseline="0" noProof="0" dirty="0" err="1">
                <a:ln>
                  <a:noFill/>
                </a:ln>
                <a:solidFill>
                  <a:srgbClr val="009242"/>
                </a:solidFill>
                <a:effectLst/>
                <a:uLnTx/>
                <a:uFillTx/>
              </a:rPr>
              <a:t>kG</a:t>
            </a:r>
            <a:endParaRPr kumimoji="0" lang="en-US" sz="1400" b="1" i="0" u="none" strike="noStrike" kern="0" cap="none" spc="0" normalizeH="0" baseline="0" noProof="0" dirty="0">
              <a:ln>
                <a:noFill/>
              </a:ln>
              <a:solidFill>
                <a:srgbClr val="009242"/>
              </a:solidFill>
              <a:effectLst/>
              <a:uLnTx/>
              <a:uFillTx/>
            </a:endParaRPr>
          </a:p>
        </p:txBody>
      </p:sp>
      <p:sp>
        <p:nvSpPr>
          <p:cNvPr id="69" name="TextBox 68"/>
          <p:cNvSpPr txBox="1"/>
          <p:nvPr/>
        </p:nvSpPr>
        <p:spPr>
          <a:xfrm>
            <a:off x="2514600" y="2511623"/>
            <a:ext cx="12192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242"/>
                </a:solidFill>
                <a:effectLst/>
                <a:uLnTx/>
                <a:uFillTx/>
              </a:rPr>
              <a:t>1.25 (0.89) </a:t>
            </a:r>
            <a:r>
              <a:rPr kumimoji="0" lang="en-US" sz="1400" b="1" i="0" u="none" strike="noStrike" kern="0" cap="none" spc="0" normalizeH="0" baseline="0" noProof="0" dirty="0" err="1">
                <a:ln>
                  <a:noFill/>
                </a:ln>
                <a:solidFill>
                  <a:srgbClr val="009242"/>
                </a:solidFill>
                <a:effectLst/>
                <a:uLnTx/>
                <a:uFillTx/>
              </a:rPr>
              <a:t>kG</a:t>
            </a:r>
            <a:endParaRPr kumimoji="0" lang="en-US" sz="1400" b="1" i="0" u="none" strike="noStrike" kern="0" cap="none" spc="0" normalizeH="0" baseline="0" noProof="0" dirty="0">
              <a:ln>
                <a:noFill/>
              </a:ln>
              <a:solidFill>
                <a:srgbClr val="009242"/>
              </a:solidFill>
              <a:effectLst/>
              <a:uLnTx/>
              <a:uFillTx/>
            </a:endParaRPr>
          </a:p>
        </p:txBody>
      </p:sp>
      <p:sp>
        <p:nvSpPr>
          <p:cNvPr id="70" name="TextBox 69"/>
          <p:cNvSpPr txBox="1"/>
          <p:nvPr/>
        </p:nvSpPr>
        <p:spPr>
          <a:xfrm>
            <a:off x="2514600" y="3048000"/>
            <a:ext cx="12192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242"/>
                </a:solidFill>
                <a:effectLst/>
                <a:uLnTx/>
                <a:uFillTx/>
              </a:rPr>
              <a:t>1.67 (1.30) </a:t>
            </a:r>
            <a:r>
              <a:rPr kumimoji="0" lang="en-US" sz="1400" b="1" i="0" u="none" strike="noStrike" kern="0" cap="none" spc="0" normalizeH="0" baseline="0" noProof="0" dirty="0" err="1">
                <a:ln>
                  <a:noFill/>
                </a:ln>
                <a:solidFill>
                  <a:srgbClr val="009242"/>
                </a:solidFill>
                <a:effectLst/>
                <a:uLnTx/>
                <a:uFillTx/>
              </a:rPr>
              <a:t>kG</a:t>
            </a:r>
            <a:endParaRPr kumimoji="0" lang="en-US" sz="1400" b="1" i="0" u="none" strike="noStrike" kern="0" cap="none" spc="0" normalizeH="0" baseline="0" noProof="0" dirty="0">
              <a:ln>
                <a:noFill/>
              </a:ln>
              <a:solidFill>
                <a:srgbClr val="009242"/>
              </a:solidFill>
              <a:effectLst/>
              <a:uLnTx/>
              <a:uFillTx/>
            </a:endParaRPr>
          </a:p>
        </p:txBody>
      </p:sp>
      <p:sp>
        <p:nvSpPr>
          <p:cNvPr id="71" name="TextBox 70"/>
          <p:cNvSpPr txBox="1"/>
          <p:nvPr/>
        </p:nvSpPr>
        <p:spPr>
          <a:xfrm>
            <a:off x="2514600" y="3578423"/>
            <a:ext cx="12192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242"/>
                </a:solidFill>
                <a:effectLst/>
                <a:uLnTx/>
                <a:uFillTx/>
              </a:rPr>
              <a:t>2.08 (1.72) </a:t>
            </a:r>
            <a:r>
              <a:rPr kumimoji="0" lang="en-US" sz="1400" b="1" i="0" u="none" strike="noStrike" kern="0" cap="none" spc="0" normalizeH="0" baseline="0" noProof="0" dirty="0" err="1">
                <a:ln>
                  <a:noFill/>
                </a:ln>
                <a:solidFill>
                  <a:srgbClr val="009242"/>
                </a:solidFill>
                <a:effectLst/>
                <a:uLnTx/>
                <a:uFillTx/>
              </a:rPr>
              <a:t>kG</a:t>
            </a:r>
            <a:endParaRPr kumimoji="0" lang="en-US" sz="1400" b="1" i="0" u="none" strike="noStrike" kern="0" cap="none" spc="0" normalizeH="0" baseline="0" noProof="0" dirty="0">
              <a:ln>
                <a:noFill/>
              </a:ln>
              <a:solidFill>
                <a:srgbClr val="009242"/>
              </a:solidFill>
              <a:effectLst/>
              <a:uLnTx/>
              <a:uFillTx/>
            </a:endParaRPr>
          </a:p>
        </p:txBody>
      </p:sp>
      <p:sp>
        <p:nvSpPr>
          <p:cNvPr id="72" name="TextBox 71"/>
          <p:cNvSpPr txBox="1"/>
          <p:nvPr/>
        </p:nvSpPr>
        <p:spPr>
          <a:xfrm>
            <a:off x="2514600" y="4111823"/>
            <a:ext cx="12192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242"/>
                </a:solidFill>
                <a:effectLst/>
                <a:uLnTx/>
                <a:uFillTx/>
              </a:rPr>
              <a:t>2.50 (2.14) </a:t>
            </a:r>
            <a:r>
              <a:rPr kumimoji="0" lang="en-US" sz="1400" b="1" i="0" u="none" strike="noStrike" kern="0" cap="none" spc="0" normalizeH="0" baseline="0" noProof="0" dirty="0" err="1">
                <a:ln>
                  <a:noFill/>
                </a:ln>
                <a:solidFill>
                  <a:srgbClr val="009242"/>
                </a:solidFill>
                <a:effectLst/>
                <a:uLnTx/>
                <a:uFillTx/>
              </a:rPr>
              <a:t>kG</a:t>
            </a:r>
            <a:endParaRPr kumimoji="0" lang="en-US" sz="1400" b="1" i="0" u="none" strike="noStrike" kern="0" cap="none" spc="0" normalizeH="0" baseline="0" noProof="0" dirty="0">
              <a:ln>
                <a:noFill/>
              </a:ln>
              <a:solidFill>
                <a:srgbClr val="009242"/>
              </a:solidFill>
              <a:effectLst/>
              <a:uLnTx/>
              <a:uFillTx/>
            </a:endParaRPr>
          </a:p>
        </p:txBody>
      </p:sp>
      <p:sp>
        <p:nvSpPr>
          <p:cNvPr id="73" name="TextBox 72"/>
          <p:cNvSpPr txBox="1"/>
          <p:nvPr/>
        </p:nvSpPr>
        <p:spPr>
          <a:xfrm>
            <a:off x="2514600" y="4645223"/>
            <a:ext cx="12192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242"/>
                </a:solidFill>
                <a:effectLst/>
                <a:uLnTx/>
                <a:uFillTx/>
              </a:rPr>
              <a:t>2.92 (2.55) </a:t>
            </a:r>
            <a:r>
              <a:rPr kumimoji="0" lang="en-US" sz="1400" b="1" i="0" u="none" strike="noStrike" kern="0" cap="none" spc="0" normalizeH="0" baseline="0" noProof="0" dirty="0" err="1">
                <a:ln>
                  <a:noFill/>
                </a:ln>
                <a:solidFill>
                  <a:srgbClr val="009242"/>
                </a:solidFill>
                <a:effectLst/>
                <a:uLnTx/>
                <a:uFillTx/>
              </a:rPr>
              <a:t>kG</a:t>
            </a:r>
            <a:endParaRPr kumimoji="0" lang="en-US" sz="1400" b="1" i="0" u="none" strike="noStrike" kern="0" cap="none" spc="0" normalizeH="0" baseline="0" noProof="0" dirty="0">
              <a:ln>
                <a:noFill/>
              </a:ln>
              <a:solidFill>
                <a:srgbClr val="009242"/>
              </a:solidFill>
              <a:effectLst/>
              <a:uLnTx/>
              <a:uFillTx/>
            </a:endParaRPr>
          </a:p>
        </p:txBody>
      </p:sp>
      <p:sp>
        <p:nvSpPr>
          <p:cNvPr id="74" name="TextBox 73"/>
          <p:cNvSpPr txBox="1"/>
          <p:nvPr/>
        </p:nvSpPr>
        <p:spPr>
          <a:xfrm>
            <a:off x="2514600" y="5178623"/>
            <a:ext cx="1219200"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9242"/>
                </a:solidFill>
                <a:effectLst/>
                <a:uLnTx/>
                <a:uFillTx/>
              </a:rPr>
              <a:t>3.33 (2.97) </a:t>
            </a:r>
            <a:r>
              <a:rPr kumimoji="0" lang="en-US" sz="1400" b="1" i="0" u="none" strike="noStrike" kern="0" cap="none" spc="0" normalizeH="0" baseline="0" noProof="0" dirty="0" err="1">
                <a:ln>
                  <a:noFill/>
                </a:ln>
                <a:solidFill>
                  <a:srgbClr val="009242"/>
                </a:solidFill>
                <a:effectLst/>
                <a:uLnTx/>
                <a:uFillTx/>
              </a:rPr>
              <a:t>kG</a:t>
            </a:r>
            <a:endParaRPr kumimoji="0" lang="en-US" sz="1400" b="1" i="0" u="none" strike="noStrike" kern="0" cap="none" spc="0" normalizeH="0" baseline="0" noProof="0" dirty="0">
              <a:ln>
                <a:noFill/>
              </a:ln>
              <a:solidFill>
                <a:srgbClr val="009242"/>
              </a:solidFill>
              <a:effectLst/>
              <a:uLnTx/>
              <a:uFillTx/>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3956495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W. Chou</a:t>
            </a:r>
          </a:p>
        </p:txBody>
      </p:sp>
      <p:sp>
        <p:nvSpPr>
          <p:cNvPr id="3" name="Footer Placeholder 2"/>
          <p:cNvSpPr>
            <a:spLocks noGrp="1"/>
          </p:cNvSpPr>
          <p:nvPr>
            <p:ph type="ftr" sz="quarter" idx="11"/>
          </p:nvPr>
        </p:nvSpPr>
        <p:spPr/>
        <p:txBody>
          <a:bodyPr/>
          <a:lstStyle/>
          <a:p>
            <a:r>
              <a:rPr lang="en-US">
                <a:solidFill>
                  <a:prstClr val="black">
                    <a:tint val="75000"/>
                  </a:prstClr>
                </a:solidFill>
              </a:rPr>
              <a:t>gg2017 Workshop, Beijing</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76200" y="1371601"/>
            <a:ext cx="4868229" cy="3657600"/>
          </a:xfrm>
          <a:prstGeom prst="rect">
            <a:avLst/>
          </a:prstGeom>
        </p:spPr>
      </p:pic>
      <p:pic>
        <p:nvPicPr>
          <p:cNvPr id="6" name="Picture 5"/>
          <p:cNvPicPr>
            <a:picLocks noChangeAspect="1"/>
          </p:cNvPicPr>
          <p:nvPr/>
        </p:nvPicPr>
        <p:blipFill>
          <a:blip r:embed="rId3"/>
          <a:stretch>
            <a:fillRect/>
          </a:stretch>
        </p:blipFill>
        <p:spPr>
          <a:xfrm>
            <a:off x="5029200" y="1905000"/>
            <a:ext cx="3962400" cy="2196974"/>
          </a:xfrm>
          <a:prstGeom prst="rect">
            <a:avLst/>
          </a:prstGeom>
        </p:spPr>
      </p:pic>
      <p:sp>
        <p:nvSpPr>
          <p:cNvPr id="7" name="TextBox 6"/>
          <p:cNvSpPr txBox="1"/>
          <p:nvPr/>
        </p:nvSpPr>
        <p:spPr>
          <a:xfrm>
            <a:off x="304800" y="304800"/>
            <a:ext cx="8458200" cy="523220"/>
          </a:xfrm>
          <a:prstGeom prst="rect">
            <a:avLst/>
          </a:prstGeom>
          <a:solidFill>
            <a:schemeClr val="accent1">
              <a:lumMod val="20000"/>
              <a:lumOff val="80000"/>
            </a:schemeClr>
          </a:solid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sym typeface="Symbol"/>
              </a:rPr>
              <a:t>Recycler Permanent Magnet</a:t>
            </a:r>
            <a:endPar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endParaRPr>
          </a:p>
        </p:txBody>
      </p:sp>
    </p:spTree>
    <p:extLst>
      <p:ext uri="{BB962C8B-B14F-4D97-AF65-F5344CB8AC3E}">
        <p14:creationId xmlns:p14="http://schemas.microsoft.com/office/powerpoint/2010/main" val="2876228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b="0" i="0" u="none" strike="noStrike" kern="0" cap="none" spc="0" normalizeH="0" baseline="0" noProof="0" dirty="0">
              <a:ln>
                <a:noFill/>
              </a:ln>
              <a:solidFill>
                <a:sysClr val="windowText" lastClr="000000"/>
              </a:solidFill>
              <a:effectLst/>
              <a:uLnTx/>
              <a:uFillTx/>
            </a:endParaRPr>
          </a:p>
        </p:txBody>
      </p:sp>
      <p:sp>
        <p:nvSpPr>
          <p:cNvPr id="3" name="TextBox 2"/>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latin typeface="Tahoma" pitchFamily="34" charset="0"/>
                <a:cs typeface="Tahoma" pitchFamily="34" charset="0"/>
              </a:rPr>
              <a:t>HFiTT</a:t>
            </a: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 Parameters</a:t>
            </a:r>
            <a:endParaRPr kumimoji="0" lang="en-US" sz="1600" b="0" i="0" u="none" strike="noStrike" kern="0" cap="none" spc="0" normalizeH="0" baseline="0" noProof="0" dirty="0">
              <a:ln>
                <a:noFill/>
              </a:ln>
              <a:solidFill>
                <a:prstClr val="black"/>
              </a:solidFill>
              <a:effectLst/>
              <a:uLnTx/>
              <a:uFillTx/>
              <a:latin typeface="Tahoma" pitchFamily="34" charset="0"/>
              <a:cs typeface="Tahoma" pitchFamily="34" charset="0"/>
            </a:endParaRPr>
          </a:p>
        </p:txBody>
      </p:sp>
      <p:graphicFrame>
        <p:nvGraphicFramePr>
          <p:cNvPr id="5" name="Table 4"/>
          <p:cNvGraphicFramePr>
            <a:graphicFrameLocks noGrp="1"/>
          </p:cNvGraphicFramePr>
          <p:nvPr>
            <p:extLst/>
          </p:nvPr>
        </p:nvGraphicFramePr>
        <p:xfrm>
          <a:off x="457200" y="1066800"/>
          <a:ext cx="4191001" cy="5562600"/>
        </p:xfrm>
        <a:graphic>
          <a:graphicData uri="http://schemas.openxmlformats.org/drawingml/2006/table">
            <a:tbl>
              <a:tblPr firstRow="1" firstCol="1" bandRow="1"/>
              <a:tblGrid>
                <a:gridCol w="2106933">
                  <a:extLst>
                    <a:ext uri="{9D8B030D-6E8A-4147-A177-3AD203B41FA5}">
                      <a16:colId xmlns:a16="http://schemas.microsoft.com/office/drawing/2014/main" val="20000"/>
                    </a:ext>
                  </a:extLst>
                </a:gridCol>
                <a:gridCol w="907871">
                  <a:extLst>
                    <a:ext uri="{9D8B030D-6E8A-4147-A177-3AD203B41FA5}">
                      <a16:colId xmlns:a16="http://schemas.microsoft.com/office/drawing/2014/main" val="20001"/>
                    </a:ext>
                  </a:extLst>
                </a:gridCol>
                <a:gridCol w="1176197">
                  <a:extLst>
                    <a:ext uri="{9D8B030D-6E8A-4147-A177-3AD203B41FA5}">
                      <a16:colId xmlns:a16="http://schemas.microsoft.com/office/drawing/2014/main" val="20002"/>
                    </a:ext>
                  </a:extLst>
                </a:gridCol>
              </a:tblGrid>
              <a:tr h="190733">
                <a:tc>
                  <a:txBody>
                    <a:bodyPr/>
                    <a:lstStyle/>
                    <a:p>
                      <a:pPr marL="0" marR="0" algn="ctr">
                        <a:lnSpc>
                          <a:spcPct val="115000"/>
                        </a:lnSpc>
                        <a:spcBef>
                          <a:spcPts val="0"/>
                        </a:spcBef>
                        <a:spcAft>
                          <a:spcPts val="0"/>
                        </a:spcAft>
                      </a:pPr>
                      <a:r>
                        <a:rPr lang="en-US" sz="900" b="1" dirty="0">
                          <a:effectLst/>
                          <a:latin typeface="Cambria"/>
                          <a:ea typeface="SimSun"/>
                          <a:cs typeface="Times New Roman"/>
                        </a:rPr>
                        <a:t>Top level parameters</a:t>
                      </a:r>
                      <a:endParaRPr lang="en-US" sz="1000" dirty="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mbria"/>
                          <a:ea typeface="SimSun"/>
                          <a:cs typeface="Times New Roman"/>
                        </a:rPr>
                        <a:t> </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 </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733">
                <a:tc>
                  <a:txBody>
                    <a:bodyPr/>
                    <a:lstStyle/>
                    <a:p>
                      <a:pPr marL="0" marR="0">
                        <a:lnSpc>
                          <a:spcPct val="115000"/>
                        </a:lnSpc>
                        <a:spcBef>
                          <a:spcPts val="0"/>
                        </a:spcBef>
                        <a:spcAft>
                          <a:spcPts val="0"/>
                        </a:spcAft>
                      </a:pPr>
                      <a:r>
                        <a:rPr lang="en-US" sz="900">
                          <a:effectLst/>
                          <a:latin typeface="Cambria"/>
                          <a:ea typeface="SimSun"/>
                          <a:cs typeface="Times New Roman"/>
                        </a:rPr>
                        <a:t>Collision energy (center of mass)</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mbria"/>
                          <a:ea typeface="SimSun"/>
                          <a:cs typeface="Times New Roman"/>
                        </a:rPr>
                        <a:t>GeV</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126</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733">
                <a:tc>
                  <a:txBody>
                    <a:bodyPr/>
                    <a:lstStyle/>
                    <a:p>
                      <a:pPr marL="0" marR="0">
                        <a:lnSpc>
                          <a:spcPct val="115000"/>
                        </a:lnSpc>
                        <a:spcBef>
                          <a:spcPts val="0"/>
                        </a:spcBef>
                        <a:spcAft>
                          <a:spcPts val="0"/>
                        </a:spcAft>
                      </a:pPr>
                      <a:r>
                        <a:rPr lang="en-US" sz="900">
                          <a:effectLst/>
                          <a:latin typeface="Cambria"/>
                          <a:ea typeface="SimSun"/>
                          <a:cs typeface="Times New Roman"/>
                        </a:rPr>
                        <a:t>Luminosity (per IP)</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mbria"/>
                          <a:ea typeface="SimSun"/>
                          <a:cs typeface="Times New Roman"/>
                        </a:rPr>
                        <a:t>10</a:t>
                      </a:r>
                      <a:r>
                        <a:rPr lang="en-US" sz="900" baseline="30000">
                          <a:effectLst/>
                          <a:latin typeface="Cambria"/>
                          <a:ea typeface="SimSun"/>
                          <a:cs typeface="Times New Roman"/>
                        </a:rPr>
                        <a:t>34</a:t>
                      </a:r>
                      <a:r>
                        <a:rPr lang="en-US" sz="900">
                          <a:effectLst/>
                          <a:latin typeface="Cambria"/>
                          <a:ea typeface="SimSun"/>
                          <a:cs typeface="Times New Roman"/>
                        </a:rPr>
                        <a:t> cm</a:t>
                      </a:r>
                      <a:r>
                        <a:rPr lang="en-US" sz="900" baseline="30000">
                          <a:effectLst/>
                          <a:latin typeface="Cambria"/>
                          <a:ea typeface="SimSun"/>
                          <a:cs typeface="Times New Roman"/>
                        </a:rPr>
                        <a:t>-2</a:t>
                      </a:r>
                      <a:r>
                        <a:rPr lang="en-US" sz="900">
                          <a:effectLst/>
                          <a:latin typeface="Cambria"/>
                          <a:ea typeface="SimSun"/>
                          <a:cs typeface="Times New Roman"/>
                        </a:rPr>
                        <a:t> s</a:t>
                      </a:r>
                      <a:r>
                        <a:rPr lang="en-US" sz="900" baseline="30000">
                          <a:effectLst/>
                          <a:latin typeface="Cambria"/>
                          <a:ea typeface="SimSun"/>
                          <a:cs typeface="Times New Roman"/>
                        </a:rPr>
                        <a:t>-1</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0.5</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733">
                <a:tc>
                  <a:txBody>
                    <a:bodyPr/>
                    <a:lstStyle/>
                    <a:p>
                      <a:pPr marL="0" marR="0">
                        <a:lnSpc>
                          <a:spcPct val="115000"/>
                        </a:lnSpc>
                        <a:spcBef>
                          <a:spcPts val="0"/>
                        </a:spcBef>
                        <a:spcAft>
                          <a:spcPts val="0"/>
                        </a:spcAft>
                      </a:pPr>
                      <a:r>
                        <a:rPr lang="en-US" sz="900">
                          <a:effectLst/>
                          <a:latin typeface="Cambria"/>
                          <a:ea typeface="SimSun"/>
                          <a:cs typeface="Times New Roman"/>
                        </a:rPr>
                        <a:t>   definition of luminosity</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mbria"/>
                          <a:ea typeface="SimSun"/>
                          <a:cs typeface="Times New Roman"/>
                        </a:rPr>
                        <a:t> </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Symbol"/>
                          <a:ea typeface="SimSun"/>
                          <a:cs typeface="Times New Roman"/>
                        </a:rPr>
                        <a:t>gg</a:t>
                      </a:r>
                      <a:r>
                        <a:rPr lang="en-US" sz="900">
                          <a:effectLst/>
                          <a:latin typeface="Calibri"/>
                          <a:ea typeface="SimSun"/>
                          <a:cs typeface="Times New Roman"/>
                        </a:rPr>
                        <a:t> &gt; 125 GeV</a:t>
                      </a:r>
                      <a:endParaRPr lang="en-US" sz="1000">
                        <a:effectLst/>
                        <a:latin typeface="Calibri"/>
                        <a:ea typeface="SimSun"/>
                        <a:cs typeface="Times New Roma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733">
                <a:tc>
                  <a:txBody>
                    <a:bodyPr/>
                    <a:lstStyle/>
                    <a:p>
                      <a:pPr marL="0" marR="0">
                        <a:lnSpc>
                          <a:spcPct val="115000"/>
                        </a:lnSpc>
                        <a:spcBef>
                          <a:spcPts val="0"/>
                        </a:spcBef>
                        <a:spcAft>
                          <a:spcPts val="0"/>
                        </a:spcAft>
                      </a:pPr>
                      <a:r>
                        <a:rPr lang="en-US" sz="900">
                          <a:effectLst/>
                          <a:latin typeface="Cambria"/>
                          <a:ea typeface="SimSun"/>
                          <a:cs typeface="Times New Roman"/>
                        </a:rPr>
                        <a:t>Luminosity for e-e-</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mbria"/>
                          <a:ea typeface="SimSun"/>
                          <a:cs typeface="Times New Roman"/>
                        </a:rPr>
                        <a:t>10</a:t>
                      </a:r>
                      <a:r>
                        <a:rPr lang="en-US" sz="900" baseline="30000">
                          <a:effectLst/>
                          <a:latin typeface="Cambria"/>
                          <a:ea typeface="SimSun"/>
                          <a:cs typeface="Times New Roman"/>
                        </a:rPr>
                        <a:t>34</a:t>
                      </a:r>
                      <a:r>
                        <a:rPr lang="en-US" sz="900">
                          <a:effectLst/>
                          <a:latin typeface="Cambria"/>
                          <a:ea typeface="SimSun"/>
                          <a:cs typeface="Times New Roman"/>
                        </a:rPr>
                        <a:t> cm</a:t>
                      </a:r>
                      <a:r>
                        <a:rPr lang="en-US" sz="900" baseline="30000">
                          <a:effectLst/>
                          <a:latin typeface="Cambria"/>
                          <a:ea typeface="SimSun"/>
                          <a:cs typeface="Times New Roman"/>
                        </a:rPr>
                        <a:t>-2</a:t>
                      </a:r>
                      <a:r>
                        <a:rPr lang="en-US" sz="900">
                          <a:effectLst/>
                          <a:latin typeface="Cambria"/>
                          <a:ea typeface="SimSun"/>
                          <a:cs typeface="Times New Roman"/>
                        </a:rPr>
                        <a:t> s</a:t>
                      </a:r>
                      <a:r>
                        <a:rPr lang="en-US" sz="900" baseline="30000">
                          <a:effectLst/>
                          <a:latin typeface="Cambria"/>
                          <a:ea typeface="SimSun"/>
                          <a:cs typeface="Times New Roman"/>
                        </a:rPr>
                        <a:t>-1</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3.2</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733">
                <a:tc>
                  <a:txBody>
                    <a:bodyPr/>
                    <a:lstStyle/>
                    <a:p>
                      <a:pPr marL="0" marR="0">
                        <a:lnSpc>
                          <a:spcPct val="115000"/>
                        </a:lnSpc>
                        <a:spcBef>
                          <a:spcPts val="0"/>
                        </a:spcBef>
                        <a:spcAft>
                          <a:spcPts val="0"/>
                        </a:spcAft>
                      </a:pPr>
                      <a:r>
                        <a:rPr lang="en-US" sz="900">
                          <a:effectLst/>
                          <a:latin typeface="Cambria"/>
                          <a:ea typeface="SimSun"/>
                          <a:cs typeface="Times New Roman"/>
                        </a:rPr>
                        <a:t>No. of IP</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mbria"/>
                          <a:ea typeface="SimSun"/>
                          <a:cs typeface="Times New Roman"/>
                        </a:rPr>
                        <a:t> </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1</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733">
                <a:tc>
                  <a:txBody>
                    <a:bodyPr/>
                    <a:lstStyle/>
                    <a:p>
                      <a:pPr marL="0" marR="0">
                        <a:lnSpc>
                          <a:spcPct val="115000"/>
                        </a:lnSpc>
                        <a:spcBef>
                          <a:spcPts val="0"/>
                        </a:spcBef>
                        <a:spcAft>
                          <a:spcPts val="0"/>
                        </a:spcAft>
                      </a:pPr>
                      <a:r>
                        <a:rPr lang="en-US" sz="900">
                          <a:effectLst/>
                          <a:latin typeface="Cambria"/>
                          <a:ea typeface="SimSun"/>
                          <a:cs typeface="Times New Roman"/>
                        </a:rPr>
                        <a:t>No. of Higgs per year (per IP)</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mbria"/>
                          <a:ea typeface="SimSun"/>
                          <a:cs typeface="Times New Roman"/>
                        </a:rPr>
                        <a:t> </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10,000</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733">
                <a:tc>
                  <a:txBody>
                    <a:bodyPr/>
                    <a:lstStyle/>
                    <a:p>
                      <a:pPr marL="0" marR="0">
                        <a:lnSpc>
                          <a:spcPct val="115000"/>
                        </a:lnSpc>
                        <a:spcBef>
                          <a:spcPts val="0"/>
                        </a:spcBef>
                        <a:spcAft>
                          <a:spcPts val="0"/>
                        </a:spcAft>
                      </a:pPr>
                      <a:r>
                        <a:rPr lang="en-US" sz="900">
                          <a:effectLst/>
                          <a:latin typeface="Cambria"/>
                          <a:ea typeface="SimSun"/>
                          <a:cs typeface="Times New Roman"/>
                        </a:rPr>
                        <a:t>Circumference</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mbria"/>
                          <a:ea typeface="SimSun"/>
                          <a:cs typeface="Times New Roman"/>
                        </a:rPr>
                        <a:t> km</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6.28</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733">
                <a:tc>
                  <a:txBody>
                    <a:bodyPr/>
                    <a:lstStyle/>
                    <a:p>
                      <a:pPr marL="0" marR="0">
                        <a:lnSpc>
                          <a:spcPct val="115000"/>
                        </a:lnSpc>
                        <a:spcBef>
                          <a:spcPts val="0"/>
                        </a:spcBef>
                        <a:spcAft>
                          <a:spcPts val="0"/>
                        </a:spcAft>
                      </a:pPr>
                      <a:r>
                        <a:rPr lang="en-US" sz="900">
                          <a:effectLst/>
                          <a:latin typeface="Cambria"/>
                          <a:ea typeface="SimSun"/>
                          <a:cs typeface="Times New Roman"/>
                        </a:rPr>
                        <a:t>P(wall)</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mbria"/>
                          <a:ea typeface="SimSun"/>
                          <a:cs typeface="Times New Roman"/>
                        </a:rPr>
                        <a:t>MW</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80</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733">
                <a:tc>
                  <a:txBody>
                    <a:bodyPr/>
                    <a:lstStyle/>
                    <a:p>
                      <a:pPr marL="0" marR="0">
                        <a:lnSpc>
                          <a:spcPct val="115000"/>
                        </a:lnSpc>
                        <a:spcBef>
                          <a:spcPts val="0"/>
                        </a:spcBef>
                        <a:spcAft>
                          <a:spcPts val="0"/>
                        </a:spcAft>
                      </a:pPr>
                      <a:r>
                        <a:rPr lang="en-US" sz="900">
                          <a:effectLst/>
                          <a:latin typeface="Cambria"/>
                          <a:ea typeface="SimSun"/>
                          <a:cs typeface="Times New Roman"/>
                        </a:rPr>
                        <a:t>Polarization e-</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mbria"/>
                          <a:ea typeface="SimSun"/>
                          <a:cs typeface="Times New Roman"/>
                        </a:rPr>
                        <a:t> </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80%</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733">
                <a:tc>
                  <a:txBody>
                    <a:bodyPr/>
                    <a:lstStyle/>
                    <a:p>
                      <a:pPr marL="0" marR="0">
                        <a:lnSpc>
                          <a:spcPct val="115000"/>
                        </a:lnSpc>
                        <a:spcBef>
                          <a:spcPts val="0"/>
                        </a:spcBef>
                        <a:spcAft>
                          <a:spcPts val="0"/>
                        </a:spcAft>
                      </a:pPr>
                      <a:r>
                        <a:rPr lang="en-US" sz="900">
                          <a:effectLst/>
                          <a:latin typeface="Cambria"/>
                          <a:ea typeface="SimSun"/>
                          <a:cs typeface="Times New Roman"/>
                        </a:rPr>
                        <a:t>Polarization </a:t>
                      </a:r>
                      <a:r>
                        <a:rPr lang="en-US" sz="900">
                          <a:effectLst/>
                          <a:latin typeface="Cambria"/>
                          <a:ea typeface="SimSun"/>
                          <a:cs typeface="Times New Roman"/>
                          <a:sym typeface="Symbol"/>
                        </a:rPr>
                        <a:t></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mbria"/>
                          <a:ea typeface="SimSun"/>
                          <a:cs typeface="Times New Roman"/>
                        </a:rPr>
                        <a:t> </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90% (lum. peak)</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80107">
                <a:tc>
                  <a:txBody>
                    <a:bodyPr/>
                    <a:lstStyle/>
                    <a:p>
                      <a:pPr marL="0" marR="0" indent="0" algn="ctr">
                        <a:lnSpc>
                          <a:spcPts val="1200"/>
                        </a:lnSpc>
                        <a:spcBef>
                          <a:spcPts val="0"/>
                        </a:spcBef>
                        <a:spcAft>
                          <a:spcPts val="0"/>
                        </a:spcAft>
                      </a:pPr>
                      <a:r>
                        <a:rPr lang="en-US" sz="900" b="1">
                          <a:effectLst/>
                          <a:latin typeface="Cambria"/>
                          <a:ea typeface="SimSun"/>
                        </a:rPr>
                        <a:t>Accelerator parameters</a:t>
                      </a:r>
                      <a:endParaRPr lang="en-US" sz="1100">
                        <a:effectLst/>
                        <a:latin typeface="Times New Roman"/>
                        <a:ea typeface="SimSu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 </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 </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80107">
                <a:tc>
                  <a:txBody>
                    <a:bodyPr/>
                    <a:lstStyle/>
                    <a:p>
                      <a:pPr marL="0" marR="0" indent="0" algn="l">
                        <a:lnSpc>
                          <a:spcPts val="1200"/>
                        </a:lnSpc>
                        <a:spcBef>
                          <a:spcPts val="0"/>
                        </a:spcBef>
                        <a:spcAft>
                          <a:spcPts val="0"/>
                        </a:spcAft>
                      </a:pPr>
                      <a:r>
                        <a:rPr lang="en-US" sz="900">
                          <a:effectLst/>
                          <a:latin typeface="Cambria"/>
                          <a:ea typeface="SimSun"/>
                        </a:rPr>
                        <a:t>Machine radius </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m</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1000</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80107">
                <a:tc>
                  <a:txBody>
                    <a:bodyPr/>
                    <a:lstStyle/>
                    <a:p>
                      <a:pPr marL="0" marR="0" indent="0" algn="l">
                        <a:lnSpc>
                          <a:spcPts val="1200"/>
                        </a:lnSpc>
                        <a:spcBef>
                          <a:spcPts val="0"/>
                        </a:spcBef>
                        <a:spcAft>
                          <a:spcPts val="0"/>
                        </a:spcAft>
                      </a:pPr>
                      <a:r>
                        <a:rPr lang="en-US" sz="900">
                          <a:effectLst/>
                          <a:latin typeface="Cambria"/>
                          <a:ea typeface="SimSun"/>
                        </a:rPr>
                        <a:t>Revolution frequency </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kHz</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47.7</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80107">
                <a:tc>
                  <a:txBody>
                    <a:bodyPr/>
                    <a:lstStyle/>
                    <a:p>
                      <a:pPr marL="0" marR="0" indent="0" algn="l">
                        <a:lnSpc>
                          <a:spcPts val="1200"/>
                        </a:lnSpc>
                        <a:spcBef>
                          <a:spcPts val="0"/>
                        </a:spcBef>
                        <a:spcAft>
                          <a:spcPts val="0"/>
                        </a:spcAft>
                      </a:pPr>
                      <a:r>
                        <a:rPr lang="en-US" sz="900">
                          <a:effectLst/>
                          <a:latin typeface="Cambria"/>
                          <a:ea typeface="SimSun"/>
                        </a:rPr>
                        <a:t>Bending radius</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m</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800</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0107">
                <a:tc>
                  <a:txBody>
                    <a:bodyPr/>
                    <a:lstStyle/>
                    <a:p>
                      <a:pPr marL="0" marR="0" indent="0" algn="l">
                        <a:lnSpc>
                          <a:spcPts val="1200"/>
                        </a:lnSpc>
                        <a:spcBef>
                          <a:spcPts val="0"/>
                        </a:spcBef>
                        <a:spcAft>
                          <a:spcPts val="0"/>
                        </a:spcAft>
                      </a:pPr>
                      <a:r>
                        <a:rPr lang="en-US" sz="900">
                          <a:effectLst/>
                          <a:latin typeface="Cambria"/>
                          <a:ea typeface="SimSun"/>
                        </a:rPr>
                        <a:t>Bending field</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kG</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0.05 –3.3 </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80107">
                <a:tc>
                  <a:txBody>
                    <a:bodyPr/>
                    <a:lstStyle/>
                    <a:p>
                      <a:pPr marL="0" marR="0" indent="0" algn="l">
                        <a:lnSpc>
                          <a:spcPts val="1200"/>
                        </a:lnSpc>
                        <a:spcBef>
                          <a:spcPts val="0"/>
                        </a:spcBef>
                        <a:spcAft>
                          <a:spcPts val="0"/>
                        </a:spcAft>
                      </a:pPr>
                      <a:r>
                        <a:rPr lang="en-US" sz="900">
                          <a:effectLst/>
                          <a:latin typeface="Cambria"/>
                          <a:ea typeface="SimSun"/>
                        </a:rPr>
                        <a:t>RF voltage</a:t>
                      </a:r>
                      <a:endParaRPr lang="en-US" sz="1100">
                        <a:effectLst/>
                        <a:latin typeface="Times New Roman"/>
                        <a:ea typeface="SimSu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GV</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10</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0733">
                <a:tc>
                  <a:txBody>
                    <a:bodyPr/>
                    <a:lstStyle/>
                    <a:p>
                      <a:pPr marL="0" marR="0">
                        <a:lnSpc>
                          <a:spcPct val="115000"/>
                        </a:lnSpc>
                        <a:spcBef>
                          <a:spcPts val="0"/>
                        </a:spcBef>
                        <a:spcAft>
                          <a:spcPts val="0"/>
                        </a:spcAft>
                      </a:pPr>
                      <a:r>
                        <a:rPr lang="en-US" sz="900">
                          <a:effectLst/>
                          <a:latin typeface="Calibri"/>
                          <a:ea typeface="SimSun"/>
                          <a:cs typeface="Times New Roman"/>
                        </a:rPr>
                        <a:t>RF power (total)</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SimSun"/>
                          <a:cs typeface="Times New Roman"/>
                        </a:rPr>
                        <a:t>MW</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26.7</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0733">
                <a:tc>
                  <a:txBody>
                    <a:bodyPr/>
                    <a:lstStyle/>
                    <a:p>
                      <a:pPr marL="0" marR="0">
                        <a:lnSpc>
                          <a:spcPct val="115000"/>
                        </a:lnSpc>
                        <a:spcBef>
                          <a:spcPts val="0"/>
                        </a:spcBef>
                        <a:spcAft>
                          <a:spcPts val="0"/>
                        </a:spcAft>
                      </a:pPr>
                      <a:r>
                        <a:rPr lang="en-US" sz="900">
                          <a:effectLst/>
                          <a:latin typeface="Calibri"/>
                          <a:ea typeface="SimSun"/>
                          <a:cs typeface="Times New Roman"/>
                        </a:rPr>
                        <a:t>RF power (per coupler)</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SimSun"/>
                          <a:cs typeface="Times New Roman"/>
                        </a:rPr>
                        <a:t>kW</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75</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0107">
                <a:tc>
                  <a:txBody>
                    <a:bodyPr/>
                    <a:lstStyle/>
                    <a:p>
                      <a:pPr marL="0" marR="0" indent="0" algn="l">
                        <a:lnSpc>
                          <a:spcPts val="1200"/>
                        </a:lnSpc>
                        <a:spcBef>
                          <a:spcPts val="0"/>
                        </a:spcBef>
                        <a:spcAft>
                          <a:spcPts val="0"/>
                        </a:spcAft>
                      </a:pPr>
                      <a:r>
                        <a:rPr lang="en-US" sz="900">
                          <a:effectLst/>
                          <a:latin typeface="Cambria"/>
                          <a:ea typeface="SimSun"/>
                        </a:rPr>
                        <a:t>No. of recirculating arcs</a:t>
                      </a:r>
                      <a:endParaRPr lang="en-US" sz="1100">
                        <a:effectLst/>
                        <a:latin typeface="Times New Roman"/>
                        <a:ea typeface="SimSu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 </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8</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80107">
                <a:tc>
                  <a:txBody>
                    <a:bodyPr/>
                    <a:lstStyle/>
                    <a:p>
                      <a:pPr marL="0" marR="0" indent="0" algn="ctr">
                        <a:lnSpc>
                          <a:spcPts val="1200"/>
                        </a:lnSpc>
                        <a:spcBef>
                          <a:spcPts val="0"/>
                        </a:spcBef>
                        <a:spcAft>
                          <a:spcPts val="0"/>
                        </a:spcAft>
                      </a:pPr>
                      <a:r>
                        <a:rPr lang="en-US" sz="900" b="1">
                          <a:effectLst/>
                          <a:latin typeface="Cambria"/>
                          <a:ea typeface="SimSun"/>
                        </a:rPr>
                        <a:t>Electron beam parameters</a:t>
                      </a:r>
                      <a:endParaRPr lang="en-US" sz="1100">
                        <a:effectLst/>
                        <a:latin typeface="Times New Roman"/>
                        <a:ea typeface="SimSu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 </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 </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80107">
                <a:tc>
                  <a:txBody>
                    <a:bodyPr/>
                    <a:lstStyle/>
                    <a:p>
                      <a:pPr marL="0" marR="0" indent="0" algn="l">
                        <a:lnSpc>
                          <a:spcPts val="1200"/>
                        </a:lnSpc>
                        <a:spcBef>
                          <a:spcPts val="0"/>
                        </a:spcBef>
                        <a:spcAft>
                          <a:spcPts val="0"/>
                        </a:spcAft>
                      </a:pPr>
                      <a:r>
                        <a:rPr lang="en-US" sz="900">
                          <a:effectLst/>
                          <a:latin typeface="Cambria"/>
                          <a:ea typeface="SimSun"/>
                        </a:rPr>
                        <a:t>Beam energy </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GeV</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80</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80107">
                <a:tc>
                  <a:txBody>
                    <a:bodyPr/>
                    <a:lstStyle/>
                    <a:p>
                      <a:pPr marL="0" marR="0" indent="0" algn="l">
                        <a:lnSpc>
                          <a:spcPts val="1200"/>
                        </a:lnSpc>
                        <a:spcBef>
                          <a:spcPts val="0"/>
                        </a:spcBef>
                        <a:spcAft>
                          <a:spcPts val="0"/>
                        </a:spcAft>
                      </a:pPr>
                      <a:r>
                        <a:rPr lang="en-US" sz="900">
                          <a:effectLst/>
                          <a:latin typeface="Cambria"/>
                          <a:ea typeface="SimSun"/>
                        </a:rPr>
                        <a:t>Energy loss per turn (at 80 GeV)</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GeV</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4.53</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90733">
                <a:tc>
                  <a:txBody>
                    <a:bodyPr/>
                    <a:lstStyle/>
                    <a:p>
                      <a:pPr marL="0" marR="0">
                        <a:lnSpc>
                          <a:spcPct val="115000"/>
                        </a:lnSpc>
                        <a:spcBef>
                          <a:spcPts val="0"/>
                        </a:spcBef>
                        <a:spcAft>
                          <a:spcPts val="0"/>
                        </a:spcAft>
                      </a:pPr>
                      <a:r>
                        <a:rPr lang="en-US" sz="900">
                          <a:effectLst/>
                          <a:latin typeface="Calibri"/>
                          <a:ea typeface="SimSun"/>
                          <a:cs typeface="Times New Roman"/>
                        </a:rPr>
                        <a:t>Number of electrons per bunch</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Calibri"/>
                          <a:ea typeface="SimSun"/>
                          <a:cs typeface="Times New Roman"/>
                        </a:rPr>
                        <a:t>10</a:t>
                      </a:r>
                      <a:r>
                        <a:rPr lang="en-US" sz="900" baseline="30000">
                          <a:effectLst/>
                          <a:latin typeface="Calibri"/>
                          <a:ea typeface="SimSun"/>
                          <a:cs typeface="Times New Roman"/>
                        </a:rPr>
                        <a:t>10</a:t>
                      </a:r>
                      <a:r>
                        <a:rPr lang="en-US" sz="900">
                          <a:effectLst/>
                          <a:latin typeface="Calibri"/>
                          <a:ea typeface="SimSun"/>
                          <a:cs typeface="Times New Roman"/>
                        </a:rPr>
                        <a:t> </a:t>
                      </a:r>
                      <a:endParaRPr lang="en-US" sz="100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2</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r h="190733">
                <a:tc>
                  <a:txBody>
                    <a:bodyPr/>
                    <a:lstStyle/>
                    <a:p>
                      <a:pPr marL="0" marR="0">
                        <a:lnSpc>
                          <a:spcPct val="115000"/>
                        </a:lnSpc>
                        <a:spcBef>
                          <a:spcPts val="0"/>
                        </a:spcBef>
                        <a:spcAft>
                          <a:spcPts val="0"/>
                        </a:spcAft>
                      </a:pPr>
                      <a:r>
                        <a:rPr lang="en-US" sz="900" dirty="0">
                          <a:effectLst/>
                          <a:latin typeface="Calibri"/>
                          <a:ea typeface="SimSun"/>
                          <a:cs typeface="Times New Roman"/>
                        </a:rPr>
                        <a:t>Number of bunches</a:t>
                      </a:r>
                      <a:endParaRPr lang="en-US" sz="1000" dirty="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Calibri"/>
                          <a:ea typeface="SimSun"/>
                          <a:cs typeface="Times New Roman"/>
                        </a:rPr>
                        <a:t> </a:t>
                      </a:r>
                      <a:endParaRPr lang="en-US" sz="1000" dirty="0">
                        <a:effectLst/>
                        <a:latin typeface="Calibri"/>
                        <a:ea typeface="SimSun"/>
                        <a:cs typeface="Times New Roman"/>
                      </a:endParaRPr>
                    </a:p>
                  </a:txBody>
                  <a:tcPr marL="63153" marR="631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GB" sz="900">
                          <a:effectLst/>
                          <a:latin typeface="Cambria"/>
                          <a:ea typeface="SimSun"/>
                        </a:rPr>
                        <a:t>1</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80107">
                <a:tc>
                  <a:txBody>
                    <a:bodyPr/>
                    <a:lstStyle/>
                    <a:p>
                      <a:pPr marL="0" marR="0" indent="0" algn="l">
                        <a:lnSpc>
                          <a:spcPts val="1200"/>
                        </a:lnSpc>
                        <a:spcBef>
                          <a:spcPts val="0"/>
                        </a:spcBef>
                        <a:spcAft>
                          <a:spcPts val="0"/>
                        </a:spcAft>
                      </a:pPr>
                      <a:r>
                        <a:rPr lang="en-US" sz="900">
                          <a:effectLst/>
                          <a:latin typeface="Cambria"/>
                          <a:ea typeface="SimSun"/>
                        </a:rPr>
                        <a:t>Collision frequency </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kHz</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47.7</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80107">
                <a:tc>
                  <a:txBody>
                    <a:bodyPr/>
                    <a:lstStyle/>
                    <a:p>
                      <a:pPr marL="0" marR="0" indent="0" algn="l">
                        <a:lnSpc>
                          <a:spcPts val="1200"/>
                        </a:lnSpc>
                        <a:spcBef>
                          <a:spcPts val="0"/>
                        </a:spcBef>
                        <a:spcAft>
                          <a:spcPts val="0"/>
                        </a:spcAft>
                      </a:pPr>
                      <a:r>
                        <a:rPr lang="en-US" sz="900">
                          <a:effectLst/>
                          <a:latin typeface="Cambria"/>
                          <a:ea typeface="SimSun"/>
                        </a:rPr>
                        <a:t>Circulating beam current </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mA</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1.22 </a:t>
                      </a:r>
                      <a:r>
                        <a:rPr lang="en-US" sz="900">
                          <a:effectLst/>
                          <a:latin typeface="Cambria"/>
                          <a:ea typeface="SimSun"/>
                          <a:sym typeface="Symbol"/>
                        </a:rPr>
                        <a:t></a:t>
                      </a:r>
                      <a:r>
                        <a:rPr lang="en-US" sz="900">
                          <a:effectLst/>
                          <a:latin typeface="Cambria"/>
                          <a:ea typeface="SimSun"/>
                        </a:rPr>
                        <a:t> 2</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6"/>
                  </a:ext>
                </a:extLst>
              </a:tr>
              <a:tr h="180107">
                <a:tc>
                  <a:txBody>
                    <a:bodyPr/>
                    <a:lstStyle/>
                    <a:p>
                      <a:pPr marL="0" marR="0" indent="0" algn="l">
                        <a:lnSpc>
                          <a:spcPts val="1200"/>
                        </a:lnSpc>
                        <a:spcBef>
                          <a:spcPts val="0"/>
                        </a:spcBef>
                        <a:spcAft>
                          <a:spcPts val="0"/>
                        </a:spcAft>
                      </a:pPr>
                      <a:r>
                        <a:rPr lang="en-US" sz="900">
                          <a:effectLst/>
                          <a:latin typeface="Cambria"/>
                          <a:ea typeface="SimSun"/>
                        </a:rPr>
                        <a:t>Collision beam current</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mA</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0.15 </a:t>
                      </a:r>
                      <a:r>
                        <a:rPr lang="en-US" sz="900">
                          <a:effectLst/>
                          <a:latin typeface="Cambria"/>
                          <a:ea typeface="SimSun"/>
                          <a:sym typeface="Symbol"/>
                        </a:rPr>
                        <a:t></a:t>
                      </a:r>
                      <a:r>
                        <a:rPr lang="en-US" sz="900">
                          <a:effectLst/>
                          <a:latin typeface="Cambria"/>
                          <a:ea typeface="SimSun"/>
                        </a:rPr>
                        <a:t> 2</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7"/>
                  </a:ext>
                </a:extLst>
              </a:tr>
              <a:tr h="180107">
                <a:tc>
                  <a:txBody>
                    <a:bodyPr/>
                    <a:lstStyle/>
                    <a:p>
                      <a:pPr marL="0" marR="0" indent="0" algn="l">
                        <a:lnSpc>
                          <a:spcPts val="1200"/>
                        </a:lnSpc>
                        <a:spcBef>
                          <a:spcPts val="0"/>
                        </a:spcBef>
                        <a:spcAft>
                          <a:spcPts val="0"/>
                        </a:spcAft>
                      </a:pPr>
                      <a:r>
                        <a:rPr lang="en-US" sz="900">
                          <a:effectLst/>
                          <a:latin typeface="Cambria"/>
                          <a:ea typeface="SimSun"/>
                        </a:rPr>
                        <a:t>Beam power</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MW</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12.2 </a:t>
                      </a:r>
                      <a:r>
                        <a:rPr lang="en-US" sz="900">
                          <a:effectLst/>
                          <a:latin typeface="Cambria"/>
                          <a:ea typeface="SimSun"/>
                          <a:sym typeface="Symbol"/>
                        </a:rPr>
                        <a:t></a:t>
                      </a:r>
                      <a:r>
                        <a:rPr lang="en-US" sz="900">
                          <a:effectLst/>
                          <a:latin typeface="Cambria"/>
                          <a:ea typeface="SimSun"/>
                        </a:rPr>
                        <a:t> 2</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80107">
                <a:tc>
                  <a:txBody>
                    <a:bodyPr/>
                    <a:lstStyle/>
                    <a:p>
                      <a:pPr marL="0" marR="0" indent="0" algn="l">
                        <a:lnSpc>
                          <a:spcPts val="1200"/>
                        </a:lnSpc>
                        <a:spcBef>
                          <a:spcPts val="0"/>
                        </a:spcBef>
                        <a:spcAft>
                          <a:spcPts val="0"/>
                        </a:spcAft>
                      </a:pPr>
                      <a:r>
                        <a:rPr lang="en-US" sz="900">
                          <a:effectLst/>
                          <a:latin typeface="Cambria"/>
                          <a:ea typeface="SimSun"/>
                        </a:rPr>
                        <a:t>Synchrotron radiation power </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a:effectLst/>
                          <a:latin typeface="Cambria"/>
                          <a:ea typeface="SimSun"/>
                        </a:rPr>
                        <a:t>MW</a:t>
                      </a:r>
                      <a:endParaRPr lang="en-US" sz="110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900" dirty="0">
                          <a:effectLst/>
                          <a:latin typeface="Cambria"/>
                          <a:ea typeface="SimSun"/>
                        </a:rPr>
                        <a:t>2.3</a:t>
                      </a:r>
                      <a:endParaRPr lang="en-US" sz="1100" dirty="0">
                        <a:effectLst/>
                        <a:latin typeface="Times New Roman"/>
                        <a:ea typeface="SimSun"/>
                      </a:endParaRPr>
                    </a:p>
                  </a:txBody>
                  <a:tcPr marL="63153" marR="631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9"/>
                  </a:ext>
                </a:extLst>
              </a:tr>
            </a:tbl>
          </a:graphicData>
        </a:graphic>
      </p:graphicFrame>
      <p:graphicFrame>
        <p:nvGraphicFramePr>
          <p:cNvPr id="7" name="Table 6"/>
          <p:cNvGraphicFramePr>
            <a:graphicFrameLocks noGrp="1"/>
          </p:cNvGraphicFramePr>
          <p:nvPr>
            <p:extLst/>
          </p:nvPr>
        </p:nvGraphicFramePr>
        <p:xfrm>
          <a:off x="4800600" y="1066800"/>
          <a:ext cx="4109720" cy="4587240"/>
        </p:xfrm>
        <a:graphic>
          <a:graphicData uri="http://schemas.openxmlformats.org/drawingml/2006/table">
            <a:tbl>
              <a:tblPr firstRow="1" firstCol="1" bandRow="1"/>
              <a:tblGrid>
                <a:gridCol w="2066071">
                  <a:extLst>
                    <a:ext uri="{9D8B030D-6E8A-4147-A177-3AD203B41FA5}">
                      <a16:colId xmlns:a16="http://schemas.microsoft.com/office/drawing/2014/main" val="20000"/>
                    </a:ext>
                  </a:extLst>
                </a:gridCol>
                <a:gridCol w="890263">
                  <a:extLst>
                    <a:ext uri="{9D8B030D-6E8A-4147-A177-3AD203B41FA5}">
                      <a16:colId xmlns:a16="http://schemas.microsoft.com/office/drawing/2014/main" val="20001"/>
                    </a:ext>
                  </a:extLst>
                </a:gridCol>
                <a:gridCol w="1153386">
                  <a:extLst>
                    <a:ext uri="{9D8B030D-6E8A-4147-A177-3AD203B41FA5}">
                      <a16:colId xmlns:a16="http://schemas.microsoft.com/office/drawing/2014/main" val="20002"/>
                    </a:ext>
                  </a:extLst>
                </a:gridCol>
              </a:tblGrid>
              <a:tr h="191135">
                <a:tc>
                  <a:txBody>
                    <a:bodyPr/>
                    <a:lstStyle/>
                    <a:p>
                      <a:pPr marL="0" marR="0">
                        <a:lnSpc>
                          <a:spcPct val="115000"/>
                        </a:lnSpc>
                        <a:spcBef>
                          <a:spcPts val="0"/>
                        </a:spcBef>
                        <a:spcAft>
                          <a:spcPts val="0"/>
                        </a:spcAft>
                      </a:pPr>
                      <a:r>
                        <a:rPr lang="en-US" sz="1000">
                          <a:effectLst/>
                          <a:latin typeface="Symbol"/>
                          <a:ea typeface="SimSun"/>
                          <a:cs typeface="Times New Roman"/>
                        </a:rPr>
                        <a:t>e</a:t>
                      </a:r>
                      <a:r>
                        <a:rPr lang="en-US" sz="1000">
                          <a:effectLst/>
                          <a:latin typeface="Calibri"/>
                          <a:ea typeface="SimSun"/>
                          <a:cs typeface="Times New Roman"/>
                        </a:rPr>
                        <a:t>x,n</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mm-mrad</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1000">
                          <a:effectLst/>
                          <a:latin typeface="Cambria"/>
                          <a:ea typeface="SimSun"/>
                        </a:rPr>
                        <a:t>10</a:t>
                      </a:r>
                      <a:endParaRPr lang="en-US" sz="12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1135">
                <a:tc>
                  <a:txBody>
                    <a:bodyPr/>
                    <a:lstStyle/>
                    <a:p>
                      <a:pPr marL="0" marR="0">
                        <a:lnSpc>
                          <a:spcPct val="115000"/>
                        </a:lnSpc>
                        <a:spcBef>
                          <a:spcPts val="0"/>
                        </a:spcBef>
                        <a:spcAft>
                          <a:spcPts val="0"/>
                        </a:spcAft>
                      </a:pPr>
                      <a:r>
                        <a:rPr lang="en-US" sz="1000">
                          <a:effectLst/>
                          <a:latin typeface="Symbol"/>
                          <a:ea typeface="SimSun"/>
                          <a:cs typeface="Times New Roman"/>
                        </a:rPr>
                        <a:t>e</a:t>
                      </a:r>
                      <a:r>
                        <a:rPr lang="en-US" sz="1000">
                          <a:effectLst/>
                          <a:latin typeface="Calibri"/>
                          <a:ea typeface="SimSun"/>
                          <a:cs typeface="Times New Roman"/>
                        </a:rPr>
                        <a:t>y,n</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mm-mrad</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1000">
                          <a:effectLst/>
                          <a:latin typeface="Cambria"/>
                          <a:ea typeface="SimSun"/>
                        </a:rPr>
                        <a:t>0.03</a:t>
                      </a:r>
                      <a:endParaRPr lang="en-US" sz="12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1135">
                <a:tc>
                  <a:txBody>
                    <a:bodyPr/>
                    <a:lstStyle/>
                    <a:p>
                      <a:pPr marL="0" marR="0">
                        <a:lnSpc>
                          <a:spcPct val="115000"/>
                        </a:lnSpc>
                        <a:spcBef>
                          <a:spcPts val="0"/>
                        </a:spcBef>
                        <a:spcAft>
                          <a:spcPts val="0"/>
                        </a:spcAft>
                      </a:pPr>
                      <a:r>
                        <a:rPr lang="en-US" sz="1000">
                          <a:effectLst/>
                          <a:latin typeface="Calibri"/>
                          <a:ea typeface="SimSun"/>
                          <a:cs typeface="Times New Roman"/>
                        </a:rPr>
                        <a:t>beta_x CP</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mm</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1000">
                          <a:effectLst/>
                          <a:latin typeface="Cambria"/>
                          <a:ea typeface="SimSun"/>
                        </a:rPr>
                        <a:t>4.5</a:t>
                      </a:r>
                      <a:endParaRPr lang="en-US" sz="12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1135">
                <a:tc>
                  <a:txBody>
                    <a:bodyPr/>
                    <a:lstStyle/>
                    <a:p>
                      <a:pPr marL="0" marR="0">
                        <a:lnSpc>
                          <a:spcPct val="115000"/>
                        </a:lnSpc>
                        <a:spcBef>
                          <a:spcPts val="0"/>
                        </a:spcBef>
                        <a:spcAft>
                          <a:spcPts val="0"/>
                        </a:spcAft>
                      </a:pPr>
                      <a:r>
                        <a:rPr lang="en-US" sz="1000">
                          <a:effectLst/>
                          <a:latin typeface="Calibri"/>
                          <a:ea typeface="SimSun"/>
                          <a:cs typeface="Times New Roman"/>
                        </a:rPr>
                        <a:t>beta_y CP</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mm</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1000">
                          <a:effectLst/>
                          <a:latin typeface="Cambria"/>
                          <a:ea typeface="SimSun"/>
                        </a:rPr>
                        <a:t>5.3</a:t>
                      </a:r>
                      <a:endParaRPr lang="en-US" sz="12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1135">
                <a:tc>
                  <a:txBody>
                    <a:bodyPr/>
                    <a:lstStyle/>
                    <a:p>
                      <a:pPr marL="0" marR="0">
                        <a:lnSpc>
                          <a:spcPct val="115000"/>
                        </a:lnSpc>
                        <a:spcBef>
                          <a:spcPts val="0"/>
                        </a:spcBef>
                        <a:spcAft>
                          <a:spcPts val="0"/>
                        </a:spcAft>
                      </a:pPr>
                      <a:r>
                        <a:rPr lang="en-US" sz="1000">
                          <a:effectLst/>
                          <a:latin typeface="Symbol"/>
                          <a:ea typeface="SimSun"/>
                          <a:cs typeface="Times New Roman"/>
                        </a:rPr>
                        <a:t>s</a:t>
                      </a:r>
                      <a:r>
                        <a:rPr lang="en-US" sz="1000">
                          <a:effectLst/>
                          <a:latin typeface="Calibri"/>
                          <a:ea typeface="SimSun"/>
                          <a:cs typeface="Times New Roman"/>
                        </a:rPr>
                        <a:t>x, CP</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nm</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1000">
                          <a:effectLst/>
                          <a:latin typeface="Cambria"/>
                          <a:ea typeface="SimSun"/>
                        </a:rPr>
                        <a:t>535</a:t>
                      </a:r>
                      <a:endParaRPr lang="en-US" sz="12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1135">
                <a:tc>
                  <a:txBody>
                    <a:bodyPr/>
                    <a:lstStyle/>
                    <a:p>
                      <a:pPr marL="0" marR="0">
                        <a:lnSpc>
                          <a:spcPct val="115000"/>
                        </a:lnSpc>
                        <a:spcBef>
                          <a:spcPts val="0"/>
                        </a:spcBef>
                        <a:spcAft>
                          <a:spcPts val="0"/>
                        </a:spcAft>
                      </a:pPr>
                      <a:r>
                        <a:rPr lang="en-US" sz="1000">
                          <a:effectLst/>
                          <a:latin typeface="Symbol"/>
                          <a:ea typeface="SimSun"/>
                          <a:cs typeface="Times New Roman"/>
                        </a:rPr>
                        <a:t>s</a:t>
                      </a:r>
                      <a:r>
                        <a:rPr lang="en-US" sz="1000">
                          <a:effectLst/>
                          <a:latin typeface="Calibri"/>
                          <a:ea typeface="SimSun"/>
                          <a:cs typeface="Times New Roman"/>
                        </a:rPr>
                        <a:t>y, CP</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nm</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1000">
                          <a:effectLst/>
                          <a:latin typeface="Cambria"/>
                          <a:ea typeface="SimSun"/>
                        </a:rPr>
                        <a:t>32</a:t>
                      </a:r>
                      <a:endParaRPr lang="en-US" sz="12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1135">
                <a:tc>
                  <a:txBody>
                    <a:bodyPr/>
                    <a:lstStyle/>
                    <a:p>
                      <a:pPr marL="0" marR="0">
                        <a:lnSpc>
                          <a:spcPct val="115000"/>
                        </a:lnSpc>
                        <a:spcBef>
                          <a:spcPts val="0"/>
                        </a:spcBef>
                        <a:spcAft>
                          <a:spcPts val="0"/>
                        </a:spcAft>
                      </a:pPr>
                      <a:r>
                        <a:rPr lang="en-US" sz="1000">
                          <a:effectLst/>
                          <a:latin typeface="Symbol"/>
                          <a:ea typeface="SimSun"/>
                          <a:cs typeface="Times New Roman"/>
                        </a:rPr>
                        <a:t>s</a:t>
                      </a:r>
                      <a:r>
                        <a:rPr lang="en-US" sz="1000">
                          <a:effectLst/>
                          <a:latin typeface="Calibri"/>
                          <a:ea typeface="SimSun"/>
                          <a:cs typeface="Times New Roman"/>
                        </a:rPr>
                        <a:t>z, CP</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mm</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1000">
                          <a:effectLst/>
                          <a:latin typeface="Cambria"/>
                          <a:ea typeface="SimSun"/>
                        </a:rPr>
                        <a:t>0.35</a:t>
                      </a:r>
                      <a:endParaRPr lang="en-US" sz="12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1135">
                <a:tc>
                  <a:txBody>
                    <a:bodyPr/>
                    <a:lstStyle/>
                    <a:p>
                      <a:pPr marL="0" marR="0">
                        <a:lnSpc>
                          <a:spcPct val="115000"/>
                        </a:lnSpc>
                        <a:spcBef>
                          <a:spcPts val="0"/>
                        </a:spcBef>
                        <a:spcAft>
                          <a:spcPts val="0"/>
                        </a:spcAft>
                      </a:pPr>
                      <a:r>
                        <a:rPr lang="en-US" sz="1000">
                          <a:effectLst/>
                          <a:latin typeface="Calibri"/>
                          <a:ea typeface="SimSun"/>
                          <a:cs typeface="Times New Roman"/>
                        </a:rPr>
                        <a:t>sigma_E IP</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1000">
                          <a:effectLst/>
                          <a:latin typeface="Cambria"/>
                          <a:ea typeface="SimSun"/>
                        </a:rPr>
                        <a:t>0.22</a:t>
                      </a:r>
                      <a:endParaRPr lang="en-US" sz="12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1135">
                <a:tc>
                  <a:txBody>
                    <a:bodyPr/>
                    <a:lstStyle/>
                    <a:p>
                      <a:pPr marL="0" marR="0" algn="ctr">
                        <a:lnSpc>
                          <a:spcPct val="115000"/>
                        </a:lnSpc>
                        <a:spcBef>
                          <a:spcPts val="0"/>
                        </a:spcBef>
                        <a:spcAft>
                          <a:spcPts val="0"/>
                        </a:spcAft>
                      </a:pPr>
                      <a:r>
                        <a:rPr lang="en-US" sz="1000" b="1">
                          <a:effectLst/>
                          <a:latin typeface="Calibri"/>
                          <a:ea typeface="SimSun"/>
                          <a:cs typeface="Times New Roman"/>
                        </a:rPr>
                        <a:t>Laser beam parameters</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 </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1000">
                          <a:effectLst/>
                          <a:latin typeface="Cambria"/>
                          <a:ea typeface="SimSun"/>
                        </a:rPr>
                        <a:t> </a:t>
                      </a:r>
                      <a:endParaRPr lang="en-US" sz="12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1135">
                <a:tc>
                  <a:txBody>
                    <a:bodyPr/>
                    <a:lstStyle/>
                    <a:p>
                      <a:pPr marL="0" marR="0">
                        <a:lnSpc>
                          <a:spcPct val="115000"/>
                        </a:lnSpc>
                        <a:spcBef>
                          <a:spcPts val="0"/>
                        </a:spcBef>
                        <a:spcAft>
                          <a:spcPts val="0"/>
                        </a:spcAft>
                      </a:pPr>
                      <a:r>
                        <a:rPr lang="en-US" sz="1000">
                          <a:effectLst/>
                          <a:latin typeface="Calibri"/>
                          <a:ea typeface="SimSun"/>
                          <a:cs typeface="Times New Roman"/>
                        </a:rPr>
                        <a:t>Wavelength</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μm</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0.351</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1135">
                <a:tc>
                  <a:txBody>
                    <a:bodyPr/>
                    <a:lstStyle/>
                    <a:p>
                      <a:pPr marL="0" marR="0">
                        <a:lnSpc>
                          <a:spcPct val="115000"/>
                        </a:lnSpc>
                        <a:spcBef>
                          <a:spcPts val="0"/>
                        </a:spcBef>
                        <a:spcAft>
                          <a:spcPts val="0"/>
                        </a:spcAft>
                      </a:pPr>
                      <a:r>
                        <a:rPr lang="en-US" sz="1000">
                          <a:effectLst/>
                          <a:latin typeface="Calibri"/>
                          <a:ea typeface="SimSun"/>
                          <a:cs typeface="Times New Roman"/>
                        </a:rPr>
                        <a:t>Pulse energy</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J</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5</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1135">
                <a:tc>
                  <a:txBody>
                    <a:bodyPr/>
                    <a:lstStyle/>
                    <a:p>
                      <a:pPr marL="0" marR="0">
                        <a:lnSpc>
                          <a:spcPct val="115000"/>
                        </a:lnSpc>
                        <a:spcBef>
                          <a:spcPts val="0"/>
                        </a:spcBef>
                        <a:spcAft>
                          <a:spcPts val="0"/>
                        </a:spcAft>
                      </a:pPr>
                      <a:r>
                        <a:rPr lang="en-US" sz="1000">
                          <a:effectLst/>
                          <a:latin typeface="Calibri"/>
                          <a:ea typeface="SimSun"/>
                          <a:cs typeface="Times New Roman"/>
                        </a:rPr>
                        <a:t>Repetition rate</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kHz</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47.7</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1135">
                <a:tc>
                  <a:txBody>
                    <a:bodyPr/>
                    <a:lstStyle/>
                    <a:p>
                      <a:pPr marL="0" marR="0">
                        <a:lnSpc>
                          <a:spcPct val="115000"/>
                        </a:lnSpc>
                        <a:spcBef>
                          <a:spcPts val="0"/>
                        </a:spcBef>
                        <a:spcAft>
                          <a:spcPts val="0"/>
                        </a:spcAft>
                      </a:pPr>
                      <a:r>
                        <a:rPr lang="en-US" sz="1000">
                          <a:effectLst/>
                          <a:latin typeface="Calibri"/>
                          <a:ea typeface="SimSun"/>
                          <a:cs typeface="Times New Roman"/>
                        </a:rPr>
                        <a:t>Peak power </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TW</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1.5</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1135">
                <a:tc>
                  <a:txBody>
                    <a:bodyPr/>
                    <a:lstStyle/>
                    <a:p>
                      <a:pPr marL="0" marR="0">
                        <a:lnSpc>
                          <a:spcPct val="115000"/>
                        </a:lnSpc>
                        <a:spcBef>
                          <a:spcPts val="0"/>
                        </a:spcBef>
                        <a:spcAft>
                          <a:spcPts val="0"/>
                        </a:spcAft>
                      </a:pPr>
                      <a:r>
                        <a:rPr lang="en-US" sz="1000">
                          <a:effectLst/>
                          <a:latin typeface="Calibri"/>
                          <a:ea typeface="SimSun"/>
                          <a:cs typeface="Times New Roman"/>
                        </a:rPr>
                        <a:t>Average power</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kW</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240</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1135">
                <a:tc>
                  <a:txBody>
                    <a:bodyPr/>
                    <a:lstStyle/>
                    <a:p>
                      <a:pPr marL="0" marR="0">
                        <a:lnSpc>
                          <a:spcPct val="115000"/>
                        </a:lnSpc>
                        <a:spcBef>
                          <a:spcPts val="0"/>
                        </a:spcBef>
                        <a:spcAft>
                          <a:spcPts val="0"/>
                        </a:spcAft>
                      </a:pPr>
                      <a:r>
                        <a:rPr lang="en-US" sz="1000">
                          <a:effectLst/>
                          <a:latin typeface="Calibri"/>
                          <a:ea typeface="SimSun"/>
                          <a:cs typeface="Times New Roman"/>
                        </a:rPr>
                        <a:t>Rayleigh length</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mm</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0.63</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1135">
                <a:tc>
                  <a:txBody>
                    <a:bodyPr/>
                    <a:lstStyle/>
                    <a:p>
                      <a:pPr marL="0" marR="0">
                        <a:lnSpc>
                          <a:spcPct val="115000"/>
                        </a:lnSpc>
                        <a:spcBef>
                          <a:spcPts val="0"/>
                        </a:spcBef>
                        <a:spcAft>
                          <a:spcPts val="0"/>
                        </a:spcAft>
                      </a:pPr>
                      <a:r>
                        <a:rPr lang="en-US" sz="1000">
                          <a:effectLst/>
                          <a:latin typeface="Symbol"/>
                          <a:ea typeface="SimSun"/>
                          <a:cs typeface="Times New Roman"/>
                        </a:rPr>
                        <a:t>s</a:t>
                      </a:r>
                      <a:r>
                        <a:rPr lang="en-US" sz="1000">
                          <a:effectLst/>
                          <a:latin typeface="Calibri"/>
                          <a:ea typeface="SimSun"/>
                          <a:cs typeface="Times New Roman"/>
                        </a:rPr>
                        <a:t>x, CP</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nm</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4200</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1135">
                <a:tc>
                  <a:txBody>
                    <a:bodyPr/>
                    <a:lstStyle/>
                    <a:p>
                      <a:pPr marL="0" marR="0">
                        <a:lnSpc>
                          <a:spcPct val="115000"/>
                        </a:lnSpc>
                        <a:spcBef>
                          <a:spcPts val="0"/>
                        </a:spcBef>
                        <a:spcAft>
                          <a:spcPts val="0"/>
                        </a:spcAft>
                      </a:pPr>
                      <a:r>
                        <a:rPr lang="en-US" sz="1000">
                          <a:effectLst/>
                          <a:latin typeface="Symbol"/>
                          <a:ea typeface="SimSun"/>
                          <a:cs typeface="Times New Roman"/>
                        </a:rPr>
                        <a:t>s</a:t>
                      </a:r>
                      <a:r>
                        <a:rPr lang="en-US" sz="1000">
                          <a:effectLst/>
                          <a:latin typeface="Calibri"/>
                          <a:ea typeface="SimSun"/>
                          <a:cs typeface="Times New Roman"/>
                        </a:rPr>
                        <a:t>y, CP</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nm</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4200</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1135">
                <a:tc>
                  <a:txBody>
                    <a:bodyPr/>
                    <a:lstStyle/>
                    <a:p>
                      <a:pPr marL="0" marR="0">
                        <a:lnSpc>
                          <a:spcPct val="115000"/>
                        </a:lnSpc>
                        <a:spcBef>
                          <a:spcPts val="0"/>
                        </a:spcBef>
                        <a:spcAft>
                          <a:spcPts val="0"/>
                        </a:spcAft>
                      </a:pPr>
                      <a:r>
                        <a:rPr lang="en-US" sz="1000">
                          <a:effectLst/>
                          <a:latin typeface="Symbol"/>
                          <a:ea typeface="SimSun"/>
                          <a:cs typeface="Times New Roman"/>
                        </a:rPr>
                        <a:t>s</a:t>
                      </a:r>
                      <a:r>
                        <a:rPr lang="en-US" sz="1000">
                          <a:effectLst/>
                          <a:latin typeface="Calibri"/>
                          <a:ea typeface="SimSun"/>
                          <a:cs typeface="Times New Roman"/>
                        </a:rPr>
                        <a:t>z, CP</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mm</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0.45</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91135">
                <a:tc>
                  <a:txBody>
                    <a:bodyPr/>
                    <a:lstStyle/>
                    <a:p>
                      <a:pPr marL="0" marR="0">
                        <a:lnSpc>
                          <a:spcPct val="115000"/>
                        </a:lnSpc>
                        <a:spcBef>
                          <a:spcPts val="0"/>
                        </a:spcBef>
                        <a:spcAft>
                          <a:spcPts val="0"/>
                        </a:spcAft>
                      </a:pPr>
                      <a:r>
                        <a:rPr lang="en-US" sz="1000">
                          <a:effectLst/>
                          <a:latin typeface="Calibri"/>
                          <a:ea typeface="SimSun"/>
                          <a:cs typeface="Times New Roman"/>
                        </a:rPr>
                        <a:t>IP&lt;-&gt;CP distance</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mm</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1.4</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91135">
                <a:tc>
                  <a:txBody>
                    <a:bodyPr/>
                    <a:lstStyle/>
                    <a:p>
                      <a:pPr marL="0" marR="0">
                        <a:lnSpc>
                          <a:spcPct val="115000"/>
                        </a:lnSpc>
                        <a:spcBef>
                          <a:spcPts val="0"/>
                        </a:spcBef>
                        <a:spcAft>
                          <a:spcPts val="0"/>
                        </a:spcAft>
                      </a:pPr>
                      <a:r>
                        <a:rPr lang="en-US" sz="1000">
                          <a:effectLst/>
                          <a:latin typeface="Calibri"/>
                          <a:ea typeface="SimSun"/>
                          <a:cs typeface="Times New Roman"/>
                        </a:rPr>
                        <a:t>Laser-beam crossing angle</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mrad</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 </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191135">
                <a:tc>
                  <a:txBody>
                    <a:bodyPr/>
                    <a:lstStyle/>
                    <a:p>
                      <a:pPr marL="0" marR="0" algn="ctr">
                        <a:lnSpc>
                          <a:spcPct val="115000"/>
                        </a:lnSpc>
                        <a:spcBef>
                          <a:spcPts val="0"/>
                        </a:spcBef>
                        <a:spcAft>
                          <a:spcPts val="0"/>
                        </a:spcAft>
                      </a:pPr>
                      <a:r>
                        <a:rPr lang="en-US" sz="1000" b="1">
                          <a:effectLst/>
                          <a:latin typeface="Calibri"/>
                          <a:ea typeface="SimSun"/>
                          <a:cs typeface="Times New Roman"/>
                          <a:sym typeface="Symbol"/>
                        </a:rPr>
                        <a:t></a:t>
                      </a:r>
                      <a:r>
                        <a:rPr lang="en-US" sz="1000" b="1">
                          <a:effectLst/>
                          <a:latin typeface="Calibri"/>
                          <a:ea typeface="SimSun"/>
                          <a:cs typeface="Times New Roman"/>
                        </a:rPr>
                        <a:t> beam parameters</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 </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a:lnSpc>
                          <a:spcPts val="1200"/>
                        </a:lnSpc>
                        <a:spcBef>
                          <a:spcPts val="0"/>
                        </a:spcBef>
                        <a:spcAft>
                          <a:spcPts val="0"/>
                        </a:spcAft>
                      </a:pPr>
                      <a:r>
                        <a:rPr lang="en-US" sz="1000">
                          <a:effectLst/>
                          <a:latin typeface="Cambria"/>
                          <a:ea typeface="SimSun"/>
                        </a:rPr>
                        <a:t> </a:t>
                      </a:r>
                      <a:endParaRPr lang="en-US" sz="1200">
                        <a:effectLst/>
                        <a:latin typeface="Times New Roman"/>
                        <a:ea typeface="SimSu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91135">
                <a:tc>
                  <a:txBody>
                    <a:bodyPr/>
                    <a:lstStyle/>
                    <a:p>
                      <a:pPr marL="0" marR="0">
                        <a:lnSpc>
                          <a:spcPct val="115000"/>
                        </a:lnSpc>
                        <a:spcBef>
                          <a:spcPts val="0"/>
                        </a:spcBef>
                        <a:spcAft>
                          <a:spcPts val="0"/>
                        </a:spcAft>
                      </a:pPr>
                      <a:r>
                        <a:rPr lang="en-US" sz="1000">
                          <a:effectLst/>
                          <a:latin typeface="Calibri"/>
                          <a:ea typeface="SimSun"/>
                          <a:cs typeface="Times New Roman"/>
                        </a:rPr>
                        <a:t>n_gamma</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10</a:t>
                      </a:r>
                      <a:r>
                        <a:rPr lang="en-US" sz="1000" baseline="30000">
                          <a:effectLst/>
                          <a:latin typeface="Calibri"/>
                          <a:ea typeface="SimSun"/>
                          <a:cs typeface="Times New Roman"/>
                        </a:rPr>
                        <a:t>10</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1 (primary)</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91135">
                <a:tc>
                  <a:txBody>
                    <a:bodyPr/>
                    <a:lstStyle/>
                    <a:p>
                      <a:pPr marL="0" marR="0">
                        <a:lnSpc>
                          <a:spcPct val="115000"/>
                        </a:lnSpc>
                        <a:spcBef>
                          <a:spcPts val="0"/>
                        </a:spcBef>
                        <a:spcAft>
                          <a:spcPts val="0"/>
                        </a:spcAft>
                      </a:pPr>
                      <a:r>
                        <a:rPr lang="en-US" sz="1000">
                          <a:effectLst/>
                          <a:latin typeface="Symbol"/>
                          <a:ea typeface="SimSun"/>
                          <a:cs typeface="Times New Roman"/>
                        </a:rPr>
                        <a:t>s</a:t>
                      </a:r>
                      <a:r>
                        <a:rPr lang="en-US" sz="1000">
                          <a:effectLst/>
                          <a:latin typeface="Calibri"/>
                          <a:ea typeface="SimSun"/>
                          <a:cs typeface="Times New Roman"/>
                        </a:rPr>
                        <a:t>x, IP</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nm</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480</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91135">
                <a:tc>
                  <a:txBody>
                    <a:bodyPr/>
                    <a:lstStyle/>
                    <a:p>
                      <a:pPr marL="0" marR="0">
                        <a:lnSpc>
                          <a:spcPct val="115000"/>
                        </a:lnSpc>
                        <a:spcBef>
                          <a:spcPts val="0"/>
                        </a:spcBef>
                        <a:spcAft>
                          <a:spcPts val="0"/>
                        </a:spcAft>
                      </a:pPr>
                      <a:r>
                        <a:rPr lang="en-US" sz="1000">
                          <a:effectLst/>
                          <a:latin typeface="Symbol"/>
                          <a:ea typeface="SimSun"/>
                          <a:cs typeface="Times New Roman"/>
                        </a:rPr>
                        <a:t>s</a:t>
                      </a:r>
                      <a:r>
                        <a:rPr lang="en-US" sz="1000">
                          <a:effectLst/>
                          <a:latin typeface="Calibri"/>
                          <a:ea typeface="SimSun"/>
                          <a:cs typeface="Times New Roman"/>
                        </a:rPr>
                        <a:t>y, IP</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effectLst/>
                          <a:latin typeface="Calibri"/>
                          <a:ea typeface="SimSun"/>
                          <a:cs typeface="Times New Roman"/>
                        </a:rPr>
                        <a:t>nm</a:t>
                      </a:r>
                      <a:endParaRPr lang="en-US" sz="110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effectLst/>
                          <a:latin typeface="Calibri"/>
                          <a:ea typeface="SimSun"/>
                          <a:cs typeface="Times New Roman"/>
                        </a:rPr>
                        <a:t>10</a:t>
                      </a:r>
                      <a:endParaRPr lang="en-US" sz="1100" dirty="0">
                        <a:effectLst/>
                        <a:latin typeface="Calibri"/>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2802409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a:xfrm>
            <a:off x="1066800" y="2057400"/>
            <a:ext cx="74676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1066800" y="1295400"/>
            <a:ext cx="76200" cy="762000"/>
          </a:xfrm>
          <a:prstGeom prst="rect">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                    </a:t>
            </a:r>
          </a:p>
        </p:txBody>
      </p:sp>
      <p:cxnSp>
        <p:nvCxnSpPr>
          <p:cNvPr id="44" name="Straight Connector 43"/>
          <p:cNvCxnSpPr/>
          <p:nvPr/>
        </p:nvCxnSpPr>
        <p:spPr>
          <a:xfrm rot="5400000">
            <a:off x="914398" y="2285998"/>
            <a:ext cx="3048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319868" y="2285998"/>
            <a:ext cx="3048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066799" y="2285998"/>
            <a:ext cx="1409703" cy="1588"/>
          </a:xfrm>
          <a:prstGeom prst="straightConnector1">
            <a:avLst/>
          </a:prstGeom>
          <a:ln>
            <a:solidFill>
              <a:srgbClr val="0000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929" name="TextBox 49"/>
          <p:cNvSpPr txBox="1">
            <a:spLocks noChangeArrowheads="1"/>
          </p:cNvSpPr>
          <p:nvPr/>
        </p:nvSpPr>
        <p:spPr bwMode="auto">
          <a:xfrm>
            <a:off x="1066798" y="2359223"/>
            <a:ext cx="1447804" cy="307758"/>
          </a:xfrm>
          <a:prstGeom prst="rect">
            <a:avLst/>
          </a:prstGeom>
          <a:noFill/>
          <a:ln w="9525">
            <a:noFill/>
            <a:miter lim="800000"/>
            <a:headEnd/>
            <a:tailEnd/>
          </a:ln>
        </p:spPr>
        <p:txBody>
          <a:bodyPr wrap="square" lIns="91420" tIns="45711" rIns="91420" bIns="4571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FF"/>
                </a:solidFill>
                <a:effectLst/>
                <a:uLnTx/>
                <a:uFillTx/>
              </a:rPr>
              <a:t>21 </a:t>
            </a:r>
            <a:r>
              <a:rPr kumimoji="0" lang="en-US" sz="1400" b="1" i="0" u="none" strike="noStrike" kern="0" cap="none" spc="0" normalizeH="0" baseline="0" noProof="0" dirty="0">
                <a:ln>
                  <a:noFill/>
                </a:ln>
                <a:solidFill>
                  <a:srgbClr val="0000FF"/>
                </a:solidFill>
                <a:effectLst/>
                <a:uLnTx/>
                <a:uFillTx/>
                <a:sym typeface="Symbol"/>
              </a:rPr>
              <a:t></a:t>
            </a:r>
            <a:r>
              <a:rPr kumimoji="0" lang="en-US" sz="1400" b="1" i="0" u="none" strike="noStrike" kern="0" cap="none" spc="0" normalizeH="0" baseline="0" noProof="0" dirty="0">
                <a:ln>
                  <a:noFill/>
                </a:ln>
                <a:solidFill>
                  <a:srgbClr val="0000FF"/>
                </a:solidFill>
                <a:effectLst/>
                <a:uLnTx/>
                <a:uFillTx/>
              </a:rPr>
              <a:t>s (47.7 kHz)</a:t>
            </a:r>
          </a:p>
        </p:txBody>
      </p:sp>
      <p:cxnSp>
        <p:nvCxnSpPr>
          <p:cNvPr id="62" name="Straight Connector 61"/>
          <p:cNvCxnSpPr/>
          <p:nvPr/>
        </p:nvCxnSpPr>
        <p:spPr>
          <a:xfrm rot="5400000">
            <a:off x="990600" y="1143000"/>
            <a:ext cx="1524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1066802" y="1143000"/>
            <a:ext cx="15240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38933" name="TextBox 64"/>
          <p:cNvSpPr txBox="1">
            <a:spLocks noChangeArrowheads="1"/>
          </p:cNvSpPr>
          <p:nvPr/>
        </p:nvSpPr>
        <p:spPr bwMode="auto">
          <a:xfrm>
            <a:off x="838200" y="762001"/>
            <a:ext cx="533400" cy="307758"/>
          </a:xfrm>
          <a:prstGeom prst="rect">
            <a:avLst/>
          </a:prstGeom>
          <a:noFill/>
          <a:ln w="9525">
            <a:noFill/>
            <a:miter lim="800000"/>
            <a:headEnd/>
            <a:tailEnd/>
          </a:ln>
        </p:spPr>
        <p:txBody>
          <a:bodyPr wrap="square" lIns="91420" tIns="45711" rIns="91420" bIns="4571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FF"/>
                </a:solidFill>
                <a:effectLst/>
                <a:uLnTx/>
                <a:uFillTx/>
              </a:rPr>
              <a:t>1 </a:t>
            </a:r>
            <a:r>
              <a:rPr kumimoji="0" lang="en-US" sz="1400" b="1" i="0" u="none" strike="noStrike" kern="0" cap="none" spc="0" normalizeH="0" baseline="0" noProof="0" dirty="0" err="1">
                <a:ln>
                  <a:noFill/>
                </a:ln>
                <a:solidFill>
                  <a:srgbClr val="0000FF"/>
                </a:solidFill>
                <a:effectLst/>
                <a:uLnTx/>
                <a:uFillTx/>
              </a:rPr>
              <a:t>ps</a:t>
            </a:r>
            <a:endParaRPr kumimoji="0" lang="en-US" sz="1400" b="1" i="0" u="none" strike="noStrike" kern="0" cap="none" spc="0" normalizeH="0" baseline="0" noProof="0" dirty="0">
              <a:ln>
                <a:noFill/>
              </a:ln>
              <a:solidFill>
                <a:srgbClr val="0000FF"/>
              </a:solidFill>
              <a:effectLst/>
              <a:uLnTx/>
              <a:uFillTx/>
            </a:endParaRPr>
          </a:p>
        </p:txBody>
      </p:sp>
      <p:cxnSp>
        <p:nvCxnSpPr>
          <p:cNvPr id="74" name="Straight Arrow Connector 73"/>
          <p:cNvCxnSpPr/>
          <p:nvPr/>
        </p:nvCxnSpPr>
        <p:spPr>
          <a:xfrm>
            <a:off x="914400" y="1143000"/>
            <a:ext cx="152400"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10800000">
            <a:off x="1143000" y="1143000"/>
            <a:ext cx="228600" cy="1588"/>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2438402" y="1295400"/>
            <a:ext cx="76200" cy="762000"/>
          </a:xfrm>
          <a:prstGeom prst="rect">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                    </a:t>
            </a:r>
          </a:p>
        </p:txBody>
      </p:sp>
      <p:sp>
        <p:nvSpPr>
          <p:cNvPr id="78" name="Rectangle 77"/>
          <p:cNvSpPr/>
          <p:nvPr/>
        </p:nvSpPr>
        <p:spPr>
          <a:xfrm>
            <a:off x="3810000" y="1295400"/>
            <a:ext cx="76200" cy="762000"/>
          </a:xfrm>
          <a:prstGeom prst="rect">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                    </a:t>
            </a:r>
          </a:p>
        </p:txBody>
      </p:sp>
      <p:sp>
        <p:nvSpPr>
          <p:cNvPr id="79" name="Rectangle 78"/>
          <p:cNvSpPr/>
          <p:nvPr/>
        </p:nvSpPr>
        <p:spPr>
          <a:xfrm>
            <a:off x="5181600" y="1295400"/>
            <a:ext cx="76200" cy="762000"/>
          </a:xfrm>
          <a:prstGeom prst="rect">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                    </a:t>
            </a:r>
          </a:p>
        </p:txBody>
      </p:sp>
      <p:sp>
        <p:nvSpPr>
          <p:cNvPr id="82" name="Rectangle 81"/>
          <p:cNvSpPr/>
          <p:nvPr/>
        </p:nvSpPr>
        <p:spPr>
          <a:xfrm>
            <a:off x="6477002" y="1295400"/>
            <a:ext cx="76200" cy="762000"/>
          </a:xfrm>
          <a:prstGeom prst="rect">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0" tIns="45711" rIns="91420" bIns="45711"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rPr>
              <a:t>                    </a:t>
            </a:r>
          </a:p>
        </p:txBody>
      </p:sp>
      <p:graphicFrame>
        <p:nvGraphicFramePr>
          <p:cNvPr id="95" name="Table 94"/>
          <p:cNvGraphicFramePr>
            <a:graphicFrameLocks noGrp="1"/>
          </p:cNvGraphicFramePr>
          <p:nvPr>
            <p:extLst/>
          </p:nvPr>
        </p:nvGraphicFramePr>
        <p:xfrm>
          <a:off x="381002" y="4495802"/>
          <a:ext cx="8287955" cy="1502410"/>
        </p:xfrm>
        <a:graphic>
          <a:graphicData uri="http://schemas.openxmlformats.org/drawingml/2006/table">
            <a:tbl>
              <a:tblPr firstRow="1" bandRow="1">
                <a:tableStyleId>{5C22544A-7EE6-4342-B048-85BDC9FD1C3A}</a:tableStyleId>
              </a:tblPr>
              <a:tblGrid>
                <a:gridCol w="590110">
                  <a:extLst>
                    <a:ext uri="{9D8B030D-6E8A-4147-A177-3AD203B41FA5}">
                      <a16:colId xmlns:a16="http://schemas.microsoft.com/office/drawing/2014/main" val="20000"/>
                    </a:ext>
                  </a:extLst>
                </a:gridCol>
                <a:gridCol w="663875">
                  <a:extLst>
                    <a:ext uri="{9D8B030D-6E8A-4147-A177-3AD203B41FA5}">
                      <a16:colId xmlns:a16="http://schemas.microsoft.com/office/drawing/2014/main" val="20001"/>
                    </a:ext>
                  </a:extLst>
                </a:gridCol>
                <a:gridCol w="727215">
                  <a:extLst>
                    <a:ext uri="{9D8B030D-6E8A-4147-A177-3AD203B41FA5}">
                      <a16:colId xmlns:a16="http://schemas.microsoft.com/office/drawing/2014/main" val="20002"/>
                    </a:ext>
                  </a:extLst>
                </a:gridCol>
                <a:gridCol w="1220275">
                  <a:extLst>
                    <a:ext uri="{9D8B030D-6E8A-4147-A177-3AD203B41FA5}">
                      <a16:colId xmlns:a16="http://schemas.microsoft.com/office/drawing/2014/main" val="20003"/>
                    </a:ext>
                  </a:extLst>
                </a:gridCol>
                <a:gridCol w="1136087">
                  <a:extLst>
                    <a:ext uri="{9D8B030D-6E8A-4147-A177-3AD203B41FA5}">
                      <a16:colId xmlns:a16="http://schemas.microsoft.com/office/drawing/2014/main" val="20004"/>
                    </a:ext>
                  </a:extLst>
                </a:gridCol>
                <a:gridCol w="844038">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972757">
                  <a:extLst>
                    <a:ext uri="{9D8B030D-6E8A-4147-A177-3AD203B41FA5}">
                      <a16:colId xmlns:a16="http://schemas.microsoft.com/office/drawing/2014/main" val="20007"/>
                    </a:ext>
                  </a:extLst>
                </a:gridCol>
                <a:gridCol w="881537">
                  <a:extLst>
                    <a:ext uri="{9D8B030D-6E8A-4147-A177-3AD203B41FA5}">
                      <a16:colId xmlns:a16="http://schemas.microsoft.com/office/drawing/2014/main" val="20008"/>
                    </a:ext>
                  </a:extLst>
                </a:gridCol>
                <a:gridCol w="718661">
                  <a:extLst>
                    <a:ext uri="{9D8B030D-6E8A-4147-A177-3AD203B41FA5}">
                      <a16:colId xmlns:a16="http://schemas.microsoft.com/office/drawing/2014/main" val="20009"/>
                    </a:ext>
                  </a:extLst>
                </a:gridCol>
              </a:tblGrid>
              <a:tr h="862330">
                <a:tc>
                  <a:txBody>
                    <a:bodyPr/>
                    <a:lstStyle/>
                    <a:p>
                      <a:r>
                        <a:rPr lang="en-US" sz="1200" dirty="0"/>
                        <a:t>Pulse width</a:t>
                      </a:r>
                    </a:p>
                  </a:txBody>
                  <a:tcPr/>
                </a:tc>
                <a:tc>
                  <a:txBody>
                    <a:bodyPr/>
                    <a:lstStyle/>
                    <a:p>
                      <a:r>
                        <a:rPr lang="en-US" sz="1200" dirty="0"/>
                        <a:t>Pulse energy</a:t>
                      </a:r>
                    </a:p>
                  </a:txBody>
                  <a:tcPr/>
                </a:tc>
                <a:tc>
                  <a:txBody>
                    <a:bodyPr/>
                    <a:lstStyle/>
                    <a:p>
                      <a:r>
                        <a:rPr lang="en-US" sz="1200" dirty="0"/>
                        <a:t>Pulse spacing</a:t>
                      </a:r>
                    </a:p>
                  </a:txBody>
                  <a:tcPr/>
                </a:tc>
                <a:tc>
                  <a:txBody>
                    <a:bodyPr/>
                    <a:lstStyle/>
                    <a:p>
                      <a:r>
                        <a:rPr lang="en-US" sz="1200" dirty="0"/>
                        <a:t>No. pulses in a train</a:t>
                      </a:r>
                    </a:p>
                  </a:txBody>
                  <a:tcPr/>
                </a:tc>
                <a:tc>
                  <a:txBody>
                    <a:bodyPr/>
                    <a:lstStyle/>
                    <a:p>
                      <a:r>
                        <a:rPr lang="en-US" sz="1200" dirty="0"/>
                        <a:t>Laser power in a train</a:t>
                      </a:r>
                    </a:p>
                  </a:txBody>
                  <a:tcPr/>
                </a:tc>
                <a:tc>
                  <a:txBody>
                    <a:bodyPr/>
                    <a:lstStyle/>
                    <a:p>
                      <a:r>
                        <a:rPr lang="en-US" sz="1200" dirty="0"/>
                        <a:t>Laser average power</a:t>
                      </a:r>
                    </a:p>
                  </a:txBody>
                  <a:tcPr/>
                </a:tc>
                <a:tc>
                  <a:txBody>
                    <a:bodyPr/>
                    <a:lstStyle/>
                    <a:p>
                      <a:r>
                        <a:rPr lang="en-US" sz="1200" dirty="0"/>
                        <a:t>Rep rate</a:t>
                      </a:r>
                    </a:p>
                  </a:txBody>
                  <a:tcPr/>
                </a:tc>
                <a:tc>
                  <a:txBody>
                    <a:bodyPr/>
                    <a:lstStyle/>
                    <a:p>
                      <a:r>
                        <a:rPr lang="en-US" sz="1200" dirty="0"/>
                        <a:t>Wavelength</a:t>
                      </a:r>
                    </a:p>
                  </a:txBody>
                  <a:tcPr/>
                </a:tc>
                <a:tc>
                  <a:txBody>
                    <a:bodyPr/>
                    <a:lstStyle/>
                    <a:p>
                      <a:r>
                        <a:rPr lang="en-US" sz="1200" dirty="0"/>
                        <a:t>Spot size</a:t>
                      </a:r>
                    </a:p>
                  </a:txBody>
                  <a:tcPr/>
                </a:tc>
                <a:tc>
                  <a:txBody>
                    <a:bodyPr/>
                    <a:lstStyle/>
                    <a:p>
                      <a:r>
                        <a:rPr lang="en-US" sz="1200" dirty="0"/>
                        <a:t>Crossing angle</a:t>
                      </a:r>
                    </a:p>
                  </a:txBody>
                  <a:tcPr/>
                </a:tc>
                <a:extLst>
                  <a:ext uri="{0D108BD9-81ED-4DB2-BD59-A6C34878D82A}">
                    <a16:rowId xmlns:a16="http://schemas.microsoft.com/office/drawing/2014/main" val="10000"/>
                  </a:ext>
                </a:extLst>
              </a:tr>
              <a:tr h="640080">
                <a:tc>
                  <a:txBody>
                    <a:bodyPr/>
                    <a:lstStyle/>
                    <a:p>
                      <a:r>
                        <a:rPr lang="en-US" sz="1200" dirty="0"/>
                        <a:t>1 </a:t>
                      </a:r>
                      <a:r>
                        <a:rPr lang="en-US" sz="1200" dirty="0" err="1"/>
                        <a:t>ps</a:t>
                      </a:r>
                      <a:endParaRPr lang="en-US" sz="1200" dirty="0"/>
                    </a:p>
                  </a:txBody>
                  <a:tcPr/>
                </a:tc>
                <a:tc>
                  <a:txBody>
                    <a:bodyPr/>
                    <a:lstStyle/>
                    <a:p>
                      <a:r>
                        <a:rPr lang="en-US" sz="1200" dirty="0"/>
                        <a:t>5 J</a:t>
                      </a:r>
                    </a:p>
                  </a:txBody>
                  <a:tcPr/>
                </a:tc>
                <a:tc>
                  <a:txBody>
                    <a:bodyPr/>
                    <a:lstStyle/>
                    <a:p>
                      <a:r>
                        <a:rPr lang="en-US" sz="1200" dirty="0"/>
                        <a:t>21 </a:t>
                      </a:r>
                      <a:r>
                        <a:rPr lang="en-US" sz="1200" dirty="0">
                          <a:sym typeface="Symbol"/>
                        </a:rPr>
                        <a:t></a:t>
                      </a:r>
                      <a:r>
                        <a:rPr lang="en-US" sz="1200" dirty="0"/>
                        <a:t>s</a:t>
                      </a:r>
                    </a:p>
                  </a:txBody>
                  <a:tcPr/>
                </a:tc>
                <a:tc>
                  <a:txBody>
                    <a:bodyPr/>
                    <a:lstStyle/>
                    <a:p>
                      <a:r>
                        <a:rPr lang="en-US" sz="1200" dirty="0"/>
                        <a:t>N/A</a:t>
                      </a:r>
                    </a:p>
                  </a:txBody>
                  <a:tcPr/>
                </a:tc>
                <a:tc>
                  <a:txBody>
                    <a:bodyPr/>
                    <a:lstStyle/>
                    <a:p>
                      <a:r>
                        <a:rPr lang="en-US" sz="1200" dirty="0"/>
                        <a:t>N/A</a:t>
                      </a:r>
                    </a:p>
                  </a:txBody>
                  <a:tcPr/>
                </a:tc>
                <a:tc>
                  <a:txBody>
                    <a:bodyPr/>
                    <a:lstStyle/>
                    <a:p>
                      <a:r>
                        <a:rPr lang="en-US" sz="1200" dirty="0"/>
                        <a:t>240 kW</a:t>
                      </a:r>
                    </a:p>
                  </a:txBody>
                  <a:tcPr/>
                </a:tc>
                <a:tc>
                  <a:txBody>
                    <a:bodyPr/>
                    <a:lstStyle/>
                    <a:p>
                      <a:r>
                        <a:rPr lang="en-US" sz="1200" dirty="0"/>
                        <a:t>CW</a:t>
                      </a:r>
                    </a:p>
                  </a:txBody>
                  <a:tcPr/>
                </a:tc>
                <a:tc>
                  <a:txBody>
                    <a:bodyPr/>
                    <a:lstStyle/>
                    <a:p>
                      <a:r>
                        <a:rPr lang="en-US" sz="1200" dirty="0"/>
                        <a:t>0.351 </a:t>
                      </a:r>
                      <a:r>
                        <a:rPr lang="el-GR" sz="1200" dirty="0"/>
                        <a:t>μ</a:t>
                      </a:r>
                      <a:r>
                        <a:rPr lang="en-US" sz="1200" dirty="0"/>
                        <a:t>m</a:t>
                      </a:r>
                    </a:p>
                  </a:txBody>
                  <a:tcPr/>
                </a:tc>
                <a:tc>
                  <a:txBody>
                    <a:bodyPr/>
                    <a:lstStyle/>
                    <a:p>
                      <a:r>
                        <a:rPr lang="en-US" sz="1200" dirty="0"/>
                        <a:t>4.2 </a:t>
                      </a:r>
                      <a:r>
                        <a:rPr lang="en-US" sz="1200" dirty="0">
                          <a:sym typeface="Symbol"/>
                        </a:rPr>
                        <a:t></a:t>
                      </a:r>
                      <a:r>
                        <a:rPr lang="en-US" sz="1200" dirty="0"/>
                        <a:t>m x 4.</a:t>
                      </a:r>
                      <a:r>
                        <a:rPr lang="en-US" sz="1200" dirty="0">
                          <a:sym typeface="Symbol"/>
                        </a:rPr>
                        <a:t>2</a:t>
                      </a:r>
                      <a:r>
                        <a:rPr lang="en-US" sz="1200" baseline="0" dirty="0">
                          <a:sym typeface="Symbol"/>
                        </a:rPr>
                        <a:t> </a:t>
                      </a:r>
                      <a:r>
                        <a:rPr lang="en-US" sz="1200" dirty="0">
                          <a:sym typeface="Symbol"/>
                        </a:rPr>
                        <a:t></a:t>
                      </a:r>
                      <a:r>
                        <a:rPr lang="en-US" sz="1200" dirty="0"/>
                        <a:t>m</a:t>
                      </a:r>
                    </a:p>
                  </a:txBody>
                  <a:tcPr/>
                </a:tc>
                <a:tc>
                  <a:txBody>
                    <a:bodyPr/>
                    <a:lstStyle/>
                    <a:p>
                      <a:r>
                        <a:rPr lang="en-US" sz="1200" dirty="0"/>
                        <a:t>25 </a:t>
                      </a:r>
                      <a:r>
                        <a:rPr lang="en-US" sz="1200" dirty="0" err="1"/>
                        <a:t>mrad</a:t>
                      </a:r>
                      <a:endParaRPr lang="en-US" sz="1200" dirty="0"/>
                    </a:p>
                  </a:txBody>
                  <a:tcPr/>
                </a:tc>
                <a:extLst>
                  <a:ext uri="{0D108BD9-81ED-4DB2-BD59-A6C34878D82A}">
                    <a16:rowId xmlns:a16="http://schemas.microsoft.com/office/drawing/2014/main" val="10001"/>
                  </a:ext>
                </a:extLst>
              </a:tr>
            </a:tbl>
          </a:graphicData>
        </a:graphic>
      </p:graphicFrame>
      <p:sp>
        <p:nvSpPr>
          <p:cNvPr id="34" name="Title 1"/>
          <p:cNvSpPr txBox="1">
            <a:spLocks/>
          </p:cNvSpPr>
          <p:nvPr/>
        </p:nvSpPr>
        <p:spPr>
          <a:xfrm>
            <a:off x="2895600" y="4038600"/>
            <a:ext cx="3276600" cy="381000"/>
          </a:xfrm>
          <a:prstGeom prst="rect">
            <a:avLst/>
          </a:prstGeom>
          <a:solidFill>
            <a:schemeClr val="accent5">
              <a:lumMod val="20000"/>
              <a:lumOff val="80000"/>
            </a:schemeClr>
          </a:solidFill>
        </p:spPr>
        <p:txBody>
          <a:bodyPr vert="horz" lIns="91420" tIns="45711" rIns="91420" bIns="45711" rtlCol="0" anchor="ctr">
            <a:normAutofit lnSpcReduction="10000"/>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Tahoma" pitchFamily="34" charset="0"/>
                <a:cs typeface="Tahoma" pitchFamily="34" charset="0"/>
              </a:rPr>
              <a:t>Laser Requirements</a:t>
            </a:r>
          </a:p>
        </p:txBody>
      </p:sp>
      <p:sp>
        <p:nvSpPr>
          <p:cNvPr id="31" name="TextBox 30"/>
          <p:cNvSpPr txBox="1"/>
          <p:nvPr/>
        </p:nvSpPr>
        <p:spPr>
          <a:xfrm>
            <a:off x="304800" y="271046"/>
            <a:ext cx="8458200" cy="461647"/>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ahoma" pitchFamily="34" charset="0"/>
                <a:cs typeface="Tahoma" pitchFamily="34" charset="0"/>
                <a:sym typeface="Symbol"/>
              </a:rPr>
              <a:t>Laser Pulses for </a:t>
            </a:r>
            <a:r>
              <a:rPr kumimoji="0" lang="en-US" sz="2400" b="1" i="0" u="none" strike="noStrike" kern="0" cap="none" spc="0" normalizeH="0" baseline="0" noProof="0" dirty="0" err="1">
                <a:ln>
                  <a:noFill/>
                </a:ln>
                <a:solidFill>
                  <a:prstClr val="black"/>
                </a:solidFill>
                <a:effectLst/>
                <a:uLnTx/>
                <a:uFillTx/>
                <a:latin typeface="Tahoma" pitchFamily="34" charset="0"/>
                <a:cs typeface="Tahoma" pitchFamily="34" charset="0"/>
                <a:sym typeface="Symbol"/>
              </a:rPr>
              <a:t>HFiTT</a:t>
            </a:r>
            <a:r>
              <a:rPr kumimoji="0" lang="en-US" sz="2400" b="1" i="0" u="none" strike="noStrike" kern="0" cap="none" spc="0" normalizeH="0" baseline="0" noProof="0" dirty="0">
                <a:ln>
                  <a:noFill/>
                </a:ln>
                <a:solidFill>
                  <a:prstClr val="black"/>
                </a:solidFill>
                <a:effectLst/>
                <a:uLnTx/>
                <a:uFillTx/>
                <a:latin typeface="Tahoma" pitchFamily="34" charset="0"/>
                <a:cs typeface="Tahoma" pitchFamily="34" charset="0"/>
                <a:sym typeface="Symbol"/>
              </a:rPr>
              <a:t> </a:t>
            </a:r>
            <a:r>
              <a:rPr kumimoji="0" lang="en-US" sz="2400" b="1" i="0" u="none" strike="noStrike" kern="0" cap="none" spc="0" normalizeH="0" baseline="0" noProof="0" dirty="0">
                <a:ln>
                  <a:noFill/>
                </a:ln>
                <a:solidFill>
                  <a:prstClr val="black"/>
                </a:solidFill>
                <a:effectLst/>
                <a:uLnTx/>
                <a:uFillTx/>
                <a:latin typeface="Tahoma" pitchFamily="34" charset="0"/>
                <a:cs typeface="Tahoma" pitchFamily="34" charset="0"/>
              </a:rPr>
              <a:t> Collider</a:t>
            </a:r>
          </a:p>
        </p:txBody>
      </p:sp>
      <p:sp>
        <p:nvSpPr>
          <p:cNvPr id="2" name="Date Placeholder 1"/>
          <p:cNvSpPr>
            <a:spLocks noGrp="1"/>
          </p:cNvSpPr>
          <p:nvPr>
            <p:ph type="dt" sz="half" idx="10"/>
          </p:nvPr>
        </p:nvSpPr>
        <p:spPr/>
        <p:txBody>
          <a:bodyPr/>
          <a:lstStyle/>
          <a:p>
            <a:r>
              <a:rPr lang="en-US"/>
              <a:t>W. Chou</a:t>
            </a:r>
          </a:p>
        </p:txBody>
      </p:sp>
      <p:sp>
        <p:nvSpPr>
          <p:cNvPr id="3" name="Footer Placeholder 2"/>
          <p:cNvSpPr>
            <a:spLocks noGrp="1"/>
          </p:cNvSpPr>
          <p:nvPr>
            <p:ph type="ftr" sz="quarter" idx="11"/>
          </p:nvPr>
        </p:nvSpPr>
        <p:spPr/>
        <p:txBody>
          <a:bodyPr/>
          <a:lstStyle/>
          <a:p>
            <a:r>
              <a:rPr lang="en-US"/>
              <a:t>gg2017 Workshop, Beijing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648853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Nature Photonics </a:t>
            </a:r>
            <a:r>
              <a:rPr kumimoji="0" lang="en-US" sz="1600" b="0" i="0" u="none" strike="noStrike" kern="0" cap="none" spc="0" normalizeH="0" baseline="0" noProof="0" dirty="0">
                <a:ln>
                  <a:noFill/>
                </a:ln>
                <a:solidFill>
                  <a:prstClr val="black"/>
                </a:solidFill>
                <a:effectLst/>
                <a:uLnTx/>
                <a:uFillTx/>
                <a:latin typeface="Tahoma" pitchFamily="34" charset="0"/>
                <a:cs typeface="Tahoma" pitchFamily="34" charset="0"/>
              </a:rPr>
              <a:t>(G, </a:t>
            </a:r>
            <a:r>
              <a:rPr kumimoji="0" lang="en-US" sz="1600" b="0" i="0" u="none" strike="noStrike" kern="0" cap="none" spc="0" normalizeH="0" baseline="0" noProof="0" dirty="0" err="1">
                <a:ln>
                  <a:noFill/>
                </a:ln>
                <a:solidFill>
                  <a:prstClr val="black"/>
                </a:solidFill>
                <a:effectLst/>
                <a:uLnTx/>
                <a:uFillTx/>
                <a:latin typeface="Tahoma" pitchFamily="34" charset="0"/>
                <a:cs typeface="Tahoma" pitchFamily="34" charset="0"/>
              </a:rPr>
              <a:t>Mourou</a:t>
            </a:r>
            <a:r>
              <a:rPr kumimoji="0" lang="en-US" sz="1600" b="0" i="0" u="none" strike="noStrike" kern="0" cap="none" spc="0" normalizeH="0" baseline="0" noProof="0" dirty="0">
                <a:ln>
                  <a:noFill/>
                </a:ln>
                <a:solidFill>
                  <a:prstClr val="black"/>
                </a:solidFill>
                <a:effectLst/>
                <a:uLnTx/>
                <a:uFillTx/>
                <a:latin typeface="Tahoma" pitchFamily="34" charset="0"/>
                <a:cs typeface="Tahoma" pitchFamily="34" charset="0"/>
              </a:rPr>
              <a:t> et al., v. 7, p. 258, April 2013)</a:t>
            </a: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b="0" i="0" u="none" strike="noStrike" kern="0" cap="none" spc="0" normalizeH="0" baseline="0" noProof="0" dirty="0">
              <a:ln>
                <a:noFill/>
              </a:ln>
              <a:solidFill>
                <a:prstClr val="black">
                  <a:tint val="75000"/>
                </a:prstClr>
              </a:solidFill>
              <a:effectLst/>
              <a:uLnTx/>
              <a:uFillTx/>
            </a:endParaRPr>
          </a:p>
        </p:txBody>
      </p:sp>
      <p:pic>
        <p:nvPicPr>
          <p:cNvPr id="8" name="Picture 7"/>
          <p:cNvPicPr/>
          <p:nvPr/>
        </p:nvPicPr>
        <p:blipFill>
          <a:blip r:embed="rId2" cstate="print"/>
          <a:srcRect/>
          <a:stretch>
            <a:fillRect/>
          </a:stretch>
        </p:blipFill>
        <p:spPr bwMode="auto">
          <a:xfrm>
            <a:off x="1476374" y="1371600"/>
            <a:ext cx="6448425" cy="2819400"/>
          </a:xfrm>
          <a:prstGeom prst="rect">
            <a:avLst/>
          </a:prstGeom>
          <a:noFill/>
          <a:ln w="9525">
            <a:noFill/>
            <a:miter lim="800000"/>
            <a:headEnd/>
            <a:tailEnd/>
          </a:ln>
        </p:spPr>
      </p:pic>
      <p:sp>
        <p:nvSpPr>
          <p:cNvPr id="2" name="Rectangle 1"/>
          <p:cNvSpPr/>
          <p:nvPr/>
        </p:nvSpPr>
        <p:spPr>
          <a:xfrm>
            <a:off x="762000" y="4450140"/>
            <a:ext cx="7772400"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rPr>
              <a:t>Figure 2:</a:t>
            </a:r>
            <a:r>
              <a:rPr kumimoji="0" lang="en-US" sz="1600" b="0" i="0" u="none" strike="noStrike" kern="0" cap="none" spc="0" normalizeH="0" baseline="0" noProof="0" dirty="0">
                <a:ln>
                  <a:noFill/>
                </a:ln>
                <a:solidFill>
                  <a:sysClr val="windowText" lastClr="000000"/>
                </a:solidFill>
                <a:effectLst/>
                <a:uLnTx/>
                <a:uFillTx/>
              </a:rPr>
              <a:t> Principle of a coherent amplifier network (CAN) based on fiber laser technology. An initial pulse from a seed laser (1) is stretched (2), and split into many </a:t>
            </a:r>
            <a:r>
              <a:rPr kumimoji="0" lang="en-US" sz="1600" b="0" i="0" u="none" strike="noStrike" kern="0" cap="none" spc="0" normalizeH="0" baseline="0" noProof="0" dirty="0" err="1">
                <a:ln>
                  <a:noFill/>
                </a:ln>
                <a:solidFill>
                  <a:sysClr val="windowText" lastClr="000000"/>
                </a:solidFill>
                <a:effectLst/>
                <a:uLnTx/>
                <a:uFillTx/>
              </a:rPr>
              <a:t>fibre</a:t>
            </a:r>
            <a:r>
              <a:rPr kumimoji="0" lang="en-US" sz="1600" b="0" i="0" u="none" strike="noStrike" kern="0" cap="none" spc="0" normalizeH="0" baseline="0" noProof="0" dirty="0">
                <a:ln>
                  <a:noFill/>
                </a:ln>
                <a:solidFill>
                  <a:sysClr val="windowText" lastClr="000000"/>
                </a:solidFill>
                <a:effectLst/>
                <a:uLnTx/>
                <a:uFillTx/>
              </a:rPr>
              <a:t> channels (3). Each channel is amplified in several stages, with the final stages producing pulses of ~1 </a:t>
            </a:r>
            <a:r>
              <a:rPr kumimoji="0" lang="en-US" sz="1600" b="0" i="0" u="none" strike="noStrike" kern="0" cap="none" spc="0" normalizeH="0" baseline="0" noProof="0" dirty="0" err="1">
                <a:ln>
                  <a:noFill/>
                </a:ln>
                <a:solidFill>
                  <a:sysClr val="windowText" lastClr="000000"/>
                </a:solidFill>
                <a:effectLst/>
                <a:uLnTx/>
                <a:uFillTx/>
              </a:rPr>
              <a:t>mJ</a:t>
            </a:r>
            <a:r>
              <a:rPr kumimoji="0" lang="en-US" sz="1600" b="0" i="0" u="none" strike="noStrike" kern="0" cap="none" spc="0" normalizeH="0" baseline="0" noProof="0" dirty="0">
                <a:ln>
                  <a:noFill/>
                </a:ln>
                <a:solidFill>
                  <a:sysClr val="windowText" lastClr="000000"/>
                </a:solidFill>
                <a:effectLst/>
                <a:uLnTx/>
                <a:uFillTx/>
              </a:rPr>
              <a:t> at a high repetition rate (4). All the channels are combined coherently, compressed (5) and focused (6) to produce a pulse with an energy of </a:t>
            </a:r>
            <a:r>
              <a:rPr kumimoji="0" lang="en-US" sz="1600" b="1" i="0" u="sng" strike="noStrike" kern="0" cap="none" spc="0" normalizeH="0" baseline="0" noProof="0" dirty="0">
                <a:ln>
                  <a:noFill/>
                </a:ln>
                <a:solidFill>
                  <a:srgbClr val="FF0000"/>
                </a:solidFill>
                <a:effectLst/>
                <a:uLnTx/>
                <a:uFillTx/>
              </a:rPr>
              <a:t>&gt;10 J </a:t>
            </a:r>
            <a:r>
              <a:rPr kumimoji="0" lang="en-US" sz="1600" b="0" i="0" u="none" strike="noStrike" kern="0" cap="none" spc="0" normalizeH="0" baseline="0" noProof="0" dirty="0">
                <a:ln>
                  <a:noFill/>
                </a:ln>
                <a:solidFill>
                  <a:sysClr val="windowText" lastClr="000000"/>
                </a:solidFill>
                <a:effectLst/>
                <a:uLnTx/>
                <a:uFillTx/>
              </a:rPr>
              <a:t>at a repetition rate of </a:t>
            </a:r>
            <a:r>
              <a:rPr kumimoji="0" lang="en-US" sz="1600" b="1" i="0" u="sng" strike="noStrike" kern="0" cap="none" spc="0" normalizeH="0" baseline="0" noProof="0" dirty="0">
                <a:ln>
                  <a:noFill/>
                </a:ln>
                <a:solidFill>
                  <a:srgbClr val="FF0000"/>
                </a:solidFill>
                <a:effectLst/>
                <a:uLnTx/>
                <a:uFillTx/>
              </a:rPr>
              <a:t>10 kHz </a:t>
            </a:r>
            <a:r>
              <a:rPr kumimoji="0" lang="en-US" sz="1600" b="0" i="0" u="none" strike="noStrike" kern="0" cap="none" spc="0" normalizeH="0" baseline="0" noProof="0" dirty="0">
                <a:ln>
                  <a:noFill/>
                </a:ln>
                <a:solidFill>
                  <a:sysClr val="windowText" lastClr="000000"/>
                </a:solidFill>
                <a:effectLst/>
                <a:uLnTx/>
                <a:uFillTx/>
              </a:rPr>
              <a:t>(7). [5]</a:t>
            </a:r>
          </a:p>
        </p:txBody>
      </p:sp>
      <p:sp>
        <p:nvSpPr>
          <p:cNvPr id="3" name="Date Placeholder 2"/>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W. Chou</a:t>
            </a:r>
          </a:p>
        </p:txBody>
      </p:sp>
      <p:sp>
        <p:nvSpPr>
          <p:cNvPr id="4" name="Footer Placeholder 3"/>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gg2017 Workshop, Beijing</a:t>
            </a:r>
          </a:p>
        </p:txBody>
      </p:sp>
    </p:spTree>
    <p:extLst>
      <p:ext uri="{BB962C8B-B14F-4D97-AF65-F5344CB8AC3E}">
        <p14:creationId xmlns:p14="http://schemas.microsoft.com/office/powerpoint/2010/main" val="147308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b="0" i="0" u="none" strike="noStrike" kern="0" cap="none" spc="0" normalizeH="0" baseline="0" noProof="0" dirty="0">
              <a:ln>
                <a:noFill/>
              </a:ln>
              <a:solidFill>
                <a:sysClr val="windowText" lastClr="000000"/>
              </a:solidFill>
              <a:effectLst/>
              <a:uLnTx/>
              <a:uFillTx/>
            </a:endParaRPr>
          </a:p>
        </p:txBody>
      </p:sp>
      <p:sp>
        <p:nvSpPr>
          <p:cNvPr id="3" name="TextBox 2"/>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Preliminary Cost Consideration</a:t>
            </a:r>
            <a:endParaRPr kumimoji="0" lang="en-US" sz="1600" b="1" i="0" u="none" strike="noStrike" kern="0" cap="none" spc="0" normalizeH="0" baseline="0" noProof="0" dirty="0">
              <a:ln>
                <a:noFill/>
              </a:ln>
              <a:solidFill>
                <a:prstClr val="black"/>
              </a:solidFill>
              <a:effectLst/>
              <a:uLnTx/>
              <a:uFillTx/>
              <a:latin typeface="Tahoma" pitchFamily="34" charset="0"/>
              <a:cs typeface="Tahoma" pitchFamily="34" charset="0"/>
            </a:endParaRPr>
          </a:p>
        </p:txBody>
      </p:sp>
      <p:sp>
        <p:nvSpPr>
          <p:cNvPr id="5" name="Rectangle 4"/>
          <p:cNvSpPr/>
          <p:nvPr/>
        </p:nvSpPr>
        <p:spPr>
          <a:xfrm>
            <a:off x="457200" y="1151454"/>
            <a:ext cx="8153400" cy="4524315"/>
          </a:xfrm>
          <a:prstGeom prst="rect">
            <a:avLst/>
          </a:prstGeom>
        </p:spPr>
        <p:txBody>
          <a:bodyPr wrap="square">
            <a:spAutoFit/>
          </a:bodyPr>
          <a:lstStyle/>
          <a:p>
            <a:pPr marL="0" marR="0" lvl="0" indent="226695" algn="just"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latin typeface="Times New Roman"/>
                <a:ea typeface="SimSun"/>
              </a:rPr>
              <a:t>This proposal is at an early stage and it is premature to discuss about its total cost. However, it will be useful to provide cost references for major systems based on the ILC study and Recycler experience. </a:t>
            </a:r>
            <a:endParaRPr kumimoji="0" lang="en-US" sz="1800" b="0" i="0" u="none" strike="noStrike" kern="0" cap="none" spc="0" normalizeH="0" baseline="0" noProof="0" dirty="0">
              <a:ln>
                <a:noFill/>
              </a:ln>
              <a:solidFill>
                <a:sysClr val="windowText" lastClr="000000"/>
              </a:solidFill>
              <a:effectLst/>
              <a:uLnTx/>
              <a:uFillTx/>
              <a:latin typeface="Times New Roman"/>
              <a:ea typeface="SimSun"/>
            </a:endParaRPr>
          </a:p>
          <a:p>
            <a:pPr marL="800006" marR="0" lvl="1" indent="-342900" algn="just" defTabSz="914400" eaLnBrk="1" fontAlgn="auto" latinLnBrk="0" hangingPunct="1">
              <a:lnSpc>
                <a:spcPct val="100000"/>
              </a:lnSpc>
              <a:spcBef>
                <a:spcPts val="0"/>
              </a:spcBef>
              <a:spcAft>
                <a:spcPts val="0"/>
              </a:spcAft>
              <a:buClrTx/>
              <a:buSzTx/>
              <a:buFont typeface="Symbol"/>
              <a:buChar char=""/>
              <a:tabLst/>
              <a:defRPr/>
            </a:pPr>
            <a:r>
              <a:rPr kumimoji="0" lang="en-GB" sz="1800" b="0" i="0" u="none" strike="noStrike" kern="0" cap="none" spc="0" normalizeH="0" baseline="0" noProof="0" dirty="0">
                <a:ln>
                  <a:noFill/>
                </a:ln>
                <a:solidFill>
                  <a:sysClr val="windowText" lastClr="000000"/>
                </a:solidFill>
                <a:effectLst/>
                <a:uLnTx/>
                <a:uFillTx/>
                <a:latin typeface="Times New Roman"/>
                <a:ea typeface="SimSun"/>
              </a:rPr>
              <a:t>40 </a:t>
            </a:r>
            <a:r>
              <a:rPr kumimoji="0" lang="en-GB" sz="1800" b="0" i="0" u="none" strike="noStrike" kern="0" cap="none" spc="0" normalizeH="0" baseline="0" noProof="0" dirty="0" err="1">
                <a:ln>
                  <a:noFill/>
                </a:ln>
                <a:solidFill>
                  <a:srgbClr val="FF0000"/>
                </a:solidFill>
                <a:effectLst/>
                <a:uLnTx/>
                <a:uFillTx/>
                <a:latin typeface="Times New Roman"/>
                <a:ea typeface="SimSun"/>
              </a:rPr>
              <a:t>cryomodules</a:t>
            </a:r>
            <a:r>
              <a:rPr kumimoji="0" lang="en-GB" sz="1800" b="0" i="0" u="none" strike="noStrike" kern="0" cap="none" spc="0" normalizeH="0" baseline="0" noProof="0" dirty="0">
                <a:ln>
                  <a:noFill/>
                </a:ln>
                <a:solidFill>
                  <a:sysClr val="windowText" lastClr="000000"/>
                </a:solidFill>
                <a:effectLst/>
                <a:uLnTx/>
                <a:uFillTx/>
                <a:latin typeface="Times New Roman"/>
                <a:ea typeface="SimSun"/>
              </a:rPr>
              <a:t>. Cost – $2-3 million each according to the ILC cost estimate. (As a comparison, the ILC would need ~1,700 </a:t>
            </a:r>
            <a:r>
              <a:rPr kumimoji="0" lang="en-GB" sz="1800" b="0" i="0" u="none" strike="noStrike" kern="0" cap="none" spc="0" normalizeH="0" baseline="0" noProof="0" dirty="0" err="1">
                <a:ln>
                  <a:noFill/>
                </a:ln>
                <a:solidFill>
                  <a:sysClr val="windowText" lastClr="000000"/>
                </a:solidFill>
                <a:effectLst/>
                <a:uLnTx/>
                <a:uFillTx/>
                <a:latin typeface="Times New Roman"/>
                <a:ea typeface="SimSun"/>
              </a:rPr>
              <a:t>cryomodules</a:t>
            </a:r>
            <a:r>
              <a:rPr kumimoji="0" lang="en-GB" sz="1800" b="0" i="0" u="none" strike="noStrike" kern="0" cap="none" spc="0" normalizeH="0" baseline="0" noProof="0" dirty="0">
                <a:ln>
                  <a:noFill/>
                </a:ln>
                <a:solidFill>
                  <a:sysClr val="windowText" lastClr="000000"/>
                </a:solidFill>
                <a:effectLst/>
                <a:uLnTx/>
                <a:uFillTx/>
                <a:latin typeface="Times New Roman"/>
                <a:ea typeface="SimSun"/>
              </a:rPr>
              <a:t>.)</a:t>
            </a:r>
            <a:endParaRPr kumimoji="0" lang="en-US" sz="1800" b="0" i="0" u="none" strike="noStrike" kern="0" cap="none" spc="0" normalizeH="0" baseline="0" noProof="0" dirty="0">
              <a:ln>
                <a:noFill/>
              </a:ln>
              <a:solidFill>
                <a:sysClr val="windowText" lastClr="000000"/>
              </a:solidFill>
              <a:effectLst/>
              <a:uLnTx/>
              <a:uFillTx/>
              <a:latin typeface="Times New Roman"/>
              <a:ea typeface="SimSun"/>
            </a:endParaRPr>
          </a:p>
          <a:p>
            <a:pPr marL="800006" marR="0" lvl="1" indent="-342900" algn="just" defTabSz="914400" eaLnBrk="1" fontAlgn="auto" latinLnBrk="0" hangingPunct="1">
              <a:lnSpc>
                <a:spcPct val="100000"/>
              </a:lnSpc>
              <a:spcBef>
                <a:spcPts val="0"/>
              </a:spcBef>
              <a:spcAft>
                <a:spcPts val="0"/>
              </a:spcAft>
              <a:buClrTx/>
              <a:buSzTx/>
              <a:buFont typeface="Symbol"/>
              <a:buChar char=""/>
              <a:tabLst/>
              <a:defRPr/>
            </a:pPr>
            <a:r>
              <a:rPr kumimoji="0" lang="en-GB" sz="1800" b="0" i="0" u="none" strike="noStrike" kern="0" cap="none" spc="0" normalizeH="0" baseline="0" noProof="0" dirty="0">
                <a:ln>
                  <a:noFill/>
                </a:ln>
                <a:solidFill>
                  <a:sysClr val="windowText" lastClr="000000"/>
                </a:solidFill>
                <a:effectLst/>
                <a:uLnTx/>
                <a:uFillTx/>
                <a:latin typeface="Times New Roman"/>
                <a:ea typeface="SimSun"/>
              </a:rPr>
              <a:t>27 MW of </a:t>
            </a:r>
            <a:r>
              <a:rPr kumimoji="0" lang="en-GB" sz="1800" b="0" i="0" u="none" strike="noStrike" kern="0" cap="none" spc="0" normalizeH="0" baseline="0" noProof="0" dirty="0">
                <a:ln>
                  <a:noFill/>
                </a:ln>
                <a:solidFill>
                  <a:srgbClr val="FF0000"/>
                </a:solidFill>
                <a:effectLst/>
                <a:uLnTx/>
                <a:uFillTx/>
                <a:latin typeface="Times New Roman"/>
                <a:ea typeface="SimSun"/>
              </a:rPr>
              <a:t>RF power</a:t>
            </a:r>
            <a:r>
              <a:rPr kumimoji="0" lang="en-GB" sz="1800" b="0" i="0" u="none" strike="noStrike" kern="0" cap="none" spc="0" normalizeH="0" baseline="0" noProof="0" dirty="0">
                <a:ln>
                  <a:noFill/>
                </a:ln>
                <a:solidFill>
                  <a:sysClr val="windowText" lastClr="000000"/>
                </a:solidFill>
                <a:effectLst/>
                <a:uLnTx/>
                <a:uFillTx/>
                <a:latin typeface="Times New Roman"/>
                <a:ea typeface="SimSun"/>
              </a:rPr>
              <a:t>. Assuming 50% efficiency, one needs 54 MW of wall power for RF. Cost – $5 million per MW according to the ILC cost estimate. </a:t>
            </a:r>
            <a:endParaRPr kumimoji="0" lang="en-US" sz="1800" b="0" i="0" u="none" strike="noStrike" kern="0" cap="none" spc="0" normalizeH="0" baseline="0" noProof="0" dirty="0">
              <a:ln>
                <a:noFill/>
              </a:ln>
              <a:solidFill>
                <a:sysClr val="windowText" lastClr="000000"/>
              </a:solidFill>
              <a:effectLst/>
              <a:uLnTx/>
              <a:uFillTx/>
              <a:latin typeface="Times New Roman"/>
              <a:ea typeface="SimSun"/>
            </a:endParaRPr>
          </a:p>
          <a:p>
            <a:pPr marL="800006" marR="0" lvl="1" indent="-342900" algn="just" defTabSz="914400" eaLnBrk="1" fontAlgn="auto" latinLnBrk="0" hangingPunct="1">
              <a:lnSpc>
                <a:spcPct val="100000"/>
              </a:lnSpc>
              <a:spcBef>
                <a:spcPts val="0"/>
              </a:spcBef>
              <a:spcAft>
                <a:spcPts val="0"/>
              </a:spcAft>
              <a:buClrTx/>
              <a:buSzTx/>
              <a:buFont typeface="Symbol"/>
              <a:buChar char=""/>
              <a:tabLst/>
              <a:defRPr/>
            </a:pPr>
            <a:r>
              <a:rPr kumimoji="0" lang="en-GB" sz="1800" b="0" i="0" u="none" strike="noStrike" kern="0" cap="none" spc="0" normalizeH="0" baseline="0" noProof="0" dirty="0">
                <a:ln>
                  <a:noFill/>
                </a:ln>
                <a:solidFill>
                  <a:sysClr val="windowText" lastClr="000000"/>
                </a:solidFill>
                <a:effectLst/>
                <a:uLnTx/>
                <a:uFillTx/>
                <a:latin typeface="Times New Roman"/>
                <a:ea typeface="SimSun"/>
              </a:rPr>
              <a:t>25 MW of wall power for </a:t>
            </a:r>
            <a:r>
              <a:rPr kumimoji="0" lang="en-GB" sz="1800" b="0" i="0" u="none" strike="noStrike" kern="0" cap="none" spc="0" normalizeH="0" baseline="0" noProof="0" dirty="0">
                <a:ln>
                  <a:noFill/>
                </a:ln>
                <a:solidFill>
                  <a:srgbClr val="FF0000"/>
                </a:solidFill>
                <a:effectLst/>
                <a:uLnTx/>
                <a:uFillTx/>
                <a:latin typeface="Times New Roman"/>
                <a:ea typeface="SimSun"/>
              </a:rPr>
              <a:t>cryogenics</a:t>
            </a:r>
            <a:r>
              <a:rPr kumimoji="0" lang="en-GB" sz="1800" b="0" i="0" u="none" strike="noStrike" kern="0" cap="none" spc="0" normalizeH="0" baseline="0" noProof="0" dirty="0">
                <a:ln>
                  <a:noFill/>
                </a:ln>
                <a:solidFill>
                  <a:sysClr val="windowText" lastClr="000000"/>
                </a:solidFill>
                <a:effectLst/>
                <a:uLnTx/>
                <a:uFillTx/>
                <a:latin typeface="Times New Roman"/>
                <a:ea typeface="SimSun"/>
              </a:rPr>
              <a:t>. Cost – about 2/3 of the ILC cryogenics.</a:t>
            </a:r>
            <a:endParaRPr kumimoji="0" lang="en-US" sz="1800" b="0" i="0" u="none" strike="noStrike" kern="0" cap="none" spc="0" normalizeH="0" baseline="0" noProof="0" dirty="0">
              <a:ln>
                <a:noFill/>
              </a:ln>
              <a:solidFill>
                <a:sysClr val="windowText" lastClr="000000"/>
              </a:solidFill>
              <a:effectLst/>
              <a:uLnTx/>
              <a:uFillTx/>
              <a:latin typeface="Times New Roman"/>
              <a:ea typeface="SimSun"/>
            </a:endParaRPr>
          </a:p>
          <a:p>
            <a:pPr marL="800006" marR="0" lvl="1" indent="-342900" algn="just" defTabSz="914400" eaLnBrk="1" fontAlgn="auto" latinLnBrk="0" hangingPunct="1">
              <a:lnSpc>
                <a:spcPct val="100000"/>
              </a:lnSpc>
              <a:spcBef>
                <a:spcPts val="0"/>
              </a:spcBef>
              <a:spcAft>
                <a:spcPts val="0"/>
              </a:spcAft>
              <a:buClrTx/>
              <a:buSzTx/>
              <a:buFont typeface="Symbol"/>
              <a:buChar char=""/>
              <a:tabLst/>
              <a:defRPr/>
            </a:pPr>
            <a:r>
              <a:rPr kumimoji="0" lang="en-GB" sz="1800" b="0" i="0" u="none" strike="noStrike" kern="0" cap="none" spc="0" normalizeH="0" baseline="0" noProof="0" dirty="0">
                <a:ln>
                  <a:noFill/>
                </a:ln>
                <a:solidFill>
                  <a:sysClr val="windowText" lastClr="000000"/>
                </a:solidFill>
                <a:effectLst/>
                <a:uLnTx/>
                <a:uFillTx/>
                <a:latin typeface="Times New Roman"/>
                <a:ea typeface="SimSun"/>
              </a:rPr>
              <a:t>16 permanent magnet beam lines. Cost reference – the Recycler permanent magnet total cost was $3.2 million. </a:t>
            </a:r>
            <a:endParaRPr kumimoji="0" lang="en-US" sz="1800" b="0" i="0" u="none" strike="noStrike" kern="0" cap="none" spc="0" normalizeH="0" baseline="0" noProof="0" dirty="0">
              <a:ln>
                <a:noFill/>
              </a:ln>
              <a:solidFill>
                <a:sysClr val="windowText" lastClr="000000"/>
              </a:solidFill>
              <a:effectLst/>
              <a:uLnTx/>
              <a:uFillTx/>
              <a:latin typeface="Times New Roman"/>
              <a:ea typeface="SimSun"/>
            </a:endParaRPr>
          </a:p>
          <a:p>
            <a:pPr marL="800006" marR="0" lvl="1" indent="-342900" algn="just" defTabSz="914400" eaLnBrk="1" fontAlgn="auto" latinLnBrk="0" hangingPunct="1">
              <a:lnSpc>
                <a:spcPct val="100000"/>
              </a:lnSpc>
              <a:spcBef>
                <a:spcPts val="0"/>
              </a:spcBef>
              <a:spcAft>
                <a:spcPts val="0"/>
              </a:spcAft>
              <a:buClrTx/>
              <a:buSzTx/>
              <a:buFont typeface="Symbol"/>
              <a:buChar char=""/>
              <a:tabLst/>
              <a:defRPr/>
            </a:pPr>
            <a:r>
              <a:rPr kumimoji="0" lang="en-GB" sz="1800" b="0" i="0" u="none" strike="noStrike" kern="0" cap="none" spc="0" normalizeH="0" baseline="0" noProof="0" dirty="0">
                <a:ln>
                  <a:noFill/>
                </a:ln>
                <a:solidFill>
                  <a:sysClr val="windowText" lastClr="000000"/>
                </a:solidFill>
                <a:effectLst/>
                <a:uLnTx/>
                <a:uFillTx/>
                <a:latin typeface="Times New Roman"/>
                <a:ea typeface="SimSun"/>
              </a:rPr>
              <a:t>2</a:t>
            </a:r>
            <a:r>
              <a:rPr kumimoji="0" lang="en-GB" sz="1800" b="0" i="0" u="none" strike="noStrike" kern="0" cap="none" spc="0" normalizeH="0" baseline="0" noProof="0" dirty="0">
                <a:ln>
                  <a:noFill/>
                </a:ln>
                <a:solidFill>
                  <a:sysClr val="windowText" lastClr="000000"/>
                </a:solidFill>
                <a:effectLst/>
                <a:uLnTx/>
                <a:uFillTx/>
                <a:latin typeface="Times New Roman"/>
                <a:ea typeface="SimSun"/>
                <a:sym typeface="Symbol"/>
              </a:rPr>
              <a:t></a:t>
            </a:r>
            <a:r>
              <a:rPr kumimoji="0" lang="en-GB" sz="1800" b="0" i="0" u="none" strike="noStrike" kern="0" cap="none" spc="0" normalizeH="0" baseline="0" noProof="0" dirty="0">
                <a:ln>
                  <a:noFill/>
                </a:ln>
                <a:solidFill>
                  <a:sysClr val="windowText" lastClr="000000"/>
                </a:solidFill>
                <a:effectLst/>
                <a:uLnTx/>
                <a:uFillTx/>
                <a:latin typeface="Times New Roman"/>
                <a:ea typeface="SimSun"/>
              </a:rPr>
              <a:t>240 kW </a:t>
            </a:r>
            <a:r>
              <a:rPr kumimoji="0" lang="en-GB" sz="1800" b="0" i="0" u="none" strike="noStrike" kern="0" cap="none" spc="0" normalizeH="0" baseline="0" noProof="0" dirty="0">
                <a:ln>
                  <a:noFill/>
                </a:ln>
                <a:solidFill>
                  <a:srgbClr val="FF0000"/>
                </a:solidFill>
                <a:effectLst/>
                <a:uLnTx/>
                <a:uFillTx/>
                <a:latin typeface="Times New Roman"/>
                <a:ea typeface="SimSun"/>
              </a:rPr>
              <a:t>laser system</a:t>
            </a:r>
            <a:r>
              <a:rPr kumimoji="0" lang="en-GB" sz="1800" b="0" i="0" u="none" strike="noStrike" kern="0" cap="none" spc="0" normalizeH="0" baseline="0" noProof="0" dirty="0">
                <a:ln>
                  <a:noFill/>
                </a:ln>
                <a:solidFill>
                  <a:sysClr val="windowText" lastClr="000000"/>
                </a:solidFill>
                <a:effectLst/>
                <a:uLnTx/>
                <a:uFillTx/>
                <a:latin typeface="Times New Roman"/>
                <a:ea typeface="SimSun"/>
              </a:rPr>
              <a:t>. Assuming wall plug efficiency of 30%, compressor efficiency of 50%, diode price of €5/W and the rule of thumb that “3 times the diode cost equals the cost of the full system,” the laser system will cost ~€50M, or $65 million.</a:t>
            </a:r>
            <a:endParaRPr kumimoji="0" lang="en-US" sz="1800" b="0" i="0" u="none" strike="noStrike" kern="0" cap="none" spc="0" normalizeH="0" baseline="0" noProof="0" dirty="0">
              <a:ln>
                <a:noFill/>
              </a:ln>
              <a:solidFill>
                <a:sysClr val="windowText" lastClr="000000"/>
              </a:solidFill>
              <a:effectLst/>
              <a:uLnTx/>
              <a:uFillTx/>
              <a:latin typeface="Times New Roman"/>
              <a:ea typeface="SimSun"/>
            </a:endParaRPr>
          </a:p>
          <a:p>
            <a:pPr marL="800006" marR="0" lvl="1" indent="-342900" algn="just" defTabSz="914400" eaLnBrk="1" fontAlgn="auto" latinLnBrk="0" hangingPunct="1">
              <a:lnSpc>
                <a:spcPct val="100000"/>
              </a:lnSpc>
              <a:spcBef>
                <a:spcPts val="0"/>
              </a:spcBef>
              <a:spcAft>
                <a:spcPts val="0"/>
              </a:spcAft>
              <a:buClrTx/>
              <a:buSzTx/>
              <a:buFont typeface="Symbol"/>
              <a:buChar char=""/>
              <a:tabLst/>
              <a:defRPr/>
            </a:pPr>
            <a:r>
              <a:rPr kumimoji="0" lang="en-GB" sz="1800" b="0" i="0" u="none" strike="noStrike" kern="0" cap="none" spc="0" normalizeH="0" baseline="0" noProof="0" dirty="0">
                <a:ln>
                  <a:noFill/>
                </a:ln>
                <a:solidFill>
                  <a:srgbClr val="FF0000"/>
                </a:solidFill>
                <a:effectLst/>
                <a:uLnTx/>
                <a:uFillTx/>
                <a:latin typeface="Times New Roman"/>
                <a:ea typeface="SimSun"/>
              </a:rPr>
              <a:t>Civil – the </a:t>
            </a:r>
            <a:r>
              <a:rPr kumimoji="0" lang="en-GB" sz="1800" b="0" i="0" u="none" strike="noStrike" kern="0" cap="none" spc="0" normalizeH="0" baseline="0" noProof="0" dirty="0" err="1">
                <a:ln>
                  <a:noFill/>
                </a:ln>
                <a:solidFill>
                  <a:srgbClr val="FF0000"/>
                </a:solidFill>
                <a:effectLst/>
                <a:uLnTx/>
                <a:uFillTx/>
                <a:latin typeface="Times New Roman"/>
                <a:ea typeface="SimSun"/>
              </a:rPr>
              <a:t>Tevatron</a:t>
            </a:r>
            <a:r>
              <a:rPr kumimoji="0" lang="en-GB" sz="1800" b="0" i="0" u="none" strike="noStrike" kern="0" cap="none" spc="0" normalizeH="0" baseline="0" noProof="0" dirty="0">
                <a:ln>
                  <a:noFill/>
                </a:ln>
                <a:solidFill>
                  <a:srgbClr val="FF0000"/>
                </a:solidFill>
                <a:effectLst/>
                <a:uLnTx/>
                <a:uFillTx/>
                <a:latin typeface="Times New Roman"/>
                <a:ea typeface="SimSun"/>
              </a:rPr>
              <a:t> tunnel, </a:t>
            </a:r>
            <a:r>
              <a:rPr kumimoji="0" lang="en-US" sz="1800" b="0" i="0" u="none" strike="noStrike" kern="0" cap="none" spc="0" normalizeH="0" baseline="0" noProof="0" dirty="0">
                <a:ln>
                  <a:noFill/>
                </a:ln>
                <a:solidFill>
                  <a:srgbClr val="FF0000"/>
                </a:solidFill>
                <a:effectLst/>
                <a:uLnTx/>
                <a:uFillTx/>
                <a:latin typeface="Times New Roman"/>
                <a:ea typeface="SimSun"/>
              </a:rPr>
              <a:t>CDF and </a:t>
            </a:r>
            <a:r>
              <a:rPr kumimoji="0" lang="en-US" sz="1800" b="0" i="0" u="none" strike="noStrike" kern="0" cap="none" spc="0" normalizeH="0" baseline="0" noProof="0" dirty="0" err="1">
                <a:ln>
                  <a:noFill/>
                </a:ln>
                <a:solidFill>
                  <a:srgbClr val="FF0000"/>
                </a:solidFill>
                <a:effectLst/>
                <a:uLnTx/>
                <a:uFillTx/>
                <a:latin typeface="Times New Roman"/>
                <a:ea typeface="SimSun"/>
              </a:rPr>
              <a:t>DZero</a:t>
            </a:r>
            <a:r>
              <a:rPr kumimoji="0" lang="en-US" sz="1800" b="0" i="0" u="none" strike="noStrike" kern="0" cap="none" spc="0" normalizeH="0" baseline="0" noProof="0" dirty="0">
                <a:ln>
                  <a:noFill/>
                </a:ln>
                <a:solidFill>
                  <a:srgbClr val="FF0000"/>
                </a:solidFill>
                <a:effectLst/>
                <a:uLnTx/>
                <a:uFillTx/>
                <a:latin typeface="Times New Roman"/>
                <a:ea typeface="SimSun"/>
              </a:rPr>
              <a:t> </a:t>
            </a:r>
            <a:r>
              <a:rPr kumimoji="0" lang="en-GB" sz="1800" b="0" i="0" u="none" strike="noStrike" kern="0" cap="none" spc="0" normalizeH="0" baseline="0" noProof="0" dirty="0">
                <a:ln>
                  <a:noFill/>
                </a:ln>
                <a:solidFill>
                  <a:srgbClr val="FF0000"/>
                </a:solidFill>
                <a:effectLst/>
                <a:uLnTx/>
                <a:uFillTx/>
                <a:latin typeface="Times New Roman"/>
                <a:ea typeface="SimSun"/>
              </a:rPr>
              <a:t>experimental halls, service buildings and utilities can be reused to minimize the civil cost</a:t>
            </a:r>
            <a:r>
              <a:rPr kumimoji="0" lang="en-GB" sz="1800" b="0" i="0" u="none" strike="noStrike" kern="0" cap="none" spc="0" normalizeH="0" baseline="0" noProof="0" dirty="0">
                <a:ln>
                  <a:noFill/>
                </a:ln>
                <a:solidFill>
                  <a:sysClr val="windowText" lastClr="000000"/>
                </a:solidFill>
                <a:effectLst/>
                <a:uLnTx/>
                <a:uFillTx/>
                <a:latin typeface="Times New Roman"/>
                <a:ea typeface="SimSun"/>
              </a:rPr>
              <a:t>.</a:t>
            </a:r>
            <a:endParaRPr kumimoji="0" lang="en-US" sz="1800" b="0" i="0" u="none" strike="noStrike" kern="0" cap="none" spc="0" normalizeH="0" baseline="0" noProof="0" dirty="0">
              <a:ln>
                <a:noFill/>
              </a:ln>
              <a:solidFill>
                <a:sysClr val="windowText" lastClr="000000"/>
              </a:solidFill>
              <a:effectLst/>
              <a:uLnTx/>
              <a:uFillTx/>
              <a:latin typeface="Times New Roman"/>
              <a:ea typeface="SimSun"/>
            </a:endParaRPr>
          </a:p>
        </p:txBody>
      </p:sp>
      <p:sp>
        <p:nvSpPr>
          <p:cNvPr id="4" name="Date Placeholder 3"/>
          <p:cNvSpPr>
            <a:spLocks noGrp="1"/>
          </p:cNvSpPr>
          <p:nvPr>
            <p:ph type="dt" sz="half" idx="10"/>
          </p:nvPr>
        </p:nvSpPr>
        <p:spPr/>
        <p:txBody>
          <a:bodyPr/>
          <a:lstStyle/>
          <a:p>
            <a:r>
              <a:rPr lang="en-US"/>
              <a:t>W. Chou</a:t>
            </a:r>
          </a:p>
        </p:txBody>
      </p:sp>
      <p:sp>
        <p:nvSpPr>
          <p:cNvPr id="7" name="Footer Placeholder 6"/>
          <p:cNvSpPr>
            <a:spLocks noGrp="1"/>
          </p:cNvSpPr>
          <p:nvPr>
            <p:ph type="ftr" sz="quarter" idx="11"/>
          </p:nvPr>
        </p:nvSpPr>
        <p:spPr/>
        <p:txBody>
          <a:bodyPr/>
          <a:lstStyle/>
          <a:p>
            <a:r>
              <a:rPr lang="en-US"/>
              <a:t>gg2017 Workshop, Beijing</a:t>
            </a:r>
          </a:p>
        </p:txBody>
      </p:sp>
    </p:spTree>
    <p:extLst>
      <p:ext uri="{BB962C8B-B14F-4D97-AF65-F5344CB8AC3E}">
        <p14:creationId xmlns:p14="http://schemas.microsoft.com/office/powerpoint/2010/main" val="1897644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2523246"/>
            <a:ext cx="4752528" cy="2880321"/>
          </a:xfrm>
          <a:prstGeom prst="rect">
            <a:avLst/>
          </a:prstGeom>
          <a:noFill/>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817" y="2369062"/>
            <a:ext cx="4218397" cy="3034505"/>
          </a:xfrm>
          <a:prstGeom prst="rect">
            <a:avLst/>
          </a:prstGeom>
        </p:spPr>
      </p:pic>
      <p:sp>
        <p:nvSpPr>
          <p:cNvPr id="6" name="TextBox 5"/>
          <p:cNvSpPr txBox="1"/>
          <p:nvPr/>
        </p:nvSpPr>
        <p:spPr>
          <a:xfrm>
            <a:off x="323528" y="1681841"/>
            <a:ext cx="1952779" cy="64633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err="1">
                <a:ln>
                  <a:noFill/>
                </a:ln>
                <a:solidFill>
                  <a:srgbClr val="0000CC"/>
                </a:solidFill>
                <a:effectLst/>
                <a:uLnTx/>
                <a:uFillTx/>
              </a:rPr>
              <a:t>LHeC</a:t>
            </a:r>
            <a:r>
              <a:rPr kumimoji="0" lang="en-US" sz="3600" b="1" i="1" u="none" strike="noStrike" kern="0" cap="none" spc="0" normalizeH="0" baseline="0" noProof="0" dirty="0">
                <a:ln>
                  <a:noFill/>
                </a:ln>
                <a:solidFill>
                  <a:srgbClr val="0000CC"/>
                </a:solidFill>
                <a:effectLst/>
                <a:uLnTx/>
                <a:uFillTx/>
              </a:rPr>
              <a:t>-ERL</a:t>
            </a:r>
            <a:endParaRPr kumimoji="0" lang="en-GB" sz="3600" b="1" i="1" u="none" strike="noStrike" kern="0" cap="none" spc="0" normalizeH="0" baseline="0" noProof="0" dirty="0">
              <a:ln>
                <a:noFill/>
              </a:ln>
              <a:solidFill>
                <a:srgbClr val="0000CC"/>
              </a:solidFill>
              <a:effectLst/>
              <a:uLnTx/>
              <a:uFillTx/>
            </a:endParaRPr>
          </a:p>
        </p:txBody>
      </p:sp>
      <p:sp>
        <p:nvSpPr>
          <p:cNvPr id="7" name="TextBox 6"/>
          <p:cNvSpPr txBox="1"/>
          <p:nvPr/>
        </p:nvSpPr>
        <p:spPr>
          <a:xfrm>
            <a:off x="4801819" y="1404841"/>
            <a:ext cx="3216971" cy="12003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err="1">
                <a:ln>
                  <a:noFill/>
                </a:ln>
                <a:solidFill>
                  <a:srgbClr val="0000CC"/>
                </a:solidFill>
                <a:effectLst/>
                <a:uLnTx/>
                <a:uFillTx/>
              </a:rPr>
              <a:t>SAPPHiRE</a:t>
            </a:r>
            <a:r>
              <a:rPr kumimoji="0" lang="en-US" sz="3600" b="1" i="1" u="none" strike="noStrike" kern="0" cap="none" spc="0" normalizeH="0" baseline="30000" noProof="0" dirty="0">
                <a:ln>
                  <a:noFill/>
                </a:ln>
                <a:solidFill>
                  <a:srgbClr val="0000CC"/>
                </a:solidFill>
                <a:effectLst/>
                <a:uLnTx/>
                <a:uFillTx/>
              </a:rPr>
              <a:t>*</a:t>
            </a:r>
            <a:r>
              <a:rPr kumimoji="0" lang="en-US" sz="3600" b="1" i="1" u="none" strike="noStrike" kern="0" cap="none" spc="0" normalizeH="0" baseline="0" noProof="0" dirty="0">
                <a:ln>
                  <a:noFill/>
                </a:ln>
                <a:solidFill>
                  <a:srgbClr val="0000CC"/>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1" u="none" strike="noStrike" kern="0" cap="none" spc="0" normalizeH="0" baseline="0" noProof="0" dirty="0" err="1">
                <a:ln>
                  <a:noFill/>
                </a:ln>
                <a:solidFill>
                  <a:srgbClr val="0000CC"/>
                </a:solidFill>
                <a:effectLst/>
                <a:uLnTx/>
                <a:uFillTx/>
                <a:latin typeface="Symbol" pitchFamily="18" charset="2"/>
              </a:rPr>
              <a:t>gg</a:t>
            </a:r>
            <a:r>
              <a:rPr kumimoji="0" lang="en-US" sz="3600" b="1" i="1" u="none" strike="noStrike" kern="0" cap="none" spc="0" normalizeH="0" baseline="0" noProof="0" dirty="0">
                <a:ln>
                  <a:noFill/>
                </a:ln>
                <a:solidFill>
                  <a:srgbClr val="0000CC"/>
                </a:solidFill>
                <a:effectLst/>
                <a:uLnTx/>
                <a:uFillTx/>
                <a:latin typeface="Symbol" pitchFamily="18" charset="2"/>
              </a:rPr>
              <a:t> </a:t>
            </a:r>
            <a:r>
              <a:rPr kumimoji="0" lang="en-US" sz="3600" b="1" i="1" u="none" strike="noStrike" kern="0" cap="none" spc="0" normalizeH="0" baseline="0" noProof="0" dirty="0">
                <a:ln>
                  <a:noFill/>
                </a:ln>
                <a:solidFill>
                  <a:srgbClr val="0000CC"/>
                </a:solidFill>
                <a:effectLst/>
                <a:uLnTx/>
                <a:uFillTx/>
              </a:rPr>
              <a:t>Higgs factory</a:t>
            </a:r>
            <a:endParaRPr kumimoji="0" lang="en-GB" sz="3600" b="1" i="1" u="none" strike="noStrike" kern="0" cap="none" spc="0" normalizeH="0" baseline="0" noProof="0" dirty="0">
              <a:ln>
                <a:noFill/>
              </a:ln>
              <a:solidFill>
                <a:srgbClr val="0000CC"/>
              </a:solidFill>
              <a:effectLst/>
              <a:uLnTx/>
              <a:uFillTx/>
            </a:endParaRPr>
          </a:p>
        </p:txBody>
      </p:sp>
      <p:sp>
        <p:nvSpPr>
          <p:cNvPr id="8" name="TextBox 7"/>
          <p:cNvSpPr txBox="1"/>
          <p:nvPr/>
        </p:nvSpPr>
        <p:spPr>
          <a:xfrm>
            <a:off x="206041" y="5879262"/>
            <a:ext cx="9191555"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CC"/>
                </a:solidFill>
                <a:effectLst/>
                <a:uLnTx/>
                <a:uFillTx/>
              </a:rPr>
              <a:t>*</a:t>
            </a:r>
            <a:r>
              <a:rPr kumimoji="0" lang="en-US" sz="2000" b="1" i="0" u="none" strike="noStrike" kern="0" cap="none" spc="0" normalizeH="0" baseline="0" noProof="0" dirty="0">
                <a:ln>
                  <a:noFill/>
                </a:ln>
                <a:solidFill>
                  <a:srgbClr val="0000CC"/>
                </a:solidFill>
                <a:effectLst/>
                <a:uLnTx/>
                <a:uFillTx/>
              </a:rPr>
              <a:t>S</a:t>
            </a:r>
            <a:r>
              <a:rPr kumimoji="0" lang="en-US" sz="2000" b="0" i="0" u="none" strike="noStrike" kern="0" cap="none" spc="0" normalizeH="0" baseline="0" noProof="0" dirty="0">
                <a:ln>
                  <a:noFill/>
                </a:ln>
                <a:solidFill>
                  <a:srgbClr val="0000CC"/>
                </a:solidFill>
                <a:effectLst/>
                <a:uLnTx/>
                <a:uFillTx/>
              </a:rPr>
              <a:t>mall </a:t>
            </a:r>
            <a:r>
              <a:rPr kumimoji="0" lang="en-US" sz="2000" b="1" i="0" u="none" strike="noStrike" kern="0" cap="none" spc="0" normalizeH="0" baseline="0" noProof="0" dirty="0">
                <a:ln>
                  <a:noFill/>
                </a:ln>
                <a:solidFill>
                  <a:srgbClr val="0000CC"/>
                </a:solidFill>
                <a:effectLst/>
                <a:uLnTx/>
                <a:uFillTx/>
              </a:rPr>
              <a:t>A</a:t>
            </a:r>
            <a:r>
              <a:rPr kumimoji="0" lang="en-US" sz="2000" b="0" i="0" u="none" strike="noStrike" kern="0" cap="none" spc="0" normalizeH="0" baseline="0" noProof="0" dirty="0">
                <a:ln>
                  <a:noFill/>
                </a:ln>
                <a:solidFill>
                  <a:srgbClr val="0000CC"/>
                </a:solidFill>
                <a:effectLst/>
                <a:uLnTx/>
                <a:uFillTx/>
              </a:rPr>
              <a:t>ccelerator for </a:t>
            </a:r>
            <a:r>
              <a:rPr kumimoji="0" lang="en-US" sz="2000" b="1" i="0" u="none" strike="noStrike" kern="0" cap="none" spc="0" normalizeH="0" baseline="0" noProof="0" dirty="0">
                <a:ln>
                  <a:noFill/>
                </a:ln>
                <a:solidFill>
                  <a:srgbClr val="0000CC"/>
                </a:solidFill>
                <a:effectLst/>
                <a:uLnTx/>
                <a:uFillTx/>
              </a:rPr>
              <a:t>P</a:t>
            </a:r>
            <a:r>
              <a:rPr kumimoji="0" lang="en-US" sz="2000" b="0" i="0" u="none" strike="noStrike" kern="0" cap="none" spc="0" normalizeH="0" baseline="0" noProof="0" dirty="0">
                <a:ln>
                  <a:noFill/>
                </a:ln>
                <a:solidFill>
                  <a:srgbClr val="0000CC"/>
                </a:solidFill>
                <a:effectLst/>
                <a:uLnTx/>
                <a:uFillTx/>
              </a:rPr>
              <a:t>hoton-</a:t>
            </a:r>
            <a:r>
              <a:rPr kumimoji="0" lang="en-US" sz="2000" b="1" i="0" u="none" strike="noStrike" kern="0" cap="none" spc="0" normalizeH="0" baseline="0" noProof="0" dirty="0">
                <a:ln>
                  <a:noFill/>
                </a:ln>
                <a:solidFill>
                  <a:srgbClr val="0000CC"/>
                </a:solidFill>
                <a:effectLst/>
                <a:uLnTx/>
                <a:uFillTx/>
              </a:rPr>
              <a:t>P</a:t>
            </a:r>
            <a:r>
              <a:rPr kumimoji="0" lang="en-US" sz="2000" b="0" i="0" u="none" strike="noStrike" kern="0" cap="none" spc="0" normalizeH="0" baseline="0" noProof="0" dirty="0">
                <a:ln>
                  <a:noFill/>
                </a:ln>
                <a:solidFill>
                  <a:srgbClr val="0000CC"/>
                </a:solidFill>
                <a:effectLst/>
                <a:uLnTx/>
                <a:uFillTx/>
              </a:rPr>
              <a:t>hoton </a:t>
            </a:r>
            <a:r>
              <a:rPr kumimoji="0" lang="en-US" sz="2000" b="1" i="0" u="none" strike="noStrike" kern="0" cap="none" spc="0" normalizeH="0" baseline="0" noProof="0" dirty="0">
                <a:ln>
                  <a:noFill/>
                </a:ln>
                <a:solidFill>
                  <a:srgbClr val="0000CC"/>
                </a:solidFill>
                <a:effectLst/>
                <a:uLnTx/>
                <a:uFillTx/>
              </a:rPr>
              <a:t>Hi</a:t>
            </a:r>
            <a:r>
              <a:rPr kumimoji="0" lang="en-US" sz="2000" b="0" i="0" u="none" strike="noStrike" kern="0" cap="none" spc="0" normalizeH="0" baseline="0" noProof="0" dirty="0">
                <a:ln>
                  <a:noFill/>
                </a:ln>
                <a:solidFill>
                  <a:srgbClr val="0000CC"/>
                </a:solidFill>
                <a:effectLst/>
                <a:uLnTx/>
                <a:uFillTx/>
              </a:rPr>
              <a:t>ggs production using </a:t>
            </a:r>
            <a:r>
              <a:rPr kumimoji="0" lang="en-US" sz="2000" b="1" i="0" u="none" strike="noStrike" kern="0" cap="none" spc="0" normalizeH="0" baseline="0" noProof="0" dirty="0">
                <a:ln>
                  <a:noFill/>
                </a:ln>
                <a:solidFill>
                  <a:srgbClr val="0000CC"/>
                </a:solidFill>
                <a:effectLst/>
                <a:uLnTx/>
                <a:uFillTx/>
              </a:rPr>
              <a:t>R</a:t>
            </a:r>
            <a:r>
              <a:rPr kumimoji="0" lang="en-US" sz="2000" b="0" i="0" u="none" strike="noStrike" kern="0" cap="none" spc="0" normalizeH="0" baseline="0" noProof="0" dirty="0">
                <a:ln>
                  <a:noFill/>
                </a:ln>
                <a:solidFill>
                  <a:srgbClr val="0000CC"/>
                </a:solidFill>
                <a:effectLst/>
                <a:uLnTx/>
                <a:uFillTx/>
              </a:rPr>
              <a:t>ecirculating </a:t>
            </a:r>
            <a:r>
              <a:rPr kumimoji="0" lang="en-US" sz="2000" b="1" i="0" u="none" strike="noStrike" kern="0" cap="none" spc="0" normalizeH="0" baseline="0" noProof="0" dirty="0">
                <a:ln>
                  <a:noFill/>
                </a:ln>
                <a:solidFill>
                  <a:srgbClr val="0000CC"/>
                </a:solidFill>
                <a:effectLst/>
                <a:uLnTx/>
                <a:uFillTx/>
              </a:rPr>
              <a:t>E</a:t>
            </a:r>
            <a:r>
              <a:rPr kumimoji="0" lang="en-US" sz="2000" b="0" i="0" u="none" strike="noStrike" kern="0" cap="none" spc="0" normalizeH="0" baseline="0" noProof="0" dirty="0">
                <a:ln>
                  <a:noFill/>
                </a:ln>
                <a:solidFill>
                  <a:srgbClr val="0000CC"/>
                </a:solidFill>
                <a:effectLst/>
                <a:uLnTx/>
                <a:uFillTx/>
              </a:rPr>
              <a:t>lectrons </a:t>
            </a:r>
            <a:endParaRPr kumimoji="0" lang="en-GB" sz="2000" b="0" i="0" u="none" strike="noStrike" kern="0" cap="none" spc="0" normalizeH="0" baseline="0" noProof="0" dirty="0">
              <a:ln>
                <a:noFill/>
              </a:ln>
              <a:solidFill>
                <a:srgbClr val="0000CC"/>
              </a:solidFill>
              <a:effectLst/>
              <a:uLnTx/>
              <a:uFillTx/>
            </a:endParaRPr>
          </a:p>
        </p:txBody>
      </p:sp>
      <p:sp>
        <p:nvSpPr>
          <p:cNvPr id="5" name="Title 4"/>
          <p:cNvSpPr>
            <a:spLocks noGrp="1"/>
          </p:cNvSpPr>
          <p:nvPr>
            <p:ph type="title"/>
          </p:nvPr>
        </p:nvSpPr>
        <p:spPr>
          <a:xfrm>
            <a:off x="317552" y="260648"/>
            <a:ext cx="8229600" cy="1143000"/>
          </a:xfrm>
        </p:spPr>
        <p:txBody>
          <a:bodyPr/>
          <a:lstStyle/>
          <a:p>
            <a:r>
              <a:rPr lang="en-US" b="1" dirty="0">
                <a:solidFill>
                  <a:srgbClr val="FF0000"/>
                </a:solidFill>
              </a:rPr>
              <a:t>Reconfiguring </a:t>
            </a:r>
            <a:r>
              <a:rPr lang="en-US" b="1" i="1" dirty="0" err="1">
                <a:solidFill>
                  <a:srgbClr val="FF0000"/>
                </a:solidFill>
              </a:rPr>
              <a:t>LHeC</a:t>
            </a:r>
            <a:r>
              <a:rPr lang="en-US" b="1" i="1" dirty="0">
                <a:solidFill>
                  <a:srgbClr val="FF0000"/>
                </a:solidFill>
              </a:rPr>
              <a:t> → </a:t>
            </a:r>
            <a:r>
              <a:rPr lang="en-US" b="1" i="1" dirty="0" err="1">
                <a:solidFill>
                  <a:srgbClr val="FF0000"/>
                </a:solidFill>
              </a:rPr>
              <a:t>SAPPHiRE</a:t>
            </a:r>
            <a:endParaRPr lang="en-GB" b="1" i="1" dirty="0">
              <a:solidFill>
                <a:srgbClr val="FF0000"/>
              </a:solidFill>
            </a:endParaRPr>
          </a:p>
        </p:txBody>
      </p:sp>
    </p:spTree>
    <p:extLst>
      <p:ext uri="{BB962C8B-B14F-4D97-AF65-F5344CB8AC3E}">
        <p14:creationId xmlns:p14="http://schemas.microsoft.com/office/powerpoint/2010/main" val="4236456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0" y="44625"/>
          <a:ext cx="8964488" cy="6741407"/>
        </p:xfrm>
        <a:graphic>
          <a:graphicData uri="http://schemas.openxmlformats.org/drawingml/2006/table">
            <a:tbl>
              <a:tblPr firstRow="1" firstCol="1" bandRow="1"/>
              <a:tblGrid>
                <a:gridCol w="496855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2411760">
                  <a:extLst>
                    <a:ext uri="{9D8B030D-6E8A-4147-A177-3AD203B41FA5}">
                      <a16:colId xmlns:a16="http://schemas.microsoft.com/office/drawing/2014/main" val="20002"/>
                    </a:ext>
                  </a:extLst>
                </a:gridCol>
              </a:tblGrid>
              <a:tr h="432047">
                <a:tc>
                  <a:txBody>
                    <a:bodyPr/>
                    <a:lstStyle/>
                    <a:p>
                      <a:pPr>
                        <a:lnSpc>
                          <a:spcPct val="115000"/>
                        </a:lnSpc>
                        <a:spcAft>
                          <a:spcPts val="0"/>
                        </a:spcAft>
                      </a:pPr>
                      <a:r>
                        <a:rPr lang="en-GB" sz="2400" dirty="0">
                          <a:effectLst/>
                          <a:latin typeface="Calibri"/>
                          <a:ea typeface="Calibri"/>
                          <a:cs typeface="Times New Roman"/>
                        </a:rPr>
                        <a:t> </a:t>
                      </a:r>
                      <a:r>
                        <a:rPr lang="en-GB" sz="2400" dirty="0" err="1">
                          <a:effectLst/>
                          <a:latin typeface="Calibri"/>
                          <a:ea typeface="Calibri"/>
                          <a:cs typeface="Times New Roman"/>
                        </a:rPr>
                        <a:t>SAPPHiRE</a:t>
                      </a:r>
                      <a:endParaRPr lang="en-GB"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Calibri"/>
                          <a:ea typeface="Calibri"/>
                          <a:cs typeface="Times New Roman"/>
                        </a:rPr>
                        <a:t>symbol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Calibri"/>
                          <a:ea typeface="Calibri"/>
                          <a:cs typeface="Times New Roman"/>
                        </a:rPr>
                        <a:t>value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en-GB" sz="2400">
                          <a:effectLst/>
                          <a:latin typeface="Calibri"/>
                          <a:ea typeface="Calibri"/>
                          <a:cs typeface="Times New Roman"/>
                        </a:rPr>
                        <a:t>total electric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i="1">
                          <a:effectLst/>
                          <a:latin typeface="Calibri"/>
                          <a:ea typeface="Calibri"/>
                          <a:cs typeface="Times New Roman"/>
                        </a:rPr>
                        <a:t>P</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Calibri"/>
                          <a:ea typeface="Calibri"/>
                          <a:cs typeface="Times New Roman"/>
                        </a:rPr>
                        <a:t>100 MW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0"/>
                        </a:spcAft>
                      </a:pPr>
                      <a:r>
                        <a:rPr lang="en-GB" sz="2400">
                          <a:effectLst/>
                          <a:latin typeface="Calibri"/>
                          <a:ea typeface="Calibri"/>
                          <a:cs typeface="Times New Roman"/>
                        </a:rPr>
                        <a:t>beam energy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i="1">
                          <a:effectLst/>
                          <a:latin typeface="Calibri"/>
                          <a:ea typeface="Calibri"/>
                          <a:cs typeface="Times New Roman"/>
                        </a:rPr>
                        <a:t>E</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Calibri"/>
                          <a:ea typeface="Calibri"/>
                          <a:cs typeface="Times New Roman"/>
                        </a:rPr>
                        <a:t>80 GeV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0"/>
                        </a:spcAft>
                      </a:pPr>
                      <a:r>
                        <a:rPr lang="en-GB" sz="2400">
                          <a:effectLst/>
                          <a:latin typeface="Calibri"/>
                          <a:ea typeface="Calibri"/>
                          <a:cs typeface="Times New Roman"/>
                        </a:rPr>
                        <a:t>beam polarization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i="1">
                          <a:effectLst/>
                          <a:latin typeface="Calibri"/>
                          <a:ea typeface="Calibri"/>
                          <a:cs typeface="Times New Roman"/>
                        </a:rPr>
                        <a:t>P</a:t>
                      </a:r>
                      <a:r>
                        <a:rPr lang="en-GB" sz="2400" i="1" baseline="-25000">
                          <a:effectLst/>
                          <a:latin typeface="Calibri"/>
                          <a:ea typeface="Calibri"/>
                          <a:cs typeface="Times New Roman"/>
                        </a:rPr>
                        <a:t>e</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dirty="0">
                          <a:effectLst/>
                          <a:latin typeface="Calibri"/>
                          <a:ea typeface="Calibri"/>
                          <a:cs typeface="Times New Roman"/>
                        </a:rPr>
                        <a:t>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15000"/>
                        </a:lnSpc>
                        <a:spcAft>
                          <a:spcPts val="0"/>
                        </a:spcAft>
                      </a:pPr>
                      <a:r>
                        <a:rPr lang="en-GB" sz="2400">
                          <a:effectLst/>
                          <a:latin typeface="Calibri"/>
                          <a:ea typeface="Calibri"/>
                          <a:cs typeface="Times New Roman"/>
                        </a:rPr>
                        <a:t>bunch population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i="1" dirty="0" err="1">
                          <a:effectLst/>
                          <a:latin typeface="Calibri"/>
                          <a:ea typeface="Calibri"/>
                          <a:cs typeface="Times New Roman"/>
                        </a:rPr>
                        <a:t>N</a:t>
                      </a:r>
                      <a:r>
                        <a:rPr lang="en-GB" sz="2400" i="1" baseline="-25000" dirty="0" err="1">
                          <a:effectLst/>
                          <a:latin typeface="Calibri"/>
                          <a:ea typeface="Calibri"/>
                          <a:cs typeface="Times New Roman"/>
                        </a:rPr>
                        <a:t>b</a:t>
                      </a:r>
                      <a:endParaRPr lang="en-GB" sz="2400" i="1" baseline="-250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dirty="0">
                          <a:effectLst/>
                          <a:latin typeface="Calibri"/>
                          <a:ea typeface="Calibri"/>
                          <a:cs typeface="Times New Roman"/>
                        </a:rPr>
                        <a:t>10</a:t>
                      </a:r>
                      <a:r>
                        <a:rPr lang="en-GB" sz="2400" baseline="30000" dirty="0">
                          <a:effectLst/>
                          <a:latin typeface="Calibri"/>
                          <a:ea typeface="Calibri"/>
                          <a:cs typeface="Times New Roman"/>
                        </a:rPr>
                        <a:t>10</a:t>
                      </a:r>
                      <a:endParaRPr lang="en-GB"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15000"/>
                        </a:lnSpc>
                        <a:spcAft>
                          <a:spcPts val="0"/>
                        </a:spcAft>
                      </a:pPr>
                      <a:r>
                        <a:rPr lang="en-GB" sz="2400">
                          <a:effectLst/>
                          <a:latin typeface="Calibri"/>
                          <a:ea typeface="Calibri"/>
                          <a:cs typeface="Times New Roman"/>
                        </a:rPr>
                        <a:t>repetition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i="1">
                          <a:effectLst/>
                          <a:latin typeface="Calibri"/>
                          <a:ea typeface="Calibri"/>
                          <a:cs typeface="Times New Roman"/>
                        </a:rPr>
                        <a:t>f</a:t>
                      </a:r>
                      <a:r>
                        <a:rPr lang="en-GB" sz="2400" i="1" baseline="-25000">
                          <a:effectLst/>
                          <a:latin typeface="Calibri"/>
                          <a:ea typeface="Calibri"/>
                          <a:cs typeface="Times New Roman"/>
                        </a:rPr>
                        <a:t>rep</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Calibri"/>
                          <a:ea typeface="Calibri"/>
                          <a:cs typeface="Times New Roman"/>
                        </a:rPr>
                        <a:t>200 kHz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15000"/>
                        </a:lnSpc>
                        <a:spcAft>
                          <a:spcPts val="0"/>
                        </a:spcAft>
                      </a:pPr>
                      <a:r>
                        <a:rPr lang="en-GB" sz="2400">
                          <a:effectLst/>
                          <a:latin typeface="Calibri"/>
                          <a:ea typeface="Calibri"/>
                          <a:cs typeface="Times New Roman"/>
                        </a:rPr>
                        <a:t>bunch length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Symbol"/>
                          <a:ea typeface="Calibri"/>
                          <a:cs typeface="Times New Roman"/>
                        </a:rPr>
                        <a:t>s</a:t>
                      </a:r>
                      <a:r>
                        <a:rPr lang="en-GB" sz="2400" baseline="-25000">
                          <a:effectLst/>
                          <a:latin typeface="Calibri"/>
                          <a:ea typeface="Calibri"/>
                          <a:cs typeface="Times New Roman"/>
                        </a:rPr>
                        <a:t>z</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Calibri"/>
                          <a:ea typeface="Calibri"/>
                          <a:cs typeface="Times New Roman"/>
                        </a:rPr>
                        <a:t>30 </a:t>
                      </a:r>
                      <a:r>
                        <a:rPr lang="en-GB" sz="2400">
                          <a:effectLst/>
                          <a:latin typeface="Symbol"/>
                          <a:ea typeface="Calibri"/>
                          <a:cs typeface="Times New Roman"/>
                        </a:rPr>
                        <a:t>m</a:t>
                      </a:r>
                      <a:r>
                        <a:rPr lang="en-GB" sz="2400">
                          <a:effectLst/>
                          <a:latin typeface="Calibri"/>
                          <a:ea typeface="Calibri"/>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15000"/>
                        </a:lnSpc>
                        <a:spcAft>
                          <a:spcPts val="0"/>
                        </a:spcAft>
                      </a:pPr>
                      <a:r>
                        <a:rPr lang="en-GB" sz="2400">
                          <a:effectLst/>
                          <a:latin typeface="Calibri"/>
                          <a:ea typeface="Calibri"/>
                          <a:cs typeface="Times New Roman"/>
                        </a:rPr>
                        <a:t>crossing angle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Symbol"/>
                          <a:ea typeface="Calibri"/>
                          <a:cs typeface="Times New Roman"/>
                        </a:rPr>
                        <a:t>q</a:t>
                      </a:r>
                      <a:r>
                        <a:rPr lang="en-GB" sz="2400" baseline="-25000">
                          <a:effectLst/>
                          <a:latin typeface="Calibri"/>
                          <a:ea typeface="Calibri"/>
                          <a:cs typeface="Times New Roman"/>
                        </a:rPr>
                        <a:t>c</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Calibri"/>
                          <a:ea typeface="Calibri"/>
                          <a:cs typeface="Calibri"/>
                        </a:rPr>
                        <a:t>≥20 mrad</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nSpc>
                          <a:spcPct val="115000"/>
                        </a:lnSpc>
                        <a:spcAft>
                          <a:spcPts val="0"/>
                        </a:spcAft>
                      </a:pPr>
                      <a:r>
                        <a:rPr lang="en-GB" sz="2400" dirty="0">
                          <a:effectLst/>
                          <a:latin typeface="Calibri"/>
                          <a:ea typeface="Calibri"/>
                          <a:cs typeface="Times New Roman"/>
                        </a:rPr>
                        <a:t>normalized horizontal/vert. </a:t>
                      </a:r>
                      <a:r>
                        <a:rPr lang="en-GB" sz="2400" dirty="0" err="1">
                          <a:effectLst/>
                          <a:latin typeface="Calibri"/>
                          <a:ea typeface="Calibri"/>
                          <a:cs typeface="Times New Roman"/>
                        </a:rPr>
                        <a:t>emittance</a:t>
                      </a:r>
                      <a:endParaRPr lang="en-GB"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dirty="0" err="1">
                          <a:effectLst/>
                          <a:latin typeface="Symbol"/>
                          <a:ea typeface="Calibri"/>
                          <a:cs typeface="Times New Roman"/>
                        </a:rPr>
                        <a:t>ge</a:t>
                      </a:r>
                      <a:r>
                        <a:rPr lang="en-GB" sz="2400" baseline="-25000" dirty="0" err="1">
                          <a:effectLst/>
                          <a:latin typeface="Calibri"/>
                          <a:ea typeface="Calibri"/>
                          <a:cs typeface="Times New Roman"/>
                        </a:rPr>
                        <a:t>x,y</a:t>
                      </a:r>
                      <a:endParaRPr lang="en-GB"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dirty="0">
                          <a:effectLst/>
                          <a:latin typeface="Calibri"/>
                          <a:ea typeface="Calibri"/>
                          <a:cs typeface="Times New Roman"/>
                        </a:rPr>
                        <a:t>5,0.5 </a:t>
                      </a:r>
                      <a:r>
                        <a:rPr lang="en-GB" sz="2400" dirty="0">
                          <a:effectLst/>
                          <a:latin typeface="Symbol"/>
                          <a:ea typeface="Calibri"/>
                          <a:cs typeface="Times New Roman"/>
                        </a:rPr>
                        <a:t>m</a:t>
                      </a:r>
                      <a:r>
                        <a:rPr lang="en-GB" sz="2400" dirty="0">
                          <a:effectLst/>
                          <a:latin typeface="Calibri"/>
                          <a:ea typeface="Calibri"/>
                          <a:cs typeface="Times New Roman"/>
                        </a:rPr>
                        <a:t>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nSpc>
                          <a:spcPct val="115000"/>
                        </a:lnSpc>
                        <a:spcAft>
                          <a:spcPts val="0"/>
                        </a:spcAft>
                      </a:pPr>
                      <a:r>
                        <a:rPr lang="en-GB" sz="2400" dirty="0">
                          <a:effectLst/>
                          <a:latin typeface="Calibri"/>
                          <a:ea typeface="Calibri"/>
                          <a:cs typeface="Times New Roman"/>
                        </a:rPr>
                        <a:t>horizontal IP beta function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Symbol"/>
                          <a:ea typeface="Calibri"/>
                          <a:cs typeface="Times New Roman"/>
                        </a:rPr>
                        <a:t>b</a:t>
                      </a:r>
                      <a:r>
                        <a:rPr lang="en-GB" sz="2400" baseline="-25000">
                          <a:effectLst/>
                          <a:latin typeface="Calibri"/>
                          <a:ea typeface="Calibri"/>
                          <a:cs typeface="Times New Roman"/>
                        </a:rPr>
                        <a:t>x</a:t>
                      </a:r>
                      <a:r>
                        <a:rPr lang="en-GB" sz="24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Calibri"/>
                          <a:ea typeface="Calibri"/>
                          <a:cs typeface="Times New Roman"/>
                        </a:rPr>
                        <a:t>5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nSpc>
                          <a:spcPct val="115000"/>
                        </a:lnSpc>
                        <a:spcAft>
                          <a:spcPts val="0"/>
                        </a:spcAft>
                      </a:pPr>
                      <a:r>
                        <a:rPr lang="en-GB" sz="2400">
                          <a:effectLst/>
                          <a:latin typeface="Calibri"/>
                          <a:ea typeface="Calibri"/>
                          <a:cs typeface="Times New Roman"/>
                        </a:rPr>
                        <a:t>vertical IP beta function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Symbol"/>
                          <a:ea typeface="Calibri"/>
                          <a:cs typeface="Times New Roman"/>
                        </a:rPr>
                        <a:t>b</a:t>
                      </a:r>
                      <a:r>
                        <a:rPr lang="en-GB" sz="2400" baseline="-25000">
                          <a:effectLst/>
                          <a:latin typeface="Calibri"/>
                          <a:ea typeface="Calibri"/>
                          <a:cs typeface="Times New Roman"/>
                        </a:rPr>
                        <a:t>y</a:t>
                      </a:r>
                      <a:r>
                        <a:rPr lang="en-GB" sz="24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Calibri"/>
                          <a:ea typeface="Calibri"/>
                          <a:cs typeface="Times New Roman"/>
                        </a:rPr>
                        <a:t>0.1 mm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nSpc>
                          <a:spcPct val="115000"/>
                        </a:lnSpc>
                        <a:spcAft>
                          <a:spcPts val="0"/>
                        </a:spcAft>
                      </a:pPr>
                      <a:r>
                        <a:rPr lang="en-GB" sz="2400">
                          <a:effectLst/>
                          <a:latin typeface="Calibri"/>
                          <a:ea typeface="Calibri"/>
                          <a:cs typeface="Times New Roman"/>
                        </a:rPr>
                        <a:t>horizontal rms IP spot 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Symbol"/>
                          <a:ea typeface="Calibri"/>
                          <a:cs typeface="Times New Roman"/>
                        </a:rPr>
                        <a:t>s</a:t>
                      </a:r>
                      <a:r>
                        <a:rPr lang="en-GB" sz="2400" baseline="-25000">
                          <a:effectLst/>
                          <a:latin typeface="Calibri"/>
                          <a:ea typeface="Calibri"/>
                          <a:cs typeface="Times New Roman"/>
                        </a:rPr>
                        <a:t>x</a:t>
                      </a:r>
                      <a:r>
                        <a:rPr lang="en-GB" sz="24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Calibri"/>
                          <a:ea typeface="Calibri"/>
                          <a:cs typeface="Times New Roman"/>
                        </a:rPr>
                        <a:t>400 nm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0">
                <a:tc>
                  <a:txBody>
                    <a:bodyPr/>
                    <a:lstStyle/>
                    <a:p>
                      <a:pPr>
                        <a:lnSpc>
                          <a:spcPct val="115000"/>
                        </a:lnSpc>
                        <a:spcAft>
                          <a:spcPts val="0"/>
                        </a:spcAft>
                      </a:pPr>
                      <a:r>
                        <a:rPr lang="en-GB" sz="2400">
                          <a:effectLst/>
                          <a:latin typeface="Calibri"/>
                          <a:ea typeface="Calibri"/>
                          <a:cs typeface="Times New Roman"/>
                        </a:rPr>
                        <a:t>vertical rms IP spot 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Symbol"/>
                          <a:ea typeface="Calibri"/>
                          <a:cs typeface="Times New Roman"/>
                        </a:rPr>
                        <a:t>s</a:t>
                      </a:r>
                      <a:r>
                        <a:rPr lang="en-GB" sz="2400" baseline="-25000">
                          <a:effectLst/>
                          <a:latin typeface="Calibri"/>
                          <a:ea typeface="Calibri"/>
                          <a:cs typeface="Times New Roman"/>
                        </a:rPr>
                        <a:t>y</a:t>
                      </a:r>
                      <a:r>
                        <a:rPr lang="en-GB" sz="2400">
                          <a:effectLst/>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Calibri"/>
                          <a:ea typeface="Calibri"/>
                          <a:cs typeface="Times New Roman"/>
                        </a:rPr>
                        <a:t>18 nm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0">
                <a:tc>
                  <a:txBody>
                    <a:bodyPr/>
                    <a:lstStyle/>
                    <a:p>
                      <a:pPr>
                        <a:lnSpc>
                          <a:spcPct val="115000"/>
                        </a:lnSpc>
                        <a:spcAft>
                          <a:spcPts val="0"/>
                        </a:spcAft>
                      </a:pPr>
                      <a:r>
                        <a:rPr lang="en-GB" sz="2400" dirty="0">
                          <a:effectLst/>
                          <a:latin typeface="Calibri"/>
                          <a:ea typeface="Calibri"/>
                          <a:cs typeface="Times New Roman"/>
                        </a:rPr>
                        <a:t>horizontal </a:t>
                      </a:r>
                      <a:r>
                        <a:rPr lang="en-GB" sz="2400" dirty="0" err="1">
                          <a:effectLst/>
                          <a:latin typeface="Calibri"/>
                          <a:ea typeface="Calibri"/>
                          <a:cs typeface="Times New Roman"/>
                        </a:rPr>
                        <a:t>rms</a:t>
                      </a:r>
                      <a:r>
                        <a:rPr lang="en-GB" sz="2400" dirty="0">
                          <a:effectLst/>
                          <a:latin typeface="Calibri"/>
                          <a:ea typeface="Calibri"/>
                          <a:cs typeface="Times New Roman"/>
                        </a:rPr>
                        <a:t> CP spot 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Symbol"/>
                          <a:ea typeface="Calibri"/>
                          <a:cs typeface="Times New Roman"/>
                        </a:rPr>
                        <a:t>s</a:t>
                      </a:r>
                      <a:r>
                        <a:rPr lang="en-GB" sz="2400" baseline="-25000">
                          <a:effectLst/>
                          <a:latin typeface="Calibri"/>
                          <a:ea typeface="Calibri"/>
                          <a:cs typeface="Times New Roman"/>
                        </a:rPr>
                        <a:t>x</a:t>
                      </a:r>
                      <a:r>
                        <a:rPr lang="en-GB" sz="2400" baseline="30000">
                          <a:effectLst/>
                          <a:latin typeface="Calibri"/>
                          <a:ea typeface="Calibri"/>
                          <a:cs typeface="Times New Roman"/>
                        </a:rPr>
                        <a:t>CP</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Calibri"/>
                          <a:ea typeface="Calibri"/>
                          <a:cs typeface="Times New Roman"/>
                        </a:rPr>
                        <a:t>400 nm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0">
                <a:tc>
                  <a:txBody>
                    <a:bodyPr/>
                    <a:lstStyle/>
                    <a:p>
                      <a:pPr>
                        <a:lnSpc>
                          <a:spcPct val="115000"/>
                        </a:lnSpc>
                        <a:spcAft>
                          <a:spcPts val="0"/>
                        </a:spcAft>
                      </a:pPr>
                      <a:r>
                        <a:rPr lang="en-GB" sz="2400">
                          <a:effectLst/>
                          <a:latin typeface="Calibri"/>
                          <a:ea typeface="Calibri"/>
                          <a:cs typeface="Times New Roman"/>
                        </a:rPr>
                        <a:t>vertical rms CP spot size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Symbol"/>
                          <a:ea typeface="Calibri"/>
                          <a:cs typeface="Times New Roman"/>
                        </a:rPr>
                        <a:t>s</a:t>
                      </a:r>
                      <a:r>
                        <a:rPr lang="en-GB" sz="2400" baseline="-25000">
                          <a:effectLst/>
                          <a:latin typeface="Calibri"/>
                          <a:ea typeface="Calibri"/>
                          <a:cs typeface="Times New Roman"/>
                        </a:rPr>
                        <a:t>y</a:t>
                      </a:r>
                      <a:r>
                        <a:rPr lang="en-GB" sz="2400" baseline="30000">
                          <a:effectLst/>
                          <a:latin typeface="Calibri"/>
                          <a:ea typeface="Calibri"/>
                          <a:cs typeface="Times New Roman"/>
                        </a:rPr>
                        <a:t>CP</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a:effectLst/>
                          <a:latin typeface="Calibri"/>
                          <a:ea typeface="Calibri"/>
                          <a:cs typeface="Times New Roman"/>
                        </a:rPr>
                        <a:t>180 nm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0">
                <a:tc>
                  <a:txBody>
                    <a:bodyPr/>
                    <a:lstStyle/>
                    <a:p>
                      <a:pPr>
                        <a:lnSpc>
                          <a:spcPct val="115000"/>
                        </a:lnSpc>
                        <a:spcAft>
                          <a:spcPts val="0"/>
                        </a:spcAft>
                      </a:pPr>
                      <a:r>
                        <a:rPr lang="en-GB" sz="2400" dirty="0">
                          <a:effectLst/>
                          <a:latin typeface="Calibri"/>
                          <a:ea typeface="Calibri"/>
                          <a:cs typeface="Times New Roman"/>
                        </a:rPr>
                        <a:t>e</a:t>
                      </a:r>
                      <a:r>
                        <a:rPr lang="en-GB" sz="2400" baseline="30000" dirty="0">
                          <a:effectLst/>
                          <a:latin typeface="Calibri"/>
                          <a:ea typeface="Calibri"/>
                          <a:cs typeface="Times New Roman"/>
                        </a:rPr>
                        <a:t>-</a:t>
                      </a:r>
                      <a:r>
                        <a:rPr lang="en-GB" sz="2400" dirty="0">
                          <a:effectLst/>
                          <a:latin typeface="Calibri"/>
                          <a:ea typeface="Calibri"/>
                          <a:cs typeface="Times New Roman"/>
                        </a:rPr>
                        <a:t>e</a:t>
                      </a:r>
                      <a:r>
                        <a:rPr lang="en-GB" sz="2400" baseline="30000" dirty="0">
                          <a:effectLst/>
                          <a:latin typeface="Calibri"/>
                          <a:ea typeface="Calibri"/>
                          <a:cs typeface="Times New Roman"/>
                        </a:rPr>
                        <a:t>- </a:t>
                      </a:r>
                      <a:r>
                        <a:rPr lang="en-GB" sz="2400" dirty="0">
                          <a:effectLst/>
                          <a:latin typeface="Calibri"/>
                          <a:ea typeface="Calibri"/>
                          <a:cs typeface="Times New Roman"/>
                        </a:rPr>
                        <a:t>geometric luminosity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i="1">
                          <a:effectLst/>
                          <a:latin typeface="Calibri"/>
                          <a:ea typeface="Calibri"/>
                          <a:cs typeface="Times New Roman"/>
                        </a:rPr>
                        <a:t>L</a:t>
                      </a:r>
                      <a:r>
                        <a:rPr lang="en-GB" sz="2400" i="1" baseline="-25000">
                          <a:effectLst/>
                          <a:latin typeface="Calibri"/>
                          <a:ea typeface="Calibri"/>
                          <a:cs typeface="Times New Roman"/>
                        </a:rPr>
                        <a:t>ee</a:t>
                      </a:r>
                      <a:endParaRPr lang="en-GB" sz="2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dirty="0">
                          <a:effectLst/>
                          <a:latin typeface="Calibri"/>
                          <a:ea typeface="Calibri"/>
                          <a:cs typeface="Times New Roman"/>
                        </a:rPr>
                        <a:t>2x10</a:t>
                      </a:r>
                      <a:r>
                        <a:rPr lang="en-GB" sz="2400" baseline="30000" dirty="0">
                          <a:effectLst/>
                          <a:latin typeface="Calibri"/>
                          <a:ea typeface="Calibri"/>
                          <a:cs typeface="Times New Roman"/>
                        </a:rPr>
                        <a:t>34 </a:t>
                      </a:r>
                      <a:r>
                        <a:rPr lang="en-GB" sz="2400" dirty="0">
                          <a:effectLst/>
                          <a:latin typeface="Calibri"/>
                          <a:ea typeface="Calibri"/>
                          <a:cs typeface="Times New Roman"/>
                        </a:rPr>
                        <a:t>cm</a:t>
                      </a:r>
                      <a:r>
                        <a:rPr lang="en-GB" sz="2400" baseline="30000" dirty="0">
                          <a:effectLst/>
                          <a:latin typeface="Calibri"/>
                          <a:ea typeface="Calibri"/>
                          <a:cs typeface="Times New Roman"/>
                        </a:rPr>
                        <a:t>-2</a:t>
                      </a:r>
                      <a:r>
                        <a:rPr lang="en-GB" sz="2400" dirty="0">
                          <a:effectLst/>
                          <a:latin typeface="Calibri"/>
                          <a:ea typeface="Calibri"/>
                          <a:cs typeface="Times New Roman"/>
                        </a:rPr>
                        <a:t>s</a:t>
                      </a:r>
                      <a:r>
                        <a:rPr lang="en-GB" sz="2400" baseline="30000" dirty="0">
                          <a:effectLst/>
                          <a:latin typeface="Calibri"/>
                          <a:ea typeface="Calibri"/>
                          <a:cs typeface="Times New Roman"/>
                        </a:rPr>
                        <a:t>-1</a:t>
                      </a:r>
                      <a:endParaRPr lang="en-GB" sz="24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673910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4294967295"/>
          </p:nvPr>
        </p:nvGraphicFramePr>
        <p:xfrm>
          <a:off x="246080" y="602595"/>
          <a:ext cx="8667005" cy="5191760"/>
        </p:xfrm>
        <a:graphic>
          <a:graphicData uri="http://schemas.openxmlformats.org/drawingml/2006/table">
            <a:tbl>
              <a:tblPr firstRow="1" bandRow="1">
                <a:tableStyleId>{5C22544A-7EE6-4342-B048-85BDC9FD1C3A}</a:tableStyleId>
              </a:tblPr>
              <a:tblGrid>
                <a:gridCol w="2153555">
                  <a:extLst>
                    <a:ext uri="{9D8B030D-6E8A-4147-A177-3AD203B41FA5}">
                      <a16:colId xmlns:a16="http://schemas.microsoft.com/office/drawing/2014/main" val="20000"/>
                    </a:ext>
                  </a:extLst>
                </a:gridCol>
                <a:gridCol w="1583496">
                  <a:extLst>
                    <a:ext uri="{9D8B030D-6E8A-4147-A177-3AD203B41FA5}">
                      <a16:colId xmlns:a16="http://schemas.microsoft.com/office/drawing/2014/main" val="20001"/>
                    </a:ext>
                  </a:extLst>
                </a:gridCol>
                <a:gridCol w="1583496">
                  <a:extLst>
                    <a:ext uri="{9D8B030D-6E8A-4147-A177-3AD203B41FA5}">
                      <a16:colId xmlns:a16="http://schemas.microsoft.com/office/drawing/2014/main" val="20002"/>
                    </a:ext>
                  </a:extLst>
                </a:gridCol>
                <a:gridCol w="1673229">
                  <a:extLst>
                    <a:ext uri="{9D8B030D-6E8A-4147-A177-3AD203B41FA5}">
                      <a16:colId xmlns:a16="http://schemas.microsoft.com/office/drawing/2014/main" val="20003"/>
                    </a:ext>
                  </a:extLst>
                </a:gridCol>
                <a:gridCol w="1673229">
                  <a:extLst>
                    <a:ext uri="{9D8B030D-6E8A-4147-A177-3AD203B41FA5}">
                      <a16:colId xmlns:a16="http://schemas.microsoft.com/office/drawing/2014/main" val="20004"/>
                    </a:ext>
                  </a:extLst>
                </a:gridCol>
              </a:tblGrid>
              <a:tr h="370840">
                <a:tc>
                  <a:txBody>
                    <a:bodyPr/>
                    <a:lstStyle/>
                    <a:p>
                      <a:pPr algn="ctr"/>
                      <a:r>
                        <a:rPr lang="en-US" dirty="0"/>
                        <a:t>Parameter</a:t>
                      </a:r>
                    </a:p>
                  </a:txBody>
                  <a:tcPr/>
                </a:tc>
                <a:tc>
                  <a:txBody>
                    <a:bodyPr/>
                    <a:lstStyle/>
                    <a:p>
                      <a:pPr algn="ctr"/>
                      <a:r>
                        <a:rPr lang="en-US" dirty="0" err="1"/>
                        <a:t>HFiTT</a:t>
                      </a:r>
                      <a:endParaRPr lang="en-US" dirty="0"/>
                    </a:p>
                  </a:txBody>
                  <a:tcPr/>
                </a:tc>
                <a:tc>
                  <a:txBody>
                    <a:bodyPr/>
                    <a:lstStyle/>
                    <a:p>
                      <a:pPr algn="ctr"/>
                      <a:r>
                        <a:rPr lang="en-US" dirty="0"/>
                        <a:t>Sapphire</a:t>
                      </a:r>
                    </a:p>
                  </a:txBody>
                  <a:tcPr/>
                </a:tc>
                <a:tc>
                  <a:txBody>
                    <a:bodyPr/>
                    <a:lstStyle/>
                    <a:p>
                      <a:pPr algn="ctr"/>
                      <a:r>
                        <a:rPr lang="en-US" dirty="0"/>
                        <a:t>SILC</a:t>
                      </a:r>
                    </a:p>
                  </a:txBody>
                  <a:tcPr/>
                </a:tc>
                <a:tc>
                  <a:txBody>
                    <a:bodyPr/>
                    <a:lstStyle/>
                    <a:p>
                      <a:pPr algn="ctr"/>
                      <a:r>
                        <a:rPr lang="en-US" dirty="0"/>
                        <a:t>CLICHE</a:t>
                      </a:r>
                    </a:p>
                  </a:txBody>
                  <a:tcPr/>
                </a:tc>
                <a:extLst>
                  <a:ext uri="{0D108BD9-81ED-4DB2-BD59-A6C34878D82A}">
                    <a16:rowId xmlns:a16="http://schemas.microsoft.com/office/drawing/2014/main" val="10000"/>
                  </a:ext>
                </a:extLst>
              </a:tr>
              <a:tr h="370840">
                <a:tc>
                  <a:txBody>
                    <a:bodyPr/>
                    <a:lstStyle/>
                    <a:p>
                      <a:r>
                        <a:rPr lang="en-US" dirty="0" err="1"/>
                        <a:t>cms</a:t>
                      </a:r>
                      <a:r>
                        <a:rPr lang="en-US" dirty="0"/>
                        <a:t> </a:t>
                      </a:r>
                      <a:r>
                        <a:rPr lang="en-US" dirty="0" err="1"/>
                        <a:t>e-e</a:t>
                      </a:r>
                      <a:r>
                        <a:rPr lang="en-US" dirty="0"/>
                        <a:t>- Energy</a:t>
                      </a:r>
                    </a:p>
                  </a:txBody>
                  <a:tcPr/>
                </a:tc>
                <a:tc>
                  <a:txBody>
                    <a:bodyPr/>
                    <a:lstStyle/>
                    <a:p>
                      <a:pPr algn="ctr"/>
                      <a:r>
                        <a:rPr lang="en-US" dirty="0"/>
                        <a:t>160 </a:t>
                      </a:r>
                      <a:r>
                        <a:rPr lang="en-US" dirty="0" err="1"/>
                        <a:t>GeV</a:t>
                      </a:r>
                      <a:endParaRPr lang="en-US" dirty="0"/>
                    </a:p>
                  </a:txBody>
                  <a:tcPr/>
                </a:tc>
                <a:tc>
                  <a:txBody>
                    <a:bodyPr/>
                    <a:lstStyle/>
                    <a:p>
                      <a:pPr algn="ctr"/>
                      <a:r>
                        <a:rPr lang="en-US" dirty="0"/>
                        <a:t>160 </a:t>
                      </a:r>
                      <a:r>
                        <a:rPr lang="en-US" dirty="0" err="1"/>
                        <a:t>GeV</a:t>
                      </a:r>
                      <a:endParaRPr lang="en-US" dirty="0"/>
                    </a:p>
                  </a:txBody>
                  <a:tcPr/>
                </a:tc>
                <a:tc>
                  <a:txBody>
                    <a:bodyPr/>
                    <a:lstStyle/>
                    <a:p>
                      <a:pPr algn="ctr"/>
                      <a:r>
                        <a:rPr lang="en-US" dirty="0"/>
                        <a:t>160 </a:t>
                      </a:r>
                      <a:r>
                        <a:rPr lang="en-US" dirty="0" err="1"/>
                        <a:t>GeV</a:t>
                      </a:r>
                      <a:endParaRPr lang="en-US" dirty="0"/>
                    </a:p>
                  </a:txBody>
                  <a:tcPr/>
                </a:tc>
                <a:tc>
                  <a:txBody>
                    <a:bodyPr/>
                    <a:lstStyle/>
                    <a:p>
                      <a:pPr algn="ctr"/>
                      <a:r>
                        <a:rPr lang="en-US" dirty="0"/>
                        <a:t>160 </a:t>
                      </a:r>
                      <a:r>
                        <a:rPr lang="en-US" dirty="0" err="1"/>
                        <a:t>Gev</a:t>
                      </a:r>
                      <a:endParaRPr lang="en-US" dirty="0"/>
                    </a:p>
                  </a:txBody>
                  <a:tcPr/>
                </a:tc>
                <a:extLst>
                  <a:ext uri="{0D108BD9-81ED-4DB2-BD59-A6C34878D82A}">
                    <a16:rowId xmlns:a16="http://schemas.microsoft.com/office/drawing/2014/main" val="10001"/>
                  </a:ext>
                </a:extLst>
              </a:tr>
              <a:tr h="370840">
                <a:tc>
                  <a:txBody>
                    <a:bodyPr/>
                    <a:lstStyle/>
                    <a:p>
                      <a:r>
                        <a:rPr lang="en-US" dirty="0"/>
                        <a:t>Peak </a:t>
                      </a:r>
                      <a:r>
                        <a:rPr lang="en-US" dirty="0" err="1">
                          <a:latin typeface="Symbol" pitchFamily="18" charset="2"/>
                        </a:rPr>
                        <a:t>gg</a:t>
                      </a:r>
                      <a:r>
                        <a:rPr lang="en-US" dirty="0"/>
                        <a:t> Energy</a:t>
                      </a:r>
                    </a:p>
                  </a:txBody>
                  <a:tcPr/>
                </a:tc>
                <a:tc>
                  <a:txBody>
                    <a:bodyPr/>
                    <a:lstStyle/>
                    <a:p>
                      <a:pPr algn="ctr"/>
                      <a:r>
                        <a:rPr lang="en-US" dirty="0"/>
                        <a:t>126 </a:t>
                      </a:r>
                      <a:r>
                        <a:rPr lang="en-US" dirty="0" err="1"/>
                        <a:t>GeV</a:t>
                      </a:r>
                      <a:endParaRPr lang="en-US" dirty="0"/>
                    </a:p>
                  </a:txBody>
                  <a:tcPr/>
                </a:tc>
                <a:tc>
                  <a:txBody>
                    <a:bodyPr/>
                    <a:lstStyle/>
                    <a:p>
                      <a:pPr algn="ctr"/>
                      <a:r>
                        <a:rPr lang="en-US" dirty="0"/>
                        <a:t>128 </a:t>
                      </a:r>
                      <a:r>
                        <a:rPr lang="en-US" dirty="0" err="1"/>
                        <a:t>GeV</a:t>
                      </a:r>
                      <a:endParaRPr lang="en-US" dirty="0"/>
                    </a:p>
                  </a:txBody>
                  <a:tcPr/>
                </a:tc>
                <a:tc>
                  <a:txBody>
                    <a:bodyPr/>
                    <a:lstStyle/>
                    <a:p>
                      <a:pPr algn="ctr"/>
                      <a:r>
                        <a:rPr lang="en-US" dirty="0"/>
                        <a:t>130 </a:t>
                      </a:r>
                      <a:r>
                        <a:rPr lang="en-US" dirty="0" err="1"/>
                        <a:t>GeV</a:t>
                      </a:r>
                      <a:endParaRPr lang="en-US" dirty="0"/>
                    </a:p>
                  </a:txBody>
                  <a:tcPr/>
                </a:tc>
                <a:tc>
                  <a:txBody>
                    <a:bodyPr/>
                    <a:lstStyle/>
                    <a:p>
                      <a:pPr algn="ctr"/>
                      <a:r>
                        <a:rPr lang="en-US" dirty="0"/>
                        <a:t>128 </a:t>
                      </a:r>
                      <a:r>
                        <a:rPr lang="en-US" dirty="0" err="1"/>
                        <a:t>GeV</a:t>
                      </a:r>
                      <a:endParaRPr lang="en-US" dirty="0"/>
                    </a:p>
                  </a:txBody>
                  <a:tcPr/>
                </a:tc>
                <a:extLst>
                  <a:ext uri="{0D108BD9-81ED-4DB2-BD59-A6C34878D82A}">
                    <a16:rowId xmlns:a16="http://schemas.microsoft.com/office/drawing/2014/main" val="10002"/>
                  </a:ext>
                </a:extLst>
              </a:tr>
              <a:tr h="370840">
                <a:tc>
                  <a:txBody>
                    <a:bodyPr/>
                    <a:lstStyle/>
                    <a:p>
                      <a:r>
                        <a:rPr lang="en-US" dirty="0"/>
                        <a:t>Bunch charge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2e10</a:t>
                      </a:r>
                    </a:p>
                  </a:txBody>
                  <a:tcPr/>
                </a:tc>
                <a:tc>
                  <a:txBody>
                    <a:bodyPr/>
                    <a:lstStyle/>
                    <a:p>
                      <a:pPr algn="ctr"/>
                      <a:r>
                        <a:rPr lang="en-US" dirty="0"/>
                        <a:t>1e10</a:t>
                      </a:r>
                    </a:p>
                  </a:txBody>
                  <a:tcPr/>
                </a:tc>
                <a:tc>
                  <a:txBody>
                    <a:bodyPr/>
                    <a:lstStyle/>
                    <a:p>
                      <a:pPr algn="ctr"/>
                      <a:r>
                        <a:rPr lang="en-US" dirty="0"/>
                        <a:t>5e10</a:t>
                      </a:r>
                    </a:p>
                  </a:txBody>
                  <a:tcPr/>
                </a:tc>
                <a:tc>
                  <a:txBody>
                    <a:bodyPr/>
                    <a:lstStyle/>
                    <a:p>
                      <a:pPr algn="ctr"/>
                      <a:r>
                        <a:rPr lang="en-US" dirty="0"/>
                        <a:t>4e9</a:t>
                      </a:r>
                    </a:p>
                  </a:txBody>
                  <a:tcPr/>
                </a:tc>
                <a:extLst>
                  <a:ext uri="{0D108BD9-81ED-4DB2-BD59-A6C34878D82A}">
                    <a16:rowId xmlns:a16="http://schemas.microsoft.com/office/drawing/2014/main" val="10003"/>
                  </a:ext>
                </a:extLst>
              </a:tr>
              <a:tr h="370840">
                <a:tc>
                  <a:txBody>
                    <a:bodyPr/>
                    <a:lstStyle/>
                    <a:p>
                      <a:r>
                        <a:rPr lang="en-US" dirty="0"/>
                        <a:t>Bunches/train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1</a:t>
                      </a:r>
                    </a:p>
                  </a:txBody>
                  <a:tcPr/>
                </a:tc>
                <a:tc>
                  <a:txBody>
                    <a:bodyPr/>
                    <a:lstStyle/>
                    <a:p>
                      <a:pPr algn="ctr"/>
                      <a:r>
                        <a:rPr lang="en-US" dirty="0"/>
                        <a:t>1</a:t>
                      </a:r>
                    </a:p>
                  </a:txBody>
                  <a:tcPr/>
                </a:tc>
                <a:tc>
                  <a:txBody>
                    <a:bodyPr/>
                    <a:lstStyle/>
                    <a:p>
                      <a:pPr algn="ctr"/>
                      <a:r>
                        <a:rPr lang="en-US" dirty="0"/>
                        <a:t>1000</a:t>
                      </a:r>
                    </a:p>
                  </a:txBody>
                  <a:tcPr/>
                </a:tc>
                <a:tc>
                  <a:txBody>
                    <a:bodyPr/>
                    <a:lstStyle/>
                    <a:p>
                      <a:pPr algn="ctr"/>
                      <a:r>
                        <a:rPr lang="en-US" dirty="0"/>
                        <a:t>1690</a:t>
                      </a:r>
                    </a:p>
                  </a:txBody>
                  <a:tcPr/>
                </a:tc>
                <a:extLst>
                  <a:ext uri="{0D108BD9-81ED-4DB2-BD59-A6C34878D82A}">
                    <a16:rowId xmlns:a16="http://schemas.microsoft.com/office/drawing/2014/main" val="10004"/>
                  </a:ext>
                </a:extLst>
              </a:tr>
              <a:tr h="370840">
                <a:tc>
                  <a:txBody>
                    <a:bodyPr/>
                    <a:lstStyle/>
                    <a:p>
                      <a:r>
                        <a:rPr lang="en-US" dirty="0"/>
                        <a:t>Rep. rate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47.7 kHz</a:t>
                      </a:r>
                    </a:p>
                  </a:txBody>
                  <a:tcPr/>
                </a:tc>
                <a:tc>
                  <a:txBody>
                    <a:bodyPr/>
                    <a:lstStyle/>
                    <a:p>
                      <a:pPr algn="ctr"/>
                      <a:r>
                        <a:rPr lang="en-US" dirty="0"/>
                        <a:t>200 kHz</a:t>
                      </a:r>
                    </a:p>
                  </a:txBody>
                  <a:tcPr/>
                </a:tc>
                <a:tc>
                  <a:txBody>
                    <a:bodyPr/>
                    <a:lstStyle/>
                    <a:p>
                      <a:pPr algn="ctr"/>
                      <a:r>
                        <a:rPr lang="en-US" dirty="0"/>
                        <a:t>10 Hz</a:t>
                      </a:r>
                    </a:p>
                  </a:txBody>
                  <a:tcPr/>
                </a:tc>
                <a:tc>
                  <a:txBody>
                    <a:bodyPr/>
                    <a:lstStyle/>
                    <a:p>
                      <a:pPr algn="ctr"/>
                      <a:r>
                        <a:rPr lang="en-US" dirty="0"/>
                        <a:t>100 Hz</a:t>
                      </a:r>
                    </a:p>
                  </a:txBody>
                  <a:tcPr/>
                </a:tc>
                <a:extLst>
                  <a:ext uri="{0D108BD9-81ED-4DB2-BD59-A6C34878D82A}">
                    <a16:rowId xmlns:a16="http://schemas.microsoft.com/office/drawing/2014/main" val="10005"/>
                  </a:ext>
                </a:extLst>
              </a:tr>
              <a:tr h="370840">
                <a:tc>
                  <a:txBody>
                    <a:bodyPr/>
                    <a:lstStyle/>
                    <a:p>
                      <a:r>
                        <a:rPr lang="en-US" dirty="0"/>
                        <a:t>Power per beam</a:t>
                      </a:r>
                    </a:p>
                  </a:txBody>
                  <a:tcPr/>
                </a:tc>
                <a:tc>
                  <a:txBody>
                    <a:bodyPr/>
                    <a:lstStyle/>
                    <a:p>
                      <a:pPr algn="ctr"/>
                      <a:r>
                        <a:rPr lang="en-US" sz="1800" kern="1200" dirty="0">
                          <a:solidFill>
                            <a:schemeClr val="dk1"/>
                          </a:solidFill>
                          <a:latin typeface="+mn-lt"/>
                          <a:ea typeface="+mn-ea"/>
                          <a:cs typeface="+mn-cs"/>
                        </a:rPr>
                        <a:t>12.2 </a:t>
                      </a:r>
                      <a:r>
                        <a:rPr lang="en-US" dirty="0"/>
                        <a:t>MW</a:t>
                      </a:r>
                    </a:p>
                  </a:txBody>
                  <a:tcPr/>
                </a:tc>
                <a:tc>
                  <a:txBody>
                    <a:bodyPr/>
                    <a:lstStyle/>
                    <a:p>
                      <a:pPr algn="ctr"/>
                      <a:r>
                        <a:rPr lang="en-US" dirty="0"/>
                        <a:t>25 MW</a:t>
                      </a:r>
                    </a:p>
                  </a:txBody>
                  <a:tcPr/>
                </a:tc>
                <a:tc>
                  <a:txBody>
                    <a:bodyPr/>
                    <a:lstStyle/>
                    <a:p>
                      <a:pPr algn="ctr"/>
                      <a:r>
                        <a:rPr lang="en-US" dirty="0"/>
                        <a:t>7 MW</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t>9.6 MW</a:t>
                      </a:r>
                    </a:p>
                  </a:txBody>
                  <a:tcPr/>
                </a:tc>
                <a:extLst>
                  <a:ext uri="{0D108BD9-81ED-4DB2-BD59-A6C34878D82A}">
                    <a16:rowId xmlns:a16="http://schemas.microsoft.com/office/drawing/2014/main" val="10006"/>
                  </a:ext>
                </a:extLst>
              </a:tr>
              <a:tr h="370840">
                <a:tc>
                  <a:txBody>
                    <a:bodyPr/>
                    <a:lstStyle/>
                    <a:p>
                      <a:r>
                        <a:rPr lang="en-US" dirty="0" err="1"/>
                        <a:t>L_ee</a:t>
                      </a:r>
                      <a:endParaRPr lang="en-US" dirty="0"/>
                    </a:p>
                  </a:txBody>
                  <a:tcPr/>
                </a:tc>
                <a:tc>
                  <a:txBody>
                    <a:bodyPr/>
                    <a:lstStyle/>
                    <a:p>
                      <a:pPr algn="ctr"/>
                      <a:r>
                        <a:rPr lang="en-US" dirty="0"/>
                        <a:t>3.2e34</a:t>
                      </a:r>
                    </a:p>
                  </a:txBody>
                  <a:tcPr/>
                </a:tc>
                <a:tc>
                  <a:txBody>
                    <a:bodyPr/>
                    <a:lstStyle/>
                    <a:p>
                      <a:pPr algn="ctr"/>
                      <a:r>
                        <a:rPr lang="en-US" dirty="0"/>
                        <a:t>2e34</a:t>
                      </a:r>
                    </a:p>
                  </a:txBody>
                  <a:tcPr/>
                </a:tc>
                <a:tc>
                  <a:txBody>
                    <a:bodyPr/>
                    <a:lstStyle/>
                    <a:p>
                      <a:pPr algn="ctr"/>
                      <a:r>
                        <a:rPr lang="en-US" dirty="0"/>
                        <a:t>1e34</a:t>
                      </a:r>
                    </a:p>
                  </a:txBody>
                  <a:tcPr/>
                </a:tc>
                <a:tc>
                  <a:txBody>
                    <a:bodyPr/>
                    <a:lstStyle/>
                    <a:p>
                      <a:pPr algn="ctr"/>
                      <a:r>
                        <a:rPr lang="en-US" dirty="0"/>
                        <a:t>4e34</a:t>
                      </a:r>
                    </a:p>
                  </a:txBody>
                  <a:tcPr/>
                </a:tc>
                <a:extLst>
                  <a:ext uri="{0D108BD9-81ED-4DB2-BD59-A6C34878D82A}">
                    <a16:rowId xmlns:a16="http://schemas.microsoft.com/office/drawing/2014/main" val="10007"/>
                  </a:ext>
                </a:extLst>
              </a:tr>
              <a:tr h="370840">
                <a:tc>
                  <a:txBody>
                    <a:bodyPr/>
                    <a:lstStyle/>
                    <a:p>
                      <a:r>
                        <a:rPr lang="en-US" dirty="0" err="1"/>
                        <a:t>L_gg</a:t>
                      </a:r>
                      <a:r>
                        <a:rPr lang="en-US" dirty="0"/>
                        <a:t> (E</a:t>
                      </a:r>
                      <a:r>
                        <a:rPr lang="en-US" dirty="0">
                          <a:latin typeface="Symbol" pitchFamily="18" charset="2"/>
                        </a:rPr>
                        <a:t>gg</a:t>
                      </a:r>
                      <a:r>
                        <a:rPr lang="en-US" dirty="0"/>
                        <a:t> &gt;</a:t>
                      </a:r>
                      <a:r>
                        <a:rPr lang="en-US" baseline="0" dirty="0"/>
                        <a:t> 0.6 </a:t>
                      </a:r>
                      <a:r>
                        <a:rPr lang="en-US" baseline="0" dirty="0" err="1"/>
                        <a:t>Ecms</a:t>
                      </a:r>
                      <a:r>
                        <a:rPr lang="en-US" baseline="0" dirty="0"/>
                        <a:t>)</a:t>
                      </a:r>
                      <a:endParaRPr lang="en-US" dirty="0"/>
                    </a:p>
                  </a:txBody>
                  <a:tcPr/>
                </a:tc>
                <a:tc>
                  <a:txBody>
                    <a:bodyPr/>
                    <a:lstStyle/>
                    <a:p>
                      <a:pPr algn="ctr"/>
                      <a:r>
                        <a:rPr lang="en-US" dirty="0"/>
                        <a:t>5e33</a:t>
                      </a:r>
                    </a:p>
                  </a:txBody>
                  <a:tcPr/>
                </a:tc>
                <a:tc>
                  <a:txBody>
                    <a:bodyPr/>
                    <a:lstStyle/>
                    <a:p>
                      <a:pPr algn="ctr"/>
                      <a:r>
                        <a:rPr lang="en-US" dirty="0"/>
                        <a:t>3.5e33</a:t>
                      </a:r>
                    </a:p>
                  </a:txBody>
                  <a:tcPr/>
                </a:tc>
                <a:tc>
                  <a:txBody>
                    <a:bodyPr/>
                    <a:lstStyle/>
                    <a:p>
                      <a:pPr algn="ctr"/>
                      <a:r>
                        <a:rPr lang="en-US" dirty="0"/>
                        <a:t>2e33</a:t>
                      </a:r>
                    </a:p>
                  </a:txBody>
                  <a:tcPr/>
                </a:tc>
                <a:tc>
                  <a:txBody>
                    <a:bodyPr/>
                    <a:lstStyle/>
                    <a:p>
                      <a:pPr algn="ctr"/>
                      <a:r>
                        <a:rPr lang="en-US" dirty="0"/>
                        <a:t>3.5e33</a:t>
                      </a:r>
                    </a:p>
                  </a:txBody>
                  <a:tcPr/>
                </a:tc>
                <a:extLst>
                  <a:ext uri="{0D108BD9-81ED-4DB2-BD59-A6C34878D82A}">
                    <a16:rowId xmlns:a16="http://schemas.microsoft.com/office/drawing/2014/main" val="10008"/>
                  </a:ext>
                </a:extLst>
              </a:tr>
              <a:tr h="370840">
                <a:tc>
                  <a:txBody>
                    <a:bodyPr/>
                    <a:lstStyle/>
                    <a:p>
                      <a:r>
                        <a:rPr lang="en-US" dirty="0"/>
                        <a:t>CP from IP</a:t>
                      </a:r>
                    </a:p>
                  </a:txBody>
                  <a:tcPr/>
                </a:tc>
                <a:tc>
                  <a:txBody>
                    <a:bodyPr/>
                    <a:lstStyle/>
                    <a:p>
                      <a:pPr algn="ctr"/>
                      <a:r>
                        <a:rPr lang="en-US" dirty="0"/>
                        <a:t>1.2  mm</a:t>
                      </a:r>
                    </a:p>
                  </a:txBody>
                  <a:tcPr/>
                </a:tc>
                <a:tc>
                  <a:txBody>
                    <a:bodyPr/>
                    <a:lstStyle/>
                    <a:p>
                      <a:pPr algn="ctr"/>
                      <a:r>
                        <a:rPr lang="en-US" dirty="0"/>
                        <a:t>1</a:t>
                      </a:r>
                      <a:r>
                        <a:rPr lang="en-US" baseline="0" dirty="0"/>
                        <a:t> mm</a:t>
                      </a:r>
                      <a:endParaRPr lang="en-US" dirty="0"/>
                    </a:p>
                  </a:txBody>
                  <a:tcPr/>
                </a:tc>
                <a:tc>
                  <a:txBody>
                    <a:bodyPr/>
                    <a:lstStyle/>
                    <a:p>
                      <a:pPr algn="ctr"/>
                      <a:r>
                        <a:rPr lang="en-US" dirty="0"/>
                        <a:t>4 mm</a:t>
                      </a:r>
                    </a:p>
                  </a:txBody>
                  <a:tcPr/>
                </a:tc>
                <a:tc>
                  <a:txBody>
                    <a:bodyPr/>
                    <a:lstStyle/>
                    <a:p>
                      <a:pPr algn="ctr"/>
                      <a:r>
                        <a:rPr lang="en-US" dirty="0"/>
                        <a:t>1 mm</a:t>
                      </a:r>
                    </a:p>
                  </a:txBody>
                  <a:tcPr/>
                </a:tc>
                <a:extLst>
                  <a:ext uri="{0D108BD9-81ED-4DB2-BD59-A6C34878D82A}">
                    <a16:rowId xmlns:a16="http://schemas.microsoft.com/office/drawing/2014/main" val="10009"/>
                  </a:ext>
                </a:extLst>
              </a:tr>
              <a:tr h="370840">
                <a:tc>
                  <a:txBody>
                    <a:bodyPr/>
                    <a:lstStyle/>
                    <a:p>
                      <a:r>
                        <a:rPr lang="en-US" dirty="0"/>
                        <a:t>Laser pulse energy</a:t>
                      </a:r>
                    </a:p>
                  </a:txBody>
                  <a:tcPr/>
                </a:tc>
                <a:tc>
                  <a:txBody>
                    <a:bodyPr/>
                    <a:lstStyle/>
                    <a:p>
                      <a:pPr algn="ctr"/>
                      <a:r>
                        <a:rPr lang="en-US" dirty="0"/>
                        <a:t>5 J</a:t>
                      </a:r>
                    </a:p>
                  </a:txBody>
                  <a:tcPr/>
                </a:tc>
                <a:tc>
                  <a:txBody>
                    <a:bodyPr/>
                    <a:lstStyle/>
                    <a:p>
                      <a:pPr algn="ctr"/>
                      <a:r>
                        <a:rPr lang="en-US" dirty="0"/>
                        <a:t>4 J</a:t>
                      </a:r>
                    </a:p>
                  </a:txBody>
                  <a:tcPr/>
                </a:tc>
                <a:tc>
                  <a:txBody>
                    <a:bodyPr/>
                    <a:lstStyle/>
                    <a:p>
                      <a:pPr algn="ctr"/>
                      <a:r>
                        <a:rPr lang="en-US" dirty="0"/>
                        <a:t>1.2 J</a:t>
                      </a:r>
                    </a:p>
                  </a:txBody>
                  <a:tcPr/>
                </a:tc>
                <a:tc>
                  <a:txBody>
                    <a:bodyPr/>
                    <a:lstStyle/>
                    <a:p>
                      <a:pPr algn="ctr"/>
                      <a:r>
                        <a:rPr lang="en-US" dirty="0"/>
                        <a:t>2 J</a:t>
                      </a:r>
                    </a:p>
                  </a:txBody>
                  <a:tcPr/>
                </a:tc>
                <a:extLst>
                  <a:ext uri="{0D108BD9-81ED-4DB2-BD59-A6C34878D82A}">
                    <a16:rowId xmlns:a16="http://schemas.microsoft.com/office/drawing/2014/main" val="10010"/>
                  </a:ext>
                </a:extLst>
              </a:tr>
              <a:tr h="370840">
                <a:tc>
                  <a:txBody>
                    <a:bodyPr/>
                    <a:lstStyle/>
                    <a:p>
                      <a:r>
                        <a:rPr lang="en-US" dirty="0">
                          <a:latin typeface="Symbol" pitchFamily="18" charset="2"/>
                        </a:rPr>
                        <a:t>e</a:t>
                      </a:r>
                      <a:r>
                        <a:rPr lang="en-US" baseline="-25000" dirty="0"/>
                        <a:t>x</a:t>
                      </a:r>
                      <a:r>
                        <a:rPr lang="en-US" dirty="0"/>
                        <a:t> / </a:t>
                      </a:r>
                      <a:r>
                        <a:rPr lang="en-US" dirty="0" err="1">
                          <a:latin typeface="Symbol" pitchFamily="18" charset="2"/>
                        </a:rPr>
                        <a:t>e</a:t>
                      </a:r>
                      <a:r>
                        <a:rPr lang="en-US" baseline="-25000" dirty="0" err="1"/>
                        <a:t>y</a:t>
                      </a:r>
                      <a:r>
                        <a:rPr lang="en-US" dirty="0"/>
                        <a:t> [</a:t>
                      </a:r>
                      <a:r>
                        <a:rPr lang="en-US" dirty="0">
                          <a:latin typeface="Symbol" charset="2"/>
                          <a:cs typeface="Symbol" charset="2"/>
                        </a:rPr>
                        <a:t>m</a:t>
                      </a:r>
                      <a:r>
                        <a:rPr lang="en-US" dirty="0"/>
                        <a:t>m]</a:t>
                      </a:r>
                    </a:p>
                  </a:txBody>
                  <a:tcPr/>
                </a:tc>
                <a:tc>
                  <a:txBody>
                    <a:bodyPr/>
                    <a:lstStyle/>
                    <a:p>
                      <a:pPr algn="ctr"/>
                      <a:r>
                        <a:rPr lang="en-US" dirty="0"/>
                        <a:t>10/0.03</a:t>
                      </a:r>
                    </a:p>
                  </a:txBody>
                  <a:tcPr/>
                </a:tc>
                <a:tc>
                  <a:txBody>
                    <a:bodyPr/>
                    <a:lstStyle/>
                    <a:p>
                      <a:pPr algn="ctr"/>
                      <a:r>
                        <a:rPr lang="en-US" dirty="0"/>
                        <a:t>5 / 0.5</a:t>
                      </a:r>
                    </a:p>
                  </a:txBody>
                  <a:tcPr/>
                </a:tc>
                <a:tc>
                  <a:txBody>
                    <a:bodyPr/>
                    <a:lstStyle/>
                    <a:p>
                      <a:pPr algn="ctr"/>
                      <a:r>
                        <a:rPr lang="en-US" dirty="0"/>
                        <a:t>6 / 5</a:t>
                      </a:r>
                    </a:p>
                  </a:txBody>
                  <a:tcPr/>
                </a:tc>
                <a:tc>
                  <a:txBody>
                    <a:bodyPr/>
                    <a:lstStyle/>
                    <a:p>
                      <a:pPr algn="ctr"/>
                      <a:r>
                        <a:rPr lang="en-US" dirty="0"/>
                        <a:t>1.4 / 0.05</a:t>
                      </a:r>
                    </a:p>
                  </a:txBody>
                  <a:tcPr/>
                </a:tc>
                <a:extLst>
                  <a:ext uri="{0D108BD9-81ED-4DB2-BD59-A6C34878D82A}">
                    <a16:rowId xmlns:a16="http://schemas.microsoft.com/office/drawing/2014/main" val="10011"/>
                  </a:ext>
                </a:extLst>
              </a:tr>
              <a:tr h="370840">
                <a:tc>
                  <a:txBody>
                    <a:bodyPr/>
                    <a:lstStyle/>
                    <a:p>
                      <a:r>
                        <a:rPr lang="en-US" dirty="0" err="1">
                          <a:latin typeface="Symbol" pitchFamily="18" charset="2"/>
                        </a:rPr>
                        <a:t>b</a:t>
                      </a:r>
                      <a:r>
                        <a:rPr lang="en-US" baseline="-25000" dirty="0" err="1"/>
                        <a:t>x</a:t>
                      </a:r>
                      <a:r>
                        <a:rPr lang="en-US" dirty="0"/>
                        <a:t> / </a:t>
                      </a:r>
                      <a:r>
                        <a:rPr lang="en-US" dirty="0">
                          <a:latin typeface="Symbol" pitchFamily="18" charset="2"/>
                        </a:rPr>
                        <a:t>b</a:t>
                      </a:r>
                      <a:r>
                        <a:rPr lang="en-US" baseline="-25000" dirty="0"/>
                        <a:t>y</a:t>
                      </a:r>
                      <a:r>
                        <a:rPr lang="en-US" dirty="0"/>
                        <a:t> at IP</a:t>
                      </a:r>
                      <a:r>
                        <a:rPr lang="en-US" baseline="0" dirty="0"/>
                        <a:t> [mm]</a:t>
                      </a:r>
                      <a:endParaRPr lang="en-US" dirty="0"/>
                    </a:p>
                  </a:txBody>
                  <a:tcPr/>
                </a:tc>
                <a:tc>
                  <a:txBody>
                    <a:bodyPr/>
                    <a:lstStyle/>
                    <a:p>
                      <a:pPr algn="ctr"/>
                      <a:r>
                        <a:rPr lang="en-US" dirty="0"/>
                        <a:t>4.5/5.3</a:t>
                      </a:r>
                    </a:p>
                  </a:txBody>
                  <a:tcPr/>
                </a:tc>
                <a:tc>
                  <a:txBody>
                    <a:bodyPr/>
                    <a:lstStyle/>
                    <a:p>
                      <a:pPr algn="ctr"/>
                      <a:r>
                        <a:rPr lang="en-US" dirty="0"/>
                        <a:t>5 / 0.1</a:t>
                      </a:r>
                    </a:p>
                  </a:txBody>
                  <a:tcPr/>
                </a:tc>
                <a:tc>
                  <a:txBody>
                    <a:bodyPr/>
                    <a:lstStyle/>
                    <a:p>
                      <a:pPr algn="ctr"/>
                      <a:r>
                        <a:rPr lang="en-US" dirty="0"/>
                        <a:t>0.5 / 0.5</a:t>
                      </a:r>
                    </a:p>
                  </a:txBody>
                  <a:tcPr/>
                </a:tc>
                <a:tc>
                  <a:txBody>
                    <a:bodyPr/>
                    <a:lstStyle/>
                    <a:p>
                      <a:pPr algn="ctr"/>
                      <a:r>
                        <a:rPr lang="en-US" dirty="0"/>
                        <a:t>2 / 0.02</a:t>
                      </a:r>
                    </a:p>
                  </a:txBody>
                  <a:tcPr/>
                </a:tc>
                <a:extLst>
                  <a:ext uri="{0D108BD9-81ED-4DB2-BD59-A6C34878D82A}">
                    <a16:rowId xmlns:a16="http://schemas.microsoft.com/office/drawing/2014/main" val="10012"/>
                  </a:ext>
                </a:extLst>
              </a:tr>
              <a:tr h="370840">
                <a:tc>
                  <a:txBody>
                    <a:bodyPr/>
                    <a:lstStyle/>
                    <a:p>
                      <a:r>
                        <a:rPr lang="en-US" dirty="0" err="1">
                          <a:latin typeface="Symbol" charset="2"/>
                          <a:cs typeface="Symbol" charset="2"/>
                        </a:rPr>
                        <a:t>s</a:t>
                      </a:r>
                      <a:r>
                        <a:rPr lang="en-US" baseline="-25000" dirty="0" err="1"/>
                        <a:t>x</a:t>
                      </a:r>
                      <a:r>
                        <a:rPr lang="en-US" dirty="0"/>
                        <a:t> / </a:t>
                      </a:r>
                      <a:r>
                        <a:rPr lang="en-US" dirty="0" err="1">
                          <a:latin typeface="Symbol" charset="2"/>
                          <a:cs typeface="Symbol" charset="2"/>
                        </a:rPr>
                        <a:t>s</a:t>
                      </a:r>
                      <a:r>
                        <a:rPr lang="en-US" baseline="-25000" dirty="0" err="1"/>
                        <a:t>y</a:t>
                      </a:r>
                      <a:r>
                        <a:rPr lang="en-US" dirty="0"/>
                        <a:t> at IP [nm]</a:t>
                      </a:r>
                    </a:p>
                  </a:txBody>
                  <a:tcPr/>
                </a:tc>
                <a:tc>
                  <a:txBody>
                    <a:bodyPr/>
                    <a:lstStyle/>
                    <a:p>
                      <a:pPr algn="ctr"/>
                      <a:r>
                        <a:rPr lang="en-US" dirty="0"/>
                        <a:t>535/32</a:t>
                      </a:r>
                    </a:p>
                  </a:txBody>
                  <a:tcPr/>
                </a:tc>
                <a:tc>
                  <a:txBody>
                    <a:bodyPr/>
                    <a:lstStyle/>
                    <a:p>
                      <a:pPr algn="ctr"/>
                      <a:r>
                        <a:rPr lang="en-US" dirty="0"/>
                        <a:t>400 / 18</a:t>
                      </a:r>
                    </a:p>
                  </a:txBody>
                  <a:tcPr/>
                </a:tc>
                <a:tc>
                  <a:txBody>
                    <a:bodyPr/>
                    <a:lstStyle/>
                    <a:p>
                      <a:pPr algn="ctr"/>
                      <a:r>
                        <a:rPr lang="en-US" dirty="0"/>
                        <a:t>140 / 125</a:t>
                      </a:r>
                    </a:p>
                  </a:txBody>
                  <a:tcPr/>
                </a:tc>
                <a:tc>
                  <a:txBody>
                    <a:bodyPr/>
                    <a:lstStyle/>
                    <a:p>
                      <a:pPr algn="ctr"/>
                      <a:r>
                        <a:rPr lang="en-US" dirty="0"/>
                        <a:t>138 / 2.6</a:t>
                      </a:r>
                    </a:p>
                  </a:txBody>
                  <a:tcPr/>
                </a:tc>
                <a:extLst>
                  <a:ext uri="{0D108BD9-81ED-4DB2-BD59-A6C34878D82A}">
                    <a16:rowId xmlns:a16="http://schemas.microsoft.com/office/drawing/2014/main" val="10013"/>
                  </a:ext>
                </a:extLst>
              </a:tr>
            </a:tbl>
          </a:graphicData>
        </a:graphic>
      </p:graphicFrame>
      <p:sp>
        <p:nvSpPr>
          <p:cNvPr id="2" name="Date Placeholder 1"/>
          <p:cNvSpPr>
            <a:spLocks noGrp="1"/>
          </p:cNvSpPr>
          <p:nvPr>
            <p:ph type="dt" sz="half" idx="10"/>
          </p:nvPr>
        </p:nvSpPr>
        <p:spPr/>
        <p:txBody>
          <a:bodyPr/>
          <a:lstStyle/>
          <a:p>
            <a:r>
              <a:rPr lang="en-US">
                <a:solidFill>
                  <a:prstClr val="black">
                    <a:tint val="75000"/>
                  </a:prstClr>
                </a:solidFill>
              </a:rPr>
              <a:t>W. Chou</a:t>
            </a:r>
          </a:p>
        </p:txBody>
      </p:sp>
      <p:sp>
        <p:nvSpPr>
          <p:cNvPr id="3" name="Footer Placeholder 2"/>
          <p:cNvSpPr>
            <a:spLocks noGrp="1"/>
          </p:cNvSpPr>
          <p:nvPr>
            <p:ph type="ftr" sz="quarter" idx="11"/>
          </p:nvPr>
        </p:nvSpPr>
        <p:spPr/>
        <p:txBody>
          <a:bodyPr/>
          <a:lstStyle/>
          <a:p>
            <a:r>
              <a:rPr lang="en-US">
                <a:solidFill>
                  <a:prstClr val="black">
                    <a:tint val="75000"/>
                  </a:prstClr>
                </a:solidFill>
              </a:rPr>
              <a:t>gg2017 Workshop, Beijing</a:t>
            </a:r>
          </a:p>
        </p:txBody>
      </p:sp>
      <p:sp>
        <p:nvSpPr>
          <p:cNvPr id="4" name="Slide Number Placeholder 3"/>
          <p:cNvSpPr>
            <a:spLocks noGrp="1"/>
          </p:cNvSpPr>
          <p:nvPr>
            <p:ph type="sldNum" sz="quarter" idx="12"/>
          </p:nvPr>
        </p:nvSpPr>
        <p:spPr/>
        <p:txBody>
          <a:bodyPr/>
          <a:lstStyle/>
          <a:p>
            <a:fld id="{BF183B77-DED9-774E-94FE-D1AA52DDDA15}"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49097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b="0" i="0" u="none" strike="noStrike" kern="0" cap="none" spc="0" normalizeH="0" baseline="0" noProof="0" dirty="0">
              <a:ln>
                <a:noFill/>
              </a:ln>
              <a:solidFill>
                <a:sysClr val="windowText" lastClr="000000"/>
              </a:solidFill>
              <a:effectLst/>
              <a:uLnTx/>
              <a:uFillTx/>
            </a:endParaRPr>
          </a:p>
        </p:txBody>
      </p:sp>
      <p:sp>
        <p:nvSpPr>
          <p:cNvPr id="5" name="TextBox 4"/>
          <p:cNvSpPr txBox="1"/>
          <p:nvPr/>
        </p:nvSpPr>
        <p:spPr>
          <a:xfrm>
            <a:off x="304800" y="304800"/>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Timelines</a:t>
            </a:r>
          </a:p>
        </p:txBody>
      </p:sp>
      <p:sp>
        <p:nvSpPr>
          <p:cNvPr id="7" name="TextBox 6"/>
          <p:cNvSpPr txBox="1"/>
          <p:nvPr/>
        </p:nvSpPr>
        <p:spPr>
          <a:xfrm>
            <a:off x="491247" y="990600"/>
            <a:ext cx="7890753" cy="46166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rPr>
              <a:t>CERN’s takes longer due to LHC operation</a:t>
            </a:r>
          </a:p>
        </p:txBody>
      </p:sp>
      <p:pic>
        <p:nvPicPr>
          <p:cNvPr id="9" name="Picture 8"/>
          <p:cNvPicPr>
            <a:picLocks noChangeAspect="1"/>
          </p:cNvPicPr>
          <p:nvPr/>
        </p:nvPicPr>
        <p:blipFill>
          <a:blip r:embed="rId2"/>
          <a:stretch>
            <a:fillRect/>
          </a:stretch>
        </p:blipFill>
        <p:spPr>
          <a:xfrm>
            <a:off x="685799" y="1614863"/>
            <a:ext cx="6172199" cy="1609462"/>
          </a:xfrm>
          <a:prstGeom prst="rect">
            <a:avLst/>
          </a:prstGeom>
        </p:spPr>
      </p:pic>
      <p:pic>
        <p:nvPicPr>
          <p:cNvPr id="10" name="Picture 9"/>
          <p:cNvPicPr>
            <a:picLocks noChangeAspect="1"/>
          </p:cNvPicPr>
          <p:nvPr/>
        </p:nvPicPr>
        <p:blipFill>
          <a:blip r:embed="rId3"/>
          <a:stretch>
            <a:fillRect/>
          </a:stretch>
        </p:blipFill>
        <p:spPr>
          <a:xfrm>
            <a:off x="76200" y="4707256"/>
            <a:ext cx="7086600" cy="931544"/>
          </a:xfrm>
          <a:prstGeom prst="rect">
            <a:avLst/>
          </a:prstGeom>
        </p:spPr>
      </p:pic>
      <p:pic>
        <p:nvPicPr>
          <p:cNvPr id="11" name="Picture 10"/>
          <p:cNvPicPr>
            <a:picLocks noChangeAspect="1"/>
          </p:cNvPicPr>
          <p:nvPr/>
        </p:nvPicPr>
        <p:blipFill>
          <a:blip r:embed="rId4"/>
          <a:stretch>
            <a:fillRect/>
          </a:stretch>
        </p:blipFill>
        <p:spPr>
          <a:xfrm>
            <a:off x="533400" y="3200400"/>
            <a:ext cx="6324599" cy="1119719"/>
          </a:xfrm>
          <a:prstGeom prst="rect">
            <a:avLst/>
          </a:prstGeom>
        </p:spPr>
      </p:pic>
      <p:sp>
        <p:nvSpPr>
          <p:cNvPr id="14" name="TextBox 13"/>
          <p:cNvSpPr txBox="1"/>
          <p:nvPr/>
        </p:nvSpPr>
        <p:spPr>
          <a:xfrm>
            <a:off x="7086600" y="2052935"/>
            <a:ext cx="1828800" cy="461665"/>
          </a:xfrm>
          <a:prstGeom prst="rect">
            <a:avLst/>
          </a:prstGeom>
          <a:solidFill>
            <a:schemeClr val="accent6">
              <a:lumMod val="40000"/>
              <a:lumOff val="60000"/>
            </a:scheme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ILC (2029)</a:t>
            </a:r>
            <a:endParaRPr kumimoji="0" lang="en-US" sz="2400" b="0" i="0" u="none" strike="noStrike" kern="0" cap="none" spc="0" normalizeH="0" baseline="0" noProof="0" dirty="0">
              <a:ln>
                <a:noFill/>
              </a:ln>
              <a:solidFill>
                <a:srgbClr val="FF0000"/>
              </a:solidFill>
              <a:effectLst/>
              <a:uLnTx/>
              <a:uFillTx/>
            </a:endParaRPr>
          </a:p>
        </p:txBody>
      </p:sp>
      <p:sp>
        <p:nvSpPr>
          <p:cNvPr id="15" name="TextBox 14"/>
          <p:cNvSpPr txBox="1"/>
          <p:nvPr/>
        </p:nvSpPr>
        <p:spPr>
          <a:xfrm>
            <a:off x="7086600" y="4702791"/>
            <a:ext cx="1828800" cy="461665"/>
          </a:xfrm>
          <a:prstGeom prst="rect">
            <a:avLst/>
          </a:prstGeom>
          <a:solidFill>
            <a:schemeClr val="accent6">
              <a:lumMod val="40000"/>
              <a:lumOff val="60000"/>
            </a:scheme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CLIC (2035)</a:t>
            </a:r>
            <a:endParaRPr kumimoji="0" lang="en-US" sz="2400" b="0" i="0" u="none" strike="noStrike" kern="0" cap="none" spc="0" normalizeH="0" baseline="0" noProof="0" dirty="0">
              <a:ln>
                <a:noFill/>
              </a:ln>
              <a:solidFill>
                <a:srgbClr val="FF0000"/>
              </a:solidFill>
              <a:effectLst/>
              <a:uLnTx/>
              <a:uFillTx/>
            </a:endParaRPr>
          </a:p>
        </p:txBody>
      </p:sp>
      <p:sp>
        <p:nvSpPr>
          <p:cNvPr id="16" name="TextBox 15"/>
          <p:cNvSpPr txBox="1"/>
          <p:nvPr/>
        </p:nvSpPr>
        <p:spPr>
          <a:xfrm>
            <a:off x="7086600" y="3505200"/>
            <a:ext cx="1828800" cy="461665"/>
          </a:xfrm>
          <a:prstGeom prst="rect">
            <a:avLst/>
          </a:prstGeom>
          <a:solidFill>
            <a:schemeClr val="accent6">
              <a:lumMod val="40000"/>
              <a:lumOff val="60000"/>
            </a:scheme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CEPC (2028)</a:t>
            </a:r>
            <a:endParaRPr kumimoji="0" lang="en-US" sz="2400" b="0" i="0" u="none" strike="noStrike" kern="0" cap="none" spc="0" normalizeH="0" baseline="0" noProof="0" dirty="0">
              <a:ln>
                <a:noFill/>
              </a:ln>
              <a:solidFill>
                <a:srgbClr val="FF0000"/>
              </a:solidFill>
              <a:effectLst/>
              <a:uLnTx/>
              <a:uFillTx/>
            </a:endParaRPr>
          </a:p>
        </p:txBody>
      </p:sp>
      <p:pic>
        <p:nvPicPr>
          <p:cNvPr id="12" name="Picture 11"/>
          <p:cNvPicPr>
            <a:picLocks noChangeAspect="1"/>
          </p:cNvPicPr>
          <p:nvPr/>
        </p:nvPicPr>
        <p:blipFill>
          <a:blip r:embed="rId5"/>
          <a:stretch>
            <a:fillRect/>
          </a:stretch>
        </p:blipFill>
        <p:spPr>
          <a:xfrm>
            <a:off x="685799" y="5739822"/>
            <a:ext cx="5410201" cy="1041977"/>
          </a:xfrm>
          <a:prstGeom prst="rect">
            <a:avLst/>
          </a:prstGeom>
        </p:spPr>
      </p:pic>
      <p:sp>
        <p:nvSpPr>
          <p:cNvPr id="17" name="TextBox 16"/>
          <p:cNvSpPr txBox="1"/>
          <p:nvPr/>
        </p:nvSpPr>
        <p:spPr>
          <a:xfrm>
            <a:off x="7086600" y="5939135"/>
            <a:ext cx="1828800" cy="461665"/>
          </a:xfrm>
          <a:prstGeom prst="rect">
            <a:avLst/>
          </a:prstGeom>
          <a:solidFill>
            <a:schemeClr val="accent6">
              <a:lumMod val="40000"/>
              <a:lumOff val="60000"/>
            </a:scheme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FCC (2037)</a:t>
            </a:r>
            <a:endParaRPr kumimoji="0" lang="en-US" sz="24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1539816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114485"/>
            <a:ext cx="8229600"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A specific challenge for a recirculating </a:t>
            </a:r>
            <a:r>
              <a:rPr lang="en-US" sz="2000" dirty="0" err="1"/>
              <a:t>linac</a:t>
            </a:r>
            <a:r>
              <a:rPr lang="en-US" sz="2000" dirty="0"/>
              <a:t>- based </a:t>
            </a:r>
            <a:r>
              <a:rPr lang="el-GR" sz="2000" kern="0" dirty="0">
                <a:solidFill>
                  <a:prstClr val="black"/>
                </a:solidFill>
                <a:cs typeface="Times New Roman" panose="02020603050405020304" pitchFamily="18" charset="0"/>
                <a:sym typeface="Symbol" panose="05050102010706020507" pitchFamily="18" charset="2"/>
              </a:rPr>
              <a:t></a:t>
            </a:r>
            <a:r>
              <a:rPr lang="en-US" sz="2000" dirty="0"/>
              <a:t> collider is the need for low emittance polarized e- sources – 1 </a:t>
            </a:r>
            <a:r>
              <a:rPr lang="en-US" sz="2000" dirty="0" err="1"/>
              <a:t>nC</a:t>
            </a:r>
            <a:r>
              <a:rPr lang="en-US" sz="2000" dirty="0"/>
              <a:t>, 1 </a:t>
            </a:r>
            <a:r>
              <a:rPr lang="el-GR" sz="2000" dirty="0"/>
              <a:t>μ</a:t>
            </a:r>
            <a:r>
              <a:rPr lang="en-US" sz="2000" dirty="0"/>
              <a:t>m, polarized</a:t>
            </a:r>
          </a:p>
          <a:p>
            <a:pPr marL="285750" indent="-285750">
              <a:buFont typeface="Arial" panose="020B0604020202020204" pitchFamily="34" charset="0"/>
              <a:buChar char="•"/>
            </a:pPr>
            <a:r>
              <a:rPr lang="en-US" sz="2000" dirty="0"/>
              <a:t>At present, there is no RF gun that permits the use of Negative Electron Affinity (NEA) materials in cathodes, e.g., GaAs, that are needed to generate polarized electrons. </a:t>
            </a:r>
          </a:p>
          <a:p>
            <a:pPr marL="285750" indent="-285750">
              <a:buFont typeface="Arial" panose="020B0604020202020204" pitchFamily="34" charset="0"/>
              <a:buChar char="•"/>
            </a:pPr>
            <a:r>
              <a:rPr lang="en-US" sz="2000" dirty="0"/>
              <a:t>Problem – extremely low vacuum needed for the survival of the cathode: 10</a:t>
            </a:r>
            <a:r>
              <a:rPr lang="en-US" sz="2000" baseline="30000" dirty="0"/>
              <a:t>-11</a:t>
            </a:r>
            <a:r>
              <a:rPr lang="en-US" sz="2000" dirty="0"/>
              <a:t> </a:t>
            </a:r>
            <a:r>
              <a:rPr lang="en-US" sz="2000" dirty="0" err="1"/>
              <a:t>torr</a:t>
            </a:r>
            <a:r>
              <a:rPr lang="en-US" sz="2000" dirty="0"/>
              <a:t>. This is achievable when the RF is off, but during the RF pulses, the pressure shoots up to 10</a:t>
            </a:r>
            <a:r>
              <a:rPr lang="en-US" sz="2000" baseline="30000" dirty="0"/>
              <a:t>-9</a:t>
            </a:r>
            <a:r>
              <a:rPr lang="en-US" sz="2000" dirty="0"/>
              <a:t> </a:t>
            </a:r>
            <a:r>
              <a:rPr lang="en-US" sz="2000" dirty="0" err="1"/>
              <a:t>torr</a:t>
            </a:r>
            <a:r>
              <a:rPr lang="en-US" sz="2000" dirty="0"/>
              <a:t> and the cathode is destroyed in a  finite number of pulses. </a:t>
            </a:r>
          </a:p>
          <a:p>
            <a:pPr marL="285750" indent="-285750">
              <a:buFont typeface="Arial" panose="020B0604020202020204" pitchFamily="34" charset="0"/>
              <a:buChar char="•"/>
            </a:pPr>
            <a:r>
              <a:rPr lang="en-US" sz="2000" dirty="0"/>
              <a:t>Reason – damage to the cathode surface caused by bombardment by light ions and field emitted electrons.</a:t>
            </a:r>
          </a:p>
          <a:p>
            <a:pPr marL="285750" indent="-285750">
              <a:buFont typeface="Arial" panose="020B0604020202020204" pitchFamily="34" charset="0"/>
              <a:buChar char="•"/>
            </a:pPr>
            <a:r>
              <a:rPr lang="en-US" sz="2000" dirty="0"/>
              <a:t>Two possible solutions. </a:t>
            </a:r>
          </a:p>
          <a:p>
            <a:pPr marL="1371600" lvl="2" indent="-457200">
              <a:buFont typeface="+mj-lt"/>
              <a:buAutoNum type="arabicPeriod"/>
            </a:pPr>
            <a:r>
              <a:rPr lang="en-US" dirty="0"/>
              <a:t>to develop new cathode materials that are capable of surviving in the lower quality vacuum. </a:t>
            </a:r>
          </a:p>
          <a:p>
            <a:pPr marL="1371600" lvl="2" indent="-457200">
              <a:buFont typeface="+mj-lt"/>
              <a:buAutoNum type="arabicPeriod"/>
            </a:pPr>
            <a:r>
              <a:rPr lang="en-US" dirty="0"/>
              <a:t>to develop RF guns with improved vacuum during the RF pulse. </a:t>
            </a:r>
          </a:p>
        </p:txBody>
      </p:sp>
      <p:sp>
        <p:nvSpPr>
          <p:cNvPr id="3" name="TextBox 2"/>
          <p:cNvSpPr txBox="1"/>
          <p:nvPr/>
        </p:nvSpPr>
        <p:spPr>
          <a:xfrm>
            <a:off x="304800" y="304800"/>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Low Emittance Polarized Sources</a:t>
            </a:r>
          </a:p>
        </p:txBody>
      </p:sp>
    </p:spTree>
    <p:extLst>
      <p:ext uri="{BB962C8B-B14F-4D97-AF65-F5344CB8AC3E}">
        <p14:creationId xmlns:p14="http://schemas.microsoft.com/office/powerpoint/2010/main" val="1489832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Discussion on </a:t>
            </a:r>
            <a:r>
              <a:rPr kumimoji="0" lang="en-US" sz="2800" b="1" i="0" u="none" strike="noStrike" kern="0" cap="none" spc="0" normalizeH="0" baseline="0" noProof="0" dirty="0" err="1">
                <a:ln>
                  <a:noFill/>
                </a:ln>
                <a:solidFill>
                  <a:prstClr val="black"/>
                </a:solidFill>
                <a:effectLst/>
                <a:uLnTx/>
                <a:uFillTx/>
                <a:latin typeface="Tahoma" pitchFamily="34" charset="0"/>
                <a:cs typeface="Tahoma" pitchFamily="34" charset="0"/>
              </a:rPr>
              <a:t>HFiTT</a:t>
            </a:r>
            <a:endPar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endParaRPr>
          </a:p>
        </p:txBody>
      </p:sp>
      <p:sp>
        <p:nvSpPr>
          <p:cNvPr id="9" name="Content Placeholder 4"/>
          <p:cNvSpPr txBox="1">
            <a:spLocks/>
          </p:cNvSpPr>
          <p:nvPr/>
        </p:nvSpPr>
        <p:spPr>
          <a:xfrm>
            <a:off x="533400" y="990600"/>
            <a:ext cx="8001000" cy="5105400"/>
          </a:xfrm>
          <a:prstGeom prst="rect">
            <a:avLst/>
          </a:prstGeom>
        </p:spPr>
        <p:txBody>
          <a:bodyPr vert="horz" lIns="91420" tIns="45711" rIns="91420" bIns="45711" rtlCol="0">
            <a:normAutofit lnSpcReduction="10000"/>
          </a:bodyPr>
          <a:lstStyle/>
          <a:p>
            <a:pPr marL="342829" marR="0" lvl="0" indent="-342829"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prstClr val="black"/>
                </a:solidFill>
                <a:effectLst/>
                <a:uLnTx/>
                <a:uFillTx/>
              </a:rPr>
              <a:t>Reasons to build the </a:t>
            </a:r>
            <a:r>
              <a:rPr kumimoji="0" lang="en-US" sz="1800" b="0" i="0" u="none" strike="noStrike" kern="0" cap="none" spc="0" normalizeH="0" baseline="0" noProof="0" dirty="0" err="1">
                <a:ln>
                  <a:noFill/>
                </a:ln>
                <a:solidFill>
                  <a:prstClr val="black"/>
                </a:solidFill>
                <a:effectLst/>
                <a:uLnTx/>
                <a:uFillTx/>
              </a:rPr>
              <a:t>HFiTT</a:t>
            </a:r>
            <a:r>
              <a:rPr kumimoji="0" lang="en-US" sz="1800" b="0" i="0" u="none" strike="noStrike" kern="0" cap="none" spc="0" normalizeH="0" baseline="0" noProof="0" dirty="0">
                <a:ln>
                  <a:noFill/>
                </a:ln>
                <a:solidFill>
                  <a:prstClr val="black"/>
                </a:solidFill>
                <a:effectLst/>
                <a:uLnTx/>
                <a:uFillTx/>
              </a:rPr>
              <a:t>:</a:t>
            </a:r>
          </a:p>
          <a:p>
            <a:pPr marL="742796" lvl="1" indent="-285690">
              <a:spcBef>
                <a:spcPct val="20000"/>
              </a:spcBef>
              <a:buFont typeface="Wingdings" pitchFamily="2" charset="2"/>
              <a:buChar char="Ø"/>
              <a:defRPr/>
            </a:pPr>
            <a:r>
              <a:rPr lang="en-US" sz="1400" kern="0" dirty="0">
                <a:solidFill>
                  <a:prstClr val="black"/>
                </a:solidFill>
              </a:rPr>
              <a:t>This is a Higgs factory with perhaps the lowest cost.</a:t>
            </a:r>
            <a:r>
              <a:rPr kumimoji="0" lang="en-US" sz="1400" b="0" i="0" u="none" strike="noStrike" kern="0" cap="none" spc="0" normalizeH="0" baseline="0" noProof="0" dirty="0">
                <a:ln>
                  <a:noFill/>
                </a:ln>
                <a:solidFill>
                  <a:prstClr val="black"/>
                </a:solidFill>
                <a:effectLst/>
                <a:uLnTx/>
                <a:uFillTx/>
              </a:rPr>
              <a:t>.</a:t>
            </a:r>
          </a:p>
          <a:p>
            <a:pPr marL="742796" marR="0" lvl="1" indent="-285690" defTabSz="914400" eaLnBrk="1" fontAlgn="auto" latinLnBrk="0" hangingPunct="1">
              <a:lnSpc>
                <a:spcPct val="100000"/>
              </a:lnSpc>
              <a:spcBef>
                <a:spcPct val="20000"/>
              </a:spcBef>
              <a:spcAft>
                <a:spcPts val="0"/>
              </a:spcAft>
              <a:buClrTx/>
              <a:buSzTx/>
              <a:buFont typeface="Wingdings" pitchFamily="2" charset="2"/>
              <a:buChar char="Ø"/>
              <a:tabLst/>
              <a:defRPr/>
            </a:pPr>
            <a:r>
              <a:rPr kumimoji="0" lang="en-US" sz="1400" b="0" i="0" u="none" strike="noStrike" kern="0" cap="none" spc="0" normalizeH="0" baseline="0" noProof="0" dirty="0">
                <a:ln>
                  <a:noFill/>
                </a:ln>
                <a:solidFill>
                  <a:prstClr val="black"/>
                </a:solidFill>
                <a:effectLst/>
                <a:uLnTx/>
                <a:uFillTx/>
              </a:rPr>
              <a:t>It can effectively reuse the </a:t>
            </a:r>
            <a:r>
              <a:rPr kumimoji="0" lang="en-US" sz="1400" b="0" i="0" u="none" strike="noStrike" kern="0" cap="none" spc="0" normalizeH="0" baseline="0" noProof="0" dirty="0" err="1">
                <a:ln>
                  <a:noFill/>
                </a:ln>
                <a:solidFill>
                  <a:prstClr val="black"/>
                </a:solidFill>
                <a:effectLst/>
                <a:uLnTx/>
                <a:uFillTx/>
              </a:rPr>
              <a:t>Tevatron</a:t>
            </a:r>
            <a:r>
              <a:rPr kumimoji="0" lang="en-US" sz="1400" b="0" i="0" u="none" strike="noStrike" kern="0" cap="none" spc="0" normalizeH="0" baseline="0" noProof="0" dirty="0">
                <a:ln>
                  <a:noFill/>
                </a:ln>
                <a:solidFill>
                  <a:prstClr val="black"/>
                </a:solidFill>
                <a:effectLst/>
                <a:uLnTx/>
                <a:uFillTx/>
              </a:rPr>
              <a:t> infrastructure</a:t>
            </a:r>
            <a:r>
              <a:rPr lang="en-US" sz="1400" kern="0" dirty="0">
                <a:solidFill>
                  <a:prstClr val="black"/>
                </a:solidFill>
              </a:rPr>
              <a:t>, including the tunnel, service buildings, utilities, experimental halls and part of the CDF and D0 detectors</a:t>
            </a:r>
            <a:endParaRPr kumimoji="0" lang="en-US" sz="1400" b="0" i="0" u="none" strike="noStrike" kern="0" cap="none" spc="0" normalizeH="0" baseline="0" noProof="0" dirty="0">
              <a:ln>
                <a:noFill/>
              </a:ln>
              <a:solidFill>
                <a:prstClr val="black"/>
              </a:solidFill>
              <a:effectLst/>
              <a:uLnTx/>
              <a:uFillTx/>
            </a:endParaRPr>
          </a:p>
          <a:p>
            <a:pPr marL="742796" marR="0" lvl="1" indent="-285690" defTabSz="914400" eaLnBrk="1" fontAlgn="auto" latinLnBrk="0" hangingPunct="1">
              <a:lnSpc>
                <a:spcPct val="100000"/>
              </a:lnSpc>
              <a:spcBef>
                <a:spcPct val="20000"/>
              </a:spcBef>
              <a:spcAft>
                <a:spcPts val="0"/>
              </a:spcAft>
              <a:buClrTx/>
              <a:buSzTx/>
              <a:buFont typeface="Wingdings" pitchFamily="2" charset="2"/>
              <a:buChar char="Ø"/>
              <a:tabLst/>
              <a:defRPr/>
            </a:pPr>
            <a:r>
              <a:rPr kumimoji="0" lang="en-US" sz="1400" b="0" i="0" u="none" strike="noStrike" kern="0" cap="none" spc="0" normalizeH="0" baseline="0" noProof="0" dirty="0">
                <a:ln>
                  <a:noFill/>
                </a:ln>
                <a:solidFill>
                  <a:prstClr val="black"/>
                </a:solidFill>
                <a:effectLst/>
                <a:uLnTx/>
                <a:uFillTx/>
              </a:rPr>
              <a:t>It fits well to the six criteria specified in the </a:t>
            </a:r>
            <a:r>
              <a:rPr kumimoji="0" lang="en-US" sz="1400" b="0" i="0" u="none" strike="noStrike" kern="0" cap="none" spc="0" normalizeH="0" baseline="0" noProof="0" dirty="0" err="1">
                <a:ln>
                  <a:noFill/>
                </a:ln>
                <a:solidFill>
                  <a:prstClr val="black"/>
                </a:solidFill>
                <a:effectLst/>
                <a:uLnTx/>
                <a:uFillTx/>
              </a:rPr>
              <a:t>Fermilab’s</a:t>
            </a:r>
            <a:r>
              <a:rPr kumimoji="0" lang="en-US" sz="1400" b="0" i="0" u="none" strike="noStrike" kern="0" cap="none" spc="0" normalizeH="0" baseline="0" noProof="0" dirty="0">
                <a:ln>
                  <a:noFill/>
                </a:ln>
                <a:solidFill>
                  <a:prstClr val="black"/>
                </a:solidFill>
                <a:effectLst/>
                <a:uLnTx/>
                <a:uFillTx/>
              </a:rPr>
              <a:t> strategic plan, i.e., it: </a:t>
            </a:r>
          </a:p>
          <a:p>
            <a:pPr marL="1257110" marR="0" lvl="2" indent="-342900" defTabSz="914400" eaLnBrk="1" fontAlgn="auto" latinLnBrk="0" hangingPunct="1">
              <a:lnSpc>
                <a:spcPct val="100000"/>
              </a:lnSpc>
              <a:spcBef>
                <a:spcPct val="20000"/>
              </a:spcBef>
              <a:spcAft>
                <a:spcPts val="0"/>
              </a:spcAft>
              <a:buClrTx/>
              <a:buSzTx/>
              <a:buFont typeface="+mj-lt"/>
              <a:buAutoNum type="arabicPeriod"/>
              <a:tabLst/>
              <a:defRPr/>
            </a:pPr>
            <a:r>
              <a:rPr kumimoji="0" lang="en-US" sz="1400" b="0" i="0" u="none" strike="noStrike" kern="0" cap="none" spc="0" normalizeH="0" baseline="0" noProof="0" dirty="0">
                <a:ln>
                  <a:noFill/>
                </a:ln>
                <a:solidFill>
                  <a:prstClr val="black"/>
                </a:solidFill>
                <a:effectLst/>
                <a:uLnTx/>
                <a:uFillTx/>
              </a:rPr>
              <a:t>addresses critical and exciting scientific questions </a:t>
            </a:r>
          </a:p>
          <a:p>
            <a:pPr marL="1257110" marR="0" lvl="2" indent="-342900" defTabSz="914400" eaLnBrk="1" fontAlgn="auto" latinLnBrk="0" hangingPunct="1">
              <a:lnSpc>
                <a:spcPct val="100000"/>
              </a:lnSpc>
              <a:spcBef>
                <a:spcPct val="20000"/>
              </a:spcBef>
              <a:spcAft>
                <a:spcPts val="0"/>
              </a:spcAft>
              <a:buClrTx/>
              <a:buSzTx/>
              <a:buFont typeface="+mj-lt"/>
              <a:buAutoNum type="arabicPeriod"/>
              <a:tabLst/>
              <a:defRPr/>
            </a:pPr>
            <a:r>
              <a:rPr kumimoji="0" lang="en-US" sz="1400" b="0" i="0" u="none" strike="noStrike" kern="0" cap="none" spc="0" normalizeH="0" baseline="0" noProof="0" dirty="0">
                <a:ln>
                  <a:noFill/>
                </a:ln>
                <a:solidFill>
                  <a:prstClr val="black"/>
                </a:solidFill>
                <a:effectLst/>
                <a:uLnTx/>
                <a:uFillTx/>
              </a:rPr>
              <a:t>is bold and establishes world leadership </a:t>
            </a:r>
          </a:p>
          <a:p>
            <a:pPr marL="1257110" marR="0" lvl="2" indent="-342900" defTabSz="914400" eaLnBrk="1" fontAlgn="auto" latinLnBrk="0" hangingPunct="1">
              <a:lnSpc>
                <a:spcPct val="100000"/>
              </a:lnSpc>
              <a:spcBef>
                <a:spcPct val="20000"/>
              </a:spcBef>
              <a:spcAft>
                <a:spcPts val="0"/>
              </a:spcAft>
              <a:buClrTx/>
              <a:buSzTx/>
              <a:buFont typeface="+mj-lt"/>
              <a:buAutoNum type="arabicPeriod"/>
              <a:tabLst/>
              <a:defRPr/>
            </a:pPr>
            <a:r>
              <a:rPr kumimoji="0" lang="en-US" sz="1400" b="0" i="0" u="none" strike="noStrike" kern="0" cap="none" spc="0" normalizeH="0" baseline="0" noProof="0" dirty="0">
                <a:ln>
                  <a:noFill/>
                </a:ln>
                <a:solidFill>
                  <a:prstClr val="black"/>
                </a:solidFill>
                <a:effectLst/>
                <a:uLnTx/>
                <a:uFillTx/>
              </a:rPr>
              <a:t>leverages the laboratory’s expertise and existing facilities </a:t>
            </a:r>
          </a:p>
          <a:p>
            <a:pPr marL="1257110" marR="0" lvl="2" indent="-342900" defTabSz="914400" eaLnBrk="1" fontAlgn="auto" latinLnBrk="0" hangingPunct="1">
              <a:lnSpc>
                <a:spcPct val="100000"/>
              </a:lnSpc>
              <a:spcBef>
                <a:spcPct val="20000"/>
              </a:spcBef>
              <a:spcAft>
                <a:spcPts val="0"/>
              </a:spcAft>
              <a:buClrTx/>
              <a:buSzTx/>
              <a:buFont typeface="+mj-lt"/>
              <a:buAutoNum type="arabicPeriod"/>
              <a:tabLst/>
              <a:defRPr/>
            </a:pPr>
            <a:r>
              <a:rPr kumimoji="0" lang="en-US" sz="1400" b="0" i="0" u="none" strike="noStrike" kern="0" cap="none" spc="0" normalizeH="0" baseline="0" noProof="0" dirty="0">
                <a:ln>
                  <a:noFill/>
                </a:ln>
                <a:solidFill>
                  <a:prstClr val="black"/>
                </a:solidFill>
                <a:effectLst/>
                <a:uLnTx/>
                <a:uFillTx/>
              </a:rPr>
              <a:t>attracts international partners </a:t>
            </a:r>
          </a:p>
          <a:p>
            <a:pPr marL="1257110" marR="0" lvl="2" indent="-342900" defTabSz="914400" eaLnBrk="1" fontAlgn="auto" latinLnBrk="0" hangingPunct="1">
              <a:lnSpc>
                <a:spcPct val="100000"/>
              </a:lnSpc>
              <a:spcBef>
                <a:spcPct val="20000"/>
              </a:spcBef>
              <a:spcAft>
                <a:spcPts val="0"/>
              </a:spcAft>
              <a:buClrTx/>
              <a:buSzTx/>
              <a:buFont typeface="+mj-lt"/>
              <a:buAutoNum type="arabicPeriod"/>
              <a:tabLst/>
              <a:defRPr/>
            </a:pPr>
            <a:r>
              <a:rPr kumimoji="0" lang="en-US" sz="1400" b="0" i="0" u="none" strike="noStrike" kern="0" cap="none" spc="0" normalizeH="0" baseline="0" noProof="0" dirty="0">
                <a:ln>
                  <a:noFill/>
                </a:ln>
                <a:solidFill>
                  <a:prstClr val="black"/>
                </a:solidFill>
                <a:effectLst/>
                <a:uLnTx/>
                <a:uFillTx/>
              </a:rPr>
              <a:t>fits within a global strategy for the field and within reasonable U.S. funding </a:t>
            </a:r>
          </a:p>
          <a:p>
            <a:pPr marL="1257110" marR="0" lvl="2" indent="-342900" defTabSz="914400" eaLnBrk="1" fontAlgn="auto" latinLnBrk="0" hangingPunct="1">
              <a:lnSpc>
                <a:spcPct val="100000"/>
              </a:lnSpc>
              <a:spcBef>
                <a:spcPct val="20000"/>
              </a:spcBef>
              <a:spcAft>
                <a:spcPts val="0"/>
              </a:spcAft>
              <a:buClrTx/>
              <a:buSzTx/>
              <a:buFont typeface="+mj-lt"/>
              <a:buAutoNum type="arabicPeriod"/>
              <a:tabLst/>
              <a:defRPr/>
            </a:pPr>
            <a:r>
              <a:rPr kumimoji="0" lang="en-US" sz="1400" b="0" i="0" u="none" strike="noStrike" kern="0" cap="none" spc="0" normalizeH="0" baseline="0" noProof="0" dirty="0">
                <a:ln>
                  <a:noFill/>
                </a:ln>
                <a:solidFill>
                  <a:prstClr val="black"/>
                </a:solidFill>
                <a:effectLst/>
                <a:uLnTx/>
                <a:uFillTx/>
              </a:rPr>
              <a:t>is focused, yet broad enough to be resilient in the face of unexpected physics discoveries and funding fluctuations.</a:t>
            </a:r>
          </a:p>
          <a:p>
            <a:pPr marL="342829" marR="0" lvl="0" indent="-342829"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0" cap="none" spc="0" normalizeH="0" baseline="0" noProof="0" dirty="0">
                <a:ln>
                  <a:noFill/>
                </a:ln>
                <a:solidFill>
                  <a:prstClr val="black"/>
                </a:solidFill>
                <a:effectLst/>
                <a:uLnTx/>
                <a:uFillTx/>
              </a:rPr>
              <a:t>Reasons not to build the </a:t>
            </a:r>
            <a:r>
              <a:rPr kumimoji="0" lang="en-US" sz="1800" b="0" i="0" u="none" strike="noStrike" kern="0" cap="none" spc="0" normalizeH="0" baseline="0" noProof="0" dirty="0" err="1">
                <a:ln>
                  <a:noFill/>
                </a:ln>
                <a:solidFill>
                  <a:prstClr val="black"/>
                </a:solidFill>
                <a:effectLst/>
                <a:uLnTx/>
                <a:uFillTx/>
              </a:rPr>
              <a:t>HFiTT</a:t>
            </a:r>
            <a:r>
              <a:rPr kumimoji="0" lang="en-US" sz="1800" b="0" i="0" u="none" strike="noStrike" kern="0" cap="none" spc="0" normalizeH="0" baseline="0" noProof="0" dirty="0">
                <a:ln>
                  <a:noFill/>
                </a:ln>
                <a:solidFill>
                  <a:prstClr val="black"/>
                </a:solidFill>
                <a:effectLst/>
                <a:uLnTx/>
                <a:uFillTx/>
              </a:rPr>
              <a:t>:</a:t>
            </a:r>
          </a:p>
          <a:p>
            <a:pPr marL="742796" marR="0" lvl="1" indent="-285690" defTabSz="914400" eaLnBrk="1" fontAlgn="auto" latinLnBrk="0" hangingPunct="1">
              <a:lnSpc>
                <a:spcPct val="100000"/>
              </a:lnSpc>
              <a:spcBef>
                <a:spcPct val="20000"/>
              </a:spcBef>
              <a:spcAft>
                <a:spcPts val="0"/>
              </a:spcAft>
              <a:buClrTx/>
              <a:buSzTx/>
              <a:buFont typeface="Wingdings" pitchFamily="2" charset="2"/>
              <a:buChar char="Ø"/>
              <a:tabLst/>
              <a:defRPr/>
            </a:pPr>
            <a:r>
              <a:rPr kumimoji="0" lang="en-US" sz="1400" b="0" i="0" u="none" strike="noStrike" kern="0" cap="none" spc="0" normalizeH="0" baseline="0" noProof="0" dirty="0">
                <a:ln>
                  <a:noFill/>
                </a:ln>
                <a:solidFill>
                  <a:prstClr val="black"/>
                </a:solidFill>
                <a:effectLst/>
                <a:uLnTx/>
                <a:uFillTx/>
              </a:rPr>
              <a:t>On the global stage, if Japan decides to build the ILC, there may be no resources for another big international project.</a:t>
            </a:r>
          </a:p>
          <a:p>
            <a:pPr marL="742796" marR="0" lvl="1" indent="-285690" defTabSz="914400" eaLnBrk="1" fontAlgn="auto" latinLnBrk="0" hangingPunct="1">
              <a:lnSpc>
                <a:spcPct val="100000"/>
              </a:lnSpc>
              <a:spcBef>
                <a:spcPct val="20000"/>
              </a:spcBef>
              <a:spcAft>
                <a:spcPts val="0"/>
              </a:spcAft>
              <a:buClrTx/>
              <a:buSzTx/>
              <a:buFont typeface="Wingdings" pitchFamily="2" charset="2"/>
              <a:buChar char="Ø"/>
              <a:tabLst/>
              <a:defRPr/>
            </a:pPr>
            <a:r>
              <a:rPr kumimoji="0" lang="en-US" sz="1400" b="0" i="0" u="none" strike="noStrike" kern="0" cap="none" spc="0" normalizeH="0" baseline="0" noProof="0" dirty="0">
                <a:ln>
                  <a:noFill/>
                </a:ln>
                <a:solidFill>
                  <a:prstClr val="black"/>
                </a:solidFill>
                <a:effectLst/>
                <a:uLnTx/>
                <a:uFillTx/>
              </a:rPr>
              <a:t>On the domestic stage, if </a:t>
            </a:r>
            <a:r>
              <a:rPr kumimoji="0" lang="en-US" sz="1400" b="0" i="0" u="none" strike="noStrike" kern="0" cap="none" spc="0" normalizeH="0" baseline="0" noProof="0" dirty="0" err="1">
                <a:ln>
                  <a:noFill/>
                </a:ln>
                <a:solidFill>
                  <a:prstClr val="black"/>
                </a:solidFill>
                <a:effectLst/>
                <a:uLnTx/>
                <a:uFillTx/>
              </a:rPr>
              <a:t>Fermilab</a:t>
            </a:r>
            <a:r>
              <a:rPr kumimoji="0" lang="en-US" sz="1400" b="0" i="0" u="none" strike="noStrike" kern="0" cap="none" spc="0" normalizeH="0" baseline="0" noProof="0" dirty="0">
                <a:ln>
                  <a:noFill/>
                </a:ln>
                <a:solidFill>
                  <a:prstClr val="black"/>
                </a:solidFill>
                <a:effectLst/>
                <a:uLnTx/>
                <a:uFillTx/>
              </a:rPr>
              <a:t> will build the </a:t>
            </a:r>
            <a:r>
              <a:rPr kumimoji="0" lang="en-US" sz="1400" b="1" i="0" u="none" strike="noStrike" kern="0" cap="none" spc="0" normalizeH="0" baseline="0" noProof="0" dirty="0">
                <a:ln>
                  <a:noFill/>
                </a:ln>
                <a:solidFill>
                  <a:srgbClr val="FF0000"/>
                </a:solidFill>
                <a:effectLst/>
                <a:uLnTx/>
                <a:uFillTx/>
              </a:rPr>
              <a:t>LBNF/DUNE</a:t>
            </a:r>
            <a:r>
              <a:rPr kumimoji="0" lang="en-US" sz="1400" b="0" i="0" u="none" strike="noStrike" kern="0" cap="none" spc="0" normalizeH="0" baseline="0" noProof="0" dirty="0">
                <a:ln>
                  <a:noFill/>
                </a:ln>
                <a:solidFill>
                  <a:prstClr val="black"/>
                </a:solidFill>
                <a:effectLst/>
                <a:uLnTx/>
                <a:uFillTx/>
              </a:rPr>
              <a:t> and/or Project X, there will be no resources in the next 15-20 years for another big domestic project.</a:t>
            </a:r>
          </a:p>
          <a:p>
            <a:pPr marL="342829" lvl="0" indent="-342829">
              <a:spcBef>
                <a:spcPct val="20000"/>
              </a:spcBef>
              <a:buFont typeface="Arial" pitchFamily="34" charset="0"/>
              <a:buChar char="•"/>
              <a:defRPr/>
            </a:pPr>
            <a:r>
              <a:rPr lang="en-US" kern="0" dirty="0">
                <a:solidFill>
                  <a:prstClr val="black"/>
                </a:solidFill>
              </a:rPr>
              <a:t>Major technical challenges for </a:t>
            </a:r>
            <a:r>
              <a:rPr lang="en-US" kern="0" dirty="0" err="1">
                <a:solidFill>
                  <a:prstClr val="black"/>
                </a:solidFill>
              </a:rPr>
              <a:t>HFiTT</a:t>
            </a:r>
            <a:r>
              <a:rPr lang="en-US" kern="0" dirty="0">
                <a:solidFill>
                  <a:prstClr val="black"/>
                </a:solidFill>
              </a:rPr>
              <a:t>:</a:t>
            </a:r>
          </a:p>
          <a:p>
            <a:pPr marL="742796" lvl="1" indent="-285690">
              <a:spcBef>
                <a:spcPct val="20000"/>
              </a:spcBef>
              <a:buFont typeface="Wingdings" pitchFamily="2" charset="2"/>
              <a:buChar char="Ø"/>
              <a:defRPr/>
            </a:pPr>
            <a:r>
              <a:rPr lang="en-US" sz="1400" kern="0" dirty="0">
                <a:solidFill>
                  <a:prstClr val="black"/>
                </a:solidFill>
              </a:rPr>
              <a:t>For the laser – 5 J / 47 kHz pulses</a:t>
            </a:r>
          </a:p>
          <a:p>
            <a:pPr marL="742796" lvl="1" indent="-285690">
              <a:spcBef>
                <a:spcPct val="20000"/>
              </a:spcBef>
              <a:buFont typeface="Wingdings" pitchFamily="2" charset="2"/>
              <a:buChar char="Ø"/>
              <a:defRPr/>
            </a:pPr>
            <a:r>
              <a:rPr lang="en-US" sz="1400" kern="0" dirty="0">
                <a:solidFill>
                  <a:prstClr val="black"/>
                </a:solidFill>
              </a:rPr>
              <a:t>For the accelerator – low emittance polarized e- gun, IR design</a:t>
            </a:r>
          </a:p>
          <a:p>
            <a:pPr marL="742796" lvl="1" indent="-285690">
              <a:spcBef>
                <a:spcPct val="20000"/>
              </a:spcBef>
              <a:buFont typeface="Wingdings" pitchFamily="2" charset="2"/>
              <a:buChar char="Ø"/>
              <a:defRPr/>
            </a:pPr>
            <a:r>
              <a:rPr lang="en-US" sz="1400" kern="0" dirty="0">
                <a:solidFill>
                  <a:prstClr val="black"/>
                </a:solidFill>
              </a:rPr>
              <a:t>For the detector – large background</a:t>
            </a:r>
            <a:endParaRPr lang="en-US" sz="1400" b="1" kern="0" dirty="0">
              <a:solidFill>
                <a:prstClr val="black"/>
              </a:solidFill>
            </a:endParaRPr>
          </a:p>
        </p:txBody>
      </p:sp>
      <p:sp>
        <p:nvSpPr>
          <p:cNvPr id="5" name="Slide Number Placeholder 4"/>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b="0" i="0" u="none" strike="noStrike" kern="0" cap="none" spc="0" normalizeH="0" baseline="0" noProof="0" dirty="0">
              <a:ln>
                <a:noFill/>
              </a:ln>
              <a:solidFill>
                <a:prstClr val="black">
                  <a:tint val="75000"/>
                </a:prstClr>
              </a:solidFill>
              <a:effectLst/>
              <a:uLnTx/>
              <a:uFillTx/>
            </a:endParaRPr>
          </a:p>
        </p:txBody>
      </p:sp>
      <p:sp>
        <p:nvSpPr>
          <p:cNvPr id="2" name="Date Placeholder 1"/>
          <p:cNvSpPr>
            <a:spLocks noGrp="1"/>
          </p:cNvSpPr>
          <p:nvPr>
            <p:ph type="dt" sz="half" idx="10"/>
          </p:nvPr>
        </p:nvSpPr>
        <p:spPr/>
        <p:txBody>
          <a:bodyPr/>
          <a:lstStyle/>
          <a:p>
            <a:r>
              <a:rPr lang="en-US" dirty="0"/>
              <a:t>W. Chou</a:t>
            </a:r>
          </a:p>
        </p:txBody>
      </p:sp>
      <p:sp>
        <p:nvSpPr>
          <p:cNvPr id="3" name="Footer Placeholder 2"/>
          <p:cNvSpPr>
            <a:spLocks noGrp="1"/>
          </p:cNvSpPr>
          <p:nvPr>
            <p:ph type="ftr" sz="quarter" idx="11"/>
          </p:nvPr>
        </p:nvSpPr>
        <p:spPr/>
        <p:txBody>
          <a:bodyPr/>
          <a:lstStyle/>
          <a:p>
            <a:r>
              <a:rPr lang="en-US"/>
              <a:t>gg2017 Workshop, Beijing</a:t>
            </a:r>
          </a:p>
        </p:txBody>
      </p:sp>
    </p:spTree>
    <p:extLst>
      <p:ext uri="{BB962C8B-B14F-4D97-AF65-F5344CB8AC3E}">
        <p14:creationId xmlns:p14="http://schemas.microsoft.com/office/powerpoint/2010/main" val="3920797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pPr eaLnBrk="1" hangingPunct="1"/>
            <a:r>
              <a:rPr lang="en-US" sz="4000" dirty="0">
                <a:latin typeface="Tahoma" pitchFamily="34" charset="0"/>
              </a:rPr>
              <a:t>Questions?</a:t>
            </a:r>
          </a:p>
        </p:txBody>
      </p:sp>
    </p:spTree>
    <p:extLst>
      <p:ext uri="{BB962C8B-B14F-4D97-AF65-F5344CB8AC3E}">
        <p14:creationId xmlns:p14="http://schemas.microsoft.com/office/powerpoint/2010/main" val="401117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b="0" i="0" u="none" strike="noStrike" kern="0" cap="none" spc="0" normalizeH="0" baseline="0" noProof="0" dirty="0">
              <a:ln>
                <a:noFill/>
              </a:ln>
              <a:solidFill>
                <a:sysClr val="windowText" lastClr="000000"/>
              </a:solidFill>
              <a:effectLst/>
              <a:uLnTx/>
              <a:uFillTx/>
            </a:endParaRPr>
          </a:p>
        </p:txBody>
      </p:sp>
      <p:sp>
        <p:nvSpPr>
          <p:cNvPr id="5" name="TextBox 4"/>
          <p:cNvSpPr txBox="1"/>
          <p:nvPr/>
        </p:nvSpPr>
        <p:spPr>
          <a:xfrm>
            <a:off x="304800" y="304800"/>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CEPC </a:t>
            </a:r>
            <a:r>
              <a:rPr kumimoji="0" lang="en-US" sz="2800" b="1" i="1" u="none" strike="noStrike" kern="0" cap="none" spc="0" normalizeH="0" baseline="0" noProof="0" dirty="0">
                <a:ln>
                  <a:noFill/>
                </a:ln>
                <a:solidFill>
                  <a:prstClr val="black"/>
                </a:solidFill>
                <a:effectLst/>
                <a:uLnTx/>
                <a:uFillTx/>
                <a:latin typeface="Tahoma" pitchFamily="34" charset="0"/>
                <a:cs typeface="Tahoma" pitchFamily="34" charset="0"/>
              </a:rPr>
              <a:t>vs</a:t>
            </a: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 FCC</a:t>
            </a:r>
          </a:p>
        </p:txBody>
      </p:sp>
      <p:sp>
        <p:nvSpPr>
          <p:cNvPr id="6" name="TextBox 5"/>
          <p:cNvSpPr txBox="1"/>
          <p:nvPr/>
        </p:nvSpPr>
        <p:spPr>
          <a:xfrm>
            <a:off x="533400" y="1066800"/>
            <a:ext cx="8077200" cy="5509200"/>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0" cap="none" spc="0" normalizeH="0" baseline="0" noProof="0" dirty="0">
                <a:ln>
                  <a:noFill/>
                </a:ln>
                <a:solidFill>
                  <a:sysClr val="windowText" lastClr="000000"/>
                </a:solidFill>
                <a:effectLst/>
                <a:uLnTx/>
                <a:uFillTx/>
              </a:rPr>
              <a:t>CEPC was proposed by IHEP in 2012 after the discovery of the Higgs boson.</a:t>
            </a:r>
            <a:r>
              <a:rPr kumimoji="0" lang="en-US" sz="2000" b="0" i="0" u="none" strike="noStrike" kern="0" cap="none" spc="0" normalizeH="0" noProof="0" dirty="0">
                <a:ln>
                  <a:noFill/>
                </a:ln>
                <a:solidFill>
                  <a:sysClr val="windowText" lastClr="000000"/>
                </a:solidFill>
                <a:effectLst/>
                <a:uLnTx/>
                <a:uFillTx/>
              </a:rPr>
              <a:t> It has two stages:</a:t>
            </a:r>
            <a:endParaRPr kumimoji="0" lang="en-US" sz="2000" b="0" i="0" u="none" strike="noStrike" kern="0" cap="none" spc="0" normalizeH="0" baseline="0" noProof="0" dirty="0">
              <a:ln>
                <a:noFill/>
              </a:ln>
              <a:solidFill>
                <a:sysClr val="windowText" lastClr="000000"/>
              </a:solidFill>
              <a:effectLst/>
              <a:uLnTx/>
              <a:uFillTx/>
            </a:endParaRPr>
          </a:p>
          <a:p>
            <a:pPr marL="800100" marR="0" lvl="1" indent="-342900" defTabSz="914400" eaLnBrk="1" fontAlgn="auto" latinLnBrk="0" hangingPunct="1">
              <a:lnSpc>
                <a:spcPct val="100000"/>
              </a:lnSpc>
              <a:spcBef>
                <a:spcPts val="0"/>
              </a:spcBef>
              <a:spcAft>
                <a:spcPts val="0"/>
              </a:spcAft>
              <a:buClrTx/>
              <a:buSzTx/>
              <a:buFont typeface="Wingdings 2" panose="05020102010507070707" pitchFamily="18" charset="2"/>
              <a:buChar char="·"/>
              <a:tabLst/>
              <a:defRPr/>
            </a:pPr>
            <a:r>
              <a:rPr kumimoji="0" lang="en-US" b="0" i="0" u="none" strike="noStrike" kern="0" cap="none" spc="0" normalizeH="0" baseline="0" noProof="0" dirty="0">
                <a:ln>
                  <a:noFill/>
                </a:ln>
                <a:solidFill>
                  <a:sysClr val="windowText" lastClr="000000"/>
                </a:solidFill>
                <a:effectLst/>
                <a:uLnTx/>
                <a:uFillTx/>
              </a:rPr>
              <a:t>A 240 GeV </a:t>
            </a:r>
            <a:r>
              <a:rPr kumimoji="0" lang="en-US" b="0" i="1" u="none" strike="noStrike" kern="0" cap="none" spc="0" normalizeH="0" baseline="0" noProof="0" dirty="0" err="1">
                <a:ln>
                  <a:noFill/>
                </a:ln>
                <a:solidFill>
                  <a:sysClr val="windowText" lastClr="000000"/>
                </a:solidFill>
                <a:effectLst/>
                <a:uLnTx/>
                <a:uFillTx/>
              </a:rPr>
              <a:t>e+e</a:t>
            </a:r>
            <a:r>
              <a:rPr kumimoji="0" lang="en-US" b="0" i="1" u="none" strike="noStrike" kern="0" cap="none" spc="0" normalizeH="0" baseline="0" noProof="0" dirty="0">
                <a:ln>
                  <a:noFill/>
                </a:ln>
                <a:solidFill>
                  <a:sysClr val="windowText" lastClr="000000"/>
                </a:solidFill>
                <a:effectLst/>
                <a:uLnTx/>
                <a:uFillTx/>
              </a:rPr>
              <a:t>-</a:t>
            </a:r>
            <a:r>
              <a:rPr kumimoji="0" lang="en-US" b="0" i="0" u="none" strike="noStrike" kern="0" cap="none" spc="0" normalizeH="0" baseline="0" noProof="0" dirty="0">
                <a:ln>
                  <a:noFill/>
                </a:ln>
                <a:solidFill>
                  <a:sysClr val="windowText" lastClr="000000"/>
                </a:solidFill>
                <a:effectLst/>
                <a:uLnTx/>
                <a:uFillTx/>
              </a:rPr>
              <a:t> collider (</a:t>
            </a:r>
            <a:r>
              <a:rPr kumimoji="0" lang="en-US" b="1" i="0" u="none" strike="noStrike" kern="0" cap="none" spc="0" normalizeH="0" baseline="0" noProof="0" dirty="0">
                <a:ln>
                  <a:noFill/>
                </a:ln>
                <a:solidFill>
                  <a:srgbClr val="FF0000"/>
                </a:solidFill>
                <a:effectLst/>
                <a:uLnTx/>
                <a:uFillTx/>
              </a:rPr>
              <a:t>CEPC</a:t>
            </a:r>
            <a:r>
              <a:rPr kumimoji="0" lang="en-US" b="0" i="0" u="none" strike="noStrike" kern="0" cap="none" spc="0" normalizeH="0" baseline="0" noProof="0" dirty="0">
                <a:ln>
                  <a:noFill/>
                </a:ln>
                <a:solidFill>
                  <a:sysClr val="windowText" lastClr="000000"/>
                </a:solidFill>
                <a:effectLst/>
                <a:uLnTx/>
                <a:uFillTx/>
              </a:rPr>
              <a:t>) as a Higgs factory, to start construction in early 2020’s and start data taking </a:t>
            </a:r>
            <a:r>
              <a:rPr lang="en-US" kern="0" dirty="0">
                <a:solidFill>
                  <a:sysClr val="windowText" lastClr="000000"/>
                </a:solidFill>
              </a:rPr>
              <a:t>~</a:t>
            </a:r>
            <a:r>
              <a:rPr kumimoji="0" lang="en-US" b="0" i="0" u="none" strike="noStrike" kern="0" cap="none" spc="0" normalizeH="0" baseline="0" noProof="0" dirty="0">
                <a:ln>
                  <a:noFill/>
                </a:ln>
                <a:solidFill>
                  <a:sysClr val="windowText" lastClr="000000"/>
                </a:solidFill>
                <a:effectLst/>
                <a:uLnTx/>
                <a:uFillTx/>
              </a:rPr>
              <a:t>2028.</a:t>
            </a:r>
          </a:p>
          <a:p>
            <a:pPr marL="800100" marR="0" lvl="1" indent="-342900" defTabSz="914400" eaLnBrk="1" fontAlgn="auto" latinLnBrk="0" hangingPunct="1">
              <a:lnSpc>
                <a:spcPct val="100000"/>
              </a:lnSpc>
              <a:spcBef>
                <a:spcPts val="0"/>
              </a:spcBef>
              <a:spcAft>
                <a:spcPts val="0"/>
              </a:spcAft>
              <a:buClrTx/>
              <a:buSzTx/>
              <a:buFont typeface="Wingdings 2" panose="05020102010507070707" pitchFamily="18" charset="2"/>
              <a:buChar char="·"/>
              <a:tabLst/>
              <a:defRPr/>
            </a:pPr>
            <a:r>
              <a:rPr kumimoji="0" lang="en-US" b="0" i="0" u="none" strike="noStrike" kern="0" cap="none" spc="0" normalizeH="0" baseline="0" noProof="0" dirty="0">
                <a:ln>
                  <a:noFill/>
                </a:ln>
                <a:solidFill>
                  <a:sysClr val="windowText" lastClr="000000"/>
                </a:solidFill>
                <a:effectLst/>
                <a:uLnTx/>
                <a:uFillTx/>
              </a:rPr>
              <a:t>A 70-100 </a:t>
            </a:r>
            <a:r>
              <a:rPr kumimoji="0" lang="en-US" b="0" i="0" u="none" strike="noStrike" kern="0" cap="none" spc="0" normalizeH="0" baseline="0" noProof="0" dirty="0" err="1">
                <a:ln>
                  <a:noFill/>
                </a:ln>
                <a:solidFill>
                  <a:sysClr val="windowText" lastClr="000000"/>
                </a:solidFill>
                <a:effectLst/>
                <a:uLnTx/>
                <a:uFillTx/>
              </a:rPr>
              <a:t>TeV</a:t>
            </a:r>
            <a:r>
              <a:rPr kumimoji="0" lang="en-US" b="0" i="0" u="none" strike="noStrike" kern="0" cap="none" spc="0" normalizeH="0" baseline="0" noProof="0" dirty="0">
                <a:ln>
                  <a:noFill/>
                </a:ln>
                <a:solidFill>
                  <a:sysClr val="windowText" lastClr="000000"/>
                </a:solidFill>
                <a:effectLst/>
                <a:uLnTx/>
                <a:uFillTx/>
              </a:rPr>
              <a:t> </a:t>
            </a:r>
            <a:r>
              <a:rPr kumimoji="0" lang="en-US" b="0" i="1" u="none" strike="noStrike" kern="0" cap="none" spc="0" normalizeH="0" baseline="0" noProof="0" dirty="0">
                <a:ln>
                  <a:noFill/>
                </a:ln>
                <a:solidFill>
                  <a:sysClr val="windowText" lastClr="000000"/>
                </a:solidFill>
                <a:effectLst/>
                <a:uLnTx/>
                <a:uFillTx/>
              </a:rPr>
              <a:t>pp</a:t>
            </a:r>
            <a:r>
              <a:rPr kumimoji="0" lang="en-US" b="0" i="0" u="none" strike="noStrike" kern="0" cap="none" spc="0" normalizeH="0" baseline="0" noProof="0" dirty="0">
                <a:ln>
                  <a:noFill/>
                </a:ln>
                <a:solidFill>
                  <a:sysClr val="windowText" lastClr="000000"/>
                </a:solidFill>
                <a:effectLst/>
                <a:uLnTx/>
                <a:uFillTx/>
              </a:rPr>
              <a:t> collider (</a:t>
            </a:r>
            <a:r>
              <a:rPr kumimoji="0" lang="en-US" b="1" i="0" u="none" strike="noStrike" kern="0" cap="none" spc="0" normalizeH="0" baseline="0" noProof="0" dirty="0">
                <a:ln>
                  <a:noFill/>
                </a:ln>
                <a:solidFill>
                  <a:srgbClr val="FF0000"/>
                </a:solidFill>
                <a:effectLst/>
                <a:uLnTx/>
                <a:uFillTx/>
              </a:rPr>
              <a:t>SPPC</a:t>
            </a:r>
            <a:r>
              <a:rPr kumimoji="0" lang="en-US" b="0" i="0" u="none" strike="noStrike" kern="0" cap="none" spc="0" normalizeH="0" baseline="0" noProof="0" dirty="0">
                <a:ln>
                  <a:noFill/>
                </a:ln>
                <a:solidFill>
                  <a:sysClr val="windowText" lastClr="000000"/>
                </a:solidFill>
                <a:effectLst/>
                <a:uLnTx/>
                <a:uFillTx/>
              </a:rPr>
              <a:t>) in the same tunnel, to start construction in ~2038.</a:t>
            </a:r>
          </a:p>
          <a:p>
            <a:pPr marL="342900" marR="0" lvl="0" indent="-342900" defTabSz="91440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2000" b="0" i="0" u="none" strike="noStrike" kern="0" cap="none" spc="0" normalizeH="0" baseline="0" noProof="0" dirty="0">
                <a:ln>
                  <a:noFill/>
                </a:ln>
                <a:solidFill>
                  <a:sysClr val="windowText" lastClr="000000"/>
                </a:solidFill>
                <a:effectLst/>
                <a:uLnTx/>
                <a:uFillTx/>
              </a:rPr>
              <a:t>FCC was proposed by CERN in 2013. </a:t>
            </a:r>
            <a:r>
              <a:rPr lang="en-US" sz="2000" kern="0" dirty="0">
                <a:solidFill>
                  <a:sysClr val="windowText" lastClr="000000"/>
                </a:solidFill>
              </a:rPr>
              <a:t>T</a:t>
            </a:r>
            <a:r>
              <a:rPr kumimoji="0" lang="en-US" sz="2000" b="0" i="0" u="none" strike="noStrike" kern="0" cap="none" spc="0" normalizeH="0" baseline="0" noProof="0" dirty="0">
                <a:ln>
                  <a:noFill/>
                </a:ln>
                <a:solidFill>
                  <a:sysClr val="windowText" lastClr="000000"/>
                </a:solidFill>
                <a:effectLst/>
                <a:uLnTx/>
                <a:uFillTx/>
              </a:rPr>
              <a:t>here was a TLEP proposal prior to it. FCC includes three options:</a:t>
            </a:r>
          </a:p>
          <a:p>
            <a:pPr marL="800100" lvl="1" indent="-342900">
              <a:buFont typeface="Wingdings 2" panose="05020102010507070707" pitchFamily="18" charset="2"/>
              <a:buChar char="·"/>
            </a:pPr>
            <a:r>
              <a:rPr lang="en-US" kern="0" dirty="0">
                <a:solidFill>
                  <a:sysClr val="windowText" lastClr="000000"/>
                </a:solidFill>
              </a:rPr>
              <a:t>A 350 GeV </a:t>
            </a:r>
            <a:r>
              <a:rPr lang="en-US" i="1" kern="0" dirty="0" err="1">
                <a:solidFill>
                  <a:sysClr val="windowText" lastClr="000000"/>
                </a:solidFill>
              </a:rPr>
              <a:t>e+e</a:t>
            </a:r>
            <a:r>
              <a:rPr lang="en-US" i="1" kern="0" dirty="0">
                <a:solidFill>
                  <a:sysClr val="windowText" lastClr="000000"/>
                </a:solidFill>
              </a:rPr>
              <a:t>-</a:t>
            </a:r>
            <a:r>
              <a:rPr lang="en-US" kern="0" dirty="0">
                <a:solidFill>
                  <a:sysClr val="windowText" lastClr="000000"/>
                </a:solidFill>
              </a:rPr>
              <a:t> collider (</a:t>
            </a:r>
            <a:r>
              <a:rPr lang="en-US" b="1" kern="0" dirty="0">
                <a:solidFill>
                  <a:srgbClr val="FF0000"/>
                </a:solidFill>
              </a:rPr>
              <a:t>FCC-</a:t>
            </a:r>
            <a:r>
              <a:rPr lang="en-US" b="1" kern="0" dirty="0" err="1">
                <a:solidFill>
                  <a:srgbClr val="FF0000"/>
                </a:solidFill>
              </a:rPr>
              <a:t>ee</a:t>
            </a:r>
            <a:r>
              <a:rPr lang="en-US" kern="0" dirty="0">
                <a:solidFill>
                  <a:sysClr val="windowText" lastClr="000000"/>
                </a:solidFill>
              </a:rPr>
              <a:t>)</a:t>
            </a:r>
          </a:p>
          <a:p>
            <a:pPr marL="800100" lvl="1" indent="-342900">
              <a:buFont typeface="Wingdings 2" panose="05020102010507070707" pitchFamily="18" charset="2"/>
              <a:buChar char="·"/>
            </a:pPr>
            <a:r>
              <a:rPr lang="en-US" kern="0" dirty="0">
                <a:solidFill>
                  <a:sysClr val="windowText" lastClr="000000"/>
                </a:solidFill>
              </a:rPr>
              <a:t>A </a:t>
            </a:r>
            <a:r>
              <a:rPr kumimoji="0" lang="en-US" b="0" i="0" u="none" strike="noStrike" kern="0" cap="none" spc="0" normalizeH="0" baseline="0" noProof="0" dirty="0">
                <a:ln>
                  <a:noFill/>
                </a:ln>
                <a:solidFill>
                  <a:sysClr val="windowText" lastClr="000000"/>
                </a:solidFill>
                <a:effectLst/>
                <a:uLnTx/>
                <a:uFillTx/>
              </a:rPr>
              <a:t>100 </a:t>
            </a:r>
            <a:r>
              <a:rPr kumimoji="0" lang="en-US" b="0" i="0" u="none" strike="noStrike" kern="0" cap="none" spc="0" normalizeH="0" baseline="0" noProof="0" dirty="0" err="1">
                <a:ln>
                  <a:noFill/>
                </a:ln>
                <a:solidFill>
                  <a:sysClr val="windowText" lastClr="000000"/>
                </a:solidFill>
                <a:effectLst/>
                <a:uLnTx/>
                <a:uFillTx/>
              </a:rPr>
              <a:t>TeV</a:t>
            </a:r>
            <a:r>
              <a:rPr kumimoji="0" lang="en-US" b="0" i="0" u="none" strike="noStrike" kern="0" cap="none" spc="0" normalizeH="0" baseline="0" noProof="0" dirty="0">
                <a:ln>
                  <a:noFill/>
                </a:ln>
                <a:solidFill>
                  <a:sysClr val="windowText" lastClr="000000"/>
                </a:solidFill>
                <a:effectLst/>
                <a:uLnTx/>
                <a:uFillTx/>
              </a:rPr>
              <a:t> </a:t>
            </a:r>
            <a:r>
              <a:rPr kumimoji="0" lang="en-US" b="0" i="1" u="none" strike="noStrike" kern="0" cap="none" spc="0" normalizeH="0" baseline="0" noProof="0" dirty="0" err="1">
                <a:ln>
                  <a:noFill/>
                </a:ln>
                <a:solidFill>
                  <a:sysClr val="windowText" lastClr="000000"/>
                </a:solidFill>
                <a:effectLst/>
                <a:uLnTx/>
                <a:uFillTx/>
              </a:rPr>
              <a:t>hh</a:t>
            </a:r>
            <a:r>
              <a:rPr kumimoji="0" lang="en-US" b="0" i="0" u="none" strike="noStrike" kern="0" cap="none" spc="0" normalizeH="0" baseline="0" noProof="0" dirty="0">
                <a:ln>
                  <a:noFill/>
                </a:ln>
                <a:solidFill>
                  <a:sysClr val="windowText" lastClr="000000"/>
                </a:solidFill>
                <a:effectLst/>
                <a:uLnTx/>
                <a:uFillTx/>
              </a:rPr>
              <a:t> collider</a:t>
            </a:r>
            <a:r>
              <a:rPr kumimoji="0" lang="en-US" b="0" i="0" u="none" strike="noStrike" kern="0" cap="none" spc="0" normalizeH="0" noProof="0" dirty="0">
                <a:ln>
                  <a:noFill/>
                </a:ln>
                <a:solidFill>
                  <a:sysClr val="windowText" lastClr="000000"/>
                </a:solidFill>
                <a:effectLst/>
                <a:uLnTx/>
                <a:uFillTx/>
              </a:rPr>
              <a:t> (</a:t>
            </a:r>
            <a:r>
              <a:rPr kumimoji="0" lang="en-US" b="1" i="0" u="none" strike="noStrike" kern="0" cap="none" spc="0" normalizeH="0" noProof="0" dirty="0">
                <a:ln>
                  <a:noFill/>
                </a:ln>
                <a:solidFill>
                  <a:srgbClr val="FF0000"/>
                </a:solidFill>
                <a:effectLst/>
                <a:uLnTx/>
                <a:uFillTx/>
              </a:rPr>
              <a:t>FCC-</a:t>
            </a:r>
            <a:r>
              <a:rPr kumimoji="0" lang="en-US" b="1" i="0" u="none" strike="noStrike" kern="0" cap="none" spc="0" normalizeH="0" noProof="0" dirty="0" err="1">
                <a:ln>
                  <a:noFill/>
                </a:ln>
                <a:solidFill>
                  <a:srgbClr val="FF0000"/>
                </a:solidFill>
                <a:effectLst/>
                <a:uLnTx/>
                <a:uFillTx/>
              </a:rPr>
              <a:t>hh</a:t>
            </a:r>
            <a:r>
              <a:rPr kumimoji="0" lang="en-US" b="0" i="0" u="none" strike="noStrike" kern="0" cap="none" spc="0" normalizeH="0" noProof="0" dirty="0">
                <a:ln>
                  <a:noFill/>
                </a:ln>
                <a:solidFill>
                  <a:sysClr val="windowText" lastClr="000000"/>
                </a:solidFill>
                <a:effectLst/>
                <a:uLnTx/>
                <a:uFillTx/>
              </a:rPr>
              <a:t>)</a:t>
            </a:r>
            <a:endParaRPr kumimoji="0" lang="en-US" b="0" i="0" u="none" strike="noStrike" kern="0" cap="none" spc="0" normalizeH="0" baseline="0" noProof="0" dirty="0">
              <a:ln>
                <a:noFill/>
              </a:ln>
              <a:solidFill>
                <a:sysClr val="windowText" lastClr="000000"/>
              </a:solidFill>
              <a:effectLst/>
              <a:uLnTx/>
              <a:uFillTx/>
            </a:endParaRPr>
          </a:p>
          <a:p>
            <a:pPr marL="800100" marR="0" lvl="1" indent="-342900" defTabSz="914400" eaLnBrk="1" fontAlgn="auto" latinLnBrk="0" hangingPunct="1">
              <a:lnSpc>
                <a:spcPct val="100000"/>
              </a:lnSpc>
              <a:spcBef>
                <a:spcPts val="0"/>
              </a:spcBef>
              <a:spcAft>
                <a:spcPts val="0"/>
              </a:spcAft>
              <a:buClrTx/>
              <a:buSzTx/>
              <a:buFont typeface="Wingdings 2" panose="05020102010507070707" pitchFamily="18" charset="2"/>
              <a:buChar char="·"/>
              <a:tabLst/>
              <a:defRPr/>
            </a:pPr>
            <a:r>
              <a:rPr kumimoji="0" lang="en-US" b="0" i="0" u="none" strike="noStrike" kern="0" cap="none" spc="0" normalizeH="0" baseline="0" noProof="0" dirty="0">
                <a:ln>
                  <a:noFill/>
                </a:ln>
                <a:solidFill>
                  <a:sysClr val="windowText" lastClr="000000"/>
                </a:solidFill>
                <a:effectLst/>
                <a:uLnTx/>
                <a:uFillTx/>
              </a:rPr>
              <a:t>An </a:t>
            </a:r>
            <a:r>
              <a:rPr kumimoji="0" lang="en-US" b="0" i="1" u="none" strike="noStrike" kern="0" cap="none" spc="0" normalizeH="0" baseline="0" noProof="0" dirty="0">
                <a:ln>
                  <a:noFill/>
                </a:ln>
                <a:solidFill>
                  <a:sysClr val="windowText" lastClr="000000"/>
                </a:solidFill>
                <a:effectLst/>
                <a:uLnTx/>
                <a:uFillTx/>
              </a:rPr>
              <a:t>h-e</a:t>
            </a:r>
            <a:r>
              <a:rPr kumimoji="0" lang="en-US" b="0" i="0" u="none" strike="noStrike" kern="0" cap="none" spc="0" normalizeH="0" baseline="0" noProof="0" dirty="0">
                <a:ln>
                  <a:noFill/>
                </a:ln>
                <a:solidFill>
                  <a:sysClr val="windowText" lastClr="000000"/>
                </a:solidFill>
                <a:effectLst/>
                <a:uLnTx/>
                <a:uFillTx/>
              </a:rPr>
              <a:t> collider (</a:t>
            </a:r>
            <a:r>
              <a:rPr kumimoji="0" lang="en-US" b="1" i="0" u="none" strike="noStrike" kern="0" cap="none" spc="0" normalizeH="0" baseline="0" noProof="0" dirty="0">
                <a:ln>
                  <a:noFill/>
                </a:ln>
                <a:solidFill>
                  <a:srgbClr val="FF0000"/>
                </a:solidFill>
                <a:effectLst/>
                <a:uLnTx/>
                <a:uFillTx/>
              </a:rPr>
              <a:t>FCC-he</a:t>
            </a:r>
            <a:r>
              <a:rPr kumimoji="0" lang="en-US" b="0" i="0" u="none" strike="noStrike" kern="0" cap="none" spc="0" normalizeH="0" baseline="0" noProof="0" dirty="0">
                <a:ln>
                  <a:noFill/>
                </a:ln>
                <a:solidFill>
                  <a:sysClr val="windowText" lastClr="000000"/>
                </a:solidFill>
                <a:effectLst/>
                <a:uLnTx/>
                <a:uFillTx/>
              </a:rPr>
              <a:t>)</a:t>
            </a:r>
          </a:p>
          <a:p>
            <a:pPr marL="800100" marR="0" lvl="1" indent="-342900" defTabSz="914400" eaLnBrk="1" fontAlgn="auto" latinLnBrk="0" hangingPunct="1">
              <a:lnSpc>
                <a:spcPct val="100000"/>
              </a:lnSpc>
              <a:spcBef>
                <a:spcPts val="0"/>
              </a:spcBef>
              <a:spcAft>
                <a:spcPts val="0"/>
              </a:spcAft>
              <a:buClrTx/>
              <a:buSzTx/>
              <a:buFont typeface="Wingdings 2" panose="05020102010507070707" pitchFamily="18" charset="2"/>
              <a:buChar char="·"/>
              <a:tabLst/>
              <a:defRPr/>
            </a:pPr>
            <a:r>
              <a:rPr lang="en-US" kern="0" dirty="0">
                <a:solidFill>
                  <a:sysClr val="windowText" lastClr="000000"/>
                </a:solidFill>
              </a:rPr>
              <a:t>It is not yet decided which one – </a:t>
            </a:r>
            <a:r>
              <a:rPr lang="en-US" i="1" kern="0" dirty="0" err="1">
                <a:solidFill>
                  <a:sysClr val="windowText" lastClr="000000"/>
                </a:solidFill>
              </a:rPr>
              <a:t>ee</a:t>
            </a:r>
            <a:r>
              <a:rPr lang="en-US" kern="0" dirty="0">
                <a:solidFill>
                  <a:sysClr val="windowText" lastClr="000000"/>
                </a:solidFill>
              </a:rPr>
              <a:t> or </a:t>
            </a:r>
            <a:r>
              <a:rPr lang="en-US" i="1" kern="0" dirty="0" err="1">
                <a:solidFill>
                  <a:sysClr val="windowText" lastClr="000000"/>
                </a:solidFill>
              </a:rPr>
              <a:t>hh</a:t>
            </a:r>
            <a:r>
              <a:rPr lang="en-US" kern="0" dirty="0">
                <a:solidFill>
                  <a:sysClr val="windowText" lastClr="000000"/>
                </a:solidFill>
              </a:rPr>
              <a:t> – will go first. The tunnel can only accommodate one machine. Data taking ~2037 (after the LHC retires).</a:t>
            </a:r>
          </a:p>
          <a:p>
            <a:pPr marL="342900" lvl="0" indent="-342900">
              <a:buFont typeface="Symbol" panose="05050102010706020507" pitchFamily="18" charset="2"/>
              <a:buChar char=""/>
              <a:defRPr/>
            </a:pPr>
            <a:r>
              <a:rPr lang="en-US" sz="2000" kern="0" dirty="0">
                <a:solidFill>
                  <a:sysClr val="windowText" lastClr="000000"/>
                </a:solidFill>
              </a:rPr>
              <a:t>CEPC and FCC-</a:t>
            </a:r>
            <a:r>
              <a:rPr lang="en-US" sz="2000" kern="0" dirty="0" err="1">
                <a:solidFill>
                  <a:sysClr val="windowText" lastClr="000000"/>
                </a:solidFill>
              </a:rPr>
              <a:t>ee</a:t>
            </a:r>
            <a:r>
              <a:rPr lang="en-US" sz="2000" kern="0" dirty="0">
                <a:solidFill>
                  <a:sysClr val="windowText" lastClr="000000"/>
                </a:solidFill>
              </a:rPr>
              <a:t> are similar:</a:t>
            </a:r>
          </a:p>
          <a:p>
            <a:pPr marL="800100" lvl="1" indent="-342900">
              <a:buFont typeface="Wingdings 2" panose="05020102010507070707" pitchFamily="18" charset="2"/>
              <a:buChar char="·"/>
              <a:defRPr/>
            </a:pPr>
            <a:r>
              <a:rPr lang="en-US" kern="0" dirty="0">
                <a:solidFill>
                  <a:sysClr val="windowText" lastClr="000000"/>
                </a:solidFill>
              </a:rPr>
              <a:t>100 km circumference</a:t>
            </a:r>
          </a:p>
          <a:p>
            <a:pPr marL="800100" lvl="1" indent="-342900">
              <a:buFont typeface="Wingdings 2" panose="05020102010507070707" pitchFamily="18" charset="2"/>
              <a:buChar char="·"/>
              <a:defRPr/>
            </a:pPr>
            <a:r>
              <a:rPr lang="en-US" kern="0" dirty="0">
                <a:solidFill>
                  <a:sysClr val="windowText" lastClr="000000"/>
                </a:solidFill>
              </a:rPr>
              <a:t>Double ring</a:t>
            </a:r>
          </a:p>
          <a:p>
            <a:pPr marL="800100" lvl="1" indent="-342900">
              <a:buFont typeface="Wingdings 2" panose="05020102010507070707" pitchFamily="18" charset="2"/>
              <a:buChar char="·"/>
              <a:defRPr/>
            </a:pPr>
            <a:r>
              <a:rPr lang="en-US" kern="0" dirty="0">
                <a:solidFill>
                  <a:sysClr val="windowText" lastClr="000000"/>
                </a:solidFill>
              </a:rPr>
              <a:t>2 IPs</a:t>
            </a:r>
          </a:p>
          <a:p>
            <a:pPr marL="800100" lvl="1" indent="-342900">
              <a:buFont typeface="Wingdings 2" panose="05020102010507070707" pitchFamily="18" charset="2"/>
              <a:buChar char="·"/>
              <a:defRPr/>
            </a:pPr>
            <a:r>
              <a:rPr lang="en-US" kern="0" dirty="0">
                <a:solidFill>
                  <a:sysClr val="windowText" lastClr="000000"/>
                </a:solidFill>
              </a:rPr>
              <a:t>Booster in the same tunnel</a:t>
            </a:r>
          </a:p>
          <a:p>
            <a:pPr marL="800100" lvl="1" indent="-342900">
              <a:buFont typeface="Wingdings 2" panose="05020102010507070707" pitchFamily="18" charset="2"/>
              <a:buChar char="·"/>
              <a:defRPr/>
            </a:pPr>
            <a:r>
              <a:rPr lang="en-US" kern="0" dirty="0">
                <a:solidFill>
                  <a:sysClr val="windowText" lastClr="000000"/>
                </a:solidFill>
              </a:rPr>
              <a:t>6 GeV </a:t>
            </a:r>
            <a:r>
              <a:rPr lang="en-US" kern="0" dirty="0" err="1">
                <a:solidFill>
                  <a:sysClr val="windowText" lastClr="000000"/>
                </a:solidFill>
              </a:rPr>
              <a:t>linac</a:t>
            </a:r>
            <a:endParaRPr lang="en-US" kern="0" dirty="0">
              <a:solidFill>
                <a:sysClr val="windowText" lastClr="000000"/>
              </a:solidFill>
            </a:endParaRPr>
          </a:p>
        </p:txBody>
      </p:sp>
    </p:spTree>
    <p:extLst>
      <p:ext uri="{BB962C8B-B14F-4D97-AF65-F5344CB8AC3E}">
        <p14:creationId xmlns:p14="http://schemas.microsoft.com/office/powerpoint/2010/main" val="4271717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a:t>W. Chou</a:t>
            </a:r>
            <a:endParaRPr lang="en-US"/>
          </a:p>
        </p:txBody>
      </p:sp>
      <p:sp>
        <p:nvSpPr>
          <p:cNvPr id="3" name="Footer Placeholder 2"/>
          <p:cNvSpPr>
            <a:spLocks noGrp="1"/>
          </p:cNvSpPr>
          <p:nvPr>
            <p:ph type="ftr" sz="quarter" idx="11"/>
          </p:nvPr>
        </p:nvSpPr>
        <p:spPr/>
        <p:txBody>
          <a:bodyPr/>
          <a:lstStyle/>
          <a:p>
            <a:r>
              <a:rPr lang="en-US"/>
              <a:t>gg2017 Workshop, Beijing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4"/>
          <p:cNvPicPr>
            <a:picLocks noChangeAspect="1"/>
          </p:cNvPicPr>
          <p:nvPr/>
        </p:nvPicPr>
        <p:blipFill>
          <a:blip r:embed="rId2"/>
          <a:stretch>
            <a:fillRect/>
          </a:stretch>
        </p:blipFill>
        <p:spPr>
          <a:xfrm>
            <a:off x="4724399" y="1988416"/>
            <a:ext cx="4085601" cy="3040784"/>
          </a:xfrm>
          <a:prstGeom prst="rect">
            <a:avLst/>
          </a:prstGeom>
        </p:spPr>
      </p:pic>
      <p:pic>
        <p:nvPicPr>
          <p:cNvPr id="6" name="图片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101842"/>
            <a:ext cx="4191000" cy="2774958"/>
          </a:xfrm>
          <a:prstGeom prst="rect">
            <a:avLst/>
          </a:prstGeom>
          <a:noFill/>
          <a:ln>
            <a:noFill/>
          </a:ln>
        </p:spPr>
      </p:pic>
      <p:sp>
        <p:nvSpPr>
          <p:cNvPr id="7" name="TextBox 6"/>
          <p:cNvSpPr txBox="1"/>
          <p:nvPr/>
        </p:nvSpPr>
        <p:spPr>
          <a:xfrm>
            <a:off x="1295400" y="1339842"/>
            <a:ext cx="2375170" cy="461665"/>
          </a:xfrm>
          <a:prstGeom prst="rect">
            <a:avLst/>
          </a:prstGeom>
          <a:solidFill>
            <a:schemeClr val="accent6">
              <a:lumMod val="40000"/>
              <a:lumOff val="60000"/>
            </a:schemeClr>
          </a:solidFill>
          <a:ln>
            <a:noFill/>
          </a:ln>
        </p:spPr>
        <p:txBody>
          <a:bodyPr wrap="square" rtlCol="0">
            <a:spAutoFit/>
          </a:bodyPr>
          <a:lstStyle/>
          <a:p>
            <a:pPr algn="ctr"/>
            <a:r>
              <a:rPr lang="en-US" sz="2400" b="1" dirty="0">
                <a:solidFill>
                  <a:srgbClr val="FF0000"/>
                </a:solidFill>
              </a:rPr>
              <a:t>CEPC Injector</a:t>
            </a:r>
            <a:endParaRPr lang="en-US" sz="2400" dirty="0">
              <a:solidFill>
                <a:srgbClr val="FF0000"/>
              </a:solidFill>
            </a:endParaRPr>
          </a:p>
        </p:txBody>
      </p:sp>
      <p:sp>
        <p:nvSpPr>
          <p:cNvPr id="8" name="TextBox 7"/>
          <p:cNvSpPr txBox="1"/>
          <p:nvPr/>
        </p:nvSpPr>
        <p:spPr>
          <a:xfrm>
            <a:off x="5410200" y="1339842"/>
            <a:ext cx="2286000" cy="461665"/>
          </a:xfrm>
          <a:prstGeom prst="rect">
            <a:avLst/>
          </a:prstGeom>
          <a:solidFill>
            <a:schemeClr val="accent6">
              <a:lumMod val="40000"/>
              <a:lumOff val="60000"/>
            </a:schemeClr>
          </a:solidFill>
          <a:ln>
            <a:noFill/>
          </a:ln>
        </p:spPr>
        <p:txBody>
          <a:bodyPr wrap="square" rtlCol="0">
            <a:spAutoFit/>
          </a:bodyPr>
          <a:lstStyle/>
          <a:p>
            <a:pPr algn="ctr"/>
            <a:r>
              <a:rPr lang="en-US" sz="2400" b="1" dirty="0">
                <a:solidFill>
                  <a:srgbClr val="FF0000"/>
                </a:solidFill>
              </a:rPr>
              <a:t>FCC-</a:t>
            </a:r>
            <a:r>
              <a:rPr lang="en-US" sz="2400" b="1" dirty="0" err="1">
                <a:solidFill>
                  <a:srgbClr val="FF0000"/>
                </a:solidFill>
              </a:rPr>
              <a:t>ee</a:t>
            </a:r>
            <a:r>
              <a:rPr lang="en-US" sz="2400" b="1" dirty="0">
                <a:solidFill>
                  <a:srgbClr val="FF0000"/>
                </a:solidFill>
              </a:rPr>
              <a:t> Injector</a:t>
            </a:r>
            <a:endParaRPr lang="en-US" sz="2400" dirty="0">
              <a:solidFill>
                <a:srgbClr val="FF0000"/>
              </a:solidFill>
            </a:endParaRPr>
          </a:p>
        </p:txBody>
      </p:sp>
      <p:sp>
        <p:nvSpPr>
          <p:cNvPr id="9" name="TextBox 8"/>
          <p:cNvSpPr txBox="1"/>
          <p:nvPr/>
        </p:nvSpPr>
        <p:spPr>
          <a:xfrm>
            <a:off x="304800" y="304800"/>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Layout of CEPC and FCC</a:t>
            </a:r>
          </a:p>
        </p:txBody>
      </p:sp>
    </p:spTree>
    <p:extLst>
      <p:ext uri="{BB962C8B-B14F-4D97-AF65-F5344CB8AC3E}">
        <p14:creationId xmlns:p14="http://schemas.microsoft.com/office/powerpoint/2010/main" val="361653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2"/>
            <a:ext cx="8458200" cy="523202"/>
          </a:xfrm>
          <a:prstGeom prst="rect">
            <a:avLst/>
          </a:prstGeom>
          <a:solidFill>
            <a:schemeClr val="accent1">
              <a:lumMod val="20000"/>
              <a:lumOff val="80000"/>
            </a:schemeClr>
          </a:solidFill>
        </p:spPr>
        <p:txBody>
          <a:bodyPr wrap="square" lIns="91420" tIns="45711" rIns="91420" bIns="45711"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ahoma" pitchFamily="34" charset="0"/>
                <a:cs typeface="Tahoma" pitchFamily="34" charset="0"/>
              </a:rPr>
              <a:t>Tunnel Cross Section – SPPC + CEPC Magnets</a:t>
            </a:r>
          </a:p>
        </p:txBody>
      </p:sp>
      <p:sp>
        <p:nvSpPr>
          <p:cNvPr id="7" name="Slide Number Placeholder 6"/>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b="0" i="0" u="none" strike="noStrike" kern="0" cap="none" spc="0" normalizeH="0" baseline="0" noProof="0" dirty="0">
              <a:ln>
                <a:noFill/>
              </a:ln>
              <a:solidFill>
                <a:prstClr val="black">
                  <a:tint val="75000"/>
                </a:prstClr>
              </a:solidFill>
              <a:effectLst/>
              <a:uLnTx/>
              <a:uFillTx/>
            </a:endParaRPr>
          </a:p>
        </p:txBody>
      </p:sp>
      <p:pic>
        <p:nvPicPr>
          <p:cNvPr id="25602" name="Picture 2" descr="C:\Users\chou\Desktop\Chou_driveC\misc\China\CEPC\CEPC technical systems\5.8 Mechanical system\隧道截面布局-弧区-201412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051569"/>
            <a:ext cx="7780598" cy="55016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48400" y="1143000"/>
            <a:ext cx="2667000" cy="461665"/>
          </a:xfrm>
          <a:prstGeom prst="rect">
            <a:avLst/>
          </a:prstGeom>
          <a:solidFill>
            <a:schemeClr val="accent6">
              <a:lumMod val="20000"/>
              <a:lumOff val="80000"/>
            </a:scheme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Drill/Blast Method</a:t>
            </a:r>
            <a:endParaRPr kumimoji="0" lang="en-US" sz="2400" b="0" i="0" u="none" strike="noStrike" kern="0" cap="none" spc="0" normalizeH="0" baseline="0" noProof="0" dirty="0">
              <a:ln>
                <a:noFill/>
              </a:ln>
              <a:solidFill>
                <a:srgbClr val="FF0000"/>
              </a:solidFill>
              <a:effectLst/>
              <a:uLnTx/>
              <a:uFillTx/>
            </a:endParaRPr>
          </a:p>
        </p:txBody>
      </p:sp>
      <p:cxnSp>
        <p:nvCxnSpPr>
          <p:cNvPr id="12" name="Straight Arrow Connector 11"/>
          <p:cNvCxnSpPr/>
          <p:nvPr/>
        </p:nvCxnSpPr>
        <p:spPr>
          <a:xfrm>
            <a:off x="1981200" y="6320135"/>
            <a:ext cx="4267200" cy="4465"/>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733800" y="5862935"/>
            <a:ext cx="10668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6 m</a:t>
            </a:r>
          </a:p>
        </p:txBody>
      </p:sp>
      <p:sp>
        <p:nvSpPr>
          <p:cNvPr id="10" name="TextBox 9"/>
          <p:cNvSpPr txBox="1"/>
          <p:nvPr/>
        </p:nvSpPr>
        <p:spPr>
          <a:xfrm>
            <a:off x="1143000" y="4114800"/>
            <a:ext cx="914400" cy="461665"/>
          </a:xfrm>
          <a:prstGeom prst="rect">
            <a:avLst/>
          </a:prstGeom>
          <a:solidFill>
            <a:schemeClr val="bg2">
              <a:lumMod val="9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FF"/>
                </a:solidFill>
                <a:effectLst/>
                <a:uLnTx/>
                <a:uFillTx/>
              </a:rPr>
              <a:t>SPPC</a:t>
            </a:r>
          </a:p>
        </p:txBody>
      </p:sp>
      <p:sp>
        <p:nvSpPr>
          <p:cNvPr id="14" name="TextBox 13"/>
          <p:cNvSpPr txBox="1"/>
          <p:nvPr/>
        </p:nvSpPr>
        <p:spPr>
          <a:xfrm>
            <a:off x="5562600" y="4495800"/>
            <a:ext cx="914400" cy="461665"/>
          </a:xfrm>
          <a:prstGeom prst="rect">
            <a:avLst/>
          </a:prstGeom>
          <a:solidFill>
            <a:schemeClr val="bg2">
              <a:lumMod val="9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FF"/>
                </a:solidFill>
                <a:effectLst/>
                <a:uLnTx/>
                <a:uFillTx/>
              </a:rPr>
              <a:t>CEPC</a:t>
            </a:r>
          </a:p>
        </p:txBody>
      </p:sp>
      <p:sp>
        <p:nvSpPr>
          <p:cNvPr id="15" name="TextBox 14"/>
          <p:cNvSpPr txBox="1"/>
          <p:nvPr/>
        </p:nvSpPr>
        <p:spPr>
          <a:xfrm>
            <a:off x="5486400" y="3048000"/>
            <a:ext cx="1219200" cy="461665"/>
          </a:xfrm>
          <a:prstGeom prst="rect">
            <a:avLst/>
          </a:prstGeom>
          <a:solidFill>
            <a:schemeClr val="bg2">
              <a:lumMod val="90000"/>
            </a:scheme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FF"/>
                </a:solidFill>
                <a:effectLst/>
                <a:uLnTx/>
                <a:uFillTx/>
              </a:rPr>
              <a:t>Booster</a:t>
            </a:r>
          </a:p>
        </p:txBody>
      </p:sp>
    </p:spTree>
    <p:extLst>
      <p:ext uri="{BB962C8B-B14F-4D97-AF65-F5344CB8AC3E}">
        <p14:creationId xmlns:p14="http://schemas.microsoft.com/office/powerpoint/2010/main" val="49126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862013"/>
            <a:ext cx="734377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323528" y="0"/>
            <a:ext cx="8226854" cy="680908"/>
          </a:xfrm>
        </p:spPr>
        <p:txBody>
          <a:bodyPr>
            <a:normAutofit fontScale="90000"/>
          </a:bodyPr>
          <a:lstStyle/>
          <a:p>
            <a:r>
              <a:rPr lang="en-GB" dirty="0"/>
              <a:t>FCC-</a:t>
            </a:r>
            <a:r>
              <a:rPr lang="en-GB" dirty="0" err="1"/>
              <a:t>hh</a:t>
            </a:r>
            <a:r>
              <a:rPr lang="en-GB" dirty="0"/>
              <a:t> arcs </a:t>
            </a:r>
            <a:r>
              <a:rPr lang="en-GB" sz="2000" dirty="0"/>
              <a:t>Single tunnel, longitudinal ventilation</a:t>
            </a:r>
          </a:p>
        </p:txBody>
      </p:sp>
      <p:sp>
        <p:nvSpPr>
          <p:cNvPr id="8" name="TextBox 7"/>
          <p:cNvSpPr txBox="1"/>
          <p:nvPr/>
        </p:nvSpPr>
        <p:spPr>
          <a:xfrm>
            <a:off x="7524328" y="6303268"/>
            <a:ext cx="115518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rPr>
              <a:t>P. Lebrun</a:t>
            </a:r>
            <a:endParaRPr kumimoji="0" lang="fr-FR" sz="1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28623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5" name="Picture 4"/>
          <p:cNvPicPr>
            <a:picLocks noChangeAspect="1"/>
          </p:cNvPicPr>
          <p:nvPr/>
        </p:nvPicPr>
        <p:blipFill>
          <a:blip r:embed="rId2"/>
          <a:stretch>
            <a:fillRect/>
          </a:stretch>
        </p:blipFill>
        <p:spPr>
          <a:xfrm>
            <a:off x="228600" y="609600"/>
            <a:ext cx="8763000" cy="6056939"/>
          </a:xfrm>
          <a:prstGeom prst="rect">
            <a:avLst/>
          </a:prstGeom>
          <a:ln>
            <a:solidFill>
              <a:schemeClr val="tx1"/>
            </a:solidFill>
          </a:ln>
        </p:spPr>
      </p:pic>
      <p:sp>
        <p:nvSpPr>
          <p:cNvPr id="6" name="TextBox 5"/>
          <p:cNvSpPr txBox="1"/>
          <p:nvPr/>
        </p:nvSpPr>
        <p:spPr>
          <a:xfrm>
            <a:off x="6400800" y="76200"/>
            <a:ext cx="2667000" cy="461665"/>
          </a:xfrm>
          <a:prstGeom prst="rect">
            <a:avLst/>
          </a:prstGeom>
          <a:solidFill>
            <a:schemeClr val="accent6">
              <a:lumMod val="20000"/>
              <a:lumOff val="80000"/>
            </a:schemeClr>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rPr>
              <a:t>IPAC 2015</a:t>
            </a:r>
            <a:r>
              <a:rPr kumimoji="0" lang="en-US" sz="2400" b="1" i="0" u="none" strike="noStrike" kern="0" cap="none" spc="0" normalizeH="0" noProof="0" dirty="0">
                <a:ln>
                  <a:noFill/>
                </a:ln>
                <a:solidFill>
                  <a:srgbClr val="FF0000"/>
                </a:solidFill>
                <a:effectLst/>
                <a:uLnTx/>
                <a:uFillTx/>
              </a:rPr>
              <a:t> paper</a:t>
            </a:r>
            <a:endParaRPr kumimoji="0" lang="en-US" sz="2400" b="0"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1911268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43025" y="990600"/>
            <a:ext cx="5486400" cy="548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cxnSp>
        <p:nvCxnSpPr>
          <p:cNvPr id="8" name="Straight Connector 7"/>
          <p:cNvCxnSpPr>
            <a:endCxn id="26" idx="2"/>
          </p:cNvCxnSpPr>
          <p:nvPr/>
        </p:nvCxnSpPr>
        <p:spPr>
          <a:xfrm>
            <a:off x="1676400" y="1295400"/>
            <a:ext cx="525630" cy="549412"/>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781425" y="9144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5" name="Rectangle 24"/>
          <p:cNvSpPr/>
          <p:nvPr/>
        </p:nvSpPr>
        <p:spPr>
          <a:xfrm rot="19055536">
            <a:off x="5686425" y="56388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6" name="Rectangle 25"/>
          <p:cNvSpPr/>
          <p:nvPr/>
        </p:nvSpPr>
        <p:spPr>
          <a:xfrm rot="18976450">
            <a:off x="1844560" y="1713546"/>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7" name="Rectangle 26"/>
          <p:cNvSpPr/>
          <p:nvPr/>
        </p:nvSpPr>
        <p:spPr>
          <a:xfrm rot="2518862">
            <a:off x="5686425" y="1720679"/>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8" name="Rectangle 27"/>
          <p:cNvSpPr/>
          <p:nvPr/>
        </p:nvSpPr>
        <p:spPr>
          <a:xfrm rot="16200000">
            <a:off x="6524625" y="36576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29" name="Rectangle 28"/>
          <p:cNvSpPr/>
          <p:nvPr/>
        </p:nvSpPr>
        <p:spPr>
          <a:xfrm>
            <a:off x="3781425" y="6400800"/>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30" name="Rectangle 29"/>
          <p:cNvSpPr/>
          <p:nvPr/>
        </p:nvSpPr>
        <p:spPr>
          <a:xfrm rot="16200000">
            <a:off x="1038225" y="3657601"/>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31" name="Rectangle 30"/>
          <p:cNvSpPr/>
          <p:nvPr/>
        </p:nvSpPr>
        <p:spPr>
          <a:xfrm rot="2633526">
            <a:off x="1901289" y="5633556"/>
            <a:ext cx="609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cxnSp>
        <p:nvCxnSpPr>
          <p:cNvPr id="33" name="Straight Arrow Connector 32"/>
          <p:cNvCxnSpPr>
            <a:stCxn id="129" idx="2"/>
          </p:cNvCxnSpPr>
          <p:nvPr/>
        </p:nvCxnSpPr>
        <p:spPr>
          <a:xfrm flipH="1" flipV="1">
            <a:off x="1466463" y="4343401"/>
            <a:ext cx="30275" cy="1352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809750" y="5200650"/>
            <a:ext cx="152400"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Lightning Bolt 44"/>
          <p:cNvSpPr/>
          <p:nvPr/>
        </p:nvSpPr>
        <p:spPr>
          <a:xfrm flipH="1">
            <a:off x="7162800" y="2590800"/>
            <a:ext cx="304800" cy="381000"/>
          </a:xfrm>
          <a:prstGeom prst="lightningBol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7" name="Lightning Bolt 46"/>
          <p:cNvSpPr/>
          <p:nvPr/>
        </p:nvSpPr>
        <p:spPr>
          <a:xfrm rot="18672367" flipH="1" flipV="1">
            <a:off x="7082923" y="2078676"/>
            <a:ext cx="279184" cy="490849"/>
          </a:xfrm>
          <a:prstGeom prst="lightningBol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49" name="TextBox 48"/>
          <p:cNvSpPr txBox="1"/>
          <p:nvPr/>
        </p:nvSpPr>
        <p:spPr>
          <a:xfrm>
            <a:off x="1428749" y="4157246"/>
            <a:ext cx="55245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rPr>
              <a:t>e</a:t>
            </a:r>
            <a:r>
              <a:rPr kumimoji="0" lang="en-US" sz="1600" b="1" i="0" u="none" strike="noStrike" kern="0" cap="none" spc="0" normalizeH="0" baseline="30000" noProof="0" dirty="0">
                <a:ln>
                  <a:noFill/>
                </a:ln>
                <a:solidFill>
                  <a:srgbClr val="FF0000"/>
                </a:solidFill>
                <a:effectLst/>
                <a:uLnTx/>
                <a:uFillTx/>
                <a:sym typeface="Symbol"/>
              </a:rPr>
              <a:t>‒</a:t>
            </a:r>
            <a:r>
              <a:rPr kumimoji="0" lang="en-US" sz="1600" b="1" i="0" u="none" strike="noStrike" kern="0" cap="none" spc="0" normalizeH="0" baseline="0" noProof="0" dirty="0">
                <a:ln>
                  <a:noFill/>
                </a:ln>
                <a:solidFill>
                  <a:srgbClr val="FF0000"/>
                </a:solidFill>
                <a:effectLst/>
                <a:uLnTx/>
                <a:uFillTx/>
                <a:sym typeface="Symbol"/>
              </a:rPr>
              <a:t> </a:t>
            </a:r>
            <a:endParaRPr kumimoji="0" lang="en-US" sz="1600" b="1" i="0" u="none" strike="noStrike" kern="0" cap="none" spc="0" normalizeH="0" baseline="30000" noProof="0" dirty="0">
              <a:ln>
                <a:noFill/>
              </a:ln>
              <a:solidFill>
                <a:srgbClr val="FF0000"/>
              </a:solidFill>
              <a:effectLst/>
              <a:uLnTx/>
              <a:uFillTx/>
            </a:endParaRPr>
          </a:p>
        </p:txBody>
      </p:sp>
      <p:cxnSp>
        <p:nvCxnSpPr>
          <p:cNvPr id="53" name="Straight Arrow Connector 52"/>
          <p:cNvCxnSpPr/>
          <p:nvPr/>
        </p:nvCxnSpPr>
        <p:spPr>
          <a:xfrm>
            <a:off x="6705600" y="1981200"/>
            <a:ext cx="228600" cy="228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705600" y="1600200"/>
            <a:ext cx="1447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rPr>
              <a:t>e</a:t>
            </a:r>
            <a:r>
              <a:rPr kumimoji="0" lang="en-US" sz="2000" b="1" i="0" u="none" strike="noStrike" kern="0" cap="none" spc="0" normalizeH="0" baseline="30000" noProof="0" dirty="0">
                <a:ln>
                  <a:noFill/>
                </a:ln>
                <a:solidFill>
                  <a:srgbClr val="FF0000"/>
                </a:solidFill>
                <a:effectLst/>
                <a:uLnTx/>
                <a:uFillTx/>
                <a:sym typeface="Symbol"/>
              </a:rPr>
              <a:t>‒</a:t>
            </a:r>
            <a:r>
              <a:rPr kumimoji="0" lang="en-US" sz="2800" b="1" i="0" u="none" strike="noStrike" kern="0" cap="none" spc="0" normalizeH="0" baseline="0" noProof="0" dirty="0">
                <a:ln>
                  <a:noFill/>
                </a:ln>
                <a:solidFill>
                  <a:srgbClr val="FF0000"/>
                </a:solidFill>
                <a:effectLst/>
                <a:uLnTx/>
                <a:uFillTx/>
                <a:sym typeface="Symbol"/>
              </a:rPr>
              <a:t> </a:t>
            </a:r>
            <a:r>
              <a:rPr kumimoji="0" lang="en-US" sz="1800" b="1" i="0" u="none" strike="noStrike" kern="0" cap="none" spc="0" normalizeH="0" baseline="0" noProof="0" dirty="0">
                <a:ln>
                  <a:noFill/>
                </a:ln>
                <a:solidFill>
                  <a:srgbClr val="FF0000"/>
                </a:solidFill>
                <a:effectLst/>
                <a:uLnTx/>
                <a:uFillTx/>
                <a:sym typeface="Symbol"/>
              </a:rPr>
              <a:t>(80 GeV)</a:t>
            </a:r>
            <a:endParaRPr kumimoji="0" lang="en-US" sz="1800" b="1" i="0" u="none" strike="noStrike" kern="0" cap="none" spc="0" normalizeH="0" baseline="30000" noProof="0" dirty="0">
              <a:ln>
                <a:noFill/>
              </a:ln>
              <a:solidFill>
                <a:srgbClr val="FF0000"/>
              </a:solidFill>
              <a:effectLst/>
              <a:uLnTx/>
              <a:uFillTx/>
            </a:endParaRPr>
          </a:p>
        </p:txBody>
      </p:sp>
      <p:cxnSp>
        <p:nvCxnSpPr>
          <p:cNvPr id="57" name="Straight Arrow Connector 56"/>
          <p:cNvCxnSpPr/>
          <p:nvPr/>
        </p:nvCxnSpPr>
        <p:spPr>
          <a:xfrm flipV="1">
            <a:off x="7086600" y="3048000"/>
            <a:ext cx="762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010400" y="3058180"/>
            <a:ext cx="144780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rPr>
              <a:t>e</a:t>
            </a:r>
            <a:r>
              <a:rPr kumimoji="0" lang="en-US" sz="2000" b="1" i="0" u="none" strike="noStrike" kern="0" cap="none" spc="0" normalizeH="0" baseline="30000" noProof="0" dirty="0">
                <a:ln>
                  <a:noFill/>
                </a:ln>
                <a:solidFill>
                  <a:srgbClr val="FF0000"/>
                </a:solidFill>
                <a:effectLst/>
                <a:uLnTx/>
                <a:uFillTx/>
                <a:sym typeface="Symbol"/>
              </a:rPr>
              <a:t>‒</a:t>
            </a:r>
            <a:r>
              <a:rPr kumimoji="0" lang="en-US" sz="2800" b="1" i="0" u="none" strike="noStrike" kern="0" cap="none" spc="0" normalizeH="0" baseline="0" noProof="0" dirty="0">
                <a:ln>
                  <a:noFill/>
                </a:ln>
                <a:solidFill>
                  <a:srgbClr val="FF0000"/>
                </a:solidFill>
                <a:effectLst/>
                <a:uLnTx/>
                <a:uFillTx/>
                <a:sym typeface="Symbol"/>
              </a:rPr>
              <a:t> </a:t>
            </a:r>
            <a:r>
              <a:rPr kumimoji="0" lang="en-US" sz="1800" b="1" i="0" u="none" strike="noStrike" kern="0" cap="none" spc="0" normalizeH="0" baseline="0" noProof="0" dirty="0">
                <a:ln>
                  <a:noFill/>
                </a:ln>
                <a:solidFill>
                  <a:srgbClr val="FF0000"/>
                </a:solidFill>
                <a:effectLst/>
                <a:uLnTx/>
                <a:uFillTx/>
                <a:sym typeface="Symbol"/>
              </a:rPr>
              <a:t>(80 GeV)</a:t>
            </a:r>
            <a:endParaRPr kumimoji="0" lang="en-US" sz="1600" b="1" i="0" u="none" strike="noStrike" kern="0" cap="none" spc="0" normalizeH="0" baseline="30000" noProof="0" dirty="0">
              <a:ln>
                <a:noFill/>
              </a:ln>
              <a:solidFill>
                <a:srgbClr val="FF0000"/>
              </a:solidFill>
              <a:effectLst/>
              <a:uLnTx/>
              <a:uFillTx/>
            </a:endParaRPr>
          </a:p>
        </p:txBody>
      </p:sp>
      <p:sp>
        <p:nvSpPr>
          <p:cNvPr id="65" name="TextBox 64"/>
          <p:cNvSpPr txBox="1"/>
          <p:nvPr/>
        </p:nvSpPr>
        <p:spPr>
          <a:xfrm>
            <a:off x="7315200" y="2133600"/>
            <a:ext cx="1828800"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30A0"/>
                </a:solidFill>
                <a:effectLst/>
                <a:uLnTx/>
                <a:uFillTx/>
              </a:rPr>
              <a:t>Fiber Laser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7030A0"/>
                </a:solidFill>
                <a:effectLst/>
                <a:uLnTx/>
                <a:uFillTx/>
              </a:rPr>
              <a:t>(0.351 </a:t>
            </a:r>
            <a:r>
              <a:rPr kumimoji="0" lang="el-GR" sz="1200" b="1" i="0" u="none" strike="noStrike" kern="0" cap="none" spc="0" normalizeH="0" baseline="0" noProof="0" dirty="0">
                <a:ln>
                  <a:noFill/>
                </a:ln>
                <a:solidFill>
                  <a:srgbClr val="7030A0"/>
                </a:solidFill>
                <a:effectLst/>
                <a:uLnTx/>
                <a:uFillTx/>
                <a:latin typeface="Times New Roman"/>
                <a:cs typeface="Times New Roman"/>
              </a:rPr>
              <a:t>μ</a:t>
            </a:r>
            <a:r>
              <a:rPr kumimoji="0" lang="en-US" sz="1200" b="1" i="0" u="none" strike="noStrike" kern="0" cap="none" spc="0" normalizeH="0" baseline="0" noProof="0" dirty="0">
                <a:ln>
                  <a:noFill/>
                </a:ln>
                <a:solidFill>
                  <a:srgbClr val="7030A0"/>
                </a:solidFill>
                <a:effectLst/>
                <a:uLnTx/>
                <a:uFillTx/>
                <a:latin typeface="Times New Roman"/>
                <a:cs typeface="Times New Roman"/>
              </a:rPr>
              <a:t>m, 5 J, 3 kHz)</a:t>
            </a:r>
            <a:endParaRPr kumimoji="0" lang="en-US" sz="1200" b="1" i="0" u="none" strike="noStrike" kern="0" cap="none" spc="0" normalizeH="0" baseline="0" noProof="0" dirty="0">
              <a:ln>
                <a:noFill/>
              </a:ln>
              <a:solidFill>
                <a:srgbClr val="7030A0"/>
              </a:solidFill>
              <a:effectLst/>
              <a:uLnTx/>
              <a:uFillTx/>
            </a:endParaRPr>
          </a:p>
        </p:txBody>
      </p:sp>
      <p:sp>
        <p:nvSpPr>
          <p:cNvPr id="70" name="TextBox 69"/>
          <p:cNvSpPr txBox="1"/>
          <p:nvPr/>
        </p:nvSpPr>
        <p:spPr>
          <a:xfrm>
            <a:off x="4267200" y="723900"/>
            <a:ext cx="375285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 </a:t>
            </a:r>
            <a:r>
              <a:rPr kumimoji="0" lang="en-US" sz="1600" b="1" i="0" u="none" strike="noStrike" kern="0" cap="none" spc="0" normalizeH="0" baseline="0" noProof="0" dirty="0">
                <a:ln>
                  <a:noFill/>
                </a:ln>
                <a:solidFill>
                  <a:srgbClr val="0070C0"/>
                </a:solidFill>
                <a:effectLst/>
                <a:uLnTx/>
                <a:uFillTx/>
              </a:rPr>
              <a:t>(650 MHz, 8  sets, 0.5 GV /set)</a:t>
            </a:r>
          </a:p>
        </p:txBody>
      </p:sp>
      <p:sp>
        <p:nvSpPr>
          <p:cNvPr id="71" name="TextBox 70"/>
          <p:cNvSpPr txBox="1"/>
          <p:nvPr/>
        </p:nvSpPr>
        <p:spPr>
          <a:xfrm>
            <a:off x="1724025" y="5650468"/>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72" name="TextBox 71"/>
          <p:cNvSpPr txBox="1"/>
          <p:nvPr/>
        </p:nvSpPr>
        <p:spPr>
          <a:xfrm>
            <a:off x="5915025" y="1371600"/>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73" name="TextBox 72"/>
          <p:cNvSpPr txBox="1"/>
          <p:nvPr/>
        </p:nvSpPr>
        <p:spPr>
          <a:xfrm>
            <a:off x="1647825" y="1447800"/>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74" name="TextBox 73"/>
          <p:cNvSpPr txBox="1"/>
          <p:nvPr/>
        </p:nvSpPr>
        <p:spPr>
          <a:xfrm>
            <a:off x="5991225" y="5638800"/>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75" name="TextBox 74"/>
          <p:cNvSpPr txBox="1"/>
          <p:nvPr/>
        </p:nvSpPr>
        <p:spPr>
          <a:xfrm>
            <a:off x="809625" y="3516868"/>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76" name="TextBox 75"/>
          <p:cNvSpPr txBox="1"/>
          <p:nvPr/>
        </p:nvSpPr>
        <p:spPr>
          <a:xfrm>
            <a:off x="6905625" y="3505200"/>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77" name="TextBox 76"/>
          <p:cNvSpPr txBox="1"/>
          <p:nvPr/>
        </p:nvSpPr>
        <p:spPr>
          <a:xfrm>
            <a:off x="3857625" y="6564868"/>
            <a:ext cx="4572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70C0"/>
                </a:solidFill>
                <a:effectLst/>
                <a:uLnTx/>
                <a:uFillTx/>
              </a:rPr>
              <a:t>RF</a:t>
            </a:r>
          </a:p>
        </p:txBody>
      </p:sp>
      <p:sp>
        <p:nvSpPr>
          <p:cNvPr id="89" name="TextBox 88"/>
          <p:cNvSpPr txBox="1"/>
          <p:nvPr/>
        </p:nvSpPr>
        <p:spPr>
          <a:xfrm>
            <a:off x="1266825" y="209490"/>
            <a:ext cx="6232293" cy="461665"/>
          </a:xfrm>
          <a:prstGeom prst="rect">
            <a:avLst/>
          </a:prstGeom>
          <a:solidFill>
            <a:schemeClr val="accent3">
              <a:lumMod val="20000"/>
              <a:lumOff val="80000"/>
            </a:schemeClr>
          </a:solidFill>
          <a:ln>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CEPC as a </a:t>
            </a:r>
            <a:r>
              <a:rPr kumimoji="0" lang="el-GR"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γγ</a:t>
            </a:r>
            <a:r>
              <a:rPr kumimoji="0" lang="en-US" sz="2400" b="1" i="0" u="none" strike="noStrike" kern="0" cap="none" spc="0" normalizeH="0" baseline="0" noProof="0" dirty="0">
                <a:ln>
                  <a:noFill/>
                </a:ln>
                <a:solidFill>
                  <a:prstClr val="black"/>
                </a:solidFill>
                <a:effectLst/>
                <a:uLnTx/>
                <a:uFillTx/>
              </a:rPr>
              <a:t> Higgs Factory</a:t>
            </a:r>
          </a:p>
        </p:txBody>
      </p:sp>
      <p:cxnSp>
        <p:nvCxnSpPr>
          <p:cNvPr id="115" name="Straight Connector 114"/>
          <p:cNvCxnSpPr/>
          <p:nvPr/>
        </p:nvCxnSpPr>
        <p:spPr>
          <a:xfrm flipV="1">
            <a:off x="5638800" y="1371600"/>
            <a:ext cx="762000" cy="76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324600" y="3733800"/>
            <a:ext cx="1143000"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rot="20097905">
            <a:off x="5924326" y="1902976"/>
            <a:ext cx="1096476" cy="1592890"/>
          </a:xfrm>
          <a:prstGeom prst="arc">
            <a:avLst>
              <a:gd name="adj1" fmla="val 16200000"/>
              <a:gd name="adj2" fmla="val 5400000"/>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22" name="Explosion 1 121"/>
          <p:cNvSpPr/>
          <p:nvPr/>
        </p:nvSpPr>
        <p:spPr>
          <a:xfrm>
            <a:off x="6848475" y="2390775"/>
            <a:ext cx="304800" cy="304800"/>
          </a:xfrm>
          <a:prstGeom prst="irregularSeal1">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ndParaRPr>
          </a:p>
        </p:txBody>
      </p:sp>
      <p:sp>
        <p:nvSpPr>
          <p:cNvPr id="130" name="TextBox 129"/>
          <p:cNvSpPr txBox="1"/>
          <p:nvPr/>
        </p:nvSpPr>
        <p:spPr>
          <a:xfrm>
            <a:off x="5334000" y="2362200"/>
            <a:ext cx="1447800" cy="677108"/>
          </a:xfrm>
          <a:prstGeom prst="rect">
            <a:avLst/>
          </a:prstGeom>
          <a:solidFill>
            <a:srgbClr val="FFFF0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Symbol"/>
              </a:rPr>
              <a:t>γγ</a:t>
            </a:r>
            <a:r>
              <a:rPr kumimoji="0" lang="en-US" sz="2000" b="1" i="0" u="none" strike="noStrike" kern="0" cap="none" spc="0" normalizeH="0" baseline="0" noProof="0" dirty="0">
                <a:ln>
                  <a:noFill/>
                </a:ln>
                <a:solidFill>
                  <a:prstClr val="black"/>
                </a:solidFill>
                <a:effectLst/>
                <a:uLnTx/>
                <a:uFillTx/>
                <a:sym typeface="Symbol"/>
              </a:rPr>
              <a:t> collision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sym typeface="Symbol"/>
              </a:rPr>
              <a:t>(125 </a:t>
            </a:r>
            <a:r>
              <a:rPr kumimoji="0" lang="en-US" sz="1800" b="1" i="0" u="none" strike="noStrike" kern="0" cap="none" spc="0" normalizeH="0" baseline="0" noProof="0" dirty="0" err="1">
                <a:ln>
                  <a:noFill/>
                </a:ln>
                <a:solidFill>
                  <a:prstClr val="black"/>
                </a:solidFill>
                <a:effectLst/>
                <a:uLnTx/>
                <a:uFillTx/>
                <a:sym typeface="Symbol"/>
              </a:rPr>
              <a:t>GeV</a:t>
            </a:r>
            <a:r>
              <a:rPr kumimoji="0" lang="en-US" sz="1800" b="1" i="0" u="none" strike="noStrike" kern="0" cap="none" spc="0" normalizeH="0" baseline="0" noProof="0" dirty="0">
                <a:ln>
                  <a:noFill/>
                </a:ln>
                <a:solidFill>
                  <a:prstClr val="black"/>
                </a:solidFill>
                <a:effectLst/>
                <a:uLnTx/>
                <a:uFillTx/>
                <a:sym typeface="Symbol"/>
              </a:rPr>
              <a:t>)</a:t>
            </a:r>
            <a:endParaRPr kumimoji="0" lang="en-US" sz="1800" b="1" i="0" u="none" strike="noStrike" kern="0" cap="none" spc="0" normalizeH="0" baseline="0" noProof="0" dirty="0">
              <a:ln>
                <a:noFill/>
              </a:ln>
              <a:solidFill>
                <a:prstClr val="black"/>
              </a:solidFill>
              <a:effectLst/>
              <a:uLnTx/>
              <a:uFillTx/>
            </a:endParaRPr>
          </a:p>
        </p:txBody>
      </p:sp>
      <p:sp>
        <p:nvSpPr>
          <p:cNvPr id="131" name="TextBox 130"/>
          <p:cNvSpPr txBox="1"/>
          <p:nvPr/>
        </p:nvSpPr>
        <p:spPr>
          <a:xfrm>
            <a:off x="6781800" y="4876800"/>
            <a:ext cx="1981200" cy="1569660"/>
          </a:xfrm>
          <a:prstGeom prst="rect">
            <a:avLst/>
          </a:prstGeom>
          <a:no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E = 80 </a:t>
            </a:r>
            <a:r>
              <a:rPr kumimoji="0" lang="en-US" sz="1600" b="1" i="0" u="none" strike="noStrike" kern="0" cap="none" spc="0" normalizeH="0" baseline="0" noProof="0" dirty="0" err="1">
                <a:ln>
                  <a:noFill/>
                </a:ln>
                <a:solidFill>
                  <a:prstClr val="black"/>
                </a:solidFill>
                <a:effectLst/>
                <a:uLnTx/>
                <a:uFillTx/>
              </a:rPr>
              <a:t>GeV</a:t>
            </a:r>
            <a:endParaRPr kumimoji="0" lang="en-US" sz="16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l-GR"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Symbol"/>
              </a:rPr>
              <a:t>ρ</a:t>
            </a:r>
            <a:r>
              <a:rPr kumimoji="0" lang="en-US" sz="1600" b="1" i="0" u="none" strike="noStrike" kern="0" cap="none" spc="0" normalizeH="0" baseline="0" noProof="0" dirty="0">
                <a:ln>
                  <a:noFill/>
                </a:ln>
                <a:solidFill>
                  <a:prstClr val="black"/>
                </a:solidFill>
                <a:effectLst/>
                <a:uLnTx/>
                <a:uFillTx/>
                <a:sym typeface="Symbol"/>
              </a:rPr>
              <a:t>= 6000 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sym typeface="Symbol"/>
              </a:rPr>
              <a:t>U = 0.6 GeV/turn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black"/>
              </a:solidFill>
              <a:effectLst/>
              <a:uLnTx/>
              <a:uFillTx/>
              <a:sym typeface="Symbo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sym typeface="Symbol"/>
              </a:rPr>
              <a:t>I = 48 mA x 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sym typeface="Symbol"/>
              </a:rPr>
              <a:t>P(</a:t>
            </a:r>
            <a:r>
              <a:rPr kumimoji="0" lang="en-US" sz="1600" b="1" i="0" u="none" strike="noStrike" kern="0" cap="none" spc="0" normalizeH="0" baseline="0" noProof="0" dirty="0" err="1">
                <a:ln>
                  <a:noFill/>
                </a:ln>
                <a:solidFill>
                  <a:prstClr val="black"/>
                </a:solidFill>
                <a:effectLst/>
                <a:uLnTx/>
                <a:uFillTx/>
                <a:sym typeface="Symbol"/>
              </a:rPr>
              <a:t>rf</a:t>
            </a:r>
            <a:r>
              <a:rPr kumimoji="0" lang="en-US" sz="1600" b="1" i="0" u="none" strike="noStrike" kern="0" cap="none" spc="0" normalizeH="0" baseline="0" noProof="0" dirty="0">
                <a:ln>
                  <a:noFill/>
                </a:ln>
                <a:solidFill>
                  <a:prstClr val="black"/>
                </a:solidFill>
                <a:effectLst/>
                <a:uLnTx/>
                <a:uFillTx/>
                <a:sym typeface="Symbol"/>
              </a:rPr>
              <a:t>) = 58 MW</a:t>
            </a:r>
            <a:endParaRPr kumimoji="0" lang="en-US" sz="1600" b="1" i="0" u="none" strike="noStrike" kern="0" cap="none" spc="0" normalizeH="0" baseline="0" noProof="0" dirty="0">
              <a:ln>
                <a:noFill/>
              </a:ln>
              <a:solidFill>
                <a:prstClr val="black"/>
              </a:solidFill>
              <a:effectLst/>
              <a:uLnTx/>
              <a:uFillTx/>
            </a:endParaRPr>
          </a:p>
        </p:txBody>
      </p:sp>
      <p:cxnSp>
        <p:nvCxnSpPr>
          <p:cNvPr id="133" name="Straight Connector 132"/>
          <p:cNvCxnSpPr/>
          <p:nvPr/>
        </p:nvCxnSpPr>
        <p:spPr>
          <a:xfrm flipV="1">
            <a:off x="1752600" y="5334000"/>
            <a:ext cx="762000" cy="76200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657225" y="3733800"/>
            <a:ext cx="1095375"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981700" y="5638800"/>
            <a:ext cx="384764" cy="43726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152400" y="685800"/>
            <a:ext cx="2514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Goal: 10,000 Higgs/year</a:t>
            </a:r>
          </a:p>
        </p:txBody>
      </p:sp>
      <p:sp>
        <p:nvSpPr>
          <p:cNvPr id="97" name="Rectangle 96"/>
          <p:cNvSpPr/>
          <p:nvPr/>
        </p:nvSpPr>
        <p:spPr>
          <a:xfrm rot="20447138">
            <a:off x="1786162" y="4291178"/>
            <a:ext cx="1704339" cy="31680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noFill/>
              <a:effectLst/>
              <a:uLnTx/>
              <a:uFillTx/>
            </a:endParaRPr>
          </a:p>
        </p:txBody>
      </p:sp>
      <p:sp>
        <p:nvSpPr>
          <p:cNvPr id="104" name="TextBox 103"/>
          <p:cNvSpPr txBox="1"/>
          <p:nvPr/>
        </p:nvSpPr>
        <p:spPr>
          <a:xfrm rot="20447138">
            <a:off x="1761771" y="4302439"/>
            <a:ext cx="1757503" cy="307777"/>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solidFill>
                    <a:srgbClr val="7030A0"/>
                  </a:solidFill>
                </a:ln>
                <a:solidFill>
                  <a:srgbClr val="7030A0"/>
                </a:solidFill>
                <a:effectLst/>
                <a:uLnTx/>
                <a:uFillTx/>
              </a:rPr>
              <a:t>80 GeV Booster</a:t>
            </a:r>
          </a:p>
        </p:txBody>
      </p:sp>
      <p:sp>
        <p:nvSpPr>
          <p:cNvPr id="129" name="Arc 128"/>
          <p:cNvSpPr/>
          <p:nvPr/>
        </p:nvSpPr>
        <p:spPr>
          <a:xfrm rot="10457950">
            <a:off x="1495230" y="4143570"/>
            <a:ext cx="609600" cy="60960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4" name="Arc 133"/>
          <p:cNvSpPr/>
          <p:nvPr/>
        </p:nvSpPr>
        <p:spPr>
          <a:xfrm rot="13806018">
            <a:off x="1721226" y="4724572"/>
            <a:ext cx="681766" cy="609600"/>
          </a:xfrm>
          <a:prstGeom prst="arc">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80" name="TextBox 79"/>
          <p:cNvSpPr txBox="1"/>
          <p:nvPr/>
        </p:nvSpPr>
        <p:spPr>
          <a:xfrm>
            <a:off x="1809749" y="4995446"/>
            <a:ext cx="552451"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0000"/>
                </a:solidFill>
                <a:effectLst/>
                <a:uLnTx/>
                <a:uFillTx/>
              </a:rPr>
              <a:t>e</a:t>
            </a:r>
            <a:r>
              <a:rPr kumimoji="0" lang="en-US" sz="1600" b="1" i="0" u="none" strike="noStrike" kern="0" cap="none" spc="0" normalizeH="0" baseline="30000" noProof="0" dirty="0">
                <a:ln>
                  <a:noFill/>
                </a:ln>
                <a:solidFill>
                  <a:srgbClr val="FF0000"/>
                </a:solidFill>
                <a:effectLst/>
                <a:uLnTx/>
                <a:uFillTx/>
                <a:sym typeface="Symbol"/>
              </a:rPr>
              <a:t>‒</a:t>
            </a:r>
            <a:r>
              <a:rPr kumimoji="0" lang="en-US" sz="1600" b="1" i="0" u="none" strike="noStrike" kern="0" cap="none" spc="0" normalizeH="0" baseline="0" noProof="0" dirty="0">
                <a:ln>
                  <a:noFill/>
                </a:ln>
                <a:solidFill>
                  <a:srgbClr val="FF0000"/>
                </a:solidFill>
                <a:effectLst/>
                <a:uLnTx/>
                <a:uFillTx/>
                <a:sym typeface="Symbol"/>
              </a:rPr>
              <a:t> </a:t>
            </a:r>
            <a:endParaRPr kumimoji="0" lang="en-US" sz="1600" b="1" i="0" u="none" strike="noStrike" kern="0" cap="none" spc="0" normalizeH="0" baseline="30000" noProof="0" dirty="0">
              <a:ln>
                <a:noFill/>
              </a:ln>
              <a:solidFill>
                <a:srgbClr val="FF0000"/>
              </a:solidFill>
              <a:effectLst/>
              <a:uLnTx/>
              <a:uFillTx/>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720354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CERNCorporate4-3">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默认设计模板">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默认设计模板">
      <a:majorFont>
        <a:latin typeface="Tw Cen MT"/>
        <a:ea typeface="宋体"/>
        <a:cs typeface=""/>
      </a:majorFont>
      <a:minorFont>
        <a:latin typeface="Tw Cen MT"/>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zh-CN" altLang="en-US" sz="24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rgbClr val="FFFFFF"/>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zh-CN" altLang="en-US" sz="24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7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JAI">
  <a:themeElements>
    <a:clrScheme name="JA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JA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JA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A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A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A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A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A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A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JAI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FF33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4933</TotalTime>
  <Words>2883</Words>
  <Application>Microsoft Office PowerPoint</Application>
  <PresentationFormat>On-screen Show (4:3)</PresentationFormat>
  <Paragraphs>743</Paragraphs>
  <Slides>32</Slides>
  <Notes>4</Notes>
  <HiddenSlides>0</HiddenSlides>
  <MMClips>0</MMClips>
  <ScaleCrop>false</ScaleCrop>
  <HeadingPairs>
    <vt:vector size="8" baseType="variant">
      <vt:variant>
        <vt:lpstr>Fonts Used</vt:lpstr>
      </vt:variant>
      <vt:variant>
        <vt:i4>16</vt:i4>
      </vt:variant>
      <vt:variant>
        <vt:lpstr>Theme</vt:lpstr>
      </vt:variant>
      <vt:variant>
        <vt:i4>14</vt:i4>
      </vt:variant>
      <vt:variant>
        <vt:lpstr>Embedded OLE Servers</vt:lpstr>
      </vt:variant>
      <vt:variant>
        <vt:i4>1</vt:i4>
      </vt:variant>
      <vt:variant>
        <vt:lpstr>Slide Titles</vt:lpstr>
      </vt:variant>
      <vt:variant>
        <vt:i4>32</vt:i4>
      </vt:variant>
    </vt:vector>
  </HeadingPairs>
  <TitlesOfParts>
    <vt:vector size="63" baseType="lpstr">
      <vt:lpstr>MS Mincho</vt:lpstr>
      <vt:lpstr>ＭＳ Ｐゴシック</vt:lpstr>
      <vt:lpstr>黑体</vt:lpstr>
      <vt:lpstr>SimSun</vt:lpstr>
      <vt:lpstr>SimSun</vt:lpstr>
      <vt:lpstr>华文彩云</vt:lpstr>
      <vt:lpstr>Wingdings</vt:lpstr>
      <vt:lpstr>Arial</vt:lpstr>
      <vt:lpstr>Calibri</vt:lpstr>
      <vt:lpstr>Cambria</vt:lpstr>
      <vt:lpstr>Courier New</vt:lpstr>
      <vt:lpstr>Symbol</vt:lpstr>
      <vt:lpstr>Tahoma</vt:lpstr>
      <vt:lpstr>Times New Roman</vt:lpstr>
      <vt:lpstr>Tw Cen MT</vt:lpstr>
      <vt:lpstr>Wingdings 2</vt:lpstr>
      <vt:lpstr>Office Theme</vt:lpstr>
      <vt:lpstr>Straight Edge</vt:lpstr>
      <vt:lpstr>1_默认设计模板</vt:lpstr>
      <vt:lpstr>1_Straight Edge</vt:lpstr>
      <vt:lpstr>7_JAI</vt:lpstr>
      <vt:lpstr>Office 主题</vt:lpstr>
      <vt:lpstr>2_Office Theme</vt:lpstr>
      <vt:lpstr>7_Office Theme</vt:lpstr>
      <vt:lpstr>1_Office Theme</vt:lpstr>
      <vt:lpstr>27_Office Theme</vt:lpstr>
      <vt:lpstr>3_Office Theme</vt:lpstr>
      <vt:lpstr>5_Office Theme</vt:lpstr>
      <vt:lpstr>12_Office Theme</vt:lpstr>
      <vt:lpstr>5_CERNCorporate4-3</vt:lpstr>
      <vt:lpstr>Document</vt:lpstr>
      <vt:lpstr>Circular Accelerator-based &amp; Recirculating Linac-based  Collider</vt:lpstr>
      <vt:lpstr>PowerPoint Presentation</vt:lpstr>
      <vt:lpstr>PowerPoint Presentation</vt:lpstr>
      <vt:lpstr>PowerPoint Presentation</vt:lpstr>
      <vt:lpstr>PowerPoint Presentation</vt:lpstr>
      <vt:lpstr>PowerPoint Presentation</vt:lpstr>
      <vt:lpstr>FCC-hh arcs Single tunnel, longitudinal ventilation</vt:lpstr>
      <vt:lpstr>PowerPoint Presentation</vt:lpstr>
      <vt:lpstr>PowerPoint Presentation</vt:lpstr>
      <vt:lpstr>PowerPoint Presentation</vt:lpstr>
      <vt:lpstr>PowerPoint Presentation</vt:lpstr>
      <vt:lpstr>PowerPoint Presentation</vt:lpstr>
      <vt:lpstr>PowerPoint Presentation</vt:lpstr>
      <vt:lpstr>parameters for CEPC double ring （wangdou20170306-100km_2mmy）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Reconfiguring LHeC → SAPPHiRE</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Weiren Chou x5489 10950N</dc:creator>
  <cp:lastModifiedBy>Weiren Chou</cp:lastModifiedBy>
  <cp:revision>600</cp:revision>
  <cp:lastPrinted>2017-01-24T15:01:24Z</cp:lastPrinted>
  <dcterms:created xsi:type="dcterms:W3CDTF">2006-08-16T00:00:00Z</dcterms:created>
  <dcterms:modified xsi:type="dcterms:W3CDTF">2017-04-22T06:11:00Z</dcterms:modified>
</cp:coreProperties>
</file>