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07" r:id="rId3"/>
    <p:sldId id="308" r:id="rId4"/>
    <p:sldId id="284" r:id="rId5"/>
    <p:sldId id="257" r:id="rId6"/>
    <p:sldId id="285" r:id="rId7"/>
    <p:sldId id="278" r:id="rId8"/>
    <p:sldId id="288" r:id="rId9"/>
    <p:sldId id="289" r:id="rId10"/>
    <p:sldId id="309" r:id="rId11"/>
    <p:sldId id="282" r:id="rId12"/>
    <p:sldId id="291" r:id="rId13"/>
    <p:sldId id="293" r:id="rId14"/>
    <p:sldId id="292" r:id="rId15"/>
    <p:sldId id="312" r:id="rId16"/>
    <p:sldId id="298" r:id="rId17"/>
    <p:sldId id="296" r:id="rId18"/>
    <p:sldId id="276" r:id="rId19"/>
    <p:sldId id="310" r:id="rId20"/>
    <p:sldId id="279" r:id="rId21"/>
    <p:sldId id="311" r:id="rId22"/>
    <p:sldId id="299" r:id="rId23"/>
    <p:sldId id="301" r:id="rId24"/>
    <p:sldId id="302" r:id="rId25"/>
    <p:sldId id="304" r:id="rId26"/>
    <p:sldId id="305" r:id="rId27"/>
    <p:sldId id="300" r:id="rId28"/>
    <p:sldId id="303" r:id="rId29"/>
    <p:sldId id="283" r:id="rId30"/>
    <p:sldId id="273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6600"/>
    <a:srgbClr val="FFFFEB"/>
    <a:srgbClr val="FFFFCC"/>
    <a:srgbClr val="FFCCFF"/>
    <a:srgbClr val="0066FF"/>
    <a:srgbClr val="00CCFF"/>
    <a:srgbClr val="00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93220-1280-4210-A680-745A17D6C334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A7B26-8E72-4D76-ABA8-D2BBCCAE9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99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C115B34-6B63-4A47-81D4-7D7A312F03AF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04586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A7B26-8E72-4D76-ABA8-D2BBCCAE923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1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748B-830A-4D74-A71B-DDDAD07B71DB}" type="datetime1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8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3C7-C413-4DE9-8A37-0B204BB7EFEF}" type="datetime1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89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B1E6-C0A9-430D-A955-6E1AAF2A71FD}" type="datetime1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9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B5B5-4D73-418B-9A7E-B646C847D68A}" type="datetime1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2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9E86-7772-43F6-807C-4E1E4A5AC9AD}" type="datetime1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6BFB-FDE4-4CF1-A95A-CE23E3991FED}" type="datetime1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0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1757-D36C-4777-9188-05402EAAF13C}" type="datetime1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42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E411-B527-4011-9F6C-B43DAC0923DA}" type="datetime1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4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3E79-580C-4D66-BF94-85A46F0E46B4}" type="datetime1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5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5862-5DA4-46D8-8C33-6B24221328F5}" type="datetime1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1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169-B07D-47AB-B493-05B5C57E021B}" type="datetime1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0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FFCC"/>
            </a:gs>
            <a:gs pos="100000">
              <a:srgbClr val="FFFFCC"/>
            </a:gs>
            <a:gs pos="100000">
              <a:srgbClr val="FF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D121-0312-49F0-B5C0-C09941DF9A2D}" type="datetime1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0321-A591-4328-8AA4-60A2289C3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52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4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__5.docx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__6.docx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__7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__1.doc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__8.docx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5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9.emf"/><Relationship Id="rId5" Type="http://schemas.openxmlformats.org/officeDocument/2006/relationships/image" Target="../media/image27.wmf"/><Relationship Id="rId10" Type="http://schemas.openxmlformats.org/officeDocument/2006/relationships/package" Target="../embeddings/Microsoft_Word___9.docx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__10.docx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__2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5.png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2273" y="448408"/>
            <a:ext cx="7886700" cy="2540976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Challenges 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to 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the injectors of circular 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华文隶书" panose="0201080004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华文隶书" panose="0201080004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colliders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</a:br>
            <a:r>
              <a:rPr lang="en-US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</a:b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华文隶书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Taking CEPC </a:t>
            </a:r>
            <a:r>
              <a:rPr lang="en-US" altLang="zh-C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华文隶书" panose="02010800040101010101" pitchFamily="2" charset="-122"/>
                <a:cs typeface="Times New Roman" panose="02020603050405020304" pitchFamily="18" charset="0"/>
              </a:rPr>
              <a:t>gg</a:t>
            </a:r>
            <a:r>
              <a:rPr lang="en-US" altLang="zh-CN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as an example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华文隶书" panose="02010800040101010101" pitchFamily="2" charset="-122"/>
                <a:cs typeface="Times New Roman" panose="02020603050405020304" pitchFamily="18" charset="0"/>
              </a:rPr>
              <a:t>-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273" y="4633546"/>
            <a:ext cx="7886700" cy="1532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ICFA Mini-Workshop on Future </a:t>
            </a:r>
            <a:r>
              <a:rPr lang="en-US" altLang="zh-CN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Collider</a:t>
            </a:r>
          </a:p>
          <a:p>
            <a:pPr marL="0" indent="0" algn="ctr"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Tsinghua University,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Beijing, China</a:t>
            </a:r>
          </a:p>
          <a:p>
            <a:pPr marL="0" indent="0" algn="ctr"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April 23,</a:t>
            </a:r>
            <a:r>
              <a:rPr lang="zh-C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2017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602273" y="3571053"/>
            <a:ext cx="7886700" cy="72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C. Zhang</a:t>
            </a:r>
            <a:endParaRPr lang="zh-CN" altLang="en-US" sz="3200" b="1" i="1" dirty="0">
              <a:solidFill>
                <a:srgbClr val="0066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6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8640" y="297373"/>
            <a:ext cx="7886700" cy="7683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Lattice functions and dynamic aperture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6019" y="657803"/>
            <a:ext cx="2520000" cy="3852000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6595" y="658407"/>
            <a:ext cx="2520000" cy="3850790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6"/>
          <p:cNvGrpSpPr>
            <a:grpSpLocks noChangeAspect="1"/>
          </p:cNvGrpSpPr>
          <p:nvPr/>
        </p:nvGrpSpPr>
        <p:grpSpPr bwMode="auto">
          <a:xfrm>
            <a:off x="652632" y="3981974"/>
            <a:ext cx="7920817" cy="2519836"/>
            <a:chOff x="405" y="3264"/>
            <a:chExt cx="14576" cy="5765"/>
          </a:xfrm>
        </p:grpSpPr>
        <p:pic>
          <p:nvPicPr>
            <p:cNvPr id="15" name="图片 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3264"/>
              <a:ext cx="7089" cy="5765"/>
            </a:xfrm>
            <a:prstGeom prst="rect">
              <a:avLst/>
            </a:prstGeom>
            <a:noFill/>
            <a:ln w="38100">
              <a:solidFill>
                <a:srgbClr val="FF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图片 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" y="3264"/>
              <a:ext cx="7089" cy="5765"/>
            </a:xfrm>
            <a:prstGeom prst="rect">
              <a:avLst/>
            </a:prstGeom>
            <a:noFill/>
            <a:ln w="38100">
              <a:solidFill>
                <a:srgbClr val="FF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3"/>
            <p:cNvSpPr txBox="1">
              <a:spLocks noChangeArrowheads="1"/>
            </p:cNvSpPr>
            <p:nvPr/>
          </p:nvSpPr>
          <p:spPr bwMode="auto">
            <a:xfrm>
              <a:off x="1854" y="3626"/>
              <a:ext cx="2822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3600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3600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3600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3600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dirty="0" err="1" smtClean="0">
                  <a:solidFill>
                    <a:schemeClr val="tx1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zh-CN" sz="1400" i="1" dirty="0" err="1" smtClean="0">
                  <a:solidFill>
                    <a:schemeClr val="tx1"/>
                  </a:solidFill>
                </a:rPr>
                <a:t>p</a:t>
              </a:r>
              <a:r>
                <a:rPr lang="en-US" altLang="zh-CN" sz="1400" dirty="0" smtClean="0">
                  <a:solidFill>
                    <a:schemeClr val="tx1"/>
                  </a:solidFill>
                </a:rPr>
                <a:t>/</a:t>
              </a:r>
              <a:r>
                <a:rPr lang="en-US" altLang="zh-CN" sz="1400" i="1" dirty="0" smtClean="0">
                  <a:solidFill>
                    <a:schemeClr val="tx1"/>
                  </a:solidFill>
                </a:rPr>
                <a:t>p</a:t>
              </a:r>
              <a:r>
                <a:rPr lang="en-US" altLang="zh-CN" sz="1400" dirty="0" smtClean="0">
                  <a:solidFill>
                    <a:schemeClr val="tx1"/>
                  </a:solidFill>
                </a:rPr>
                <a:t>=0</a:t>
              </a:r>
              <a:r>
                <a:rPr lang="en-US" altLang="zh-CN" sz="1400" dirty="0">
                  <a:solidFill>
                    <a:schemeClr val="tx1"/>
                  </a:solidFill>
                </a:rPr>
                <a:t>%</a:t>
              </a:r>
            </a:p>
          </p:txBody>
        </p:sp>
      </p:grp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5472000" y="4140000"/>
            <a:ext cx="1533518" cy="30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zh-CN" sz="1400" i="1" dirty="0" err="1" smtClean="0">
                <a:solidFill>
                  <a:schemeClr val="tx1"/>
                </a:solidFill>
              </a:rPr>
              <a:t>p</a:t>
            </a:r>
            <a:r>
              <a:rPr lang="en-US" altLang="zh-CN" sz="1400" dirty="0" smtClean="0">
                <a:solidFill>
                  <a:schemeClr val="tx1"/>
                </a:solidFill>
              </a:rPr>
              <a:t>/</a:t>
            </a:r>
            <a:r>
              <a:rPr lang="en-US" altLang="zh-CN" sz="1400" i="1" dirty="0" smtClean="0">
                <a:solidFill>
                  <a:schemeClr val="tx1"/>
                </a:solidFill>
              </a:rPr>
              <a:t>p</a:t>
            </a:r>
            <a:r>
              <a:rPr lang="en-US" altLang="zh-CN" sz="1400" dirty="0" smtClean="0">
                <a:solidFill>
                  <a:schemeClr val="tx1"/>
                </a:solidFill>
              </a:rPr>
              <a:t>=0.5%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43700" y="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Tianjian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46170" y="873957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zh-CN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km)</a:t>
            </a:r>
            <a:endParaRPr lang="zh-CN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1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335626"/>
              </p:ext>
            </p:extLst>
          </p:nvPr>
        </p:nvGraphicFramePr>
        <p:xfrm>
          <a:off x="793750" y="1782763"/>
          <a:ext cx="7669213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文档" r:id="rId4" imgW="6115314" imgH="3597597" progId="Word.Document.12">
                  <p:embed/>
                </p:oleObj>
              </mc:Choice>
              <mc:Fallback>
                <p:oleObj name="文档" r:id="rId4" imgW="6115314" imgH="3597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3750" y="1782763"/>
                        <a:ext cx="7669213" cy="451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382" y="187297"/>
            <a:ext cx="8658708" cy="143649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(2) Bunch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number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&amp; intensity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</a:br>
            <a:r>
              <a:rPr lang="en-US" altLang="zh-CN" sz="2400" b="1" i="1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=100km, </a:t>
            </a:r>
            <a:r>
              <a:rPr lang="en-US" altLang="zh-CN" sz="2400" b="1" dirty="0" smtClean="0">
                <a:latin typeface="Symbol" panose="05050102010706020507" pitchFamily="18" charset="2"/>
                <a:ea typeface="华文隶书" panose="0201080004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=11km,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err="1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=0.05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/0.95 (e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-e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),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err="1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err="1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/0.99 (</a:t>
            </a:r>
            <a:r>
              <a:rPr lang="en-US" altLang="zh-CN" sz="2400" b="1" dirty="0" smtClean="0">
                <a:latin typeface="Symbol" panose="05050102010706020507" pitchFamily="18" charset="2"/>
                <a:ea typeface="华文隶书" panose="02010800040101010101" pitchFamily="2" charset="-122"/>
                <a:cs typeface="Times New Roman" panose="02020603050405020304" pitchFamily="18" charset="0"/>
              </a:rPr>
              <a:t>g-g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230507" y="4128934"/>
            <a:ext cx="995422" cy="1886673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662" y="134542"/>
            <a:ext cx="8368496" cy="856527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Challenge of high intensity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65540" y="1091430"/>
            <a:ext cx="7708739" cy="508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800" b="1" dirty="0" smtClean="0">
                <a:cs typeface="Times New Roman" panose="02020603050405020304" pitchFamily="18" charset="0"/>
              </a:rPr>
              <a:t> Injector </a:t>
            </a:r>
            <a:r>
              <a:rPr lang="en-US" altLang="zh-CN" sz="2800" b="1" dirty="0" err="1" smtClean="0">
                <a:cs typeface="Times New Roman" panose="02020603050405020304" pitchFamily="18" charset="0"/>
              </a:rPr>
              <a:t>linac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: 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repletion rate and number of  bunches in a pulse;</a:t>
            </a:r>
          </a:p>
          <a:p>
            <a:pPr>
              <a:lnSpc>
                <a:spcPct val="105000"/>
              </a:lnSpc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2800" b="1" dirty="0" smtClean="0">
                <a:cs typeface="Times New Roman" panose="02020603050405020304" pitchFamily="18" charset="0"/>
              </a:rPr>
              <a:t> Injection and ejection Kickers: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repletion rate 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and/or pulse length</a:t>
            </a:r>
          </a:p>
          <a:p>
            <a:pPr>
              <a:lnSpc>
                <a:spcPct val="105000"/>
              </a:lnSpc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2800" b="1" dirty="0" smtClean="0">
                <a:cs typeface="Times New Roman" panose="02020603050405020304" pitchFamily="18" charset="0"/>
              </a:rPr>
              <a:t> RF system: 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power and HOM;</a:t>
            </a:r>
          </a:p>
          <a:p>
            <a:pPr>
              <a:lnSpc>
                <a:spcPct val="105000"/>
              </a:lnSpc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cs typeface="Times New Roman" panose="02020603050405020304" pitchFamily="18" charset="0"/>
              </a:rPr>
              <a:t>Cycling 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period: 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injection and ejection time; </a:t>
            </a:r>
          </a:p>
          <a:p>
            <a:pPr>
              <a:lnSpc>
                <a:spcPct val="105000"/>
              </a:lnSpc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Magnets </a:t>
            </a:r>
            <a:r>
              <a:rPr lang="en-US" altLang="zh-CN" sz="2800" b="1" dirty="0">
                <a:cs typeface="Times New Roman" panose="02020603050405020304" pitchFamily="18" charset="0"/>
              </a:rPr>
              <a:t>&amp; power 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supplies: 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fast ramping &amp; bipolar;</a:t>
            </a:r>
            <a:endParaRPr lang="en-US" altLang="zh-CN" sz="2800" b="1" dirty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cs typeface="Times New Roman" panose="02020603050405020304" pitchFamily="18" charset="0"/>
              </a:rPr>
              <a:t>Beam 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instability: 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single &amp; multi bunch effects;</a:t>
            </a:r>
          </a:p>
          <a:p>
            <a:pPr>
              <a:lnSpc>
                <a:spcPct val="105000"/>
              </a:lnSpc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2800" b="1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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</a:t>
            </a:r>
            <a:endParaRPr lang="en-US" altLang="zh-CN" sz="2800" b="1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4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Rectangle 3"/>
          <p:cNvSpPr txBox="1">
            <a:spLocks noRot="1" noChangeArrowheads="1"/>
          </p:cNvSpPr>
          <p:nvPr/>
        </p:nvSpPr>
        <p:spPr bwMode="auto">
          <a:xfrm>
            <a:off x="615087" y="4951490"/>
            <a:ext cx="4871314" cy="13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Conventional S-band </a:t>
            </a:r>
            <a:r>
              <a:rPr lang="en-US" altLang="zh-C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4GeV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10nC 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e</a:t>
            </a:r>
            <a:r>
              <a:rPr lang="en-US" altLang="zh-CN" sz="22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-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beam on 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e</a:t>
            </a:r>
            <a:r>
              <a:rPr lang="en-US" altLang="zh-CN" sz="22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+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converter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; </a:t>
            </a:r>
            <a:endParaRPr lang="en-US" altLang="zh-CN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algn="just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0.2 GeV positron recycling line.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6498198" y="3754760"/>
            <a:ext cx="136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X.P. Li</a:t>
            </a:r>
            <a:endParaRPr lang="zh-CN" alt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18292" y="374864"/>
            <a:ext cx="8368496" cy="8645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3)</a:t>
            </a:r>
            <a:r>
              <a:rPr lang="zh-CN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injector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内容占位符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393385"/>
            <a:ext cx="7560000" cy="3444559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294470"/>
              </p:ext>
            </p:extLst>
          </p:nvPr>
        </p:nvGraphicFramePr>
        <p:xfrm>
          <a:off x="4021540" y="4992386"/>
          <a:ext cx="6115050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文档" r:id="rId6" imgW="6118475" imgH="1667656" progId="Word.Document.12">
                  <p:embed/>
                </p:oleObj>
              </mc:Choice>
              <mc:Fallback>
                <p:oleObj name="文档" r:id="rId6" imgW="6118475" imgH="16676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1540" y="4992386"/>
                        <a:ext cx="6115050" cy="1662113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3883123" y="1516566"/>
            <a:ext cx="3852000" cy="780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883122" y="1516566"/>
            <a:ext cx="3852000" cy="780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256000" y="5472000"/>
            <a:ext cx="458780" cy="456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Bef>
                <a:spcPts val="1200"/>
              </a:spcBef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97220" y="5951614"/>
            <a:ext cx="458780" cy="456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Bef>
                <a:spcPts val="1200"/>
              </a:spcBef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4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663" y="307252"/>
            <a:ext cx="8368496" cy="804580"/>
          </a:xfrm>
        </p:spPr>
        <p:txBody>
          <a:bodyPr>
            <a:noAutofit/>
          </a:bodyPr>
          <a:lstStyle/>
          <a:p>
            <a:pPr algn="ctr"/>
            <a:r>
              <a:rPr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parameters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03495" y="5420146"/>
            <a:ext cx="8032831" cy="98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altLang="zh-CN" sz="20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CEPC-Z:  present designed </a:t>
            </a:r>
            <a:r>
              <a:rPr lang="en-US" altLang="zh-CN" sz="2000" b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linac</a:t>
            </a:r>
            <a:r>
              <a:rPr lang="en-US" altLang="zh-CN" sz="20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may satisfy CEPC-Z injector.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FCC-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gg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 may need an ILC-like </a:t>
            </a:r>
            <a:r>
              <a:rPr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linac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as injector, but very challengeable.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49910" y="1111832"/>
          <a:ext cx="7740000" cy="436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文档" r:id="rId6" imgW="6115314" imgH="3450573" progId="Word.Document.12">
                  <p:embed/>
                </p:oleObj>
              </mc:Choice>
              <mc:Fallback>
                <p:oleObj name="文档" r:id="rId6" imgW="6115314" imgH="34505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9910" y="1111832"/>
                        <a:ext cx="7740000" cy="4368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2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454" y="477253"/>
            <a:ext cx="7886700" cy="1325563"/>
          </a:xfrm>
        </p:spPr>
        <p:txBody>
          <a:bodyPr/>
          <a:lstStyle/>
          <a:p>
            <a:r>
              <a:rPr kumimoji="1" lang="en-US" altLang="zh-CN" b="1" dirty="0" smtClean="0"/>
              <a:t>Overall Concept Design</a:t>
            </a:r>
            <a:endParaRPr kumimoji="1" lang="zh-CN" altLang="en-US" b="1" dirty="0"/>
          </a:p>
        </p:txBody>
      </p:sp>
      <p:sp>
        <p:nvSpPr>
          <p:cNvPr id="55" name="文本框 54"/>
          <p:cNvSpPr txBox="1"/>
          <p:nvPr/>
        </p:nvSpPr>
        <p:spPr>
          <a:xfrm>
            <a:off x="2602254" y="5943959"/>
            <a:ext cx="839170" cy="1324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 smtClean="0">
                <a:solidFill>
                  <a:srgbClr val="FF0000"/>
                </a:solidFill>
              </a:rPr>
              <a:t>Linac3</a:t>
            </a:r>
          </a:p>
          <a:p>
            <a:endParaRPr kumimoji="1" lang="en-US" altLang="zh-CN" sz="1200" b="1" dirty="0">
              <a:solidFill>
                <a:srgbClr val="FF0000"/>
              </a:solidFill>
            </a:endParaRPr>
          </a:p>
          <a:p>
            <a:r>
              <a:rPr kumimoji="1" lang="en-US" altLang="zh-CN" sz="1200" b="1" dirty="0" smtClean="0"/>
              <a:t>~</a:t>
            </a:r>
            <a:r>
              <a:rPr kumimoji="1" lang="zh-CN" altLang="zh-CN" sz="1200" b="1" dirty="0"/>
              <a:t>3</a:t>
            </a:r>
            <a:r>
              <a:rPr kumimoji="1" lang="en-US" altLang="zh-CN" sz="1200" b="1" dirty="0" smtClean="0"/>
              <a:t>00MeV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grpSp>
        <p:nvGrpSpPr>
          <p:cNvPr id="67" name="组 66"/>
          <p:cNvGrpSpPr/>
          <p:nvPr/>
        </p:nvGrpSpPr>
        <p:grpSpPr>
          <a:xfrm>
            <a:off x="127261" y="1695052"/>
            <a:ext cx="8994224" cy="5348975"/>
            <a:chOff x="127261" y="1695052"/>
            <a:chExt cx="8994224" cy="5348975"/>
          </a:xfrm>
        </p:grpSpPr>
        <p:sp>
          <p:nvSpPr>
            <p:cNvPr id="6" name="直接访问存储器 5"/>
            <p:cNvSpPr/>
            <p:nvPr/>
          </p:nvSpPr>
          <p:spPr>
            <a:xfrm rot="10800000">
              <a:off x="224275" y="2745638"/>
              <a:ext cx="394583" cy="1002031"/>
            </a:xfrm>
            <a:prstGeom prst="flowChartMagneticDrum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直接访问存储器 7"/>
            <p:cNvSpPr/>
            <p:nvPr/>
          </p:nvSpPr>
          <p:spPr>
            <a:xfrm rot="10800000">
              <a:off x="1004765" y="2564763"/>
              <a:ext cx="770429" cy="1351288"/>
            </a:xfrm>
            <a:prstGeom prst="flowChartMagneticDrum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直接访问存储器 22"/>
            <p:cNvSpPr/>
            <p:nvPr/>
          </p:nvSpPr>
          <p:spPr>
            <a:xfrm rot="10800000">
              <a:off x="2364251" y="2501966"/>
              <a:ext cx="3481607" cy="1381120"/>
            </a:xfrm>
            <a:prstGeom prst="flowChartMagneticDrum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任意形状 26"/>
            <p:cNvSpPr/>
            <p:nvPr/>
          </p:nvSpPr>
          <p:spPr>
            <a:xfrm>
              <a:off x="652574" y="3231544"/>
              <a:ext cx="374208" cy="0"/>
            </a:xfrm>
            <a:custGeom>
              <a:avLst/>
              <a:gdLst>
                <a:gd name="connsiteX0" fmla="*/ 0 w 356839"/>
                <a:gd name="connsiteY0" fmla="*/ 0 h 0"/>
                <a:gd name="connsiteX1" fmla="*/ 356839 w 356839"/>
                <a:gd name="connsiteY1" fmla="*/ 0 h 0"/>
                <a:gd name="connsiteX2" fmla="*/ 356839 w 356839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839">
                  <a:moveTo>
                    <a:pt x="0" y="0"/>
                  </a:moveTo>
                  <a:lnTo>
                    <a:pt x="356839" y="0"/>
                  </a:lnTo>
                  <a:lnTo>
                    <a:pt x="356839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任意形状 27"/>
            <p:cNvSpPr/>
            <p:nvPr/>
          </p:nvSpPr>
          <p:spPr>
            <a:xfrm>
              <a:off x="1764192" y="2948329"/>
              <a:ext cx="594331" cy="347371"/>
            </a:xfrm>
            <a:custGeom>
              <a:avLst/>
              <a:gdLst>
                <a:gd name="connsiteX0" fmla="*/ 0 w 566745"/>
                <a:gd name="connsiteY0" fmla="*/ 293896 h 314888"/>
                <a:gd name="connsiteX1" fmla="*/ 157429 w 566745"/>
                <a:gd name="connsiteY1" fmla="*/ 293896 h 314888"/>
                <a:gd name="connsiteX2" fmla="*/ 178420 w 566745"/>
                <a:gd name="connsiteY2" fmla="*/ 0 h 314888"/>
                <a:gd name="connsiteX3" fmla="*/ 430306 w 566745"/>
                <a:gd name="connsiteY3" fmla="*/ 0 h 314888"/>
                <a:gd name="connsiteX4" fmla="*/ 472287 w 566745"/>
                <a:gd name="connsiteY4" fmla="*/ 304392 h 314888"/>
                <a:gd name="connsiteX5" fmla="*/ 566745 w 566745"/>
                <a:gd name="connsiteY5" fmla="*/ 314888 h 314888"/>
                <a:gd name="connsiteX6" fmla="*/ 566745 w 566745"/>
                <a:gd name="connsiteY6" fmla="*/ 314888 h 31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745" h="314888">
                  <a:moveTo>
                    <a:pt x="0" y="293896"/>
                  </a:moveTo>
                  <a:lnTo>
                    <a:pt x="157429" y="293896"/>
                  </a:lnTo>
                  <a:lnTo>
                    <a:pt x="178420" y="0"/>
                  </a:lnTo>
                  <a:lnTo>
                    <a:pt x="430306" y="0"/>
                  </a:lnTo>
                  <a:lnTo>
                    <a:pt x="472287" y="304392"/>
                  </a:lnTo>
                  <a:lnTo>
                    <a:pt x="566745" y="314888"/>
                  </a:lnTo>
                  <a:lnTo>
                    <a:pt x="566745" y="314888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直接访问存储器 28"/>
            <p:cNvSpPr/>
            <p:nvPr/>
          </p:nvSpPr>
          <p:spPr>
            <a:xfrm rot="10800000">
              <a:off x="7350028" y="2658124"/>
              <a:ext cx="1155189" cy="703506"/>
            </a:xfrm>
            <a:prstGeom prst="flowChartMagneticDrum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7261" y="2102483"/>
              <a:ext cx="644775" cy="91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b="1" dirty="0" smtClean="0">
                  <a:solidFill>
                    <a:srgbClr val="FF0000"/>
                  </a:solidFill>
                </a:rPr>
                <a:t>RF</a:t>
              </a:r>
              <a:r>
                <a:rPr kumimoji="1"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1200" b="1" dirty="0" smtClean="0">
                  <a:solidFill>
                    <a:srgbClr val="FF0000"/>
                  </a:solidFill>
                </a:rPr>
                <a:t>gun</a:t>
              </a:r>
            </a:p>
            <a:p>
              <a:endParaRPr kumimoji="1" lang="en-US" altLang="zh-CN" dirty="0"/>
            </a:p>
            <a:p>
              <a:endParaRPr kumimoji="1"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29533" y="1695052"/>
              <a:ext cx="839170" cy="1324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b="1" dirty="0" smtClean="0">
                  <a:solidFill>
                    <a:srgbClr val="FF0000"/>
                  </a:solidFill>
                </a:rPr>
                <a:t>Linac1</a:t>
              </a:r>
            </a:p>
            <a:p>
              <a:endParaRPr kumimoji="1" lang="en-US" altLang="zh-CN" sz="1200" b="1" dirty="0">
                <a:solidFill>
                  <a:srgbClr val="FF0000"/>
                </a:solidFill>
              </a:endParaRPr>
            </a:p>
            <a:p>
              <a:r>
                <a:rPr kumimoji="1" lang="en-US" altLang="zh-CN" sz="1200" b="1" dirty="0" smtClean="0"/>
                <a:t>~</a:t>
              </a:r>
              <a:r>
                <a:rPr kumimoji="1" lang="zh-CN" altLang="zh-CN" sz="1200" b="1" dirty="0" smtClean="0"/>
                <a:t>2</a:t>
              </a:r>
              <a:r>
                <a:rPr kumimoji="1" lang="en-US" altLang="zh-CN" sz="1200" b="1" dirty="0" smtClean="0"/>
                <a:t>00MeV</a:t>
              </a:r>
            </a:p>
            <a:p>
              <a:endParaRPr kumimoji="1" lang="en-US" altLang="zh-CN" dirty="0"/>
            </a:p>
            <a:p>
              <a:endParaRPr kumimoji="1"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29466" y="1695255"/>
              <a:ext cx="691239" cy="1324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b="1" dirty="0" smtClean="0">
                  <a:solidFill>
                    <a:srgbClr val="FF0000"/>
                  </a:solidFill>
                </a:rPr>
                <a:t>Linac2</a:t>
              </a:r>
            </a:p>
            <a:p>
              <a:endParaRPr kumimoji="1" lang="en-US" altLang="zh-CN" sz="1200" b="1" dirty="0">
                <a:solidFill>
                  <a:srgbClr val="FF0000"/>
                </a:solidFill>
              </a:endParaRPr>
            </a:p>
            <a:p>
              <a:r>
                <a:rPr kumimoji="1" lang="zh-CN" altLang="zh-CN" sz="1200" b="1" dirty="0" smtClean="0">
                  <a:solidFill>
                    <a:srgbClr val="000000"/>
                  </a:solidFill>
                </a:rPr>
                <a:t>2</a:t>
              </a:r>
              <a:r>
                <a:rPr kumimoji="1" lang="en-US" altLang="zh-CN" sz="1200" b="1" dirty="0" smtClean="0">
                  <a:solidFill>
                    <a:srgbClr val="000000"/>
                  </a:solidFill>
                </a:rPr>
                <a:t>-4GeV</a:t>
              </a:r>
            </a:p>
            <a:p>
              <a:endParaRPr kumimoji="1" lang="en-US" altLang="zh-CN" dirty="0"/>
            </a:p>
            <a:p>
              <a:endParaRPr kumimoji="1" lang="zh-CN" altLang="en-US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853384" y="2444908"/>
              <a:ext cx="451325" cy="91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b="1" dirty="0" smtClean="0">
                  <a:solidFill>
                    <a:srgbClr val="FF0000"/>
                  </a:solidFill>
                </a:rPr>
                <a:t>BC1</a:t>
              </a:r>
            </a:p>
            <a:p>
              <a:endParaRPr kumimoji="1" lang="en-US" altLang="zh-CN" dirty="0"/>
            </a:p>
            <a:p>
              <a:endParaRPr kumimoji="1" lang="zh-CN" altLang="en-US" dirty="0"/>
            </a:p>
          </p:txBody>
        </p:sp>
        <p:sp>
          <p:nvSpPr>
            <p:cNvPr id="38" name="任意形状 37"/>
            <p:cNvSpPr/>
            <p:nvPr/>
          </p:nvSpPr>
          <p:spPr>
            <a:xfrm>
              <a:off x="5861525" y="3084769"/>
              <a:ext cx="752085" cy="0"/>
            </a:xfrm>
            <a:custGeom>
              <a:avLst/>
              <a:gdLst>
                <a:gd name="connsiteX0" fmla="*/ 0 w 717176"/>
                <a:gd name="connsiteY0" fmla="*/ 0 h 0"/>
                <a:gd name="connsiteX1" fmla="*/ 717176 w 71717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176">
                  <a:moveTo>
                    <a:pt x="0" y="0"/>
                  </a:moveTo>
                  <a:lnTo>
                    <a:pt x="717176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644945" y="2739163"/>
              <a:ext cx="329038" cy="7035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任意形状 39"/>
            <p:cNvSpPr/>
            <p:nvPr/>
          </p:nvSpPr>
          <p:spPr>
            <a:xfrm>
              <a:off x="8527154" y="2745638"/>
              <a:ext cx="594331" cy="347371"/>
            </a:xfrm>
            <a:custGeom>
              <a:avLst/>
              <a:gdLst>
                <a:gd name="connsiteX0" fmla="*/ 0 w 566745"/>
                <a:gd name="connsiteY0" fmla="*/ 293896 h 314888"/>
                <a:gd name="connsiteX1" fmla="*/ 157429 w 566745"/>
                <a:gd name="connsiteY1" fmla="*/ 293896 h 314888"/>
                <a:gd name="connsiteX2" fmla="*/ 178420 w 566745"/>
                <a:gd name="connsiteY2" fmla="*/ 0 h 314888"/>
                <a:gd name="connsiteX3" fmla="*/ 430306 w 566745"/>
                <a:gd name="connsiteY3" fmla="*/ 0 h 314888"/>
                <a:gd name="connsiteX4" fmla="*/ 472287 w 566745"/>
                <a:gd name="connsiteY4" fmla="*/ 304392 h 314888"/>
                <a:gd name="connsiteX5" fmla="*/ 566745 w 566745"/>
                <a:gd name="connsiteY5" fmla="*/ 314888 h 314888"/>
                <a:gd name="connsiteX6" fmla="*/ 566745 w 566745"/>
                <a:gd name="connsiteY6" fmla="*/ 314888 h 31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745" h="314888">
                  <a:moveTo>
                    <a:pt x="0" y="293896"/>
                  </a:moveTo>
                  <a:lnTo>
                    <a:pt x="157429" y="293896"/>
                  </a:lnTo>
                  <a:lnTo>
                    <a:pt x="178420" y="0"/>
                  </a:lnTo>
                  <a:lnTo>
                    <a:pt x="430306" y="0"/>
                  </a:lnTo>
                  <a:lnTo>
                    <a:pt x="472287" y="304392"/>
                  </a:lnTo>
                  <a:lnTo>
                    <a:pt x="566745" y="314888"/>
                  </a:lnTo>
                  <a:lnTo>
                    <a:pt x="566745" y="314888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任意形状 40"/>
            <p:cNvSpPr/>
            <p:nvPr/>
          </p:nvSpPr>
          <p:spPr>
            <a:xfrm>
              <a:off x="6973986" y="3091273"/>
              <a:ext cx="376042" cy="50435"/>
            </a:xfrm>
            <a:custGeom>
              <a:avLst/>
              <a:gdLst>
                <a:gd name="connsiteX0" fmla="*/ 0 w 717176"/>
                <a:gd name="connsiteY0" fmla="*/ 0 h 0"/>
                <a:gd name="connsiteX1" fmla="*/ 717176 w 71717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176">
                  <a:moveTo>
                    <a:pt x="0" y="0"/>
                  </a:moveTo>
                  <a:lnTo>
                    <a:pt x="717176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618953" y="2187162"/>
              <a:ext cx="355033" cy="91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b="1" dirty="0" smtClean="0">
                  <a:solidFill>
                    <a:srgbClr val="FF0000"/>
                  </a:solidFill>
                </a:rPr>
                <a:t>FC</a:t>
              </a:r>
            </a:p>
            <a:p>
              <a:endParaRPr kumimoji="1" lang="en-US" altLang="zh-CN" dirty="0"/>
            </a:p>
            <a:p>
              <a:endParaRPr kumimoji="1" lang="zh-CN" altLang="en-US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624867" y="2262013"/>
              <a:ext cx="5699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b="1" dirty="0" smtClean="0">
                  <a:solidFill>
                    <a:srgbClr val="FF0000"/>
                  </a:solidFill>
                </a:rPr>
                <a:t>PWFA</a:t>
              </a:r>
            </a:p>
            <a:p>
              <a:endParaRPr kumimoji="1" lang="en-US" altLang="zh-CN" dirty="0"/>
            </a:p>
            <a:p>
              <a:endParaRPr kumimoji="1"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636831" y="2237616"/>
              <a:ext cx="395378" cy="91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b="1" dirty="0" smtClean="0">
                  <a:solidFill>
                    <a:srgbClr val="FF0000"/>
                  </a:solidFill>
                </a:rPr>
                <a:t>DB</a:t>
              </a:r>
            </a:p>
            <a:p>
              <a:endParaRPr kumimoji="1" lang="en-US" altLang="zh-CN" dirty="0"/>
            </a:p>
            <a:p>
              <a:endParaRPr kumimoji="1" lang="zh-CN" altLang="en-US" dirty="0"/>
            </a:p>
          </p:txBody>
        </p:sp>
        <p:sp>
          <p:nvSpPr>
            <p:cNvPr id="46" name="任意形状 45"/>
            <p:cNvSpPr/>
            <p:nvPr/>
          </p:nvSpPr>
          <p:spPr>
            <a:xfrm>
              <a:off x="5046769" y="3114526"/>
              <a:ext cx="1519839" cy="1780108"/>
            </a:xfrm>
            <a:custGeom>
              <a:avLst/>
              <a:gdLst>
                <a:gd name="connsiteX0" fmla="*/ 2315882 w 2315882"/>
                <a:gd name="connsiteY0" fmla="*/ 0 h 1613647"/>
                <a:gd name="connsiteX1" fmla="*/ 1449294 w 2315882"/>
                <a:gd name="connsiteY1" fmla="*/ 1553882 h 1613647"/>
                <a:gd name="connsiteX2" fmla="*/ 1180353 w 2315882"/>
                <a:gd name="connsiteY2" fmla="*/ 1553882 h 1613647"/>
                <a:gd name="connsiteX3" fmla="*/ 1030941 w 2315882"/>
                <a:gd name="connsiteY3" fmla="*/ 1180352 h 1613647"/>
                <a:gd name="connsiteX4" fmla="*/ 597647 w 2315882"/>
                <a:gd name="connsiteY4" fmla="*/ 1195294 h 1613647"/>
                <a:gd name="connsiteX5" fmla="*/ 522941 w 2315882"/>
                <a:gd name="connsiteY5" fmla="*/ 1598705 h 1613647"/>
                <a:gd name="connsiteX6" fmla="*/ 0 w 2315882"/>
                <a:gd name="connsiteY6" fmla="*/ 1613647 h 161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5882" h="1613647">
                  <a:moveTo>
                    <a:pt x="2315882" y="0"/>
                  </a:moveTo>
                  <a:lnTo>
                    <a:pt x="1449294" y="1553882"/>
                  </a:lnTo>
                  <a:lnTo>
                    <a:pt x="1180353" y="1553882"/>
                  </a:lnTo>
                  <a:lnTo>
                    <a:pt x="1030941" y="1180352"/>
                  </a:lnTo>
                  <a:lnTo>
                    <a:pt x="597647" y="1195294"/>
                  </a:lnTo>
                  <a:lnTo>
                    <a:pt x="522941" y="1598705"/>
                  </a:lnTo>
                  <a:lnTo>
                    <a:pt x="0" y="1613647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1" name="同心圆 50"/>
            <p:cNvSpPr/>
            <p:nvPr/>
          </p:nvSpPr>
          <p:spPr>
            <a:xfrm>
              <a:off x="3605272" y="4416642"/>
              <a:ext cx="1441497" cy="955984"/>
            </a:xfrm>
            <a:prstGeom prst="donut">
              <a:avLst>
                <a:gd name="adj" fmla="val 6034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直接访问存储器 51"/>
            <p:cNvSpPr/>
            <p:nvPr/>
          </p:nvSpPr>
          <p:spPr>
            <a:xfrm rot="10800000">
              <a:off x="1150444" y="4652637"/>
              <a:ext cx="488403" cy="703506"/>
            </a:xfrm>
            <a:prstGeom prst="flowChartMagneticDrum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直接访问存储器 52"/>
            <p:cNvSpPr/>
            <p:nvPr/>
          </p:nvSpPr>
          <p:spPr>
            <a:xfrm rot="10800000">
              <a:off x="2583609" y="4350713"/>
              <a:ext cx="770429" cy="1351288"/>
            </a:xfrm>
            <a:prstGeom prst="flowChartMagneticDrum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4366" y="4669120"/>
              <a:ext cx="329038" cy="703507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985098" y="5516158"/>
              <a:ext cx="852618" cy="1527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b="1" dirty="0" smtClean="0">
                  <a:solidFill>
                    <a:srgbClr val="FF0000"/>
                  </a:solidFill>
                </a:rPr>
                <a:t>   </a:t>
              </a:r>
              <a:r>
                <a:rPr kumimoji="1" lang="en-US" altLang="zh-CN" sz="1200" b="1" dirty="0" smtClean="0">
                  <a:solidFill>
                    <a:srgbClr val="FF0000"/>
                  </a:solidFill>
                </a:rPr>
                <a:t>LPA</a:t>
              </a:r>
            </a:p>
            <a:p>
              <a:endParaRPr kumimoji="1" lang="en-US" altLang="zh-CN" sz="1200" b="1" dirty="0">
                <a:solidFill>
                  <a:srgbClr val="FF0000"/>
                </a:solidFill>
              </a:endParaRPr>
            </a:p>
            <a:p>
              <a:r>
                <a:rPr kumimoji="1" lang="zh-CN" altLang="zh-CN" sz="1200" b="1" dirty="0" smtClean="0">
                  <a:solidFill>
                    <a:srgbClr val="000000"/>
                  </a:solidFill>
                </a:rPr>
                <a:t>&gt;</a:t>
              </a:r>
              <a:r>
                <a:rPr kumimoji="1" lang="en-US" altLang="zh-CN" sz="1200" b="1" dirty="0" smtClean="0">
                  <a:solidFill>
                    <a:srgbClr val="000000"/>
                  </a:solidFill>
                </a:rPr>
                <a:t>100MeV</a:t>
              </a:r>
              <a:endParaRPr kumimoji="1" lang="en-US" altLang="zh-CN" sz="1200" b="1" dirty="0">
                <a:solidFill>
                  <a:srgbClr val="000000"/>
                </a:solidFill>
              </a:endParaRPr>
            </a:p>
            <a:p>
              <a:r>
                <a:rPr kumimoji="1" lang="zh-CN" altLang="zh-CN" sz="1200" b="1" dirty="0" smtClean="0">
                  <a:solidFill>
                    <a:srgbClr val="000000"/>
                  </a:solidFill>
                </a:rPr>
                <a:t>2</a:t>
              </a:r>
              <a:r>
                <a:rPr kumimoji="1" lang="en-US" altLang="zh-CN" sz="1200" b="1" dirty="0" smtClean="0">
                  <a:solidFill>
                    <a:srgbClr val="000000"/>
                  </a:solidFill>
                </a:rPr>
                <a:t>0nC</a:t>
              </a:r>
            </a:p>
            <a:p>
              <a:endParaRPr kumimoji="1" lang="en-US" altLang="zh-CN" dirty="0"/>
            </a:p>
            <a:p>
              <a:endParaRPr kumimoji="1" lang="zh-CN" altLang="en-US" dirty="0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716701" y="4210758"/>
              <a:ext cx="866907" cy="91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b="1" dirty="0">
                  <a:solidFill>
                    <a:srgbClr val="FF0000"/>
                  </a:solidFill>
                </a:rPr>
                <a:t>e</a:t>
              </a:r>
              <a:r>
                <a:rPr kumimoji="1" lang="zh-CN" altLang="zh-CN" sz="1200" b="1" dirty="0" smtClean="0">
                  <a:solidFill>
                    <a:srgbClr val="FF0000"/>
                  </a:solidFill>
                </a:rPr>
                <a:t>+</a:t>
              </a:r>
              <a:r>
                <a:rPr kumimoji="1" lang="zh-CN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1200" b="1" dirty="0" smtClean="0">
                  <a:solidFill>
                    <a:srgbClr val="FF0000"/>
                  </a:solidFill>
                </a:rPr>
                <a:t>Target</a:t>
              </a:r>
              <a:r>
                <a:rPr kumimoji="1" lang="zh-CN" altLang="en-US" sz="1200" b="1" dirty="0" smtClean="0">
                  <a:solidFill>
                    <a:srgbClr val="FF0000"/>
                  </a:solidFill>
                </a:rPr>
                <a:t> </a:t>
              </a:r>
              <a:endParaRPr kumimoji="1" lang="en-US" altLang="zh-CN" sz="1200" b="1" dirty="0" smtClean="0">
                <a:solidFill>
                  <a:srgbClr val="FF0000"/>
                </a:solidFill>
              </a:endParaRPr>
            </a:p>
            <a:p>
              <a:endParaRPr kumimoji="1" lang="en-US" altLang="zh-CN" dirty="0"/>
            </a:p>
            <a:p>
              <a:endParaRPr kumimoji="1" lang="zh-CN" altLang="en-US" dirty="0"/>
            </a:p>
          </p:txBody>
        </p:sp>
        <p:sp>
          <p:nvSpPr>
            <p:cNvPr id="58" name="任意形状 57"/>
            <p:cNvSpPr/>
            <p:nvPr/>
          </p:nvSpPr>
          <p:spPr>
            <a:xfrm>
              <a:off x="1772065" y="4993529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任意形状 58"/>
            <p:cNvSpPr/>
            <p:nvPr/>
          </p:nvSpPr>
          <p:spPr>
            <a:xfrm>
              <a:off x="1756397" y="4993529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任意形状 59"/>
            <p:cNvSpPr/>
            <p:nvPr/>
          </p:nvSpPr>
          <p:spPr>
            <a:xfrm>
              <a:off x="1631050" y="4993528"/>
              <a:ext cx="250695" cy="0"/>
            </a:xfrm>
            <a:custGeom>
              <a:avLst/>
              <a:gdLst>
                <a:gd name="connsiteX0" fmla="*/ 0 w 239059"/>
                <a:gd name="connsiteY0" fmla="*/ 0 h 0"/>
                <a:gd name="connsiteX1" fmla="*/ 239059 w 2390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059">
                  <a:moveTo>
                    <a:pt x="0" y="0"/>
                  </a:moveTo>
                  <a:lnTo>
                    <a:pt x="239059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任意形状 60"/>
            <p:cNvSpPr/>
            <p:nvPr/>
          </p:nvSpPr>
          <p:spPr>
            <a:xfrm>
              <a:off x="2233176" y="5013306"/>
              <a:ext cx="369078" cy="50435"/>
            </a:xfrm>
            <a:custGeom>
              <a:avLst/>
              <a:gdLst>
                <a:gd name="connsiteX0" fmla="*/ 0 w 239059"/>
                <a:gd name="connsiteY0" fmla="*/ 0 h 0"/>
                <a:gd name="connsiteX1" fmla="*/ 239059 w 2390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059">
                  <a:moveTo>
                    <a:pt x="0" y="0"/>
                  </a:moveTo>
                  <a:lnTo>
                    <a:pt x="239059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任意形状 61"/>
            <p:cNvSpPr/>
            <p:nvPr/>
          </p:nvSpPr>
          <p:spPr>
            <a:xfrm>
              <a:off x="3334878" y="4993528"/>
              <a:ext cx="250695" cy="0"/>
            </a:xfrm>
            <a:custGeom>
              <a:avLst/>
              <a:gdLst>
                <a:gd name="connsiteX0" fmla="*/ 0 w 239059"/>
                <a:gd name="connsiteY0" fmla="*/ 0 h 0"/>
                <a:gd name="connsiteX1" fmla="*/ 239059 w 2390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059">
                  <a:moveTo>
                    <a:pt x="0" y="0"/>
                  </a:moveTo>
                  <a:lnTo>
                    <a:pt x="239059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873362" y="5485598"/>
              <a:ext cx="1094687" cy="91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b="1" dirty="0" smtClean="0">
                  <a:solidFill>
                    <a:srgbClr val="FF0000"/>
                  </a:solidFill>
                </a:rPr>
                <a:t>Damping</a:t>
              </a:r>
              <a:r>
                <a:rPr kumimoji="1" lang="zh-CN" altLang="en-US" sz="1200" b="1" dirty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1200" b="1" dirty="0" smtClean="0">
                  <a:solidFill>
                    <a:srgbClr val="FF0000"/>
                  </a:solidFill>
                </a:rPr>
                <a:t>ring</a:t>
              </a:r>
            </a:p>
            <a:p>
              <a:endParaRPr kumimoji="1" lang="en-US" altLang="zh-CN" dirty="0"/>
            </a:p>
            <a:p>
              <a:endParaRPr kumimoji="1" lang="zh-CN" altLang="en-US" dirty="0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432595" y="5105157"/>
              <a:ext cx="451325" cy="91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b="1" dirty="0" smtClean="0">
                  <a:solidFill>
                    <a:srgbClr val="FF0000"/>
                  </a:solidFill>
                </a:rPr>
                <a:t>BC2</a:t>
              </a:r>
            </a:p>
            <a:p>
              <a:endParaRPr kumimoji="1" lang="en-US" altLang="zh-CN" dirty="0"/>
            </a:p>
            <a:p>
              <a:endParaRPr kumimoji="1" lang="zh-CN" altLang="en-US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624867" y="3637708"/>
              <a:ext cx="87876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 smtClean="0"/>
                <a:t>TR=6-12</a:t>
              </a:r>
              <a:endParaRPr kumimoji="1" lang="en-US" altLang="zh-CN" sz="1600" b="1" dirty="0"/>
            </a:p>
            <a:p>
              <a:endParaRPr kumimoji="1" lang="zh-CN" altLang="en-US" dirty="0"/>
            </a:p>
          </p:txBody>
        </p:sp>
      </p:grpSp>
      <p:sp>
        <p:nvSpPr>
          <p:cNvPr id="68" name="椭圆 67"/>
          <p:cNvSpPr/>
          <p:nvPr/>
        </p:nvSpPr>
        <p:spPr>
          <a:xfrm>
            <a:off x="7624867" y="3442670"/>
            <a:ext cx="902287" cy="765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973983" y="624985"/>
            <a:ext cx="156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  Lu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4852" y="133044"/>
            <a:ext cx="3100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PWFA  Option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170" y="4339640"/>
            <a:ext cx="2236929" cy="223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23137" y="6145959"/>
            <a:ext cx="245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b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 200 kW @ 80 GeV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5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Booster injection &amp; ejection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90" y="1027907"/>
            <a:ext cx="6640645" cy="54000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 flipV="1">
            <a:off x="3055716" y="5694744"/>
            <a:ext cx="486137" cy="335666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rot="6540000" flipH="1" flipV="1">
            <a:off x="5364000" y="5652000"/>
            <a:ext cx="486137" cy="335666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十字星 7"/>
          <p:cNvSpPr>
            <a:spLocks noChangeAspect="1"/>
          </p:cNvSpPr>
          <p:nvPr/>
        </p:nvSpPr>
        <p:spPr>
          <a:xfrm>
            <a:off x="2766357" y="2882089"/>
            <a:ext cx="18000" cy="18000"/>
          </a:xfrm>
          <a:prstGeom prst="star4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>
            <a:spLocks noChangeAspect="1"/>
          </p:cNvSpPr>
          <p:nvPr/>
        </p:nvSpPr>
        <p:spPr>
          <a:xfrm>
            <a:off x="5329643" y="5936855"/>
            <a:ext cx="79200" cy="79200"/>
          </a:xfrm>
          <a:prstGeom prst="star5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十字星 9"/>
          <p:cNvSpPr>
            <a:spLocks noChangeAspect="1"/>
          </p:cNvSpPr>
          <p:nvPr/>
        </p:nvSpPr>
        <p:spPr>
          <a:xfrm>
            <a:off x="2907169" y="2745136"/>
            <a:ext cx="18000" cy="18000"/>
          </a:xfrm>
          <a:prstGeom prst="star4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角星 10"/>
          <p:cNvSpPr>
            <a:spLocks noChangeAspect="1"/>
          </p:cNvSpPr>
          <p:nvPr/>
        </p:nvSpPr>
        <p:spPr>
          <a:xfrm>
            <a:off x="3553427" y="5999456"/>
            <a:ext cx="79200" cy="79200"/>
          </a:xfrm>
          <a:prstGeom prst="star5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28650" y="2536723"/>
            <a:ext cx="195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kickers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18061" y="5688000"/>
            <a:ext cx="195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jection kicker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76692" y="5688000"/>
            <a:ext cx="195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jection kicker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2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663" y="365126"/>
            <a:ext cx="8368496" cy="1035411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Kickers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27589" y="1412108"/>
            <a:ext cx="7708739" cy="374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3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On-exit injection &amp; fast extraction;</a:t>
            </a:r>
          </a:p>
          <a:p>
            <a:pPr algn="just">
              <a:lnSpc>
                <a:spcPct val="105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3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Kicker angle </a:t>
            </a:r>
            <a:r>
              <a:rPr lang="en-US" altLang="zh-CN" sz="3200" b="1" i="1" dirty="0" smtClean="0">
                <a:solidFill>
                  <a:srgbClr val="3333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CN" sz="3200" b="1" baseline="-25000" dirty="0" smtClean="0">
                <a:solidFill>
                  <a:srgbClr val="3333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altLang="zh-CN" sz="3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~ 10 </a:t>
            </a:r>
            <a:r>
              <a:rPr lang="en-US" altLang="zh-CN" sz="3200" b="1" dirty="0" err="1" smtClean="0">
                <a:solidFill>
                  <a:srgbClr val="3333FF"/>
                </a:solidFill>
                <a:cs typeface="Times New Roman" panose="02020603050405020304" pitchFamily="18" charset="0"/>
              </a:rPr>
              <a:t>mrad</a:t>
            </a:r>
            <a:endParaRPr lang="en-US" altLang="zh-CN" sz="3200" b="1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5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zh-CN" sz="2800" b="1" i="1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en-US" altLang="zh-CN" sz="28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l </a:t>
            </a:r>
            <a:r>
              <a:rPr lang="en-US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r>
              <a:rPr lang="en-US" altLang="zh-CN" sz="2800" b="1" baseline="-25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= 0.33 </a:t>
            </a:r>
            <a:r>
              <a:rPr lang="en-US" altLang="zh-CN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zh-CN" sz="2800" b="1" dirty="0" err="1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m</a:t>
            </a:r>
            <a:r>
              <a:rPr lang="en-US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@ 10 GeV</a:t>
            </a:r>
          </a:p>
          <a:p>
            <a:pPr marL="914400" lvl="1" indent="-457200" algn="just">
              <a:lnSpc>
                <a:spcPct val="105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zh-CN" sz="2800" b="1" i="1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en-US" altLang="zh-CN" sz="2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l </a:t>
            </a:r>
            <a:r>
              <a:rPr lang="en-US" altLang="zh-CN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r>
              <a:rPr lang="en-US" altLang="zh-CN" sz="2800" b="1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k </a:t>
            </a:r>
            <a:r>
              <a:rPr lang="en-US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= 2.67 </a:t>
            </a:r>
            <a:r>
              <a:rPr lang="en-US" altLang="zh-CN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zh-CN" sz="2800" b="1" dirty="0" err="1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m</a:t>
            </a:r>
            <a:r>
              <a:rPr lang="en-US" altLang="zh-CN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 @ </a:t>
            </a:r>
            <a:r>
              <a:rPr lang="en-US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80 GeV</a:t>
            </a:r>
          </a:p>
          <a:p>
            <a:pPr algn="just">
              <a:lnSpc>
                <a:spcPct val="105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Long pulse </a:t>
            </a:r>
            <a:r>
              <a:rPr lang="en-US" altLang="zh-CN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injection 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fast </a:t>
            </a:r>
            <a:r>
              <a:rPr lang="en-US" altLang="zh-CN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extraction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;</a:t>
            </a:r>
            <a:endParaRPr lang="en-US" altLang="zh-CN" sz="2800" b="1" dirty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5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800" b="1" i="1" dirty="0" err="1" smtClean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altLang="zh-CN" sz="2800" b="1" baseline="-25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rise</a:t>
            </a:r>
            <a:r>
              <a:rPr lang="en-US" altLang="zh-CN" sz="2800" b="1" baseline="-25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60 ns, </a:t>
            </a:r>
            <a:r>
              <a:rPr lang="en-US" altLang="zh-CN" sz="2800" b="1" i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zh-CN" sz="2800" b="1" baseline="-25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flat</a:t>
            </a:r>
            <a:r>
              <a:rPr lang="en-US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zh-CN" sz="28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zh-CN" sz="2800" b="1" baseline="-25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rev</a:t>
            </a:r>
            <a:r>
              <a:rPr lang="en-US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= 334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zh-CN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zh-CN" sz="2800" b="1" i="1" dirty="0" smtClean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 </a:t>
            </a:r>
            <a:r>
              <a:rPr lang="en-US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~2</a:t>
            </a:r>
            <a:r>
              <a:rPr lang="en-US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10</a:t>
            </a:r>
            <a:r>
              <a:rPr lang="en-US" altLang="zh-CN" sz="2800" b="1" baseline="30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-4</a:t>
            </a:r>
            <a:endParaRPr lang="en-US" altLang="zh-CN" sz="2800" b="1" baseline="30000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5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altLang="zh-CN" sz="3200" b="1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781729" y="6137031"/>
            <a:ext cx="7524000" cy="0"/>
          </a:xfrm>
          <a:prstGeom prst="straightConnector1">
            <a:avLst/>
          </a:prstGeom>
          <a:ln w="254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157466" y="5428527"/>
            <a:ext cx="219919" cy="720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377385" y="5428527"/>
            <a:ext cx="2083443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474325" y="5430452"/>
            <a:ext cx="2083443" cy="0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557768" y="5428527"/>
            <a:ext cx="2083443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654709" y="5417031"/>
            <a:ext cx="204499" cy="720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083400" y="54170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334 </a:t>
            </a:r>
            <a:r>
              <a:rPr lang="en-US" altLang="zh-CN" b="1" dirty="0" err="1" smtClean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zh-CN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11400" y="5580000"/>
            <a:ext cx="6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60ns</a:t>
            </a:r>
            <a:endParaRPr lang="zh-CN" altLang="en-US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43400" y="5580000"/>
            <a:ext cx="6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60ns</a:t>
            </a:r>
            <a:endParaRPr lang="zh-CN" altLang="en-US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4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663" y="411426"/>
            <a:ext cx="8368496" cy="1035411"/>
          </a:xfrm>
        </p:spPr>
        <p:txBody>
          <a:bodyPr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Kicker parameters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278370"/>
              </p:ext>
            </p:extLst>
          </p:nvPr>
        </p:nvGraphicFramePr>
        <p:xfrm>
          <a:off x="531813" y="1740563"/>
          <a:ext cx="82677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文档" r:id="rId4" imgW="6115314" imgH="3007344" progId="Word.Document.12">
                  <p:embed/>
                </p:oleObj>
              </mc:Choice>
              <mc:Fallback>
                <p:oleObj name="文档" r:id="rId4" imgW="6115314" imgH="30073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813" y="1740563"/>
                        <a:ext cx="8267700" cy="406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5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北大9cell超导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35" y="993982"/>
            <a:ext cx="3519487" cy="7207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931802"/>
              </p:ext>
            </p:extLst>
          </p:nvPr>
        </p:nvGraphicFramePr>
        <p:xfrm>
          <a:off x="579854" y="1880618"/>
          <a:ext cx="7740000" cy="4502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00000">
                  <a:extLst>
                    <a:ext uri="{9D8B030D-6E8A-4147-A177-3AD203B41FA5}">
                      <a16:colId xmlns="" xmlns:a16="http://schemas.microsoft.com/office/drawing/2014/main" val="415472703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1430566748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4098469565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65978647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ZJ20170410. </a:t>
                      </a:r>
                      <a:r>
                        <a:rPr lang="en-US" altLang="zh-CN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GeV injection.</a:t>
                      </a:r>
                      <a:endParaRPr lang="en-US" sz="12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 machine</a:t>
                      </a:r>
                      <a:r>
                        <a:rPr lang="en-US" sz="120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parameter: CX20170401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567363"/>
                  </a:ext>
                </a:extLst>
              </a:tr>
              <a:tr h="24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Extraction beam energy [GeV]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913884057"/>
                  </a:ext>
                </a:extLst>
              </a:tr>
              <a:tr h="24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[</a:t>
                      </a: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05655125"/>
                  </a:ext>
                </a:extLst>
              </a:tr>
              <a:tr h="24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 [mA]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3526948"/>
                  </a:ext>
                </a:extLst>
              </a:tr>
              <a:tr h="24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Extraction RF voltage [GV]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179673"/>
                  </a:ext>
                </a:extLst>
              </a:tr>
              <a:tr h="24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Extraction bunch length [mm]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46514625"/>
                  </a:ext>
                </a:extLst>
              </a:tr>
              <a:tr h="24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number in use (1.3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GHz TESLA 9-cell)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altLang="zh-CN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7164184"/>
                  </a:ext>
                </a:extLst>
              </a:tr>
              <a:tr h="24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Gradient [MV/m]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4023616"/>
                  </a:ext>
                </a:extLst>
              </a:tr>
              <a:tr h="24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40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2E+07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2E+07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2E+07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08003567"/>
                  </a:ext>
                </a:extLst>
              </a:tr>
              <a:tr h="24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power per cavity [kW] (remained detuning 10 Hz)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  <a:endParaRPr lang="en-US" altLang="zh-CN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4495836"/>
                  </a:ext>
                </a:extLst>
              </a:tr>
              <a:tr h="24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 power per cavity [W]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1315429"/>
                  </a:ext>
                </a:extLst>
              </a:tr>
              <a:tr h="24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Cryomodule number in use (8 cavities per module)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16266615"/>
                  </a:ext>
                </a:extLst>
              </a:tr>
              <a:tr h="24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4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2 K 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operating gradient (long</a:t>
                      </a:r>
                      <a:r>
                        <a:rPr lang="en-US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term)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2E+10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2E+10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2E+10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8679840"/>
                  </a:ext>
                </a:extLst>
              </a:tr>
              <a:tr h="24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wall loss @ 4.5 K eq. [kW] (assume CW)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12942354"/>
                  </a:ext>
                </a:extLst>
              </a:tr>
            </a:tbl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>
          <a:xfrm>
            <a:off x="687029" y="127001"/>
            <a:ext cx="7886700" cy="1005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lnSpc>
                <a:spcPct val="105000"/>
              </a:lnSpc>
              <a:buAutoNum type="arabicParenBoth" startAt="5"/>
            </a:pP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RF system</a:t>
            </a:r>
          </a:p>
        </p:txBody>
      </p:sp>
      <p:sp>
        <p:nvSpPr>
          <p:cNvPr id="7" name="矩形 6"/>
          <p:cNvSpPr/>
          <p:nvPr/>
        </p:nvSpPr>
        <p:spPr>
          <a:xfrm>
            <a:off x="579854" y="2412302"/>
            <a:ext cx="7740000" cy="61722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859228" y="1253786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 Sha  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84950" y="6356351"/>
            <a:ext cx="2057400" cy="365125"/>
          </a:xfrm>
        </p:spPr>
        <p:txBody>
          <a:bodyPr/>
          <a:lstStyle/>
          <a:p>
            <a:fld id="{17740321-A591-4328-8AA4-60A2289C3628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388000" y="1897952"/>
            <a:ext cx="839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g-g</a:t>
            </a:r>
            <a:endParaRPr lang="zh-CN" altLang="en-US" sz="2000" b="1" dirty="0">
              <a:solidFill>
                <a:srgbClr val="C00000"/>
              </a:solidFill>
              <a:latin typeface="Symbol" panose="05050102010706020507" pitchFamily="18" charset="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04366" y="2351580"/>
            <a:ext cx="8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10-80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08020" y="2693842"/>
            <a:ext cx="73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690" y="215655"/>
            <a:ext cx="7886700" cy="478936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Parameters of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Colliders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05414"/>
              </p:ext>
            </p:extLst>
          </p:nvPr>
        </p:nvGraphicFramePr>
        <p:xfrm>
          <a:off x="1576205" y="776246"/>
          <a:ext cx="5938837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文档" r:id="rId4" imgW="5939049" imgH="6010375" progId="Word.Document.12">
                  <p:embed/>
                </p:oleObj>
              </mc:Choice>
              <mc:Fallback>
                <p:oleObj name="文档" r:id="rId4" imgW="5939049" imgH="60103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6205" y="776246"/>
                        <a:ext cx="5938837" cy="601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5122984" y="797168"/>
            <a:ext cx="2332893" cy="5673969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832" y="365125"/>
            <a:ext cx="8368496" cy="1035411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RF system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00710" y="1410775"/>
            <a:ext cx="7708739" cy="464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5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6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Present RF system of the CEPC booster is based on the 1.3 GHz ILC scheme. </a:t>
            </a:r>
          </a:p>
          <a:p>
            <a:pPr algn="just">
              <a:lnSpc>
                <a:spcPct val="105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6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The maximum average beam current is few milliamps limited by HOM and input couplers etc.</a:t>
            </a:r>
          </a:p>
          <a:p>
            <a:pPr algn="just">
              <a:lnSpc>
                <a:spcPct val="105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6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The </a:t>
            </a:r>
            <a:r>
              <a:rPr lang="en-US" altLang="zh-CN" sz="2600" b="1" dirty="0">
                <a:solidFill>
                  <a:srgbClr val="3333FF"/>
                </a:solidFill>
                <a:cs typeface="Times New Roman" panose="02020603050405020304" pitchFamily="18" charset="0"/>
              </a:rPr>
              <a:t>booster </a:t>
            </a:r>
            <a:r>
              <a:rPr lang="en-US" altLang="zh-CN" sz="26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RF system with optimized bunch number and cycling rate may be workable for CEPC-Z.</a:t>
            </a:r>
          </a:p>
          <a:p>
            <a:pPr algn="just">
              <a:lnSpc>
                <a:spcPct val="105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6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The beam current (~100mA) and RF power (20.4 MW) in </a:t>
            </a:r>
            <a:r>
              <a:rPr lang="en-US" altLang="zh-CN" sz="2600" b="1" dirty="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g-g</a:t>
            </a:r>
            <a:r>
              <a:rPr lang="en-US" altLang="zh-CN" sz="26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option is much too high for the present system.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8"/>
          <a:stretch/>
        </p:blipFill>
        <p:spPr>
          <a:xfrm>
            <a:off x="2730430" y="793682"/>
            <a:ext cx="3866020" cy="972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0572" y="126536"/>
            <a:ext cx="6720470" cy="570943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CEPC Main Ring SRF 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Parameters</a:t>
            </a:r>
            <a:endParaRPr lang="zh-CN" altLang="en-US" sz="36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580823"/>
              </p:ext>
            </p:extLst>
          </p:nvPr>
        </p:nvGraphicFramePr>
        <p:xfrm>
          <a:off x="949960" y="1965641"/>
          <a:ext cx="7200000" cy="4428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60000">
                  <a:extLst>
                    <a:ext uri="{9D8B030D-6E8A-4147-A177-3AD203B41FA5}">
                      <a16:colId xmlns="" xmlns:a16="http://schemas.microsoft.com/office/drawing/2014/main" val="2109010007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3324575801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3926007159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804268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ZJ20170410</a:t>
                      </a:r>
                    </a:p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 Ring parameter: WD20170306</a:t>
                      </a: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82886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Luminosity / IP [10</a:t>
                      </a:r>
                      <a:r>
                        <a:rPr lang="en-US" sz="1400" b="1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</a:t>
                      </a:r>
                      <a:r>
                        <a:rPr lang="en-US" sz="1400" b="1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b="1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58266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power / beam [MW]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21074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voltage [GV]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2.1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0.41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0.14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63634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 / beam [mA]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19.2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97.1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466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57020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[</a:t>
                      </a:r>
                      <a:r>
                        <a:rPr lang="en-US" sz="14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15.5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5.8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7.3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02925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length [mm]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2.9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3.4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299015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number in use /</a:t>
                      </a:r>
                      <a:r>
                        <a:rPr lang="en-US" sz="14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 (650 MHz 2-cell)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336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96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10858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Gradient [MV/m] (</a:t>
                      </a:r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margin</a:t>
                      </a:r>
                      <a:r>
                        <a:rPr lang="en-US" sz="1400" b="0" u="none" strike="noStrike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HV-H</a:t>
                      </a:r>
                      <a:r>
                        <a:rPr lang="en-US" sz="1400" b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9.3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6.3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29770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 power / cavity [kW]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1.8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17126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Cryomodule number (6</a:t>
                      </a:r>
                      <a:r>
                        <a:rPr lang="en-US" sz="1400" b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cavities / module)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50048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400" b="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@ 2 K at operating gradient (</a:t>
                      </a:r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term</a:t>
                      </a:r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555826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wall loss @ 4.5 K eq. [kW]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471675"/>
                  </a:ext>
                </a:extLst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086600" y="627634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57ACE-CC3F-4EB8-8897-299C2E1B55B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9960" y="3138300"/>
            <a:ext cx="7200000" cy="65646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258050" y="891072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 Sha  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1429" y="302067"/>
            <a:ext cx="8368496" cy="878552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Magnets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&amp; power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supplies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77" y="1383778"/>
            <a:ext cx="7920000" cy="50168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22508" y="1690381"/>
            <a:ext cx="174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beam1 ejection, </a:t>
            </a:r>
            <a:r>
              <a:rPr lang="en-US" altLang="zh-CN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=5590, 334</a:t>
            </a:r>
            <a:r>
              <a:rPr lang="en-US" altLang="zh-CN" b="1" dirty="0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72986" y="4932744"/>
            <a:ext cx="174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beam2 ejection, </a:t>
            </a:r>
            <a:r>
              <a:rPr lang="en-US" altLang="zh-CN" b="1" i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baseline="-2500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=5590, 334</a:t>
            </a:r>
            <a:r>
              <a:rPr lang="en-US" altLang="zh-CN" b="1" dirty="0" smtClean="0">
                <a:solidFill>
                  <a:srgbClr val="66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zh-CN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10279" y="4286413"/>
            <a:ext cx="174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beam2 injection, </a:t>
            </a:r>
            <a:r>
              <a:rPr lang="en-US" altLang="zh-CN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baseline="-25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=5590, 334</a:t>
            </a:r>
            <a:r>
              <a:rPr lang="en-US" altLang="zh-CN" b="1" dirty="0" smtClean="0">
                <a:solidFill>
                  <a:srgbClr val="0066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zh-CN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2154" y="2643316"/>
            <a:ext cx="174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beam1 injection, </a:t>
            </a:r>
            <a:r>
              <a:rPr lang="en-US" altLang="zh-CN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=5590, 334</a:t>
            </a:r>
            <a:r>
              <a:rPr lang="en-US" altLang="zh-CN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56028" y="1700353"/>
            <a:ext cx="174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beam1 ejection, </a:t>
            </a:r>
            <a:r>
              <a:rPr lang="en-US" altLang="zh-CN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=5590, 334</a:t>
            </a:r>
            <a:r>
              <a:rPr lang="en-US" altLang="zh-CN" b="1" dirty="0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70284" y="4034179"/>
            <a:ext cx="174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beam2 injection, </a:t>
            </a:r>
            <a:r>
              <a:rPr lang="en-US" altLang="zh-CN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baseline="-25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=5590, 334</a:t>
            </a:r>
            <a:r>
              <a:rPr lang="en-US" altLang="zh-CN" b="1" dirty="0" smtClean="0">
                <a:solidFill>
                  <a:srgbClr val="0066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zh-CN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66238" y="2615922"/>
            <a:ext cx="174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beam1 injection, </a:t>
            </a:r>
            <a:r>
              <a:rPr lang="en-US" altLang="zh-CN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=5590, 334</a:t>
            </a:r>
            <a:r>
              <a:rPr lang="en-US" altLang="zh-CN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2025569" y="1894989"/>
            <a:ext cx="432000" cy="108000"/>
          </a:xfrm>
          <a:prstGeom prst="straightConnector1">
            <a:avLst/>
          </a:prstGeom>
          <a:ln w="381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5193566" y="1901957"/>
            <a:ext cx="660532" cy="130341"/>
          </a:xfrm>
          <a:prstGeom prst="straightConnector1">
            <a:avLst/>
          </a:prstGeom>
          <a:ln w="381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7517616" y="1901957"/>
            <a:ext cx="642536" cy="130341"/>
          </a:xfrm>
          <a:prstGeom prst="straightConnector1">
            <a:avLst/>
          </a:prstGeom>
          <a:ln w="381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0" idx="0"/>
          </p:cNvCxnSpPr>
          <p:nvPr/>
        </p:nvCxnSpPr>
        <p:spPr>
          <a:xfrm flipV="1">
            <a:off x="2184167" y="3892201"/>
            <a:ext cx="596095" cy="394212"/>
          </a:xfrm>
          <a:prstGeom prst="straightConnector1">
            <a:avLst/>
          </a:prstGeom>
          <a:ln w="381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5769840" y="3896465"/>
            <a:ext cx="183824" cy="288000"/>
          </a:xfrm>
          <a:prstGeom prst="straightConnector1">
            <a:avLst/>
          </a:prstGeom>
          <a:ln w="381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016415" y="3259517"/>
            <a:ext cx="343639" cy="140450"/>
          </a:xfrm>
          <a:prstGeom prst="straightConnector1">
            <a:avLst/>
          </a:prstGeom>
          <a:ln w="381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6948000" y="3240000"/>
            <a:ext cx="511330" cy="170580"/>
          </a:xfrm>
          <a:prstGeom prst="straightConnector1">
            <a:avLst/>
          </a:prstGeom>
          <a:ln w="381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>
            <a:off x="3588152" y="5165387"/>
            <a:ext cx="684000" cy="108000"/>
          </a:xfrm>
          <a:prstGeom prst="straightConnector1">
            <a:avLst/>
          </a:prstGeom>
          <a:ln w="381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6002279" y="5165387"/>
            <a:ext cx="612000" cy="110320"/>
          </a:xfrm>
          <a:prstGeom prst="straightConnector1">
            <a:avLst/>
          </a:prstGeom>
          <a:ln w="381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2047408" y="5823599"/>
            <a:ext cx="1604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zh-CN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zh-CN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391 G/s </a:t>
            </a:r>
            <a:endParaRPr lang="zh-CN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918060" y="5763284"/>
            <a:ext cx="2008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(D</a:t>
            </a:r>
            <a:r>
              <a:rPr lang="en-US" altLang="zh-CN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zh-CN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16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LEP</a:t>
            </a:r>
            <a:r>
              <a:rPr lang="en-US" altLang="zh-CN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 500 G/s </a:t>
            </a:r>
            <a:endParaRPr lang="zh-CN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6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0177" y="161926"/>
            <a:ext cx="8368496" cy="1035411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(7) Polarization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00753" y="1197337"/>
            <a:ext cx="7467344" cy="49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Design polarization level of electron beams is 80% for CEPC-</a:t>
            </a:r>
            <a:r>
              <a:rPr lang="en-US" altLang="zh-CN" sz="2200" b="1" dirty="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gg.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The cycling time of 2.5 s is too short for </a:t>
            </a: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the polarization 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to build up. Therefore, </a:t>
            </a: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polarized 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electron beams should be provided by the </a:t>
            </a:r>
            <a:r>
              <a:rPr lang="en-US" altLang="zh-CN" sz="2200" b="1" dirty="0" err="1" smtClean="0">
                <a:solidFill>
                  <a:srgbClr val="3333FF"/>
                </a:solidFill>
                <a:cs typeface="Times New Roman" panose="02020603050405020304" pitchFamily="18" charset="0"/>
              </a:rPr>
              <a:t>l</a:t>
            </a:r>
            <a:r>
              <a:rPr lang="en-US" altLang="zh-CN" sz="22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i</a:t>
            </a:r>
            <a:r>
              <a:rPr lang="en-US" altLang="zh-CN" sz="2200" b="1" dirty="0" err="1" smtClean="0">
                <a:solidFill>
                  <a:srgbClr val="3333FF"/>
                </a:solidFill>
                <a:cs typeface="Times New Roman" panose="02020603050405020304" pitchFamily="18" charset="0"/>
              </a:rPr>
              <a:t>nac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injector with a polarized electron gun. </a:t>
            </a:r>
          </a:p>
          <a:p>
            <a:pPr algn="just"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The lattice of the booster </a:t>
            </a: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should 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optimized, the closed orbit needs to be well controlled, and the spin </a:t>
            </a: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tune 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should be carefully selected in order to reduce the depolarization process.</a:t>
            </a:r>
          </a:p>
          <a:p>
            <a:pPr algn="just"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Detailed </a:t>
            </a: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studies of these schemes are required to demonstrate the feasibility of implementing 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polarization in CEPC.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9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0177" y="161926"/>
            <a:ext cx="8368496" cy="1035411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(8) Beam instability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67754" y="4354286"/>
            <a:ext cx="7560000" cy="179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r>
              <a:rPr lang="en-US" altLang="zh-CN" sz="2600" b="1" dirty="0">
                <a:solidFill>
                  <a:srgbClr val="3333FF"/>
                </a:solidFill>
                <a:cs typeface="Times New Roman" panose="02020603050405020304" pitchFamily="18" charset="0"/>
              </a:rPr>
              <a:t>Transverse </a:t>
            </a:r>
            <a:r>
              <a:rPr lang="en-US" altLang="zh-CN" sz="26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mode coupling instability</a:t>
            </a:r>
          </a:p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r>
              <a:rPr lang="en-US" altLang="zh-CN" sz="2600" b="1" dirty="0">
                <a:solidFill>
                  <a:srgbClr val="3333FF"/>
                </a:solidFill>
                <a:cs typeface="Times New Roman" panose="02020603050405020304" pitchFamily="18" charset="0"/>
              </a:rPr>
              <a:t>Transverse </a:t>
            </a:r>
            <a:r>
              <a:rPr lang="en-US" altLang="zh-CN" sz="26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resistive wall </a:t>
            </a:r>
            <a:r>
              <a:rPr lang="en-US" altLang="zh-CN" sz="2600" b="1" dirty="0">
                <a:solidFill>
                  <a:srgbClr val="3333FF"/>
                </a:solidFill>
                <a:cs typeface="Times New Roman" panose="02020603050405020304" pitchFamily="18" charset="0"/>
              </a:rPr>
              <a:t>i</a:t>
            </a:r>
            <a:r>
              <a:rPr lang="en-US" altLang="zh-CN" sz="26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nstability</a:t>
            </a:r>
          </a:p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r>
              <a:rPr lang="en-US" altLang="zh-CN" sz="2600" b="1" dirty="0">
                <a:solidFill>
                  <a:srgbClr val="3333FF"/>
                </a:solidFill>
                <a:cs typeface="Times New Roman" panose="02020603050405020304" pitchFamily="18" charset="0"/>
              </a:rPr>
              <a:t>Coupled </a:t>
            </a:r>
            <a:r>
              <a:rPr lang="en-US" altLang="zh-CN" sz="26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bunch instability induced by </a:t>
            </a:r>
            <a:r>
              <a:rPr lang="en-US" altLang="zh-CN" sz="2600" b="1" dirty="0">
                <a:solidFill>
                  <a:srgbClr val="3333FF"/>
                </a:solidFill>
                <a:cs typeface="Times New Roman" panose="02020603050405020304" pitchFamily="18" charset="0"/>
              </a:rPr>
              <a:t>RF HOM’s</a:t>
            </a:r>
            <a:endParaRPr lang="en-US" altLang="zh-CN" sz="2600" b="1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059989"/>
              </p:ext>
            </p:extLst>
          </p:nvPr>
        </p:nvGraphicFramePr>
        <p:xfrm>
          <a:off x="867754" y="1334366"/>
          <a:ext cx="7560000" cy="29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文档" r:id="rId5" imgW="6115314" imgH="2378627" progId="Word.Document.12">
                  <p:embed/>
                </p:oleObj>
              </mc:Choice>
              <mc:Fallback>
                <p:oleObj name="文档" r:id="rId5" imgW="6115314" imgH="23786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7754" y="1334366"/>
                        <a:ext cx="7560000" cy="29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8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163" y="273114"/>
            <a:ext cx="7775121" cy="1318531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Transverse mode coupling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instability</a:t>
            </a:r>
            <a:endParaRPr lang="zh-CN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97052" y="1696242"/>
            <a:ext cx="7467344" cy="441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The beam instability due to single bunch and multi-bunch effects are estimated at injection energy. The beam is expected to be more stable at high energy.</a:t>
            </a:r>
          </a:p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The single </a:t>
            </a: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bunch instability is dominated by the transverse mode coupling 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instability (</a:t>
            </a: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TMCI). </a:t>
            </a:r>
            <a:endParaRPr lang="en-US" altLang="zh-CN" sz="2200" b="1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endParaRPr lang="en-US" altLang="zh-CN" sz="2200" b="1" dirty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endParaRPr lang="en-US" altLang="zh-CN" sz="2200" b="1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With the CEPC-</a:t>
            </a:r>
            <a:r>
              <a:rPr lang="en-US" altLang="zh-CN" sz="2200" b="1" dirty="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gg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data, we  have </a:t>
            </a:r>
            <a:r>
              <a:rPr lang="en-US" altLang="zh-CN" sz="2200" b="1" i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Z</a:t>
            </a:r>
            <a:r>
              <a:rPr lang="en-US" altLang="zh-CN" sz="2200" b="1" baseline="-25000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T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&lt; 5.1 M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/m.</a:t>
            </a:r>
          </a:p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endParaRPr lang="en-US" altLang="zh-CN" sz="2200" b="1" dirty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endParaRPr lang="en-US" altLang="zh-CN" sz="2200" b="1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97052" y="5036457"/>
            <a:ext cx="7467344" cy="11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Considering </a:t>
            </a: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the impedance generated from the resistive wall and the RF cavities, we obtain the single bunch threshold current of 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27 </a:t>
            </a:r>
            <a:r>
              <a:rPr lang="en-US" altLang="zh-CN" sz="2200" b="1" dirty="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A.</a:t>
            </a:r>
            <a:endParaRPr lang="en-US" altLang="zh-CN" sz="2200" b="1" dirty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75427" y="3875314"/>
            <a:ext cx="133894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75472" y="38753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03447"/>
              </p:ext>
            </p:extLst>
          </p:nvPr>
        </p:nvGraphicFramePr>
        <p:xfrm>
          <a:off x="3047997" y="3744685"/>
          <a:ext cx="2167906" cy="74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公式" r:id="rId4" imgW="1180588" imgH="418918" progId="Equation.3">
                  <p:embed/>
                </p:oleObj>
              </mc:Choice>
              <mc:Fallback>
                <p:oleObj name="公式" r:id="rId4" imgW="1180588" imgH="41891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7" y="3744685"/>
                        <a:ext cx="2167906" cy="740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7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164" y="186028"/>
            <a:ext cx="7775121" cy="1318531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Transverse mode coupling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instability</a:t>
            </a:r>
            <a:endParaRPr lang="zh-CN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r="29401"/>
          <a:stretch>
            <a:fillRect/>
          </a:stretch>
        </p:blipFill>
        <p:spPr bwMode="auto">
          <a:xfrm>
            <a:off x="1465488" y="1321820"/>
            <a:ext cx="6480000" cy="489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791201" y="3120894"/>
            <a:ext cx="179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=3.7×10</a:t>
            </a:r>
            <a:r>
              <a:rPr lang="en-US" altLang="zh-C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r>
              <a:rPr lang="en-US" altLang="zh-CN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=0.017 mA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6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0777" y="362977"/>
            <a:ext cx="7959765" cy="76340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Transverse 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resistive wall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instabilit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70777" y="1186767"/>
            <a:ext cx="7789636" cy="22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The </a:t>
            </a: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transverse resistive wall 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instability</a:t>
            </a:r>
          </a:p>
          <a:p>
            <a:pPr marL="0" indent="0" algn="just">
              <a:defRPr/>
            </a:pPr>
            <a:endParaRPr lang="en-US" altLang="zh-CN" sz="2200" b="1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marL="0" indent="0" algn="just">
              <a:defRPr/>
            </a:pPr>
            <a:endParaRPr lang="en-US" altLang="zh-CN" sz="2200" b="1" dirty="0">
              <a:solidFill>
                <a:srgbClr val="3333FF"/>
              </a:solidFill>
              <a:latin typeface="Times New Roman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400"/>
              </a:spcBef>
              <a:defRPr/>
            </a:pPr>
            <a:r>
              <a:rPr lang="en-US" altLang="zh-CN" b="1" dirty="0" smtClean="0">
                <a:solidFill>
                  <a:srgbClr val="000000"/>
                </a:solidFill>
                <a:latin typeface="Times New Roman" charset="0"/>
              </a:rPr>
              <a:t>        with </a:t>
            </a:r>
            <a:r>
              <a:rPr lang="en-US" altLang="zh-CN" b="1" i="1" dirty="0" err="1" smtClean="0">
                <a:solidFill>
                  <a:srgbClr val="000000"/>
                </a:solidFill>
                <a:latin typeface="Symbol" charset="0"/>
                <a:cs typeface="Times New Roman" charset="0"/>
              </a:rPr>
              <a:t>w</a:t>
            </a:r>
            <a:r>
              <a:rPr lang="en-US" altLang="zh-CN" b="1" i="1" baseline="-300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p,</a:t>
            </a:r>
            <a:r>
              <a:rPr lang="en-US" altLang="zh-CN" b="1" i="1" baseline="-30000" dirty="0" err="1" smtClean="0">
                <a:solidFill>
                  <a:srgbClr val="000000"/>
                </a:solidFill>
                <a:latin typeface="Symbol" panose="05050102010706020507" pitchFamily="18" charset="2"/>
                <a:cs typeface="Times New Roman" charset="0"/>
              </a:rPr>
              <a:t>m</a:t>
            </a:r>
            <a:r>
              <a:rPr lang="en-US" altLang="zh-CN" b="1" i="1" baseline="-300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,</a:t>
            </a:r>
            <a:r>
              <a:rPr lang="en-US" altLang="zh-CN" b="1" i="1" baseline="-30000" dirty="0" err="1" smtClean="0">
                <a:solidFill>
                  <a:srgbClr val="000000"/>
                </a:solidFill>
                <a:latin typeface="Symbol" panose="05050102010706020507" pitchFamily="18" charset="2"/>
                <a:cs typeface="Times New Roman" charset="0"/>
              </a:rPr>
              <a:t>n</a:t>
            </a:r>
            <a:r>
              <a:rPr lang="en-US" altLang="zh-CN" sz="1200" b="1" i="1" baseline="-62000" dirty="0" err="1" smtClean="0">
                <a:solidFill>
                  <a:srgbClr val="000000"/>
                </a:solidFill>
                <a:latin typeface="Symbol" panose="05050102010706020507" pitchFamily="18" charset="2"/>
                <a:cs typeface="Times New Roman" charset="0"/>
              </a:rPr>
              <a:t>b</a:t>
            </a:r>
            <a:r>
              <a:rPr lang="en-US" altLang="zh-CN" b="1" i="1" baseline="-300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=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US" altLang="zh-CN" b="1" i="1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pM</a:t>
            </a:r>
            <a:r>
              <a:rPr lang="en-US" altLang="zh-CN" b="1" i="1" baseline="-300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+ </a:t>
            </a:r>
            <a:r>
              <a:rPr lang="en-US" altLang="zh-CN" b="1" i="1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charset="0"/>
              </a:rPr>
              <a:t>m</a:t>
            </a:r>
            <a:r>
              <a:rPr lang="en-US" altLang="zh-CN" b="1" i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+ </a:t>
            </a:r>
            <a:r>
              <a:rPr lang="en-US" altLang="zh-CN" b="1" i="1" dirty="0" err="1" smtClean="0">
                <a:solidFill>
                  <a:srgbClr val="000000"/>
                </a:solidFill>
                <a:latin typeface="Symbol" charset="0"/>
                <a:cs typeface="Times New Roman" charset="0"/>
              </a:rPr>
              <a:t>n</a:t>
            </a:r>
            <a:r>
              <a:rPr lang="en-US" altLang="zh-CN" b="1" baseline="-30000" dirty="0" err="1" smtClean="0">
                <a:solidFill>
                  <a:srgbClr val="000000"/>
                </a:solidFill>
                <a:latin typeface="Symbol" panose="05050102010706020507" pitchFamily="18" charset="2"/>
                <a:cs typeface="Times New Roman" charset="0"/>
              </a:rPr>
              <a:t>b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)</a:t>
            </a:r>
            <a:r>
              <a:rPr lang="en-US" altLang="zh-CN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b="1" i="1" dirty="0" smtClean="0">
                <a:solidFill>
                  <a:srgbClr val="000000"/>
                </a:solidFill>
                <a:latin typeface="Symbol" charset="0"/>
                <a:cs typeface="Times New Roman" charset="0"/>
              </a:rPr>
              <a:t>w</a:t>
            </a:r>
            <a:r>
              <a:rPr lang="en-US" altLang="zh-CN" b="1" baseline="-25000" dirty="0" smtClean="0">
                <a:solidFill>
                  <a:srgbClr val="000000"/>
                </a:solidFill>
                <a:latin typeface="Symbol" charset="0"/>
                <a:cs typeface="Times New Roman" charset="0"/>
              </a:rPr>
              <a:t>0     </a:t>
            </a:r>
            <a:r>
              <a:rPr lang="en-US" altLang="zh-CN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and </a:t>
            </a:r>
          </a:p>
          <a:p>
            <a:pPr algn="just">
              <a:spcBef>
                <a:spcPts val="2700"/>
              </a:spcBef>
              <a:buBlip>
                <a:blip r:embed="rId3"/>
              </a:buBlip>
              <a:defRPr/>
            </a:pPr>
            <a:r>
              <a:rPr lang="en-US" altLang="zh-CN" sz="2000" b="1" dirty="0">
                <a:solidFill>
                  <a:srgbClr val="003300"/>
                </a:solidFill>
                <a:cs typeface="Times New Roman" panose="02020603050405020304" pitchFamily="18" charset="0"/>
              </a:rPr>
              <a:t>F</a:t>
            </a:r>
            <a:r>
              <a:rPr lang="en-US" altLang="zh-CN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or CEPC-booster</a:t>
            </a:r>
            <a:r>
              <a:rPr lang="en-US" altLang="zh-CN" sz="2000" b="1" i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,  </a:t>
            </a:r>
            <a:r>
              <a:rPr lang="en-US" altLang="zh-CN" sz="2000" b="1" i="1" dirty="0" err="1" smtClean="0">
                <a:solidFill>
                  <a:srgbClr val="003300"/>
                </a:solidFill>
                <a:cs typeface="Times New Roman" panose="02020603050405020304" pitchFamily="18" charset="0"/>
              </a:rPr>
              <a:t>Z</a:t>
            </a:r>
            <a:r>
              <a:rPr lang="en-US" altLang="zh-CN" sz="2000" b="1" i="1" baseline="-25000" dirty="0" err="1" smtClean="0">
                <a:solidFill>
                  <a:srgbClr val="003300"/>
                </a:solidFill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= 3.9×10</a:t>
            </a:r>
            <a:r>
              <a:rPr lang="en-US" altLang="zh-CN" sz="2000" b="1" baseline="30000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10 </a:t>
            </a:r>
            <a:r>
              <a:rPr lang="en-US" altLang="zh-CN" sz="2000" b="1" dirty="0">
                <a:solidFill>
                  <a:srgbClr val="0033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1-</a:t>
            </a:r>
            <a:r>
              <a:rPr lang="en-US" altLang="zh-CN" sz="2000" b="1" i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i</a:t>
            </a:r>
            <a:r>
              <a:rPr lang="en-US" altLang="zh-CN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)</a:t>
            </a:r>
            <a:r>
              <a:rPr lang="en-US" altLang="zh-CN" sz="2000" b="1" dirty="0" smtClean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zh-CN" sz="2000" b="1" baseline="30000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-1/2</a:t>
            </a:r>
            <a:r>
              <a:rPr lang="en-US" altLang="zh-CN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,   </a:t>
            </a:r>
            <a:r>
              <a:rPr lang="en-US" altLang="zh-CN" sz="2000" b="1" i="1" dirty="0" err="1" smtClean="0">
                <a:solidFill>
                  <a:srgbClr val="003300"/>
                </a:solidFill>
                <a:cs typeface="Times New Roman" panose="02020603050405020304" pitchFamily="18" charset="0"/>
              </a:rPr>
              <a:t>Z</a:t>
            </a:r>
            <a:r>
              <a:rPr lang="en-US" altLang="zh-CN" sz="2000" b="1" i="1" baseline="-25000" dirty="0" err="1" smtClean="0">
                <a:solidFill>
                  <a:srgbClr val="003300"/>
                </a:solidFill>
                <a:cs typeface="Times New Roman" panose="02020603050405020304" pitchFamily="18" charset="0"/>
              </a:rPr>
              <a:t>y</a:t>
            </a:r>
            <a:r>
              <a:rPr lang="en-US" altLang="zh-CN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= 1.8×10</a:t>
            </a:r>
            <a:r>
              <a:rPr lang="en-US" altLang="zh-CN" sz="2000" b="1" baseline="30000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11 </a:t>
            </a:r>
            <a:r>
              <a:rPr lang="en-US" altLang="zh-CN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(1-</a:t>
            </a:r>
            <a:r>
              <a:rPr lang="en-US" altLang="zh-CN" sz="2000" b="1" i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i</a:t>
            </a:r>
            <a:r>
              <a:rPr lang="en-US" altLang="zh-CN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)</a:t>
            </a:r>
            <a:r>
              <a:rPr lang="en-US" altLang="zh-CN" sz="2000" b="1" dirty="0" smtClean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zh-CN" sz="2000" b="1" baseline="30000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-1/2</a:t>
            </a:r>
            <a:r>
              <a:rPr lang="en-US" altLang="zh-CN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25263"/>
              </p:ext>
            </p:extLst>
          </p:nvPr>
        </p:nvGraphicFramePr>
        <p:xfrm>
          <a:off x="2199189" y="1632030"/>
          <a:ext cx="3981693" cy="74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5" name="公式" r:id="rId4" imgW="2451100" imgH="457200" progId="Equation.3">
                  <p:embed/>
                </p:oleObj>
              </mc:Choice>
              <mc:Fallback>
                <p:oleObj name="公式" r:id="rId4" imgW="24511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189" y="1632030"/>
                        <a:ext cx="3981693" cy="740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3273" y="-5324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22822" y="23762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544263"/>
              </p:ext>
            </p:extLst>
          </p:nvPr>
        </p:nvGraphicFramePr>
        <p:xfrm>
          <a:off x="4675273" y="2410611"/>
          <a:ext cx="2712535" cy="61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6" name="公式" r:id="rId6" imgW="1651000" imgH="393700" progId="Equation.3">
                  <p:embed/>
                </p:oleObj>
              </mc:Choice>
              <mc:Fallback>
                <p:oleObj name="公式" r:id="rId6" imgW="16510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273" y="2410611"/>
                        <a:ext cx="2712535" cy="619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 descr="untitled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01" y="3735913"/>
            <a:ext cx="3183937" cy="2230645"/>
          </a:xfrm>
          <a:prstGeom prst="rect">
            <a:avLst/>
          </a:prstGeom>
          <a:noFill/>
          <a:ln w="38100">
            <a:solidFill>
              <a:srgbClr val="FFCCFF"/>
            </a:solidFill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70777" y="5727949"/>
            <a:ext cx="4522084" cy="39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Detailed simulation is underway. </a:t>
            </a: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463468"/>
              </p:ext>
            </p:extLst>
          </p:nvPr>
        </p:nvGraphicFramePr>
        <p:xfrm>
          <a:off x="833374" y="3704648"/>
          <a:ext cx="5875447" cy="2152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7" name="文档" r:id="rId10" imgW="6115314" imgH="2239871" progId="Word.Document.12">
                  <p:embed/>
                </p:oleObj>
              </mc:Choice>
              <mc:Fallback>
                <p:oleObj name="文档" r:id="rId10" imgW="6115314" imgH="2239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3374" y="3704648"/>
                        <a:ext cx="5875447" cy="2152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6602841" y="4365682"/>
            <a:ext cx="126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t </a:t>
            </a:r>
            <a:r>
              <a:rPr lang="en-US" altLang="zh-CN" sz="16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=34 </a:t>
            </a:r>
            <a:r>
              <a:rPr lang="en-US" altLang="zh-CN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zh-CN" alt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74894" y="5123620"/>
            <a:ext cx="83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PCDR</a:t>
            </a:r>
            <a:endParaRPr lang="zh-CN" alt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4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31494"/>
            <a:ext cx="7891236" cy="1452163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Coupled 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bunch instability induced by RF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HOM’s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20348" y="1539433"/>
            <a:ext cx="7467344" cy="187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The beam current (~100mA) and RF power (20.4 MW) in </a:t>
            </a:r>
            <a:r>
              <a:rPr lang="en-US" altLang="zh-CN" sz="2200" b="1" dirty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g-g</a:t>
            </a: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 option is much too high for the present system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The 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coupled </a:t>
            </a:r>
            <a:r>
              <a:rPr lang="en-US" altLang="zh-CN" sz="2200" b="1" dirty="0">
                <a:solidFill>
                  <a:srgbClr val="3333FF"/>
                </a:solidFill>
                <a:cs typeface="Times New Roman" panose="02020603050405020304" pitchFamily="18" charset="0"/>
              </a:rPr>
              <a:t>bunch instability induced by RF 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HOM’s for the booster of CEPC-</a:t>
            </a:r>
            <a:r>
              <a:rPr lang="en-US" altLang="zh-CN" sz="2200" b="1" dirty="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gg</a:t>
            </a:r>
            <a:r>
              <a:rPr lang="en-US" altLang="zh-CN" sz="2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will be studied based on the main ring RF cavities.</a:t>
            </a:r>
          </a:p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endParaRPr lang="en-US" altLang="zh-CN" sz="2200" b="1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Blip>
                <a:blip r:embed="rId3"/>
              </a:buBlip>
              <a:defRPr/>
            </a:pPr>
            <a:endParaRPr lang="en-US" altLang="zh-CN" sz="2200" b="1" dirty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488501"/>
              </p:ext>
            </p:extLst>
          </p:nvPr>
        </p:nvGraphicFramePr>
        <p:xfrm>
          <a:off x="731889" y="3604042"/>
          <a:ext cx="7684758" cy="303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文档" r:id="rId5" imgW="6115314" imgH="2413137" progId="Word.Document.12">
                  <p:embed/>
                </p:oleObj>
              </mc:Choice>
              <mc:Fallback>
                <p:oleObj name="文档" r:id="rId5" imgW="6115314" imgH="24131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889" y="3604042"/>
                        <a:ext cx="7684758" cy="3032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2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7195" y="412424"/>
            <a:ext cx="8368496" cy="848819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Summary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48910" y="1409217"/>
            <a:ext cx="7605066" cy="501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The CEPC-</a:t>
            </a:r>
            <a:r>
              <a:rPr lang="en-US" altLang="zh-CN" sz="2800" b="1" dirty="0" smtClean="0">
                <a:solidFill>
                  <a:srgbClr val="3333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gg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collision with large number of bunches and high beam current </a:t>
            </a:r>
            <a:r>
              <a:rPr lang="en-US" altLang="zh-CN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h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as flung challenges to the booster design, in its </a:t>
            </a:r>
            <a:r>
              <a:rPr lang="en-US" altLang="zh-C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linac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injector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beam polarization, collective instability,  cycling rate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RF system</a:t>
            </a:r>
            <a:r>
              <a:rPr lang="zh-CN" altLang="en-US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and etc.</a:t>
            </a:r>
          </a:p>
          <a:p>
            <a:pPr algn="just"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For </a:t>
            </a:r>
            <a:r>
              <a:rPr lang="en-US" altLang="zh-CN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the booster 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injector, the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superconducting </a:t>
            </a:r>
            <a:r>
              <a:rPr lang="en-US" altLang="zh-C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linac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is preferable to conventional.</a:t>
            </a:r>
          </a:p>
          <a:p>
            <a:pPr algn="just"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It requires high beam current and RF power of the booster so that one may need to use </a:t>
            </a:r>
            <a:r>
              <a:rPr lang="en-US" altLang="zh-CN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the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similar 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system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of the CEPC main ring</a:t>
            </a:r>
            <a:r>
              <a:rPr lang="en-US" altLang="zh-CN" sz="28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6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63" b="-3951"/>
          <a:stretch/>
        </p:blipFill>
        <p:spPr>
          <a:xfrm>
            <a:off x="1137073" y="1180195"/>
            <a:ext cx="6832176" cy="540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288" y="298624"/>
            <a:ext cx="8368496" cy="1035411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FCC 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华文隶书" panose="0201080004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华文隶书" panose="0201080004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collider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r="59543" b="10055"/>
          <a:stretch/>
        </p:blipFill>
        <p:spPr>
          <a:xfrm>
            <a:off x="3004154" y="3266796"/>
            <a:ext cx="3098013" cy="2160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9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7075" y="1536585"/>
            <a:ext cx="7886700" cy="230565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Thank you for attention</a:t>
            </a:r>
            <a:endParaRPr lang="zh-CN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61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572208"/>
              </p:ext>
            </p:extLst>
          </p:nvPr>
        </p:nvGraphicFramePr>
        <p:xfrm>
          <a:off x="709613" y="1492250"/>
          <a:ext cx="7724775" cy="466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文档" r:id="rId4" imgW="6118475" imgH="3704900" progId="Word.Document.12">
                  <p:embed/>
                </p:oleObj>
              </mc:Choice>
              <mc:Fallback>
                <p:oleObj name="文档" r:id="rId4" imgW="6118475" imgH="370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9613" y="1492250"/>
                        <a:ext cx="7724775" cy="466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92596" y="474563"/>
            <a:ext cx="8368496" cy="874506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Some parameters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related to injectors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10554" y="1962000"/>
            <a:ext cx="1992924" cy="259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5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57467" y="432262"/>
            <a:ext cx="7354765" cy="60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3600" b="1" dirty="0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CEPC </a:t>
            </a:r>
            <a:r>
              <a:rPr lang="en-US" altLang="zh-CN" sz="3600" b="1" dirty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and its injector</a:t>
            </a:r>
          </a:p>
          <a:p>
            <a:pPr algn="just"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3600" b="1" dirty="0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Bunch </a:t>
            </a:r>
            <a:r>
              <a:rPr lang="en-US" altLang="zh-CN" sz="3600" b="1" dirty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number and intensity</a:t>
            </a:r>
          </a:p>
          <a:p>
            <a:pPr algn="just"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3600" b="1" dirty="0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Linac</a:t>
            </a:r>
            <a:r>
              <a:rPr lang="en-US" altLang="zh-CN" sz="3600" b="1" dirty="0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injector</a:t>
            </a:r>
          </a:p>
          <a:p>
            <a:pPr algn="just"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3600" b="1" dirty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Beam polarization</a:t>
            </a:r>
            <a:endParaRPr lang="en-US" altLang="zh-CN" sz="3600" b="1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3600" b="1" dirty="0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Kickers</a:t>
            </a:r>
            <a:endParaRPr lang="en-US" altLang="zh-CN" sz="3600" b="1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3600" b="1" dirty="0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RF </a:t>
            </a:r>
            <a:r>
              <a:rPr lang="en-US" altLang="zh-CN" sz="3600" b="1" dirty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system</a:t>
            </a:r>
          </a:p>
          <a:p>
            <a:pPr algn="just"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3600" b="1" dirty="0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Cycling </a:t>
            </a:r>
            <a:r>
              <a:rPr lang="en-US" altLang="zh-CN" sz="3600" b="1" dirty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period</a:t>
            </a:r>
          </a:p>
          <a:p>
            <a:pPr algn="just"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3600" b="1" dirty="0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Magnets </a:t>
            </a:r>
            <a:r>
              <a:rPr lang="en-US" altLang="zh-CN" sz="3600" b="1" dirty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&amp; power supplies</a:t>
            </a:r>
          </a:p>
          <a:p>
            <a:pPr algn="just">
              <a:spcBef>
                <a:spcPts val="900"/>
              </a:spcBef>
              <a:buBlip>
                <a:blip r:embed="rId2"/>
              </a:buBlip>
              <a:defRPr/>
            </a:pPr>
            <a:r>
              <a:rPr lang="en-US" altLang="zh-CN" sz="3600" b="1" dirty="0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Beam </a:t>
            </a:r>
            <a:r>
              <a:rPr lang="en-US" altLang="zh-CN" sz="3600" b="1" dirty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instability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6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3454" y="2632135"/>
            <a:ext cx="3446948" cy="1083641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CEPC-SPPC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03648" y="1276835"/>
            <a:ext cx="6896389" cy="3084781"/>
            <a:chOff x="275747" y="1848462"/>
            <a:chExt cx="9178451" cy="2897777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6386049" y="2799546"/>
              <a:ext cx="119227" cy="133504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899592" y="1988377"/>
              <a:ext cx="7234214" cy="2757862"/>
            </a:xfrm>
            <a:prstGeom prst="ellipse">
              <a:avLst/>
            </a:prstGeom>
            <a:noFill/>
            <a:ln w="76200">
              <a:solidFill>
                <a:srgbClr val="110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088633" y="2612042"/>
              <a:ext cx="636327" cy="371770"/>
            </a:xfrm>
            <a:custGeom>
              <a:avLst/>
              <a:gdLst>
                <a:gd name="connsiteX0" fmla="*/ 0 w 666750"/>
                <a:gd name="connsiteY0" fmla="*/ 419100 h 419100"/>
                <a:gd name="connsiteX1" fmla="*/ 28575 w 666750"/>
                <a:gd name="connsiteY1" fmla="*/ 285750 h 419100"/>
                <a:gd name="connsiteX2" fmla="*/ 95250 w 666750"/>
                <a:gd name="connsiteY2" fmla="*/ 206375 h 419100"/>
                <a:gd name="connsiteX3" fmla="*/ 260350 w 666750"/>
                <a:gd name="connsiteY3" fmla="*/ 123825 h 419100"/>
                <a:gd name="connsiteX4" fmla="*/ 508000 w 666750"/>
                <a:gd name="connsiteY4" fmla="*/ 73025 h 419100"/>
                <a:gd name="connsiteX5" fmla="*/ 666750 w 666750"/>
                <a:gd name="connsiteY5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419100">
                  <a:moveTo>
                    <a:pt x="0" y="419100"/>
                  </a:moveTo>
                  <a:cubicBezTo>
                    <a:pt x="6350" y="370152"/>
                    <a:pt x="12700" y="321204"/>
                    <a:pt x="28575" y="285750"/>
                  </a:cubicBezTo>
                  <a:cubicBezTo>
                    <a:pt x="44450" y="250296"/>
                    <a:pt x="56621" y="233362"/>
                    <a:pt x="95250" y="206375"/>
                  </a:cubicBezTo>
                  <a:cubicBezTo>
                    <a:pt x="133879" y="179388"/>
                    <a:pt x="191559" y="146050"/>
                    <a:pt x="260350" y="123825"/>
                  </a:cubicBezTo>
                  <a:cubicBezTo>
                    <a:pt x="329141" y="101600"/>
                    <a:pt x="440267" y="93662"/>
                    <a:pt x="508000" y="73025"/>
                  </a:cubicBezTo>
                  <a:cubicBezTo>
                    <a:pt x="575733" y="52388"/>
                    <a:pt x="621241" y="26194"/>
                    <a:pt x="66675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76"/>
            <p:cNvSpPr txBox="1">
              <a:spLocks noChangeArrowheads="1"/>
            </p:cNvSpPr>
            <p:nvPr/>
          </p:nvSpPr>
          <p:spPr bwMode="auto">
            <a:xfrm>
              <a:off x="1461747" y="2743036"/>
              <a:ext cx="595658" cy="23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BTC</a:t>
              </a:r>
              <a:endParaRPr lang="zh-CN" altLang="en-US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 rot="20678478">
              <a:off x="1317871" y="2688005"/>
              <a:ext cx="79649" cy="57017"/>
            </a:xfrm>
            <a:prstGeom prst="right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4233115" y="2141662"/>
              <a:ext cx="576263" cy="260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IP1</a:t>
              </a:r>
              <a:endParaRPr lang="zh-CN" altLang="en-US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4583352" y="4363082"/>
              <a:ext cx="642526" cy="26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IP3</a:t>
              </a:r>
              <a:endParaRPr lang="zh-CN" altLang="en-US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3464686" y="2113445"/>
              <a:ext cx="576261" cy="26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e+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5298529" y="2113445"/>
              <a:ext cx="576263" cy="26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e-</a:t>
              </a:r>
              <a:endParaRPr lang="zh-CN" alt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6618975" y="2519669"/>
              <a:ext cx="811099" cy="37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e+ e- </a:t>
              </a:r>
              <a:r>
                <a:rPr lang="en-US" altLang="zh-CN" sz="10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Linac</a:t>
              </a:r>
              <a:endParaRPr lang="en-US" altLang="zh-CN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6194457" y="2336620"/>
              <a:ext cx="584992" cy="23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LTB</a:t>
              </a:r>
              <a:endParaRPr lang="zh-CN" altLang="en-US" sz="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56974" y="2096368"/>
              <a:ext cx="6919449" cy="2520280"/>
            </a:xfrm>
            <a:prstGeom prst="ellipse">
              <a:avLst/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右箭头 22"/>
            <p:cNvSpPr/>
            <p:nvPr/>
          </p:nvSpPr>
          <p:spPr>
            <a:xfrm rot="21289895">
              <a:off x="3587376" y="2080355"/>
              <a:ext cx="187325" cy="12759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右箭头 23"/>
            <p:cNvSpPr/>
            <p:nvPr/>
          </p:nvSpPr>
          <p:spPr>
            <a:xfrm rot="14382723">
              <a:off x="6688679" y="2112021"/>
              <a:ext cx="82590" cy="64263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右箭头 24"/>
            <p:cNvSpPr/>
            <p:nvPr/>
          </p:nvSpPr>
          <p:spPr>
            <a:xfrm rot="12476930">
              <a:off x="7814903" y="2745920"/>
              <a:ext cx="130960" cy="45719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48"/>
            <p:cNvSpPr txBox="1">
              <a:spLocks noChangeArrowheads="1"/>
            </p:cNvSpPr>
            <p:nvPr/>
          </p:nvSpPr>
          <p:spPr bwMode="auto">
            <a:xfrm rot="20030403">
              <a:off x="6052768" y="3967088"/>
              <a:ext cx="1471352" cy="40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100" b="1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CEPC Collider Ring</a:t>
              </a:r>
              <a:endParaRPr lang="zh-CN" altLang="en-US" sz="1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50"/>
            <p:cNvSpPr txBox="1">
              <a:spLocks noChangeArrowheads="1"/>
            </p:cNvSpPr>
            <p:nvPr/>
          </p:nvSpPr>
          <p:spPr bwMode="auto">
            <a:xfrm rot="1624976">
              <a:off x="1376694" y="3571917"/>
              <a:ext cx="1421303" cy="24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CEPC Booster</a:t>
              </a:r>
              <a:endParaRPr lang="zh-CN" altLang="en-US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61"/>
            <p:cNvSpPr txBox="1">
              <a:spLocks noChangeArrowheads="1"/>
            </p:cNvSpPr>
            <p:nvPr/>
          </p:nvSpPr>
          <p:spPr bwMode="auto">
            <a:xfrm>
              <a:off x="7956376" y="2564904"/>
              <a:ext cx="595658" cy="23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BTC</a:t>
              </a:r>
              <a:endParaRPr lang="zh-CN" altLang="en-US" sz="1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6559346" y="2566856"/>
              <a:ext cx="144408" cy="176180"/>
            </a:xfrm>
            <a:prstGeom prst="line">
              <a:avLst/>
            </a:prstGeom>
            <a:ln w="38100"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右箭头 29"/>
            <p:cNvSpPr/>
            <p:nvPr/>
          </p:nvSpPr>
          <p:spPr>
            <a:xfrm rot="11153906">
              <a:off x="5346699" y="2079247"/>
              <a:ext cx="187325" cy="127594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5632551" y="2571034"/>
              <a:ext cx="685800" cy="367035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6256404" y="2855818"/>
              <a:ext cx="144016" cy="90483"/>
            </a:xfrm>
            <a:prstGeom prst="ellipse">
              <a:avLst/>
            </a:prstGeom>
            <a:noFill/>
            <a:ln w="19050" algn="ctr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6473796" y="2761923"/>
              <a:ext cx="62877" cy="7200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22"/>
            <p:cNvSpPr txBox="1">
              <a:spLocks noChangeArrowheads="1"/>
            </p:cNvSpPr>
            <p:nvPr/>
          </p:nvSpPr>
          <p:spPr bwMode="auto">
            <a:xfrm>
              <a:off x="4372586" y="2691612"/>
              <a:ext cx="1259965" cy="40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1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SppC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ME</a:t>
              </a:r>
              <a:r>
                <a:rPr lang="zh-CN" altLang="en-US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Booster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23"/>
            <p:cNvSpPr txBox="1">
              <a:spLocks noChangeArrowheads="1"/>
            </p:cNvSpPr>
            <p:nvPr/>
          </p:nvSpPr>
          <p:spPr bwMode="auto">
            <a:xfrm>
              <a:off x="5144139" y="2924904"/>
              <a:ext cx="1352008" cy="40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100" b="1" dirty="0" err="1" smtClean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SppC</a:t>
              </a:r>
              <a:r>
                <a:rPr lang="en-US" altLang="zh-CN" sz="1100" b="1" dirty="0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 LE Booster</a:t>
              </a:r>
              <a:endParaRPr lang="en-US" altLang="zh-CN" sz="11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6"/>
            <p:cNvSpPr txBox="1">
              <a:spLocks noChangeArrowheads="1"/>
            </p:cNvSpPr>
            <p:nvPr/>
          </p:nvSpPr>
          <p:spPr bwMode="auto">
            <a:xfrm>
              <a:off x="275747" y="3212975"/>
              <a:ext cx="623845" cy="26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rPr>
                <a:t>IP4</a:t>
              </a:r>
              <a:endParaRPr lang="zh-CN" altLang="en-US" b="1" dirty="0">
                <a:solidFill>
                  <a:srgbClr val="1108C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6"/>
            <p:cNvSpPr txBox="1">
              <a:spLocks noChangeArrowheads="1"/>
            </p:cNvSpPr>
            <p:nvPr/>
          </p:nvSpPr>
          <p:spPr bwMode="auto">
            <a:xfrm>
              <a:off x="8244407" y="3140967"/>
              <a:ext cx="848245" cy="26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rPr>
                <a:t>IP2</a:t>
              </a:r>
              <a:endParaRPr lang="zh-CN" altLang="en-US" b="1" dirty="0">
                <a:solidFill>
                  <a:srgbClr val="1108C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23272" y="4081943"/>
              <a:ext cx="1830926" cy="245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err="1" smtClean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rPr>
                <a:t>SppC</a:t>
              </a:r>
              <a:r>
                <a:rPr lang="en-US" altLang="zh-CN" sz="1100" b="1" dirty="0" smtClean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rPr>
                <a:t> Collider Ring</a:t>
              </a:r>
              <a:endParaRPr lang="zh-CN" altLang="en-US" sz="1100" b="1" dirty="0">
                <a:solidFill>
                  <a:srgbClr val="1108C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24"/>
            <p:cNvSpPr txBox="1">
              <a:spLocks noChangeArrowheads="1"/>
            </p:cNvSpPr>
            <p:nvPr/>
          </p:nvSpPr>
          <p:spPr bwMode="auto">
            <a:xfrm>
              <a:off x="6120963" y="2877635"/>
              <a:ext cx="1175144" cy="37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000" b="1" dirty="0">
                  <a:solidFill>
                    <a:srgbClr val="4BACC6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Proton </a:t>
              </a:r>
              <a:r>
                <a:rPr lang="en-US" altLang="zh-CN" sz="1000" b="1" dirty="0" err="1" smtClean="0">
                  <a:solidFill>
                    <a:srgbClr val="4BACC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Linac</a:t>
              </a:r>
              <a:endParaRPr lang="en-US" altLang="zh-CN" sz="10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813488" y="3271393"/>
              <a:ext cx="172207" cy="170230"/>
            </a:xfrm>
            <a:prstGeom prst="ellipse">
              <a:avLst/>
            </a:prstGeom>
            <a:solidFill>
              <a:srgbClr val="0101AF"/>
            </a:solidFill>
            <a:ln>
              <a:solidFill>
                <a:srgbClr val="010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494335" y="2033485"/>
              <a:ext cx="140180" cy="140935"/>
            </a:xfrm>
            <a:prstGeom prst="ellipse">
              <a:avLst/>
            </a:prstGeom>
            <a:solidFill>
              <a:srgbClr val="CC00FF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4650357" y="2055538"/>
              <a:ext cx="1325094" cy="625366"/>
            </a:xfrm>
            <a:prstGeom prst="ellips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503182" y="4522159"/>
              <a:ext cx="140180" cy="140935"/>
            </a:xfrm>
            <a:prstGeom prst="ellipse">
              <a:avLst/>
            </a:prstGeom>
            <a:solidFill>
              <a:srgbClr val="CC00FF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8061635" y="3233414"/>
              <a:ext cx="172207" cy="170230"/>
            </a:xfrm>
            <a:prstGeom prst="ellipse">
              <a:avLst/>
            </a:prstGeom>
            <a:solidFill>
              <a:srgbClr val="0101AF"/>
            </a:solidFill>
            <a:ln>
              <a:solidFill>
                <a:srgbClr val="010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6703219" y="2299221"/>
              <a:ext cx="802481" cy="263004"/>
            </a:xfrm>
            <a:custGeom>
              <a:avLst/>
              <a:gdLst>
                <a:gd name="connsiteX0" fmla="*/ 0 w 802481"/>
                <a:gd name="connsiteY0" fmla="*/ 263004 h 263004"/>
                <a:gd name="connsiteX1" fmla="*/ 42862 w 802481"/>
                <a:gd name="connsiteY1" fmla="*/ 212998 h 263004"/>
                <a:gd name="connsiteX2" fmla="*/ 80962 w 802481"/>
                <a:gd name="connsiteY2" fmla="*/ 167754 h 263004"/>
                <a:gd name="connsiteX3" fmla="*/ 147637 w 802481"/>
                <a:gd name="connsiteY3" fmla="*/ 117748 h 263004"/>
                <a:gd name="connsiteX4" fmla="*/ 240506 w 802481"/>
                <a:gd name="connsiteY4" fmla="*/ 65360 h 263004"/>
                <a:gd name="connsiteX5" fmla="*/ 357187 w 802481"/>
                <a:gd name="connsiteY5" fmla="*/ 32023 h 263004"/>
                <a:gd name="connsiteX6" fmla="*/ 514350 w 802481"/>
                <a:gd name="connsiteY6" fmla="*/ 1067 h 263004"/>
                <a:gd name="connsiteX7" fmla="*/ 619125 w 802481"/>
                <a:gd name="connsiteY7" fmla="*/ 10592 h 263004"/>
                <a:gd name="connsiteX8" fmla="*/ 771525 w 802481"/>
                <a:gd name="connsiteY8" fmla="*/ 43929 h 263004"/>
                <a:gd name="connsiteX9" fmla="*/ 802481 w 802481"/>
                <a:gd name="connsiteY9" fmla="*/ 60598 h 2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481" h="263004">
                  <a:moveTo>
                    <a:pt x="0" y="263004"/>
                  </a:moveTo>
                  <a:lnTo>
                    <a:pt x="42862" y="212998"/>
                  </a:lnTo>
                  <a:cubicBezTo>
                    <a:pt x="56356" y="197123"/>
                    <a:pt x="63500" y="183629"/>
                    <a:pt x="80962" y="167754"/>
                  </a:cubicBezTo>
                  <a:cubicBezTo>
                    <a:pt x="98424" y="151879"/>
                    <a:pt x="121046" y="134814"/>
                    <a:pt x="147637" y="117748"/>
                  </a:cubicBezTo>
                  <a:cubicBezTo>
                    <a:pt x="174228" y="100682"/>
                    <a:pt x="205581" y="79647"/>
                    <a:pt x="240506" y="65360"/>
                  </a:cubicBezTo>
                  <a:cubicBezTo>
                    <a:pt x="275431" y="51072"/>
                    <a:pt x="311546" y="42738"/>
                    <a:pt x="357187" y="32023"/>
                  </a:cubicBezTo>
                  <a:cubicBezTo>
                    <a:pt x="402828" y="21308"/>
                    <a:pt x="470694" y="4639"/>
                    <a:pt x="514350" y="1067"/>
                  </a:cubicBezTo>
                  <a:cubicBezTo>
                    <a:pt x="558006" y="-2505"/>
                    <a:pt x="576262" y="3448"/>
                    <a:pt x="619125" y="10592"/>
                  </a:cubicBezTo>
                  <a:cubicBezTo>
                    <a:pt x="661988" y="17736"/>
                    <a:pt x="740966" y="35595"/>
                    <a:pt x="771525" y="43929"/>
                  </a:cubicBezTo>
                  <a:cubicBezTo>
                    <a:pt x="802084" y="52263"/>
                    <a:pt x="802282" y="56430"/>
                    <a:pt x="802481" y="6059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6426126" y="2033485"/>
              <a:ext cx="356647" cy="533503"/>
            </a:xfrm>
            <a:custGeom>
              <a:avLst/>
              <a:gdLst>
                <a:gd name="connsiteX0" fmla="*/ 233363 w 312916"/>
                <a:gd name="connsiteY0" fmla="*/ 607219 h 607219"/>
                <a:gd name="connsiteX1" fmla="*/ 280988 w 312916"/>
                <a:gd name="connsiteY1" fmla="*/ 507206 h 607219"/>
                <a:gd name="connsiteX2" fmla="*/ 311944 w 312916"/>
                <a:gd name="connsiteY2" fmla="*/ 400050 h 607219"/>
                <a:gd name="connsiteX3" fmla="*/ 300038 w 312916"/>
                <a:gd name="connsiteY3" fmla="*/ 276225 h 607219"/>
                <a:gd name="connsiteX4" fmla="*/ 250032 w 312916"/>
                <a:gd name="connsiteY4" fmla="*/ 171450 h 607219"/>
                <a:gd name="connsiteX5" fmla="*/ 192882 w 312916"/>
                <a:gd name="connsiteY5" fmla="*/ 111919 h 607219"/>
                <a:gd name="connsiteX6" fmla="*/ 114300 w 312916"/>
                <a:gd name="connsiteY6" fmla="*/ 54769 h 607219"/>
                <a:gd name="connsiteX7" fmla="*/ 0 w 312916"/>
                <a:gd name="connsiteY7" fmla="*/ 0 h 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16" h="607219">
                  <a:moveTo>
                    <a:pt x="233363" y="607219"/>
                  </a:moveTo>
                  <a:cubicBezTo>
                    <a:pt x="250627" y="574476"/>
                    <a:pt x="267891" y="541734"/>
                    <a:pt x="280988" y="507206"/>
                  </a:cubicBezTo>
                  <a:cubicBezTo>
                    <a:pt x="294085" y="472678"/>
                    <a:pt x="308769" y="438547"/>
                    <a:pt x="311944" y="400050"/>
                  </a:cubicBezTo>
                  <a:cubicBezTo>
                    <a:pt x="315119" y="361553"/>
                    <a:pt x="310357" y="314325"/>
                    <a:pt x="300038" y="276225"/>
                  </a:cubicBezTo>
                  <a:cubicBezTo>
                    <a:pt x="289719" y="238125"/>
                    <a:pt x="267891" y="198834"/>
                    <a:pt x="250032" y="171450"/>
                  </a:cubicBezTo>
                  <a:cubicBezTo>
                    <a:pt x="232173" y="144066"/>
                    <a:pt x="215504" y="131366"/>
                    <a:pt x="192882" y="111919"/>
                  </a:cubicBezTo>
                  <a:cubicBezTo>
                    <a:pt x="170260" y="92472"/>
                    <a:pt x="146447" y="73422"/>
                    <a:pt x="114300" y="54769"/>
                  </a:cubicBezTo>
                  <a:cubicBezTo>
                    <a:pt x="82153" y="36116"/>
                    <a:pt x="41076" y="18058"/>
                    <a:pt x="0" y="0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右箭头 46"/>
            <p:cNvSpPr/>
            <p:nvPr/>
          </p:nvSpPr>
          <p:spPr>
            <a:xfrm rot="21079377">
              <a:off x="7108834" y="2280788"/>
              <a:ext cx="82590" cy="64263"/>
            </a:xfrm>
            <a:prstGeom prst="right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984804" y="1848462"/>
              <a:ext cx="7197097" cy="2526571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21"/>
            <p:cNvSpPr txBox="1">
              <a:spLocks noChangeArrowheads="1"/>
            </p:cNvSpPr>
            <p:nvPr/>
          </p:nvSpPr>
          <p:spPr bwMode="auto">
            <a:xfrm>
              <a:off x="3464686" y="2389918"/>
              <a:ext cx="1261826" cy="404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1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SppC</a:t>
              </a:r>
              <a:r>
                <a:rPr lang="en-US" altLang="zh-CN" sz="11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HE</a:t>
              </a:r>
              <a:r>
                <a:rPr lang="zh-CN" altLang="en-US" sz="11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1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Booster</a:t>
              </a:r>
              <a:endParaRPr lang="en-US" altLang="zh-CN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7556997" y="2612042"/>
              <a:ext cx="592650" cy="343336"/>
            </a:xfrm>
            <a:custGeom>
              <a:avLst/>
              <a:gdLst>
                <a:gd name="connsiteX0" fmla="*/ 523875 w 525249"/>
                <a:gd name="connsiteY0" fmla="*/ 315699 h 315699"/>
                <a:gd name="connsiteX1" fmla="*/ 523875 w 525249"/>
                <a:gd name="connsiteY1" fmla="*/ 239499 h 315699"/>
                <a:gd name="connsiteX2" fmla="*/ 509587 w 525249"/>
                <a:gd name="connsiteY2" fmla="*/ 215687 h 315699"/>
                <a:gd name="connsiteX3" fmla="*/ 495300 w 525249"/>
                <a:gd name="connsiteY3" fmla="*/ 172824 h 315699"/>
                <a:gd name="connsiteX4" fmla="*/ 442912 w 525249"/>
                <a:gd name="connsiteY4" fmla="*/ 120437 h 315699"/>
                <a:gd name="connsiteX5" fmla="*/ 395287 w 525249"/>
                <a:gd name="connsiteY5" fmla="*/ 91862 h 315699"/>
                <a:gd name="connsiteX6" fmla="*/ 309562 w 525249"/>
                <a:gd name="connsiteY6" fmla="*/ 63287 h 315699"/>
                <a:gd name="connsiteX7" fmla="*/ 247650 w 525249"/>
                <a:gd name="connsiteY7" fmla="*/ 44237 h 315699"/>
                <a:gd name="connsiteX8" fmla="*/ 185737 w 525249"/>
                <a:gd name="connsiteY8" fmla="*/ 34712 h 315699"/>
                <a:gd name="connsiteX9" fmla="*/ 95250 w 525249"/>
                <a:gd name="connsiteY9" fmla="*/ 20424 h 315699"/>
                <a:gd name="connsiteX10" fmla="*/ 42862 w 525249"/>
                <a:gd name="connsiteY10" fmla="*/ 15662 h 315699"/>
                <a:gd name="connsiteX11" fmla="*/ 23812 w 525249"/>
                <a:gd name="connsiteY11" fmla="*/ 1374 h 315699"/>
                <a:gd name="connsiteX12" fmla="*/ 0 w 525249"/>
                <a:gd name="connsiteY12" fmla="*/ 1374 h 31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249" h="315699">
                  <a:moveTo>
                    <a:pt x="523875" y="315699"/>
                  </a:moveTo>
                  <a:cubicBezTo>
                    <a:pt x="525065" y="285933"/>
                    <a:pt x="526256" y="256168"/>
                    <a:pt x="523875" y="239499"/>
                  </a:cubicBezTo>
                  <a:cubicBezTo>
                    <a:pt x="521494" y="222830"/>
                    <a:pt x="514349" y="226799"/>
                    <a:pt x="509587" y="215687"/>
                  </a:cubicBezTo>
                  <a:cubicBezTo>
                    <a:pt x="504825" y="204575"/>
                    <a:pt x="506412" y="188699"/>
                    <a:pt x="495300" y="172824"/>
                  </a:cubicBezTo>
                  <a:cubicBezTo>
                    <a:pt x="484187" y="156949"/>
                    <a:pt x="459581" y="133931"/>
                    <a:pt x="442912" y="120437"/>
                  </a:cubicBezTo>
                  <a:cubicBezTo>
                    <a:pt x="426243" y="106943"/>
                    <a:pt x="417512" y="101387"/>
                    <a:pt x="395287" y="91862"/>
                  </a:cubicBezTo>
                  <a:cubicBezTo>
                    <a:pt x="373062" y="82337"/>
                    <a:pt x="334168" y="71224"/>
                    <a:pt x="309562" y="63287"/>
                  </a:cubicBezTo>
                  <a:cubicBezTo>
                    <a:pt x="284956" y="55350"/>
                    <a:pt x="268287" y="48999"/>
                    <a:pt x="247650" y="44237"/>
                  </a:cubicBezTo>
                  <a:cubicBezTo>
                    <a:pt x="227013" y="39475"/>
                    <a:pt x="185737" y="34712"/>
                    <a:pt x="185737" y="34712"/>
                  </a:cubicBezTo>
                  <a:lnTo>
                    <a:pt x="95250" y="20424"/>
                  </a:lnTo>
                  <a:cubicBezTo>
                    <a:pt x="71437" y="17249"/>
                    <a:pt x="54768" y="18837"/>
                    <a:pt x="42862" y="15662"/>
                  </a:cubicBezTo>
                  <a:cubicBezTo>
                    <a:pt x="30956" y="12487"/>
                    <a:pt x="30956" y="3755"/>
                    <a:pt x="23812" y="1374"/>
                  </a:cubicBezTo>
                  <a:cubicBezTo>
                    <a:pt x="16668" y="-1007"/>
                    <a:pt x="8334" y="183"/>
                    <a:pt x="0" y="1374"/>
                  </a:cubicBezTo>
                </a:path>
              </a:pathLst>
            </a:custGeom>
            <a:noFill/>
            <a:ln w="317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1061884" y="4515146"/>
            <a:ext cx="7593228" cy="195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1200"/>
              </a:spcBef>
              <a:buBlip>
                <a:blip r:embed="rId2"/>
              </a:buBlip>
              <a:defRPr/>
            </a:pPr>
            <a:r>
              <a:rPr lang="en-US" altLang="zh-CN" sz="2300" b="1" dirty="0">
                <a:solidFill>
                  <a:srgbClr val="3333FF"/>
                </a:solidFill>
                <a:cs typeface="Times New Roman" panose="02020603050405020304" pitchFamily="18" charset="0"/>
              </a:rPr>
              <a:t>CEPC (Circular Electron Positron Collider)</a:t>
            </a:r>
          </a:p>
          <a:p>
            <a:pPr marL="800100" lvl="1" indent="-342900" algn="just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3333FF"/>
                </a:solidFill>
                <a:cs typeface="Times New Roman" panose="02020603050405020304" pitchFamily="18" charset="0"/>
              </a:rPr>
              <a:t>Study the Higgs boson with very high precision </a:t>
            </a:r>
          </a:p>
          <a:p>
            <a:pPr algn="just">
              <a:spcBef>
                <a:spcPts val="600"/>
              </a:spcBef>
              <a:buBlip>
                <a:blip r:embed="rId2"/>
              </a:buBlip>
              <a:defRPr/>
            </a:pPr>
            <a:r>
              <a:rPr lang="en-US" altLang="zh-CN" sz="2300" b="1" dirty="0">
                <a:solidFill>
                  <a:srgbClr val="3333FF"/>
                </a:solidFill>
                <a:cs typeface="Times New Roman" panose="02020603050405020304" pitchFamily="18" charset="0"/>
              </a:rPr>
              <a:t>Upgraded to a 70 </a:t>
            </a:r>
            <a:r>
              <a:rPr lang="en-US" altLang="zh-CN" sz="23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TeV</a:t>
            </a:r>
            <a:r>
              <a:rPr lang="en-US" altLang="zh-CN" sz="2300" b="1" dirty="0">
                <a:solidFill>
                  <a:srgbClr val="3333FF"/>
                </a:solidFill>
                <a:cs typeface="Times New Roman" panose="02020603050405020304" pitchFamily="18" charset="0"/>
              </a:rPr>
              <a:t> or higher pp collider SPPC </a:t>
            </a:r>
          </a:p>
          <a:p>
            <a:pPr marL="800100" lvl="1" indent="-342900" algn="just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3333FF"/>
                </a:solidFill>
                <a:cs typeface="Times New Roman" panose="02020603050405020304" pitchFamily="18" charset="0"/>
              </a:rPr>
              <a:t>To study the new physics beyond the standard model</a:t>
            </a:r>
          </a:p>
          <a:p>
            <a:pPr marL="800100" lvl="1" indent="-342900" algn="just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3333FF"/>
                </a:solidFill>
                <a:cs typeface="Times New Roman" panose="02020603050405020304" pitchFamily="18" charset="0"/>
              </a:rPr>
              <a:t>Depends on the results of CEPC</a:t>
            </a:r>
          </a:p>
        </p:txBody>
      </p:sp>
      <p:sp>
        <p:nvSpPr>
          <p:cNvPr id="52" name="标题 1"/>
          <p:cNvSpPr txBox="1">
            <a:spLocks/>
          </p:cNvSpPr>
          <p:nvPr/>
        </p:nvSpPr>
        <p:spPr>
          <a:xfrm>
            <a:off x="380400" y="211558"/>
            <a:ext cx="8368496" cy="874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1)</a:t>
            </a:r>
            <a:r>
              <a:rPr lang="zh-CN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CEPC and its injector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1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007" y="105507"/>
            <a:ext cx="8368496" cy="768999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CEPC main parameters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12243"/>
              </p:ext>
            </p:extLst>
          </p:nvPr>
        </p:nvGraphicFramePr>
        <p:xfrm>
          <a:off x="438007" y="836712"/>
          <a:ext cx="8283964" cy="5763380"/>
        </p:xfrm>
        <a:graphic>
          <a:graphicData uri="http://schemas.openxmlformats.org/drawingml/2006/table">
            <a:tbl>
              <a:tblPr firstRow="1" bandRow="1"/>
              <a:tblGrid>
                <a:gridCol w="2832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2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2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28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69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Higgs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0.968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0.365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0.455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5534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21300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97.1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465.8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16.1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0.171/0.002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0.171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1.31/0.004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0.57/0.0017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1.48/0.0078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15.0/0.089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9.9/0.059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15.4/0.125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0.013/0.083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0.0055/0.062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0.008/0.054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165.3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0.41(2cell) 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0.36(2cell)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1.99(2cell)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9488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to</a:t>
                      </a:r>
                      <a:r>
                        <a:rPr lang="en-US" sz="1200" kern="100" baseline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5.15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38007" y="2200084"/>
            <a:ext cx="8283964" cy="576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3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5"/>
          <a:stretch/>
        </p:blipFill>
        <p:spPr bwMode="auto">
          <a:xfrm>
            <a:off x="805147" y="1396181"/>
            <a:ext cx="7560000" cy="511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箭头连接符 2"/>
          <p:cNvCxnSpPr/>
          <p:nvPr/>
        </p:nvCxnSpPr>
        <p:spPr>
          <a:xfrm flipV="1">
            <a:off x="3254477" y="1307939"/>
            <a:ext cx="912409" cy="6145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4838218" y="1307939"/>
            <a:ext cx="971534" cy="548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3889094" y="798653"/>
            <a:ext cx="949124" cy="509286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4166887" y="798653"/>
            <a:ext cx="853388" cy="509286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 rot="19560000">
            <a:off x="3528000" y="1512000"/>
            <a:ext cx="216000" cy="36000"/>
          </a:xfrm>
          <a:prstGeom prst="ellipse">
            <a:avLst/>
          </a:prstGeom>
          <a:solidFill>
            <a:srgbClr val="C00000"/>
          </a:solidFill>
          <a:ln w="2222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1800000">
            <a:off x="5336583" y="1512000"/>
            <a:ext cx="216000" cy="36000"/>
          </a:xfrm>
          <a:prstGeom prst="ellipse">
            <a:avLst/>
          </a:prstGeom>
          <a:solidFill>
            <a:srgbClr val="C00000"/>
          </a:solidFill>
          <a:ln w="2222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3168000" y="576000"/>
            <a:ext cx="858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endParaRPr lang="zh-CN" altLang="en-US" sz="1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08000" y="1116000"/>
            <a:ext cx="956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zh-CN" alt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829221" y="385080"/>
            <a:ext cx="1250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g-g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436000" y="1116000"/>
            <a:ext cx="956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zh-CN" alt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112000" y="574618"/>
            <a:ext cx="858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endParaRPr lang="zh-CN" altLang="en-US" sz="1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76821" y="1583937"/>
            <a:ext cx="956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Kicker</a:t>
            </a:r>
            <a:endParaRPr lang="zh-CN" alt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648469" y="1583937"/>
            <a:ext cx="956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Kicker</a:t>
            </a:r>
            <a:endParaRPr lang="zh-CN" alt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297313" y="752788"/>
            <a:ext cx="40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5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29" grpId="0"/>
      <p:bldP spid="35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Main parameters of CEPC booster (PCDR)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内容占位符 3"/>
          <p:cNvSpPr>
            <a:spLocks noGrp="1"/>
          </p:cNvSpPr>
          <p:nvPr>
            <p:ph idx="1"/>
          </p:nvPr>
        </p:nvSpPr>
        <p:spPr>
          <a:xfrm>
            <a:off x="457200" y="4365625"/>
            <a:ext cx="8229600" cy="2532063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bunch injection from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 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</a:t>
            </a:r>
            <a:r>
              <a:rPr lang="en-US" altLang="zh-CN" sz="2000" b="1" dirty="0" smtClean="0"/>
              <a:t> </a:t>
            </a:r>
            <a:r>
              <a:rPr lang="en-US" altLang="zh-C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GeV, </a:t>
            </a:r>
            <a:r>
              <a:rPr lang="en-US" altLang="zh-CN" sz="2000" b="1" i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 baseline="-25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=3.2nC, </a:t>
            </a:r>
            <a:r>
              <a:rPr lang="en-US" altLang="zh-CN" sz="2000" b="1" i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b="1" baseline="-25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en-US" altLang="zh-CN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 Hz, </a:t>
            </a: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b="1" i="1" dirty="0" err="1" smtClean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zh-CN" sz="2000" b="1" i="1" baseline="-25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zh-CN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=0.1-0.3 </a:t>
            </a:r>
            <a:r>
              <a:rPr lang="en-US" altLang="zh-CN" sz="2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zh-CN" sz="2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altLang="zh-CN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booster;</a:t>
            </a:r>
          </a:p>
          <a:p>
            <a:pPr algn="just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Assuming 5% of current decay in the collider between two top-ups ;</a:t>
            </a:r>
          </a:p>
          <a:p>
            <a:pPr algn="just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operates with repetition frequency of 0.1 Hz. </a:t>
            </a:r>
          </a:p>
          <a:p>
            <a:pPr algn="just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efficiency from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collider is assumed as 90 %.</a:t>
            </a:r>
          </a:p>
          <a:p>
            <a:pPr algn="just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power density of 45W/m is much lower than in BEPCII of 415W/m.</a:t>
            </a:r>
            <a:endParaRPr lang="zh-CN" altLang="en-US" dirty="0" smtClean="0">
              <a:solidFill>
                <a:srgbClr val="000000"/>
              </a:solidFill>
            </a:endParaRPr>
          </a:p>
        </p:txBody>
      </p:sp>
      <p:pic>
        <p:nvPicPr>
          <p:cNvPr id="11268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85863"/>
            <a:ext cx="251936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1925"/>
            <a:ext cx="25193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0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778081"/>
              </p:ext>
            </p:extLst>
          </p:nvPr>
        </p:nvGraphicFramePr>
        <p:xfrm>
          <a:off x="667409" y="1260000"/>
          <a:ext cx="5959560" cy="37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文档" r:id="rId7" imgW="7144656" imgH="4540937" progId="Word.Document.12">
                  <p:embed/>
                </p:oleObj>
              </mc:Choice>
              <mc:Fallback>
                <p:oleObj name="文档" r:id="rId7" imgW="7144656" imgH="454093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409" y="1260000"/>
                        <a:ext cx="5959560" cy="37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321-A591-4328-8AA4-60A2289C362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9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rgbClr val="FF000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5191</TotalTime>
  <Words>1671</Words>
  <Application>Microsoft Office PowerPoint</Application>
  <PresentationFormat>全屏显示(4:3)</PresentationFormat>
  <Paragraphs>468</Paragraphs>
  <Slides>30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8" baseType="lpstr">
      <vt:lpstr>SimSun-ExtB</vt:lpstr>
      <vt:lpstr>等线</vt:lpstr>
      <vt:lpstr>黑体</vt:lpstr>
      <vt:lpstr>华文隶书</vt:lpstr>
      <vt:lpstr>楷体_GB2312</vt:lpstr>
      <vt:lpstr>隶书</vt:lpstr>
      <vt:lpstr>宋体</vt:lpstr>
      <vt:lpstr>Arial</vt:lpstr>
      <vt:lpstr>Calibri</vt:lpstr>
      <vt:lpstr>Calibri Light</vt:lpstr>
      <vt:lpstr>Symbol</vt:lpstr>
      <vt:lpstr>Times New Roman</vt:lpstr>
      <vt:lpstr>Wingdings</vt:lpstr>
      <vt:lpstr>Wingdings 2</vt:lpstr>
      <vt:lpstr>Wingdings 3</vt:lpstr>
      <vt:lpstr>Office 主题</vt:lpstr>
      <vt:lpstr>文档</vt:lpstr>
      <vt:lpstr>公式</vt:lpstr>
      <vt:lpstr>Challenges to the injectors of circular g-g colliders   - Taking CEPC ggC as an example -</vt:lpstr>
      <vt:lpstr>Parameters of g-g Colliders</vt:lpstr>
      <vt:lpstr>FCC g-g collider</vt:lpstr>
      <vt:lpstr>Some parameters related to injectors</vt:lpstr>
      <vt:lpstr>PowerPoint 演示文稿</vt:lpstr>
      <vt:lpstr>CEPC-SPPC</vt:lpstr>
      <vt:lpstr>CEPC main parameters</vt:lpstr>
      <vt:lpstr>PowerPoint 演示文稿</vt:lpstr>
      <vt:lpstr>Main parameters of CEPC booster (PCDR)</vt:lpstr>
      <vt:lpstr>Lattice functions and dynamic aperture</vt:lpstr>
      <vt:lpstr>(2) Bunch number &amp; intensity C=100km, r=11km, Ib=0.05Ic/0.95 (e+-e-), Ib=Ic/0.99 (g-g)</vt:lpstr>
      <vt:lpstr> Challenge of high intensity</vt:lpstr>
      <vt:lpstr>PowerPoint 演示文稿</vt:lpstr>
      <vt:lpstr>Linac parameters</vt:lpstr>
      <vt:lpstr>Overall Concept Design</vt:lpstr>
      <vt:lpstr>（4）Booster injection &amp; ejection</vt:lpstr>
      <vt:lpstr>Kickers</vt:lpstr>
      <vt:lpstr>Kicker parameters</vt:lpstr>
      <vt:lpstr>PowerPoint 演示文稿</vt:lpstr>
      <vt:lpstr>RF system</vt:lpstr>
      <vt:lpstr>CEPC Main Ring SRF Parameters</vt:lpstr>
      <vt:lpstr> (6) Magnets &amp; power supplies</vt:lpstr>
      <vt:lpstr>(7) Polarization</vt:lpstr>
      <vt:lpstr>(8) Beam instability</vt:lpstr>
      <vt:lpstr>Transverse mode coupling instability</vt:lpstr>
      <vt:lpstr>Transverse mode coupling instability</vt:lpstr>
      <vt:lpstr>Transverse resistive wall instability</vt:lpstr>
      <vt:lpstr>Coupled bunch instability induced by RF HOM’s</vt:lpstr>
      <vt:lpstr> Summary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关于束流注入的讨论</dc:title>
  <dc:creator>zhangc</dc:creator>
  <cp:lastModifiedBy>CharlesNing</cp:lastModifiedBy>
  <cp:revision>261</cp:revision>
  <dcterms:created xsi:type="dcterms:W3CDTF">2017-02-06T10:03:41Z</dcterms:created>
  <dcterms:modified xsi:type="dcterms:W3CDTF">2017-04-23T05:43:59Z</dcterms:modified>
</cp:coreProperties>
</file>