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wmf" ContentType="image/x-wmf"/>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44"/>
  </p:handoutMasterIdLst>
  <p:sldIdLst>
    <p:sldId id="2996" r:id="rId3"/>
    <p:sldId id="2970" r:id="rId5"/>
    <p:sldId id="2982" r:id="rId6"/>
    <p:sldId id="2983" r:id="rId7"/>
    <p:sldId id="3050" r:id="rId8"/>
    <p:sldId id="3154" r:id="rId9"/>
    <p:sldId id="3078" r:id="rId10"/>
    <p:sldId id="3157" r:id="rId11"/>
    <p:sldId id="3076" r:id="rId12"/>
    <p:sldId id="3081" r:id="rId13"/>
    <p:sldId id="3113" r:id="rId14"/>
    <p:sldId id="3193" r:id="rId15"/>
    <p:sldId id="3194" r:id="rId16"/>
    <p:sldId id="3114" r:id="rId17"/>
    <p:sldId id="3117" r:id="rId18"/>
    <p:sldId id="3106" r:id="rId19"/>
    <p:sldId id="3155" r:id="rId20"/>
    <p:sldId id="3061" r:id="rId21"/>
    <p:sldId id="2938" r:id="rId22"/>
    <p:sldId id="3034" r:id="rId23"/>
    <p:sldId id="3035" r:id="rId24"/>
    <p:sldId id="3020" r:id="rId25"/>
    <p:sldId id="3051" r:id="rId26"/>
    <p:sldId id="3073" r:id="rId27"/>
    <p:sldId id="3058" r:id="rId28"/>
    <p:sldId id="3053" r:id="rId29"/>
    <p:sldId id="3060" r:id="rId30"/>
    <p:sldId id="3074" r:id="rId31"/>
    <p:sldId id="3075" r:id="rId32"/>
    <p:sldId id="3156" r:id="rId33"/>
    <p:sldId id="3023" r:id="rId34"/>
    <p:sldId id="3024" r:id="rId35"/>
    <p:sldId id="3027" r:id="rId36"/>
    <p:sldId id="3029" r:id="rId37"/>
    <p:sldId id="3072" r:id="rId38"/>
    <p:sldId id="3059" r:id="rId39"/>
    <p:sldId id="3066" r:id="rId40"/>
    <p:sldId id="3190" r:id="rId41"/>
    <p:sldId id="3063" r:id="rId42"/>
    <p:sldId id="2965" r:id="rId43"/>
  </p:sldIdLst>
  <p:sldSz cx="9144000" cy="6858000" type="screen4x3"/>
  <p:notesSz cx="6760845" cy="9942195"/>
  <p:defaultTextStyle>
    <a:defPPr>
      <a:defRPr lang="zh-CN"/>
    </a:defPPr>
    <a:lvl1pPr algn="l" rtl="0" fontAlgn="base">
      <a:spcBef>
        <a:spcPct val="0"/>
      </a:spcBef>
      <a:spcAft>
        <a:spcPct val="0"/>
      </a:spcAft>
      <a:defRPr kumimoji="1" sz="2800" kern="1200">
        <a:solidFill>
          <a:schemeClr val="tx1"/>
        </a:solidFill>
        <a:latin typeface="Times New Roman" panose="02020603050405020304" pitchFamily="18" charset="0"/>
        <a:ea typeface="宋体" panose="02010600030101010101" pitchFamily="2" charset="-122"/>
        <a:cs typeface="+mn-cs"/>
      </a:defRPr>
    </a:lvl1pPr>
    <a:lvl2pPr marL="457200" algn="l" rtl="0" fontAlgn="base">
      <a:spcBef>
        <a:spcPct val="0"/>
      </a:spcBef>
      <a:spcAft>
        <a:spcPct val="0"/>
      </a:spcAft>
      <a:defRPr kumimoji="1" sz="2800" kern="1200">
        <a:solidFill>
          <a:schemeClr val="tx1"/>
        </a:solidFill>
        <a:latin typeface="Times New Roman" panose="02020603050405020304" pitchFamily="18" charset="0"/>
        <a:ea typeface="宋体" panose="02010600030101010101" pitchFamily="2" charset="-122"/>
        <a:cs typeface="+mn-cs"/>
      </a:defRPr>
    </a:lvl2pPr>
    <a:lvl3pPr marL="914400" algn="l" rtl="0" fontAlgn="base">
      <a:spcBef>
        <a:spcPct val="0"/>
      </a:spcBef>
      <a:spcAft>
        <a:spcPct val="0"/>
      </a:spcAft>
      <a:defRPr kumimoji="1" sz="2800" kern="1200">
        <a:solidFill>
          <a:schemeClr val="tx1"/>
        </a:solidFill>
        <a:latin typeface="Times New Roman" panose="02020603050405020304" pitchFamily="18" charset="0"/>
        <a:ea typeface="宋体" panose="02010600030101010101" pitchFamily="2" charset="-122"/>
        <a:cs typeface="+mn-cs"/>
      </a:defRPr>
    </a:lvl3pPr>
    <a:lvl4pPr marL="1371600" algn="l" rtl="0" fontAlgn="base">
      <a:spcBef>
        <a:spcPct val="0"/>
      </a:spcBef>
      <a:spcAft>
        <a:spcPct val="0"/>
      </a:spcAft>
      <a:defRPr kumimoji="1" sz="2800" kern="1200">
        <a:solidFill>
          <a:schemeClr val="tx1"/>
        </a:solidFill>
        <a:latin typeface="Times New Roman" panose="02020603050405020304" pitchFamily="18" charset="0"/>
        <a:ea typeface="宋体" panose="02010600030101010101" pitchFamily="2" charset="-122"/>
        <a:cs typeface="+mn-cs"/>
      </a:defRPr>
    </a:lvl4pPr>
    <a:lvl5pPr marL="1828800" algn="l" rtl="0" fontAlgn="base">
      <a:spcBef>
        <a:spcPct val="0"/>
      </a:spcBef>
      <a:spcAft>
        <a:spcPct val="0"/>
      </a:spcAft>
      <a:defRPr kumimoji="1" sz="28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umimoji="1" sz="2800"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umimoji="1" sz="2800"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umimoji="1" sz="2800"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umimoji="1" sz="2800" kern="1200">
        <a:solidFill>
          <a:schemeClr val="tx1"/>
        </a:solidFill>
        <a:latin typeface="Times New Roman" panose="02020603050405020304" pitchFamily="18"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CC"/>
    <a:srgbClr val="0066FF"/>
    <a:srgbClr val="CCECFF"/>
    <a:srgbClr val="0000CC"/>
    <a:srgbClr val="FFFF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926" autoAdjust="0"/>
    <p:restoredTop sz="86364" autoAdjust="0"/>
  </p:normalViewPr>
  <p:slideViewPr>
    <p:cSldViewPr>
      <p:cViewPr varScale="1">
        <p:scale>
          <a:sx n="41" d="100"/>
          <a:sy n="41" d="100"/>
        </p:scale>
        <p:origin x="1642" y="48"/>
      </p:cViewPr>
      <p:guideLst>
        <p:guide orient="horz" pos="2160"/>
        <p:guide pos="2890"/>
      </p:guideLst>
    </p:cSldViewPr>
  </p:slideViewPr>
  <p:outlineViewPr>
    <p:cViewPr>
      <p:scale>
        <a:sx n="33" d="100"/>
        <a:sy n="33" d="100"/>
      </p:scale>
      <p:origin x="0" y="-14026"/>
    </p:cViewPr>
  </p:outlineViewPr>
  <p:notesTextViewPr>
    <p:cViewPr>
      <p:scale>
        <a:sx n="100" d="100"/>
        <a:sy n="100" d="100"/>
      </p:scale>
      <p:origin x="0" y="0"/>
    </p:cViewPr>
  </p:notesTextViewPr>
  <p:sorterViewPr>
    <p:cViewPr>
      <p:scale>
        <a:sx n="75" d="100"/>
        <a:sy n="75" d="100"/>
      </p:scale>
      <p:origin x="0" y="-3283"/>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D3A64A-BB01-477C-949B-0597FC55A2A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zh-CN" altLang="en-US"/>
        </a:p>
      </dgm:t>
    </dgm:pt>
    <dgm:pt modelId="{A9C4C223-3F59-4226-A911-C03D8792E880}">
      <dgm:prSet phldrT="[文本]"/>
      <dgm:spPr>
        <a:gradFill flip="none" rotWithShape="0">
          <a:gsLst>
            <a:gs pos="0">
              <a:srgbClr val="C00000"/>
            </a:gs>
            <a:gs pos="50000">
              <a:srgbClr val="C00000">
                <a:tint val="44500"/>
                <a:satMod val="160000"/>
              </a:srgbClr>
            </a:gs>
            <a:gs pos="100000">
              <a:srgbClr val="C00000">
                <a:tint val="23500"/>
                <a:satMod val="160000"/>
              </a:srgbClr>
            </a:gs>
          </a:gsLst>
          <a:path path="circle">
            <a:fillToRect l="50000" t="50000" r="50000" b="50000"/>
          </a:path>
          <a:tileRect/>
        </a:gradFill>
      </dgm:spPr>
      <dgm:t>
        <a:bodyPr>
          <a:scene3d>
            <a:camera prst="orthographicFront"/>
            <a:lightRig rig="threePt" dir="t"/>
          </a:scene3d>
          <a:sp3d extrusionH="57150">
            <a:bevelT w="38100" h="38100" prst="relaxedInset"/>
          </a:sp3d>
        </a:bodyPr>
        <a:lstStyle/>
        <a:p>
          <a:r>
            <a:rPr lang="en-US" altLang="zh-CN" b="1" i="1" dirty="0" smtClean="0">
              <a:effectLst>
                <a:reflection blurRad="6350" stA="60000" endA="900" endPos="58000" dir="5400000" sy="-100000" algn="bl" rotWithShape="0"/>
              </a:effectLst>
            </a:rPr>
            <a:t>SULF</a:t>
          </a:r>
          <a:endParaRPr lang="zh-CN" altLang="en-US" b="1" i="1" dirty="0">
            <a:effectLst>
              <a:reflection blurRad="6350" stA="60000" endA="900" endPos="58000" dir="5400000" sy="-100000" algn="bl" rotWithShape="0"/>
            </a:effectLst>
          </a:endParaRPr>
        </a:p>
      </dgm:t>
    </dgm:pt>
    <dgm:pt modelId="{7C1906C2-E075-4B76-84D4-23A54D39B0F9}" cxnId="{DCDFCC8A-AD02-4C6A-8A66-49D62074B080}" type="parTrans">
      <dgm:prSet/>
      <dgm:spPr/>
      <dgm:t>
        <a:bodyPr/>
        <a:lstStyle/>
        <a:p>
          <a:endParaRPr lang="zh-CN" altLang="en-US"/>
        </a:p>
      </dgm:t>
    </dgm:pt>
    <dgm:pt modelId="{28B553BC-6FB5-4599-AE04-E15CBD3B3461}" cxnId="{DCDFCC8A-AD02-4C6A-8A66-49D62074B080}" type="sibTrans">
      <dgm:prSet/>
      <dgm:spPr/>
      <dgm:t>
        <a:bodyPr/>
        <a:lstStyle/>
        <a:p>
          <a:endParaRPr lang="zh-CN" altLang="en-US"/>
        </a:p>
      </dgm:t>
    </dgm:pt>
    <dgm:pt modelId="{E09BADA1-DD57-49D2-A232-ECB47B9F2B3E}">
      <dgm:prSet custT="1"/>
      <dgm:spPr>
        <a:gradFill rotWithShape="0">
          <a:gsLst>
            <a:gs pos="0">
              <a:srgbClr val="FFFF00"/>
            </a:gs>
            <a:gs pos="50000">
              <a:srgbClr val="E6EAC0"/>
            </a:gs>
            <a:gs pos="100000">
              <a:schemeClr val="bg1"/>
            </a:gs>
          </a:gsLst>
          <a:path path="circle">
            <a:fillToRect l="50000" t="50000" r="50000" b="50000"/>
          </a:path>
        </a:gradFill>
        <a:effectLst>
          <a:glow rad="63500">
            <a:schemeClr val="accent1">
              <a:satMod val="175000"/>
              <a:alpha val="40000"/>
            </a:schemeClr>
          </a:glow>
        </a:effectLst>
        <a:scene3d>
          <a:camera prst="orthographicFront"/>
          <a:lightRig rig="threePt" dir="t"/>
        </a:scene3d>
        <a:sp3d>
          <a:bevelT w="101600" prst="riblet"/>
        </a:sp3d>
      </dgm:spPr>
      <dgm:t>
        <a:bodyPr/>
        <a:lstStyle/>
        <a:p>
          <a:r>
            <a:rPr lang="en-US" altLang="zh-CN" sz="2400" b="1" dirty="0" smtClean="0">
              <a:solidFill>
                <a:srgbClr val="FF0000"/>
              </a:solidFill>
              <a:latin typeface="+mn-lt"/>
              <a:ea typeface="黑体" panose="02010600030101010101" pitchFamily="49" charset="-122"/>
            </a:rPr>
            <a:t>DMEC</a:t>
          </a:r>
          <a:r>
            <a:rPr lang="zh-CN" altLang="en-US" sz="1600" b="1" dirty="0" smtClean="0">
              <a:solidFill>
                <a:srgbClr val="FF0000"/>
              </a:solidFill>
              <a:latin typeface="+mn-lt"/>
              <a:ea typeface="黑体" panose="02010600030101010101" pitchFamily="49" charset="-122"/>
            </a:rPr>
            <a:t> </a:t>
          </a:r>
          <a:endParaRPr lang="zh-CN" altLang="en-US" sz="1600" b="1" dirty="0">
            <a:latin typeface="+mn-lt"/>
            <a:ea typeface="黑体" panose="02010600030101010101" pitchFamily="49" charset="-122"/>
          </a:endParaRPr>
        </a:p>
      </dgm:t>
    </dgm:pt>
    <dgm:pt modelId="{745ECE8E-AAB0-4FFC-BC4C-D81C86F51A8D}" cxnId="{765D3294-EFC1-41D3-B350-692480C75F57}" type="parTrans">
      <dgm:prSet/>
      <dgm:spPr/>
      <dgm:t>
        <a:bodyPr/>
        <a:lstStyle/>
        <a:p>
          <a:endParaRPr lang="zh-CN" altLang="en-US"/>
        </a:p>
      </dgm:t>
    </dgm:pt>
    <dgm:pt modelId="{AAD4AB79-51CA-4926-A717-8E1AFB5E2157}" cxnId="{765D3294-EFC1-41D3-B350-692480C75F57}" type="sibTrans">
      <dgm:prSet/>
      <dgm:spPr/>
      <dgm:t>
        <a:bodyPr/>
        <a:lstStyle/>
        <a:p>
          <a:endParaRPr lang="zh-CN" altLang="en-US"/>
        </a:p>
      </dgm:t>
    </dgm:pt>
    <dgm:pt modelId="{3BDD28ED-92F2-4702-8B1B-FC0B03FD2443}">
      <dgm:prSet custT="1"/>
      <dgm:spPr>
        <a:gradFill rotWithShape="0">
          <a:gsLst>
            <a:gs pos="0">
              <a:srgbClr val="FFFF00"/>
            </a:gs>
            <a:gs pos="50000">
              <a:srgbClr val="E6EAC0"/>
            </a:gs>
            <a:gs pos="100000">
              <a:schemeClr val="bg1"/>
            </a:gs>
          </a:gsLst>
          <a:path path="circle">
            <a:fillToRect l="50000" t="50000" r="50000" b="50000"/>
          </a:path>
        </a:gradFill>
        <a:effectLst>
          <a:glow rad="63500">
            <a:schemeClr val="accent1">
              <a:satMod val="175000"/>
              <a:alpha val="40000"/>
            </a:schemeClr>
          </a:glow>
        </a:effectLst>
        <a:scene3d>
          <a:camera prst="orthographicFront"/>
          <a:lightRig rig="threePt" dir="t"/>
        </a:scene3d>
        <a:sp3d>
          <a:bevelT w="101600" prst="riblet"/>
        </a:sp3d>
      </dgm:spPr>
      <dgm:t>
        <a:bodyPr/>
        <a:lstStyle/>
        <a:p>
          <a:r>
            <a:rPr lang="en-US" altLang="zh-CN" sz="2400" b="1" dirty="0" smtClean="0">
              <a:solidFill>
                <a:srgbClr val="FF0000"/>
              </a:solidFill>
              <a:latin typeface="+mn-lt"/>
              <a:ea typeface="黑体" panose="02010600030101010101" pitchFamily="49" charset="-122"/>
            </a:rPr>
            <a:t>USAP</a:t>
          </a:r>
          <a:endParaRPr lang="zh-CN" altLang="en-US" sz="2400" b="1" dirty="0">
            <a:solidFill>
              <a:srgbClr val="FF0000"/>
            </a:solidFill>
            <a:latin typeface="+mn-lt"/>
            <a:ea typeface="黑体" panose="02010600030101010101" pitchFamily="49" charset="-122"/>
          </a:endParaRPr>
        </a:p>
      </dgm:t>
    </dgm:pt>
    <dgm:pt modelId="{0544A8D4-5B9D-421F-AC97-85E72C79F2FE}" cxnId="{CEF5CF27-53C5-4162-BE3D-5A4E083AE4C2}" type="parTrans">
      <dgm:prSet/>
      <dgm:spPr/>
      <dgm:t>
        <a:bodyPr/>
        <a:lstStyle/>
        <a:p>
          <a:endParaRPr lang="zh-CN" altLang="en-US"/>
        </a:p>
      </dgm:t>
    </dgm:pt>
    <dgm:pt modelId="{43566712-2552-419C-A0E3-9A97297574CA}" cxnId="{CEF5CF27-53C5-4162-BE3D-5A4E083AE4C2}" type="sibTrans">
      <dgm:prSet/>
      <dgm:spPr/>
      <dgm:t>
        <a:bodyPr/>
        <a:lstStyle/>
        <a:p>
          <a:endParaRPr lang="zh-CN" altLang="en-US"/>
        </a:p>
      </dgm:t>
    </dgm:pt>
    <dgm:pt modelId="{D18950F0-A531-4488-AF91-95AE0A164327}">
      <dgm:prSet custT="1"/>
      <dgm:spPr>
        <a:gradFill rotWithShape="0">
          <a:gsLst>
            <a:gs pos="0">
              <a:srgbClr val="FFFF00"/>
            </a:gs>
            <a:gs pos="50000">
              <a:srgbClr val="E6EAC0"/>
            </a:gs>
            <a:gs pos="100000">
              <a:schemeClr val="bg1"/>
            </a:gs>
          </a:gsLst>
          <a:path path="circle">
            <a:fillToRect l="50000" t="50000" r="50000" b="50000"/>
          </a:path>
        </a:gradFill>
        <a:effectLst>
          <a:glow rad="63500">
            <a:schemeClr val="accent1">
              <a:satMod val="175000"/>
              <a:alpha val="40000"/>
            </a:schemeClr>
          </a:glow>
        </a:effectLst>
        <a:scene3d>
          <a:camera prst="orthographicFront"/>
          <a:lightRig rig="threePt" dir="t"/>
        </a:scene3d>
        <a:sp3d>
          <a:bevelT w="101600" prst="riblet"/>
        </a:sp3d>
      </dgm:spPr>
      <dgm:t>
        <a:bodyPr/>
        <a:lstStyle/>
        <a:p>
          <a:r>
            <a:rPr lang="en-US" altLang="zh-CN" sz="2000" b="1" dirty="0" smtClean="0">
              <a:solidFill>
                <a:srgbClr val="FF0000"/>
              </a:solidFill>
              <a:latin typeface="+mn-lt"/>
              <a:ea typeface="黑体" panose="02010600030101010101" pitchFamily="49" charset="-122"/>
            </a:rPr>
            <a:t>ACOMM</a:t>
          </a:r>
          <a:endParaRPr lang="zh-CN" altLang="en-US" sz="2000" b="1" dirty="0">
            <a:solidFill>
              <a:srgbClr val="FF0000"/>
            </a:solidFill>
            <a:latin typeface="+mn-lt"/>
            <a:ea typeface="黑体" panose="02010600030101010101" pitchFamily="49" charset="-122"/>
          </a:endParaRPr>
        </a:p>
      </dgm:t>
    </dgm:pt>
    <dgm:pt modelId="{B4D0202F-405D-486A-82F7-3C51BD5635DD}" cxnId="{085401FE-4AAD-4E1B-B27C-01A10F7062E5}" type="parTrans">
      <dgm:prSet/>
      <dgm:spPr/>
      <dgm:t>
        <a:bodyPr/>
        <a:lstStyle/>
        <a:p>
          <a:endParaRPr lang="zh-CN" altLang="en-US"/>
        </a:p>
      </dgm:t>
    </dgm:pt>
    <dgm:pt modelId="{6F17A3F9-536F-4A59-9DA2-B6C3FDF571CC}" cxnId="{085401FE-4AAD-4E1B-B27C-01A10F7062E5}" type="sibTrans">
      <dgm:prSet/>
      <dgm:spPr/>
      <dgm:t>
        <a:bodyPr/>
        <a:lstStyle/>
        <a:p>
          <a:endParaRPr lang="zh-CN" altLang="en-US"/>
        </a:p>
      </dgm:t>
    </dgm:pt>
    <dgm:pt modelId="{5554F55D-D1D9-443A-B589-638A92504887}" type="pres">
      <dgm:prSet presAssocID="{A2D3A64A-BB01-477C-949B-0597FC55A2A0}" presName="composite" presStyleCnt="0">
        <dgm:presLayoutVars>
          <dgm:chMax val="1"/>
          <dgm:dir/>
          <dgm:resizeHandles val="exact"/>
        </dgm:presLayoutVars>
      </dgm:prSet>
      <dgm:spPr/>
      <dgm:t>
        <a:bodyPr/>
        <a:lstStyle/>
        <a:p>
          <a:endParaRPr lang="zh-CN" altLang="en-US"/>
        </a:p>
      </dgm:t>
    </dgm:pt>
    <dgm:pt modelId="{B2AA3065-5C3B-4D69-A4A3-CB8BDFDFDA88}" type="pres">
      <dgm:prSet presAssocID="{A2D3A64A-BB01-477C-949B-0597FC55A2A0}" presName="radial" presStyleCnt="0">
        <dgm:presLayoutVars>
          <dgm:animLvl val="ctr"/>
        </dgm:presLayoutVars>
      </dgm:prSet>
      <dgm:spPr/>
    </dgm:pt>
    <dgm:pt modelId="{834C53F9-D19C-41B0-BAD2-4B2247C81006}" type="pres">
      <dgm:prSet presAssocID="{A9C4C223-3F59-4226-A911-C03D8792E880}" presName="centerShape" presStyleLbl="vennNode1" presStyleIdx="0" presStyleCnt="4" custScaleX="85899" custScaleY="85899"/>
      <dgm:spPr/>
      <dgm:t>
        <a:bodyPr/>
        <a:lstStyle/>
        <a:p>
          <a:endParaRPr lang="zh-CN" altLang="en-US"/>
        </a:p>
      </dgm:t>
    </dgm:pt>
    <dgm:pt modelId="{0F171D55-F392-45B7-8678-3580EE39EBB3}" type="pres">
      <dgm:prSet presAssocID="{E09BADA1-DD57-49D2-A232-ECB47B9F2B3E}" presName="node" presStyleLbl="vennNode1" presStyleIdx="1" presStyleCnt="4" custScaleX="132965" custScaleY="132965" custRadScaleRad="99177" custRadScaleInc="1059">
        <dgm:presLayoutVars>
          <dgm:bulletEnabled val="1"/>
        </dgm:presLayoutVars>
      </dgm:prSet>
      <dgm:spPr/>
      <dgm:t>
        <a:bodyPr/>
        <a:lstStyle/>
        <a:p>
          <a:endParaRPr lang="zh-CN" altLang="en-US"/>
        </a:p>
      </dgm:t>
    </dgm:pt>
    <dgm:pt modelId="{EFC3DBAD-5F3B-473A-8552-855FD197A41A}" type="pres">
      <dgm:prSet presAssocID="{D18950F0-A531-4488-AF91-95AE0A164327}" presName="node" presStyleLbl="vennNode1" presStyleIdx="2" presStyleCnt="4" custScaleX="128521" custScaleY="132965">
        <dgm:presLayoutVars>
          <dgm:bulletEnabled val="1"/>
        </dgm:presLayoutVars>
      </dgm:prSet>
      <dgm:spPr/>
      <dgm:t>
        <a:bodyPr/>
        <a:lstStyle/>
        <a:p>
          <a:endParaRPr lang="zh-CN" altLang="en-US"/>
        </a:p>
      </dgm:t>
    </dgm:pt>
    <dgm:pt modelId="{DFE9A401-B744-4BEC-9051-49579824A116}" type="pres">
      <dgm:prSet presAssocID="{3BDD28ED-92F2-4702-8B1B-FC0B03FD2443}" presName="node" presStyleLbl="vennNode1" presStyleIdx="3" presStyleCnt="4" custScaleX="145237" custScaleY="132965">
        <dgm:presLayoutVars>
          <dgm:bulletEnabled val="1"/>
        </dgm:presLayoutVars>
      </dgm:prSet>
      <dgm:spPr/>
      <dgm:t>
        <a:bodyPr/>
        <a:lstStyle/>
        <a:p>
          <a:endParaRPr lang="zh-CN" altLang="en-US"/>
        </a:p>
      </dgm:t>
    </dgm:pt>
  </dgm:ptLst>
  <dgm:cxnLst>
    <dgm:cxn modelId="{765D3294-EFC1-41D3-B350-692480C75F57}" srcId="{A9C4C223-3F59-4226-A911-C03D8792E880}" destId="{E09BADA1-DD57-49D2-A232-ECB47B9F2B3E}" srcOrd="0" destOrd="0" parTransId="{745ECE8E-AAB0-4FFC-BC4C-D81C86F51A8D}" sibTransId="{AAD4AB79-51CA-4926-A717-8E1AFB5E2157}"/>
    <dgm:cxn modelId="{7C51A1FA-970D-487D-ACA1-F6248A0C956B}" type="presOf" srcId="{D18950F0-A531-4488-AF91-95AE0A164327}" destId="{EFC3DBAD-5F3B-473A-8552-855FD197A41A}" srcOrd="0" destOrd="0" presId="urn:microsoft.com/office/officeart/2005/8/layout/radial3"/>
    <dgm:cxn modelId="{BD39BE82-2172-410D-A890-F70A52F43872}" type="presOf" srcId="{A2D3A64A-BB01-477C-949B-0597FC55A2A0}" destId="{5554F55D-D1D9-443A-B589-638A92504887}" srcOrd="0" destOrd="0" presId="urn:microsoft.com/office/officeart/2005/8/layout/radial3"/>
    <dgm:cxn modelId="{085401FE-4AAD-4E1B-B27C-01A10F7062E5}" srcId="{A9C4C223-3F59-4226-A911-C03D8792E880}" destId="{D18950F0-A531-4488-AF91-95AE0A164327}" srcOrd="1" destOrd="0" parTransId="{B4D0202F-405D-486A-82F7-3C51BD5635DD}" sibTransId="{6F17A3F9-536F-4A59-9DA2-B6C3FDF571CC}"/>
    <dgm:cxn modelId="{DCDFCC8A-AD02-4C6A-8A66-49D62074B080}" srcId="{A2D3A64A-BB01-477C-949B-0597FC55A2A0}" destId="{A9C4C223-3F59-4226-A911-C03D8792E880}" srcOrd="0" destOrd="0" parTransId="{7C1906C2-E075-4B76-84D4-23A54D39B0F9}" sibTransId="{28B553BC-6FB5-4599-AE04-E15CBD3B3461}"/>
    <dgm:cxn modelId="{CB45C284-5676-4912-B78B-39092D37646E}" type="presOf" srcId="{3BDD28ED-92F2-4702-8B1B-FC0B03FD2443}" destId="{DFE9A401-B744-4BEC-9051-49579824A116}" srcOrd="0" destOrd="0" presId="urn:microsoft.com/office/officeart/2005/8/layout/radial3"/>
    <dgm:cxn modelId="{515A48FB-22A4-4A77-A207-225C057EC343}" type="presOf" srcId="{E09BADA1-DD57-49D2-A232-ECB47B9F2B3E}" destId="{0F171D55-F392-45B7-8678-3580EE39EBB3}" srcOrd="0" destOrd="0" presId="urn:microsoft.com/office/officeart/2005/8/layout/radial3"/>
    <dgm:cxn modelId="{EFBB533D-CCF4-4DE1-AE89-FDC8548C3600}" type="presOf" srcId="{A9C4C223-3F59-4226-A911-C03D8792E880}" destId="{834C53F9-D19C-41B0-BAD2-4B2247C81006}" srcOrd="0" destOrd="0" presId="urn:microsoft.com/office/officeart/2005/8/layout/radial3"/>
    <dgm:cxn modelId="{CEF5CF27-53C5-4162-BE3D-5A4E083AE4C2}" srcId="{A9C4C223-3F59-4226-A911-C03D8792E880}" destId="{3BDD28ED-92F2-4702-8B1B-FC0B03FD2443}" srcOrd="2" destOrd="0" parTransId="{0544A8D4-5B9D-421F-AC97-85E72C79F2FE}" sibTransId="{43566712-2552-419C-A0E3-9A97297574CA}"/>
    <dgm:cxn modelId="{5BE0F540-D2F7-4EAE-B823-4B35D1D7A0DB}" type="presParOf" srcId="{5554F55D-D1D9-443A-B589-638A92504887}" destId="{B2AA3065-5C3B-4D69-A4A3-CB8BDFDFDA88}" srcOrd="0" destOrd="0" presId="urn:microsoft.com/office/officeart/2005/8/layout/radial3"/>
    <dgm:cxn modelId="{A9C31A3C-576D-4423-B475-9127113E4B46}" type="presParOf" srcId="{B2AA3065-5C3B-4D69-A4A3-CB8BDFDFDA88}" destId="{834C53F9-D19C-41B0-BAD2-4B2247C81006}" srcOrd="0" destOrd="0" presId="urn:microsoft.com/office/officeart/2005/8/layout/radial3"/>
    <dgm:cxn modelId="{19CD3D75-E38A-45AA-818A-0F6A44FDDEB5}" type="presParOf" srcId="{B2AA3065-5C3B-4D69-A4A3-CB8BDFDFDA88}" destId="{0F171D55-F392-45B7-8678-3580EE39EBB3}" srcOrd="1" destOrd="0" presId="urn:microsoft.com/office/officeart/2005/8/layout/radial3"/>
    <dgm:cxn modelId="{B33C41C2-BB71-4FD7-8B48-5CAA63878675}" type="presParOf" srcId="{B2AA3065-5C3B-4D69-A4A3-CB8BDFDFDA88}" destId="{EFC3DBAD-5F3B-473A-8552-855FD197A41A}" srcOrd="2" destOrd="0" presId="urn:microsoft.com/office/officeart/2005/8/layout/radial3"/>
    <dgm:cxn modelId="{66918003-B4F3-4904-B547-1352499E3F66}" type="presParOf" srcId="{B2AA3065-5C3B-4D69-A4A3-CB8BDFDFDA88}" destId="{DFE9A401-B744-4BEC-9051-49579824A116}" srcOrd="3" destOrd="0" presId="urn:microsoft.com/office/officeart/2005/8/layout/radial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58B18C-6D71-4E4F-AD67-EBDA288D9859}" type="doc">
      <dgm:prSet loTypeId="urn:microsoft.com/office/officeart/2005/8/layout/orgChart1" loCatId="hierarchy" qsTypeId="urn:microsoft.com/office/officeart/2005/8/quickstyle/3d3" qsCatId="3D" csTypeId="urn:microsoft.com/office/officeart/2005/8/colors/accent2_1" csCatId="accent2" phldr="1"/>
      <dgm:spPr/>
      <dgm:t>
        <a:bodyPr/>
        <a:lstStyle/>
        <a:p>
          <a:endParaRPr lang="zh-CN" altLang="en-US"/>
        </a:p>
      </dgm:t>
    </dgm:pt>
    <dgm:pt modelId="{B29311AF-7377-40F5-B3A6-6382509166FE}">
      <dgm:prSet phldrT="[文本]" custT="1"/>
      <dgm:spPr/>
      <dgm:t>
        <a:bodyPr/>
        <a:lstStyle/>
        <a:p>
          <a:r>
            <a:rPr kumimoji="1" lang="en-US" altLang="zh-CN" sz="1800" b="1" kern="1200" dirty="0" smtClean="0">
              <a:solidFill>
                <a:srgbClr val="FF0000"/>
              </a:solidFill>
              <a:latin typeface="+mn-lt"/>
              <a:ea typeface="黑体" panose="02010600030101010101" pitchFamily="49" charset="-122"/>
              <a:cs typeface="+mn-cs"/>
            </a:rPr>
            <a:t>3 major issues</a:t>
          </a:r>
          <a:endParaRPr kumimoji="1" lang="zh-CN" altLang="en-US" sz="1800" b="1" kern="1200" dirty="0" smtClean="0">
            <a:solidFill>
              <a:srgbClr val="FF0000"/>
            </a:solidFill>
            <a:latin typeface="+mn-lt"/>
            <a:ea typeface="黑体" panose="02010600030101010101" pitchFamily="49" charset="-122"/>
            <a:cs typeface="+mn-cs"/>
          </a:endParaRPr>
        </a:p>
      </dgm:t>
    </dgm:pt>
    <dgm:pt modelId="{9AB561F5-A264-4118-B076-19D19782BBEE}" cxnId="{1FEFB754-CFD3-432A-A181-462220A40A88}" type="parTrans">
      <dgm:prSet/>
      <dgm:spPr/>
      <dgm:t>
        <a:bodyPr/>
        <a:lstStyle/>
        <a:p>
          <a:endParaRPr lang="zh-CN" altLang="en-US"/>
        </a:p>
      </dgm:t>
    </dgm:pt>
    <dgm:pt modelId="{09E91224-C7AD-4119-875F-6D24B319A88E}" cxnId="{1FEFB754-CFD3-432A-A181-462220A40A88}" type="sibTrans">
      <dgm:prSet/>
      <dgm:spPr/>
      <dgm:t>
        <a:bodyPr/>
        <a:lstStyle/>
        <a:p>
          <a:endParaRPr lang="zh-CN" altLang="en-US"/>
        </a:p>
      </dgm:t>
    </dgm:pt>
    <dgm:pt modelId="{0AE7091A-3529-461B-B77B-3639761B882E}">
      <dgm:prSet phldrT="[文本]" custT="1"/>
      <dgm:spPr/>
      <dgm:t>
        <a:bodyPr/>
        <a:lstStyle/>
        <a:p>
          <a:r>
            <a:rPr lang="en-US" altLang="zh-CN" sz="1600" b="1" dirty="0" smtClean="0">
              <a:solidFill>
                <a:srgbClr val="0000CC"/>
              </a:solidFill>
              <a:ea typeface="楷体_GB2312" panose="02010609030101010101" pitchFamily="49" charset="-122"/>
            </a:rPr>
            <a:t>Electron injector</a:t>
          </a:r>
          <a:endParaRPr lang="zh-CN" altLang="en-US" sz="1600" dirty="0">
            <a:solidFill>
              <a:srgbClr val="0000CC"/>
            </a:solidFill>
          </a:endParaRPr>
        </a:p>
      </dgm:t>
    </dgm:pt>
    <dgm:pt modelId="{E333AA44-7968-4756-84E0-7BAD5526572F}" cxnId="{8C05CF76-8CDB-475A-AE54-3DD284753148}" type="parTrans">
      <dgm:prSet/>
      <dgm:spPr/>
      <dgm:t>
        <a:bodyPr/>
        <a:lstStyle/>
        <a:p>
          <a:endParaRPr lang="zh-CN" altLang="en-US"/>
        </a:p>
      </dgm:t>
    </dgm:pt>
    <dgm:pt modelId="{A5518DBB-2AE1-4015-8925-0CC55090DE28}" cxnId="{8C05CF76-8CDB-475A-AE54-3DD284753148}" type="sibTrans">
      <dgm:prSet/>
      <dgm:spPr/>
      <dgm:t>
        <a:bodyPr/>
        <a:lstStyle/>
        <a:p>
          <a:endParaRPr lang="zh-CN" altLang="en-US"/>
        </a:p>
      </dgm:t>
    </dgm:pt>
    <dgm:pt modelId="{A80B7D54-44AE-4CDE-A9C7-ACABD7F8FC8D}">
      <dgm:prSet phldrT="[文本]" custT="1"/>
      <dgm:spPr/>
      <dgm:t>
        <a:bodyPr/>
        <a:lstStyle/>
        <a:p>
          <a:r>
            <a:rPr lang="en-US" altLang="zh-CN" sz="1600" b="1" dirty="0" smtClean="0">
              <a:solidFill>
                <a:srgbClr val="0000CC"/>
              </a:solidFill>
              <a:ea typeface="楷体_GB2312" panose="02010609030101010101" pitchFamily="49" charset="-122"/>
            </a:rPr>
            <a:t>Electron seeding phase</a:t>
          </a:r>
          <a:endParaRPr lang="zh-CN" altLang="en-US" sz="1600" b="1" dirty="0" smtClean="0">
            <a:solidFill>
              <a:srgbClr val="0000CC"/>
            </a:solidFill>
            <a:ea typeface="楷体_GB2312" panose="02010609030101010101" pitchFamily="49" charset="-122"/>
          </a:endParaRPr>
        </a:p>
      </dgm:t>
    </dgm:pt>
    <dgm:pt modelId="{8A5054FD-E25D-48EC-81CA-4582679F6BCF}" cxnId="{255BD459-E02D-4F48-9556-1967EED3DB6C}" type="parTrans">
      <dgm:prSet/>
      <dgm:spPr/>
      <dgm:t>
        <a:bodyPr/>
        <a:lstStyle/>
        <a:p>
          <a:endParaRPr lang="zh-CN" altLang="en-US"/>
        </a:p>
      </dgm:t>
    </dgm:pt>
    <dgm:pt modelId="{6A418A69-6E27-44E1-8F26-9E89832611F1}" cxnId="{255BD459-E02D-4F48-9556-1967EED3DB6C}" type="sibTrans">
      <dgm:prSet/>
      <dgm:spPr/>
      <dgm:t>
        <a:bodyPr/>
        <a:lstStyle/>
        <a:p>
          <a:endParaRPr lang="zh-CN" altLang="en-US"/>
        </a:p>
      </dgm:t>
    </dgm:pt>
    <dgm:pt modelId="{10A5BC54-D1BE-496A-8D16-9B1676C1BF99}">
      <dgm:prSet phldrT="[文本]" custT="1"/>
      <dgm:spPr/>
      <dgm:t>
        <a:bodyPr/>
        <a:lstStyle/>
        <a:p>
          <a:r>
            <a:rPr lang="en-US" altLang="zh-CN" sz="1600" b="1" dirty="0" smtClean="0">
              <a:solidFill>
                <a:srgbClr val="0000CC"/>
              </a:solidFill>
              <a:ea typeface="楷体_GB2312" panose="02010609030101010101" pitchFamily="49" charset="-122"/>
            </a:rPr>
            <a:t>Energy spread control and acceleration</a:t>
          </a:r>
          <a:endParaRPr lang="zh-CN" altLang="en-US" sz="1600" b="1" dirty="0" smtClean="0">
            <a:solidFill>
              <a:srgbClr val="0000CC"/>
            </a:solidFill>
            <a:ea typeface="楷体_GB2312" panose="02010609030101010101" pitchFamily="49" charset="-122"/>
          </a:endParaRPr>
        </a:p>
      </dgm:t>
    </dgm:pt>
    <dgm:pt modelId="{1896D506-BFBA-44F0-BF5E-4AC54567EB1F}" cxnId="{6631BFA2-4863-4B0F-B59A-EC0971A73C7A}" type="parTrans">
      <dgm:prSet/>
      <dgm:spPr/>
      <dgm:t>
        <a:bodyPr/>
        <a:lstStyle/>
        <a:p>
          <a:endParaRPr lang="zh-CN" altLang="en-US"/>
        </a:p>
      </dgm:t>
    </dgm:pt>
    <dgm:pt modelId="{FB273369-CC39-4F5D-93B0-C0C3405DAB59}" cxnId="{6631BFA2-4863-4B0F-B59A-EC0971A73C7A}" type="sibTrans">
      <dgm:prSet/>
      <dgm:spPr/>
      <dgm:t>
        <a:bodyPr/>
        <a:lstStyle/>
        <a:p>
          <a:endParaRPr lang="zh-CN" altLang="en-US"/>
        </a:p>
      </dgm:t>
    </dgm:pt>
    <dgm:pt modelId="{72BB3A17-6982-4A99-A45F-2AC30D26080A}" type="pres">
      <dgm:prSet presAssocID="{3858B18C-6D71-4E4F-AD67-EBDA288D9859}" presName="hierChild1" presStyleCnt="0">
        <dgm:presLayoutVars>
          <dgm:orgChart val="1"/>
          <dgm:chPref val="1"/>
          <dgm:dir/>
          <dgm:animOne val="branch"/>
          <dgm:animLvl val="lvl"/>
          <dgm:resizeHandles/>
        </dgm:presLayoutVars>
      </dgm:prSet>
      <dgm:spPr/>
      <dgm:t>
        <a:bodyPr/>
        <a:lstStyle/>
        <a:p>
          <a:endParaRPr lang="zh-CN" altLang="en-US"/>
        </a:p>
      </dgm:t>
    </dgm:pt>
    <dgm:pt modelId="{F883381D-8AB8-4A2D-8E85-B3F9D77D2669}" type="pres">
      <dgm:prSet presAssocID="{B29311AF-7377-40F5-B3A6-6382509166FE}" presName="hierRoot1" presStyleCnt="0">
        <dgm:presLayoutVars>
          <dgm:hierBranch val="init"/>
        </dgm:presLayoutVars>
      </dgm:prSet>
      <dgm:spPr/>
    </dgm:pt>
    <dgm:pt modelId="{55340065-0403-4FB0-8FE1-5F85BB883C56}" type="pres">
      <dgm:prSet presAssocID="{B29311AF-7377-40F5-B3A6-6382509166FE}" presName="rootComposite1" presStyleCnt="0"/>
      <dgm:spPr/>
    </dgm:pt>
    <dgm:pt modelId="{3FA32E39-ACFB-47E8-A98B-AAE427067E52}" type="pres">
      <dgm:prSet presAssocID="{B29311AF-7377-40F5-B3A6-6382509166FE}" presName="rootText1" presStyleLbl="node0" presStyleIdx="0" presStyleCnt="1" custScaleX="195077" custScaleY="66433" custLinFactNeighborX="741" custLinFactNeighborY="-50877">
        <dgm:presLayoutVars>
          <dgm:chPref val="3"/>
        </dgm:presLayoutVars>
      </dgm:prSet>
      <dgm:spPr/>
      <dgm:t>
        <a:bodyPr/>
        <a:lstStyle/>
        <a:p>
          <a:endParaRPr lang="zh-CN" altLang="en-US"/>
        </a:p>
      </dgm:t>
    </dgm:pt>
    <dgm:pt modelId="{E608FC1E-6B4A-4EBE-909A-98545A7E64CF}" type="pres">
      <dgm:prSet presAssocID="{B29311AF-7377-40F5-B3A6-6382509166FE}" presName="rootConnector1" presStyleLbl="node1" presStyleIdx="0" presStyleCnt="0"/>
      <dgm:spPr/>
      <dgm:t>
        <a:bodyPr/>
        <a:lstStyle/>
        <a:p>
          <a:endParaRPr lang="zh-CN" altLang="en-US"/>
        </a:p>
      </dgm:t>
    </dgm:pt>
    <dgm:pt modelId="{676BEF81-6F76-4999-8435-AD6BE1BD6175}" type="pres">
      <dgm:prSet presAssocID="{B29311AF-7377-40F5-B3A6-6382509166FE}" presName="hierChild2" presStyleCnt="0"/>
      <dgm:spPr/>
    </dgm:pt>
    <dgm:pt modelId="{621C0558-ECB3-4E63-938F-FE2013E75DCD}" type="pres">
      <dgm:prSet presAssocID="{E333AA44-7968-4756-84E0-7BAD5526572F}" presName="Name37" presStyleLbl="parChTrans1D2" presStyleIdx="0" presStyleCnt="3"/>
      <dgm:spPr/>
      <dgm:t>
        <a:bodyPr/>
        <a:lstStyle/>
        <a:p>
          <a:endParaRPr lang="zh-CN" altLang="en-US"/>
        </a:p>
      </dgm:t>
    </dgm:pt>
    <dgm:pt modelId="{70C4CF7C-4E9C-4810-A396-F3EB04E7507C}" type="pres">
      <dgm:prSet presAssocID="{0AE7091A-3529-461B-B77B-3639761B882E}" presName="hierRoot2" presStyleCnt="0">
        <dgm:presLayoutVars>
          <dgm:hierBranch val="init"/>
        </dgm:presLayoutVars>
      </dgm:prSet>
      <dgm:spPr/>
    </dgm:pt>
    <dgm:pt modelId="{5499C7B6-8E9C-4BF5-A1FD-6DEABDFFA844}" type="pres">
      <dgm:prSet presAssocID="{0AE7091A-3529-461B-B77B-3639761B882E}" presName="rootComposite" presStyleCnt="0"/>
      <dgm:spPr/>
    </dgm:pt>
    <dgm:pt modelId="{AF0454A5-8815-434E-B61C-F32E190BEE3A}" type="pres">
      <dgm:prSet presAssocID="{0AE7091A-3529-461B-B77B-3639761B882E}" presName="rootText" presStyleLbl="node2" presStyleIdx="0" presStyleCnt="3" custScaleX="109580" custScaleY="184653">
        <dgm:presLayoutVars>
          <dgm:chPref val="3"/>
        </dgm:presLayoutVars>
      </dgm:prSet>
      <dgm:spPr/>
      <dgm:t>
        <a:bodyPr/>
        <a:lstStyle/>
        <a:p>
          <a:endParaRPr lang="zh-CN" altLang="en-US"/>
        </a:p>
      </dgm:t>
    </dgm:pt>
    <dgm:pt modelId="{ED395952-6746-4634-937C-05C27E63A46D}" type="pres">
      <dgm:prSet presAssocID="{0AE7091A-3529-461B-B77B-3639761B882E}" presName="rootConnector" presStyleLbl="node2" presStyleIdx="0" presStyleCnt="3"/>
      <dgm:spPr/>
      <dgm:t>
        <a:bodyPr/>
        <a:lstStyle/>
        <a:p>
          <a:endParaRPr lang="zh-CN" altLang="en-US"/>
        </a:p>
      </dgm:t>
    </dgm:pt>
    <dgm:pt modelId="{9996DCFA-405C-4AB3-A811-D0E3B6BC840E}" type="pres">
      <dgm:prSet presAssocID="{0AE7091A-3529-461B-B77B-3639761B882E}" presName="hierChild4" presStyleCnt="0"/>
      <dgm:spPr/>
    </dgm:pt>
    <dgm:pt modelId="{CFF6D345-F4B6-441B-8EBF-9536078514EA}" type="pres">
      <dgm:prSet presAssocID="{0AE7091A-3529-461B-B77B-3639761B882E}" presName="hierChild5" presStyleCnt="0"/>
      <dgm:spPr/>
    </dgm:pt>
    <dgm:pt modelId="{1BC37F92-3176-4343-A351-70E2121F5B29}" type="pres">
      <dgm:prSet presAssocID="{8A5054FD-E25D-48EC-81CA-4582679F6BCF}" presName="Name37" presStyleLbl="parChTrans1D2" presStyleIdx="1" presStyleCnt="3"/>
      <dgm:spPr/>
      <dgm:t>
        <a:bodyPr/>
        <a:lstStyle/>
        <a:p>
          <a:endParaRPr lang="zh-CN" altLang="en-US"/>
        </a:p>
      </dgm:t>
    </dgm:pt>
    <dgm:pt modelId="{25AEB7B1-D954-4948-B61C-700936680B0A}" type="pres">
      <dgm:prSet presAssocID="{A80B7D54-44AE-4CDE-A9C7-ACABD7F8FC8D}" presName="hierRoot2" presStyleCnt="0">
        <dgm:presLayoutVars>
          <dgm:hierBranch val="init"/>
        </dgm:presLayoutVars>
      </dgm:prSet>
      <dgm:spPr/>
    </dgm:pt>
    <dgm:pt modelId="{96EF5EB6-4ACE-426D-889C-4D9CA16F95E6}" type="pres">
      <dgm:prSet presAssocID="{A80B7D54-44AE-4CDE-A9C7-ACABD7F8FC8D}" presName="rootComposite" presStyleCnt="0"/>
      <dgm:spPr/>
    </dgm:pt>
    <dgm:pt modelId="{E3519327-245A-4BD6-AA26-CB4C8C26B56A}" type="pres">
      <dgm:prSet presAssocID="{A80B7D54-44AE-4CDE-A9C7-ACABD7F8FC8D}" presName="rootText" presStyleLbl="node2" presStyleIdx="1" presStyleCnt="3" custScaleX="114783" custScaleY="184653">
        <dgm:presLayoutVars>
          <dgm:chPref val="3"/>
        </dgm:presLayoutVars>
      </dgm:prSet>
      <dgm:spPr/>
      <dgm:t>
        <a:bodyPr/>
        <a:lstStyle/>
        <a:p>
          <a:endParaRPr lang="zh-CN" altLang="en-US"/>
        </a:p>
      </dgm:t>
    </dgm:pt>
    <dgm:pt modelId="{623811D2-56F6-441D-AC27-1A7D61F5A952}" type="pres">
      <dgm:prSet presAssocID="{A80B7D54-44AE-4CDE-A9C7-ACABD7F8FC8D}" presName="rootConnector" presStyleLbl="node2" presStyleIdx="1" presStyleCnt="3"/>
      <dgm:spPr/>
      <dgm:t>
        <a:bodyPr/>
        <a:lstStyle/>
        <a:p>
          <a:endParaRPr lang="zh-CN" altLang="en-US"/>
        </a:p>
      </dgm:t>
    </dgm:pt>
    <dgm:pt modelId="{9FA112FF-D634-4B76-9193-007182ACFDE1}" type="pres">
      <dgm:prSet presAssocID="{A80B7D54-44AE-4CDE-A9C7-ACABD7F8FC8D}" presName="hierChild4" presStyleCnt="0"/>
      <dgm:spPr/>
    </dgm:pt>
    <dgm:pt modelId="{72F800A5-F506-423D-9E58-D4F3370C4ACA}" type="pres">
      <dgm:prSet presAssocID="{A80B7D54-44AE-4CDE-A9C7-ACABD7F8FC8D}" presName="hierChild5" presStyleCnt="0"/>
      <dgm:spPr/>
    </dgm:pt>
    <dgm:pt modelId="{DBE8306E-FC2E-46DF-BF82-976ED5CAF5B6}" type="pres">
      <dgm:prSet presAssocID="{1896D506-BFBA-44F0-BF5E-4AC54567EB1F}" presName="Name37" presStyleLbl="parChTrans1D2" presStyleIdx="2" presStyleCnt="3"/>
      <dgm:spPr/>
      <dgm:t>
        <a:bodyPr/>
        <a:lstStyle/>
        <a:p>
          <a:endParaRPr lang="zh-CN" altLang="en-US"/>
        </a:p>
      </dgm:t>
    </dgm:pt>
    <dgm:pt modelId="{7DE39BC9-2047-4C78-8B98-7353F0DD2946}" type="pres">
      <dgm:prSet presAssocID="{10A5BC54-D1BE-496A-8D16-9B1676C1BF99}" presName="hierRoot2" presStyleCnt="0">
        <dgm:presLayoutVars>
          <dgm:hierBranch val="init"/>
        </dgm:presLayoutVars>
      </dgm:prSet>
      <dgm:spPr/>
    </dgm:pt>
    <dgm:pt modelId="{81E6C725-AC66-4F4E-88F5-188E123BFDFE}" type="pres">
      <dgm:prSet presAssocID="{10A5BC54-D1BE-496A-8D16-9B1676C1BF99}" presName="rootComposite" presStyleCnt="0"/>
      <dgm:spPr/>
    </dgm:pt>
    <dgm:pt modelId="{BF97E902-9232-4C9E-BEB4-AF9D11936CF3}" type="pres">
      <dgm:prSet presAssocID="{10A5BC54-D1BE-496A-8D16-9B1676C1BF99}" presName="rootText" presStyleLbl="node2" presStyleIdx="2" presStyleCnt="3" custScaleX="161020" custScaleY="179169">
        <dgm:presLayoutVars>
          <dgm:chPref val="3"/>
        </dgm:presLayoutVars>
      </dgm:prSet>
      <dgm:spPr/>
      <dgm:t>
        <a:bodyPr/>
        <a:lstStyle/>
        <a:p>
          <a:endParaRPr lang="zh-CN" altLang="en-US"/>
        </a:p>
      </dgm:t>
    </dgm:pt>
    <dgm:pt modelId="{2BF0DCE5-DAF1-4F13-BCEF-B2C5D7A108DA}" type="pres">
      <dgm:prSet presAssocID="{10A5BC54-D1BE-496A-8D16-9B1676C1BF99}" presName="rootConnector" presStyleLbl="node2" presStyleIdx="2" presStyleCnt="3"/>
      <dgm:spPr/>
      <dgm:t>
        <a:bodyPr/>
        <a:lstStyle/>
        <a:p>
          <a:endParaRPr lang="zh-CN" altLang="en-US"/>
        </a:p>
      </dgm:t>
    </dgm:pt>
    <dgm:pt modelId="{73002768-7A0D-4E06-A255-2CD5A109C109}" type="pres">
      <dgm:prSet presAssocID="{10A5BC54-D1BE-496A-8D16-9B1676C1BF99}" presName="hierChild4" presStyleCnt="0"/>
      <dgm:spPr/>
    </dgm:pt>
    <dgm:pt modelId="{E044A1F2-777F-429B-99C8-E662F41EC373}" type="pres">
      <dgm:prSet presAssocID="{10A5BC54-D1BE-496A-8D16-9B1676C1BF99}" presName="hierChild5" presStyleCnt="0"/>
      <dgm:spPr/>
    </dgm:pt>
    <dgm:pt modelId="{C2AD8F91-6F28-4025-B5FA-6D6B6AC4271D}" type="pres">
      <dgm:prSet presAssocID="{B29311AF-7377-40F5-B3A6-6382509166FE}" presName="hierChild3" presStyleCnt="0"/>
      <dgm:spPr/>
    </dgm:pt>
  </dgm:ptLst>
  <dgm:cxnLst>
    <dgm:cxn modelId="{E7BFF778-B313-40CB-ABAC-7FBCED180E8A}" type="presOf" srcId="{B29311AF-7377-40F5-B3A6-6382509166FE}" destId="{E608FC1E-6B4A-4EBE-909A-98545A7E64CF}" srcOrd="1" destOrd="0" presId="urn:microsoft.com/office/officeart/2005/8/layout/orgChart1"/>
    <dgm:cxn modelId="{1452FF94-49F8-4ADA-ACAC-EBA2C3E17099}" type="presOf" srcId="{8A5054FD-E25D-48EC-81CA-4582679F6BCF}" destId="{1BC37F92-3176-4343-A351-70E2121F5B29}" srcOrd="0" destOrd="0" presId="urn:microsoft.com/office/officeart/2005/8/layout/orgChart1"/>
    <dgm:cxn modelId="{6631BFA2-4863-4B0F-B59A-EC0971A73C7A}" srcId="{B29311AF-7377-40F5-B3A6-6382509166FE}" destId="{10A5BC54-D1BE-496A-8D16-9B1676C1BF99}" srcOrd="2" destOrd="0" parTransId="{1896D506-BFBA-44F0-BF5E-4AC54567EB1F}" sibTransId="{FB273369-CC39-4F5D-93B0-C0C3405DAB59}"/>
    <dgm:cxn modelId="{12E82C59-A5FA-47F7-B1AE-9A84829F5C80}" type="presOf" srcId="{10A5BC54-D1BE-496A-8D16-9B1676C1BF99}" destId="{2BF0DCE5-DAF1-4F13-BCEF-B2C5D7A108DA}" srcOrd="1" destOrd="0" presId="urn:microsoft.com/office/officeart/2005/8/layout/orgChart1"/>
    <dgm:cxn modelId="{6EC0A18A-5B58-48CA-9DA0-F406D2BE688A}" type="presOf" srcId="{0AE7091A-3529-461B-B77B-3639761B882E}" destId="{AF0454A5-8815-434E-B61C-F32E190BEE3A}" srcOrd="0" destOrd="0" presId="urn:microsoft.com/office/officeart/2005/8/layout/orgChart1"/>
    <dgm:cxn modelId="{1FEFB754-CFD3-432A-A181-462220A40A88}" srcId="{3858B18C-6D71-4E4F-AD67-EBDA288D9859}" destId="{B29311AF-7377-40F5-B3A6-6382509166FE}" srcOrd="0" destOrd="0" parTransId="{9AB561F5-A264-4118-B076-19D19782BBEE}" sibTransId="{09E91224-C7AD-4119-875F-6D24B319A88E}"/>
    <dgm:cxn modelId="{80D040A7-7873-4F27-BBAF-1758448F7317}" type="presOf" srcId="{3858B18C-6D71-4E4F-AD67-EBDA288D9859}" destId="{72BB3A17-6982-4A99-A45F-2AC30D26080A}" srcOrd="0" destOrd="0" presId="urn:microsoft.com/office/officeart/2005/8/layout/orgChart1"/>
    <dgm:cxn modelId="{60D581D4-8141-45BA-8FD3-CF2269AA9BCC}" type="presOf" srcId="{1896D506-BFBA-44F0-BF5E-4AC54567EB1F}" destId="{DBE8306E-FC2E-46DF-BF82-976ED5CAF5B6}" srcOrd="0" destOrd="0" presId="urn:microsoft.com/office/officeart/2005/8/layout/orgChart1"/>
    <dgm:cxn modelId="{8C05CF76-8CDB-475A-AE54-3DD284753148}" srcId="{B29311AF-7377-40F5-B3A6-6382509166FE}" destId="{0AE7091A-3529-461B-B77B-3639761B882E}" srcOrd="0" destOrd="0" parTransId="{E333AA44-7968-4756-84E0-7BAD5526572F}" sibTransId="{A5518DBB-2AE1-4015-8925-0CC55090DE28}"/>
    <dgm:cxn modelId="{255BD459-E02D-4F48-9556-1967EED3DB6C}" srcId="{B29311AF-7377-40F5-B3A6-6382509166FE}" destId="{A80B7D54-44AE-4CDE-A9C7-ACABD7F8FC8D}" srcOrd="1" destOrd="0" parTransId="{8A5054FD-E25D-48EC-81CA-4582679F6BCF}" sibTransId="{6A418A69-6E27-44E1-8F26-9E89832611F1}"/>
    <dgm:cxn modelId="{C4014964-7BEF-4B39-8E70-9DF729430C14}" type="presOf" srcId="{0AE7091A-3529-461B-B77B-3639761B882E}" destId="{ED395952-6746-4634-937C-05C27E63A46D}" srcOrd="1" destOrd="0" presId="urn:microsoft.com/office/officeart/2005/8/layout/orgChart1"/>
    <dgm:cxn modelId="{4BE354D9-DB9D-4327-8A04-BA2BA6A58734}" type="presOf" srcId="{10A5BC54-D1BE-496A-8D16-9B1676C1BF99}" destId="{BF97E902-9232-4C9E-BEB4-AF9D11936CF3}" srcOrd="0" destOrd="0" presId="urn:microsoft.com/office/officeart/2005/8/layout/orgChart1"/>
    <dgm:cxn modelId="{0E7324C5-7EFD-4402-A6DE-7299C046E011}" type="presOf" srcId="{E333AA44-7968-4756-84E0-7BAD5526572F}" destId="{621C0558-ECB3-4E63-938F-FE2013E75DCD}" srcOrd="0" destOrd="0" presId="urn:microsoft.com/office/officeart/2005/8/layout/orgChart1"/>
    <dgm:cxn modelId="{BD657446-A219-4CBC-8880-E241CB5295E3}" type="presOf" srcId="{B29311AF-7377-40F5-B3A6-6382509166FE}" destId="{3FA32E39-ACFB-47E8-A98B-AAE427067E52}" srcOrd="0" destOrd="0" presId="urn:microsoft.com/office/officeart/2005/8/layout/orgChart1"/>
    <dgm:cxn modelId="{15AECBF5-1B9E-4730-B06D-F47851747E0D}" type="presOf" srcId="{A80B7D54-44AE-4CDE-A9C7-ACABD7F8FC8D}" destId="{623811D2-56F6-441D-AC27-1A7D61F5A952}" srcOrd="1" destOrd="0" presId="urn:microsoft.com/office/officeart/2005/8/layout/orgChart1"/>
    <dgm:cxn modelId="{6B567FD6-8F49-4D06-8FFC-35124AB44342}" type="presOf" srcId="{A80B7D54-44AE-4CDE-A9C7-ACABD7F8FC8D}" destId="{E3519327-245A-4BD6-AA26-CB4C8C26B56A}" srcOrd="0" destOrd="0" presId="urn:microsoft.com/office/officeart/2005/8/layout/orgChart1"/>
    <dgm:cxn modelId="{DBFCCEDE-B5B8-437B-9162-E0A77F09EE2F}" type="presParOf" srcId="{72BB3A17-6982-4A99-A45F-2AC30D26080A}" destId="{F883381D-8AB8-4A2D-8E85-B3F9D77D2669}" srcOrd="0" destOrd="0" presId="urn:microsoft.com/office/officeart/2005/8/layout/orgChart1"/>
    <dgm:cxn modelId="{D8F1FD48-1009-4A3C-B12C-0F484B6685B9}" type="presParOf" srcId="{F883381D-8AB8-4A2D-8E85-B3F9D77D2669}" destId="{55340065-0403-4FB0-8FE1-5F85BB883C56}" srcOrd="0" destOrd="0" presId="urn:microsoft.com/office/officeart/2005/8/layout/orgChart1"/>
    <dgm:cxn modelId="{1785AB82-2371-4475-9358-BB39DC49ABF9}" type="presParOf" srcId="{55340065-0403-4FB0-8FE1-5F85BB883C56}" destId="{3FA32E39-ACFB-47E8-A98B-AAE427067E52}" srcOrd="0" destOrd="0" presId="urn:microsoft.com/office/officeart/2005/8/layout/orgChart1"/>
    <dgm:cxn modelId="{005E5DB5-57AA-420F-9FD4-CC824BDA0A5C}" type="presParOf" srcId="{55340065-0403-4FB0-8FE1-5F85BB883C56}" destId="{E608FC1E-6B4A-4EBE-909A-98545A7E64CF}" srcOrd="1" destOrd="0" presId="urn:microsoft.com/office/officeart/2005/8/layout/orgChart1"/>
    <dgm:cxn modelId="{68873964-E2D9-4C43-AC51-5D82C5928F1D}" type="presParOf" srcId="{F883381D-8AB8-4A2D-8E85-B3F9D77D2669}" destId="{676BEF81-6F76-4999-8435-AD6BE1BD6175}" srcOrd="1" destOrd="0" presId="urn:microsoft.com/office/officeart/2005/8/layout/orgChart1"/>
    <dgm:cxn modelId="{A3AC7046-1095-47E7-A9CA-8A72BA2E8FA9}" type="presParOf" srcId="{676BEF81-6F76-4999-8435-AD6BE1BD6175}" destId="{621C0558-ECB3-4E63-938F-FE2013E75DCD}" srcOrd="0" destOrd="0" presId="urn:microsoft.com/office/officeart/2005/8/layout/orgChart1"/>
    <dgm:cxn modelId="{42F0C0C5-6C95-401F-B9C0-FEF46EC0B5FC}" type="presParOf" srcId="{676BEF81-6F76-4999-8435-AD6BE1BD6175}" destId="{70C4CF7C-4E9C-4810-A396-F3EB04E7507C}" srcOrd="1" destOrd="0" presId="urn:microsoft.com/office/officeart/2005/8/layout/orgChart1"/>
    <dgm:cxn modelId="{78DBE2E6-47FB-471B-892A-FBC195C677B1}" type="presParOf" srcId="{70C4CF7C-4E9C-4810-A396-F3EB04E7507C}" destId="{5499C7B6-8E9C-4BF5-A1FD-6DEABDFFA844}" srcOrd="0" destOrd="0" presId="urn:microsoft.com/office/officeart/2005/8/layout/orgChart1"/>
    <dgm:cxn modelId="{D0926533-1193-427E-86BA-ABFF12A92587}" type="presParOf" srcId="{5499C7B6-8E9C-4BF5-A1FD-6DEABDFFA844}" destId="{AF0454A5-8815-434E-B61C-F32E190BEE3A}" srcOrd="0" destOrd="0" presId="urn:microsoft.com/office/officeart/2005/8/layout/orgChart1"/>
    <dgm:cxn modelId="{403B7500-3DCC-4E6A-9FD8-6FB20C06C648}" type="presParOf" srcId="{5499C7B6-8E9C-4BF5-A1FD-6DEABDFFA844}" destId="{ED395952-6746-4634-937C-05C27E63A46D}" srcOrd="1" destOrd="0" presId="urn:microsoft.com/office/officeart/2005/8/layout/orgChart1"/>
    <dgm:cxn modelId="{C68A9C92-694D-472C-97A9-B686F7D4B346}" type="presParOf" srcId="{70C4CF7C-4E9C-4810-A396-F3EB04E7507C}" destId="{9996DCFA-405C-4AB3-A811-D0E3B6BC840E}" srcOrd="1" destOrd="0" presId="urn:microsoft.com/office/officeart/2005/8/layout/orgChart1"/>
    <dgm:cxn modelId="{F985B7A3-80D7-4174-B437-3137C61C0D9C}" type="presParOf" srcId="{70C4CF7C-4E9C-4810-A396-F3EB04E7507C}" destId="{CFF6D345-F4B6-441B-8EBF-9536078514EA}" srcOrd="2" destOrd="0" presId="urn:microsoft.com/office/officeart/2005/8/layout/orgChart1"/>
    <dgm:cxn modelId="{0388C04A-8E5D-40CD-AE46-19D7D4C07F87}" type="presParOf" srcId="{676BEF81-6F76-4999-8435-AD6BE1BD6175}" destId="{1BC37F92-3176-4343-A351-70E2121F5B29}" srcOrd="2" destOrd="0" presId="urn:microsoft.com/office/officeart/2005/8/layout/orgChart1"/>
    <dgm:cxn modelId="{0B0C97A1-8EC3-4E69-B274-7148EC4AB6AD}" type="presParOf" srcId="{676BEF81-6F76-4999-8435-AD6BE1BD6175}" destId="{25AEB7B1-D954-4948-B61C-700936680B0A}" srcOrd="3" destOrd="0" presId="urn:microsoft.com/office/officeart/2005/8/layout/orgChart1"/>
    <dgm:cxn modelId="{49E1DD2F-E097-4F7E-9887-09C879F821B3}" type="presParOf" srcId="{25AEB7B1-D954-4948-B61C-700936680B0A}" destId="{96EF5EB6-4ACE-426D-889C-4D9CA16F95E6}" srcOrd="0" destOrd="0" presId="urn:microsoft.com/office/officeart/2005/8/layout/orgChart1"/>
    <dgm:cxn modelId="{ABA50B32-590C-4351-91E4-6C5A29D7E218}" type="presParOf" srcId="{96EF5EB6-4ACE-426D-889C-4D9CA16F95E6}" destId="{E3519327-245A-4BD6-AA26-CB4C8C26B56A}" srcOrd="0" destOrd="0" presId="urn:microsoft.com/office/officeart/2005/8/layout/orgChart1"/>
    <dgm:cxn modelId="{FE9F7344-22FD-4B8D-A164-8A823352BEFD}" type="presParOf" srcId="{96EF5EB6-4ACE-426D-889C-4D9CA16F95E6}" destId="{623811D2-56F6-441D-AC27-1A7D61F5A952}" srcOrd="1" destOrd="0" presId="urn:microsoft.com/office/officeart/2005/8/layout/orgChart1"/>
    <dgm:cxn modelId="{7D93EB37-D33E-487B-BB38-98E5D9FDA7B7}" type="presParOf" srcId="{25AEB7B1-D954-4948-B61C-700936680B0A}" destId="{9FA112FF-D634-4B76-9193-007182ACFDE1}" srcOrd="1" destOrd="0" presId="urn:microsoft.com/office/officeart/2005/8/layout/orgChart1"/>
    <dgm:cxn modelId="{7B293D2E-A5D6-4C4D-BC74-EB3FCB541F4B}" type="presParOf" srcId="{25AEB7B1-D954-4948-B61C-700936680B0A}" destId="{72F800A5-F506-423D-9E58-D4F3370C4ACA}" srcOrd="2" destOrd="0" presId="urn:microsoft.com/office/officeart/2005/8/layout/orgChart1"/>
    <dgm:cxn modelId="{34659479-EB59-40D2-A21C-0C943F56E676}" type="presParOf" srcId="{676BEF81-6F76-4999-8435-AD6BE1BD6175}" destId="{DBE8306E-FC2E-46DF-BF82-976ED5CAF5B6}" srcOrd="4" destOrd="0" presId="urn:microsoft.com/office/officeart/2005/8/layout/orgChart1"/>
    <dgm:cxn modelId="{E2203B47-DA40-4C37-958A-264A746005B2}" type="presParOf" srcId="{676BEF81-6F76-4999-8435-AD6BE1BD6175}" destId="{7DE39BC9-2047-4C78-8B98-7353F0DD2946}" srcOrd="5" destOrd="0" presId="urn:microsoft.com/office/officeart/2005/8/layout/orgChart1"/>
    <dgm:cxn modelId="{1B82B709-1808-4228-A661-EE55F3CF2122}" type="presParOf" srcId="{7DE39BC9-2047-4C78-8B98-7353F0DD2946}" destId="{81E6C725-AC66-4F4E-88F5-188E123BFDFE}" srcOrd="0" destOrd="0" presId="urn:microsoft.com/office/officeart/2005/8/layout/orgChart1"/>
    <dgm:cxn modelId="{33B2726F-A906-4C82-95A6-70105D33DD28}" type="presParOf" srcId="{81E6C725-AC66-4F4E-88F5-188E123BFDFE}" destId="{BF97E902-9232-4C9E-BEB4-AF9D11936CF3}" srcOrd="0" destOrd="0" presId="urn:microsoft.com/office/officeart/2005/8/layout/orgChart1"/>
    <dgm:cxn modelId="{133C2D54-7767-4767-8D60-D112C6ACB995}" type="presParOf" srcId="{81E6C725-AC66-4F4E-88F5-188E123BFDFE}" destId="{2BF0DCE5-DAF1-4F13-BCEF-B2C5D7A108DA}" srcOrd="1" destOrd="0" presId="urn:microsoft.com/office/officeart/2005/8/layout/orgChart1"/>
    <dgm:cxn modelId="{64DC9D67-A9FF-4FDC-8163-AB9A1282F849}" type="presParOf" srcId="{7DE39BC9-2047-4C78-8B98-7353F0DD2946}" destId="{73002768-7A0D-4E06-A255-2CD5A109C109}" srcOrd="1" destOrd="0" presId="urn:microsoft.com/office/officeart/2005/8/layout/orgChart1"/>
    <dgm:cxn modelId="{C8B7AA29-BFF5-4CA4-A72A-B188426AA4EB}" type="presParOf" srcId="{7DE39BC9-2047-4C78-8B98-7353F0DD2946}" destId="{E044A1F2-777F-429B-99C8-E662F41EC373}" srcOrd="2" destOrd="0" presId="urn:microsoft.com/office/officeart/2005/8/layout/orgChart1"/>
    <dgm:cxn modelId="{DA1D2E26-6FCD-4B15-B6D7-0EC8CD5CA580}" type="presParOf" srcId="{F883381D-8AB8-4A2D-8E85-B3F9D77D2669}" destId="{C2AD8F91-6F28-4025-B5FA-6D6B6AC4271D}" srcOrd="2" destOrd="0" presId="urn:microsoft.com/office/officeart/2005/8/layout/orgChart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C53F9-D19C-41B0-BAD2-4B2247C81006}">
      <dsp:nvSpPr>
        <dsp:cNvPr id="0" name=""/>
        <dsp:cNvSpPr/>
      </dsp:nvSpPr>
      <dsp:spPr>
        <a:xfrm>
          <a:off x="1985363" y="1254883"/>
          <a:ext cx="1970107" cy="1970107"/>
        </a:xfrm>
        <a:prstGeom prst="ellipse">
          <a:avLst/>
        </a:prstGeom>
        <a:gradFill flip="none" rotWithShape="0">
          <a:gsLst>
            <a:gs pos="0">
              <a:srgbClr val="C00000"/>
            </a:gs>
            <a:gs pos="50000">
              <a:srgbClr val="C00000">
                <a:tint val="44500"/>
                <a:satMod val="160000"/>
              </a:srgbClr>
            </a:gs>
            <a:gs pos="100000">
              <a:srgbClr val="C00000">
                <a:tint val="23500"/>
                <a:satMod val="160000"/>
              </a:srgb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scene3d>
            <a:camera prst="orthographicFront"/>
            <a:lightRig rig="threePt" dir="t"/>
          </a:scene3d>
          <a:sp3d extrusionH="57150">
            <a:bevelT w="38100" h="38100" prst="relaxedInset"/>
          </a:sp3d>
        </a:bodyPr>
        <a:lstStyle/>
        <a:p>
          <a:pPr lvl="0" algn="ctr" defTabSz="1733550">
            <a:lnSpc>
              <a:spcPct val="90000"/>
            </a:lnSpc>
            <a:spcBef>
              <a:spcPct val="0"/>
            </a:spcBef>
            <a:spcAft>
              <a:spcPct val="35000"/>
            </a:spcAft>
          </a:pPr>
          <a:r>
            <a:rPr lang="en-US" altLang="zh-CN" sz="3900" b="1" i="1" kern="1200" dirty="0" smtClean="0">
              <a:effectLst>
                <a:reflection blurRad="6350" stA="60000" endA="900" endPos="58000" dir="5400000" sy="-100000" algn="bl" rotWithShape="0"/>
              </a:effectLst>
            </a:rPr>
            <a:t>SULF</a:t>
          </a:r>
          <a:endParaRPr lang="zh-CN" altLang="en-US" sz="3900" b="1" i="1" kern="1200" dirty="0">
            <a:effectLst>
              <a:reflection blurRad="6350" stA="60000" endA="900" endPos="58000" dir="5400000" sy="-100000" algn="bl" rotWithShape="0"/>
            </a:effectLst>
          </a:endParaRPr>
        </a:p>
      </dsp:txBody>
      <dsp:txXfrm>
        <a:off x="2273878" y="1543398"/>
        <a:ext cx="1393077" cy="1393077"/>
      </dsp:txXfrm>
    </dsp:sp>
    <dsp:sp modelId="{0F171D55-F392-45B7-8678-3580EE39EBB3}">
      <dsp:nvSpPr>
        <dsp:cNvPr id="0" name=""/>
        <dsp:cNvSpPr/>
      </dsp:nvSpPr>
      <dsp:spPr>
        <a:xfrm>
          <a:off x="2240843" y="-1958"/>
          <a:ext cx="1524786" cy="1524786"/>
        </a:xfrm>
        <a:prstGeom prst="ellipse">
          <a:avLst/>
        </a:prstGeom>
        <a:gradFill rotWithShape="0">
          <a:gsLst>
            <a:gs pos="0">
              <a:srgbClr val="FFFF00"/>
            </a:gs>
            <a:gs pos="50000">
              <a:srgbClr val="E6EAC0"/>
            </a:gs>
            <a:gs pos="100000">
              <a:schemeClr val="bg1"/>
            </a:gs>
          </a:gsLst>
          <a:path path="circle">
            <a:fillToRect l="50000" t="50000" r="50000" b="50000"/>
          </a:path>
        </a:gradFill>
        <a:ln w="25400" cap="flat" cmpd="sng" algn="ctr">
          <a:solidFill>
            <a:schemeClr val="lt1">
              <a:hueOff val="0"/>
              <a:satOff val="0"/>
              <a:lumOff val="0"/>
              <a:alphaOff val="0"/>
            </a:schemeClr>
          </a:solidFill>
          <a:prstDash val="solid"/>
        </a:ln>
        <a:effectLst>
          <a:glow rad="63500">
            <a:schemeClr val="accent1">
              <a:satMod val="175000"/>
              <a:alpha val="40000"/>
            </a:schemeClr>
          </a:glow>
        </a:effectLst>
        <a:scene3d>
          <a:camera prst="orthographicFront"/>
          <a:lightRig rig="threePt" dir="t"/>
        </a:scene3d>
        <a:sp3d>
          <a:bevelT w="101600" prst="riblet"/>
        </a:sp3d>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CN" sz="2400" b="1" kern="1200" dirty="0" smtClean="0">
              <a:solidFill>
                <a:srgbClr val="FF0000"/>
              </a:solidFill>
              <a:latin typeface="+mn-lt"/>
              <a:ea typeface="黑体" panose="02010609060101010101" pitchFamily="49" charset="-122"/>
            </a:rPr>
            <a:t>DMEC</a:t>
          </a:r>
          <a:r>
            <a:rPr lang="zh-CN" altLang="en-US" sz="1600" b="1" kern="1200" dirty="0" smtClean="0">
              <a:solidFill>
                <a:srgbClr val="FF0000"/>
              </a:solidFill>
              <a:latin typeface="+mn-lt"/>
              <a:ea typeface="黑体" panose="02010609060101010101" pitchFamily="49" charset="-122"/>
            </a:rPr>
            <a:t> </a:t>
          </a:r>
          <a:endParaRPr lang="zh-CN" altLang="en-US" sz="1600" b="1" kern="1200" dirty="0">
            <a:latin typeface="+mn-lt"/>
            <a:ea typeface="黑体" panose="02010609060101010101" pitchFamily="49" charset="-122"/>
          </a:endParaRPr>
        </a:p>
      </dsp:txBody>
      <dsp:txXfrm>
        <a:off x="2464143" y="221342"/>
        <a:ext cx="1078186" cy="1078186"/>
      </dsp:txXfrm>
    </dsp:sp>
    <dsp:sp modelId="{EFC3DBAD-5F3B-473A-8552-855FD197A41A}">
      <dsp:nvSpPr>
        <dsp:cNvPr id="0" name=""/>
        <dsp:cNvSpPr/>
      </dsp:nvSpPr>
      <dsp:spPr>
        <a:xfrm>
          <a:off x="3525741" y="2223616"/>
          <a:ext cx="1473824" cy="1524786"/>
        </a:xfrm>
        <a:prstGeom prst="ellipse">
          <a:avLst/>
        </a:prstGeom>
        <a:gradFill rotWithShape="0">
          <a:gsLst>
            <a:gs pos="0">
              <a:srgbClr val="FFFF00"/>
            </a:gs>
            <a:gs pos="50000">
              <a:srgbClr val="E6EAC0"/>
            </a:gs>
            <a:gs pos="100000">
              <a:schemeClr val="bg1"/>
            </a:gs>
          </a:gsLst>
          <a:path path="circle">
            <a:fillToRect l="50000" t="50000" r="50000" b="50000"/>
          </a:path>
        </a:gradFill>
        <a:ln w="25400" cap="flat" cmpd="sng" algn="ctr">
          <a:solidFill>
            <a:schemeClr val="lt1">
              <a:hueOff val="0"/>
              <a:satOff val="0"/>
              <a:lumOff val="0"/>
              <a:alphaOff val="0"/>
            </a:schemeClr>
          </a:solidFill>
          <a:prstDash val="solid"/>
        </a:ln>
        <a:effectLst>
          <a:glow rad="63500">
            <a:schemeClr val="accent1">
              <a:satMod val="175000"/>
              <a:alpha val="40000"/>
            </a:schemeClr>
          </a:glow>
        </a:effectLst>
        <a:scene3d>
          <a:camera prst="orthographicFront"/>
          <a:lightRig rig="threePt" dir="t"/>
        </a:scene3d>
        <a:sp3d>
          <a:bevelT w="101600" prst="riblet"/>
        </a:sp3d>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FF0000"/>
              </a:solidFill>
              <a:latin typeface="+mn-lt"/>
              <a:ea typeface="黑体" panose="02010609060101010101" pitchFamily="49" charset="-122"/>
            </a:rPr>
            <a:t>ACOMM</a:t>
          </a:r>
          <a:endParaRPr lang="zh-CN" altLang="en-US" sz="2000" b="1" kern="1200" dirty="0">
            <a:solidFill>
              <a:srgbClr val="FF0000"/>
            </a:solidFill>
            <a:latin typeface="+mn-lt"/>
            <a:ea typeface="黑体" panose="02010609060101010101" pitchFamily="49" charset="-122"/>
          </a:endParaRPr>
        </a:p>
      </dsp:txBody>
      <dsp:txXfrm>
        <a:off x="3741578" y="2446916"/>
        <a:ext cx="1042150" cy="1078186"/>
      </dsp:txXfrm>
    </dsp:sp>
    <dsp:sp modelId="{DFE9A401-B744-4BEC-9051-49579824A116}">
      <dsp:nvSpPr>
        <dsp:cNvPr id="0" name=""/>
        <dsp:cNvSpPr/>
      </dsp:nvSpPr>
      <dsp:spPr>
        <a:xfrm>
          <a:off x="845421" y="2223616"/>
          <a:ext cx="1665516" cy="1524786"/>
        </a:xfrm>
        <a:prstGeom prst="ellipse">
          <a:avLst/>
        </a:prstGeom>
        <a:gradFill rotWithShape="0">
          <a:gsLst>
            <a:gs pos="0">
              <a:srgbClr val="FFFF00"/>
            </a:gs>
            <a:gs pos="50000">
              <a:srgbClr val="E6EAC0"/>
            </a:gs>
            <a:gs pos="100000">
              <a:schemeClr val="bg1"/>
            </a:gs>
          </a:gsLst>
          <a:path path="circle">
            <a:fillToRect l="50000" t="50000" r="50000" b="50000"/>
          </a:path>
        </a:gradFill>
        <a:ln w="25400" cap="flat" cmpd="sng" algn="ctr">
          <a:solidFill>
            <a:schemeClr val="lt1">
              <a:hueOff val="0"/>
              <a:satOff val="0"/>
              <a:lumOff val="0"/>
              <a:alphaOff val="0"/>
            </a:schemeClr>
          </a:solidFill>
          <a:prstDash val="solid"/>
        </a:ln>
        <a:effectLst>
          <a:glow rad="63500">
            <a:schemeClr val="accent1">
              <a:satMod val="175000"/>
              <a:alpha val="40000"/>
            </a:schemeClr>
          </a:glow>
        </a:effectLst>
        <a:scene3d>
          <a:camera prst="orthographicFront"/>
          <a:lightRig rig="threePt" dir="t"/>
        </a:scene3d>
        <a:sp3d>
          <a:bevelT w="101600" prst="riblet"/>
        </a:sp3d>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CN" sz="2400" b="1" kern="1200" dirty="0" smtClean="0">
              <a:solidFill>
                <a:srgbClr val="FF0000"/>
              </a:solidFill>
              <a:latin typeface="+mn-lt"/>
              <a:ea typeface="黑体" panose="02010609060101010101" pitchFamily="49" charset="-122"/>
            </a:rPr>
            <a:t>USAP</a:t>
          </a:r>
          <a:endParaRPr lang="zh-CN" altLang="en-US" sz="2400" b="1" kern="1200" dirty="0">
            <a:solidFill>
              <a:srgbClr val="FF0000"/>
            </a:solidFill>
            <a:latin typeface="+mn-lt"/>
            <a:ea typeface="黑体" panose="02010609060101010101" pitchFamily="49" charset="-122"/>
          </a:endParaRPr>
        </a:p>
      </dsp:txBody>
      <dsp:txXfrm>
        <a:off x="1089330" y="2446916"/>
        <a:ext cx="1177698" cy="1078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306E-FC2E-46DF-BF82-976ED5CAF5B6}">
      <dsp:nvSpPr>
        <dsp:cNvPr id="0" name=""/>
        <dsp:cNvSpPr/>
      </dsp:nvSpPr>
      <dsp:spPr>
        <a:xfrm>
          <a:off x="1899651" y="633625"/>
          <a:ext cx="1172199" cy="411016"/>
        </a:xfrm>
        <a:custGeom>
          <a:avLst/>
          <a:gdLst/>
          <a:ahLst/>
          <a:cxnLst/>
          <a:rect l="0" t="0" r="0" b="0"/>
          <a:pathLst>
            <a:path>
              <a:moveTo>
                <a:pt x="0" y="0"/>
              </a:moveTo>
              <a:lnTo>
                <a:pt x="0" y="318083"/>
              </a:lnTo>
              <a:lnTo>
                <a:pt x="1172199" y="318083"/>
              </a:lnTo>
              <a:lnTo>
                <a:pt x="1172199" y="411016"/>
              </a:lnTo>
            </a:path>
          </a:pathLst>
        </a:cu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BC37F92-3176-4343-A351-70E2121F5B29}">
      <dsp:nvSpPr>
        <dsp:cNvPr id="0" name=""/>
        <dsp:cNvSpPr/>
      </dsp:nvSpPr>
      <dsp:spPr>
        <a:xfrm>
          <a:off x="1665451" y="633625"/>
          <a:ext cx="234200" cy="411016"/>
        </a:xfrm>
        <a:custGeom>
          <a:avLst/>
          <a:gdLst/>
          <a:ahLst/>
          <a:cxnLst/>
          <a:rect l="0" t="0" r="0" b="0"/>
          <a:pathLst>
            <a:path>
              <a:moveTo>
                <a:pt x="234200" y="0"/>
              </a:moveTo>
              <a:lnTo>
                <a:pt x="234200" y="318083"/>
              </a:lnTo>
              <a:lnTo>
                <a:pt x="0" y="318083"/>
              </a:lnTo>
              <a:lnTo>
                <a:pt x="0" y="411016"/>
              </a:lnTo>
            </a:path>
          </a:pathLst>
        </a:cu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21C0558-ECB3-4E63-938F-FE2013E75DCD}">
      <dsp:nvSpPr>
        <dsp:cNvPr id="0" name=""/>
        <dsp:cNvSpPr/>
      </dsp:nvSpPr>
      <dsp:spPr>
        <a:xfrm>
          <a:off x="486693" y="633625"/>
          <a:ext cx="1412958" cy="411016"/>
        </a:xfrm>
        <a:custGeom>
          <a:avLst/>
          <a:gdLst/>
          <a:ahLst/>
          <a:cxnLst/>
          <a:rect l="0" t="0" r="0" b="0"/>
          <a:pathLst>
            <a:path>
              <a:moveTo>
                <a:pt x="1412958" y="0"/>
              </a:moveTo>
              <a:lnTo>
                <a:pt x="1412958" y="318083"/>
              </a:lnTo>
              <a:lnTo>
                <a:pt x="0" y="318083"/>
              </a:lnTo>
              <a:lnTo>
                <a:pt x="0" y="411016"/>
              </a:lnTo>
            </a:path>
          </a:pathLst>
        </a:custGeom>
        <a:noFill/>
        <a:ln w="25400" cap="flat" cmpd="sng" algn="ctr">
          <a:solidFill>
            <a:schemeClr val="accent2">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FA32E39-ACFB-47E8-A98B-AAE427067E52}">
      <dsp:nvSpPr>
        <dsp:cNvPr id="0" name=""/>
        <dsp:cNvSpPr/>
      </dsp:nvSpPr>
      <dsp:spPr>
        <a:xfrm>
          <a:off x="1036361" y="339634"/>
          <a:ext cx="1726580" cy="293991"/>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kumimoji="1" lang="en-US" altLang="zh-CN" sz="1800" b="1" kern="1200" dirty="0" smtClean="0">
              <a:solidFill>
                <a:srgbClr val="FF0000"/>
              </a:solidFill>
              <a:latin typeface="+mn-lt"/>
              <a:ea typeface="黑体" pitchFamily="2" charset="-122"/>
              <a:cs typeface="+mn-cs"/>
            </a:rPr>
            <a:t>3 major issues</a:t>
          </a:r>
          <a:endParaRPr kumimoji="1" lang="zh-CN" altLang="en-US" sz="1800" b="1" kern="1200" dirty="0" smtClean="0">
            <a:solidFill>
              <a:srgbClr val="FF0000"/>
            </a:solidFill>
            <a:latin typeface="+mn-lt"/>
            <a:ea typeface="黑体" pitchFamily="2" charset="-122"/>
            <a:cs typeface="+mn-cs"/>
          </a:endParaRPr>
        </a:p>
      </dsp:txBody>
      <dsp:txXfrm>
        <a:off x="1036361" y="339634"/>
        <a:ext cx="1726580" cy="293991"/>
      </dsp:txXfrm>
    </dsp:sp>
    <dsp:sp modelId="{AF0454A5-8815-434E-B61C-F32E190BEE3A}">
      <dsp:nvSpPr>
        <dsp:cNvPr id="0" name=""/>
        <dsp:cNvSpPr/>
      </dsp:nvSpPr>
      <dsp:spPr>
        <a:xfrm>
          <a:off x="1759" y="1044642"/>
          <a:ext cx="969866" cy="817160"/>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00CC"/>
              </a:solidFill>
              <a:ea typeface="楷体_GB2312" pitchFamily="49" charset="-122"/>
            </a:rPr>
            <a:t>Electron injector</a:t>
          </a:r>
          <a:endParaRPr lang="zh-CN" altLang="en-US" sz="1600" kern="1200" dirty="0">
            <a:solidFill>
              <a:srgbClr val="0000CC"/>
            </a:solidFill>
          </a:endParaRPr>
        </a:p>
      </dsp:txBody>
      <dsp:txXfrm>
        <a:off x="1759" y="1044642"/>
        <a:ext cx="969866" cy="817160"/>
      </dsp:txXfrm>
    </dsp:sp>
    <dsp:sp modelId="{E3519327-245A-4BD6-AA26-CB4C8C26B56A}">
      <dsp:nvSpPr>
        <dsp:cNvPr id="0" name=""/>
        <dsp:cNvSpPr/>
      </dsp:nvSpPr>
      <dsp:spPr>
        <a:xfrm>
          <a:off x="1157492" y="1044642"/>
          <a:ext cx="1015917" cy="817160"/>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00CC"/>
              </a:solidFill>
              <a:ea typeface="楷体_GB2312" pitchFamily="49" charset="-122"/>
            </a:rPr>
            <a:t>Electron seeding phase</a:t>
          </a:r>
          <a:endParaRPr lang="zh-CN" altLang="en-US" sz="1600" b="1" kern="1200" dirty="0" smtClean="0">
            <a:solidFill>
              <a:srgbClr val="0000CC"/>
            </a:solidFill>
            <a:ea typeface="楷体_GB2312" pitchFamily="49" charset="-122"/>
          </a:endParaRPr>
        </a:p>
      </dsp:txBody>
      <dsp:txXfrm>
        <a:off x="1157492" y="1044642"/>
        <a:ext cx="1015917" cy="817160"/>
      </dsp:txXfrm>
    </dsp:sp>
    <dsp:sp modelId="{BF97E902-9232-4C9E-BEB4-AF9D11936CF3}">
      <dsp:nvSpPr>
        <dsp:cNvPr id="0" name=""/>
        <dsp:cNvSpPr/>
      </dsp:nvSpPr>
      <dsp:spPr>
        <a:xfrm>
          <a:off x="2359276" y="1044642"/>
          <a:ext cx="1425150" cy="792891"/>
        </a:xfrm>
        <a:prstGeom prst="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rgbClr val="0000CC"/>
              </a:solidFill>
              <a:ea typeface="楷体_GB2312" pitchFamily="49" charset="-122"/>
            </a:rPr>
            <a:t>Energy spread control and acceleration</a:t>
          </a:r>
          <a:endParaRPr lang="zh-CN" altLang="en-US" sz="1600" b="1" kern="1200" dirty="0" smtClean="0">
            <a:solidFill>
              <a:srgbClr val="0000CC"/>
            </a:solidFill>
            <a:ea typeface="楷体_GB2312" pitchFamily="49" charset="-122"/>
          </a:endParaRPr>
        </a:p>
      </dsp:txBody>
      <dsp:txXfrm>
        <a:off x="2359276" y="1044642"/>
        <a:ext cx="1425150" cy="79289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4" Type="http://schemas.openxmlformats.org/officeDocument/2006/relationships/image" Target="../media/image73.wmf"/><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hdr" sz="quarter"/>
          </p:nvPr>
        </p:nvSpPr>
        <p:spPr bwMode="auto">
          <a:xfrm>
            <a:off x="1" y="0"/>
            <a:ext cx="2930525" cy="497444"/>
          </a:xfrm>
          <a:prstGeom prst="rect">
            <a:avLst/>
          </a:prstGeom>
          <a:noFill/>
          <a:ln w="9525">
            <a:noFill/>
            <a:miter lim="800000"/>
          </a:ln>
          <a:effectLst/>
        </p:spPr>
        <p:txBody>
          <a:bodyPr vert="horz" wrap="square" lIns="91440" tIns="45720" rIns="91440" bIns="45720" numCol="1" anchor="t" anchorCtr="0" compatLnSpc="1"/>
          <a:lstStyle>
            <a:lvl1pPr algn="l">
              <a:defRPr sz="1200">
                <a:ea typeface="宋体" panose="02010600030101010101" pitchFamily="2" charset="-122"/>
              </a:defRPr>
            </a:lvl1pPr>
          </a:lstStyle>
          <a:p>
            <a:pPr>
              <a:defRPr/>
            </a:pPr>
            <a:endParaRPr lang="en-US" altLang="zh-CN"/>
          </a:p>
        </p:txBody>
      </p:sp>
      <p:sp>
        <p:nvSpPr>
          <p:cNvPr id="361475" name="Rectangle 3"/>
          <p:cNvSpPr>
            <a:spLocks noGrp="1" noChangeArrowheads="1"/>
          </p:cNvSpPr>
          <p:nvPr>
            <p:ph type="dt" sz="quarter" idx="1"/>
          </p:nvPr>
        </p:nvSpPr>
        <p:spPr bwMode="auto">
          <a:xfrm>
            <a:off x="3830639" y="0"/>
            <a:ext cx="2930525" cy="497444"/>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a:defRPr/>
            </a:pPr>
            <a:endParaRPr lang="en-US" altLang="zh-CN"/>
          </a:p>
        </p:txBody>
      </p:sp>
      <p:sp>
        <p:nvSpPr>
          <p:cNvPr id="361476" name="Rectangle 4"/>
          <p:cNvSpPr>
            <a:spLocks noGrp="1" noChangeArrowheads="1"/>
          </p:cNvSpPr>
          <p:nvPr>
            <p:ph type="ftr" sz="quarter" idx="2"/>
          </p:nvPr>
        </p:nvSpPr>
        <p:spPr bwMode="auto">
          <a:xfrm>
            <a:off x="1" y="9445070"/>
            <a:ext cx="2930525" cy="497443"/>
          </a:xfrm>
          <a:prstGeom prst="rect">
            <a:avLst/>
          </a:prstGeom>
          <a:noFill/>
          <a:ln w="9525">
            <a:noFill/>
            <a:miter lim="800000"/>
          </a:ln>
          <a:effectLst/>
        </p:spPr>
        <p:txBody>
          <a:bodyPr vert="horz" wrap="square" lIns="91440" tIns="45720" rIns="91440" bIns="45720" numCol="1" anchor="b" anchorCtr="0" compatLnSpc="1"/>
          <a:lstStyle>
            <a:lvl1pPr algn="l">
              <a:defRPr sz="1200">
                <a:ea typeface="宋体" panose="02010600030101010101" pitchFamily="2" charset="-122"/>
              </a:defRPr>
            </a:lvl1pPr>
          </a:lstStyle>
          <a:p>
            <a:pPr>
              <a:defRPr/>
            </a:pPr>
            <a:endParaRPr lang="en-US" altLang="zh-CN"/>
          </a:p>
        </p:txBody>
      </p:sp>
      <p:sp>
        <p:nvSpPr>
          <p:cNvPr id="361477" name="Rectangle 5"/>
          <p:cNvSpPr>
            <a:spLocks noGrp="1" noChangeArrowheads="1"/>
          </p:cNvSpPr>
          <p:nvPr>
            <p:ph type="sldNum" sz="quarter" idx="3"/>
          </p:nvPr>
        </p:nvSpPr>
        <p:spPr bwMode="auto">
          <a:xfrm>
            <a:off x="3830639" y="9445070"/>
            <a:ext cx="2930525" cy="497443"/>
          </a:xfrm>
          <a:prstGeom prst="rect">
            <a:avLst/>
          </a:prstGeom>
          <a:noFill/>
          <a:ln w="9525">
            <a:noFill/>
            <a:miter lim="800000"/>
          </a:ln>
          <a:effectLst/>
        </p:spPr>
        <p:txBody>
          <a:bodyPr vert="horz" wrap="square" lIns="91440" tIns="45720" rIns="91440" bIns="45720" numCol="1" anchor="b" anchorCtr="0" compatLnSpc="1"/>
          <a:lstStyle>
            <a:lvl1pPr algn="r">
              <a:defRPr sz="1200">
                <a:ea typeface="宋体" panose="02010600030101010101" pitchFamily="2" charset="-122"/>
              </a:defRPr>
            </a:lvl1pPr>
          </a:lstStyle>
          <a:p>
            <a:pPr>
              <a:defRPr/>
            </a:pPr>
            <a:fld id="{498A9210-FE6B-49AB-8C0D-EC7CF44621B9}" type="slidenum">
              <a:rPr lang="en-US" altLang="zh-CN"/>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1" y="0"/>
            <a:ext cx="2930525" cy="497444"/>
          </a:xfrm>
          <a:prstGeom prst="rect">
            <a:avLst/>
          </a:prstGeom>
          <a:noFill/>
          <a:ln w="9525">
            <a:noFill/>
            <a:miter lim="800000"/>
          </a:ln>
          <a:effectLst/>
        </p:spPr>
        <p:txBody>
          <a:bodyPr vert="horz" wrap="square" lIns="91440" tIns="45720" rIns="91440" bIns="45720" numCol="1" anchor="t" anchorCtr="0" compatLnSpc="1"/>
          <a:lstStyle>
            <a:lvl1pPr algn="l">
              <a:defRPr sz="1200">
                <a:ea typeface="宋体" panose="02010600030101010101" pitchFamily="2" charset="-122"/>
              </a:defRPr>
            </a:lvl1pPr>
          </a:lstStyle>
          <a:p>
            <a:pPr>
              <a:defRPr/>
            </a:pPr>
            <a:endParaRPr lang="en-US" altLang="zh-CN"/>
          </a:p>
        </p:txBody>
      </p:sp>
      <p:sp>
        <p:nvSpPr>
          <p:cNvPr id="166915" name="Rectangle 3"/>
          <p:cNvSpPr>
            <a:spLocks noGrp="1" noChangeArrowheads="1"/>
          </p:cNvSpPr>
          <p:nvPr>
            <p:ph type="dt" idx="1"/>
          </p:nvPr>
        </p:nvSpPr>
        <p:spPr bwMode="auto">
          <a:xfrm>
            <a:off x="3830639" y="0"/>
            <a:ext cx="2930525" cy="497444"/>
          </a:xfrm>
          <a:prstGeom prst="rect">
            <a:avLst/>
          </a:prstGeom>
          <a:noFill/>
          <a:ln w="9525">
            <a:noFill/>
            <a:miter lim="800000"/>
          </a:ln>
          <a:effectLst/>
        </p:spPr>
        <p:txBody>
          <a:bodyPr vert="horz" wrap="square" lIns="91440" tIns="45720" rIns="91440" bIns="45720" numCol="1" anchor="t" anchorCtr="0" compatLnSpc="1"/>
          <a:lstStyle>
            <a:lvl1pPr algn="r">
              <a:defRPr sz="1200">
                <a:ea typeface="宋体" panose="02010600030101010101" pitchFamily="2" charset="-122"/>
              </a:defRPr>
            </a:lvl1pPr>
          </a:lstStyle>
          <a:p>
            <a:pPr>
              <a:defRPr/>
            </a:pPr>
            <a:endParaRPr lang="en-US" altLang="zh-CN"/>
          </a:p>
        </p:txBody>
      </p:sp>
      <p:sp>
        <p:nvSpPr>
          <p:cNvPr id="35844" name="Rectangle 4"/>
          <p:cNvSpPr>
            <a:spLocks noGrp="1" noRot="1" noChangeAspect="1" noChangeArrowheads="1" noTextEdit="1"/>
          </p:cNvSpPr>
          <p:nvPr>
            <p:ph type="sldImg" idx="2"/>
          </p:nvPr>
        </p:nvSpPr>
        <p:spPr bwMode="auto">
          <a:xfrm>
            <a:off x="896938" y="746125"/>
            <a:ext cx="4968875" cy="3727450"/>
          </a:xfrm>
          <a:prstGeom prst="rect">
            <a:avLst/>
          </a:prstGeom>
          <a:noFill/>
          <a:ln w="9525">
            <a:solidFill>
              <a:srgbClr val="000000"/>
            </a:solidFill>
            <a:miter lim="800000"/>
          </a:ln>
        </p:spPr>
      </p:sp>
      <p:sp>
        <p:nvSpPr>
          <p:cNvPr id="166917" name="Rectangle 5"/>
          <p:cNvSpPr>
            <a:spLocks noGrp="1" noChangeArrowheads="1"/>
          </p:cNvSpPr>
          <p:nvPr>
            <p:ph type="body" sz="quarter" idx="3"/>
          </p:nvPr>
        </p:nvSpPr>
        <p:spPr bwMode="auto">
          <a:xfrm>
            <a:off x="901701" y="4723330"/>
            <a:ext cx="4957763" cy="4473813"/>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166918" name="Rectangle 6"/>
          <p:cNvSpPr>
            <a:spLocks noGrp="1" noChangeArrowheads="1"/>
          </p:cNvSpPr>
          <p:nvPr>
            <p:ph type="ftr" sz="quarter" idx="4"/>
          </p:nvPr>
        </p:nvSpPr>
        <p:spPr bwMode="auto">
          <a:xfrm>
            <a:off x="1" y="9445070"/>
            <a:ext cx="2930525" cy="497443"/>
          </a:xfrm>
          <a:prstGeom prst="rect">
            <a:avLst/>
          </a:prstGeom>
          <a:noFill/>
          <a:ln w="9525">
            <a:noFill/>
            <a:miter lim="800000"/>
          </a:ln>
          <a:effectLst/>
        </p:spPr>
        <p:txBody>
          <a:bodyPr vert="horz" wrap="square" lIns="91440" tIns="45720" rIns="91440" bIns="45720" numCol="1" anchor="b" anchorCtr="0" compatLnSpc="1"/>
          <a:lstStyle>
            <a:lvl1pPr algn="l">
              <a:defRPr sz="1200">
                <a:ea typeface="宋体" panose="02010600030101010101" pitchFamily="2" charset="-122"/>
              </a:defRPr>
            </a:lvl1pPr>
          </a:lstStyle>
          <a:p>
            <a:pPr>
              <a:defRPr/>
            </a:pPr>
            <a:endParaRPr lang="en-US" altLang="zh-CN"/>
          </a:p>
        </p:txBody>
      </p:sp>
      <p:sp>
        <p:nvSpPr>
          <p:cNvPr id="166919" name="Rectangle 7"/>
          <p:cNvSpPr>
            <a:spLocks noGrp="1" noChangeArrowheads="1"/>
          </p:cNvSpPr>
          <p:nvPr>
            <p:ph type="sldNum" sz="quarter" idx="5"/>
          </p:nvPr>
        </p:nvSpPr>
        <p:spPr bwMode="auto">
          <a:xfrm>
            <a:off x="3830639" y="9445070"/>
            <a:ext cx="2930525" cy="497443"/>
          </a:xfrm>
          <a:prstGeom prst="rect">
            <a:avLst/>
          </a:prstGeom>
          <a:noFill/>
          <a:ln w="9525">
            <a:noFill/>
            <a:miter lim="800000"/>
          </a:ln>
          <a:effectLst/>
        </p:spPr>
        <p:txBody>
          <a:bodyPr vert="horz" wrap="square" lIns="91440" tIns="45720" rIns="91440" bIns="45720" numCol="1" anchor="b" anchorCtr="0" compatLnSpc="1"/>
          <a:lstStyle>
            <a:lvl1pPr algn="r">
              <a:defRPr sz="1200">
                <a:ea typeface="宋体" panose="02010600030101010101" pitchFamily="2" charset="-122"/>
              </a:defRPr>
            </a:lvl1pPr>
          </a:lstStyle>
          <a:p>
            <a:pPr>
              <a:defRPr/>
            </a:pPr>
            <a:fld id="{CC0C01E6-208D-42B5-9971-ECC7EA2861A7}"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I am Dong Wu, a staff research scientist in state key lab of high field laser physics. Director Leng Y. X. had planned to give this talk, while he had fly back to Shanghai for some other important staffs. Here, on behalf of Dr. Leng, I shall give this talk and introduce the development of ultra intense laser development and related particle acceleration at SIOM. </a:t>
            </a:r>
            <a:endParaRPr lang="en-US" altLang="zh-CN" dirty="0"/>
          </a:p>
        </p:txBody>
      </p:sp>
      <p:sp>
        <p:nvSpPr>
          <p:cNvPr id="4" name="灯片编号占位符 3"/>
          <p:cNvSpPr>
            <a:spLocks noGrp="1"/>
          </p:cNvSpPr>
          <p:nvPr>
            <p:ph type="sldNum" sz="quarter" idx="10"/>
          </p:nvPr>
        </p:nvSpPr>
        <p:spPr/>
        <p:txBody>
          <a:bodyPr/>
          <a:lstStyle/>
          <a:p>
            <a:pPr>
              <a:defRPr/>
            </a:pPr>
            <a:fld id="{5DFE03CA-772F-4821-86A2-8004E98C853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Here is the big structure of 2 pw laser facility. This is a Titanium: Saffire laser facility. Here we have a high repetation commercial CPA laser as a seed. This part is the laser pulse cleaner part. Latter I shall show, this laser pulse cleaner shall dramtically enhace the laser contrast ratio. After streching, it enters into the amplifiers, the first one, second one and the final amplifiers. The amplifiers are pumped by neodymium galss laser,with double frequency.  </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Times New Roman" panose="02020603050405020304" pitchFamily="18" charset="0"/>
                <a:ea typeface="楷体_GB2312" panose="02010609030101010101" pitchFamily="49" charset="-122"/>
              </a:defRPr>
            </a:lvl1pPr>
            <a:lvl2pPr marL="770255" indent="-295275">
              <a:defRPr sz="2400" b="1">
                <a:solidFill>
                  <a:schemeClr val="tx1"/>
                </a:solidFill>
                <a:latin typeface="Times New Roman" panose="02020603050405020304" pitchFamily="18" charset="0"/>
                <a:ea typeface="楷体_GB2312" panose="02010609030101010101" pitchFamily="49" charset="-122"/>
              </a:defRPr>
            </a:lvl2pPr>
            <a:lvl3pPr marL="1186180" indent="-236855">
              <a:defRPr sz="2400" b="1">
                <a:solidFill>
                  <a:schemeClr val="tx1"/>
                </a:solidFill>
                <a:latin typeface="Times New Roman" panose="02020603050405020304" pitchFamily="18" charset="0"/>
                <a:ea typeface="楷体_GB2312" panose="02010609030101010101" pitchFamily="49" charset="-122"/>
              </a:defRPr>
            </a:lvl3pPr>
            <a:lvl4pPr marL="1660525" indent="-236855">
              <a:defRPr sz="2400" b="1">
                <a:solidFill>
                  <a:schemeClr val="tx1"/>
                </a:solidFill>
                <a:latin typeface="Times New Roman" panose="02020603050405020304" pitchFamily="18" charset="0"/>
                <a:ea typeface="楷体_GB2312" panose="02010609030101010101" pitchFamily="49" charset="-122"/>
              </a:defRPr>
            </a:lvl4pPr>
            <a:lvl5pPr marL="2135505" indent="-236855">
              <a:defRPr sz="2400" b="1">
                <a:solidFill>
                  <a:schemeClr val="tx1"/>
                </a:solidFill>
                <a:latin typeface="Times New Roman" panose="02020603050405020304" pitchFamily="18" charset="0"/>
                <a:ea typeface="楷体_GB2312" panose="02010609030101010101" pitchFamily="49" charset="-122"/>
              </a:defRPr>
            </a:lvl5pPr>
            <a:lvl6pPr marL="2592705" indent="-236855" eaLnBrk="0" fontAlgn="base" hangingPunct="0">
              <a:spcBef>
                <a:spcPct val="0"/>
              </a:spcBef>
              <a:spcAft>
                <a:spcPct val="0"/>
              </a:spcAft>
              <a:defRPr sz="2400" b="1">
                <a:solidFill>
                  <a:schemeClr val="tx1"/>
                </a:solidFill>
                <a:latin typeface="Times New Roman" panose="02020603050405020304" pitchFamily="18" charset="0"/>
                <a:ea typeface="楷体_GB2312" panose="02010609030101010101" pitchFamily="49" charset="-122"/>
              </a:defRPr>
            </a:lvl6pPr>
            <a:lvl7pPr marL="3049905" indent="-236855" eaLnBrk="0" fontAlgn="base" hangingPunct="0">
              <a:spcBef>
                <a:spcPct val="0"/>
              </a:spcBef>
              <a:spcAft>
                <a:spcPct val="0"/>
              </a:spcAft>
              <a:defRPr sz="2400" b="1">
                <a:solidFill>
                  <a:schemeClr val="tx1"/>
                </a:solidFill>
                <a:latin typeface="Times New Roman" panose="02020603050405020304" pitchFamily="18" charset="0"/>
                <a:ea typeface="楷体_GB2312" panose="02010609030101010101" pitchFamily="49" charset="-122"/>
              </a:defRPr>
            </a:lvl7pPr>
            <a:lvl8pPr marL="3507105" indent="-236855" eaLnBrk="0" fontAlgn="base" hangingPunct="0">
              <a:spcBef>
                <a:spcPct val="0"/>
              </a:spcBef>
              <a:spcAft>
                <a:spcPct val="0"/>
              </a:spcAft>
              <a:defRPr sz="2400" b="1">
                <a:solidFill>
                  <a:schemeClr val="tx1"/>
                </a:solidFill>
                <a:latin typeface="Times New Roman" panose="02020603050405020304" pitchFamily="18" charset="0"/>
                <a:ea typeface="楷体_GB2312" panose="02010609030101010101" pitchFamily="49" charset="-122"/>
              </a:defRPr>
            </a:lvl8pPr>
            <a:lvl9pPr marL="3964305" indent="-236855" eaLnBrk="0" fontAlgn="base" hangingPunct="0">
              <a:spcBef>
                <a:spcPct val="0"/>
              </a:spcBef>
              <a:spcAft>
                <a:spcPct val="0"/>
              </a:spcAft>
              <a:defRPr sz="2400" b="1">
                <a:solidFill>
                  <a:schemeClr val="tx1"/>
                </a:solidFill>
                <a:latin typeface="Times New Roman" panose="02020603050405020304" pitchFamily="18" charset="0"/>
                <a:ea typeface="楷体_GB2312" panose="02010609030101010101" pitchFamily="49" charset="-122"/>
              </a:defRPr>
            </a:lvl9pPr>
          </a:lstStyle>
          <a:p>
            <a:fld id="{FA0153A9-6C4B-4C35-A49B-76752838AC54}" type="slidenum">
              <a:rPr lang="en-US" altLang="zh-CN" sz="1200" b="0" smtClean="0">
                <a:solidFill>
                  <a:srgbClr val="000000"/>
                </a:solidFill>
              </a:rPr>
            </a:fld>
            <a:endParaRPr lang="en-US" altLang="zh-CN" sz="1200" b="0" smtClean="0">
              <a:solidFill>
                <a:srgbClr val="000000"/>
              </a:solidFill>
            </a:endParaRPr>
          </a:p>
        </p:txBody>
      </p:sp>
      <p:sp>
        <p:nvSpPr>
          <p:cNvPr id="17411" name="Rectangle 2"/>
          <p:cNvSpPr>
            <a:spLocks noGrp="1" noRot="1" noChangeAspect="1" noChangeArrowheads="1" noTextEdit="1"/>
          </p:cNvSpPr>
          <p:nvPr>
            <p:ph type="sldImg"/>
          </p:nvPr>
        </p:nvSpPr>
        <p:spPr>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r>
              <a:rPr lang="en-US" altLang="zh-CN" smtClean="0"/>
              <a:t>Here is big structure of 5 pw laser facility. It is also a Titanium Saffire laser, and pumped by neodimium laser. But please note the 200 Terawat fron end, this front end by itself is a good laser facility and can be applied directly.in our follwoing slides,I shall introduce this front end in detail.</a:t>
            </a:r>
            <a:endParaRPr lang="en-US" altLang="zh-CN" smtClean="0"/>
          </a:p>
          <a:p>
            <a:pPr eaLnBrk="1" hangingPunct="1">
              <a:spcBef>
                <a:spcPct val="0"/>
              </a:spcBef>
            </a:pPr>
            <a:endParaRPr lang="en-US" altLang="zh-CN" smtClean="0"/>
          </a:p>
          <a:p>
            <a:pPr eaLnBrk="1" hangingPunct="1">
              <a:spcBef>
                <a:spcPct val="0"/>
              </a:spcBef>
            </a:pPr>
            <a:r>
              <a:rPr lang="en-US" altLang="zh-CN" smtClean="0"/>
              <a:t>The key to achieve high power output is the final amplifier.  </a:t>
            </a:r>
            <a:endParaRPr lang="en-US" altLang="zh-CN" smtClean="0"/>
          </a:p>
          <a:p>
            <a:pPr eaLnBrk="1" hangingPunct="1">
              <a:spcBef>
                <a:spcPct val="0"/>
              </a:spcBef>
            </a:pPr>
            <a:endParaRPr lang="en-US" altLang="zh-CN" smtClean="0"/>
          </a:p>
          <a:p>
            <a:pPr eaLnBrk="1" hangingPunct="1">
              <a:spcBef>
                <a:spcPct val="0"/>
              </a:spcBef>
            </a:pPr>
            <a:endParaRPr lang="en-US"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en-US" altLang="zh-CN" smtClean="0"/>
              <a:t>The perfomance of 200 TW laser at SIOM, </a:t>
            </a:r>
            <a:endParaRPr lang="en-US" altLang="zh-CN"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华文新魏" panose="02010800040101010101" pitchFamily="2" charset="-122"/>
              </a:defRPr>
            </a:lvl1pPr>
            <a:lvl2pPr marL="742950" indent="-285750">
              <a:defRPr>
                <a:solidFill>
                  <a:schemeClr val="tx1"/>
                </a:solidFill>
                <a:latin typeface="Arial" panose="020B0604020202020204" pitchFamily="34" charset="0"/>
                <a:ea typeface="华文新魏" panose="02010800040101010101" pitchFamily="2" charset="-122"/>
              </a:defRPr>
            </a:lvl2pPr>
            <a:lvl3pPr marL="1143000" indent="-228600">
              <a:defRPr>
                <a:solidFill>
                  <a:schemeClr val="tx1"/>
                </a:solidFill>
                <a:latin typeface="Arial" panose="020B0604020202020204" pitchFamily="34" charset="0"/>
                <a:ea typeface="华文新魏" panose="02010800040101010101" pitchFamily="2" charset="-122"/>
              </a:defRPr>
            </a:lvl3pPr>
            <a:lvl4pPr marL="1600200" indent="-228600">
              <a:defRPr>
                <a:solidFill>
                  <a:schemeClr val="tx1"/>
                </a:solidFill>
                <a:latin typeface="Arial" panose="020B0604020202020204" pitchFamily="34" charset="0"/>
                <a:ea typeface="华文新魏" panose="02010800040101010101" pitchFamily="2" charset="-122"/>
              </a:defRPr>
            </a:lvl4pPr>
            <a:lvl5pPr marL="2057400" indent="-228600">
              <a:defRPr>
                <a:solidFill>
                  <a:schemeClr val="tx1"/>
                </a:solidFill>
                <a:latin typeface="Arial" panose="020B0604020202020204" pitchFamily="34" charset="0"/>
                <a:ea typeface="华文新魏"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9pPr>
          </a:lstStyle>
          <a:p>
            <a:fld id="{C9671EDD-5138-4B37-9131-3F9646224718}" type="slidenum">
              <a:rPr lang="zh-CN" altLang="en-US" smtClean="0">
                <a:solidFill>
                  <a:srgbClr val="000000"/>
                </a:solidFill>
                <a:latin typeface="Calibri" panose="020F0502020204030204" pitchFamily="34" charset="0"/>
                <a:ea typeface="宋体" panose="02010600030101010101" pitchFamily="2" charset="-122"/>
              </a:rPr>
            </a:fld>
            <a:endParaRPr lang="zh-CN" altLang="en-US" smtClean="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smtClean="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华文新魏" panose="02010800040101010101" pitchFamily="2" charset="-122"/>
              </a:defRPr>
            </a:lvl1pPr>
            <a:lvl2pPr marL="742950" indent="-285750">
              <a:defRPr>
                <a:solidFill>
                  <a:schemeClr val="tx1"/>
                </a:solidFill>
                <a:latin typeface="Arial" panose="020B0604020202020204" pitchFamily="34" charset="0"/>
                <a:ea typeface="华文新魏" panose="02010800040101010101" pitchFamily="2" charset="-122"/>
              </a:defRPr>
            </a:lvl2pPr>
            <a:lvl3pPr marL="1143000" indent="-228600">
              <a:defRPr>
                <a:solidFill>
                  <a:schemeClr val="tx1"/>
                </a:solidFill>
                <a:latin typeface="Arial" panose="020B0604020202020204" pitchFamily="34" charset="0"/>
                <a:ea typeface="华文新魏" panose="02010800040101010101" pitchFamily="2" charset="-122"/>
              </a:defRPr>
            </a:lvl3pPr>
            <a:lvl4pPr marL="1600200" indent="-228600">
              <a:defRPr>
                <a:solidFill>
                  <a:schemeClr val="tx1"/>
                </a:solidFill>
                <a:latin typeface="Arial" panose="020B0604020202020204" pitchFamily="34" charset="0"/>
                <a:ea typeface="华文新魏" panose="02010800040101010101" pitchFamily="2" charset="-122"/>
              </a:defRPr>
            </a:lvl4pPr>
            <a:lvl5pPr marL="2057400" indent="-228600">
              <a:defRPr>
                <a:solidFill>
                  <a:schemeClr val="tx1"/>
                </a:solidFill>
                <a:latin typeface="Arial" panose="020B0604020202020204" pitchFamily="34" charset="0"/>
                <a:ea typeface="华文新魏" panose="0201080004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华文新魏" panose="02010800040101010101" pitchFamily="2" charset="-122"/>
              </a:defRPr>
            </a:lvl9pPr>
          </a:lstStyle>
          <a:p>
            <a:fld id="{2BED8DFF-B7AA-42F1-BA99-2896B212B26B}" type="slidenum">
              <a:rPr lang="zh-CN" altLang="en-US" smtClean="0">
                <a:solidFill>
                  <a:srgbClr val="000000"/>
                </a:solidFill>
                <a:latin typeface="Calibri" panose="020F0502020204030204" pitchFamily="34" charset="0"/>
                <a:ea typeface="宋体" panose="02010600030101010101" pitchFamily="2" charset="-122"/>
              </a:rPr>
            </a:fld>
            <a:endParaRPr lang="zh-CN" altLang="en-US" smtClean="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In our lab, we have investigated the two pump pulses technique to suppress the parasitic lasing. Here is the Titanium Saffire, illuminated by neodymium glass laser from two sides, In each direction, there are two beam, through the time history control of the pump beam, the parasitic lasing can be significantly suppressed. Here is the fianal output energy as a function of pump energy, it is almost linearly increasing with pump energy, the maxium outout energy can be 202.8 J and the maximum conversion efficiency can be as high as 49.3 percent.</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after amplification, the high energy laser pulse is compreesed into a ultra short pulse with only 24 ficosecond, the maximum peak power can be as high as 5.4 PW.</a:t>
            </a:r>
            <a:endParaRPr lang="en-US" altLang="zh-CN"/>
          </a:p>
          <a:p>
            <a:r>
              <a:rPr lang="en-US" altLang="zh-CN"/>
              <a:t>This is a figure of our compressor, here is a man. Now you can have a feeling, how big it is.</a:t>
            </a:r>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Actually the story never end. The present 5 pw laser faility is only a prototype of Shanghai Superintense ultrafast laser facility. The real SULF is located in Zhangjiang comprehensive national scientific centor, located in Pudong. Thie SULF facility contains two beam lines, 1pw low frequency 10 pw beam line and 1 high frequency 1 pw beam ligh. We have three platforms for uesers: dynamic of materials under extreme conditions, ultrafast sub-atomic physics and attosecond chemistry and optical manipulation of molecules. Every user platform planed to spare 1200 hours/years to users outside SIOM. In addition, this SULF project also contains a information center, used to store and prosessing experiment data, and physical simulations. </a:t>
            </a:r>
            <a:endParaRPr lang="en-US" altLang="zh-CN"/>
          </a:p>
          <a:p>
            <a:r>
              <a:rPr lang="en-US" altLang="zh-CN"/>
              <a:t> </a:t>
            </a:r>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p:sp>
      <p:sp>
        <p:nvSpPr>
          <p:cNvPr id="37891" name="备注占位符 2"/>
          <p:cNvSpPr>
            <a:spLocks noGrp="1"/>
          </p:cNvSpPr>
          <p:nvPr>
            <p:ph type="body" idx="1"/>
          </p:nvPr>
        </p:nvSpPr>
        <p:spPr>
          <a:noFill/>
        </p:spPr>
        <p:txBody>
          <a:bodyPr/>
          <a:lstStyle/>
          <a:p>
            <a:endParaRPr lang="zh-CN" altLang="en-US" smtClean="0"/>
          </a:p>
        </p:txBody>
      </p:sp>
      <p:sp>
        <p:nvSpPr>
          <p:cNvPr id="37892" name="灯片编号占位符 3"/>
          <p:cNvSpPr>
            <a:spLocks noGrp="1"/>
          </p:cNvSpPr>
          <p:nvPr>
            <p:ph type="sldNum" sz="quarter" idx="5"/>
          </p:nvPr>
        </p:nvSpPr>
        <p:spPr>
          <a:noFill/>
        </p:spPr>
        <p:txBody>
          <a:bodyPr/>
          <a:lstStyle/>
          <a:p>
            <a:fld id="{F38E1CA6-6CDA-4D2C-BA31-A4583D906CAB}" type="slidenum">
              <a:rPr lang="zh-CN" altLang="en-US" smtClean="0"/>
            </a:fld>
            <a:endParaRPr lang="zh-CN"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43011" name="备注占位符 2"/>
          <p:cNvSpPr>
            <a:spLocks noGrp="1"/>
          </p:cNvSpPr>
          <p:nvPr>
            <p:ph type="body" idx="1"/>
          </p:nvPr>
        </p:nvSpPr>
        <p:spPr>
          <a:noFill/>
        </p:spPr>
        <p:txBody>
          <a:bodyPr/>
          <a:lstStyle/>
          <a:p>
            <a:r>
              <a:rPr lang="zh-CN" altLang="en-US" b="1" dirty="0" smtClean="0">
                <a:solidFill>
                  <a:srgbClr val="FF0000"/>
                </a:solidFill>
                <a:latin typeface="黑体" panose="02010600030101010101" pitchFamily="49" charset="-122"/>
                <a:ea typeface="黑体" panose="02010600030101010101" pitchFamily="49" charset="-122"/>
              </a:rPr>
              <a:t>代表性成果</a:t>
            </a:r>
            <a:r>
              <a:rPr lang="en-US" altLang="zh-CN" b="1" dirty="0" smtClean="0">
                <a:solidFill>
                  <a:srgbClr val="FF0000"/>
                </a:solidFill>
                <a:latin typeface="黑体" panose="02010600030101010101" pitchFamily="49" charset="-122"/>
                <a:ea typeface="黑体" panose="02010600030101010101" pitchFamily="49" charset="-122"/>
              </a:rPr>
              <a:t>1</a:t>
            </a:r>
            <a:r>
              <a:rPr lang="zh-CN" altLang="en-US" b="1" dirty="0" smtClean="0">
                <a:solidFill>
                  <a:srgbClr val="FF0000"/>
                </a:solidFill>
                <a:latin typeface="黑体" panose="02010600030101010101" pitchFamily="49" charset="-122"/>
                <a:ea typeface="黑体" panose="02010600030101010101" pitchFamily="49" charset="-122"/>
              </a:rPr>
              <a:t>：</a:t>
            </a:r>
            <a:r>
              <a:rPr lang="zh-CN" altLang="en-US" b="1" dirty="0" smtClean="0">
                <a:solidFill>
                  <a:srgbClr val="FF0000"/>
                </a:solidFill>
                <a:ea typeface="黑体" panose="02010600030101010101" pitchFamily="49" charset="-122"/>
              </a:rPr>
              <a:t>成功研制</a:t>
            </a:r>
            <a:r>
              <a:rPr lang="en-US" altLang="zh-CN" b="1" dirty="0" err="1" smtClean="0">
                <a:solidFill>
                  <a:srgbClr val="FF0000"/>
                </a:solidFill>
                <a:ea typeface="黑体" panose="02010600030101010101" pitchFamily="49" charset="-122"/>
              </a:rPr>
              <a:t>GeV</a:t>
            </a:r>
            <a:r>
              <a:rPr lang="zh-CN" altLang="en-US" b="1" dirty="0" smtClean="0">
                <a:solidFill>
                  <a:srgbClr val="FF0000"/>
                </a:solidFill>
                <a:ea typeface="黑体" panose="02010600030101010101" pitchFamily="49" charset="-122"/>
              </a:rPr>
              <a:t>级级联激光尾波场电子加速器</a:t>
            </a:r>
            <a:endParaRPr lang="zh-CN" altLang="en-US" b="1" dirty="0" smtClean="0">
              <a:solidFill>
                <a:srgbClr val="0000FF"/>
              </a:solidFill>
              <a:latin typeface="黑体" panose="02010600030101010101" pitchFamily="49" charset="-122"/>
              <a:ea typeface="黑体" panose="02010600030101010101" pitchFamily="49" charset="-122"/>
            </a:endParaRPr>
          </a:p>
          <a:p>
            <a:r>
              <a:rPr lang="zh-CN" altLang="en-US" b="1" dirty="0" smtClean="0">
                <a:solidFill>
                  <a:srgbClr val="FF0000"/>
                </a:solidFill>
                <a:ea typeface="黑体" panose="02010600030101010101" pitchFamily="49" charset="-122"/>
                <a:cs typeface="Times New Roman" panose="02020603050405020304" pitchFamily="18" charset="0"/>
              </a:rPr>
              <a:t>相对论强度的超短脉冲激光在等离子体中传输，在激光后沿形成空泡结构的尾波场，由于非线性波破，电子注入到尾波场中加速获得极高的能量。相对传统的</a:t>
            </a:r>
            <a:r>
              <a:rPr lang="zh-CN" altLang="en-US" dirty="0" smtClean="0">
                <a:ea typeface="黑体" panose="02010600030101010101" pitchFamily="49" charset="-122"/>
                <a:cs typeface="Times New Roman" panose="02020603050405020304" pitchFamily="18" charset="0"/>
              </a:rPr>
              <a:t>射频电子直线加速器，加速梯度高出三个量级以上，因此，激光尾波场电子加速器是一种全新的小型化的粒子加速器。</a:t>
            </a:r>
            <a:r>
              <a:rPr lang="zh-CN" altLang="en-US" b="1" dirty="0" smtClean="0">
                <a:solidFill>
                  <a:srgbClr val="FF0000"/>
                </a:solidFill>
                <a:ea typeface="黑体" panose="02010600030101010101" pitchFamily="49" charset="-122"/>
                <a:cs typeface="Times New Roman" panose="02020603050405020304" pitchFamily="18" charset="0"/>
              </a:rPr>
              <a:t>但是单级激光尾场加速器中</a:t>
            </a:r>
            <a:r>
              <a:rPr lang="zh-CN" altLang="en-US" b="1" dirty="0" smtClean="0">
                <a:solidFill>
                  <a:srgbClr val="0000FF"/>
                </a:solidFill>
                <a:ea typeface="黑体" panose="02010600030101010101" pitchFamily="49" charset="-122"/>
                <a:cs typeface="Times New Roman" panose="02020603050405020304" pitchFamily="18" charset="0"/>
              </a:rPr>
              <a:t>电子注入和加速两个过程耦合在一起，一方面，电子注入要求高密度和强非线性，而电子加速要求低密度和准线性，因此存在难以克服的重大障碍。解决方案是采用级联加速方案，将电子注入和加速两个过程分离与分别控制。然而级联加速器中有</a:t>
            </a:r>
            <a:r>
              <a:rPr lang="en-US" altLang="zh-CN" b="1" dirty="0" smtClean="0">
                <a:solidFill>
                  <a:srgbClr val="0000FF"/>
                </a:solidFill>
                <a:ea typeface="黑体" panose="02010600030101010101" pitchFamily="49" charset="-122"/>
                <a:cs typeface="Times New Roman" panose="02020603050405020304" pitchFamily="18" charset="0"/>
              </a:rPr>
              <a:t>3</a:t>
            </a:r>
            <a:r>
              <a:rPr lang="zh-CN" altLang="en-US" b="1" dirty="0" smtClean="0">
                <a:solidFill>
                  <a:srgbClr val="0000FF"/>
                </a:solidFill>
                <a:ea typeface="黑体" panose="02010600030101010101" pitchFamily="49" charset="-122"/>
                <a:cs typeface="Times New Roman" panose="02020603050405020304" pitchFamily="18" charset="0"/>
              </a:rPr>
              <a:t>个主要科学问题，电子注入器，电子注入相位，导引传输和加速，只有解决好这</a:t>
            </a:r>
            <a:r>
              <a:rPr lang="en-US" altLang="zh-CN" b="1" dirty="0" smtClean="0">
                <a:solidFill>
                  <a:srgbClr val="0000FF"/>
                </a:solidFill>
                <a:ea typeface="黑体" panose="02010600030101010101" pitchFamily="49" charset="-122"/>
                <a:cs typeface="Times New Roman" panose="02020603050405020304" pitchFamily="18" charset="0"/>
              </a:rPr>
              <a:t>3</a:t>
            </a:r>
            <a:r>
              <a:rPr lang="zh-CN" altLang="en-US" b="1" dirty="0" smtClean="0">
                <a:solidFill>
                  <a:srgbClr val="0000FF"/>
                </a:solidFill>
                <a:ea typeface="黑体" panose="02010600030101010101" pitchFamily="49" charset="-122"/>
                <a:cs typeface="Times New Roman" panose="02020603050405020304" pitchFamily="18" charset="0"/>
              </a:rPr>
              <a:t>个科学问题，才能产生高性能高能电子束。</a:t>
            </a:r>
            <a:endParaRPr lang="zh-CN" altLang="en-US" dirty="0" smtClean="0">
              <a:ea typeface="黑体" panose="02010600030101010101" pitchFamily="49" charset="-122"/>
              <a:cs typeface="Times New Roman" panose="02020603050405020304" pitchFamily="18" charset="0"/>
            </a:endParaRPr>
          </a:p>
        </p:txBody>
      </p:sp>
      <p:sp>
        <p:nvSpPr>
          <p:cNvPr id="43012" name="灯片编号占位符 3"/>
          <p:cNvSpPr>
            <a:spLocks noGrp="1"/>
          </p:cNvSpPr>
          <p:nvPr>
            <p:ph type="sldNum" sz="quarter" idx="5"/>
          </p:nvPr>
        </p:nvSpPr>
        <p:spPr>
          <a:noFill/>
        </p:spPr>
        <p:txBody>
          <a:bodyPr/>
          <a:lstStyle/>
          <a:p>
            <a:fld id="{83081A48-1C7B-48AF-851C-4AB643FF6A94}" type="slidenum">
              <a:rPr lang="en-US" altLang="zh-CN" smtClean="0"/>
            </a:fld>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txBox="1">
            <a:spLocks noGrp="1" noChangeArrowheads="1"/>
          </p:cNvSpPr>
          <p:nvPr/>
        </p:nvSpPr>
        <p:spPr bwMode="auto">
          <a:xfrm>
            <a:off x="3829010" y="9443322"/>
            <a:ext cx="2930574" cy="497603"/>
          </a:xfrm>
          <a:prstGeom prst="rect">
            <a:avLst/>
          </a:prstGeom>
          <a:noFill/>
          <a:ln w="9525">
            <a:noFill/>
            <a:miter lim="800000"/>
          </a:ln>
        </p:spPr>
        <p:txBody>
          <a:bodyPr lIns="91415" tIns="45707" rIns="91415" bIns="45707" anchor="b"/>
          <a:lstStyle/>
          <a:p>
            <a:pPr algn="r" eaLnBrk="0" hangingPunct="0"/>
            <a:fld id="{F121D35F-DAF0-48AC-A83C-3E42508636D2}" type="slidenum">
              <a:rPr lang="en-US" altLang="zh-CN" sz="1200"/>
            </a:fld>
            <a:endParaRPr lang="en-US" altLang="zh-CN" sz="1200"/>
          </a:p>
        </p:txBody>
      </p:sp>
      <p:sp>
        <p:nvSpPr>
          <p:cNvPr id="90114" name="Rectangle 2"/>
          <p:cNvSpPr>
            <a:spLocks noGrp="1" noRot="1" noChangeAspect="1" noChangeArrowheads="1" noTextEdit="1"/>
          </p:cNvSpPr>
          <p:nvPr>
            <p:ph type="sldImg"/>
          </p:nvPr>
        </p:nvSpPr>
        <p:spPr bwMode="auto">
          <a:xfrm>
            <a:off x="896938" y="746125"/>
            <a:ext cx="4970462" cy="3729038"/>
          </a:xfrm>
          <a:noFill/>
          <a:ln>
            <a:solidFill>
              <a:srgbClr val="000000"/>
            </a:solidFill>
            <a:miter lim="800000"/>
          </a:ln>
        </p:spPr>
      </p:sp>
      <p:sp>
        <p:nvSpPr>
          <p:cNvPr id="90115" name="Rectangle 3"/>
          <p:cNvSpPr>
            <a:spLocks noGrp="1" noChangeArrowheads="1"/>
          </p:cNvSpPr>
          <p:nvPr>
            <p:ph type="body" idx="1"/>
          </p:nvPr>
        </p:nvSpPr>
        <p:spPr bwMode="auto">
          <a:noFill/>
        </p:spPr>
        <p:txBody>
          <a:bodyPr wrap="square" lIns="91404" tIns="45702" rIns="91404" bIns="45702" numCol="1" anchor="t" anchorCtr="0" compatLnSpc="1"/>
          <a:lstStyle/>
          <a:p>
            <a:pPr eaLnBrk="1" hangingPunct="1">
              <a:spcBef>
                <a:spcPct val="0"/>
              </a:spcBef>
            </a:pPr>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p:sp>
      <p:sp>
        <p:nvSpPr>
          <p:cNvPr id="37891" name="备注占位符 2"/>
          <p:cNvSpPr>
            <a:spLocks noGrp="1"/>
          </p:cNvSpPr>
          <p:nvPr>
            <p:ph type="body" idx="1"/>
          </p:nvPr>
        </p:nvSpPr>
        <p:spPr>
          <a:noFill/>
        </p:spPr>
        <p:txBody>
          <a:bodyPr/>
          <a:lstStyle/>
          <a:p>
            <a:r>
              <a:rPr lang="en-US" altLang="zh-CN" smtClean="0"/>
              <a:t>The outline of this talk is as follows. Firstly, is the background and motivation. in the second part, I shall introduce the development of ultra intense laser systems at SIOM. </a:t>
            </a:r>
            <a:endParaRPr lang="en-US" altLang="zh-CN" smtClean="0"/>
          </a:p>
          <a:p>
            <a:r>
              <a:rPr lang="en-US" altLang="zh-CN" smtClean="0"/>
              <a:t>In the third part,I shall introduce the high quality e-beam generation from cacaded laser wakefield acceleration based on our own laser facility. The fourth part,is some results of x and gamma rays based on high quality electron beams from LWFAs. Finially is the summary.  </a:t>
            </a:r>
            <a:endParaRPr lang="en-US" altLang="zh-CN" smtClean="0"/>
          </a:p>
        </p:txBody>
      </p:sp>
      <p:sp>
        <p:nvSpPr>
          <p:cNvPr id="37892" name="灯片编号占位符 3"/>
          <p:cNvSpPr>
            <a:spLocks noGrp="1"/>
          </p:cNvSpPr>
          <p:nvPr>
            <p:ph type="sldNum" sz="quarter" idx="5"/>
          </p:nvPr>
        </p:nvSpPr>
        <p:spPr>
          <a:noFill/>
        </p:spPr>
        <p:txBody>
          <a:bodyPr/>
          <a:lstStyle/>
          <a:p>
            <a:fld id="{F38E1CA6-6CDA-4D2C-BA31-A4583D906CAB}" type="slidenum">
              <a:rPr lang="zh-CN" altLang="en-US" smtClean="0"/>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p:sp>
      <p:sp>
        <p:nvSpPr>
          <p:cNvPr id="60419" name="备注占位符 2"/>
          <p:cNvSpPr>
            <a:spLocks noGrp="1"/>
          </p:cNvSpPr>
          <p:nvPr>
            <p:ph type="body" idx="1"/>
          </p:nvPr>
        </p:nvSpPr>
        <p:spPr>
          <a:noFill/>
        </p:spPr>
        <p:txBody>
          <a:bodyPr/>
          <a:lstStyle/>
          <a:p>
            <a:endParaRPr lang="zh-CN" altLang="en-US" dirty="0" smtClean="0"/>
          </a:p>
        </p:txBody>
      </p:sp>
      <p:sp>
        <p:nvSpPr>
          <p:cNvPr id="60420" name="灯片编号占位符 3"/>
          <p:cNvSpPr>
            <a:spLocks noGrp="1"/>
          </p:cNvSpPr>
          <p:nvPr>
            <p:ph type="sldNum" sz="quarter" idx="5"/>
          </p:nvPr>
        </p:nvSpPr>
        <p:spPr>
          <a:noFill/>
        </p:spPr>
        <p:txBody>
          <a:bodyPr/>
          <a:lstStyle/>
          <a:p>
            <a:fld id="{16BC033D-AFE2-47DA-9525-E5A1A91A2EA3}" type="slidenum">
              <a:rPr lang="en-US" altLang="zh-CN" smtClean="0"/>
            </a:fld>
            <a:endParaRPr lang="en-US" altLang="zh-C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7FA9B77D-4B41-4C1E-9E68-A2288C6517B7}" type="slidenum">
              <a:rPr lang="en-US" altLang="zh-CN"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29051" y="9443481"/>
            <a:ext cx="2930525" cy="497444"/>
          </a:xfrm>
          <a:prstGeom prst="rect">
            <a:avLst/>
          </a:prstGeom>
          <a:noFill/>
          <a:ln w="9525">
            <a:noFill/>
            <a:miter lim="800000"/>
          </a:ln>
        </p:spPr>
        <p:txBody>
          <a:bodyPr lIns="91415" tIns="45707" rIns="91415" bIns="45707" anchor="b"/>
          <a:lstStyle/>
          <a:p>
            <a:pPr algn="r" eaLnBrk="0" hangingPunct="0"/>
            <a:fld id="{8DCB913C-5789-46A0-B1C9-FB57E85D5923}" type="slidenum">
              <a:rPr lang="en-US" altLang="zh-CN" sz="1200"/>
            </a:fld>
            <a:endParaRPr lang="en-US" altLang="zh-CN" sz="1200"/>
          </a:p>
        </p:txBody>
      </p:sp>
      <p:sp>
        <p:nvSpPr>
          <p:cNvPr id="64515" name="Rectangle 2"/>
          <p:cNvSpPr>
            <a:spLocks noGrp="1" noRot="1" noChangeAspect="1" noChangeArrowheads="1" noTextEdit="1"/>
          </p:cNvSpPr>
          <p:nvPr>
            <p:ph type="sldImg"/>
          </p:nvPr>
        </p:nvSpPr>
        <p:spPr>
          <a:xfrm>
            <a:off x="896938" y="746125"/>
            <a:ext cx="4970462" cy="3729038"/>
          </a:xfrm>
        </p:spPr>
      </p:sp>
      <p:sp>
        <p:nvSpPr>
          <p:cNvPr id="64516" name="Rectangle 3"/>
          <p:cNvSpPr>
            <a:spLocks noGrp="1" noChangeArrowheads="1"/>
          </p:cNvSpPr>
          <p:nvPr>
            <p:ph type="body" idx="1"/>
          </p:nvPr>
        </p:nvSpPr>
        <p:spPr>
          <a:noFill/>
        </p:spPr>
        <p:txBody>
          <a:bodyPr lIns="91404" tIns="45702" rIns="91404" bIns="45702"/>
          <a:lstStyle/>
          <a:p>
            <a:pPr eaLnBrk="1" hangingPunct="1">
              <a:spcBef>
                <a:spcPct val="0"/>
              </a:spcBef>
            </a:pPr>
            <a:endParaRPr lang="zh-CN"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p:sp>
      <p:sp>
        <p:nvSpPr>
          <p:cNvPr id="37891" name="备注占位符 2"/>
          <p:cNvSpPr>
            <a:spLocks noGrp="1"/>
          </p:cNvSpPr>
          <p:nvPr>
            <p:ph type="body" idx="1"/>
          </p:nvPr>
        </p:nvSpPr>
        <p:spPr>
          <a:noFill/>
        </p:spPr>
        <p:txBody>
          <a:bodyPr/>
          <a:lstStyle/>
          <a:p>
            <a:endParaRPr lang="zh-CN" altLang="en-US" smtClean="0"/>
          </a:p>
        </p:txBody>
      </p:sp>
      <p:sp>
        <p:nvSpPr>
          <p:cNvPr id="37892" name="灯片编号占位符 3"/>
          <p:cNvSpPr>
            <a:spLocks noGrp="1"/>
          </p:cNvSpPr>
          <p:nvPr>
            <p:ph type="sldNum" sz="quarter" idx="5"/>
          </p:nvPr>
        </p:nvSpPr>
        <p:spPr>
          <a:noFill/>
        </p:spPr>
        <p:txBody>
          <a:bodyPr/>
          <a:lstStyle/>
          <a:p>
            <a:fld id="{F38E1CA6-6CDA-4D2C-BA31-A4583D906CAB}" type="slidenum">
              <a:rPr lang="zh-CN" altLang="en-US" smtClean="0"/>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The front end of the 5 pw laser, is really of high quality. We have rebuild another one, 200 TW laser,one of its application is the High himonic generation seeded laser wakefield acceleration based XFEL. Here is the 200 TW laser, through LWFA, high quality electron beam can be generated,   </a:t>
            </a:r>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C0C01E6-208D-42B5-9971-ECC7EA2861A7}" type="slidenum">
              <a:rPr lang="en-US" altLang="zh-CN"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8144725-9DA0-4259-B0F2-93E0FC9BCA61}" type="slidenum">
              <a:rPr lang="en-US" altLang="zh-CN" smtClean="0"/>
            </a:fld>
            <a:endParaRPr lang="en-US" altLang="zh-CN" smtClean="0"/>
          </a:p>
        </p:txBody>
      </p:sp>
      <p:sp>
        <p:nvSpPr>
          <p:cNvPr id="57347" name="Rectangle 2"/>
          <p:cNvSpPr>
            <a:spLocks noGrp="1" noRot="1" noChangeAspect="1" noChangeArrowheads="1" noTextEdit="1"/>
          </p:cNvSpPr>
          <p:nvPr>
            <p:ph type="sldImg"/>
          </p:nvPr>
        </p:nvSpPr>
        <p:spPr>
          <a:xfrm>
            <a:off x="895350" y="744538"/>
            <a:ext cx="4972050" cy="3730625"/>
          </a:xfrm>
          <a:solidFill>
            <a:srgbClr val="FFFFFF"/>
          </a:solidFill>
        </p:spPr>
      </p:sp>
      <p:sp>
        <p:nvSpPr>
          <p:cNvPr id="57348" name="Rectangle 3"/>
          <p:cNvSpPr>
            <a:spLocks noGrp="1" noChangeArrowheads="1"/>
          </p:cNvSpPr>
          <p:nvPr>
            <p:ph type="body" idx="1"/>
          </p:nvPr>
        </p:nvSpPr>
        <p:spPr>
          <a:solidFill>
            <a:srgbClr val="FFFFFF"/>
          </a:solidFill>
          <a:ln>
            <a:solidFill>
              <a:srgbClr val="000000"/>
            </a:solidFill>
          </a:ln>
        </p:spPr>
        <p:txBody>
          <a:bodyPr/>
          <a:lstStyle/>
          <a:p>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1"/>
          <p:cNvSpPr>
            <a:spLocks noGrp="1" noRot="1" noChangeAspect="1" noTextEdit="1"/>
          </p:cNvSpPr>
          <p:nvPr>
            <p:ph type="sldImg"/>
          </p:nvPr>
        </p:nvSpPr>
        <p:spPr bwMode="auto">
          <a:xfrm>
            <a:off x="895350" y="746125"/>
            <a:ext cx="4970463" cy="3729038"/>
          </a:xfrm>
          <a:noFill/>
          <a:ln>
            <a:solidFill>
              <a:srgbClr val="000000"/>
            </a:solidFill>
            <a:miter lim="800000"/>
          </a:ln>
        </p:spPr>
      </p:sp>
      <p:sp>
        <p:nvSpPr>
          <p:cNvPr id="79875" name="备注占位符 2"/>
          <p:cNvSpPr>
            <a:spLocks noGrp="1"/>
          </p:cNvSpPr>
          <p:nvPr>
            <p:ph type="body" idx="1"/>
          </p:nvPr>
        </p:nvSpPr>
        <p:spPr bwMode="auto">
          <a:noFill/>
        </p:spPr>
        <p:txBody>
          <a:bodyPr wrap="square" lIns="91427" tIns="45714" rIns="91427" bIns="45714" numCol="1" anchor="t" anchorCtr="0" compatLnSpc="1"/>
          <a:lstStyle/>
          <a:p>
            <a:r>
              <a:rPr lang="en-US" altLang="zh-CN" smtClean="0"/>
              <a:t>The basic idea of laser wake field accelerator is when a intense laser beam propagate in low density plasmas, the ponderomtive force of the laser beam shall evacuate electrons anf form a bubble. In the meanwhile, a strong plasma wave can also be exciated. The electric field of the plasma wave can be 3 orders of magnitude higher than tranditional radio frequency accelerators. This unique feature makes it possible to make a compact particle accelerators based on laser wake field accelerations. </a:t>
            </a:r>
            <a:endParaRPr lang="en-US" altLang="zh-CN" smtClean="0"/>
          </a:p>
          <a:p>
            <a:endParaRPr lang="en-US" altLang="zh-CN" smtClean="0"/>
          </a:p>
          <a:p>
            <a:r>
              <a:rPr lang="en-US" altLang="zh-CN" smtClean="0"/>
              <a:t>This kind of concept looks branch new, while it also havs a very long history just as tranditional accelerators, which can date back to 40 yeats ago. This is paper initially published by Tajima and Dawson, which is the origin of laser electron accelerator.  </a:t>
            </a:r>
            <a:endParaRPr lang="en-US" altLang="zh-CN" smtClean="0"/>
          </a:p>
        </p:txBody>
      </p:sp>
      <p:sp>
        <p:nvSpPr>
          <p:cNvPr id="4" name="灯片编号占位符 3"/>
          <p:cNvSpPr txBox="1">
            <a:spLocks noGrp="1"/>
          </p:cNvSpPr>
          <p:nvPr/>
        </p:nvSpPr>
        <p:spPr>
          <a:xfrm>
            <a:off x="3829763" y="9443662"/>
            <a:ext cx="2929837" cy="497126"/>
          </a:xfrm>
          <a:prstGeom prst="rect">
            <a:avLst/>
          </a:prstGeom>
          <a:noFill/>
        </p:spPr>
        <p:txBody>
          <a:bodyPr lIns="91427" tIns="45714" rIns="91427" bIns="45714" anchor="b"/>
          <a:lstStyle/>
          <a:p>
            <a:pPr algn="r" eaLnBrk="0" hangingPunct="0">
              <a:defRPr/>
            </a:pPr>
            <a:fld id="{7118B60D-27BC-4621-8826-D5717F86AF8A}" type="slidenum">
              <a:rPr lang="zh-CN" altLang="en-US" sz="1200">
                <a:latin typeface="Arial" panose="020B0604020202020204" pitchFamily="34" charset="0"/>
                <a:ea typeface="+mn-ea"/>
              </a:rPr>
            </a:fld>
            <a:endParaRPr lang="zh-CN" altLang="en-US" sz="1200">
              <a:latin typeface="Arial" panose="020B0604020202020204" pitchFamily="34" charset="0"/>
              <a:ea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ln>
            <a:miter lim="800000"/>
          </a:ln>
        </p:spPr>
        <p:txBody>
          <a:bodyPr wrap="square" numCol="1" anchorCtr="0" compatLnSpc="1"/>
          <a:lstStyle/>
          <a:p>
            <a:pPr>
              <a:defRPr/>
            </a:pPr>
            <a:fld id="{87654515-5856-43AB-BD41-8D3ECBA6DB07}" type="slidenum">
              <a:rPr lang="en-US" altLang="zh-CN" smtClean="0">
                <a:latin typeface="Arial" panose="020B0604020202020204" pitchFamily="34" charset="0"/>
              </a:rPr>
            </a:fld>
            <a:endParaRPr lang="en-US" altLang="zh-CN" smtClean="0">
              <a:latin typeface="Arial" panose="020B0604020202020204" pitchFamily="34" charset="0"/>
            </a:endParaRPr>
          </a:p>
        </p:txBody>
      </p:sp>
      <p:sp>
        <p:nvSpPr>
          <p:cNvPr id="182274" name="Rectangle 2"/>
          <p:cNvSpPr>
            <a:spLocks noGrp="1" noRot="1" noChangeAspect="1" noChangeArrowheads="1" noTextEdit="1"/>
          </p:cNvSpPr>
          <p:nvPr>
            <p:ph type="sldImg"/>
          </p:nvPr>
        </p:nvSpPr>
        <p:spPr bwMode="auto">
          <a:xfrm>
            <a:off x="895350" y="746125"/>
            <a:ext cx="4972050" cy="3729038"/>
          </a:xfrm>
          <a:noFill/>
          <a:ln>
            <a:solidFill>
              <a:srgbClr val="000000"/>
            </a:solidFill>
            <a:miter lim="800000"/>
          </a:ln>
        </p:spPr>
      </p:sp>
      <p:sp>
        <p:nvSpPr>
          <p:cNvPr id="182275" name="Rectangle 3"/>
          <p:cNvSpPr>
            <a:spLocks noGrp="1" noChangeArrowheads="1"/>
          </p:cNvSpPr>
          <p:nvPr>
            <p:ph type="body" idx="1"/>
          </p:nvPr>
        </p:nvSpPr>
        <p:spPr bwMode="auto">
          <a:noFill/>
        </p:spPr>
        <p:txBody>
          <a:bodyPr wrap="square" lIns="91417" tIns="45708" rIns="91417" bIns="45708" numCol="1" anchor="t" anchorCtr="0" compatLnSpc="1"/>
          <a:lstStyle/>
          <a:p>
            <a:pPr eaLnBrk="1" hangingPunct="1">
              <a:spcBef>
                <a:spcPct val="0"/>
              </a:spcBef>
            </a:pPr>
            <a:r>
              <a:rPr lang="en-US" altLang="zh-CN" smtClean="0"/>
              <a:t>The year 2004 is landmark year laser wakefield acceleration. In this year, 100 MeV-class mone-energetic electron beams were obtained in experiment. The expriment retuls form UK, France and US respectively. </a:t>
            </a:r>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Ten years latter, in 2014, multi GeV electron beam was generated by Leemans. Which is based on capillary-discharge guided technique.The peak energy is 4.2 GeV, 6 percent energy spread, and 6 pico Comlomb.  </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p:sp>
      <p:sp>
        <p:nvSpPr>
          <p:cNvPr id="46083" name="备注占位符 2"/>
          <p:cNvSpPr>
            <a:spLocks noGrp="1"/>
          </p:cNvSpPr>
          <p:nvPr>
            <p:ph type="body" idx="1"/>
          </p:nvPr>
        </p:nvSpPr>
        <p:spPr>
          <a:noFill/>
        </p:spPr>
        <p:txBody>
          <a:bodyPr/>
          <a:lstStyle/>
          <a:p>
            <a:r>
              <a:rPr lang="en-US" altLang="zh-CN" dirty="0" smtClean="0"/>
              <a:t>This high quality electron beams can be used to generate compact ligh sources.</a:t>
            </a:r>
            <a:endParaRPr lang="en-US" altLang="zh-CN" dirty="0" smtClean="0"/>
          </a:p>
          <a:p>
            <a:endParaRPr lang="en-US" altLang="zh-CN" dirty="0" smtClean="0"/>
          </a:p>
          <a:p>
            <a:r>
              <a:rPr lang="en-US" altLang="zh-CN" dirty="0" smtClean="0"/>
              <a:t>Include beraron radtion during the laser wake field acceleration, this is an simple idea, when electron accelerated longitudinally by laser wake field, electron's also oscilalte transversely. and emit multi kev Xrays.</a:t>
            </a:r>
            <a:endParaRPr lang="en-US" altLang="zh-CN" dirty="0" smtClean="0"/>
          </a:p>
          <a:p>
            <a:endParaRPr lang="en-US" altLang="zh-CN" dirty="0" smtClean="0"/>
          </a:p>
          <a:p>
            <a:r>
              <a:rPr lang="en-US" altLang="zh-CN" dirty="0" smtClean="0"/>
              <a:t>Transition radiation: when electrons penetrate through, for example, a metal, on the backside of the metal, conherent transition radiation can be generated, which can be used as a good sources of THZ emmision. </a:t>
            </a:r>
            <a:endParaRPr lang="en-US" altLang="zh-CN" dirty="0" smtClean="0"/>
          </a:p>
          <a:p>
            <a:endParaRPr lang="en-US" altLang="zh-CN" dirty="0" smtClean="0"/>
          </a:p>
          <a:p>
            <a:r>
              <a:rPr lang="en-US" altLang="zh-CN" dirty="0" smtClean="0"/>
              <a:t>Thomson Scattering. The high quality electron beam can be directly used to collide with a laser beam, which is a very potential way to generate intense gamma ray source.</a:t>
            </a:r>
            <a:endParaRPr lang="en-US" altLang="zh-CN" dirty="0" smtClean="0"/>
          </a:p>
          <a:p>
            <a:endParaRPr lang="en-US" altLang="zh-CN" dirty="0" smtClean="0"/>
          </a:p>
          <a:p>
            <a:r>
              <a:rPr lang="en-US" altLang="zh-CN" dirty="0" smtClean="0"/>
              <a:t>Also the high quality electron beam can be used as a seed and injected into an external undulator. This is the concept of laser driven soft x-ray undulator source.   </a:t>
            </a:r>
            <a:endParaRPr lang="en-US" altLang="zh-CN" dirty="0" smtClean="0"/>
          </a:p>
        </p:txBody>
      </p:sp>
      <p:sp>
        <p:nvSpPr>
          <p:cNvPr id="46084" name="灯片编号占位符 3"/>
          <p:cNvSpPr>
            <a:spLocks noGrp="1"/>
          </p:cNvSpPr>
          <p:nvPr>
            <p:ph type="sldNum" sz="quarter" idx="5"/>
          </p:nvPr>
        </p:nvSpPr>
        <p:spPr>
          <a:noFill/>
        </p:spPr>
        <p:txBody>
          <a:bodyPr/>
          <a:lstStyle/>
          <a:p>
            <a:fld id="{C93C8632-984F-44C5-996E-150D627A07DD}" type="slidenum">
              <a:rPr lang="en-US" altLang="zh-CN" smtClean="0"/>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p:sp>
      <p:sp>
        <p:nvSpPr>
          <p:cNvPr id="37891" name="备注占位符 2"/>
          <p:cNvSpPr>
            <a:spLocks noGrp="1"/>
          </p:cNvSpPr>
          <p:nvPr>
            <p:ph type="body" idx="1"/>
          </p:nvPr>
        </p:nvSpPr>
        <p:spPr>
          <a:noFill/>
        </p:spPr>
        <p:txBody>
          <a:bodyPr/>
          <a:lstStyle/>
          <a:p>
            <a:r>
              <a:rPr lang="en-US" altLang="zh-CN" smtClean="0"/>
              <a:t>The following part is the introduction of ultra intense laser development at SIOM</a:t>
            </a:r>
            <a:endParaRPr lang="en-US" altLang="zh-CN" smtClean="0"/>
          </a:p>
        </p:txBody>
      </p:sp>
      <p:sp>
        <p:nvSpPr>
          <p:cNvPr id="37892" name="灯片编号占位符 3"/>
          <p:cNvSpPr>
            <a:spLocks noGrp="1"/>
          </p:cNvSpPr>
          <p:nvPr>
            <p:ph type="sldNum" sz="quarter" idx="5"/>
          </p:nvPr>
        </p:nvSpPr>
        <p:spPr>
          <a:noFill/>
        </p:spPr>
        <p:txBody>
          <a:bodyPr/>
          <a:lstStyle/>
          <a:p>
            <a:fld id="{F38E1CA6-6CDA-4D2C-BA31-A4583D906CAB}" type="slidenum">
              <a:rPr lang="zh-CN" altLang="en-US" smtClean="0"/>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30000"/>
              </a:spcBef>
              <a:defRPr sz="1200">
                <a:solidFill>
                  <a:schemeClr val="tx1"/>
                </a:solidFill>
                <a:latin typeface="Calibri" panose="020F0502020204030204" pitchFamily="34" charset="0"/>
                <a:ea typeface="宋体" panose="02010600030101010101" pitchFamily="2" charset="-122"/>
              </a:defRPr>
            </a:lvl1pPr>
            <a:lvl2pPr marL="37931725" indent="-37474525" defTabSz="45720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defTabSz="4572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defTabSz="4572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defTabSz="4572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pPr>
            <a:fld id="{869EF25E-01BE-4255-8D53-1F0ECB77B646}" type="slidenum">
              <a:rPr lang="ru-RU" altLang="zh-CN">
                <a:latin typeface="Arial" panose="020B0604020202020204" pitchFamily="34" charset="0"/>
                <a:ea typeface="MS PGothic" panose="020B0600070205080204" pitchFamily="34" charset="-128"/>
              </a:rPr>
            </a:fld>
            <a:endParaRPr lang="ru-RU" altLang="zh-CN">
              <a:latin typeface="Arial" panose="020B0604020202020204" pitchFamily="34" charset="0"/>
              <a:ea typeface="MS PGothic" panose="020B0600070205080204" pitchFamily="34" charset="-128"/>
            </a:endParaRPr>
          </a:p>
        </p:txBody>
      </p:sp>
      <p:sp>
        <p:nvSpPr>
          <p:cNvPr id="5123" name="Rectangle 2"/>
          <p:cNvSpPr>
            <a:spLocks noGrp="1" noRot="1" noChangeAspect="1" noChangeArrowheads="1" noTextEdit="1"/>
          </p:cNvSpPr>
          <p:nvPr>
            <p:ph type="sldImg"/>
          </p:nvPr>
        </p:nvSpPr>
        <p:spPr bwMode="auto">
          <a:solidFill>
            <a:srgbClr val="FFFFFF"/>
          </a:solidFill>
          <a:ln>
            <a:solidFill>
              <a:srgbClr val="000000"/>
            </a:solidFill>
            <a:miter lim="800000"/>
          </a:ln>
        </p:spPr>
      </p:sp>
      <p:sp>
        <p:nvSpPr>
          <p:cNvPr id="5124" name="Rectangle 3"/>
          <p:cNvSpPr>
            <a:spLocks noGrp="1" noChangeArrowheads="1"/>
          </p:cNvSpPr>
          <p:nvPr>
            <p:ph type="body" idx="1"/>
          </p:nvPr>
        </p:nvSpPr>
        <p:spPr bwMode="auto">
          <a:solidFill>
            <a:srgbClr val="FFFFFF"/>
          </a:solidFill>
          <a:ln>
            <a:solidFill>
              <a:srgbClr val="000000"/>
            </a:solidFill>
            <a:miter lim="800000"/>
          </a:ln>
        </p:spPr>
        <p:txBody>
          <a:bodyPr wrap="square" numCol="1" anchor="t" anchorCtr="0" compatLnSpc="1"/>
          <a:lstStyle/>
          <a:p>
            <a:pPr defTabSz="457200">
              <a:spcBef>
                <a:spcPct val="0"/>
              </a:spcBef>
            </a:pPr>
            <a:r>
              <a:rPr lang="en-US" altLang="zh-CN" smtClean="0"/>
              <a:t>With the develpment of tehnology, the focused laser intensity increase rapidly with time. Here is the focused intensity value as a `function of time'. Especially, in ninetheen nineties, the invention of CPA, greatly speed up the development. and the focused intensity has become relativistic intense.  </a:t>
            </a:r>
            <a:endParaRPr lang="en-US" altLang="zh-CN" smtClean="0"/>
          </a:p>
          <a:p>
            <a:pPr defTabSz="457200">
              <a:spcBef>
                <a:spcPct val="0"/>
              </a:spcBef>
            </a:pPr>
            <a:r>
              <a:rPr lang="en-US" altLang="zh-CN" smtClean="0"/>
              <a:t>Now the 1 pw laser facility has become available, and 10 pw laser facility is also accesible.If we focus the laser beam down to 10 um spot, its intensity can be high as 10^21. </a:t>
            </a:r>
            <a:endParaRPr lang="en-US" altLang="zh-CN" smtClean="0"/>
          </a:p>
          <a:p>
            <a:pPr defTabSz="457200">
              <a:spcBef>
                <a:spcPct val="0"/>
              </a:spcBef>
            </a:pPr>
            <a:endParaRPr lang="en-US" altLang="zh-CN" smtClean="0"/>
          </a:p>
          <a:p>
            <a:pPr defTabSz="457200">
              <a:spcBef>
                <a:spcPct val="0"/>
              </a:spcBef>
            </a:pPr>
            <a:r>
              <a:rPr lang="en-US" altLang="zh-CN" smtClean="0">
                <a:sym typeface="+mn-ea"/>
              </a:rPr>
              <a:t>Here is some rough description how strong a 1 pw laser is. If we focus the radiation of the sum into a dimamter of our hear, </a:t>
            </a:r>
            <a:r>
              <a:rPr lang="en-US" altLang="zh-CN" smtClean="0"/>
              <a:t> </a:t>
            </a:r>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Our institute, SIOM, have a very long hitory of bulding laser facility, which can date back to over 50 years ago. However the development of ultra intense laser systems started at 25 years ago. in 1991, the first high power laser facility was built, which is 0.1 TW, 20 pico second laser facility. Three years ago, in 2013, 2 PW laser facility with pulse duration 26 fico second was built. and last year, in 2016, 5 pw laser facility with pulse duration 24 fico second was bulit, as far as I know, this is at present the strong laser power in the world. Please see our achievement in the last 25 years, our achievement is based on solid propess step by step.   </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6"/>
          <p:cNvSpPr>
            <a:spLocks noGrp="1" noChangeArrowheads="1"/>
          </p:cNvSpPr>
          <p:nvPr>
            <p:ph type="sldNum" sz="quarter" idx="10"/>
          </p:nvPr>
        </p:nvSpPr>
        <p:spPr/>
        <p:txBody>
          <a:bodyPr/>
          <a:lstStyle>
            <a:lvl1pPr>
              <a:defRPr/>
            </a:lvl1pPr>
          </a:lstStyle>
          <a:p>
            <a:pPr>
              <a:defRPr/>
            </a:pPr>
            <a:fld id="{034DE7E3-1F66-41C5-8242-2C4ACB60026E}"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a:defRPr/>
            </a:lvl1pPr>
          </a:lstStyle>
          <a:p>
            <a:pPr>
              <a:defRPr/>
            </a:pPr>
            <a:fld id="{9EC493D9-05DA-47B5-9CB1-5C870F6803A9}"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a:defRPr/>
            </a:lvl1pPr>
          </a:lstStyle>
          <a:p>
            <a:pPr>
              <a:defRPr/>
            </a:pPr>
            <a:fld id="{35F50082-6EF6-4A86-9064-3FFD6B5DE25B}"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85800" y="609600"/>
            <a:ext cx="77724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685800" y="1981200"/>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48200" y="1981200"/>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685800" y="4114800"/>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4648200" y="4114800"/>
            <a:ext cx="3810000" cy="1981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a:defRPr/>
            </a:lvl1pPr>
          </a:lstStyle>
          <a:p>
            <a:pPr>
              <a:defRPr/>
            </a:pPr>
            <a:fld id="{F2FB29DF-CCB9-400C-B0BD-548D8CC74B2A}" type="slidenum">
              <a:rPr lang="en-US" altLang="zh-CN"/>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Rectangle 6"/>
          <p:cNvSpPr>
            <a:spLocks noGrp="1" noChangeArrowheads="1"/>
          </p:cNvSpPr>
          <p:nvPr>
            <p:ph type="sldNum" sz="quarter" idx="10"/>
          </p:nvPr>
        </p:nvSpPr>
        <p:spPr/>
        <p:txBody>
          <a:bodyPr/>
          <a:lstStyle>
            <a:lvl1pPr>
              <a:defRPr/>
            </a:lvl1pPr>
          </a:lstStyle>
          <a:p>
            <a:pPr>
              <a:defRPr/>
            </a:pPr>
            <a:fld id="{E288E757-E15F-46C7-A38E-8D6F1BA7B736}" type="slidenum">
              <a:rPr lang="en-US" altLang="zh-CN"/>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6"/>
          <p:cNvSpPr/>
          <p:nvPr/>
        </p:nvSpPr>
        <p:spPr>
          <a:xfrm>
            <a:off x="0" y="692150"/>
            <a:ext cx="9144000" cy="2159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Font typeface="Arial" panose="020B0604020202020204" pitchFamily="34" charset="0"/>
              <a:buNone/>
              <a:defRPr/>
            </a:pPr>
            <a:endParaRPr lang="zh-CN" altLang="en-US" sz="1400">
              <a:solidFill>
                <a:srgbClr val="FFFFFF"/>
              </a:solidFill>
            </a:endParaRPr>
          </a:p>
        </p:txBody>
      </p:sp>
      <p:sp>
        <p:nvSpPr>
          <p:cNvPr id="5" name="标题 26"/>
          <p:cNvSpPr/>
          <p:nvPr userDrawn="1"/>
        </p:nvSpPr>
        <p:spPr bwMode="auto">
          <a:xfrm>
            <a:off x="0" y="130175"/>
            <a:ext cx="9144000" cy="669925"/>
          </a:xfrm>
          <a:prstGeom prst="rect">
            <a:avLst/>
          </a:prstGeom>
          <a:solidFill>
            <a:srgbClr val="0070C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endParaRPr lang="zh-CN" altLang="en-US" sz="4400" smtClean="0">
              <a:solidFill>
                <a:srgbClr val="000000"/>
              </a:solidFill>
            </a:endParaRPr>
          </a:p>
        </p:txBody>
      </p:sp>
      <p:sp>
        <p:nvSpPr>
          <p:cNvPr id="10" name="Title Placeholder 1"/>
          <p:cNvSpPr>
            <a:spLocks noGrp="1"/>
          </p:cNvSpPr>
          <p:nvPr>
            <p:ph type="title"/>
          </p:nvPr>
        </p:nvSpPr>
        <p:spPr>
          <a:xfrm>
            <a:off x="0" y="130622"/>
            <a:ext cx="9144000" cy="670086"/>
          </a:xfrm>
          <a:prstGeom prst="rect">
            <a:avLst/>
          </a:prstGeom>
          <a:solidFill>
            <a:srgbClr val="0070C0"/>
          </a:solidFill>
        </p:spPr>
        <p:txBody>
          <a:bodyPr rtlCol="0">
            <a:noAutofit/>
          </a:bodyPr>
          <a:lstStyle>
            <a:lvl1pPr algn="l">
              <a:defRPr sz="2800" b="1">
                <a:solidFill>
                  <a:schemeClr val="bg1"/>
                </a:solidFill>
                <a:latin typeface="黑体" panose="02010600030101010101" pitchFamily="49" charset="-122"/>
                <a:ea typeface="黑体" panose="02010600030101010101" pitchFamily="49" charset="-122"/>
              </a:defRPr>
            </a:lvl1pPr>
          </a:lstStyle>
          <a:p>
            <a:endParaRPr lang="zh-CN" altLang="en-US" dirty="0"/>
          </a:p>
        </p:txBody>
      </p:sp>
      <p:sp>
        <p:nvSpPr>
          <p:cNvPr id="6" name="Inhaltsplatzhalter 2"/>
          <p:cNvSpPr>
            <a:spLocks noGrp="1"/>
          </p:cNvSpPr>
          <p:nvPr>
            <p:ph idx="1" hasCustomPrompt="1"/>
          </p:nvPr>
        </p:nvSpPr>
        <p:spPr>
          <a:xfrm>
            <a:off x="304800" y="1262063"/>
            <a:ext cx="8524875" cy="5129212"/>
          </a:xfrm>
          <a:prstGeom prst="rect">
            <a:avLst/>
          </a:prstGeom>
        </p:spPr>
        <p:txBody>
          <a:bodyPr/>
          <a:lstStyle>
            <a:lvl1pPr>
              <a:defRPr sz="2800">
                <a:latin typeface="+mn-lt"/>
                <a:ea typeface="黑体" panose="02010600030101010101" pitchFamily="49" charset="-122"/>
              </a:defRPr>
            </a:lvl1pPr>
            <a:lvl2pPr>
              <a:defRPr>
                <a:latin typeface="+mn-lt"/>
              </a:defRPr>
            </a:lvl2pPr>
            <a:lvl3pPr>
              <a:defRPr>
                <a:latin typeface="+mn-lt"/>
              </a:defRPr>
            </a:lvl3pPr>
            <a:lvl4pPr>
              <a:defRPr>
                <a:latin typeface="+mn-lt"/>
              </a:defRPr>
            </a:lvl4pPr>
            <a:lvl5pPr>
              <a:defRPr>
                <a:latin typeface="+mn-lt"/>
              </a:defRPr>
            </a:lvl5pPr>
          </a:lstStyle>
          <a:p>
            <a:pPr lvl="0"/>
            <a:r>
              <a:rPr lang="de-DE" dirty="0" smtClean="0"/>
              <a:t>Textmasterformate durch Klicken bearbeiten</a:t>
            </a:r>
            <a:endParaRPr lang="de-DE" dirty="0" smtClean="0"/>
          </a:p>
          <a:p>
            <a:pPr lvl="1"/>
            <a:r>
              <a:rPr lang="de-DE" dirty="0" smtClean="0"/>
              <a:t>Zweite Ebene</a:t>
            </a:r>
            <a:endParaRPr lang="de-DE" dirty="0" smtClean="0"/>
          </a:p>
          <a:p>
            <a:pPr lvl="2"/>
            <a:r>
              <a:rPr lang="de-DE" dirty="0" smtClean="0"/>
              <a:t>Dritte Ebene</a:t>
            </a:r>
            <a:endParaRPr lang="de-DE" dirty="0" smtClean="0"/>
          </a:p>
          <a:p>
            <a:pPr lvl="3"/>
            <a:r>
              <a:rPr lang="de-DE" dirty="0" smtClean="0"/>
              <a:t>Vierte Ebene</a:t>
            </a:r>
            <a:endParaRPr lang="de-DE" dirty="0" smtClean="0"/>
          </a:p>
          <a:p>
            <a:pPr lvl="4"/>
            <a:r>
              <a:rPr lang="de-DE" dirty="0" smtClean="0"/>
              <a:t>Fünfte Ebene</a:t>
            </a:r>
            <a:endParaRPr lang="de-DE"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6"/>
          <p:cNvSpPr>
            <a:spLocks noGrp="1" noChangeArrowheads="1"/>
          </p:cNvSpPr>
          <p:nvPr>
            <p:ph type="sldNum" sz="quarter" idx="10"/>
          </p:nvPr>
        </p:nvSpPr>
        <p:spPr/>
        <p:txBody>
          <a:bodyPr/>
          <a:lstStyle>
            <a:lvl1pPr>
              <a:defRPr/>
            </a:lvl1pPr>
          </a:lstStyle>
          <a:p>
            <a:pPr>
              <a:defRPr/>
            </a:pPr>
            <a:fld id="{1FB22308-405D-407E-8656-72C584BF0DB1}"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4" name="Rectangle 6"/>
          <p:cNvSpPr>
            <a:spLocks noGrp="1" noChangeArrowheads="1"/>
          </p:cNvSpPr>
          <p:nvPr>
            <p:ph type="sldNum" sz="quarter" idx="10"/>
          </p:nvPr>
        </p:nvSpPr>
        <p:spPr/>
        <p:txBody>
          <a:bodyPr/>
          <a:lstStyle>
            <a:lvl1pPr>
              <a:defRPr/>
            </a:lvl1pPr>
          </a:lstStyle>
          <a:p>
            <a:pPr>
              <a:defRPr/>
            </a:pPr>
            <a:fld id="{56B71216-D131-4A68-9049-EBAFCD221C46}" type="slidenum">
              <a:rPr lang="en-US" altLang="zh-CN"/>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Rectangle 6"/>
          <p:cNvSpPr>
            <a:spLocks noGrp="1" noChangeArrowheads="1"/>
          </p:cNvSpPr>
          <p:nvPr>
            <p:ph type="sldNum" sz="quarter" idx="10"/>
          </p:nvPr>
        </p:nvSpPr>
        <p:spPr/>
        <p:txBody>
          <a:bodyPr/>
          <a:lstStyle>
            <a:lvl1pPr>
              <a:defRPr/>
            </a:lvl1pPr>
          </a:lstStyle>
          <a:p>
            <a:pPr>
              <a:defRPr/>
            </a:pPr>
            <a:fld id="{7265CDC3-C472-4BF2-BCD6-E7BD06EB82F9}"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6"/>
          <p:cNvSpPr>
            <a:spLocks noGrp="1" noChangeArrowheads="1"/>
          </p:cNvSpPr>
          <p:nvPr>
            <p:ph type="sldNum" sz="quarter" idx="10"/>
          </p:nvPr>
        </p:nvSpPr>
        <p:spPr/>
        <p:txBody>
          <a:bodyPr/>
          <a:lstStyle>
            <a:lvl1pPr>
              <a:defRPr/>
            </a:lvl1pPr>
          </a:lstStyle>
          <a:p>
            <a:pPr>
              <a:defRPr/>
            </a:pPr>
            <a:fld id="{9FB05BAC-0217-448D-AC43-D15760ED6414}"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
          <p:cNvSpPr>
            <a:spLocks noGrp="1" noChangeArrowheads="1"/>
          </p:cNvSpPr>
          <p:nvPr>
            <p:ph type="sldNum" sz="quarter" idx="10"/>
          </p:nvPr>
        </p:nvSpPr>
        <p:spPr/>
        <p:txBody>
          <a:bodyPr/>
          <a:lstStyle>
            <a:lvl1pPr>
              <a:defRPr/>
            </a:lvl1pPr>
          </a:lstStyle>
          <a:p>
            <a:pPr>
              <a:defRPr/>
            </a:pPr>
            <a:fld id="{45F35BE7-544A-4D3F-8966-DF316D6A804C}"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3B085C6B-5F53-48FE-A010-E6D9EE021E71}"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6"/>
          <p:cNvSpPr>
            <a:spLocks noGrp="1" noChangeArrowheads="1"/>
          </p:cNvSpPr>
          <p:nvPr>
            <p:ph type="sldNum" sz="quarter" idx="10"/>
          </p:nvPr>
        </p:nvSpPr>
        <p:spPr/>
        <p:txBody>
          <a:bodyPr/>
          <a:lstStyle>
            <a:lvl1pPr>
              <a:defRPr/>
            </a:lvl1pPr>
          </a:lstStyle>
          <a:p>
            <a:pPr>
              <a:defRPr/>
            </a:pPr>
            <a:fld id="{C246B97E-8104-4557-B59E-E1B4C83348F5}"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Rectangle 6"/>
          <p:cNvSpPr>
            <a:spLocks noGrp="1" noChangeArrowheads="1"/>
          </p:cNvSpPr>
          <p:nvPr>
            <p:ph type="sldNum" sz="quarter" idx="10"/>
          </p:nvPr>
        </p:nvSpPr>
        <p:spPr/>
        <p:txBody>
          <a:bodyPr/>
          <a:lstStyle>
            <a:lvl1pPr>
              <a:defRPr/>
            </a:lvl1pPr>
          </a:lstStyle>
          <a:p>
            <a:pPr>
              <a:defRPr/>
            </a:pPr>
            <a:fld id="{509A16B2-75D1-4F87-B347-940EBB451411}"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1030" name="Rectangle 6"/>
          <p:cNvSpPr>
            <a:spLocks noGrp="1" noChangeArrowheads="1"/>
          </p:cNvSpPr>
          <p:nvPr>
            <p:ph type="sldNum" sz="quarter" idx="4"/>
          </p:nvPr>
        </p:nvSpPr>
        <p:spPr bwMode="auto">
          <a:xfrm>
            <a:off x="-1219200" y="63246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ea typeface="宋体" panose="02010600030101010101" pitchFamily="2" charset="-122"/>
              </a:defRPr>
            </a:lvl1pPr>
          </a:lstStyle>
          <a:p>
            <a:pPr>
              <a:defRPr/>
            </a:pPr>
            <a:fld id="{870C4B03-30D1-4EEA-9A61-4908D3DD0CB0}"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4" Type="http://schemas.openxmlformats.org/officeDocument/2006/relationships/notesSlide" Target="../notesSlides/notesSlide10.xml"/><Relationship Id="rId13" Type="http://schemas.openxmlformats.org/officeDocument/2006/relationships/slideLayout" Target="../slideLayouts/slideLayout7.xml"/><Relationship Id="rId12" Type="http://schemas.openxmlformats.org/officeDocument/2006/relationships/image" Target="../media/image34.png"/><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image" Target="../media/image39.emf"/></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4.xml"/><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4.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image" Target="../media/image45.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tags" Target="../tags/tag1.xml"/><Relationship Id="rId8" Type="http://schemas.microsoft.com/office/2007/relationships/diagramDrawing" Target="../diagrams/drawing2.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49.png"/><Relationship Id="rId2" Type="http://schemas.openxmlformats.org/officeDocument/2006/relationships/image" Target="../media/image7.GIF"/><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1.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1.xml.rels><?xml version="1.0" encoding="UTF-8" standalone="yes"?>
<Relationships xmlns="http://schemas.openxmlformats.org/package/2006/relationships"><Relationship Id="rId9" Type="http://schemas.openxmlformats.org/officeDocument/2006/relationships/image" Target="../media/image63.png"/><Relationship Id="rId8" Type="http://schemas.openxmlformats.org/officeDocument/2006/relationships/image" Target="../media/image62.pn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wmf"/><Relationship Id="rId14" Type="http://schemas.openxmlformats.org/officeDocument/2006/relationships/notesSlide" Target="../notesSlides/notesSlide20.xml"/><Relationship Id="rId13" Type="http://schemas.openxmlformats.org/officeDocument/2006/relationships/slideLayout" Target="../slideLayouts/slideLayout7.xml"/><Relationship Id="rId12" Type="http://schemas.openxmlformats.org/officeDocument/2006/relationships/tags" Target="../tags/tag2.xml"/><Relationship Id="rId11" Type="http://schemas.openxmlformats.org/officeDocument/2006/relationships/image" Target="../media/image65.GIF"/><Relationship Id="rId10" Type="http://schemas.openxmlformats.org/officeDocument/2006/relationships/image" Target="../media/image64.png"/><Relationship Id="rId1" Type="http://schemas.openxmlformats.org/officeDocument/2006/relationships/image" Target="../media/image55.wmf"/></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68.jpeg"/><Relationship Id="rId2" Type="http://schemas.openxmlformats.org/officeDocument/2006/relationships/image" Target="../media/image67.emf"/><Relationship Id="rId1" Type="http://schemas.openxmlformats.org/officeDocument/2006/relationships/image" Target="../media/image66.png"/></Relationships>
</file>

<file path=ppt/slides/_rels/slide23.xml.rels><?xml version="1.0" encoding="UTF-8" standalone="yes"?>
<Relationships xmlns="http://schemas.openxmlformats.org/package/2006/relationships"><Relationship Id="rId9" Type="http://schemas.openxmlformats.org/officeDocument/2006/relationships/image" Target="../media/image73.wmf"/><Relationship Id="rId8" Type="http://schemas.openxmlformats.org/officeDocument/2006/relationships/oleObject" Target="../embeddings/oleObject4.bin"/><Relationship Id="rId7" Type="http://schemas.openxmlformats.org/officeDocument/2006/relationships/image" Target="../media/image72.wmf"/><Relationship Id="rId6" Type="http://schemas.openxmlformats.org/officeDocument/2006/relationships/oleObject" Target="../embeddings/oleObject3.bin"/><Relationship Id="rId5" Type="http://schemas.openxmlformats.org/officeDocument/2006/relationships/image" Target="../media/image71.wmf"/><Relationship Id="rId4" Type="http://schemas.openxmlformats.org/officeDocument/2006/relationships/oleObject" Target="../embeddings/oleObject2.bin"/><Relationship Id="rId3" Type="http://schemas.openxmlformats.org/officeDocument/2006/relationships/image" Target="../media/image70.wmf"/><Relationship Id="rId2" Type="http://schemas.openxmlformats.org/officeDocument/2006/relationships/oleObject" Target="../embeddings/oleObject1.bin"/><Relationship Id="rId11" Type="http://schemas.openxmlformats.org/officeDocument/2006/relationships/vmlDrawing" Target="../drawings/vmlDrawing1.vml"/><Relationship Id="rId10" Type="http://schemas.openxmlformats.org/officeDocument/2006/relationships/slideLayout" Target="../slideLayouts/slideLayout7.xml"/><Relationship Id="rId1"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png"/><Relationship Id="rId1" Type="http://schemas.openxmlformats.org/officeDocument/2006/relationships/image" Target="../media/image78.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5.png"/><Relationship Id="rId7" Type="http://schemas.openxmlformats.org/officeDocument/2006/relationships/image" Target="../media/image76.png"/><Relationship Id="rId6" Type="http://schemas.openxmlformats.org/officeDocument/2006/relationships/image" Target="../media/image56.wmf"/><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87.wmf"/><Relationship Id="rId2" Type="http://schemas.openxmlformats.org/officeDocument/2006/relationships/oleObject" Target="../embeddings/oleObject5.bin"/><Relationship Id="rId1" Type="http://schemas.openxmlformats.org/officeDocument/2006/relationships/image" Target="../media/image86.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0.jpeg"/><Relationship Id="rId2" Type="http://schemas.openxmlformats.org/officeDocument/2006/relationships/image" Target="../media/image89.emf"/><Relationship Id="rId1" Type="http://schemas.openxmlformats.org/officeDocument/2006/relationships/image" Target="../media/image88.emf"/></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9.jpeg"/><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2.png"/><Relationship Id="rId1"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3.png"/></Relationships>
</file>

<file path=ppt/slides/_rels/slide33.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97.wmf"/><Relationship Id="rId5" Type="http://schemas.openxmlformats.org/officeDocument/2006/relationships/oleObject" Target="../embeddings/oleObject7.bin"/><Relationship Id="rId4" Type="http://schemas.openxmlformats.org/officeDocument/2006/relationships/image" Target="../media/image96.png"/><Relationship Id="rId3" Type="http://schemas.openxmlformats.org/officeDocument/2006/relationships/image" Target="../media/image95.wmf"/><Relationship Id="rId2" Type="http://schemas.openxmlformats.org/officeDocument/2006/relationships/oleObject" Target="../embeddings/oleObject6.bin"/><Relationship Id="rId13" Type="http://schemas.openxmlformats.org/officeDocument/2006/relationships/vmlDrawing" Target="../drawings/vmlDrawing3.vml"/><Relationship Id="rId12" Type="http://schemas.openxmlformats.org/officeDocument/2006/relationships/slideLayout" Target="../slideLayouts/slideLayout2.xml"/><Relationship Id="rId11" Type="http://schemas.openxmlformats.org/officeDocument/2006/relationships/image" Target="../media/image102.png"/><Relationship Id="rId10" Type="http://schemas.openxmlformats.org/officeDocument/2006/relationships/image" Target="../media/image101.png"/><Relationship Id="rId1" Type="http://schemas.openxmlformats.org/officeDocument/2006/relationships/image" Target="../media/image9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5.png"/><Relationship Id="rId1" Type="http://schemas.openxmlformats.org/officeDocument/2006/relationships/image" Target="../media/image104.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image" Target="../media/image106.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image" Target="../media/image112.png"/><Relationship Id="rId1" Type="http://schemas.openxmlformats.org/officeDocument/2006/relationships/image" Target="../media/image1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4.wmf"/><Relationship Id="rId4" Type="http://schemas.openxmlformats.org/officeDocument/2006/relationships/image" Target="../media/image13.wmf"/><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image" Target="../media/image10.wmf"/></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114.jpeg"/><Relationship Id="rId1" Type="http://schemas.openxmlformats.org/officeDocument/2006/relationships/image" Target="../media/image113.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Users\Administrator\Pictures\cn53_logo5.jpg"/>
          <p:cNvPicPr>
            <a:picLocks noChangeAspect="1" noChangeArrowheads="1"/>
          </p:cNvPicPr>
          <p:nvPr/>
        </p:nvPicPr>
        <p:blipFill>
          <a:blip r:embed="rId1" cstate="print">
            <a:lum bright="1000" contrast="12000"/>
          </a:blip>
          <a:srcRect l="76667"/>
          <a:stretch>
            <a:fillRect/>
          </a:stretch>
        </p:blipFill>
        <p:spPr bwMode="auto">
          <a:xfrm>
            <a:off x="1067435" y="0"/>
            <a:ext cx="8076565" cy="954405"/>
          </a:xfrm>
          <a:prstGeom prst="rect">
            <a:avLst/>
          </a:prstGeom>
          <a:noFill/>
          <a:ln w="9525">
            <a:noFill/>
            <a:miter lim="800000"/>
            <a:headEnd/>
            <a:tailEnd/>
          </a:ln>
        </p:spPr>
      </p:pic>
      <p:pic>
        <p:nvPicPr>
          <p:cNvPr id="12" name="Picture 3" descr="C:\Users\Administrator\Pictures\cn53_logo5.jpg"/>
          <p:cNvPicPr>
            <a:picLocks noChangeAspect="1" noChangeArrowheads="1"/>
          </p:cNvPicPr>
          <p:nvPr/>
        </p:nvPicPr>
        <p:blipFill>
          <a:blip r:embed="rId1" cstate="print">
            <a:lum bright="1000" contrast="12000"/>
          </a:blip>
          <a:srcRect r="88333"/>
          <a:stretch>
            <a:fillRect/>
          </a:stretch>
        </p:blipFill>
        <p:spPr bwMode="auto">
          <a:xfrm>
            <a:off x="0" y="0"/>
            <a:ext cx="1066800" cy="954088"/>
          </a:xfrm>
          <a:prstGeom prst="rect">
            <a:avLst/>
          </a:prstGeom>
          <a:noFill/>
          <a:ln w="9525">
            <a:noFill/>
            <a:miter lim="800000"/>
            <a:headEnd/>
            <a:tailEnd/>
          </a:ln>
        </p:spPr>
      </p:pic>
      <p:sp>
        <p:nvSpPr>
          <p:cNvPr id="6" name="矩形 5"/>
          <p:cNvSpPr/>
          <p:nvPr/>
        </p:nvSpPr>
        <p:spPr>
          <a:xfrm>
            <a:off x="0" y="1631702"/>
            <a:ext cx="9144000" cy="1077218"/>
          </a:xfrm>
          <a:prstGeom prst="rect">
            <a:avLst/>
          </a:prstGeom>
        </p:spPr>
        <p:txBody>
          <a:bodyPr wrap="square">
            <a:spAutoFit/>
          </a:bodyPr>
          <a:lstStyle/>
          <a:p>
            <a:pPr algn="ctr"/>
            <a:r>
              <a:rPr lang="en-US" altLang="zh-CN" sz="3200" b="1" dirty="0" smtClean="0"/>
              <a:t>Ultra-intense </a:t>
            </a:r>
            <a:r>
              <a:rPr lang="en-US" altLang="zh-CN" sz="3200" b="1" dirty="0"/>
              <a:t>laser development and laser driven particle acceleration at SIOM</a:t>
            </a:r>
            <a:endParaRPr lang="zh-CN" altLang="en-US" sz="3200" b="1" dirty="0">
              <a:ln w="18000">
                <a:solidFill>
                  <a:schemeClr val="bg1">
                    <a:lumMod val="50000"/>
                  </a:schemeClr>
                </a:solidFill>
                <a:prstDash val="solid"/>
                <a:miter lim="800000"/>
              </a:ln>
              <a:effectLst>
                <a:outerShdw blurRad="25500" dist="23000" dir="7020000" algn="tl">
                  <a:srgbClr val="000000">
                    <a:alpha val="50000"/>
                  </a:srgbClr>
                </a:outerShdw>
              </a:effectLst>
              <a:cs typeface="Arial" panose="020B0604020202020204" pitchFamily="34" charset="0"/>
            </a:endParaRPr>
          </a:p>
        </p:txBody>
      </p:sp>
      <p:sp>
        <p:nvSpPr>
          <p:cNvPr id="13" name="Rectangle 9"/>
          <p:cNvSpPr>
            <a:spLocks noChangeArrowheads="1"/>
          </p:cNvSpPr>
          <p:nvPr/>
        </p:nvSpPr>
        <p:spPr bwMode="auto">
          <a:xfrm>
            <a:off x="251520" y="3456970"/>
            <a:ext cx="8643358" cy="828040"/>
          </a:xfrm>
          <a:prstGeom prst="rect">
            <a:avLst/>
          </a:prstGeom>
          <a:noFill/>
          <a:ln w="9525">
            <a:noFill/>
            <a:miter lim="800000"/>
          </a:ln>
          <a:effectLst/>
        </p:spPr>
        <p:txBody>
          <a:bodyPr wrap="square">
            <a:spAutoFit/>
          </a:bodyPr>
          <a:lstStyle/>
          <a:p>
            <a:pPr algn="ctr">
              <a:lnSpc>
                <a:spcPts val="2900"/>
              </a:lnSpc>
            </a:pPr>
            <a:r>
              <a:rPr lang="en-US" sz="1800" b="1" dirty="0" err="1" smtClean="0">
                <a:cs typeface="Times New Roman" panose="02020603050405020304" pitchFamily="18" charset="0"/>
              </a:rPr>
              <a:t>Jiansheng</a:t>
            </a:r>
            <a:r>
              <a:rPr lang="en-US" sz="1800" b="1" dirty="0" smtClean="0">
                <a:cs typeface="Times New Roman" panose="02020603050405020304" pitchFamily="18" charset="0"/>
              </a:rPr>
              <a:t> Liu (</a:t>
            </a:r>
            <a:r>
              <a:rPr lang="zh-CN" altLang="en-US" sz="1800" b="1" dirty="0" smtClean="0">
                <a:cs typeface="Times New Roman" panose="02020603050405020304" pitchFamily="18" charset="0"/>
              </a:rPr>
              <a:t>刘建胜</a:t>
            </a:r>
            <a:r>
              <a:rPr lang="en-US" sz="1800" b="1" dirty="0" smtClean="0">
                <a:cs typeface="Times New Roman" panose="02020603050405020304" pitchFamily="18" charset="0"/>
              </a:rPr>
              <a:t>)</a:t>
            </a:r>
            <a:r>
              <a:rPr lang="en-US" sz="1800" dirty="0" smtClean="0">
                <a:cs typeface="Times New Roman" panose="02020603050405020304" pitchFamily="18" charset="0"/>
              </a:rPr>
              <a:t>, </a:t>
            </a:r>
            <a:r>
              <a:rPr lang="en-US" sz="1800" b="1" dirty="0" err="1" smtClean="0">
                <a:solidFill>
                  <a:srgbClr val="FF0000"/>
                </a:solidFill>
                <a:latin typeface="Times New Roman" panose="02020603050405020304" pitchFamily="18" charset="0"/>
                <a:cs typeface="Times New Roman" panose="02020603050405020304" pitchFamily="18" charset="0"/>
              </a:rPr>
              <a:t>Yuxin</a:t>
            </a:r>
            <a:r>
              <a:rPr lang="en-US" sz="1800" b="1" dirty="0" smtClean="0">
                <a:solidFill>
                  <a:srgbClr val="FF0000"/>
                </a:solidFill>
                <a:latin typeface="Times New Roman" panose="02020603050405020304" pitchFamily="18" charset="0"/>
                <a:cs typeface="Times New Roman" panose="02020603050405020304" pitchFamily="18" charset="0"/>
              </a:rPr>
              <a:t> Leng </a:t>
            </a:r>
            <a:r>
              <a:rPr lang="en-US" altLang="zh-CN" sz="1800" b="1" dirty="0" smtClean="0">
                <a:solidFill>
                  <a:srgbClr val="FF0000"/>
                </a:solidFill>
                <a:latin typeface="Times New Roman" panose="02020603050405020304" pitchFamily="18" charset="0"/>
                <a:cs typeface="Times New Roman" panose="02020603050405020304" pitchFamily="18" charset="0"/>
              </a:rPr>
              <a:t>(</a:t>
            </a:r>
            <a:r>
              <a:rPr lang="zh-CN" altLang="zh-CN" sz="1800" b="1" dirty="0" smtClean="0">
                <a:solidFill>
                  <a:srgbClr val="FF0000"/>
                </a:solidFill>
                <a:latin typeface="Times New Roman" panose="02020603050405020304" pitchFamily="18" charset="0"/>
                <a:cs typeface="Times New Roman" panose="02020603050405020304" pitchFamily="18" charset="0"/>
              </a:rPr>
              <a:t>冷雨欣</a:t>
            </a:r>
            <a:r>
              <a:rPr lang="en-US" altLang="zh-CN" sz="1800" b="1" dirty="0" smtClean="0">
                <a:solidFill>
                  <a:srgbClr val="FF0000"/>
                </a:solidFill>
                <a:latin typeface="Times New Roman" panose="02020603050405020304" pitchFamily="18" charset="0"/>
                <a:cs typeface="Times New Roman" panose="02020603050405020304" pitchFamily="18" charset="0"/>
              </a:rPr>
              <a:t>)</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Ruxin</a:t>
            </a:r>
            <a:r>
              <a:rPr lang="en-US" sz="1800" b="1" dirty="0" smtClean="0">
                <a:latin typeface="Times New Roman" panose="02020603050405020304" pitchFamily="18" charset="0"/>
                <a:cs typeface="Times New Roman" panose="02020603050405020304" pitchFamily="18" charset="0"/>
              </a:rPr>
              <a:t> Li </a:t>
            </a:r>
            <a:r>
              <a:rPr lang="en-US" altLang="zh-CN" sz="1800" b="1" dirty="0" smtClean="0">
                <a:latin typeface="Times New Roman" panose="02020603050405020304" pitchFamily="18" charset="0"/>
                <a:cs typeface="Times New Roman" panose="02020603050405020304" pitchFamily="18" charset="0"/>
              </a:rPr>
              <a:t>(</a:t>
            </a:r>
            <a:r>
              <a:rPr lang="zh-CN" altLang="zh-CN" sz="1800" b="1" dirty="0" smtClean="0">
                <a:latin typeface="Times New Roman" panose="02020603050405020304" pitchFamily="18" charset="0"/>
                <a:cs typeface="Times New Roman" panose="02020603050405020304" pitchFamily="18" charset="0"/>
              </a:rPr>
              <a:t>李儒新</a:t>
            </a:r>
            <a:r>
              <a:rPr lang="en-US" altLang="zh-CN" sz="1800" b="1" dirty="0" smtClean="0">
                <a:latin typeface="Times New Roman" panose="02020603050405020304" pitchFamily="18" charset="0"/>
                <a:cs typeface="Times New Roman" panose="02020603050405020304" pitchFamily="18" charset="0"/>
              </a:rPr>
              <a:t>)</a:t>
            </a:r>
            <a:r>
              <a:rPr lang="en-US" sz="1800" b="1" dirty="0" smtClean="0">
                <a:latin typeface="Times New Roman" panose="02020603050405020304" pitchFamily="18" charset="0"/>
                <a:cs typeface="Times New Roman" panose="02020603050405020304" pitchFamily="18" charset="0"/>
              </a:rPr>
              <a:t>, and </a:t>
            </a:r>
            <a:endParaRPr lang="en-US" sz="1800" b="1" dirty="0" smtClean="0">
              <a:latin typeface="Times New Roman" panose="02020603050405020304" pitchFamily="18" charset="0"/>
              <a:cs typeface="Times New Roman" panose="02020603050405020304" pitchFamily="18" charset="0"/>
            </a:endParaRPr>
          </a:p>
          <a:p>
            <a:pPr algn="ctr">
              <a:lnSpc>
                <a:spcPts val="2900"/>
              </a:lnSpc>
            </a:pPr>
            <a:r>
              <a:rPr lang="en-US" sz="1800" b="1" dirty="0" err="1" smtClean="0">
                <a:latin typeface="Times New Roman" panose="02020603050405020304" pitchFamily="18" charset="0"/>
                <a:cs typeface="Times New Roman" panose="02020603050405020304" pitchFamily="18" charset="0"/>
              </a:rPr>
              <a:t>Zhizhan</a:t>
            </a:r>
            <a:r>
              <a:rPr lang="en-US" sz="1800" b="1" dirty="0" smtClean="0">
                <a:latin typeface="Times New Roman" panose="02020603050405020304" pitchFamily="18" charset="0"/>
                <a:cs typeface="Times New Roman" panose="02020603050405020304" pitchFamily="18" charset="0"/>
              </a:rPr>
              <a:t> </a:t>
            </a:r>
            <a:r>
              <a:rPr lang="en-US" sz="1800" b="1" dirty="0" err="1" smtClean="0">
                <a:latin typeface="Times New Roman" panose="02020603050405020304" pitchFamily="18" charset="0"/>
                <a:cs typeface="Times New Roman" panose="02020603050405020304" pitchFamily="18" charset="0"/>
              </a:rPr>
              <a:t>Xu </a:t>
            </a:r>
            <a:r>
              <a:rPr lang="en-US" altLang="zh-CN" sz="1800" b="1" dirty="0" err="1" smtClean="0">
                <a:latin typeface="Times New Roman" panose="02020603050405020304" pitchFamily="18" charset="0"/>
                <a:cs typeface="Times New Roman" panose="02020603050405020304" pitchFamily="18" charset="0"/>
              </a:rPr>
              <a:t>(</a:t>
            </a:r>
            <a:r>
              <a:rPr lang="zh-CN" altLang="zh-CN" sz="1800" b="1" dirty="0" err="1" smtClean="0">
                <a:latin typeface="Times New Roman" panose="02020603050405020304" pitchFamily="18" charset="0"/>
                <a:cs typeface="Times New Roman" panose="02020603050405020304" pitchFamily="18" charset="0"/>
              </a:rPr>
              <a:t>徐至展</a:t>
            </a:r>
            <a:r>
              <a:rPr lang="en-US" altLang="zh-CN" sz="1800" b="1" dirty="0" err="1" smtClean="0">
                <a:latin typeface="Times New Roman" panose="02020603050405020304" pitchFamily="18" charset="0"/>
                <a:cs typeface="Times New Roman" panose="02020603050405020304" pitchFamily="18" charset="0"/>
              </a:rPr>
              <a:t>)</a:t>
            </a:r>
            <a:endParaRPr lang="en-US" altLang="zh-CN" sz="1800" b="1" dirty="0" err="1" smtClean="0">
              <a:latin typeface="Times New Roman" panose="02020603050405020304" pitchFamily="18" charset="0"/>
              <a:cs typeface="Times New Roman" panose="02020603050405020304" pitchFamily="18" charset="0"/>
            </a:endParaRPr>
          </a:p>
        </p:txBody>
      </p:sp>
      <p:sp>
        <p:nvSpPr>
          <p:cNvPr id="17" name="Text Box 4"/>
          <p:cNvSpPr txBox="1">
            <a:spLocks noChangeArrowheads="1"/>
          </p:cNvSpPr>
          <p:nvPr/>
        </p:nvSpPr>
        <p:spPr bwMode="auto">
          <a:xfrm>
            <a:off x="0" y="5100280"/>
            <a:ext cx="9144000" cy="1169551"/>
          </a:xfrm>
          <a:prstGeom prst="rect">
            <a:avLst/>
          </a:prstGeom>
          <a:noFill/>
          <a:ln w="9525">
            <a:noFill/>
            <a:miter lim="800000"/>
          </a:ln>
          <a:effectLst/>
        </p:spPr>
        <p:txBody>
          <a:bodyPr wrap="square">
            <a:spAutoFit/>
          </a:bodyPr>
          <a:lstStyle/>
          <a:p>
            <a:pPr algn="ctr" eaLnBrk="0" hangingPunct="0">
              <a:lnSpc>
                <a:spcPct val="150000"/>
              </a:lnSpc>
              <a:defRPr/>
            </a:pPr>
            <a:r>
              <a:rPr lang="en-US" altLang="zh-CN" sz="2000" b="1" i="1" dirty="0">
                <a:solidFill>
                  <a:srgbClr val="0000FF"/>
                </a:solidFill>
                <a:latin typeface="Times New Roman" panose="02020603050405020304" pitchFamily="18" charset="0"/>
                <a:cs typeface="Times New Roman" panose="02020603050405020304" pitchFamily="18" charset="0"/>
              </a:rPr>
              <a:t>State Key Laboratory of High Field Laser </a:t>
            </a:r>
            <a:r>
              <a:rPr lang="en-US" altLang="zh-CN" sz="2000" b="1" i="1" dirty="0" smtClean="0">
                <a:solidFill>
                  <a:srgbClr val="0000FF"/>
                </a:solidFill>
                <a:latin typeface="Times New Roman" panose="02020603050405020304" pitchFamily="18" charset="0"/>
                <a:cs typeface="Times New Roman" panose="02020603050405020304" pitchFamily="18" charset="0"/>
              </a:rPr>
              <a:t>Physics, </a:t>
            </a:r>
            <a:endParaRPr lang="en-US" altLang="zh-CN" sz="2000" b="1" i="1" dirty="0" smtClean="0">
              <a:solidFill>
                <a:srgbClr val="0000FF"/>
              </a:solidFill>
              <a:latin typeface="Times New Roman" panose="02020603050405020304" pitchFamily="18" charset="0"/>
              <a:cs typeface="Times New Roman" panose="02020603050405020304" pitchFamily="18" charset="0"/>
            </a:endParaRPr>
          </a:p>
          <a:p>
            <a:pPr algn="ctr" eaLnBrk="0" hangingPunct="0">
              <a:defRPr/>
            </a:pPr>
            <a:r>
              <a:rPr lang="en-US" altLang="zh-CN" sz="2000" b="1" i="1" dirty="0" smtClean="0">
                <a:solidFill>
                  <a:srgbClr val="0000FF"/>
                </a:solidFill>
                <a:latin typeface="Times New Roman" panose="02020603050405020304" pitchFamily="18" charset="0"/>
                <a:cs typeface="Times New Roman" panose="02020603050405020304" pitchFamily="18" charset="0"/>
              </a:rPr>
              <a:t>Shanghai Institute of Optics and Fine Mechanics (SIOM), </a:t>
            </a:r>
            <a:endParaRPr lang="en-US" altLang="zh-CN" sz="2000" b="1" i="1" dirty="0" smtClean="0">
              <a:solidFill>
                <a:srgbClr val="0000FF"/>
              </a:solidFill>
              <a:latin typeface="Times New Roman" panose="02020603050405020304" pitchFamily="18" charset="0"/>
              <a:cs typeface="Times New Roman" panose="02020603050405020304" pitchFamily="18" charset="0"/>
            </a:endParaRPr>
          </a:p>
          <a:p>
            <a:pPr algn="ctr" eaLnBrk="0" hangingPunct="0">
              <a:defRPr/>
            </a:pPr>
            <a:r>
              <a:rPr lang="en-US" altLang="zh-CN" sz="2000" b="1" i="1" dirty="0" smtClean="0">
                <a:solidFill>
                  <a:srgbClr val="0000FF"/>
                </a:solidFill>
                <a:latin typeface="Times New Roman" panose="02020603050405020304" pitchFamily="18" charset="0"/>
                <a:cs typeface="Times New Roman" panose="02020603050405020304" pitchFamily="18" charset="0"/>
              </a:rPr>
              <a:t>Chinese Academy of Sciences</a:t>
            </a:r>
            <a:endParaRPr lang="en-US" sz="2000" b="1" cap="all" dirty="0">
              <a:latin typeface="Times New Roman" panose="02020603050405020304" pitchFamily="18" charset="0"/>
              <a:cs typeface="Times New Roman" panose="02020603050405020304" pitchFamily="18" charset="0"/>
            </a:endParaRPr>
          </a:p>
        </p:txBody>
      </p:sp>
      <p:sp>
        <p:nvSpPr>
          <p:cNvPr id="11" name="Line 9"/>
          <p:cNvSpPr>
            <a:spLocks noChangeShapeType="1"/>
          </p:cNvSpPr>
          <p:nvPr/>
        </p:nvSpPr>
        <p:spPr bwMode="auto">
          <a:xfrm>
            <a:off x="34925" y="1052736"/>
            <a:ext cx="9036050" cy="0"/>
          </a:xfrm>
          <a:prstGeom prst="line">
            <a:avLst/>
          </a:prstGeom>
          <a:noFill/>
          <a:ln w="38100">
            <a:solidFill>
              <a:srgbClr val="FF0000"/>
            </a:solidFill>
            <a:round/>
          </a:ln>
          <a:effectLst/>
        </p:spPr>
        <p:txBody>
          <a:bodyPr>
            <a:spAutoFit/>
          </a:bodyPr>
          <a:lstStyle/>
          <a:p>
            <a:endParaRPr lang="zh-CN" altLang="en-US"/>
          </a:p>
        </p:txBody>
      </p:sp>
      <p:sp>
        <p:nvSpPr>
          <p:cNvPr id="2" name="文本框 1"/>
          <p:cNvSpPr txBox="1"/>
          <p:nvPr/>
        </p:nvSpPr>
        <p:spPr>
          <a:xfrm>
            <a:off x="1176020" y="66040"/>
            <a:ext cx="7860030" cy="822960"/>
          </a:xfrm>
          <a:prstGeom prst="rect">
            <a:avLst/>
          </a:prstGeom>
          <a:noFill/>
        </p:spPr>
        <p:txBody>
          <a:bodyPr wrap="square" rtlCol="0">
            <a:spAutoFit/>
          </a:bodyPr>
          <a:p>
            <a:r>
              <a:rPr lang="en-US" altLang="zh-CN" sz="2400" b="1"/>
              <a:t>IFCA Mini-Workshop on Future Gamma-Gamma Collider</a:t>
            </a:r>
            <a:endParaRPr lang="en-US" altLang="zh-CN" sz="2400" b="1"/>
          </a:p>
          <a:p>
            <a:r>
              <a:rPr lang="en-US" altLang="zh-CN" sz="2400" b="1"/>
              <a:t>                                                                   April 23-26, Beijing</a:t>
            </a:r>
            <a:endParaRPr lang="en-US" altLang="zh-CN" sz="2400"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角上箭头 12"/>
          <p:cNvSpPr/>
          <p:nvPr/>
        </p:nvSpPr>
        <p:spPr bwMode="auto">
          <a:xfrm flipV="1">
            <a:off x="6929438" y="1504950"/>
            <a:ext cx="947737" cy="1995488"/>
          </a:xfrm>
          <a:prstGeom prst="bentUpArrow">
            <a:avLst>
              <a:gd name="adj1" fmla="val 12765"/>
              <a:gd name="adj2" fmla="val 14686"/>
              <a:gd name="adj3" fmla="val 25000"/>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sp>
        <p:nvSpPr>
          <p:cNvPr id="2" name="右箭头 1"/>
          <p:cNvSpPr/>
          <p:nvPr/>
        </p:nvSpPr>
        <p:spPr bwMode="auto">
          <a:xfrm rot="5400000">
            <a:off x="4250531" y="3036095"/>
            <a:ext cx="428625" cy="214312"/>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sp>
        <p:nvSpPr>
          <p:cNvPr id="3" name="圆角矩形 2"/>
          <p:cNvSpPr/>
          <p:nvPr/>
        </p:nvSpPr>
        <p:spPr bwMode="auto">
          <a:xfrm>
            <a:off x="1071563" y="1143000"/>
            <a:ext cx="4043362" cy="1123950"/>
          </a:xfrm>
          <a:prstGeom prst="roundRect">
            <a:avLst/>
          </a:prstGeom>
          <a:noFill/>
          <a:ln w="38100">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CN" altLang="en-US">
              <a:ln>
                <a:solidFill>
                  <a:schemeClr val="tx1"/>
                </a:solidFill>
                <a:prstDash val="sysDash"/>
              </a:ln>
              <a:latin typeface="Times New Roman" panose="02020603050405020304" pitchFamily="18" charset="0"/>
              <a:cs typeface="Times New Roman" panose="02020603050405020304" pitchFamily="18" charset="0"/>
            </a:endParaRPr>
          </a:p>
        </p:txBody>
      </p:sp>
      <p:sp>
        <p:nvSpPr>
          <p:cNvPr id="23557" name="TextBox 15"/>
          <p:cNvSpPr txBox="1">
            <a:spLocks noChangeArrowheads="1"/>
          </p:cNvSpPr>
          <p:nvPr/>
        </p:nvSpPr>
        <p:spPr bwMode="auto">
          <a:xfrm>
            <a:off x="1928813" y="1938338"/>
            <a:ext cx="2633662" cy="36988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a:solidFill>
                  <a:srgbClr val="0000FF"/>
                </a:solidFill>
                <a:latin typeface="Times New Roman" panose="02020603050405020304" pitchFamily="18" charset="0"/>
                <a:cs typeface="Times New Roman" panose="02020603050405020304" pitchFamily="18" charset="0"/>
              </a:rPr>
              <a:t>High-contrast front-end</a:t>
            </a:r>
            <a:endParaRPr lang="zh-CN" altLang="en-US" sz="1800">
              <a:solidFill>
                <a:srgbClr val="0000FF"/>
              </a:solidFill>
              <a:latin typeface="Times New Roman" panose="02020603050405020304" pitchFamily="18" charset="0"/>
              <a:cs typeface="Times New Roman" panose="02020603050405020304" pitchFamily="18" charset="0"/>
            </a:endParaRPr>
          </a:p>
        </p:txBody>
      </p:sp>
      <p:grpSp>
        <p:nvGrpSpPr>
          <p:cNvPr id="23558" name="圆角矩形 4"/>
          <p:cNvGrpSpPr/>
          <p:nvPr/>
        </p:nvGrpSpPr>
        <p:grpSpPr bwMode="auto">
          <a:xfrm>
            <a:off x="6327775" y="3535363"/>
            <a:ext cx="1773238" cy="665162"/>
            <a:chOff x="3986" y="2227"/>
            <a:chExt cx="1117" cy="419"/>
          </a:xfrm>
        </p:grpSpPr>
        <p:pic>
          <p:nvPicPr>
            <p:cNvPr id="23606" name="圆角矩形 4"/>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86" y="2227"/>
              <a:ext cx="1117"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7" name="Text Box 8"/>
            <p:cNvSpPr txBox="1">
              <a:spLocks noChangeArrowheads="1"/>
            </p:cNvSpPr>
            <p:nvPr/>
          </p:nvSpPr>
          <p:spPr bwMode="auto">
            <a:xfrm>
              <a:off x="4024" y="2263"/>
              <a:ext cx="104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Reg.Amp 1.8mJ/10HZ</a:t>
              </a:r>
              <a:endParaRPr lang="zh-CN" altLang="en-US" sz="1800" b="1">
                <a:latin typeface="Times New Roman" panose="02020603050405020304" pitchFamily="18" charset="0"/>
                <a:cs typeface="Times New Roman" panose="02020603050405020304" pitchFamily="18" charset="0"/>
              </a:endParaRPr>
            </a:p>
          </p:txBody>
        </p:sp>
      </p:grpSp>
      <p:sp>
        <p:nvSpPr>
          <p:cNvPr id="6" name="右箭头 5"/>
          <p:cNvSpPr/>
          <p:nvPr/>
        </p:nvSpPr>
        <p:spPr bwMode="auto">
          <a:xfrm rot="5400000">
            <a:off x="6646863" y="3168650"/>
            <a:ext cx="503238" cy="223837"/>
          </a:xfrm>
          <a:prstGeom prst="rightArrow">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60" name="圆角矩形 6"/>
          <p:cNvGrpSpPr/>
          <p:nvPr/>
        </p:nvGrpSpPr>
        <p:grpSpPr bwMode="auto">
          <a:xfrm>
            <a:off x="3419475" y="2401888"/>
            <a:ext cx="2109788" cy="590550"/>
            <a:chOff x="2154" y="1513"/>
            <a:chExt cx="1329" cy="372"/>
          </a:xfrm>
        </p:grpSpPr>
        <p:pic>
          <p:nvPicPr>
            <p:cNvPr id="23604" name="圆角矩形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 y="1513"/>
              <a:ext cx="1329"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5" name="Text Box 12"/>
            <p:cNvSpPr txBox="1">
              <a:spLocks noChangeArrowheads="1"/>
            </p:cNvSpPr>
            <p:nvPr/>
          </p:nvSpPr>
          <p:spPr bwMode="auto">
            <a:xfrm>
              <a:off x="2187" y="1546"/>
              <a:ext cx="1262"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Nd:YAG  Pump</a:t>
              </a:r>
              <a:endParaRPr lang="en-US" altLang="zh-CN" sz="16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10HZ/532nm</a:t>
              </a:r>
              <a:endParaRPr lang="zh-CN" altLang="en-US" sz="1600" b="1">
                <a:latin typeface="Times New Roman" panose="02020603050405020304" pitchFamily="18" charset="0"/>
                <a:cs typeface="Times New Roman" panose="02020603050405020304" pitchFamily="18" charset="0"/>
              </a:endParaRPr>
            </a:p>
          </p:txBody>
        </p:sp>
      </p:grpSp>
      <p:grpSp>
        <p:nvGrpSpPr>
          <p:cNvPr id="23561" name="圆角矩形 8"/>
          <p:cNvGrpSpPr/>
          <p:nvPr/>
        </p:nvGrpSpPr>
        <p:grpSpPr bwMode="auto">
          <a:xfrm>
            <a:off x="3251200" y="1249363"/>
            <a:ext cx="1576388" cy="738187"/>
            <a:chOff x="2048" y="787"/>
            <a:chExt cx="993" cy="465"/>
          </a:xfrm>
        </p:grpSpPr>
        <p:pic>
          <p:nvPicPr>
            <p:cNvPr id="23602" name="圆角矩形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 y="787"/>
              <a:ext cx="937"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3" name="Text Box 15"/>
            <p:cNvSpPr txBox="1">
              <a:spLocks noChangeArrowheads="1"/>
            </p:cNvSpPr>
            <p:nvPr/>
          </p:nvSpPr>
          <p:spPr bwMode="auto">
            <a:xfrm>
              <a:off x="2048" y="825"/>
              <a:ext cx="993"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XPW/OPA+SHG  cleaner</a:t>
              </a:r>
              <a:endParaRPr lang="zh-CN" altLang="en-US" sz="1800" b="1">
                <a:latin typeface="Times New Roman" panose="02020603050405020304" pitchFamily="18" charset="0"/>
                <a:cs typeface="Times New Roman" panose="02020603050405020304" pitchFamily="18" charset="0"/>
              </a:endParaRPr>
            </a:p>
          </p:txBody>
        </p:sp>
      </p:grpSp>
      <p:sp>
        <p:nvSpPr>
          <p:cNvPr id="10" name="右箭头 9"/>
          <p:cNvSpPr/>
          <p:nvPr/>
        </p:nvSpPr>
        <p:spPr bwMode="auto">
          <a:xfrm>
            <a:off x="2889250" y="1504950"/>
            <a:ext cx="468313" cy="152400"/>
          </a:xfrm>
          <a:prstGeom prst="rightArrow">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63" name="圆角矩形 10"/>
          <p:cNvGrpSpPr/>
          <p:nvPr/>
        </p:nvGrpSpPr>
        <p:grpSpPr bwMode="auto">
          <a:xfrm>
            <a:off x="5467350" y="1249363"/>
            <a:ext cx="1635125" cy="738187"/>
            <a:chOff x="3444" y="787"/>
            <a:chExt cx="1030" cy="465"/>
          </a:xfrm>
        </p:grpSpPr>
        <p:pic>
          <p:nvPicPr>
            <p:cNvPr id="23600" name="圆角矩形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 y="787"/>
              <a:ext cx="103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1" name="Text Box 19"/>
            <p:cNvSpPr txBox="1">
              <a:spLocks noChangeArrowheads="1"/>
            </p:cNvSpPr>
            <p:nvPr/>
          </p:nvSpPr>
          <p:spPr bwMode="auto">
            <a:xfrm>
              <a:off x="3482" y="825"/>
              <a:ext cx="952"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Stretcher </a:t>
              </a:r>
              <a:endParaRPr lang="en-US" altLang="zh-CN" sz="1800" b="1">
                <a:latin typeface="Times New Roman" panose="02020603050405020304" pitchFamily="18" charset="0"/>
                <a:cs typeface="Times New Roman" panose="02020603050405020304" pitchFamily="18" charset="0"/>
              </a:endParaRPr>
            </a:p>
          </p:txBody>
        </p:sp>
      </p:grpSp>
      <p:sp>
        <p:nvSpPr>
          <p:cNvPr id="12" name="右箭头 11"/>
          <p:cNvSpPr/>
          <p:nvPr/>
        </p:nvSpPr>
        <p:spPr bwMode="auto">
          <a:xfrm>
            <a:off x="4862513" y="1504950"/>
            <a:ext cx="600075" cy="228600"/>
          </a:xfrm>
          <a:prstGeom prst="rightArrow">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65" name="圆角矩形 13"/>
          <p:cNvGrpSpPr/>
          <p:nvPr/>
        </p:nvGrpSpPr>
        <p:grpSpPr bwMode="auto">
          <a:xfrm>
            <a:off x="5761038" y="2468563"/>
            <a:ext cx="1839912" cy="585787"/>
            <a:chOff x="3629" y="1555"/>
            <a:chExt cx="1159" cy="369"/>
          </a:xfrm>
        </p:grpSpPr>
        <p:pic>
          <p:nvPicPr>
            <p:cNvPr id="23598" name="圆角矩形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 y="1555"/>
              <a:ext cx="1159"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9" name="Text Box 23"/>
            <p:cNvSpPr txBox="1">
              <a:spLocks noChangeArrowheads="1"/>
            </p:cNvSpPr>
            <p:nvPr/>
          </p:nvSpPr>
          <p:spPr bwMode="auto">
            <a:xfrm>
              <a:off x="3661" y="1588"/>
              <a:ext cx="109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Nd:YAG  Pump</a:t>
              </a:r>
              <a:endParaRPr lang="en-US" altLang="zh-CN" sz="16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10HZ/532nm</a:t>
              </a:r>
              <a:endParaRPr lang="zh-CN" altLang="en-US" sz="1600" b="1">
                <a:latin typeface="Times New Roman" panose="02020603050405020304" pitchFamily="18" charset="0"/>
                <a:cs typeface="Times New Roman" panose="02020603050405020304" pitchFamily="18" charset="0"/>
              </a:endParaRPr>
            </a:p>
          </p:txBody>
        </p:sp>
      </p:grpSp>
      <p:sp>
        <p:nvSpPr>
          <p:cNvPr id="15" name="右箭头 14"/>
          <p:cNvSpPr/>
          <p:nvPr/>
        </p:nvSpPr>
        <p:spPr bwMode="auto">
          <a:xfrm rot="10800000">
            <a:off x="5572125" y="3714750"/>
            <a:ext cx="714375" cy="214313"/>
          </a:xfrm>
          <a:prstGeom prst="rightArrow">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sp>
        <p:nvSpPr>
          <p:cNvPr id="16" name="直角上箭头 15"/>
          <p:cNvSpPr/>
          <p:nvPr/>
        </p:nvSpPr>
        <p:spPr bwMode="auto">
          <a:xfrm flipH="1" flipV="1">
            <a:off x="2786063" y="3786188"/>
            <a:ext cx="820737" cy="842962"/>
          </a:xfrm>
          <a:prstGeom prst="bentUpArrow">
            <a:avLst>
              <a:gd name="adj1" fmla="val 25337"/>
              <a:gd name="adj2" fmla="val 24353"/>
              <a:gd name="adj3" fmla="val 25000"/>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68" name="圆角矩形 16"/>
          <p:cNvGrpSpPr/>
          <p:nvPr/>
        </p:nvGrpSpPr>
        <p:grpSpPr bwMode="auto">
          <a:xfrm>
            <a:off x="2041525" y="4614863"/>
            <a:ext cx="2060575" cy="1054100"/>
            <a:chOff x="1286" y="2907"/>
            <a:chExt cx="1298" cy="664"/>
          </a:xfrm>
        </p:grpSpPr>
        <p:pic>
          <p:nvPicPr>
            <p:cNvPr id="23596" name="圆角矩形 1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6" y="2907"/>
              <a:ext cx="1298"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7" name="Text Box 28"/>
            <p:cNvSpPr txBox="1">
              <a:spLocks noChangeArrowheads="1"/>
            </p:cNvSpPr>
            <p:nvPr/>
          </p:nvSpPr>
          <p:spPr bwMode="auto">
            <a:xfrm>
              <a:off x="1336" y="2956"/>
              <a:ext cx="1198"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400" b="1">
                  <a:latin typeface="Times New Roman" panose="02020603050405020304" pitchFamily="18" charset="0"/>
                  <a:cs typeface="Times New Roman" panose="02020603050405020304" pitchFamily="18" charset="0"/>
                </a:rPr>
                <a:t>Final Amplifier</a:t>
              </a:r>
              <a:endParaRPr lang="zh-CN" altLang="en-US" sz="2400" b="1">
                <a:latin typeface="Times New Roman" panose="02020603050405020304" pitchFamily="18" charset="0"/>
                <a:cs typeface="Times New Roman" panose="02020603050405020304" pitchFamily="18" charset="0"/>
              </a:endParaRPr>
            </a:p>
          </p:txBody>
        </p:sp>
      </p:grpSp>
      <p:sp>
        <p:nvSpPr>
          <p:cNvPr id="18" name="右箭头 17"/>
          <p:cNvSpPr/>
          <p:nvPr/>
        </p:nvSpPr>
        <p:spPr bwMode="auto">
          <a:xfrm>
            <a:off x="4071938" y="4857750"/>
            <a:ext cx="1000125" cy="571500"/>
          </a:xfrm>
          <a:prstGeom prst="rightArrow">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70" name="圆角矩形 18"/>
          <p:cNvGrpSpPr/>
          <p:nvPr/>
        </p:nvGrpSpPr>
        <p:grpSpPr bwMode="auto">
          <a:xfrm>
            <a:off x="5041900" y="4687888"/>
            <a:ext cx="1560513" cy="914400"/>
            <a:chOff x="3176" y="2953"/>
            <a:chExt cx="983" cy="576"/>
          </a:xfrm>
        </p:grpSpPr>
        <p:pic>
          <p:nvPicPr>
            <p:cNvPr id="23594" name="圆角矩形 1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6" y="2953"/>
              <a:ext cx="98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5" name="Text Box 32"/>
            <p:cNvSpPr txBox="1">
              <a:spLocks noChangeArrowheads="1"/>
            </p:cNvSpPr>
            <p:nvPr/>
          </p:nvSpPr>
          <p:spPr bwMode="auto">
            <a:xfrm>
              <a:off x="3221" y="2996"/>
              <a:ext cx="893"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Compresser72%/52.3J /26.0fs</a:t>
              </a:r>
              <a:endParaRPr lang="zh-CN" altLang="en-US" sz="1800" b="1">
                <a:latin typeface="Times New Roman" panose="02020603050405020304" pitchFamily="18" charset="0"/>
                <a:cs typeface="Times New Roman" panose="02020603050405020304" pitchFamily="18" charset="0"/>
              </a:endParaRPr>
            </a:p>
          </p:txBody>
        </p:sp>
      </p:grpSp>
      <p:grpSp>
        <p:nvGrpSpPr>
          <p:cNvPr id="23571" name="圆角矩形 19"/>
          <p:cNvGrpSpPr/>
          <p:nvPr/>
        </p:nvGrpSpPr>
        <p:grpSpPr bwMode="auto">
          <a:xfrm>
            <a:off x="3614738" y="3328988"/>
            <a:ext cx="1987550" cy="914400"/>
            <a:chOff x="2277" y="2097"/>
            <a:chExt cx="1252" cy="576"/>
          </a:xfrm>
        </p:grpSpPr>
        <p:pic>
          <p:nvPicPr>
            <p:cNvPr id="23592" name="圆角矩形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97"/>
              <a:ext cx="125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3" name="Text Box 35"/>
            <p:cNvSpPr txBox="1">
              <a:spLocks noChangeArrowheads="1"/>
            </p:cNvSpPr>
            <p:nvPr/>
          </p:nvSpPr>
          <p:spPr bwMode="auto">
            <a:xfrm>
              <a:off x="2321" y="2141"/>
              <a:ext cx="1163"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Multi-pass Amplifiers 5HZ/10Hz</a:t>
              </a:r>
              <a:endParaRPr lang="zh-CN" altLang="en-US" sz="1800" b="1">
                <a:latin typeface="Times New Roman" panose="02020603050405020304" pitchFamily="18" charset="0"/>
                <a:cs typeface="Times New Roman" panose="02020603050405020304" pitchFamily="18" charset="0"/>
              </a:endParaRPr>
            </a:p>
          </p:txBody>
        </p:sp>
      </p:grpSp>
      <p:grpSp>
        <p:nvGrpSpPr>
          <p:cNvPr id="23572" name="圆角矩形 20"/>
          <p:cNvGrpSpPr/>
          <p:nvPr/>
        </p:nvGrpSpPr>
        <p:grpSpPr bwMode="auto">
          <a:xfrm>
            <a:off x="1219200" y="1249363"/>
            <a:ext cx="1663700" cy="738187"/>
            <a:chOff x="768" y="787"/>
            <a:chExt cx="1048" cy="465"/>
          </a:xfrm>
        </p:grpSpPr>
        <p:pic>
          <p:nvPicPr>
            <p:cNvPr id="23590" name="圆角矩形 2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8" y="787"/>
              <a:ext cx="104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1" name="Text Box 38"/>
            <p:cNvSpPr txBox="1">
              <a:spLocks noChangeArrowheads="1"/>
            </p:cNvSpPr>
            <p:nvPr/>
          </p:nvSpPr>
          <p:spPr bwMode="auto">
            <a:xfrm>
              <a:off x="805" y="825"/>
              <a:ext cx="974"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a:latin typeface="Times New Roman" panose="02020603050405020304" pitchFamily="18" charset="0"/>
                  <a:cs typeface="Times New Roman" panose="02020603050405020304" pitchFamily="18" charset="0"/>
                </a:rPr>
                <a:t>KHz Ti:S CPA Laser</a:t>
              </a:r>
              <a:endParaRPr lang="zh-CN" altLang="en-US" sz="1800" b="1">
                <a:latin typeface="Times New Roman" panose="02020603050405020304" pitchFamily="18" charset="0"/>
                <a:cs typeface="Times New Roman" panose="02020603050405020304" pitchFamily="18" charset="0"/>
              </a:endParaRPr>
            </a:p>
          </p:txBody>
        </p:sp>
      </p:grpSp>
      <p:sp>
        <p:nvSpPr>
          <p:cNvPr id="22" name="右箭头 21"/>
          <p:cNvSpPr/>
          <p:nvPr/>
        </p:nvSpPr>
        <p:spPr bwMode="auto">
          <a:xfrm>
            <a:off x="857250" y="4929188"/>
            <a:ext cx="1214438" cy="500062"/>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sp>
        <p:nvSpPr>
          <p:cNvPr id="23574" name="TextBox 46"/>
          <p:cNvSpPr txBox="1">
            <a:spLocks noChangeArrowheads="1"/>
          </p:cNvSpPr>
          <p:nvPr/>
        </p:nvSpPr>
        <p:spPr bwMode="auto">
          <a:xfrm>
            <a:off x="4154488" y="4500563"/>
            <a:ext cx="762000" cy="400050"/>
          </a:xfrm>
          <a:prstGeom prst="rect">
            <a:avLst/>
          </a:prstGeom>
          <a:solidFill>
            <a:srgbClr val="FFFFCC"/>
          </a:solidFill>
          <a:ln w="9525">
            <a:solidFill>
              <a:srgbClr val="FF0000"/>
            </a:solidFill>
            <a:miter lim="800000"/>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b="1">
                <a:latin typeface="Times New Roman" panose="02020603050405020304" pitchFamily="18" charset="0"/>
                <a:cs typeface="Times New Roman" panose="02020603050405020304" pitchFamily="18" charset="0"/>
              </a:rPr>
              <a:t>72.6J</a:t>
            </a:r>
            <a:endParaRPr lang="zh-CN" altLang="en-US" sz="2000" b="1">
              <a:latin typeface="Times New Roman" panose="02020603050405020304" pitchFamily="18" charset="0"/>
              <a:cs typeface="Times New Roman" panose="02020603050405020304" pitchFamily="18" charset="0"/>
            </a:endParaRPr>
          </a:p>
        </p:txBody>
      </p:sp>
      <p:grpSp>
        <p:nvGrpSpPr>
          <p:cNvPr id="23575" name="圆角矩形 25"/>
          <p:cNvGrpSpPr/>
          <p:nvPr/>
        </p:nvGrpSpPr>
        <p:grpSpPr bwMode="auto">
          <a:xfrm>
            <a:off x="969963" y="3114675"/>
            <a:ext cx="1773237" cy="592138"/>
            <a:chOff x="611" y="1962"/>
            <a:chExt cx="1117" cy="373"/>
          </a:xfrm>
        </p:grpSpPr>
        <p:pic>
          <p:nvPicPr>
            <p:cNvPr id="23588" name="圆角矩形 2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 y="1962"/>
              <a:ext cx="111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9" name="Text Box 43"/>
            <p:cNvSpPr txBox="1">
              <a:spLocks noChangeArrowheads="1"/>
            </p:cNvSpPr>
            <p:nvPr/>
          </p:nvSpPr>
          <p:spPr bwMode="auto">
            <a:xfrm>
              <a:off x="646" y="1996"/>
              <a:ext cx="1048"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Nd:YAG  Pump</a:t>
              </a:r>
              <a:endParaRPr lang="en-US" altLang="zh-CN" sz="16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10J/5HZ/532nm</a:t>
              </a:r>
              <a:endParaRPr lang="zh-CN" altLang="en-US" sz="1600" b="1">
                <a:latin typeface="Times New Roman" panose="02020603050405020304" pitchFamily="18" charset="0"/>
                <a:cs typeface="Times New Roman" panose="02020603050405020304" pitchFamily="18" charset="0"/>
              </a:endParaRPr>
            </a:p>
          </p:txBody>
        </p:sp>
      </p:grpSp>
      <p:sp>
        <p:nvSpPr>
          <p:cNvPr id="27" name="右箭头 26"/>
          <p:cNvSpPr/>
          <p:nvPr/>
        </p:nvSpPr>
        <p:spPr bwMode="auto">
          <a:xfrm>
            <a:off x="2714625" y="3357563"/>
            <a:ext cx="885825" cy="285750"/>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grpSp>
        <p:nvGrpSpPr>
          <p:cNvPr id="23577" name="圆角矩形 27"/>
          <p:cNvGrpSpPr/>
          <p:nvPr/>
        </p:nvGrpSpPr>
        <p:grpSpPr bwMode="auto">
          <a:xfrm>
            <a:off x="7473950" y="4687888"/>
            <a:ext cx="1414463" cy="1054100"/>
            <a:chOff x="4708" y="2953"/>
            <a:chExt cx="891" cy="664"/>
          </a:xfrm>
        </p:grpSpPr>
        <p:pic>
          <p:nvPicPr>
            <p:cNvPr id="23586" name="圆角矩形 27"/>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8" y="2953"/>
              <a:ext cx="891" cy="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7" name="Text Box 47"/>
            <p:cNvSpPr txBox="1">
              <a:spLocks noChangeArrowheads="1"/>
            </p:cNvSpPr>
            <p:nvPr/>
          </p:nvSpPr>
          <p:spPr bwMode="auto">
            <a:xfrm>
              <a:off x="4756" y="3001"/>
              <a:ext cx="793"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a:latin typeface="Times New Roman" panose="02020603050405020304" pitchFamily="18" charset="0"/>
                  <a:cs typeface="Times New Roman" panose="02020603050405020304" pitchFamily="18" charset="0"/>
                </a:rPr>
                <a:t>Focus &amp; Target</a:t>
              </a:r>
              <a:endParaRPr lang="zh-CN" altLang="en-US" sz="2000" b="1">
                <a:latin typeface="Times New Roman" panose="02020603050405020304" pitchFamily="18" charset="0"/>
                <a:cs typeface="Times New Roman" panose="02020603050405020304" pitchFamily="18" charset="0"/>
              </a:endParaRPr>
            </a:p>
          </p:txBody>
        </p:sp>
      </p:grpSp>
      <p:sp>
        <p:nvSpPr>
          <p:cNvPr id="29" name="右箭头 28"/>
          <p:cNvSpPr/>
          <p:nvPr/>
        </p:nvSpPr>
        <p:spPr bwMode="auto">
          <a:xfrm>
            <a:off x="6572250" y="4857750"/>
            <a:ext cx="928688" cy="571500"/>
          </a:xfrm>
          <a:prstGeom prst="rightArrow">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latin typeface="Times New Roman" panose="02020603050405020304" pitchFamily="18" charset="0"/>
              <a:cs typeface="Times New Roman" panose="02020603050405020304" pitchFamily="18" charset="0"/>
            </a:endParaRPr>
          </a:p>
        </p:txBody>
      </p:sp>
      <p:sp>
        <p:nvSpPr>
          <p:cNvPr id="23579" name="Text Box 2"/>
          <p:cNvSpPr txBox="1">
            <a:spLocks noChangeArrowheads="1"/>
          </p:cNvSpPr>
          <p:nvPr/>
        </p:nvSpPr>
        <p:spPr bwMode="auto">
          <a:xfrm>
            <a:off x="369888" y="214313"/>
            <a:ext cx="84296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50000"/>
              </a:spcBef>
              <a:buFontTx/>
              <a:buNone/>
            </a:pPr>
            <a:r>
              <a:rPr kumimoji="1" lang="en-US" altLang="zh-CN" sz="2800" b="1" dirty="0">
                <a:solidFill>
                  <a:srgbClr val="000000"/>
                </a:solidFill>
                <a:latin typeface="Arial Black" panose="020B0A04020102020204" pitchFamily="34" charset="0"/>
                <a:ea typeface="楷体_GB2312" panose="02010609030101010101" pitchFamily="49" charset="-122"/>
              </a:rPr>
              <a:t>2 PW CPA Laser Facility @ SIOM </a:t>
            </a:r>
            <a:r>
              <a:rPr kumimoji="1" lang="en-US" altLang="zh-CN" sz="2800" b="1" dirty="0" smtClean="0">
                <a:solidFill>
                  <a:srgbClr val="000000"/>
                </a:solidFill>
                <a:latin typeface="Arial Black" panose="020B0A04020102020204" pitchFamily="34" charset="0"/>
                <a:ea typeface="楷体_GB2312" panose="02010609030101010101" pitchFamily="49" charset="-122"/>
              </a:rPr>
              <a:t>2012</a:t>
            </a:r>
            <a:endParaRPr kumimoji="1" lang="en-US" altLang="zh-CN" sz="2800" b="1" dirty="0">
              <a:solidFill>
                <a:srgbClr val="000000"/>
              </a:solidFill>
              <a:latin typeface="Arial Black" panose="020B0A04020102020204" pitchFamily="34" charset="0"/>
              <a:ea typeface="楷体_GB2312" panose="02010609030101010101" pitchFamily="49" charset="-122"/>
            </a:endParaRPr>
          </a:p>
        </p:txBody>
      </p:sp>
      <p:sp>
        <p:nvSpPr>
          <p:cNvPr id="23580" name="Line 45"/>
          <p:cNvSpPr>
            <a:spLocks noChangeShapeType="1"/>
          </p:cNvSpPr>
          <p:nvPr/>
        </p:nvSpPr>
        <p:spPr bwMode="auto">
          <a:xfrm>
            <a:off x="-34925" y="1027113"/>
            <a:ext cx="9144000"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23581" name="圆角矩形 31"/>
          <p:cNvGrpSpPr/>
          <p:nvPr/>
        </p:nvGrpSpPr>
        <p:grpSpPr bwMode="auto">
          <a:xfrm>
            <a:off x="255588" y="4187825"/>
            <a:ext cx="1774825" cy="768350"/>
            <a:chOff x="161" y="2638"/>
            <a:chExt cx="1118" cy="484"/>
          </a:xfrm>
        </p:grpSpPr>
        <p:pic>
          <p:nvPicPr>
            <p:cNvPr id="23584" name="圆角矩形 31"/>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 y="2638"/>
              <a:ext cx="1118"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5" name="Text Box 53"/>
            <p:cNvSpPr txBox="1">
              <a:spLocks noChangeArrowheads="1"/>
            </p:cNvSpPr>
            <p:nvPr/>
          </p:nvSpPr>
          <p:spPr bwMode="auto">
            <a:xfrm>
              <a:off x="202" y="2677"/>
              <a:ext cx="1036"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Nd:Glass  Pump</a:t>
              </a:r>
              <a:endParaRPr lang="en-US" altLang="zh-CN" sz="16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zh-CN" sz="1600" b="1">
                  <a:latin typeface="Times New Roman" panose="02020603050405020304" pitchFamily="18" charset="0"/>
                  <a:cs typeface="Times New Roman" panose="02020603050405020304" pitchFamily="18" charset="0"/>
                </a:rPr>
                <a:t>150J/Single shot</a:t>
              </a:r>
              <a:endParaRPr lang="zh-CN" altLang="en-US" sz="1600" b="1">
                <a:latin typeface="Times New Roman" panose="02020603050405020304" pitchFamily="18" charset="0"/>
                <a:cs typeface="Times New Roman" panose="02020603050405020304" pitchFamily="18" charset="0"/>
              </a:endParaRPr>
            </a:p>
          </p:txBody>
        </p:sp>
      </p:grpSp>
      <p:sp>
        <p:nvSpPr>
          <p:cNvPr id="23582" name="TextBox 46"/>
          <p:cNvSpPr txBox="1">
            <a:spLocks noChangeArrowheads="1"/>
          </p:cNvSpPr>
          <p:nvPr/>
        </p:nvSpPr>
        <p:spPr bwMode="auto">
          <a:xfrm>
            <a:off x="6572250" y="4429125"/>
            <a:ext cx="919163" cy="400050"/>
          </a:xfrm>
          <a:prstGeom prst="rect">
            <a:avLst/>
          </a:prstGeom>
          <a:solidFill>
            <a:srgbClr val="FFFFCC"/>
          </a:solidFill>
          <a:ln w="9525">
            <a:solidFill>
              <a:srgbClr val="FF0000"/>
            </a:solidFill>
            <a:miter lim="800000"/>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2000" b="1">
                <a:latin typeface="Times New Roman" panose="02020603050405020304" pitchFamily="18" charset="0"/>
                <a:cs typeface="Times New Roman" panose="02020603050405020304" pitchFamily="18" charset="0"/>
              </a:rPr>
              <a:t>2.0PW</a:t>
            </a:r>
            <a:endParaRPr lang="zh-CN" altLang="en-US" sz="2000" b="1">
              <a:latin typeface="Times New Roman" panose="02020603050405020304" pitchFamily="18" charset="0"/>
              <a:cs typeface="Times New Roman" panose="02020603050405020304" pitchFamily="18" charset="0"/>
            </a:endParaRPr>
          </a:p>
        </p:txBody>
      </p:sp>
      <p:sp>
        <p:nvSpPr>
          <p:cNvPr id="23583" name="TextBox 2"/>
          <p:cNvSpPr txBox="1">
            <a:spLocks noChangeArrowheads="1"/>
          </p:cNvSpPr>
          <p:nvPr/>
        </p:nvSpPr>
        <p:spPr bwMode="auto">
          <a:xfrm>
            <a:off x="3779838" y="6308725"/>
            <a:ext cx="5040312" cy="3667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i="1">
                <a:solidFill>
                  <a:srgbClr val="0000FF"/>
                </a:solidFill>
                <a:latin typeface="Arial" panose="020B0604020202020204" pitchFamily="34" charset="0"/>
              </a:rPr>
              <a:t>Y. Chu et al., Optics Express </a:t>
            </a:r>
            <a:r>
              <a:rPr lang="en-US" altLang="zh-CN" sz="1800">
                <a:latin typeface="Arial" panose="020B0604020202020204" pitchFamily="34" charset="0"/>
              </a:rPr>
              <a:t>21, 29231(2013)</a:t>
            </a:r>
            <a:endParaRPr lang="en-US" altLang="zh-CN"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5"/>
          <p:cNvSpPr>
            <a:spLocks noChangeArrowheads="1"/>
          </p:cNvSpPr>
          <p:nvPr/>
        </p:nvSpPr>
        <p:spPr bwMode="auto">
          <a:xfrm>
            <a:off x="419101" y="851063"/>
            <a:ext cx="8497887" cy="2327112"/>
          </a:xfrm>
          <a:prstGeom prst="rect">
            <a:avLst/>
          </a:prstGeom>
          <a:solidFill>
            <a:srgbClr val="FFFFCC"/>
          </a:solidFill>
          <a:ln w="19050">
            <a:solidFill>
              <a:schemeClr val="tx1"/>
            </a:solidFill>
            <a:prstDash val="lgDash"/>
            <a:miter lim="800000"/>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zh-CN" sz="1800">
              <a:solidFill>
                <a:srgbClr val="000000"/>
              </a:solidFill>
              <a:latin typeface="Arial" panose="020B0604020202020204" pitchFamily="34" charset="0"/>
            </a:endParaRPr>
          </a:p>
        </p:txBody>
      </p:sp>
      <p:sp>
        <p:nvSpPr>
          <p:cNvPr id="16387" name="Rectangle 48"/>
          <p:cNvSpPr>
            <a:spLocks noChangeArrowheads="1"/>
          </p:cNvSpPr>
          <p:nvPr/>
        </p:nvSpPr>
        <p:spPr bwMode="auto">
          <a:xfrm>
            <a:off x="395288" y="3192463"/>
            <a:ext cx="8497887" cy="2181225"/>
          </a:xfrm>
          <a:prstGeom prst="rect">
            <a:avLst/>
          </a:prstGeom>
          <a:solidFill>
            <a:srgbClr val="FFFFCC"/>
          </a:solidFill>
          <a:ln w="19050">
            <a:solidFill>
              <a:schemeClr val="tx1"/>
            </a:solidFill>
            <a:prstDash val="lgDash"/>
            <a:miter lim="800000"/>
          </a:ln>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zh-CN" sz="1800">
              <a:solidFill>
                <a:srgbClr val="000000"/>
              </a:solidFill>
              <a:latin typeface="Arial" panose="020B0604020202020204" pitchFamily="34" charset="0"/>
            </a:endParaRPr>
          </a:p>
        </p:txBody>
      </p:sp>
      <p:sp>
        <p:nvSpPr>
          <p:cNvPr id="16388" name="Text Box 49"/>
          <p:cNvSpPr txBox="1">
            <a:spLocks noChangeArrowheads="1"/>
          </p:cNvSpPr>
          <p:nvPr/>
        </p:nvSpPr>
        <p:spPr bwMode="auto">
          <a:xfrm>
            <a:off x="7502525" y="914400"/>
            <a:ext cx="1403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b="1" dirty="0" smtClean="0">
                <a:latin typeface="Arial" panose="020B0604020202020204" pitchFamily="34" charset="0"/>
              </a:rPr>
              <a:t>0.2PW/5Hz</a:t>
            </a:r>
            <a:endParaRPr lang="en-US" altLang="zh-CN" sz="1800" b="1" dirty="0">
              <a:solidFill>
                <a:srgbClr val="0000FF"/>
              </a:solidFill>
              <a:latin typeface="Arial" panose="020B0604020202020204" pitchFamily="34" charset="0"/>
            </a:endParaRPr>
          </a:p>
        </p:txBody>
      </p:sp>
      <p:sp>
        <p:nvSpPr>
          <p:cNvPr id="16389" name="Line 44"/>
          <p:cNvSpPr>
            <a:spLocks noChangeShapeType="1"/>
          </p:cNvSpPr>
          <p:nvPr/>
        </p:nvSpPr>
        <p:spPr bwMode="auto">
          <a:xfrm>
            <a:off x="4140200" y="4929188"/>
            <a:ext cx="2089150" cy="0"/>
          </a:xfrm>
          <a:prstGeom prst="line">
            <a:avLst/>
          </a:prstGeom>
          <a:noFill/>
          <a:ln w="76200">
            <a:solidFill>
              <a:srgbClr val="33CC33"/>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6390" name="Rectangle 47"/>
          <p:cNvSpPr>
            <a:spLocks noChangeArrowheads="1"/>
          </p:cNvSpPr>
          <p:nvPr/>
        </p:nvSpPr>
        <p:spPr bwMode="auto">
          <a:xfrm>
            <a:off x="395288" y="4221163"/>
            <a:ext cx="8497887" cy="2447925"/>
          </a:xfrm>
          <a:prstGeom prst="rect">
            <a:avLst/>
          </a:prstGeom>
          <a:noFill/>
          <a:ln w="19050">
            <a:solidFill>
              <a:schemeClr val="tx1"/>
            </a:solidFill>
            <a:prstDash val="lgDash"/>
            <a:miter lim="800000"/>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endParaRPr lang="zh-CN" altLang="zh-CN" sz="1800">
              <a:solidFill>
                <a:srgbClr val="000000"/>
              </a:solidFill>
              <a:latin typeface="Arial" panose="020B0604020202020204" pitchFamily="34" charset="0"/>
            </a:endParaRPr>
          </a:p>
        </p:txBody>
      </p:sp>
      <p:sp>
        <p:nvSpPr>
          <p:cNvPr id="16391" name="Rectangle 6"/>
          <p:cNvSpPr>
            <a:spLocks noChangeArrowheads="1"/>
          </p:cNvSpPr>
          <p:nvPr/>
        </p:nvSpPr>
        <p:spPr bwMode="auto">
          <a:xfrm>
            <a:off x="236538" y="187652"/>
            <a:ext cx="8656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a:spcBef>
                <a:spcPct val="0"/>
              </a:spcBef>
              <a:buNone/>
            </a:pPr>
            <a:r>
              <a:rPr lang="en-US" altLang="zh-CN" sz="2800" b="1" dirty="0" smtClean="0">
                <a:solidFill>
                  <a:srgbClr val="000000"/>
                </a:solidFill>
                <a:latin typeface="Arial Black" panose="020B0A04020102020204" pitchFamily="34" charset="0"/>
                <a:ea typeface="楷体_GB2312" panose="02010609030101010101" pitchFamily="49" charset="-122"/>
              </a:rPr>
              <a:t>5 </a:t>
            </a:r>
            <a:r>
              <a:rPr lang="en-US" altLang="zh-CN" sz="2800" b="1" dirty="0">
                <a:solidFill>
                  <a:srgbClr val="000000"/>
                </a:solidFill>
                <a:latin typeface="Arial Black" panose="020B0A04020102020204" pitchFamily="34" charset="0"/>
                <a:ea typeface="楷体_GB2312" panose="02010609030101010101" pitchFamily="49" charset="-122"/>
              </a:rPr>
              <a:t>PW CPA Laser Facility @ SIOM (2016.8)</a:t>
            </a:r>
            <a:endParaRPr lang="zh-CN" altLang="en-US" sz="2800" b="1" dirty="0">
              <a:solidFill>
                <a:srgbClr val="000000"/>
              </a:solidFill>
              <a:latin typeface="Arial Black" panose="020B0A04020102020204" pitchFamily="34" charset="0"/>
              <a:ea typeface="楷体_GB2312" panose="02010609030101010101" pitchFamily="49" charset="-122"/>
            </a:endParaRPr>
          </a:p>
        </p:txBody>
      </p:sp>
      <p:sp>
        <p:nvSpPr>
          <p:cNvPr id="16392" name="圆角矩形 7"/>
          <p:cNvSpPr>
            <a:spLocks noChangeArrowheads="1"/>
          </p:cNvSpPr>
          <p:nvPr/>
        </p:nvSpPr>
        <p:spPr bwMode="auto">
          <a:xfrm>
            <a:off x="685800" y="1350963"/>
            <a:ext cx="742950" cy="525462"/>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200" dirty="0">
                <a:solidFill>
                  <a:srgbClr val="000000"/>
                </a:solidFill>
                <a:cs typeface="Times New Roman" panose="02020603050405020304" pitchFamily="18" charset="0"/>
              </a:rPr>
              <a:t>1kHz </a:t>
            </a:r>
            <a:r>
              <a:rPr lang="en-US" altLang="zh-CN" sz="1200" dirty="0" err="1">
                <a:solidFill>
                  <a:srgbClr val="000000"/>
                </a:solidFill>
                <a:cs typeface="Times New Roman" panose="02020603050405020304" pitchFamily="18" charset="0"/>
              </a:rPr>
              <a:t>fs</a:t>
            </a:r>
            <a:r>
              <a:rPr lang="en-US" altLang="zh-CN" sz="1200" dirty="0">
                <a:solidFill>
                  <a:srgbClr val="000000"/>
                </a:solidFill>
                <a:cs typeface="Times New Roman" panose="02020603050405020304" pitchFamily="18" charset="0"/>
              </a:rPr>
              <a:t> </a:t>
            </a:r>
            <a:r>
              <a:rPr lang="en-US" altLang="zh-CN" sz="1200" dirty="0" smtClean="0">
                <a:solidFill>
                  <a:srgbClr val="000000"/>
                </a:solidFill>
                <a:cs typeface="Times New Roman" panose="02020603050405020304" pitchFamily="18" charset="0"/>
              </a:rPr>
              <a:t>source</a:t>
            </a:r>
            <a:endParaRPr lang="zh-CN" altLang="en-US" sz="1200" dirty="0">
              <a:solidFill>
                <a:srgbClr val="000000"/>
              </a:solidFill>
              <a:cs typeface="Times New Roman" panose="02020603050405020304" pitchFamily="18" charset="0"/>
            </a:endParaRPr>
          </a:p>
        </p:txBody>
      </p:sp>
      <p:sp>
        <p:nvSpPr>
          <p:cNvPr id="16393" name="圆角矩形 7"/>
          <p:cNvSpPr>
            <a:spLocks noChangeArrowheads="1"/>
          </p:cNvSpPr>
          <p:nvPr/>
        </p:nvSpPr>
        <p:spPr bwMode="auto">
          <a:xfrm>
            <a:off x="4502150" y="1357313"/>
            <a:ext cx="1071563" cy="571500"/>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200" dirty="0" err="1">
                <a:solidFill>
                  <a:srgbClr val="000000"/>
                </a:solidFill>
                <a:cs typeface="Times New Roman" panose="02020603050405020304" pitchFamily="18" charset="0"/>
              </a:rPr>
              <a:t>Ti:sapphire</a:t>
            </a:r>
            <a:endParaRPr lang="en-US" altLang="zh-CN" sz="1200" dirty="0">
              <a:solidFill>
                <a:srgbClr val="000000"/>
              </a:solidFill>
              <a:cs typeface="Times New Roman" panose="02020603050405020304" pitchFamily="18" charset="0"/>
            </a:endParaRPr>
          </a:p>
          <a:p>
            <a:pPr algn="ctr" eaLnBrk="1" hangingPunct="1">
              <a:spcBef>
                <a:spcPct val="0"/>
              </a:spcBef>
              <a:buFontTx/>
              <a:buNone/>
            </a:pPr>
            <a:r>
              <a:rPr lang="en-US" altLang="zh-CN" sz="1200" dirty="0" err="1" smtClean="0">
                <a:solidFill>
                  <a:srgbClr val="000000"/>
                </a:solidFill>
                <a:cs typeface="Times New Roman" panose="02020603050405020304" pitchFamily="18" charset="0"/>
              </a:rPr>
              <a:t>Regen</a:t>
            </a:r>
            <a:endParaRPr lang="zh-CN" altLang="en-US" sz="1200" dirty="0">
              <a:solidFill>
                <a:srgbClr val="000000"/>
              </a:solidFill>
              <a:cs typeface="Times New Roman" panose="02020603050405020304" pitchFamily="18" charset="0"/>
            </a:endParaRPr>
          </a:p>
        </p:txBody>
      </p:sp>
      <p:sp>
        <p:nvSpPr>
          <p:cNvPr id="16394" name="圆角矩形 7"/>
          <p:cNvSpPr>
            <a:spLocks noChangeArrowheads="1"/>
          </p:cNvSpPr>
          <p:nvPr/>
        </p:nvSpPr>
        <p:spPr bwMode="auto">
          <a:xfrm>
            <a:off x="3203575" y="1357313"/>
            <a:ext cx="869950" cy="492125"/>
          </a:xfrm>
          <a:prstGeom prst="roundRect">
            <a:avLst>
              <a:gd name="adj" fmla="val 16667"/>
            </a:avLst>
          </a:prstGeom>
          <a:solidFill>
            <a:schemeClr val="bg1"/>
          </a:solidFill>
          <a:ln w="28575">
            <a:solidFill>
              <a:srgbClr val="000000"/>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200" dirty="0" err="1" smtClean="0">
                <a:solidFill>
                  <a:srgbClr val="000000"/>
                </a:solidFill>
                <a:cs typeface="Times New Roman" panose="02020603050405020304" pitchFamily="18" charset="0"/>
              </a:rPr>
              <a:t>Strecher</a:t>
            </a:r>
            <a:endParaRPr lang="zh-CN" altLang="en-US" sz="1200" dirty="0">
              <a:solidFill>
                <a:srgbClr val="000000"/>
              </a:solidFill>
              <a:cs typeface="Times New Roman" panose="02020603050405020304" pitchFamily="18" charset="0"/>
            </a:endParaRPr>
          </a:p>
        </p:txBody>
      </p:sp>
      <p:sp>
        <p:nvSpPr>
          <p:cNvPr id="16395" name="圆角矩形 7"/>
          <p:cNvSpPr>
            <a:spLocks noChangeArrowheads="1"/>
          </p:cNvSpPr>
          <p:nvPr/>
        </p:nvSpPr>
        <p:spPr bwMode="auto">
          <a:xfrm>
            <a:off x="2619375" y="5580063"/>
            <a:ext cx="1512888" cy="966787"/>
          </a:xfrm>
          <a:prstGeom prst="roundRect">
            <a:avLst>
              <a:gd name="adj" fmla="val 16667"/>
            </a:avLst>
          </a:prstGeom>
          <a:solidFill>
            <a:schemeClr val="bg1"/>
          </a:solidFill>
          <a:ln w="28575">
            <a:solidFill>
              <a:srgbClr val="000000"/>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dirty="0" smtClean="0">
                <a:solidFill>
                  <a:srgbClr val="000000"/>
                </a:solidFill>
                <a:cs typeface="Times New Roman" panose="02020603050405020304" pitchFamily="18" charset="0"/>
              </a:rPr>
              <a:t>Compressor</a:t>
            </a:r>
            <a:endParaRPr lang="zh-CN" altLang="en-US" sz="1800" dirty="0">
              <a:solidFill>
                <a:srgbClr val="000000"/>
              </a:solidFill>
              <a:cs typeface="Times New Roman" panose="02020603050405020304" pitchFamily="18" charset="0"/>
            </a:endParaRPr>
          </a:p>
        </p:txBody>
      </p:sp>
      <p:sp>
        <p:nvSpPr>
          <p:cNvPr id="16396" name="Oval 34"/>
          <p:cNvSpPr>
            <a:spLocks noChangeArrowheads="1"/>
          </p:cNvSpPr>
          <p:nvPr/>
        </p:nvSpPr>
        <p:spPr bwMode="auto">
          <a:xfrm>
            <a:off x="1325563" y="5305425"/>
            <a:ext cx="1417637" cy="7143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a:solidFill>
                  <a:srgbClr val="000000"/>
                </a:solidFill>
                <a:cs typeface="Times New Roman" panose="02020603050405020304" pitchFamily="18" charset="0"/>
              </a:rPr>
              <a:t>5PW</a:t>
            </a:r>
            <a:endParaRPr lang="en-US" altLang="zh-CN" sz="1800">
              <a:solidFill>
                <a:srgbClr val="0000FF"/>
              </a:solidFill>
              <a:cs typeface="Times New Roman" panose="02020603050405020304" pitchFamily="18" charset="0"/>
            </a:endParaRPr>
          </a:p>
          <a:p>
            <a:pPr algn="ctr" eaLnBrk="1" hangingPunct="1">
              <a:spcBef>
                <a:spcPct val="0"/>
              </a:spcBef>
              <a:buFontTx/>
              <a:buNone/>
            </a:pPr>
            <a:r>
              <a:rPr lang="en-US" altLang="zh-CN" sz="1800">
                <a:solidFill>
                  <a:srgbClr val="000000"/>
                </a:solidFill>
                <a:cs typeface="Times New Roman" panose="02020603050405020304" pitchFamily="18" charset="0"/>
              </a:rPr>
              <a:t>25fs</a:t>
            </a:r>
            <a:endParaRPr lang="en-US" altLang="zh-CN" sz="1800">
              <a:solidFill>
                <a:srgbClr val="0000FF"/>
              </a:solidFill>
              <a:cs typeface="Times New Roman" panose="02020603050405020304" pitchFamily="18" charset="0"/>
            </a:endParaRPr>
          </a:p>
        </p:txBody>
      </p:sp>
      <p:sp>
        <p:nvSpPr>
          <p:cNvPr id="16397" name="圆角矩形 7"/>
          <p:cNvSpPr>
            <a:spLocks noChangeArrowheads="1"/>
          </p:cNvSpPr>
          <p:nvPr/>
        </p:nvSpPr>
        <p:spPr bwMode="auto">
          <a:xfrm>
            <a:off x="1619250" y="4424363"/>
            <a:ext cx="2532063" cy="892175"/>
          </a:xfrm>
          <a:prstGeom prst="roundRect">
            <a:avLst>
              <a:gd name="adj" fmla="val 16667"/>
            </a:avLst>
          </a:prstGeom>
          <a:solidFill>
            <a:schemeClr val="bg1"/>
          </a:solidFill>
          <a:ln w="28575">
            <a:solidFill>
              <a:srgbClr val="33CC33"/>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000" dirty="0">
                <a:solidFill>
                  <a:srgbClr val="000000"/>
                </a:solidFill>
                <a:cs typeface="Times New Roman" panose="02020603050405020304" pitchFamily="18" charset="0"/>
              </a:rPr>
              <a:t>1-2kJ level/2~3ns </a:t>
            </a:r>
            <a:r>
              <a:rPr lang="en-US" altLang="zh-CN" sz="2000" dirty="0" err="1">
                <a:solidFill>
                  <a:srgbClr val="000000"/>
                </a:solidFill>
                <a:cs typeface="Times New Roman" panose="02020603050405020304" pitchFamily="18" charset="0"/>
              </a:rPr>
              <a:t>Nd:glass</a:t>
            </a:r>
            <a:r>
              <a:rPr lang="en-US" altLang="zh-CN" sz="2000" dirty="0">
                <a:solidFill>
                  <a:srgbClr val="000000"/>
                </a:solidFill>
                <a:cs typeface="Times New Roman" panose="02020603050405020304" pitchFamily="18" charset="0"/>
              </a:rPr>
              <a:t> </a:t>
            </a:r>
            <a:r>
              <a:rPr lang="en-US" altLang="zh-CN" sz="2000" dirty="0" smtClean="0">
                <a:solidFill>
                  <a:srgbClr val="000000"/>
                </a:solidFill>
                <a:cs typeface="Times New Roman" panose="02020603050405020304" pitchFamily="18" charset="0"/>
              </a:rPr>
              <a:t>Pump</a:t>
            </a:r>
            <a:endParaRPr lang="zh-CN" altLang="en-US" sz="2000" dirty="0">
              <a:solidFill>
                <a:srgbClr val="000000"/>
              </a:solidFill>
              <a:cs typeface="Times New Roman" panose="02020603050405020304" pitchFamily="18" charset="0"/>
            </a:endParaRPr>
          </a:p>
        </p:txBody>
      </p:sp>
      <p:sp>
        <p:nvSpPr>
          <p:cNvPr id="16398" name="Text Box 53"/>
          <p:cNvSpPr txBox="1">
            <a:spLocks noChangeArrowheads="1"/>
          </p:cNvSpPr>
          <p:nvPr/>
        </p:nvSpPr>
        <p:spPr bwMode="auto">
          <a:xfrm>
            <a:off x="468313" y="2492375"/>
            <a:ext cx="1943100" cy="369888"/>
          </a:xfrm>
          <a:prstGeom prst="rect">
            <a:avLst/>
          </a:prstGeom>
          <a:noFill/>
          <a:ln w="28575">
            <a:solidFill>
              <a:srgbClr val="00B0F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800" b="1" dirty="0" smtClean="0">
                <a:solidFill>
                  <a:srgbClr val="000000"/>
                </a:solidFill>
                <a:cs typeface="Times New Roman" panose="02020603050405020304" pitchFamily="18" charset="0"/>
              </a:rPr>
              <a:t>Synchronization</a:t>
            </a:r>
            <a:endParaRPr lang="zh-CN" altLang="en-US" sz="1800" b="1" dirty="0">
              <a:solidFill>
                <a:srgbClr val="000000"/>
              </a:solidFill>
              <a:cs typeface="Times New Roman" panose="02020603050405020304" pitchFamily="18" charset="0"/>
            </a:endParaRPr>
          </a:p>
        </p:txBody>
      </p:sp>
      <p:sp>
        <p:nvSpPr>
          <p:cNvPr id="16399" name="圆角矩形 7"/>
          <p:cNvSpPr>
            <a:spLocks noChangeArrowheads="1"/>
          </p:cNvSpPr>
          <p:nvPr/>
        </p:nvSpPr>
        <p:spPr bwMode="auto">
          <a:xfrm>
            <a:off x="1828800" y="1400175"/>
            <a:ext cx="887413" cy="492125"/>
          </a:xfrm>
          <a:prstGeom prst="roundRect">
            <a:avLst>
              <a:gd name="adj" fmla="val 16667"/>
            </a:avLst>
          </a:prstGeom>
          <a:solidFill>
            <a:schemeClr val="bg1"/>
          </a:solidFill>
          <a:ln w="28575">
            <a:solidFill>
              <a:srgbClr val="000000"/>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200" dirty="0" smtClean="0">
                <a:solidFill>
                  <a:srgbClr val="000000"/>
                </a:solidFill>
                <a:cs typeface="Times New Roman" panose="02020603050405020304" pitchFamily="18" charset="0"/>
              </a:rPr>
              <a:t>Pulse cleaner</a:t>
            </a:r>
            <a:endParaRPr lang="zh-CN" altLang="en-US" sz="1200" dirty="0">
              <a:solidFill>
                <a:srgbClr val="000000"/>
              </a:solidFill>
              <a:cs typeface="Times New Roman" panose="02020603050405020304" pitchFamily="18" charset="0"/>
            </a:endParaRPr>
          </a:p>
        </p:txBody>
      </p:sp>
      <p:sp>
        <p:nvSpPr>
          <p:cNvPr id="16400" name="椭圆 27"/>
          <p:cNvSpPr>
            <a:spLocks noChangeArrowheads="1"/>
          </p:cNvSpPr>
          <p:nvPr/>
        </p:nvSpPr>
        <p:spPr bwMode="auto">
          <a:xfrm>
            <a:off x="4865688" y="5648325"/>
            <a:ext cx="1003300" cy="790575"/>
          </a:xfrm>
          <a:prstGeom prst="ellipse">
            <a:avLst/>
          </a:prstGeom>
          <a:solidFill>
            <a:srgbClr val="9BBB59"/>
          </a:solidFill>
          <a:ln w="28575" algn="ctr">
            <a:solidFill>
              <a:schemeClr val="bg1"/>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01" name="TextBox 2"/>
          <p:cNvSpPr txBox="1">
            <a:spLocks noChangeArrowheads="1"/>
          </p:cNvSpPr>
          <p:nvPr/>
        </p:nvSpPr>
        <p:spPr bwMode="auto">
          <a:xfrm>
            <a:off x="5070475" y="5842000"/>
            <a:ext cx="64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800">
                <a:solidFill>
                  <a:srgbClr val="000000"/>
                </a:solidFill>
                <a:cs typeface="Times New Roman" panose="02020603050405020304" pitchFamily="18" charset="0"/>
              </a:rPr>
              <a:t>AO</a:t>
            </a:r>
            <a:endParaRPr lang="en-US" altLang="zh-CN" sz="1800">
              <a:solidFill>
                <a:srgbClr val="000000"/>
              </a:solidFill>
              <a:cs typeface="Times New Roman" panose="02020603050405020304" pitchFamily="18" charset="0"/>
            </a:endParaRPr>
          </a:p>
        </p:txBody>
      </p:sp>
      <p:sp>
        <p:nvSpPr>
          <p:cNvPr id="16402" name="TextBox 7"/>
          <p:cNvSpPr txBox="1">
            <a:spLocks noChangeArrowheads="1"/>
          </p:cNvSpPr>
          <p:nvPr/>
        </p:nvSpPr>
        <p:spPr bwMode="auto">
          <a:xfrm>
            <a:off x="7215188" y="4214813"/>
            <a:ext cx="1152525" cy="30480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400">
                <a:solidFill>
                  <a:srgbClr val="000000"/>
                </a:solidFill>
                <a:cs typeface="Times New Roman" panose="02020603050405020304" pitchFamily="18" charset="0"/>
              </a:rPr>
              <a:t>~45J/65nm</a:t>
            </a:r>
            <a:endParaRPr lang="en-US" altLang="zh-CN" sz="1400">
              <a:solidFill>
                <a:srgbClr val="000000"/>
              </a:solidFill>
              <a:cs typeface="Times New Roman" panose="02020603050405020304" pitchFamily="18" charset="0"/>
            </a:endParaRPr>
          </a:p>
        </p:txBody>
      </p:sp>
      <p:sp>
        <p:nvSpPr>
          <p:cNvPr id="16403" name="TextBox 9"/>
          <p:cNvSpPr txBox="1">
            <a:spLocks noChangeArrowheads="1"/>
          </p:cNvSpPr>
          <p:nvPr/>
        </p:nvSpPr>
        <p:spPr bwMode="auto">
          <a:xfrm>
            <a:off x="5437188" y="5429250"/>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400">
                <a:solidFill>
                  <a:srgbClr val="000000"/>
                </a:solidFill>
                <a:cs typeface="Times New Roman" panose="02020603050405020304" pitchFamily="18" charset="0"/>
              </a:rPr>
              <a:t>~200J/65nm</a:t>
            </a:r>
            <a:endParaRPr lang="en-US" altLang="zh-CN" sz="1400">
              <a:solidFill>
                <a:srgbClr val="000000"/>
              </a:solidFill>
              <a:cs typeface="Times New Roman" panose="02020603050405020304" pitchFamily="18" charset="0"/>
            </a:endParaRPr>
          </a:p>
        </p:txBody>
      </p:sp>
      <p:sp>
        <p:nvSpPr>
          <p:cNvPr id="16404" name="圆角矩形 7"/>
          <p:cNvSpPr>
            <a:spLocks noChangeArrowheads="1"/>
          </p:cNvSpPr>
          <p:nvPr/>
        </p:nvSpPr>
        <p:spPr bwMode="auto">
          <a:xfrm>
            <a:off x="6073775" y="1357313"/>
            <a:ext cx="1714500" cy="642937"/>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400" dirty="0" err="1">
                <a:solidFill>
                  <a:srgbClr val="000000"/>
                </a:solidFill>
                <a:cs typeface="Times New Roman" panose="02020603050405020304" pitchFamily="18" charset="0"/>
              </a:rPr>
              <a:t>Ti:sapphire</a:t>
            </a:r>
            <a:r>
              <a:rPr lang="en-US" altLang="zh-CN" sz="1400" dirty="0">
                <a:solidFill>
                  <a:srgbClr val="000000"/>
                </a:solidFill>
                <a:cs typeface="Times New Roman" panose="02020603050405020304" pitchFamily="18" charset="0"/>
              </a:rPr>
              <a:t> </a:t>
            </a:r>
            <a:r>
              <a:rPr lang="en-US" altLang="zh-CN" sz="1400" dirty="0" smtClean="0">
                <a:solidFill>
                  <a:srgbClr val="000000"/>
                </a:solidFill>
                <a:cs typeface="Times New Roman" panose="02020603050405020304" pitchFamily="18" charset="0"/>
              </a:rPr>
              <a:t>Amplifier </a:t>
            </a:r>
            <a:r>
              <a:rPr lang="zh-CN" altLang="en-US" sz="1400" dirty="0" smtClean="0">
                <a:solidFill>
                  <a:srgbClr val="000000"/>
                </a:solidFill>
                <a:cs typeface="Times New Roman" panose="02020603050405020304" pitchFamily="18" charset="0"/>
              </a:rPr>
              <a:t> </a:t>
            </a:r>
            <a:r>
              <a:rPr lang="en-US" altLang="zh-CN" sz="1400" dirty="0">
                <a:solidFill>
                  <a:srgbClr val="000000"/>
                </a:solidFill>
                <a:cs typeface="Times New Roman" panose="02020603050405020304" pitchFamily="18" charset="0"/>
              </a:rPr>
              <a:t>I (10Hz)</a:t>
            </a:r>
            <a:endParaRPr lang="en-US" altLang="zh-CN" sz="1400" dirty="0">
              <a:solidFill>
                <a:srgbClr val="000000"/>
              </a:solidFill>
              <a:cs typeface="Times New Roman" panose="02020603050405020304" pitchFamily="18" charset="0"/>
            </a:endParaRPr>
          </a:p>
        </p:txBody>
      </p:sp>
      <p:sp>
        <p:nvSpPr>
          <p:cNvPr id="16405" name="圆角矩形 7"/>
          <p:cNvSpPr>
            <a:spLocks noChangeArrowheads="1"/>
          </p:cNvSpPr>
          <p:nvPr/>
        </p:nvSpPr>
        <p:spPr bwMode="auto">
          <a:xfrm>
            <a:off x="6288088" y="2357438"/>
            <a:ext cx="1498600" cy="642937"/>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600" dirty="0" err="1">
                <a:solidFill>
                  <a:srgbClr val="000000"/>
                </a:solidFill>
                <a:cs typeface="Times New Roman" panose="02020603050405020304" pitchFamily="18" charset="0"/>
              </a:rPr>
              <a:t>Ti:s</a:t>
            </a:r>
            <a:r>
              <a:rPr lang="en-US" altLang="zh-CN" sz="1600" dirty="0">
                <a:solidFill>
                  <a:srgbClr val="000000"/>
                </a:solidFill>
                <a:cs typeface="Times New Roman" panose="02020603050405020304" pitchFamily="18" charset="0"/>
              </a:rPr>
              <a:t> Amplifier II (5Hz)</a:t>
            </a:r>
            <a:endParaRPr lang="en-US" altLang="zh-CN" sz="1600" dirty="0">
              <a:solidFill>
                <a:srgbClr val="000000"/>
              </a:solidFill>
              <a:cs typeface="Times New Roman" panose="02020603050405020304" pitchFamily="18" charset="0"/>
            </a:endParaRPr>
          </a:p>
        </p:txBody>
      </p:sp>
      <p:sp>
        <p:nvSpPr>
          <p:cNvPr id="16406" name="右箭头 58"/>
          <p:cNvSpPr>
            <a:spLocks noChangeArrowheads="1"/>
          </p:cNvSpPr>
          <p:nvPr/>
        </p:nvSpPr>
        <p:spPr bwMode="auto">
          <a:xfrm>
            <a:off x="2728913" y="1571625"/>
            <a:ext cx="500062" cy="142875"/>
          </a:xfrm>
          <a:prstGeom prst="rightArrow">
            <a:avLst>
              <a:gd name="adj1" fmla="val 50000"/>
              <a:gd name="adj2" fmla="val 50005"/>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07" name="右箭头 59"/>
          <p:cNvSpPr>
            <a:spLocks noChangeArrowheads="1"/>
          </p:cNvSpPr>
          <p:nvPr/>
        </p:nvSpPr>
        <p:spPr bwMode="auto">
          <a:xfrm>
            <a:off x="1455738" y="1571625"/>
            <a:ext cx="347662" cy="117475"/>
          </a:xfrm>
          <a:prstGeom prst="rightArrow">
            <a:avLst>
              <a:gd name="adj1" fmla="val 50000"/>
              <a:gd name="adj2" fmla="val 49996"/>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08" name="右箭头 60"/>
          <p:cNvSpPr>
            <a:spLocks noChangeArrowheads="1"/>
          </p:cNvSpPr>
          <p:nvPr/>
        </p:nvSpPr>
        <p:spPr bwMode="auto">
          <a:xfrm>
            <a:off x="4073525" y="1571625"/>
            <a:ext cx="428625" cy="142875"/>
          </a:xfrm>
          <a:prstGeom prst="rightArrow">
            <a:avLst>
              <a:gd name="adj1" fmla="val 50000"/>
              <a:gd name="adj2" fmla="val 50000"/>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09" name="右箭头 61"/>
          <p:cNvSpPr>
            <a:spLocks noChangeArrowheads="1"/>
          </p:cNvSpPr>
          <p:nvPr/>
        </p:nvSpPr>
        <p:spPr bwMode="auto">
          <a:xfrm>
            <a:off x="5573713" y="1571625"/>
            <a:ext cx="500062" cy="142875"/>
          </a:xfrm>
          <a:prstGeom prst="rightArrow">
            <a:avLst>
              <a:gd name="adj1" fmla="val 50000"/>
              <a:gd name="adj2" fmla="val 50005"/>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10" name="下箭头 63"/>
          <p:cNvSpPr>
            <a:spLocks noChangeArrowheads="1"/>
          </p:cNvSpPr>
          <p:nvPr/>
        </p:nvSpPr>
        <p:spPr bwMode="auto">
          <a:xfrm>
            <a:off x="6931025" y="2000250"/>
            <a:ext cx="152400" cy="357188"/>
          </a:xfrm>
          <a:prstGeom prst="downArrow">
            <a:avLst>
              <a:gd name="adj1" fmla="val 50000"/>
              <a:gd name="adj2" fmla="val 50228"/>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11" name="圆角矩形 7"/>
          <p:cNvSpPr>
            <a:spLocks noChangeArrowheads="1"/>
          </p:cNvSpPr>
          <p:nvPr/>
        </p:nvSpPr>
        <p:spPr bwMode="auto">
          <a:xfrm>
            <a:off x="6288088" y="3357563"/>
            <a:ext cx="1571625" cy="714375"/>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1600" dirty="0" err="1">
                <a:solidFill>
                  <a:srgbClr val="000000"/>
                </a:solidFill>
                <a:cs typeface="Times New Roman" panose="02020603050405020304" pitchFamily="18" charset="0"/>
              </a:rPr>
              <a:t>Ti:sapphire</a:t>
            </a:r>
            <a:r>
              <a:rPr lang="en-US" altLang="zh-CN" sz="1600" dirty="0">
                <a:solidFill>
                  <a:srgbClr val="000000"/>
                </a:solidFill>
                <a:cs typeface="Times New Roman" panose="02020603050405020304" pitchFamily="18" charset="0"/>
              </a:rPr>
              <a:t> Amplifier III</a:t>
            </a:r>
            <a:endParaRPr lang="en-US" altLang="zh-CN" sz="1600" dirty="0">
              <a:solidFill>
                <a:srgbClr val="000000"/>
              </a:solidFill>
              <a:cs typeface="Times New Roman" panose="02020603050405020304" pitchFamily="18" charset="0"/>
            </a:endParaRPr>
          </a:p>
        </p:txBody>
      </p:sp>
      <p:sp>
        <p:nvSpPr>
          <p:cNvPr id="16412" name="下箭头 65"/>
          <p:cNvSpPr>
            <a:spLocks noChangeArrowheads="1"/>
          </p:cNvSpPr>
          <p:nvPr/>
        </p:nvSpPr>
        <p:spPr bwMode="auto">
          <a:xfrm>
            <a:off x="6929438" y="3000375"/>
            <a:ext cx="214312" cy="357188"/>
          </a:xfrm>
          <a:prstGeom prst="downArrow">
            <a:avLst>
              <a:gd name="adj1" fmla="val 50000"/>
              <a:gd name="adj2" fmla="val 50000"/>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13" name="下箭头 66"/>
          <p:cNvSpPr>
            <a:spLocks noChangeArrowheads="1"/>
          </p:cNvSpPr>
          <p:nvPr/>
        </p:nvSpPr>
        <p:spPr bwMode="auto">
          <a:xfrm>
            <a:off x="6931025" y="4071938"/>
            <a:ext cx="285750" cy="500062"/>
          </a:xfrm>
          <a:prstGeom prst="downArrow">
            <a:avLst>
              <a:gd name="adj1" fmla="val 50000"/>
              <a:gd name="adj2" fmla="val 49996"/>
            </a:avLst>
          </a:prstGeom>
          <a:solidFill>
            <a:srgbClr val="FF0066"/>
          </a:solidFill>
          <a:ln w="28575" algn="ctr">
            <a:solidFill>
              <a:srgbClr val="FF0000"/>
            </a:solidFill>
            <a:miter lim="800000"/>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14" name="圆角矩形 7"/>
          <p:cNvSpPr>
            <a:spLocks noChangeArrowheads="1"/>
          </p:cNvSpPr>
          <p:nvPr/>
        </p:nvSpPr>
        <p:spPr bwMode="auto">
          <a:xfrm>
            <a:off x="3859213" y="3286125"/>
            <a:ext cx="1712912" cy="785813"/>
          </a:xfrm>
          <a:prstGeom prst="roundRect">
            <a:avLst>
              <a:gd name="adj" fmla="val 16667"/>
            </a:avLst>
          </a:prstGeom>
          <a:solidFill>
            <a:schemeClr val="bg1"/>
          </a:solidFill>
          <a:ln w="28575">
            <a:solidFill>
              <a:srgbClr val="33CC33"/>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000" dirty="0">
                <a:solidFill>
                  <a:srgbClr val="000000"/>
                </a:solidFill>
                <a:cs typeface="Times New Roman" panose="02020603050405020304" pitchFamily="18" charset="0"/>
              </a:rPr>
              <a:t>20ns </a:t>
            </a:r>
            <a:r>
              <a:rPr lang="en-US" altLang="zh-CN" sz="1800" dirty="0" err="1">
                <a:solidFill>
                  <a:srgbClr val="000000"/>
                </a:solidFill>
                <a:cs typeface="Times New Roman" panose="02020603050405020304" pitchFamily="18" charset="0"/>
              </a:rPr>
              <a:t>Nd:glass</a:t>
            </a:r>
            <a:r>
              <a:rPr lang="en-US" altLang="zh-CN" sz="1800" dirty="0">
                <a:solidFill>
                  <a:srgbClr val="000000"/>
                </a:solidFill>
                <a:cs typeface="Times New Roman" panose="02020603050405020304" pitchFamily="18" charset="0"/>
              </a:rPr>
              <a:t> </a:t>
            </a:r>
            <a:r>
              <a:rPr lang="en-US" altLang="zh-CN" sz="1800" dirty="0" smtClean="0">
                <a:solidFill>
                  <a:srgbClr val="000000"/>
                </a:solidFill>
                <a:cs typeface="Times New Roman" panose="02020603050405020304" pitchFamily="18" charset="0"/>
              </a:rPr>
              <a:t>Pump</a:t>
            </a:r>
            <a:endParaRPr lang="zh-CN" altLang="en-US" sz="1800" dirty="0">
              <a:solidFill>
                <a:srgbClr val="000000"/>
              </a:solidFill>
              <a:cs typeface="Times New Roman" panose="02020603050405020304" pitchFamily="18" charset="0"/>
            </a:endParaRPr>
          </a:p>
        </p:txBody>
      </p:sp>
      <p:sp>
        <p:nvSpPr>
          <p:cNvPr id="16415" name="右箭头 75"/>
          <p:cNvSpPr>
            <a:spLocks noChangeArrowheads="1"/>
          </p:cNvSpPr>
          <p:nvPr/>
        </p:nvSpPr>
        <p:spPr bwMode="auto">
          <a:xfrm>
            <a:off x="5572125" y="3571875"/>
            <a:ext cx="712788" cy="285750"/>
          </a:xfrm>
          <a:prstGeom prst="rightArrow">
            <a:avLst>
              <a:gd name="adj1" fmla="val 50000"/>
              <a:gd name="adj2" fmla="val 49993"/>
            </a:avLst>
          </a:prstGeom>
          <a:solidFill>
            <a:srgbClr val="33CC33"/>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cxnSp>
        <p:nvCxnSpPr>
          <p:cNvPr id="16416" name="直接箭头连接符 79"/>
          <p:cNvCxnSpPr>
            <a:cxnSpLocks noChangeShapeType="1"/>
          </p:cNvCxnSpPr>
          <p:nvPr/>
        </p:nvCxnSpPr>
        <p:spPr bwMode="auto">
          <a:xfrm>
            <a:off x="1073150" y="3713163"/>
            <a:ext cx="2786063" cy="1587"/>
          </a:xfrm>
          <a:prstGeom prst="straightConnector1">
            <a:avLst/>
          </a:prstGeom>
          <a:noFill/>
          <a:ln w="28575" algn="ctr">
            <a:solidFill>
              <a:srgbClr val="4A7EBB"/>
            </a:solidFill>
            <a:prstDash val="dash"/>
            <a:round/>
            <a:tailEnd type="arrow" w="med" len="med"/>
          </a:ln>
          <a:extLst>
            <a:ext uri="{909E8E84-426E-40DD-AFC4-6F175D3DCCD1}">
              <a14:hiddenFill xmlns:a14="http://schemas.microsoft.com/office/drawing/2010/main">
                <a:noFill/>
              </a14:hiddenFill>
            </a:ext>
          </a:extLst>
        </p:spPr>
      </p:cxnSp>
      <p:cxnSp>
        <p:nvCxnSpPr>
          <p:cNvPr id="16417" name="直接连接符 81"/>
          <p:cNvCxnSpPr>
            <a:cxnSpLocks noChangeShapeType="1"/>
            <a:stCxn id="16392" idx="2"/>
          </p:cNvCxnSpPr>
          <p:nvPr/>
        </p:nvCxnSpPr>
        <p:spPr bwMode="auto">
          <a:xfrm rot="16200000" flipH="1">
            <a:off x="-431800" y="3379788"/>
            <a:ext cx="2994025" cy="15875"/>
          </a:xfrm>
          <a:prstGeom prst="line">
            <a:avLst/>
          </a:prstGeom>
          <a:noFill/>
          <a:ln w="28575" algn="ctr">
            <a:solidFill>
              <a:srgbClr val="4A7EBB"/>
            </a:solidFill>
            <a:prstDash val="dash"/>
            <a:round/>
          </a:ln>
          <a:extLst>
            <a:ext uri="{909E8E84-426E-40DD-AFC4-6F175D3DCCD1}">
              <a14:hiddenFill xmlns:a14="http://schemas.microsoft.com/office/drawing/2010/main">
                <a:noFill/>
              </a14:hiddenFill>
            </a:ext>
          </a:extLst>
        </p:spPr>
      </p:cxnSp>
      <p:sp>
        <p:nvSpPr>
          <p:cNvPr id="16418" name="矩形 88"/>
          <p:cNvSpPr>
            <a:spLocks noChangeArrowheads="1"/>
          </p:cNvSpPr>
          <p:nvPr/>
        </p:nvSpPr>
        <p:spPr bwMode="auto">
          <a:xfrm>
            <a:off x="6943725" y="5240338"/>
            <a:ext cx="214313" cy="785812"/>
          </a:xfrm>
          <a:prstGeom prst="rect">
            <a:avLst/>
          </a:prstGeom>
          <a:solidFill>
            <a:srgbClr val="FF0066"/>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cxnSp>
        <p:nvCxnSpPr>
          <p:cNvPr id="16419" name="直接箭头连接符 87"/>
          <p:cNvCxnSpPr>
            <a:cxnSpLocks noChangeShapeType="1"/>
            <a:endCxn id="16397" idx="1"/>
          </p:cNvCxnSpPr>
          <p:nvPr/>
        </p:nvCxnSpPr>
        <p:spPr bwMode="auto">
          <a:xfrm>
            <a:off x="1073150" y="4857750"/>
            <a:ext cx="531813" cy="12700"/>
          </a:xfrm>
          <a:prstGeom prst="straightConnector1">
            <a:avLst/>
          </a:prstGeom>
          <a:noFill/>
          <a:ln w="28575" algn="ctr">
            <a:solidFill>
              <a:srgbClr val="4A7EBB"/>
            </a:solidFill>
            <a:prstDash val="dash"/>
            <a:round/>
            <a:tailEnd type="arrow" w="med" len="med"/>
          </a:ln>
          <a:extLst>
            <a:ext uri="{909E8E84-426E-40DD-AFC4-6F175D3DCCD1}">
              <a14:hiddenFill xmlns:a14="http://schemas.microsoft.com/office/drawing/2010/main">
                <a:noFill/>
              </a14:hiddenFill>
            </a:ext>
          </a:extLst>
        </p:spPr>
      </p:cxnSp>
      <p:sp>
        <p:nvSpPr>
          <p:cNvPr id="16420" name="右箭头 89"/>
          <p:cNvSpPr>
            <a:spLocks noChangeArrowheads="1"/>
          </p:cNvSpPr>
          <p:nvPr/>
        </p:nvSpPr>
        <p:spPr bwMode="auto">
          <a:xfrm rot="10800000">
            <a:off x="5859463" y="5857875"/>
            <a:ext cx="1285875" cy="357188"/>
          </a:xfrm>
          <a:prstGeom prst="rightArrow">
            <a:avLst>
              <a:gd name="adj1" fmla="val 50000"/>
              <a:gd name="adj2" fmla="val 50000"/>
            </a:avLst>
          </a:prstGeom>
          <a:solidFill>
            <a:srgbClr val="FF0066"/>
          </a:solidFill>
          <a:ln w="28575" algn="ctr">
            <a:solidFill>
              <a:srgbClr val="FF0066"/>
            </a:solidFill>
            <a:miter lim="800000"/>
          </a:ln>
        </p:spPr>
        <p:txBody>
          <a:bodyPr rot="1080000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21" name="右箭头 90"/>
          <p:cNvSpPr>
            <a:spLocks noChangeArrowheads="1"/>
          </p:cNvSpPr>
          <p:nvPr/>
        </p:nvSpPr>
        <p:spPr bwMode="auto">
          <a:xfrm rot="10800000">
            <a:off x="4144963" y="5880100"/>
            <a:ext cx="714375" cy="357188"/>
          </a:xfrm>
          <a:prstGeom prst="rightArrow">
            <a:avLst>
              <a:gd name="adj1" fmla="val 50000"/>
              <a:gd name="adj2" fmla="val 50000"/>
            </a:avLst>
          </a:prstGeom>
          <a:solidFill>
            <a:srgbClr val="FF0066"/>
          </a:solidFill>
          <a:ln w="28575" algn="ctr">
            <a:solidFill>
              <a:srgbClr val="FF0066"/>
            </a:solidFill>
            <a:miter lim="800000"/>
          </a:ln>
        </p:spPr>
        <p:txBody>
          <a:bodyPr rot="1080000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22" name="右箭头 91"/>
          <p:cNvSpPr>
            <a:spLocks noChangeArrowheads="1"/>
          </p:cNvSpPr>
          <p:nvPr/>
        </p:nvSpPr>
        <p:spPr bwMode="auto">
          <a:xfrm rot="10800000">
            <a:off x="1462088" y="5880100"/>
            <a:ext cx="1127125" cy="317500"/>
          </a:xfrm>
          <a:prstGeom prst="rightArrow">
            <a:avLst>
              <a:gd name="adj1" fmla="val 50000"/>
              <a:gd name="adj2" fmla="val 49947"/>
            </a:avLst>
          </a:prstGeom>
          <a:solidFill>
            <a:srgbClr val="FF0066"/>
          </a:solidFill>
          <a:ln w="28575" algn="ctr">
            <a:solidFill>
              <a:srgbClr val="FF0066"/>
            </a:solidFill>
            <a:miter lim="800000"/>
          </a:ln>
        </p:spPr>
        <p:txBody>
          <a:bodyPr rot="10800000"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
        <p:nvSpPr>
          <p:cNvPr id="16423" name="TextBox 9"/>
          <p:cNvSpPr txBox="1">
            <a:spLocks noChangeArrowheads="1"/>
          </p:cNvSpPr>
          <p:nvPr/>
        </p:nvSpPr>
        <p:spPr bwMode="auto">
          <a:xfrm>
            <a:off x="5573713" y="2071688"/>
            <a:ext cx="13573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400">
                <a:solidFill>
                  <a:srgbClr val="000000"/>
                </a:solidFill>
                <a:cs typeface="Times New Roman" panose="02020603050405020304" pitchFamily="18" charset="0"/>
              </a:rPr>
              <a:t>~400mJ/70nm</a:t>
            </a:r>
            <a:endParaRPr lang="en-US" altLang="zh-CN" sz="1400">
              <a:solidFill>
                <a:srgbClr val="000000"/>
              </a:solidFill>
              <a:cs typeface="Times New Roman" panose="02020603050405020304" pitchFamily="18" charset="0"/>
            </a:endParaRPr>
          </a:p>
        </p:txBody>
      </p:sp>
      <p:sp>
        <p:nvSpPr>
          <p:cNvPr id="16424" name="TextBox 9"/>
          <p:cNvSpPr txBox="1">
            <a:spLocks noChangeArrowheads="1"/>
          </p:cNvSpPr>
          <p:nvPr/>
        </p:nvSpPr>
        <p:spPr bwMode="auto">
          <a:xfrm>
            <a:off x="4286250" y="4572000"/>
            <a:ext cx="1571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1600">
                <a:solidFill>
                  <a:srgbClr val="000000"/>
                </a:solidFill>
                <a:cs typeface="Times New Roman" panose="02020603050405020304" pitchFamily="18" charset="0"/>
              </a:rPr>
              <a:t>1-2.5kJ@527nm</a:t>
            </a:r>
            <a:endParaRPr lang="en-US" altLang="zh-CN" sz="1600">
              <a:solidFill>
                <a:srgbClr val="000000"/>
              </a:solidFill>
              <a:cs typeface="Times New Roman" panose="02020603050405020304" pitchFamily="18" charset="0"/>
            </a:endParaRPr>
          </a:p>
        </p:txBody>
      </p:sp>
      <p:sp>
        <p:nvSpPr>
          <p:cNvPr id="25" name="圆角矩形 7"/>
          <p:cNvSpPr>
            <a:spLocks noChangeArrowheads="1"/>
          </p:cNvSpPr>
          <p:nvPr/>
        </p:nvSpPr>
        <p:spPr bwMode="auto">
          <a:xfrm>
            <a:off x="6216650" y="4572000"/>
            <a:ext cx="1747838" cy="785813"/>
          </a:xfrm>
          <a:prstGeom prst="roundRect">
            <a:avLst>
              <a:gd name="adj" fmla="val 16667"/>
            </a:avLst>
          </a:prstGeom>
          <a:solidFill>
            <a:schemeClr val="bg1"/>
          </a:solidFill>
          <a:ln w="28575">
            <a:solidFill>
              <a:schemeClr val="tx2"/>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000" dirty="0" err="1">
                <a:solidFill>
                  <a:srgbClr val="000000"/>
                </a:solidFill>
                <a:cs typeface="Times New Roman" panose="02020603050405020304" pitchFamily="18" charset="0"/>
              </a:rPr>
              <a:t>Ti:sapphire</a:t>
            </a:r>
            <a:r>
              <a:rPr lang="en-US" altLang="zh-CN" sz="2000" dirty="0">
                <a:solidFill>
                  <a:srgbClr val="000000"/>
                </a:solidFill>
                <a:cs typeface="Times New Roman" panose="02020603050405020304" pitchFamily="18" charset="0"/>
              </a:rPr>
              <a:t> Amplifier III</a:t>
            </a:r>
            <a:endParaRPr lang="en-US" altLang="zh-CN" sz="2000" dirty="0">
              <a:solidFill>
                <a:srgbClr val="000000"/>
              </a:solidFill>
              <a:cs typeface="Times New Roman" panose="02020603050405020304" pitchFamily="18" charset="0"/>
            </a:endParaRPr>
          </a:p>
        </p:txBody>
      </p:sp>
      <p:sp>
        <p:nvSpPr>
          <p:cNvPr id="16426" name="灯片编号占位符 1"/>
          <p:cNvSpPr txBox="1">
            <a:spLocks noGrp="1" noChangeArrowheads="1"/>
          </p:cNvSpPr>
          <p:nvPr/>
        </p:nvSpPr>
        <p:spPr bwMode="auto">
          <a:xfrm>
            <a:off x="7239000" y="650081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r" eaLnBrk="1" hangingPunct="1">
              <a:spcBef>
                <a:spcPct val="0"/>
              </a:spcBef>
              <a:buFontTx/>
              <a:buNone/>
            </a:pPr>
            <a:fld id="{BD592493-DF63-4283-96CF-DE55F8098312}" type="slidenum">
              <a:rPr lang="en-US" altLang="zh-CN" sz="1400"/>
            </a:fld>
            <a:endParaRPr lang="en-US" altLang="zh-CN" sz="1400"/>
          </a:p>
        </p:txBody>
      </p:sp>
      <p:sp>
        <p:nvSpPr>
          <p:cNvPr id="16427" name="Line 45"/>
          <p:cNvSpPr>
            <a:spLocks noChangeShapeType="1"/>
          </p:cNvSpPr>
          <p:nvPr/>
        </p:nvSpPr>
        <p:spPr bwMode="auto">
          <a:xfrm>
            <a:off x="-34925" y="836613"/>
            <a:ext cx="9144000" cy="0"/>
          </a:xfrm>
          <a:prstGeom prst="line">
            <a:avLst/>
          </a:prstGeom>
          <a:noFill/>
          <a:ln w="57150" cmpd="thinThick">
            <a:solidFill>
              <a:srgbClr val="FF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 name="圆角矩形 7"/>
          <p:cNvSpPr>
            <a:spLocks noChangeArrowheads="1"/>
          </p:cNvSpPr>
          <p:nvPr/>
        </p:nvSpPr>
        <p:spPr bwMode="auto">
          <a:xfrm>
            <a:off x="3876466" y="2265394"/>
            <a:ext cx="1712912" cy="785813"/>
          </a:xfrm>
          <a:prstGeom prst="roundRect">
            <a:avLst>
              <a:gd name="adj" fmla="val 16667"/>
            </a:avLst>
          </a:prstGeom>
          <a:solidFill>
            <a:schemeClr val="bg1"/>
          </a:solidFill>
          <a:ln w="28575">
            <a:solidFill>
              <a:srgbClr val="33CC33"/>
            </a:solidFill>
            <a:round/>
          </a:ln>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000" dirty="0" smtClean="0">
                <a:solidFill>
                  <a:srgbClr val="000000"/>
                </a:solidFill>
                <a:cs typeface="Times New Roman" panose="02020603050405020304" pitchFamily="18" charset="0"/>
              </a:rPr>
              <a:t>10ns </a:t>
            </a:r>
            <a:r>
              <a:rPr lang="en-US" altLang="zh-CN" sz="1800" dirty="0" err="1" smtClean="0">
                <a:solidFill>
                  <a:srgbClr val="000000"/>
                </a:solidFill>
                <a:cs typeface="Times New Roman" panose="02020603050405020304" pitchFamily="18" charset="0"/>
              </a:rPr>
              <a:t>Nd:YAG</a:t>
            </a:r>
            <a:r>
              <a:rPr lang="en-US" altLang="zh-CN" sz="1800" dirty="0" smtClean="0">
                <a:solidFill>
                  <a:srgbClr val="000000"/>
                </a:solidFill>
                <a:cs typeface="Times New Roman" panose="02020603050405020304" pitchFamily="18" charset="0"/>
              </a:rPr>
              <a:t> Pump</a:t>
            </a:r>
            <a:endParaRPr lang="zh-CN" altLang="en-US" sz="1800" dirty="0">
              <a:solidFill>
                <a:srgbClr val="000000"/>
              </a:solidFill>
              <a:cs typeface="Times New Roman" panose="02020603050405020304" pitchFamily="18" charset="0"/>
            </a:endParaRPr>
          </a:p>
        </p:txBody>
      </p:sp>
      <p:sp>
        <p:nvSpPr>
          <p:cNvPr id="45" name="右箭头 75"/>
          <p:cNvSpPr>
            <a:spLocks noChangeArrowheads="1"/>
          </p:cNvSpPr>
          <p:nvPr/>
        </p:nvSpPr>
        <p:spPr bwMode="auto">
          <a:xfrm>
            <a:off x="5577306" y="2533650"/>
            <a:ext cx="712788" cy="285750"/>
          </a:xfrm>
          <a:prstGeom prst="rightArrow">
            <a:avLst>
              <a:gd name="adj1" fmla="val 50000"/>
              <a:gd name="adj2" fmla="val 49993"/>
            </a:avLst>
          </a:prstGeom>
          <a:solidFill>
            <a:srgbClr val="33CC33"/>
          </a:solidFill>
          <a:ln>
            <a:noFill/>
          </a:ln>
          <a:extLst>
            <a:ext uri="{91240B29-F687-4F45-9708-019B960494DF}">
              <a14:hiddenLine xmlns:a14="http://schemas.microsoft.com/office/drawing/2010/main" w="2857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endParaRPr lang="zh-CN" altLang="zh-CN" sz="1800">
              <a:solidFill>
                <a:srgbClr val="000000"/>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1513" y="3795713"/>
            <a:ext cx="340995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23" descr="openwebm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20891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2195736" y="231031"/>
            <a:ext cx="6804248" cy="461665"/>
          </a:xfrm>
          <a:prstGeom prst="rect">
            <a:avLst/>
          </a:prstGeom>
          <a:noFill/>
          <a:ln w="9525">
            <a:noFill/>
            <a:miter lim="800000"/>
          </a:ln>
          <a:effectLst/>
        </p:spPr>
        <p:txBody>
          <a:bodyPr>
            <a:spAutoFit/>
            <a:scene3d>
              <a:camera prst="orthographicFront"/>
              <a:lightRig rig="threePt" dir="t"/>
            </a:scene3d>
            <a:sp3d extrusionH="57150">
              <a:bevelT w="69850" h="38100" prst="cross"/>
            </a:sp3d>
          </a:bodyPr>
          <a:lstStyle/>
          <a:p>
            <a:pPr algn="ctr">
              <a:defRPr/>
            </a:pPr>
            <a:r>
              <a:rPr lang="en-US" altLang="zh-CN" sz="2400" b="1" dirty="0">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200TW / 5Hz  ultrafast </a:t>
            </a:r>
            <a:r>
              <a:rPr lang="en-US" altLang="zh-CN" sz="2400" b="1" dirty="0" err="1">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Ti:sa</a:t>
            </a:r>
            <a:r>
              <a:rPr lang="en-US" altLang="zh-CN" sz="2400" b="1" dirty="0">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 laser system at </a:t>
            </a:r>
            <a:r>
              <a:rPr lang="en-US" altLang="zh-CN" sz="2400" b="1" dirty="0" smtClean="0">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SIOM</a:t>
            </a:r>
            <a:endParaRPr lang="en-US" altLang="zh-CN" sz="2400" b="1" dirty="0" smtClean="0">
              <a:solidFill>
                <a:srgbClr val="FF0000"/>
              </a:solidFill>
              <a:effectLst>
                <a:glow rad="63500">
                  <a:srgbClr val="51848E">
                    <a:satMod val="175000"/>
                    <a:alpha val="40000"/>
                  </a:srgbClr>
                </a:glow>
              </a:effectLst>
              <a:latin typeface="Times New Roman" panose="02020603050405020304" pitchFamily="18" charset="0"/>
              <a:ea typeface="华文行楷" pitchFamily="2" charset="-122"/>
            </a:endParaRPr>
          </a:p>
        </p:txBody>
      </p:sp>
      <p:pic>
        <p:nvPicPr>
          <p:cNvPr id="532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57338"/>
            <a:ext cx="3352800"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标题 1"/>
          <p:cNvSpPr txBox="1"/>
          <p:nvPr/>
        </p:nvSpPr>
        <p:spPr bwMode="auto">
          <a:xfrm>
            <a:off x="468313" y="1052513"/>
            <a:ext cx="8053387" cy="400050"/>
          </a:xfrm>
          <a:prstGeom prst="rect">
            <a:avLst/>
          </a:prstGeom>
          <a:gradFill rotWithShape="0">
            <a:gsLst>
              <a:gs pos="0">
                <a:sysClr val="window" lastClr="FFFFFF"/>
              </a:gs>
              <a:gs pos="100000">
                <a:srgbClr val="FF99FF"/>
              </a:gs>
            </a:gsLst>
            <a:path path="shape">
              <a:fillToRect l="50000" t="50000" r="50000" b="50000"/>
            </a:path>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30000"/>
              </a:spcBef>
              <a:spcAft>
                <a:spcPct val="20000"/>
              </a:spcAft>
              <a:buFontTx/>
              <a:buNone/>
              <a:defRPr/>
            </a:pPr>
            <a:r>
              <a:rPr kumimoji="1" lang="en-US" altLang="zh-CN" sz="2000" b="1" kern="0" dirty="0" smtClean="0">
                <a:solidFill>
                  <a:srgbClr val="0000FF"/>
                </a:solidFill>
                <a:latin typeface="Century Schoolbook" panose="02040604050505020304" pitchFamily="18" charset="0"/>
              </a:rPr>
              <a:t>Performance of 200TW </a:t>
            </a:r>
            <a:r>
              <a:rPr kumimoji="1" lang="en-US" altLang="zh-CN" sz="2000" b="1" kern="0" dirty="0" err="1" smtClean="0">
                <a:solidFill>
                  <a:srgbClr val="0000FF"/>
                </a:solidFill>
                <a:latin typeface="Century Schoolbook" panose="02040604050505020304" pitchFamily="18" charset="0"/>
              </a:rPr>
              <a:t>Ti:sa</a:t>
            </a:r>
            <a:r>
              <a:rPr kumimoji="1" lang="en-US" altLang="zh-CN" sz="2000" b="1" kern="0" dirty="0" smtClean="0">
                <a:solidFill>
                  <a:srgbClr val="0000FF"/>
                </a:solidFill>
                <a:latin typeface="Century Schoolbook" panose="02040604050505020304" pitchFamily="18" charset="0"/>
              </a:rPr>
              <a:t> laser system at SIOM</a:t>
            </a:r>
            <a:endParaRPr kumimoji="1" lang="zh-CN" altLang="en-US" sz="2000" b="1" kern="0" dirty="0" smtClean="0">
              <a:solidFill>
                <a:srgbClr val="0000FF"/>
              </a:solidFill>
              <a:latin typeface="Century Schoolbook" panose="02040604050505020304" pitchFamily="18" charset="0"/>
            </a:endParaRPr>
          </a:p>
        </p:txBody>
      </p:sp>
      <p:sp>
        <p:nvSpPr>
          <p:cNvPr id="53258" name="TextBox 1"/>
          <p:cNvSpPr txBox="1">
            <a:spLocks noChangeArrowheads="1"/>
          </p:cNvSpPr>
          <p:nvPr/>
        </p:nvSpPr>
        <p:spPr bwMode="auto">
          <a:xfrm>
            <a:off x="755650" y="1609725"/>
            <a:ext cx="316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400" b="1">
                <a:solidFill>
                  <a:srgbClr val="00B0F0"/>
                </a:solidFill>
                <a:latin typeface="Arial" panose="020B0604020202020204" pitchFamily="34" charset="0"/>
                <a:ea typeface="华文新魏" panose="02010800040101010101" pitchFamily="2" charset="-122"/>
              </a:rPr>
              <a:t>Homogeneous flat-top spatial beam profiles after 4-stage amplification</a:t>
            </a:r>
            <a:endParaRPr lang="zh-CN" altLang="en-US" sz="1400" b="1">
              <a:solidFill>
                <a:srgbClr val="00B0F0"/>
              </a:solidFill>
              <a:latin typeface="Arial" panose="020B0604020202020204" pitchFamily="34" charset="0"/>
              <a:ea typeface="华文新魏" panose="02010800040101010101" pitchFamily="2" charset="-122"/>
            </a:endParaRPr>
          </a:p>
        </p:txBody>
      </p:sp>
      <p:pic>
        <p:nvPicPr>
          <p:cNvPr id="53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611313"/>
            <a:ext cx="3416300" cy="224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60" name="TextBox 21"/>
          <p:cNvSpPr txBox="1">
            <a:spLocks noChangeArrowheads="1"/>
          </p:cNvSpPr>
          <p:nvPr/>
        </p:nvSpPr>
        <p:spPr bwMode="auto">
          <a:xfrm>
            <a:off x="5292725" y="1970088"/>
            <a:ext cx="2447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400" b="1">
                <a:solidFill>
                  <a:srgbClr val="0000FF"/>
                </a:solidFill>
                <a:latin typeface="Arial" panose="020B0604020202020204" pitchFamily="34" charset="0"/>
                <a:ea typeface="华文新魏" panose="02010800040101010101" pitchFamily="2" charset="-122"/>
              </a:rPr>
              <a:t>Good  energy stability  with fluctuation &lt;1% in rms </a:t>
            </a:r>
            <a:endParaRPr lang="zh-CN" altLang="en-US" sz="1400" b="1">
              <a:solidFill>
                <a:srgbClr val="0000FF"/>
              </a:solidFill>
              <a:latin typeface="Arial" panose="020B0604020202020204" pitchFamily="34" charset="0"/>
              <a:ea typeface="华文新魏" panose="02010800040101010101" pitchFamily="2" charset="-122"/>
            </a:endParaRPr>
          </a:p>
        </p:txBody>
      </p:sp>
      <p:sp>
        <p:nvSpPr>
          <p:cNvPr id="53261" name="TextBox 23"/>
          <p:cNvSpPr txBox="1">
            <a:spLocks noChangeArrowheads="1"/>
          </p:cNvSpPr>
          <p:nvPr/>
        </p:nvSpPr>
        <p:spPr bwMode="auto">
          <a:xfrm>
            <a:off x="900113" y="6334125"/>
            <a:ext cx="3024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400" b="1">
                <a:solidFill>
                  <a:srgbClr val="0000FF"/>
                </a:solidFill>
                <a:latin typeface="Arial" panose="020B0604020202020204" pitchFamily="34" charset="0"/>
                <a:ea typeface="华文新魏" panose="02010800040101010101" pitchFamily="2" charset="-122"/>
              </a:rPr>
              <a:t>Broadband spectrum can support ~20fs pulse duration</a:t>
            </a:r>
            <a:endParaRPr lang="zh-CN" altLang="en-US" sz="1400" b="1">
              <a:solidFill>
                <a:srgbClr val="0000FF"/>
              </a:solidFill>
              <a:latin typeface="Arial" panose="020B0604020202020204" pitchFamily="34" charset="0"/>
              <a:ea typeface="华文新魏" panose="02010800040101010101" pitchFamily="2" charset="-122"/>
            </a:endParaRPr>
          </a:p>
        </p:txBody>
      </p:sp>
      <p:pic>
        <p:nvPicPr>
          <p:cNvPr id="532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932238"/>
            <a:ext cx="36004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63" name="TextBox 26"/>
          <p:cNvSpPr txBox="1">
            <a:spLocks noChangeArrowheads="1"/>
          </p:cNvSpPr>
          <p:nvPr/>
        </p:nvSpPr>
        <p:spPr bwMode="auto">
          <a:xfrm>
            <a:off x="5003800" y="6308725"/>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400" b="1">
                <a:solidFill>
                  <a:srgbClr val="0000FF"/>
                </a:solidFill>
                <a:latin typeface="Arial" panose="020B0604020202020204" pitchFamily="34" charset="0"/>
                <a:ea typeface="华文新魏" panose="02010800040101010101" pitchFamily="2" charset="-122"/>
              </a:rPr>
              <a:t>26fs compressed  pulse duration </a:t>
            </a:r>
            <a:r>
              <a:rPr lang="en-US" altLang="zh-CN" sz="1400" b="1">
                <a:solidFill>
                  <a:srgbClr val="C00000"/>
                </a:solidFill>
                <a:latin typeface="Arial" panose="020B0604020202020204" pitchFamily="34" charset="0"/>
                <a:ea typeface="华文新魏" panose="02010800040101010101" pitchFamily="2" charset="-122"/>
              </a:rPr>
              <a:t>without Dazzler</a:t>
            </a:r>
            <a:endParaRPr lang="zh-CN" altLang="en-US" sz="1400" b="1">
              <a:solidFill>
                <a:srgbClr val="C00000"/>
              </a:solidFill>
              <a:latin typeface="Arial" panose="020B0604020202020204" pitchFamily="34" charset="0"/>
              <a:ea typeface="华文新魏" panose="020108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图片 1"/>
          <p:cNvPicPr>
            <a:picLocks noChangeAspect="1"/>
          </p:cNvPicPr>
          <p:nvPr/>
        </p:nvPicPr>
        <p:blipFill>
          <a:blip r:embed="rId1">
            <a:extLst>
              <a:ext uri="{28A0092B-C50C-407E-A947-70E740481C1C}">
                <a14:useLocalDpi xmlns:a14="http://schemas.microsoft.com/office/drawing/2010/main" val="0"/>
              </a:ext>
            </a:extLst>
          </a:blip>
          <a:srcRect t="6458" r="9985"/>
          <a:stretch>
            <a:fillRect/>
          </a:stretch>
        </p:blipFill>
        <p:spPr bwMode="auto">
          <a:xfrm>
            <a:off x="5538788" y="1700213"/>
            <a:ext cx="35369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3" descr="openwebm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20891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2195736" y="231031"/>
            <a:ext cx="6804248" cy="461665"/>
          </a:xfrm>
          <a:prstGeom prst="rect">
            <a:avLst/>
          </a:prstGeom>
          <a:noFill/>
          <a:ln w="9525">
            <a:noFill/>
            <a:miter lim="800000"/>
          </a:ln>
          <a:effectLst/>
        </p:spPr>
        <p:txBody>
          <a:bodyPr>
            <a:spAutoFit/>
            <a:scene3d>
              <a:camera prst="orthographicFront"/>
              <a:lightRig rig="threePt" dir="t"/>
            </a:scene3d>
            <a:sp3d extrusionH="57150">
              <a:bevelT w="69850" h="38100" prst="cross"/>
            </a:sp3d>
          </a:bodyPr>
          <a:lstStyle/>
          <a:p>
            <a:pPr algn="ctr">
              <a:defRPr/>
            </a:pPr>
            <a:r>
              <a:rPr lang="en-US" altLang="zh-CN" sz="2400" b="1" dirty="0">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200TW / 5Hz  ultrafast </a:t>
            </a:r>
            <a:r>
              <a:rPr lang="en-US" altLang="zh-CN" sz="2400" b="1" dirty="0" err="1">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Ti:sa</a:t>
            </a:r>
            <a:r>
              <a:rPr lang="en-US" altLang="zh-CN" sz="2400" b="1" dirty="0">
                <a:solidFill>
                  <a:srgbClr val="FF0000"/>
                </a:solidFill>
                <a:effectLst>
                  <a:glow rad="63500">
                    <a:srgbClr val="51848E">
                      <a:satMod val="175000"/>
                      <a:alpha val="40000"/>
                    </a:srgbClr>
                  </a:glow>
                </a:effectLst>
                <a:latin typeface="Times New Roman" panose="02020603050405020304" pitchFamily="18" charset="0"/>
                <a:ea typeface="华文行楷" pitchFamily="2" charset="-122"/>
              </a:rPr>
              <a:t> laser system at SIOM</a:t>
            </a:r>
            <a:endParaRPr lang="zh-CN" altLang="en-US" sz="2400" b="1" dirty="0">
              <a:solidFill>
                <a:srgbClr val="FF0000"/>
              </a:solidFill>
              <a:effectLst>
                <a:glow rad="63500">
                  <a:srgbClr val="51848E">
                    <a:satMod val="175000"/>
                    <a:alpha val="40000"/>
                  </a:srgbClr>
                </a:glow>
              </a:effectLst>
              <a:latin typeface="Times New Roman" panose="02020603050405020304" pitchFamily="18" charset="0"/>
              <a:ea typeface="华文行楷" pitchFamily="2" charset="-122"/>
            </a:endParaRPr>
          </a:p>
        </p:txBody>
      </p:sp>
      <p:sp>
        <p:nvSpPr>
          <p:cNvPr id="19" name="标题 1"/>
          <p:cNvSpPr txBox="1"/>
          <p:nvPr/>
        </p:nvSpPr>
        <p:spPr bwMode="auto">
          <a:xfrm>
            <a:off x="468313" y="1052513"/>
            <a:ext cx="8053387" cy="400050"/>
          </a:xfrm>
          <a:prstGeom prst="rect">
            <a:avLst/>
          </a:prstGeom>
          <a:gradFill rotWithShape="0">
            <a:gsLst>
              <a:gs pos="0">
                <a:sysClr val="window" lastClr="FFFFFF"/>
              </a:gs>
              <a:gs pos="100000">
                <a:srgbClr val="FF99FF"/>
              </a:gs>
            </a:gsLst>
            <a:path path="shape">
              <a:fillToRect l="50000" t="50000" r="50000" b="50000"/>
            </a:path>
          </a:gradFill>
          <a:ln>
            <a:noFill/>
          </a:ln>
          <a:effectLst>
            <a:outerShdw dist="107763"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30000"/>
              </a:spcBef>
              <a:spcAft>
                <a:spcPct val="20000"/>
              </a:spcAft>
              <a:buFontTx/>
              <a:buNone/>
              <a:defRPr/>
            </a:pPr>
            <a:r>
              <a:rPr kumimoji="1" lang="en-US" altLang="zh-CN" sz="2000" b="1" kern="0" dirty="0" smtClean="0">
                <a:solidFill>
                  <a:srgbClr val="0000FF"/>
                </a:solidFill>
                <a:latin typeface="Century Schoolbook" panose="02040604050505020304" pitchFamily="18" charset="0"/>
              </a:rPr>
              <a:t>Performance of 200TW </a:t>
            </a:r>
            <a:r>
              <a:rPr kumimoji="1" lang="en-US" altLang="zh-CN" sz="2000" b="1" kern="0" dirty="0" err="1" smtClean="0">
                <a:solidFill>
                  <a:srgbClr val="0000FF"/>
                </a:solidFill>
                <a:latin typeface="Century Schoolbook" panose="02040604050505020304" pitchFamily="18" charset="0"/>
              </a:rPr>
              <a:t>Ti:sa</a:t>
            </a:r>
            <a:r>
              <a:rPr kumimoji="1" lang="en-US" altLang="zh-CN" sz="2000" b="1" kern="0" dirty="0" smtClean="0">
                <a:solidFill>
                  <a:srgbClr val="0000FF"/>
                </a:solidFill>
                <a:latin typeface="Century Schoolbook" panose="02040604050505020304" pitchFamily="18" charset="0"/>
              </a:rPr>
              <a:t> laser system at SIOM</a:t>
            </a:r>
            <a:endParaRPr kumimoji="1" lang="zh-CN" altLang="en-US" sz="2000" b="1" kern="0" dirty="0" smtClean="0">
              <a:solidFill>
                <a:srgbClr val="0000FF"/>
              </a:solidFill>
              <a:latin typeface="Century Schoolbook" panose="02040604050505020304" pitchFamily="18" charset="0"/>
            </a:endParaRPr>
          </a:p>
        </p:txBody>
      </p:sp>
      <p:pic>
        <p:nvPicPr>
          <p:cNvPr id="553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4052888"/>
            <a:ext cx="2630488"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681163"/>
            <a:ext cx="29241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203575" y="2105025"/>
            <a:ext cx="2311400" cy="1323975"/>
          </a:xfrm>
          <a:prstGeom prst="rect">
            <a:avLst/>
          </a:prstGeom>
          <a:noFill/>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altLang="zh-CN" sz="2000" b="1" dirty="0">
                <a:solidFill>
                  <a:schemeClr val="tx1"/>
                </a:solidFill>
              </a:rPr>
              <a:t>Parameters of laser</a:t>
            </a:r>
            <a:r>
              <a:rPr lang="zh-CN" altLang="en-US" sz="2000" b="1" dirty="0">
                <a:solidFill>
                  <a:schemeClr val="tx1"/>
                </a:solidFill>
              </a:rPr>
              <a:t>： </a:t>
            </a:r>
            <a:r>
              <a:rPr lang="en-US" altLang="zh-CN" sz="2000" b="1" dirty="0">
                <a:solidFill>
                  <a:schemeClr val="tx1"/>
                </a:solidFill>
              </a:rPr>
              <a:t>200 TW / 26 fs </a:t>
            </a:r>
            <a:endParaRPr lang="en-US" altLang="zh-CN" sz="2000" b="1" dirty="0">
              <a:solidFill>
                <a:schemeClr val="tx1"/>
              </a:solidFill>
            </a:endParaRPr>
          </a:p>
          <a:p>
            <a:pPr>
              <a:defRPr/>
            </a:pPr>
            <a:r>
              <a:rPr lang="en-US" altLang="zh-CN" sz="2000" b="1" dirty="0">
                <a:solidFill>
                  <a:schemeClr val="tx1"/>
                </a:solidFill>
              </a:rPr>
              <a:t>OAP for LWFA</a:t>
            </a:r>
            <a:r>
              <a:rPr lang="zh-CN" altLang="en-US" sz="2000" b="1" dirty="0">
                <a:solidFill>
                  <a:schemeClr val="tx1"/>
                </a:solidFill>
              </a:rPr>
              <a:t>：</a:t>
            </a:r>
            <a:r>
              <a:rPr lang="en-US" altLang="zh-CN" sz="2000" b="1" dirty="0">
                <a:solidFill>
                  <a:schemeClr val="tx1"/>
                </a:solidFill>
              </a:rPr>
              <a:t>f/30 </a:t>
            </a:r>
            <a:endParaRPr lang="zh-CN" altLang="en-US" sz="2000" b="1" dirty="0">
              <a:solidFill>
                <a:schemeClr val="tx1"/>
              </a:solidFill>
            </a:endParaRPr>
          </a:p>
        </p:txBody>
      </p:sp>
      <p:sp>
        <p:nvSpPr>
          <p:cNvPr id="20" name="TextBox 19"/>
          <p:cNvSpPr txBox="1"/>
          <p:nvPr/>
        </p:nvSpPr>
        <p:spPr>
          <a:xfrm>
            <a:off x="107950" y="4652963"/>
            <a:ext cx="2903538" cy="1323975"/>
          </a:xfrm>
          <a:prstGeom prst="rect">
            <a:avLst/>
          </a:prstGeom>
          <a:noFill/>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altLang="zh-CN" sz="2000" b="1" dirty="0">
                <a:solidFill>
                  <a:schemeClr val="tx1"/>
                </a:solidFill>
              </a:rPr>
              <a:t>Spot size ~58um( 1/e</a:t>
            </a:r>
            <a:r>
              <a:rPr lang="en-US" altLang="zh-CN" sz="2000" b="1" baseline="30000" dirty="0">
                <a:solidFill>
                  <a:schemeClr val="tx1"/>
                </a:solidFill>
              </a:rPr>
              <a:t>2</a:t>
            </a:r>
            <a:r>
              <a:rPr lang="en-US" altLang="zh-CN" sz="2000" b="1" dirty="0">
                <a:solidFill>
                  <a:schemeClr val="tx1"/>
                </a:solidFill>
              </a:rPr>
              <a:t>);</a:t>
            </a:r>
            <a:endParaRPr lang="en-US" altLang="zh-CN" sz="2000" b="1" dirty="0">
              <a:solidFill>
                <a:schemeClr val="tx1"/>
              </a:solidFill>
            </a:endParaRPr>
          </a:p>
          <a:p>
            <a:pPr>
              <a:defRPr/>
            </a:pPr>
            <a:r>
              <a:rPr lang="en-US" altLang="zh-CN" sz="2000" b="1" dirty="0">
                <a:solidFill>
                  <a:schemeClr val="tx1"/>
                </a:solidFill>
              </a:rPr>
              <a:t>1.2~1.3 times DL;</a:t>
            </a:r>
            <a:endParaRPr lang="en-US" altLang="zh-CN" sz="2000" b="1" dirty="0">
              <a:solidFill>
                <a:schemeClr val="tx1"/>
              </a:solidFill>
            </a:endParaRPr>
          </a:p>
          <a:p>
            <a:pPr>
              <a:defRPr/>
            </a:pPr>
            <a:r>
              <a:rPr lang="en-US" altLang="zh-CN" sz="2000" b="1" dirty="0">
                <a:solidFill>
                  <a:schemeClr val="tx1"/>
                </a:solidFill>
              </a:rPr>
              <a:t>60% energy enclosed in spot size;</a:t>
            </a:r>
            <a:endParaRPr lang="zh-CN" altLang="en-US" sz="2000" b="1" dirty="0">
              <a:solidFill>
                <a:schemeClr val="tx1"/>
              </a:solidFill>
            </a:endParaRPr>
          </a:p>
        </p:txBody>
      </p:sp>
      <p:sp>
        <p:nvSpPr>
          <p:cNvPr id="21" name="TextBox 20"/>
          <p:cNvSpPr txBox="1"/>
          <p:nvPr/>
        </p:nvSpPr>
        <p:spPr>
          <a:xfrm>
            <a:off x="6103938" y="4518025"/>
            <a:ext cx="2616200" cy="1323975"/>
          </a:xfrm>
          <a:prstGeom prst="rect">
            <a:avLst/>
          </a:prstGeom>
          <a:noFill/>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altLang="zh-CN" sz="2000" b="1" dirty="0">
                <a:solidFill>
                  <a:schemeClr val="tx1"/>
                </a:solidFill>
              </a:rPr>
              <a:t>The focused beam quality is achieved </a:t>
            </a:r>
            <a:r>
              <a:rPr lang="en-US" altLang="zh-CN" sz="2000" b="1" dirty="0">
                <a:solidFill>
                  <a:srgbClr val="C00000"/>
                </a:solidFill>
              </a:rPr>
              <a:t>without</a:t>
            </a:r>
            <a:r>
              <a:rPr lang="en-US" altLang="zh-CN" sz="2000" b="1" dirty="0">
                <a:solidFill>
                  <a:srgbClr val="FFC000"/>
                </a:solidFill>
              </a:rPr>
              <a:t> </a:t>
            </a:r>
            <a:r>
              <a:rPr lang="en-US" altLang="zh-CN" sz="2000" b="1" dirty="0">
                <a:solidFill>
                  <a:srgbClr val="C00000"/>
                </a:solidFill>
              </a:rPr>
              <a:t>deformable mirror !</a:t>
            </a:r>
            <a:r>
              <a:rPr lang="en-US" altLang="zh-CN" sz="2000" b="1" dirty="0">
                <a:solidFill>
                  <a:srgbClr val="FFC000"/>
                </a:solidFill>
              </a:rPr>
              <a:t> </a:t>
            </a:r>
            <a:endParaRPr lang="zh-CN" altLang="en-US" sz="2000" b="1"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5549932" y="193499"/>
            <a:ext cx="33877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800" dirty="0" err="1">
                <a:solidFill>
                  <a:schemeClr val="bg1"/>
                </a:solidFill>
                <a:cs typeface="Times New Roman" panose="02020603050405020304" pitchFamily="18" charset="0"/>
              </a:rPr>
              <a:t>Ti:sapphire</a:t>
            </a:r>
            <a:r>
              <a:rPr lang="en-US" altLang="zh-CN" sz="2800" dirty="0">
                <a:solidFill>
                  <a:schemeClr val="bg1"/>
                </a:solidFill>
                <a:cs typeface="Times New Roman" panose="02020603050405020304" pitchFamily="18" charset="0"/>
              </a:rPr>
              <a:t> Amplifier</a:t>
            </a:r>
            <a:endParaRPr lang="zh-CN" altLang="en-US" sz="2800" b="1" dirty="0">
              <a:solidFill>
                <a:schemeClr val="bg1"/>
              </a:solidFill>
              <a:latin typeface="微软雅黑" charset="-122"/>
              <a:ea typeface="微软雅黑" charset="-122"/>
            </a:endParaRPr>
          </a:p>
        </p:txBody>
      </p:sp>
      <p:pic>
        <p:nvPicPr>
          <p:cNvPr id="5" name="图片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0866" y="2438787"/>
            <a:ext cx="4637334" cy="164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7"/>
          <p:cNvSpPr txBox="1">
            <a:spLocks noChangeArrowheads="1"/>
          </p:cNvSpPr>
          <p:nvPr/>
        </p:nvSpPr>
        <p:spPr bwMode="auto">
          <a:xfrm>
            <a:off x="144397" y="1052736"/>
            <a:ext cx="5604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eaLnBrk="1" hangingPunct="1">
              <a:lnSpc>
                <a:spcPct val="100000"/>
              </a:lnSpc>
              <a:spcBef>
                <a:spcPct val="0"/>
              </a:spcBef>
              <a:buFontTx/>
              <a:buNone/>
            </a:pPr>
            <a:r>
              <a:rPr lang="en-US" altLang="zh-CN" sz="2400" b="1" dirty="0" smtClean="0">
                <a:solidFill>
                  <a:srgbClr val="FF0000"/>
                </a:solidFill>
                <a:latin typeface="+mn-lt"/>
                <a:ea typeface="黑体" panose="02010600030101010101" pitchFamily="49" charset="-122"/>
              </a:rPr>
              <a:t>First &gt;200J output with 70nm bandwidth</a:t>
            </a:r>
            <a:endParaRPr lang="zh-CN" altLang="en-US" sz="2400" b="1" dirty="0">
              <a:solidFill>
                <a:srgbClr val="FF0000"/>
              </a:solidFill>
              <a:latin typeface="+mn-lt"/>
              <a:ea typeface="黑体" panose="02010600030101010101" pitchFamily="49" charset="-122"/>
            </a:endParaRPr>
          </a:p>
        </p:txBody>
      </p:sp>
      <p:sp>
        <p:nvSpPr>
          <p:cNvPr id="9" name="文本框 8"/>
          <p:cNvSpPr txBox="1">
            <a:spLocks noChangeArrowheads="1"/>
          </p:cNvSpPr>
          <p:nvPr/>
        </p:nvSpPr>
        <p:spPr bwMode="auto">
          <a:xfrm>
            <a:off x="272124" y="1751309"/>
            <a:ext cx="656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eaLnBrk="1" hangingPunct="1">
              <a:lnSpc>
                <a:spcPct val="100000"/>
              </a:lnSpc>
              <a:spcBef>
                <a:spcPct val="0"/>
              </a:spcBef>
              <a:buFontTx/>
              <a:buNone/>
            </a:pPr>
            <a:r>
              <a:rPr lang="en-US" altLang="zh-CN" sz="2400" b="1" dirty="0" smtClean="0">
                <a:latin typeface="+mn-lt"/>
                <a:ea typeface="宋体" panose="02010600030101010101" pitchFamily="2" charset="-122"/>
              </a:rPr>
              <a:t>——</a:t>
            </a:r>
            <a:r>
              <a:rPr lang="zh-CN" altLang="en-US" sz="2400" b="1" dirty="0">
                <a:latin typeface="+mn-lt"/>
                <a:ea typeface="宋体" panose="02010600030101010101" pitchFamily="2" charset="-122"/>
              </a:rPr>
              <a:t> </a:t>
            </a:r>
            <a:r>
              <a:rPr lang="zh-CN" altLang="en-US" sz="2400" b="1" dirty="0" smtClean="0">
                <a:latin typeface="+mn-lt"/>
                <a:ea typeface="宋体" panose="02010600030101010101" pitchFamily="2" charset="-122"/>
              </a:rPr>
              <a:t> </a:t>
            </a:r>
            <a:r>
              <a:rPr lang="en-US" altLang="zh-CN" sz="2400" b="1" dirty="0">
                <a:latin typeface="+mn-lt"/>
                <a:ea typeface="宋体" panose="02010600030101010101" pitchFamily="2" charset="-122"/>
              </a:rPr>
              <a:t>T</a:t>
            </a:r>
            <a:r>
              <a:rPr lang="en-US" altLang="zh-CN" sz="2400" b="1" dirty="0" smtClean="0">
                <a:latin typeface="+mn-lt"/>
                <a:ea typeface="宋体" panose="02010600030101010101" pitchFamily="2" charset="-122"/>
              </a:rPr>
              <a:t>wo pump pulses suppress </a:t>
            </a:r>
            <a:r>
              <a:rPr lang="en-US" altLang="zh-CN" sz="2400" b="1" dirty="0">
                <a:latin typeface="+mn-lt"/>
              </a:rPr>
              <a:t>parasitic lasing </a:t>
            </a:r>
            <a:endParaRPr lang="zh-CN" altLang="en-US" sz="2400" b="1" dirty="0">
              <a:latin typeface="+mn-lt"/>
              <a:ea typeface="宋体" panose="02010600030101010101" pitchFamily="2" charset="-122"/>
            </a:endParaRPr>
          </a:p>
        </p:txBody>
      </p:sp>
      <p:pic>
        <p:nvPicPr>
          <p:cNvPr id="12" name="图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4670991" cy="263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44447"/>
            <a:ext cx="4481927" cy="342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
          <p:cNvSpPr txBox="1">
            <a:spLocks noChangeArrowheads="1"/>
          </p:cNvSpPr>
          <p:nvPr/>
        </p:nvSpPr>
        <p:spPr bwMode="auto">
          <a:xfrm>
            <a:off x="5097589" y="5889466"/>
            <a:ext cx="3729355"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itchFamily="2" charset="-122"/>
                <a:ea typeface="等线"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itchFamily="2" charset="-122"/>
                <a:ea typeface="等线"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itchFamily="2" charset="-122"/>
                <a:ea typeface="等线"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itchFamily="2" charset="-122"/>
                <a:ea typeface="等线"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itchFamily="2" charset="-122"/>
                <a:ea typeface="等线" pitchFamily="2" charset="-122"/>
              </a:defRPr>
            </a:lvl9pPr>
          </a:lstStyle>
          <a:p>
            <a:pPr>
              <a:lnSpc>
                <a:spcPct val="100000"/>
              </a:lnSpc>
              <a:spcBef>
                <a:spcPct val="0"/>
              </a:spcBef>
              <a:buFontTx/>
              <a:buNone/>
            </a:pPr>
            <a:r>
              <a:rPr lang="en-US" altLang="zh-CN" sz="2400" b="1" dirty="0" smtClean="0">
                <a:latin typeface="+mn-lt"/>
                <a:ea typeface="+mn-ea"/>
              </a:rPr>
              <a:t>Maximum output</a:t>
            </a:r>
            <a:r>
              <a:rPr lang="zh-CN" altLang="en-US" sz="2400" b="1" dirty="0" smtClean="0">
                <a:latin typeface="+mn-lt"/>
                <a:ea typeface="+mn-ea"/>
              </a:rPr>
              <a:t>：</a:t>
            </a:r>
            <a:r>
              <a:rPr lang="en-US" altLang="zh-CN" sz="2400" b="1" dirty="0" smtClean="0">
                <a:latin typeface="+mn-lt"/>
                <a:ea typeface="+mn-ea"/>
              </a:rPr>
              <a:t>202.8J</a:t>
            </a:r>
            <a:endParaRPr lang="en-US" altLang="zh-CN" sz="2400" b="1" dirty="0" smtClean="0">
              <a:latin typeface="+mn-lt"/>
              <a:ea typeface="+mn-ea"/>
            </a:endParaRPr>
          </a:p>
          <a:p>
            <a:pPr>
              <a:lnSpc>
                <a:spcPct val="100000"/>
              </a:lnSpc>
              <a:spcBef>
                <a:spcPct val="0"/>
              </a:spcBef>
              <a:buFontTx/>
              <a:buNone/>
            </a:pPr>
            <a:r>
              <a:rPr lang="en-US" altLang="zh-CN" sz="2400" b="1" dirty="0" smtClean="0">
                <a:latin typeface="+mn-lt"/>
                <a:ea typeface="+mn-ea"/>
              </a:rPr>
              <a:t>Convert efficiency:   49.3</a:t>
            </a:r>
            <a:r>
              <a:rPr lang="en-US" altLang="zh-CN" sz="2400" b="1" dirty="0">
                <a:latin typeface="+mn-lt"/>
                <a:ea typeface="+mn-ea"/>
              </a:rPr>
              <a:t>%</a:t>
            </a:r>
            <a:endParaRPr lang="zh-CN" altLang="en-US" sz="2400" b="1" dirty="0">
              <a:latin typeface="+mn-lt"/>
              <a:ea typeface="+mn-ea"/>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Graph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7137" y="3233647"/>
            <a:ext cx="43370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TextBox 1"/>
          <p:cNvSpPr txBox="1">
            <a:spLocks noChangeArrowheads="1"/>
          </p:cNvSpPr>
          <p:nvPr/>
        </p:nvSpPr>
        <p:spPr bwMode="auto">
          <a:xfrm>
            <a:off x="6799263" y="219075"/>
            <a:ext cx="2357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r>
              <a:rPr lang="en-US" altLang="zh-CN" sz="2800">
                <a:solidFill>
                  <a:srgbClr val="FFFFFF"/>
                </a:solidFill>
                <a:latin typeface="微软雅黑" charset="-122"/>
                <a:ea typeface="微软雅黑" charset="-122"/>
              </a:rPr>
              <a:t>Compressor</a:t>
            </a:r>
            <a:endParaRPr lang="zh-CN" altLang="en-US" sz="2800">
              <a:solidFill>
                <a:srgbClr val="FFFFFF"/>
              </a:solidFill>
              <a:latin typeface="微软雅黑" charset="-122"/>
              <a:ea typeface="微软雅黑" charset="-122"/>
            </a:endParaRPr>
          </a:p>
        </p:txBody>
      </p:sp>
      <p:pic>
        <p:nvPicPr>
          <p:cNvPr id="10244" name="图片 1"/>
          <p:cNvPicPr>
            <a:picLocks noChangeAspect="1" noChangeArrowheads="1"/>
          </p:cNvPicPr>
          <p:nvPr/>
        </p:nvPicPr>
        <p:blipFill>
          <a:blip r:embed="rId2">
            <a:extLst>
              <a:ext uri="{28A0092B-C50C-407E-A947-70E740481C1C}">
                <a14:useLocalDpi xmlns:a14="http://schemas.microsoft.com/office/drawing/2010/main" val="0"/>
              </a:ext>
            </a:extLst>
          </a:blip>
          <a:srcRect l="9283" t="7027" r="14096" b="9119"/>
          <a:stretch>
            <a:fillRect/>
          </a:stretch>
        </p:blipFill>
        <p:spPr bwMode="auto">
          <a:xfrm>
            <a:off x="128718" y="3489636"/>
            <a:ext cx="3771422" cy="261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矩形 3"/>
          <p:cNvSpPr>
            <a:spLocks noChangeArrowheads="1"/>
          </p:cNvSpPr>
          <p:nvPr/>
        </p:nvSpPr>
        <p:spPr bwMode="auto">
          <a:xfrm>
            <a:off x="827584" y="6021288"/>
            <a:ext cx="75047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just"/>
            <a:r>
              <a:rPr lang="en-US" altLang="zh-CN" sz="2400" dirty="0" smtClean="0">
                <a:latin typeface="+mn-lt"/>
              </a:rPr>
              <a:t>After compressor, the maximum peak power is 5.4PW with 24fs (single shot).</a:t>
            </a:r>
            <a:endParaRPr lang="zh-CN" altLang="en-US" sz="2400" dirty="0">
              <a:latin typeface="+mn-lt"/>
            </a:endParaRPr>
          </a:p>
        </p:txBody>
      </p:sp>
      <p:pic>
        <p:nvPicPr>
          <p:cNvPr id="10246"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847725"/>
            <a:ext cx="3307322" cy="248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 y="847725"/>
            <a:ext cx="3722340" cy="248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1"/>
          <p:cNvSpPr txBox="1">
            <a:spLocks noChangeArrowheads="1"/>
          </p:cNvSpPr>
          <p:nvPr/>
        </p:nvSpPr>
        <p:spPr bwMode="auto">
          <a:xfrm>
            <a:off x="212725" y="44450"/>
            <a:ext cx="8753475" cy="2148840"/>
          </a:xfrm>
          <a:prstGeom prst="rect">
            <a:avLst/>
          </a:prstGeom>
          <a:solidFill>
            <a:srgbClr val="FFFFCC"/>
          </a:solidFill>
        </p:spPr>
        <p:style>
          <a:lnRef idx="2">
            <a:schemeClr val="accent1"/>
          </a:lnRef>
          <a:fillRef idx="1">
            <a:schemeClr val="lt1"/>
          </a:fillRef>
          <a:effectRef idx="0">
            <a:schemeClr val="accent1"/>
          </a:effectRef>
          <a:fontRef idx="minor">
            <a:schemeClr val="dk1"/>
          </a:fontRef>
        </p:style>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ts val="600"/>
              </a:spcBef>
              <a:buFontTx/>
              <a:buNone/>
              <a:defRPr/>
            </a:pPr>
            <a:r>
              <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rPr>
              <a:t>Future:</a:t>
            </a:r>
            <a:endPar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endParaRPr>
          </a:p>
          <a:p>
            <a:pPr algn="just" eaLnBrk="1" hangingPunct="1">
              <a:spcBef>
                <a:spcPts val="600"/>
              </a:spcBef>
              <a:buFontTx/>
              <a:buNone/>
              <a:defRPr/>
            </a:pP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From Shanghai </a:t>
            </a:r>
            <a:r>
              <a:rPr lang="en-US" altLang="zh-CN" sz="2400" b="1" dirty="0" err="1">
                <a:latin typeface="Times New Roman" panose="02020603050405020304" pitchFamily="18" charset="0"/>
                <a:ea typeface="黑体" panose="02010600030101010101" pitchFamily="49" charset="-122"/>
                <a:cs typeface="Times New Roman" panose="02020603050405020304" pitchFamily="18" charset="0"/>
              </a:rPr>
              <a:t>Superintense</a:t>
            </a: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 Ultrafast Laser </a:t>
            </a:r>
            <a:r>
              <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rPr>
              <a:t>Facility Prototype </a:t>
            </a:r>
            <a:endParaRPr lang="en-US" altLang="zh-CN" sz="2400" b="1" dirty="0">
              <a:latin typeface="Times New Roman" panose="02020603050405020304" pitchFamily="18" charset="0"/>
              <a:ea typeface="黑体" panose="02010600030101010101" pitchFamily="49" charset="-122"/>
              <a:cs typeface="Times New Roman" panose="02020603050405020304" pitchFamily="18" charset="0"/>
            </a:endParaRPr>
          </a:p>
          <a:p>
            <a:pPr algn="just" eaLnBrk="1" hangingPunct="1">
              <a:spcBef>
                <a:spcPts val="600"/>
              </a:spcBef>
              <a:buFontTx/>
              <a:buNone/>
              <a:defRPr/>
            </a:pPr>
            <a:r>
              <a:rPr lang="en-US" altLang="zh-CN" sz="24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SULF-</a:t>
            </a: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Prototype </a:t>
            </a:r>
            <a:r>
              <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rPr>
              <a:t>to </a:t>
            </a: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SULF</a:t>
            </a:r>
            <a:endPar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pPr algn="just" eaLnBrk="1" hangingPunct="1">
              <a:spcBef>
                <a:spcPts val="600"/>
              </a:spcBef>
              <a:buFontTx/>
              <a:buNone/>
              <a:defRPr/>
            </a:pP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Locate in </a:t>
            </a:r>
            <a:r>
              <a:rPr lang="en-US" altLang="zh-CN" sz="2400" b="1" dirty="0" err="1">
                <a:latin typeface="Times New Roman" panose="02020603050405020304" pitchFamily="18" charset="0"/>
                <a:ea typeface="黑体" panose="02010600030101010101" pitchFamily="49" charset="-122"/>
                <a:cs typeface="Times New Roman" panose="02020603050405020304" pitchFamily="18" charset="0"/>
              </a:rPr>
              <a:t>Zhangjiang</a:t>
            </a: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 comprehensive national scientific </a:t>
            </a:r>
            <a:r>
              <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rPr>
              <a:t>center, </a:t>
            </a:r>
            <a:r>
              <a:rPr lang="en-US" altLang="zh-CN" sz="2400" b="1" dirty="0" err="1"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Pudong</a:t>
            </a: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district, Shanghai</a:t>
            </a:r>
            <a:endParaRPr lang="zh-CN" altLang="en-US" sz="24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p:txBody>
      </p:sp>
      <p:sp>
        <p:nvSpPr>
          <p:cNvPr id="50179" name="矩形 4"/>
          <p:cNvSpPr>
            <a:spLocks noChangeArrowheads="1"/>
          </p:cNvSpPr>
          <p:nvPr/>
        </p:nvSpPr>
        <p:spPr bwMode="auto">
          <a:xfrm>
            <a:off x="4211638" y="2205038"/>
            <a:ext cx="4495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a:spcBef>
                <a:spcPts val="600"/>
              </a:spcBef>
              <a:buClr>
                <a:srgbClr val="0070C0"/>
              </a:buClr>
              <a:buSzPct val="80000"/>
              <a:buFont typeface="Wingdings" panose="05000000000000000000" pitchFamily="2" charset="2"/>
              <a:buChar char="n"/>
            </a:pP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10 PW beam line and 1 PW </a:t>
            </a:r>
            <a:r>
              <a:rPr lang="en-US" altLang="zh-CN" sz="2400" b="1" dirty="0" smtClean="0">
                <a:latin typeface="Times New Roman" panose="02020603050405020304" pitchFamily="18" charset="0"/>
                <a:ea typeface="黑体" panose="02010600030101010101" pitchFamily="49" charset="-122"/>
                <a:cs typeface="Times New Roman" panose="02020603050405020304" pitchFamily="18" charset="0"/>
              </a:rPr>
              <a:t>beam </a:t>
            </a: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line;</a:t>
            </a:r>
            <a:endParaRPr lang="en-US" altLang="zh-CN" sz="2400" b="1" dirty="0">
              <a:latin typeface="Times New Roman" panose="02020603050405020304" pitchFamily="18" charset="0"/>
              <a:ea typeface="黑体" panose="02010600030101010101" pitchFamily="49" charset="-122"/>
              <a:cs typeface="Times New Roman" panose="02020603050405020304" pitchFamily="18" charset="0"/>
            </a:endParaRPr>
          </a:p>
          <a:p>
            <a:pPr algn="just">
              <a:spcBef>
                <a:spcPts val="600"/>
              </a:spcBef>
              <a:buClr>
                <a:srgbClr val="0070C0"/>
              </a:buClr>
              <a:buSzPct val="80000"/>
              <a:buFont typeface="Wingdings" panose="05000000000000000000" pitchFamily="2" charset="2"/>
              <a:buChar char="n"/>
            </a:pPr>
            <a:r>
              <a:rPr lang="en-US" altLang="zh-CN" sz="2400" b="1" dirty="0">
                <a:latin typeface="Times New Roman" panose="02020603050405020304" pitchFamily="18" charset="0"/>
                <a:ea typeface="黑体" panose="02010600030101010101" pitchFamily="49" charset="-122"/>
                <a:cs typeface="Times New Roman" panose="02020603050405020304" pitchFamily="18" charset="0"/>
              </a:rPr>
              <a:t>3 platforms for user:</a:t>
            </a:r>
            <a:endParaRPr lang="zh-CN" altLang="en-US" sz="2400" b="1" dirty="0">
              <a:latin typeface="Times New Roman" panose="02020603050405020304" pitchFamily="18" charset="0"/>
              <a:ea typeface="黑体" panose="02010600030101010101" pitchFamily="49" charset="-122"/>
              <a:cs typeface="Times New Roman" panose="02020603050405020304" pitchFamily="18" charset="0"/>
            </a:endParaRPr>
          </a:p>
        </p:txBody>
      </p:sp>
      <p:graphicFrame>
        <p:nvGraphicFramePr>
          <p:cNvPr id="6" name="图示 5"/>
          <p:cNvGraphicFramePr/>
          <p:nvPr/>
        </p:nvGraphicFramePr>
        <p:xfrm>
          <a:off x="-762000" y="2420888"/>
          <a:ext cx="5844988" cy="37338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0181" name="矩形 7"/>
          <p:cNvSpPr>
            <a:spLocks noChangeArrowheads="1"/>
          </p:cNvSpPr>
          <p:nvPr/>
        </p:nvSpPr>
        <p:spPr bwMode="auto">
          <a:xfrm>
            <a:off x="4337050" y="3644900"/>
            <a:ext cx="462915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530" indent="-17653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ts val="300"/>
              </a:spcBef>
              <a:buClr>
                <a:schemeClr val="tx1"/>
              </a:buClr>
              <a:buFontTx/>
              <a:buChar char="•"/>
            </a:pPr>
            <a:r>
              <a:rPr lang="en-US" altLang="zh-CN" sz="240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DMEC</a:t>
            </a:r>
            <a:r>
              <a:rPr lang="zh-CN" altLang="en-US" sz="2400">
                <a:latin typeface="Times New Roman" panose="02020603050405020304" pitchFamily="18" charset="0"/>
                <a:ea typeface="黑体" panose="02010600030101010101" pitchFamily="49" charset="-122"/>
                <a:cs typeface="Times New Roman" panose="02020603050405020304" pitchFamily="18" charset="0"/>
              </a:rPr>
              <a:t>（</a:t>
            </a:r>
            <a:r>
              <a:rPr lang="en-US" altLang="zh-CN" sz="2400">
                <a:latin typeface="Times New Roman" panose="02020603050405020304" pitchFamily="18" charset="0"/>
                <a:ea typeface="黑体" panose="02010600030101010101" pitchFamily="49" charset="-122"/>
                <a:cs typeface="Times New Roman" panose="02020603050405020304" pitchFamily="18" charset="0"/>
              </a:rPr>
              <a:t>Dynamic of Materials under Extreme Conditions</a:t>
            </a:r>
            <a:r>
              <a:rPr lang="zh-CN" altLang="en-US" sz="2400">
                <a:latin typeface="Times New Roman" panose="02020603050405020304" pitchFamily="18" charset="0"/>
                <a:ea typeface="黑体" panose="02010600030101010101" pitchFamily="49" charset="-122"/>
                <a:cs typeface="Times New Roman" panose="02020603050405020304" pitchFamily="18" charset="0"/>
              </a:rPr>
              <a:t>）</a:t>
            </a:r>
            <a:endParaRPr lang="en-US" altLang="zh-CN" sz="2400">
              <a:latin typeface="Times New Roman" panose="02020603050405020304" pitchFamily="18" charset="0"/>
              <a:ea typeface="黑体" panose="02010600030101010101" pitchFamily="49" charset="-122"/>
              <a:cs typeface="Times New Roman" panose="02020603050405020304" pitchFamily="18" charset="0"/>
            </a:endParaRPr>
          </a:p>
          <a:p>
            <a:pPr algn="just" eaLnBrk="1" hangingPunct="1">
              <a:spcBef>
                <a:spcPts val="300"/>
              </a:spcBef>
              <a:buClr>
                <a:schemeClr val="tx1"/>
              </a:buClr>
              <a:buFontTx/>
              <a:buChar char="•"/>
            </a:pPr>
            <a:r>
              <a:rPr lang="en-US" altLang="zh-CN" sz="240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USAP </a:t>
            </a:r>
            <a:r>
              <a:rPr lang="en-US" altLang="zh-CN" sz="2400">
                <a:latin typeface="Times New Roman" panose="02020603050405020304" pitchFamily="18" charset="0"/>
                <a:ea typeface="黑体" panose="02010600030101010101" pitchFamily="49" charset="-122"/>
                <a:cs typeface="Times New Roman" panose="02020603050405020304" pitchFamily="18" charset="0"/>
              </a:rPr>
              <a:t>(Ultrafast Sub-atomic Physics</a:t>
            </a:r>
            <a:r>
              <a:rPr lang="zh-CN" altLang="en-US" sz="2400">
                <a:latin typeface="Times New Roman" panose="02020603050405020304" pitchFamily="18" charset="0"/>
                <a:ea typeface="黑体" panose="02010600030101010101" pitchFamily="49" charset="-122"/>
                <a:cs typeface="Times New Roman" panose="02020603050405020304" pitchFamily="18" charset="0"/>
              </a:rPr>
              <a:t>）</a:t>
            </a:r>
            <a:endParaRPr lang="en-US" altLang="zh-CN" sz="2400">
              <a:latin typeface="Times New Roman" panose="02020603050405020304" pitchFamily="18" charset="0"/>
              <a:ea typeface="黑体" panose="02010600030101010101" pitchFamily="49" charset="-122"/>
              <a:cs typeface="Times New Roman" panose="02020603050405020304" pitchFamily="18" charset="0"/>
            </a:endParaRPr>
          </a:p>
          <a:p>
            <a:pPr algn="just" eaLnBrk="1" hangingPunct="1">
              <a:spcBef>
                <a:spcPts val="300"/>
              </a:spcBef>
              <a:buClr>
                <a:schemeClr val="tx1"/>
              </a:buClr>
              <a:buFontTx/>
              <a:buChar char="•"/>
            </a:pPr>
            <a:r>
              <a:rPr lang="en-US" altLang="zh-CN" sz="240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ACOMM</a:t>
            </a:r>
            <a:r>
              <a:rPr lang="en-US" altLang="zh-CN" sz="2400">
                <a:latin typeface="Times New Roman" panose="02020603050405020304" pitchFamily="18" charset="0"/>
                <a:ea typeface="黑体" panose="02010600030101010101" pitchFamily="49" charset="-122"/>
                <a:cs typeface="Times New Roman" panose="02020603050405020304" pitchFamily="18" charset="0"/>
              </a:rPr>
              <a:t> (Attosecond Chemistry and Optical Manipulation of Molecules</a:t>
            </a:r>
            <a:r>
              <a:rPr lang="zh-CN" altLang="en-US" sz="2400">
                <a:latin typeface="Times New Roman" panose="02020603050405020304" pitchFamily="18" charset="0"/>
                <a:ea typeface="黑体" panose="02010600030101010101" pitchFamily="49" charset="-122"/>
                <a:cs typeface="Times New Roman" panose="02020603050405020304" pitchFamily="18" charset="0"/>
              </a:rPr>
              <a:t>）</a:t>
            </a:r>
            <a:endParaRPr lang="en-US" altLang="zh-CN" sz="2400">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3" descr="openwebmail"/>
          <p:cNvPicPr>
            <a:picLocks noChangeAspect="1" noChangeArrowheads="1"/>
          </p:cNvPicPr>
          <p:nvPr/>
        </p:nvPicPr>
        <p:blipFill>
          <a:blip r:embed="rId1"/>
          <a:srcRect/>
          <a:stretch>
            <a:fillRect/>
          </a:stretch>
        </p:blipFill>
        <p:spPr bwMode="auto">
          <a:xfrm>
            <a:off x="0" y="76200"/>
            <a:ext cx="2362200" cy="727075"/>
          </a:xfrm>
          <a:prstGeom prst="rect">
            <a:avLst/>
          </a:prstGeom>
          <a:noFill/>
          <a:ln w="9525">
            <a:noFill/>
            <a:miter lim="800000"/>
            <a:headEnd/>
            <a:tailEnd/>
          </a:ln>
        </p:spPr>
      </p:pic>
      <p:sp>
        <p:nvSpPr>
          <p:cNvPr id="10" name="矩形 9"/>
          <p:cNvSpPr/>
          <p:nvPr/>
        </p:nvSpPr>
        <p:spPr>
          <a:xfrm>
            <a:off x="481928" y="1785926"/>
            <a:ext cx="8305800" cy="4541520"/>
          </a:xfrm>
          <a:prstGeom prst="rect">
            <a:avLst/>
          </a:prstGeom>
        </p:spPr>
        <p:txBody>
          <a:bodyPr>
            <a:spAutoFit/>
          </a:bodyPr>
          <a:lstStyle/>
          <a:p>
            <a:pPr marL="361950" indent="-361950" algn="just" eaLnBrk="0" hangingPunct="0">
              <a:lnSpc>
                <a:spcPct val="200000"/>
              </a:lnSpc>
              <a:defRPr/>
            </a:pPr>
            <a:r>
              <a:rPr lang="en-US" altLang="zh-CN" b="1" dirty="0" smtClean="0">
                <a:ln w="18000">
                  <a:noFill/>
                  <a:prstDash val="solid"/>
                  <a:miter lim="800000"/>
                </a:ln>
                <a:solidFill>
                  <a:srgbClr val="0000FF"/>
                </a:solidFill>
                <a:latin typeface="+mn-lt"/>
                <a:ea typeface="+mn-ea"/>
                <a:cs typeface="Times New Roman" panose="02020603050405020304" pitchFamily="18" charset="0"/>
              </a:rPr>
              <a:t>1. </a:t>
            </a:r>
            <a:r>
              <a:rPr lang="en-US" altLang="zh-CN" b="1" dirty="0" smtClean="0">
                <a:solidFill>
                  <a:srgbClr val="0000FF"/>
                </a:solidFill>
                <a:latin typeface="+mn-lt"/>
                <a:ea typeface="黑体" panose="02010600030101010101" pitchFamily="49" charset="-122"/>
                <a:cs typeface="Times New Roman" panose="02020603050405020304" pitchFamily="18" charset="0"/>
              </a:rPr>
              <a:t>Background and motivations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2. </a:t>
            </a:r>
            <a:r>
              <a:rPr lang="en-US" altLang="zh-CN" b="1" dirty="0" smtClean="0">
                <a:solidFill>
                  <a:srgbClr val="0000FF"/>
                </a:solidFill>
              </a:rPr>
              <a:t>Ultra-intense </a:t>
            </a:r>
            <a:r>
              <a:rPr lang="en-US" altLang="zh-CN" b="1" dirty="0">
                <a:solidFill>
                  <a:srgbClr val="0000FF"/>
                </a:solidFill>
              </a:rPr>
              <a:t>laser development </a:t>
            </a:r>
            <a:r>
              <a:rPr lang="en-US" altLang="zh-CN" b="1" dirty="0" smtClean="0">
                <a:solidFill>
                  <a:srgbClr val="0000FF"/>
                </a:solidFill>
              </a:rPr>
              <a:t>at </a:t>
            </a:r>
            <a:r>
              <a:rPr lang="en-US" altLang="zh-CN" b="1" dirty="0">
                <a:solidFill>
                  <a:srgbClr val="0000FF"/>
                </a:solidFill>
              </a:rPr>
              <a:t>SIOM</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FF0000"/>
                </a:solidFill>
                <a:latin typeface="+mn-lt"/>
                <a:ea typeface="黑体" panose="02010600030101010101" pitchFamily="49" charset="-122"/>
                <a:cs typeface="Times New Roman" panose="02020603050405020304" pitchFamily="18" charset="0"/>
              </a:rPr>
              <a:t>3. </a:t>
            </a:r>
            <a:r>
              <a:rPr lang="en-US" altLang="zh-CN" b="1" dirty="0" smtClean="0">
                <a:solidFill>
                  <a:srgbClr val="FF0000"/>
                </a:solidFill>
                <a:ea typeface="黑体" panose="02010600030101010101" pitchFamily="49" charset="-122"/>
                <a:cs typeface="Times New Roman" panose="02020603050405020304" pitchFamily="18" charset="0"/>
              </a:rPr>
              <a:t>High-quality e-beam generation from cascaded</a:t>
            </a:r>
            <a:endParaRPr lang="en-US" altLang="zh-CN" b="1" dirty="0" smtClean="0">
              <a:solidFill>
                <a:srgbClr val="FF0000"/>
              </a:solidFill>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FF0000"/>
                </a:solidFill>
                <a:ea typeface="黑体" panose="02010600030101010101" pitchFamily="49" charset="-122"/>
                <a:cs typeface="Times New Roman" panose="02020603050405020304" pitchFamily="18" charset="0"/>
              </a:rPr>
              <a:t>    laser </a:t>
            </a:r>
            <a:r>
              <a:rPr lang="en-US" altLang="zh-CN" b="1" dirty="0" err="1" smtClean="0">
                <a:solidFill>
                  <a:srgbClr val="FF0000"/>
                </a:solidFill>
                <a:ea typeface="黑体" panose="02010600030101010101" pitchFamily="49" charset="-122"/>
                <a:cs typeface="Times New Roman" panose="02020603050405020304" pitchFamily="18" charset="0"/>
              </a:rPr>
              <a:t>wakefield</a:t>
            </a:r>
            <a:r>
              <a:rPr lang="en-US" altLang="zh-CN" b="1" dirty="0" smtClean="0">
                <a:solidFill>
                  <a:srgbClr val="FF0000"/>
                </a:solidFill>
                <a:ea typeface="黑体" panose="02010600030101010101" pitchFamily="49" charset="-122"/>
                <a:cs typeface="Times New Roman" panose="02020603050405020304" pitchFamily="18" charset="0"/>
              </a:rPr>
              <a:t> accelerators (LWFAs)</a:t>
            </a:r>
            <a:endParaRPr lang="en-US" altLang="zh-CN" b="1" dirty="0" smtClean="0">
              <a:solidFill>
                <a:srgbClr val="FF0000"/>
              </a:solidFill>
              <a:latin typeface="+mn-lt"/>
              <a:ea typeface="黑体" panose="02010600030101010101" pitchFamily="49" charset="-122"/>
              <a:cs typeface="Times New Roman" panose="02020603050405020304" pitchFamily="18" charset="0"/>
            </a:endParaRPr>
          </a:p>
          <a:p>
            <a:pPr marL="541655" indent="-541655"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4. </a:t>
            </a:r>
            <a:r>
              <a:rPr lang="en-US" altLang="zh-CN" b="1" dirty="0" smtClean="0">
                <a:solidFill>
                  <a:srgbClr val="0000FF"/>
                </a:solidFill>
                <a:ea typeface="黑体" panose="02010600030101010101" pitchFamily="49" charset="-122"/>
                <a:cs typeface="Times New Roman" panose="02020603050405020304" pitchFamily="18" charset="0"/>
              </a:rPr>
              <a:t>Generation of </a:t>
            </a:r>
            <a:r>
              <a:rPr lang="en-US" altLang="zh-CN" b="1" dirty="0">
                <a:solidFill>
                  <a:srgbClr val="0000FF"/>
                </a:solidFill>
                <a:ea typeface="黑体" panose="02010600030101010101" pitchFamily="49" charset="-122"/>
                <a:cs typeface="Times New Roman" panose="02020603050405020304" pitchFamily="18" charset="0"/>
              </a:rPr>
              <a:t>x-</a:t>
            </a:r>
            <a:r>
              <a:rPr lang="el-GR" altLang="zh-CN" b="1" dirty="0">
                <a:solidFill>
                  <a:srgbClr val="0000FF"/>
                </a:solidFill>
                <a:ea typeface="黑体" panose="02010600030101010101" pitchFamily="49" charset="-122"/>
                <a:cs typeface="Times New Roman" panose="02020603050405020304" pitchFamily="18" charset="0"/>
              </a:rPr>
              <a:t> </a:t>
            </a:r>
            <a:r>
              <a:rPr lang="en-US" altLang="zh-CN" b="1" dirty="0">
                <a:solidFill>
                  <a:srgbClr val="0000FF"/>
                </a:solidFill>
                <a:ea typeface="黑体" panose="02010600030101010101" pitchFamily="49" charset="-122"/>
                <a:cs typeface="Times New Roman" panose="02020603050405020304" pitchFamily="18" charset="0"/>
              </a:rPr>
              <a:t>and </a:t>
            </a:r>
            <a:r>
              <a:rPr lang="el-GR" altLang="zh-CN" b="1" dirty="0">
                <a:solidFill>
                  <a:srgbClr val="0000FF"/>
                </a:solidFill>
                <a:ea typeface="黑体" panose="02010600030101010101" pitchFamily="49" charset="-122"/>
                <a:cs typeface="Times New Roman" panose="02020603050405020304" pitchFamily="18" charset="0"/>
              </a:rPr>
              <a:t>γ</a:t>
            </a:r>
            <a:r>
              <a:rPr lang="en-US" altLang="zh-CN" b="1" dirty="0">
                <a:solidFill>
                  <a:srgbClr val="0000FF"/>
                </a:solidFill>
                <a:ea typeface="黑体" panose="02010600030101010101" pitchFamily="49" charset="-122"/>
                <a:cs typeface="Times New Roman" panose="02020603050405020304" pitchFamily="18" charset="0"/>
              </a:rPr>
              <a:t>-ray source </a:t>
            </a:r>
            <a:r>
              <a:rPr lang="en-US" altLang="zh-CN" b="1" dirty="0" smtClean="0">
                <a:solidFill>
                  <a:srgbClr val="0000FF"/>
                </a:solidFill>
                <a:ea typeface="黑体" panose="02010600030101010101" pitchFamily="49" charset="-122"/>
                <a:cs typeface="Times New Roman" panose="02020603050405020304" pitchFamily="18" charset="0"/>
              </a:rPr>
              <a:t>based on LWFAs</a:t>
            </a:r>
            <a:endParaRPr lang="en-US" altLang="zh-CN" b="1" dirty="0" smtClean="0">
              <a:solidFill>
                <a:srgbClr val="0000FF"/>
              </a:solidFill>
              <a:ea typeface="黑体" panose="02010600030101010101" pitchFamily="49" charset="-122"/>
              <a:cs typeface="Times New Roman" panose="02020603050405020304" pitchFamily="18" charset="0"/>
            </a:endParaRPr>
          </a:p>
          <a:p>
            <a:pPr algn="just" eaLnBrk="0" hangingPunct="0">
              <a:lnSpc>
                <a:spcPct val="200000"/>
              </a:lnSpc>
              <a:defRPr/>
            </a:pPr>
            <a:r>
              <a:rPr lang="en-US" altLang="zh-CN" b="1" dirty="0" smtClean="0">
                <a:solidFill>
                  <a:srgbClr val="0000FF"/>
                </a:solidFill>
                <a:ea typeface="黑体" panose="02010600030101010101" pitchFamily="49" charset="-122"/>
                <a:cs typeface="Times New Roman" panose="02020603050405020304" pitchFamily="18" charset="0"/>
              </a:rPr>
              <a:t>5. </a:t>
            </a:r>
            <a:r>
              <a:rPr lang="en-US" altLang="zh-CN" b="1" dirty="0" smtClean="0">
                <a:ln w="18000">
                  <a:noFill/>
                  <a:prstDash val="solid"/>
                  <a:miter lim="800000"/>
                </a:ln>
                <a:solidFill>
                  <a:srgbClr val="0000FF"/>
                </a:solidFill>
                <a:ea typeface="黑体" panose="02010600030101010101" pitchFamily="49" charset="-122"/>
                <a:cs typeface="Times New Roman" panose="02020603050405020304" pitchFamily="18" charset="0"/>
              </a:rPr>
              <a:t>Summary</a:t>
            </a:r>
            <a:endParaRPr lang="en-US" altLang="zh-CN" b="1" dirty="0">
              <a:ln w="18000">
                <a:noFill/>
                <a:prstDash val="solid"/>
                <a:miter lim="800000"/>
              </a:ln>
              <a:solidFill>
                <a:srgbClr val="0000FF"/>
              </a:solidFill>
              <a:latin typeface="+mn-lt"/>
              <a:ea typeface="+mn-ea"/>
              <a:cs typeface="Times New Roman" panose="02020603050405020304" pitchFamily="18" charset="0"/>
            </a:endParaRPr>
          </a:p>
          <a:p>
            <a:pPr algn="just" eaLnBrk="0" hangingPunct="0">
              <a:defRPr/>
            </a:pPr>
            <a:endParaRPr lang="en-US" altLang="zh-CN" b="1" dirty="0">
              <a:ln w="18000">
                <a:noFill/>
                <a:prstDash val="solid"/>
                <a:miter lim="800000"/>
              </a:ln>
              <a:solidFill>
                <a:srgbClr val="0000FF"/>
              </a:solidFill>
              <a:latin typeface="+mn-lt"/>
              <a:ea typeface="+mn-ea"/>
              <a:cs typeface="Times New Roman" panose="02020603050405020304" pitchFamily="18" charset="0"/>
            </a:endParaRPr>
          </a:p>
        </p:txBody>
      </p:sp>
      <p:sp>
        <p:nvSpPr>
          <p:cNvPr id="4100" name="Text Box 6"/>
          <p:cNvSpPr txBox="1">
            <a:spLocks noChangeArrowheads="1"/>
          </p:cNvSpPr>
          <p:nvPr/>
        </p:nvSpPr>
        <p:spPr bwMode="auto">
          <a:xfrm>
            <a:off x="0" y="227013"/>
            <a:ext cx="9144000" cy="830262"/>
          </a:xfrm>
          <a:prstGeom prst="rect">
            <a:avLst/>
          </a:prstGeom>
          <a:noFill/>
          <a:ln w="9525" algn="ctr">
            <a:noFill/>
            <a:miter lim="800000"/>
          </a:ln>
        </p:spPr>
        <p:txBody>
          <a:bodyPr>
            <a:spAutoFit/>
          </a:bodyPr>
          <a:lstStyle/>
          <a:p>
            <a:pPr algn="ctr" eaLnBrk="0" hangingPunct="0">
              <a:spcBef>
                <a:spcPct val="50000"/>
              </a:spcBef>
            </a:pPr>
            <a:r>
              <a:rPr kumimoji="0" lang="en-US" altLang="zh-CN" sz="4800" b="1" dirty="0" smtClean="0">
                <a:solidFill>
                  <a:srgbClr val="0000FF"/>
                </a:solidFill>
                <a:latin typeface="+mn-lt"/>
                <a:ea typeface="楷体_GB2312" panose="02010609030101010101" pitchFamily="49" charset="-122"/>
              </a:rPr>
              <a:t>Outlines</a:t>
            </a:r>
            <a:endParaRPr kumimoji="0" lang="zh-CN" altLang="en-US" sz="4800" b="1" dirty="0">
              <a:solidFill>
                <a:srgbClr val="0000FF"/>
              </a:solidFill>
              <a:latin typeface="+mn-lt"/>
              <a:ea typeface="楷体_GB2312" panose="02010609030101010101" pitchFamily="49" charset="-122"/>
            </a:endParaRPr>
          </a:p>
        </p:txBody>
      </p:sp>
      <p:sp>
        <p:nvSpPr>
          <p:cNvPr id="4101" name="Line 3"/>
          <p:cNvSpPr>
            <a:spLocks noChangeShapeType="1"/>
          </p:cNvSpPr>
          <p:nvPr/>
        </p:nvSpPr>
        <p:spPr bwMode="auto">
          <a:xfrm>
            <a:off x="0" y="1071563"/>
            <a:ext cx="9144000" cy="0"/>
          </a:xfrm>
          <a:prstGeom prst="line">
            <a:avLst/>
          </a:prstGeom>
          <a:noFill/>
          <a:ln w="57150" cmpd="thickThin">
            <a:solidFill>
              <a:srgbClr val="FF3300"/>
            </a:solidFill>
            <a:round/>
          </a:ln>
        </p:spPr>
        <p:txBody>
          <a:bodyPr/>
          <a:lstStyle/>
          <a:p>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3"/>
          <p:cNvSpPr>
            <a:spLocks noChangeShapeType="1"/>
          </p:cNvSpPr>
          <p:nvPr/>
        </p:nvSpPr>
        <p:spPr bwMode="auto">
          <a:xfrm>
            <a:off x="0" y="853063"/>
            <a:ext cx="9144000" cy="0"/>
          </a:xfrm>
          <a:prstGeom prst="line">
            <a:avLst/>
          </a:prstGeom>
          <a:noFill/>
          <a:ln w="57150" cmpd="thickThin">
            <a:solidFill>
              <a:srgbClr val="FF3300"/>
            </a:solidFill>
            <a:round/>
          </a:ln>
        </p:spPr>
        <p:txBody>
          <a:bodyPr/>
          <a:lstStyle/>
          <a:p>
            <a:endParaRPr lang="zh-CN" altLang="en-US"/>
          </a:p>
        </p:txBody>
      </p:sp>
      <p:sp>
        <p:nvSpPr>
          <p:cNvPr id="11267" name="Rectangle 275"/>
          <p:cNvSpPr>
            <a:spLocks noChangeArrowheads="1"/>
          </p:cNvSpPr>
          <p:nvPr/>
        </p:nvSpPr>
        <p:spPr bwMode="auto">
          <a:xfrm>
            <a:off x="0" y="0"/>
            <a:ext cx="9144000" cy="457200"/>
          </a:xfrm>
          <a:prstGeom prst="rect">
            <a:avLst/>
          </a:prstGeom>
          <a:noFill/>
          <a:ln w="9525">
            <a:noFill/>
            <a:miter lim="800000"/>
          </a:ln>
        </p:spPr>
        <p:txBody>
          <a:bodyPr wrap="none" anchor="ctr">
            <a:spAutoFit/>
          </a:bodyPr>
          <a:lstStyle/>
          <a:p>
            <a:endParaRPr lang="zh-CN" altLang="en-US"/>
          </a:p>
        </p:txBody>
      </p:sp>
      <p:sp>
        <p:nvSpPr>
          <p:cNvPr id="11268" name="Rectangle 276"/>
          <p:cNvSpPr>
            <a:spLocks noChangeArrowheads="1"/>
          </p:cNvSpPr>
          <p:nvPr/>
        </p:nvSpPr>
        <p:spPr bwMode="auto">
          <a:xfrm>
            <a:off x="0" y="457200"/>
            <a:ext cx="9144000" cy="0"/>
          </a:xfrm>
          <a:prstGeom prst="rect">
            <a:avLst/>
          </a:prstGeom>
          <a:noFill/>
          <a:ln w="9525">
            <a:noFill/>
            <a:miter lim="800000"/>
          </a:ln>
        </p:spPr>
        <p:txBody>
          <a:bodyPr wrap="none" anchor="ctr">
            <a:spAutoFit/>
          </a:bodyPr>
          <a:lstStyle/>
          <a:p>
            <a:pPr indent="1219200" eaLnBrk="0" hangingPunct="0"/>
            <a:r>
              <a:rPr lang="en-US" altLang="zh-CN" sz="1600">
                <a:cs typeface="Times New Roman" panose="02020603050405020304" pitchFamily="18" charset="0"/>
              </a:rPr>
              <a:t>  </a:t>
            </a:r>
            <a:endParaRPr lang="en-US" altLang="zh-CN" sz="600"/>
          </a:p>
          <a:p>
            <a:pPr indent="1219200" eaLnBrk="0" hangingPunct="0"/>
            <a:endParaRPr lang="en-US" altLang="zh-CN"/>
          </a:p>
        </p:txBody>
      </p:sp>
      <p:sp>
        <p:nvSpPr>
          <p:cNvPr id="11269" name="Rectangle 282"/>
          <p:cNvSpPr>
            <a:spLocks noChangeArrowheads="1"/>
          </p:cNvSpPr>
          <p:nvPr/>
        </p:nvSpPr>
        <p:spPr bwMode="auto">
          <a:xfrm>
            <a:off x="0" y="457200"/>
            <a:ext cx="9144000" cy="0"/>
          </a:xfrm>
          <a:prstGeom prst="rect">
            <a:avLst/>
          </a:prstGeom>
          <a:noFill/>
          <a:ln w="9525">
            <a:noFill/>
            <a:miter lim="800000"/>
          </a:ln>
        </p:spPr>
        <p:txBody>
          <a:bodyPr wrap="none" anchor="ctr">
            <a:spAutoFit/>
          </a:bodyPr>
          <a:lstStyle/>
          <a:p>
            <a:pPr eaLnBrk="0" hangingPunct="0"/>
            <a:endParaRPr lang="en-US" altLang="zh-CN" sz="1600">
              <a:cs typeface="Times New Roman" panose="02020603050405020304" pitchFamily="18" charset="0"/>
            </a:endParaRPr>
          </a:p>
          <a:p>
            <a:pPr eaLnBrk="0" hangingPunct="0"/>
            <a:r>
              <a:rPr lang="en-US" altLang="zh-CN" sz="1600">
                <a:cs typeface="Times New Roman" panose="02020603050405020304" pitchFamily="18" charset="0"/>
              </a:rPr>
              <a:t>  </a:t>
            </a:r>
            <a:endParaRPr lang="en-US" altLang="zh-CN" sz="600"/>
          </a:p>
          <a:p>
            <a:pPr eaLnBrk="0" hangingPunct="0"/>
            <a:endParaRPr lang="en-US" altLang="zh-CN"/>
          </a:p>
        </p:txBody>
      </p:sp>
      <p:sp>
        <p:nvSpPr>
          <p:cNvPr id="11270" name="Rectangle 287"/>
          <p:cNvSpPr>
            <a:spLocks noChangeArrowheads="1"/>
          </p:cNvSpPr>
          <p:nvPr/>
        </p:nvSpPr>
        <p:spPr bwMode="auto">
          <a:xfrm>
            <a:off x="0" y="457200"/>
            <a:ext cx="9144000" cy="0"/>
          </a:xfrm>
          <a:prstGeom prst="rect">
            <a:avLst/>
          </a:prstGeom>
          <a:noFill/>
          <a:ln w="9525">
            <a:noFill/>
            <a:miter lim="800000"/>
          </a:ln>
        </p:spPr>
        <p:txBody>
          <a:bodyPr wrap="none" anchor="ctr">
            <a:spAutoFit/>
          </a:bodyPr>
          <a:lstStyle/>
          <a:p>
            <a:endParaRPr lang="zh-CN" altLang="en-US"/>
          </a:p>
        </p:txBody>
      </p:sp>
      <p:sp>
        <p:nvSpPr>
          <p:cNvPr id="11271" name="Rectangle 315"/>
          <p:cNvSpPr>
            <a:spLocks noChangeArrowheads="1"/>
          </p:cNvSpPr>
          <p:nvPr/>
        </p:nvSpPr>
        <p:spPr bwMode="auto">
          <a:xfrm>
            <a:off x="0" y="2557463"/>
            <a:ext cx="9144000" cy="0"/>
          </a:xfrm>
          <a:prstGeom prst="rect">
            <a:avLst/>
          </a:prstGeom>
          <a:noFill/>
          <a:ln w="9525">
            <a:noFill/>
            <a:miter lim="800000"/>
          </a:ln>
        </p:spPr>
        <p:txBody>
          <a:bodyPr wrap="none" anchor="ctr">
            <a:spAutoFit/>
          </a:bodyPr>
          <a:lstStyle/>
          <a:p>
            <a:pPr eaLnBrk="0" hangingPunct="0"/>
            <a:endParaRPr lang="zh-CN" altLang="zh-CN"/>
          </a:p>
        </p:txBody>
      </p:sp>
      <p:grpSp>
        <p:nvGrpSpPr>
          <p:cNvPr id="2" name="组合 35"/>
          <p:cNvGrpSpPr/>
          <p:nvPr/>
        </p:nvGrpSpPr>
        <p:grpSpPr bwMode="auto">
          <a:xfrm>
            <a:off x="642938" y="1285875"/>
            <a:ext cx="2928937" cy="2036763"/>
            <a:chOff x="1071510" y="1321012"/>
            <a:chExt cx="2928986" cy="2036550"/>
          </a:xfrm>
        </p:grpSpPr>
        <p:pic>
          <p:nvPicPr>
            <p:cNvPr id="11301" name="Picture 2"/>
            <p:cNvPicPr>
              <a:picLocks noChangeAspect="1" noChangeArrowheads="1"/>
            </p:cNvPicPr>
            <p:nvPr/>
          </p:nvPicPr>
          <p:blipFill>
            <a:blip r:embed="rId1"/>
            <a:srcRect/>
            <a:stretch>
              <a:fillRect/>
            </a:stretch>
          </p:blipFill>
          <p:spPr bwMode="auto">
            <a:xfrm>
              <a:off x="1142976" y="1321012"/>
              <a:ext cx="2857520" cy="2036550"/>
            </a:xfrm>
            <a:prstGeom prst="rect">
              <a:avLst/>
            </a:prstGeom>
            <a:noFill/>
            <a:ln w="9525">
              <a:noFill/>
              <a:miter lim="800000"/>
              <a:headEnd/>
              <a:tailEnd/>
            </a:ln>
          </p:spPr>
        </p:pic>
        <p:sp>
          <p:nvSpPr>
            <p:cNvPr id="21" name="矩形 20"/>
            <p:cNvSpPr/>
            <p:nvPr/>
          </p:nvSpPr>
          <p:spPr bwMode="auto">
            <a:xfrm>
              <a:off x="1071510" y="2606753"/>
              <a:ext cx="1714529" cy="40000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zh-CN" sz="2000" b="1" dirty="0">
                  <a:solidFill>
                    <a:srgbClr val="FF0000"/>
                  </a:solidFill>
                  <a:ea typeface="黑体" panose="02010600030101010101" pitchFamily="49" charset="-122"/>
                  <a:cs typeface="Times New Roman" panose="02020603050405020304" pitchFamily="18" charset="0"/>
                </a:rPr>
                <a:t>Driving laser</a:t>
              </a:r>
              <a:endParaRPr lang="zh-CN" altLang="en-US" sz="2000" b="1" dirty="0">
                <a:solidFill>
                  <a:srgbClr val="FF0000"/>
                </a:solidFill>
                <a:ea typeface="黑体" panose="02010600030101010101" pitchFamily="49" charset="-122"/>
                <a:cs typeface="Times New Roman" panose="02020603050405020304" pitchFamily="18" charset="0"/>
              </a:endParaRPr>
            </a:p>
          </p:txBody>
        </p:sp>
        <p:sp>
          <p:nvSpPr>
            <p:cNvPr id="22" name="矩形 21"/>
            <p:cNvSpPr/>
            <p:nvPr/>
          </p:nvSpPr>
          <p:spPr bwMode="auto">
            <a:xfrm>
              <a:off x="2500284" y="1321012"/>
              <a:ext cx="1357335" cy="40000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zh-CN" sz="2000" b="1" dirty="0">
                  <a:solidFill>
                    <a:srgbClr val="0000FF"/>
                  </a:solidFill>
                  <a:ea typeface="黑体" panose="02010600030101010101" pitchFamily="49" charset="-122"/>
                  <a:cs typeface="Times New Roman" panose="02020603050405020304" pitchFamily="18" charset="0"/>
                </a:rPr>
                <a:t>Gas jet</a:t>
              </a:r>
              <a:endParaRPr lang="zh-CN" altLang="en-US" sz="2000" b="1" dirty="0">
                <a:solidFill>
                  <a:srgbClr val="0000FF"/>
                </a:solidFill>
                <a:ea typeface="黑体" panose="02010600030101010101" pitchFamily="49" charset="-122"/>
                <a:cs typeface="Times New Roman" panose="02020603050405020304" pitchFamily="18" charset="0"/>
              </a:endParaRPr>
            </a:p>
          </p:txBody>
        </p:sp>
      </p:grpSp>
      <p:sp>
        <p:nvSpPr>
          <p:cNvPr id="11273" name="Rectangle 43"/>
          <p:cNvSpPr>
            <a:spLocks noChangeArrowheads="1"/>
          </p:cNvSpPr>
          <p:nvPr/>
        </p:nvSpPr>
        <p:spPr bwMode="auto">
          <a:xfrm>
            <a:off x="0" y="0"/>
            <a:ext cx="9144000" cy="0"/>
          </a:xfrm>
          <a:prstGeom prst="rect">
            <a:avLst/>
          </a:prstGeom>
          <a:noFill/>
          <a:ln w="9525">
            <a:noFill/>
            <a:miter lim="800000"/>
          </a:ln>
        </p:spPr>
        <p:txBody>
          <a:bodyPr wrap="none" anchor="ctr">
            <a:spAutoFit/>
          </a:bodyPr>
          <a:lstStyle/>
          <a:p>
            <a:endParaRPr lang="zh-CN" altLang="en-US"/>
          </a:p>
        </p:txBody>
      </p:sp>
      <p:pic>
        <p:nvPicPr>
          <p:cNvPr id="11274" name="Picture 14" descr="箭头"/>
          <p:cNvPicPr>
            <a:picLocks noChangeAspect="1" noChangeArrowheads="1" noCrop="1"/>
          </p:cNvPicPr>
          <p:nvPr/>
        </p:nvPicPr>
        <p:blipFill>
          <a:blip r:embed="rId2"/>
          <a:srcRect/>
          <a:stretch>
            <a:fillRect/>
          </a:stretch>
        </p:blipFill>
        <p:spPr bwMode="auto">
          <a:xfrm>
            <a:off x="3921373" y="2000250"/>
            <a:ext cx="1082675" cy="714375"/>
          </a:xfrm>
          <a:prstGeom prst="rect">
            <a:avLst/>
          </a:prstGeom>
          <a:noFill/>
          <a:ln w="9525">
            <a:noFill/>
            <a:miter lim="800000"/>
            <a:headEnd/>
            <a:tailEnd/>
          </a:ln>
        </p:spPr>
      </p:pic>
      <p:grpSp>
        <p:nvGrpSpPr>
          <p:cNvPr id="3" name="组合 38"/>
          <p:cNvGrpSpPr/>
          <p:nvPr/>
        </p:nvGrpSpPr>
        <p:grpSpPr bwMode="auto">
          <a:xfrm>
            <a:off x="5214938" y="966747"/>
            <a:ext cx="3429000" cy="2795588"/>
            <a:chOff x="4929193" y="3990368"/>
            <a:chExt cx="3429021" cy="2796260"/>
          </a:xfrm>
        </p:grpSpPr>
        <p:grpSp>
          <p:nvGrpSpPr>
            <p:cNvPr id="4" name="组合 32"/>
            <p:cNvGrpSpPr/>
            <p:nvPr/>
          </p:nvGrpSpPr>
          <p:grpSpPr bwMode="auto">
            <a:xfrm>
              <a:off x="4929193" y="3990368"/>
              <a:ext cx="3429021" cy="2296187"/>
              <a:chOff x="237123" y="1245184"/>
              <a:chExt cx="3686805" cy="3029157"/>
            </a:xfrm>
          </p:grpSpPr>
          <p:sp>
            <p:nvSpPr>
              <p:cNvPr id="34" name="矩形 33"/>
              <p:cNvSpPr/>
              <p:nvPr/>
            </p:nvSpPr>
            <p:spPr>
              <a:xfrm>
                <a:off x="1619675" y="2606773"/>
                <a:ext cx="1065077" cy="152918"/>
              </a:xfrm>
              <a:prstGeom prst="rect">
                <a:avLst/>
              </a:prstGeom>
              <a:solidFill>
                <a:srgbClr val="FF0000"/>
              </a:solidFill>
              <a:ln>
                <a:solidFill>
                  <a:srgbClr val="FF0000"/>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CN" altLang="en-US" sz="1800"/>
              </a:p>
            </p:txBody>
          </p:sp>
          <p:sp>
            <p:nvSpPr>
              <p:cNvPr id="36" name="下箭头 35"/>
              <p:cNvSpPr/>
              <p:nvPr/>
            </p:nvSpPr>
            <p:spPr>
              <a:xfrm>
                <a:off x="1850100" y="1634808"/>
                <a:ext cx="537660" cy="754111"/>
              </a:xfrm>
              <a:prstGeom prst="down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CN" altLang="en-US" sz="1800" dirty="0"/>
              </a:p>
            </p:txBody>
          </p:sp>
          <p:sp>
            <p:nvSpPr>
              <p:cNvPr id="44" name="上凸带形 43"/>
              <p:cNvSpPr/>
              <p:nvPr/>
            </p:nvSpPr>
            <p:spPr>
              <a:xfrm>
                <a:off x="467548" y="1245184"/>
                <a:ext cx="3456380" cy="695458"/>
              </a:xfrm>
              <a:prstGeom prst="ribbon2">
                <a:avLst>
                  <a:gd name="adj1" fmla="val 26787"/>
                  <a:gd name="adj2" fmla="val 74420"/>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zh-CN" sz="1800" b="1" dirty="0">
                    <a:solidFill>
                      <a:srgbClr val="FF0000"/>
                    </a:solidFill>
                    <a:ea typeface="黑体" panose="02010600030101010101" pitchFamily="49" charset="-122"/>
                  </a:rPr>
                  <a:t>Single-staged LWFAs</a:t>
                </a:r>
                <a:endParaRPr lang="zh-CN" altLang="en-US" sz="1800" b="1" dirty="0">
                  <a:solidFill>
                    <a:srgbClr val="FF0000"/>
                  </a:solidFill>
                  <a:ea typeface="黑体" panose="02010600030101010101" pitchFamily="49" charset="-122"/>
                </a:endParaRPr>
              </a:p>
            </p:txBody>
          </p:sp>
          <p:sp>
            <p:nvSpPr>
              <p:cNvPr id="45" name="矩形 44"/>
              <p:cNvSpPr/>
              <p:nvPr/>
            </p:nvSpPr>
            <p:spPr>
              <a:xfrm>
                <a:off x="313931" y="2294656"/>
                <a:ext cx="1612978" cy="659846"/>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b="1" dirty="0">
                    <a:solidFill>
                      <a:srgbClr val="0000CC"/>
                    </a:solidFill>
                    <a:ea typeface="楷体_GB2312" panose="02010609030101010101" pitchFamily="49" charset="-122"/>
                  </a:rPr>
                  <a:t>Election injection</a:t>
                </a:r>
                <a:endParaRPr lang="zh-CN" altLang="en-US" sz="1600" b="1" dirty="0">
                  <a:solidFill>
                    <a:srgbClr val="0000CC"/>
                  </a:solidFill>
                  <a:ea typeface="楷体_GB2312" panose="02010609030101010101" pitchFamily="49" charset="-122"/>
                </a:endParaRPr>
              </a:p>
            </p:txBody>
          </p:sp>
          <p:sp>
            <p:nvSpPr>
              <p:cNvPr id="48" name="矩形 47"/>
              <p:cNvSpPr/>
              <p:nvPr/>
            </p:nvSpPr>
            <p:spPr>
              <a:xfrm>
                <a:off x="2387759" y="2294656"/>
                <a:ext cx="1442291" cy="67660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b="1" dirty="0">
                    <a:solidFill>
                      <a:srgbClr val="0000CC"/>
                    </a:solidFill>
                    <a:ea typeface="楷体_GB2312" panose="02010609030101010101" pitchFamily="49" charset="-122"/>
                  </a:rPr>
                  <a:t>Electron acceleration</a:t>
                </a:r>
                <a:endParaRPr lang="zh-CN" altLang="en-US" sz="1600" b="1" dirty="0">
                  <a:solidFill>
                    <a:srgbClr val="0000CC"/>
                  </a:solidFill>
                  <a:ea typeface="楷体_GB2312" panose="02010609030101010101" pitchFamily="49" charset="-122"/>
                </a:endParaRPr>
              </a:p>
            </p:txBody>
          </p:sp>
          <p:sp>
            <p:nvSpPr>
              <p:cNvPr id="49" name="矩形 48"/>
              <p:cNvSpPr/>
              <p:nvPr/>
            </p:nvSpPr>
            <p:spPr>
              <a:xfrm>
                <a:off x="237123" y="3457242"/>
                <a:ext cx="1920210" cy="816953"/>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600" b="1" dirty="0">
                    <a:solidFill>
                      <a:srgbClr val="0000CC"/>
                    </a:solidFill>
                    <a:ea typeface="楷体_GB2312" panose="02010609030101010101" pitchFamily="49" charset="-122"/>
                  </a:rPr>
                  <a:t>High density</a:t>
                </a:r>
                <a:r>
                  <a:rPr lang="zh-CN" altLang="en-US" sz="1600" b="1" dirty="0">
                    <a:solidFill>
                      <a:srgbClr val="0000CC"/>
                    </a:solidFill>
                    <a:ea typeface="楷体_GB2312" panose="02010609030101010101" pitchFamily="49" charset="-122"/>
                  </a:rPr>
                  <a:t> </a:t>
                </a:r>
                <a:endParaRPr lang="en-US" altLang="zh-CN" sz="1600" b="1" dirty="0">
                  <a:solidFill>
                    <a:srgbClr val="0000CC"/>
                  </a:solidFill>
                  <a:ea typeface="楷体_GB2312" panose="02010609030101010101" pitchFamily="49" charset="-122"/>
                </a:endParaRPr>
              </a:p>
              <a:p>
                <a:pPr algn="ctr">
                  <a:defRPr/>
                </a:pPr>
                <a:r>
                  <a:rPr lang="en-US" altLang="zh-CN" sz="1600" b="1" dirty="0">
                    <a:solidFill>
                      <a:srgbClr val="0000CC"/>
                    </a:solidFill>
                    <a:ea typeface="楷体_GB2312" panose="02010609030101010101" pitchFamily="49" charset="-122"/>
                  </a:rPr>
                  <a:t>Strong nonlinear</a:t>
                </a:r>
                <a:endParaRPr lang="zh-CN" altLang="en-US" sz="1600" b="1" dirty="0">
                  <a:solidFill>
                    <a:srgbClr val="0000CC"/>
                  </a:solidFill>
                  <a:ea typeface="楷体_GB2312" panose="02010609030101010101" pitchFamily="49" charset="-122"/>
                </a:endParaRPr>
              </a:p>
            </p:txBody>
          </p:sp>
          <p:sp>
            <p:nvSpPr>
              <p:cNvPr id="50" name="矩形 49"/>
              <p:cNvSpPr/>
              <p:nvPr/>
            </p:nvSpPr>
            <p:spPr>
              <a:xfrm>
                <a:off x="2285348" y="3457242"/>
                <a:ext cx="1536169" cy="7541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r>
                  <a:rPr lang="en-US" altLang="zh-CN" sz="1700" b="1" dirty="0">
                    <a:solidFill>
                      <a:srgbClr val="0000CC"/>
                    </a:solidFill>
                    <a:ea typeface="楷体_GB2312" panose="02010609030101010101" pitchFamily="49" charset="-122"/>
                  </a:rPr>
                  <a:t>Low density</a:t>
                </a:r>
                <a:endParaRPr lang="en-US" altLang="zh-CN" sz="1700" b="1" dirty="0">
                  <a:solidFill>
                    <a:srgbClr val="0000CC"/>
                  </a:solidFill>
                  <a:ea typeface="楷体_GB2312" panose="02010609030101010101" pitchFamily="49" charset="-122"/>
                </a:endParaRPr>
              </a:p>
              <a:p>
                <a:pPr algn="ctr">
                  <a:defRPr/>
                </a:pPr>
                <a:r>
                  <a:rPr lang="en-US" altLang="zh-CN" sz="1700" b="1" dirty="0">
                    <a:solidFill>
                      <a:srgbClr val="0000CC"/>
                    </a:solidFill>
                    <a:ea typeface="楷体_GB2312" panose="02010609030101010101" pitchFamily="49" charset="-122"/>
                  </a:rPr>
                  <a:t>Quasi linear</a:t>
                </a:r>
                <a:endParaRPr lang="zh-CN" altLang="en-US" sz="1700" b="1" dirty="0">
                  <a:solidFill>
                    <a:srgbClr val="0000CC"/>
                  </a:solidFill>
                  <a:ea typeface="楷体_GB2312" panose="02010609030101010101" pitchFamily="49" charset="-122"/>
                </a:endParaRPr>
              </a:p>
            </p:txBody>
          </p:sp>
          <p:sp>
            <p:nvSpPr>
              <p:cNvPr id="51" name="下箭头 50"/>
              <p:cNvSpPr/>
              <p:nvPr/>
            </p:nvSpPr>
            <p:spPr>
              <a:xfrm>
                <a:off x="928398" y="2923081"/>
                <a:ext cx="380629" cy="498551"/>
              </a:xfrm>
              <a:prstGeom prst="down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CN" altLang="en-US" sz="1800"/>
              </a:p>
            </p:txBody>
          </p:sp>
          <p:sp>
            <p:nvSpPr>
              <p:cNvPr id="52" name="下箭头 51"/>
              <p:cNvSpPr/>
              <p:nvPr/>
            </p:nvSpPr>
            <p:spPr>
              <a:xfrm>
                <a:off x="2848610" y="2923081"/>
                <a:ext cx="380628" cy="498551"/>
              </a:xfrm>
              <a:prstGeom prst="down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zh-CN" altLang="en-US" sz="1800"/>
              </a:p>
            </p:txBody>
          </p:sp>
        </p:grpSp>
        <p:sp>
          <p:nvSpPr>
            <p:cNvPr id="54" name="椭圆 53"/>
            <p:cNvSpPr/>
            <p:nvPr/>
          </p:nvSpPr>
          <p:spPr bwMode="auto">
            <a:xfrm>
              <a:off x="5429258" y="6429354"/>
              <a:ext cx="2714642" cy="357274"/>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tIns="0" bIns="0"/>
            <a:lstStyle/>
            <a:p>
              <a:pPr algn="ctr">
                <a:defRPr/>
              </a:pPr>
              <a:r>
                <a:rPr lang="en-US" altLang="zh-CN" sz="1800" b="1" dirty="0">
                  <a:solidFill>
                    <a:srgbClr val="FF0000"/>
                  </a:solidFill>
                  <a:ea typeface="黑体" panose="02010600030101010101" pitchFamily="49" charset="-122"/>
                  <a:cs typeface="Times New Roman" panose="02020603050405020304" pitchFamily="18" charset="0"/>
                </a:rPr>
                <a:t>contradiction</a:t>
              </a:r>
              <a:endParaRPr lang="zh-CN" altLang="en-US" sz="1800" b="1" dirty="0">
                <a:solidFill>
                  <a:srgbClr val="FF0000"/>
                </a:solidFill>
                <a:ea typeface="黑体" panose="02010600030101010101" pitchFamily="49" charset="-122"/>
                <a:cs typeface="Times New Roman" panose="02020603050405020304" pitchFamily="18" charset="0"/>
              </a:endParaRPr>
            </a:p>
          </p:txBody>
        </p:sp>
      </p:grpSp>
      <p:grpSp>
        <p:nvGrpSpPr>
          <p:cNvPr id="5" name="组合 38"/>
          <p:cNvGrpSpPr/>
          <p:nvPr/>
        </p:nvGrpSpPr>
        <p:grpSpPr bwMode="auto">
          <a:xfrm>
            <a:off x="357188" y="3786189"/>
            <a:ext cx="4358828" cy="2825966"/>
            <a:chOff x="428625" y="4084640"/>
            <a:chExt cx="4358823" cy="2826554"/>
          </a:xfrm>
        </p:grpSpPr>
        <p:grpSp>
          <p:nvGrpSpPr>
            <p:cNvPr id="6" name="组合 40"/>
            <p:cNvGrpSpPr/>
            <p:nvPr/>
          </p:nvGrpSpPr>
          <p:grpSpPr bwMode="auto">
            <a:xfrm>
              <a:off x="428625" y="4084640"/>
              <a:ext cx="3500438" cy="2571748"/>
              <a:chOff x="428596" y="4000506"/>
              <a:chExt cx="3500463" cy="2571766"/>
            </a:xfrm>
          </p:grpSpPr>
          <p:pic>
            <p:nvPicPr>
              <p:cNvPr id="11288" name="Picture 2"/>
              <p:cNvPicPr>
                <a:picLocks noChangeAspect="1" noChangeArrowheads="1"/>
              </p:cNvPicPr>
              <p:nvPr/>
            </p:nvPicPr>
            <p:blipFill>
              <a:blip r:embed="rId3"/>
              <a:srcRect/>
              <a:stretch>
                <a:fillRect/>
              </a:stretch>
            </p:blipFill>
            <p:spPr bwMode="auto">
              <a:xfrm>
                <a:off x="428596" y="4500570"/>
                <a:ext cx="3500463" cy="2071702"/>
              </a:xfrm>
              <a:prstGeom prst="rect">
                <a:avLst/>
              </a:prstGeom>
              <a:noFill/>
              <a:ln w="9525">
                <a:noFill/>
                <a:miter lim="800000"/>
                <a:headEnd/>
                <a:tailEnd/>
              </a:ln>
            </p:spPr>
          </p:pic>
          <p:sp>
            <p:nvSpPr>
              <p:cNvPr id="30" name="Rectangle 4"/>
              <p:cNvSpPr>
                <a:spLocks noChangeArrowheads="1"/>
              </p:cNvSpPr>
              <p:nvPr/>
            </p:nvSpPr>
            <p:spPr bwMode="auto">
              <a:xfrm>
                <a:off x="687355" y="4000506"/>
                <a:ext cx="3170256" cy="400136"/>
              </a:xfrm>
              <a:prstGeom prst="rect">
                <a:avLst/>
              </a:prstGeom>
              <a:noFill/>
              <a:ln w="9525">
                <a:noFill/>
                <a:miter lim="800000"/>
              </a:ln>
            </p:spPr>
            <p:txBody>
              <a:bodyPr>
                <a:spAutoFit/>
              </a:bodyPr>
              <a:lstStyle/>
              <a:p>
                <a:pPr algn="ctr">
                  <a:spcBef>
                    <a:spcPct val="20000"/>
                  </a:spcBef>
                  <a:defRPr/>
                </a:pPr>
                <a:r>
                  <a:rPr lang="en-US" altLang="zh-CN" sz="2000" b="1" dirty="0" smtClean="0">
                    <a:solidFill>
                      <a:srgbClr val="FF0000"/>
                    </a:solidFill>
                    <a:latin typeface="+mn-lt"/>
                    <a:ea typeface="黑体" panose="02010600030101010101" pitchFamily="49" charset="-122"/>
                  </a:rPr>
                  <a:t>Cascaded/Staged </a:t>
                </a:r>
                <a:r>
                  <a:rPr lang="en-US" altLang="zh-CN" sz="2000" b="1" dirty="0">
                    <a:solidFill>
                      <a:srgbClr val="FF0000"/>
                    </a:solidFill>
                    <a:latin typeface="+mn-lt"/>
                    <a:ea typeface="黑体" panose="02010600030101010101" pitchFamily="49" charset="-122"/>
                  </a:rPr>
                  <a:t>LWFAs</a:t>
                </a:r>
                <a:endParaRPr lang="en-US" altLang="zh-CN" sz="2000" b="1" dirty="0">
                  <a:solidFill>
                    <a:srgbClr val="FF0000"/>
                  </a:solidFill>
                  <a:latin typeface="+mn-lt"/>
                  <a:ea typeface="黑体" panose="02010600030101010101" pitchFamily="49" charset="-122"/>
                </a:endParaRPr>
              </a:p>
            </p:txBody>
          </p:sp>
        </p:grpSp>
        <p:sp>
          <p:nvSpPr>
            <p:cNvPr id="56" name="矩形 55"/>
            <p:cNvSpPr/>
            <p:nvPr/>
          </p:nvSpPr>
          <p:spPr bwMode="auto">
            <a:xfrm>
              <a:off x="1793969" y="6264728"/>
              <a:ext cx="2993479" cy="646466"/>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altLang="zh-CN" sz="1800" b="1" dirty="0">
                  <a:solidFill>
                    <a:srgbClr val="0000FF"/>
                  </a:solidFill>
                  <a:ea typeface="黑体" panose="02010600030101010101" pitchFamily="49" charset="-122"/>
                  <a:cs typeface="Times New Roman" panose="02020603050405020304" pitchFamily="18" charset="0"/>
                </a:rPr>
                <a:t>Electron injection and acceleration are decoupled</a:t>
              </a:r>
              <a:endParaRPr lang="zh-CN" altLang="en-US" sz="1800" b="1" dirty="0">
                <a:solidFill>
                  <a:srgbClr val="0000FF"/>
                </a:solidFill>
                <a:ea typeface="黑体" panose="02010600030101010101" pitchFamily="49" charset="-122"/>
                <a:cs typeface="Times New Roman" panose="02020603050405020304" pitchFamily="18" charset="0"/>
              </a:endParaRPr>
            </a:p>
          </p:txBody>
        </p:sp>
      </p:grpSp>
      <p:grpSp>
        <p:nvGrpSpPr>
          <p:cNvPr id="7" name="组合 40"/>
          <p:cNvGrpSpPr/>
          <p:nvPr/>
        </p:nvGrpSpPr>
        <p:grpSpPr bwMode="auto">
          <a:xfrm>
            <a:off x="3923927" y="3861048"/>
            <a:ext cx="4934320" cy="2928937"/>
            <a:chOff x="3957586" y="4071938"/>
            <a:chExt cx="4934320" cy="2928934"/>
          </a:xfrm>
        </p:grpSpPr>
        <p:grpSp>
          <p:nvGrpSpPr>
            <p:cNvPr id="8" name="组合 54"/>
            <p:cNvGrpSpPr/>
            <p:nvPr/>
          </p:nvGrpSpPr>
          <p:grpSpPr bwMode="auto">
            <a:xfrm>
              <a:off x="3957586" y="4071938"/>
              <a:ext cx="4934320" cy="2784479"/>
              <a:chOff x="3852485" y="4012003"/>
              <a:chExt cx="4934358" cy="2784473"/>
            </a:xfrm>
          </p:grpSpPr>
          <p:grpSp>
            <p:nvGrpSpPr>
              <p:cNvPr id="9" name="组合 42"/>
              <p:cNvGrpSpPr/>
              <p:nvPr/>
            </p:nvGrpSpPr>
            <p:grpSpPr bwMode="auto">
              <a:xfrm>
                <a:off x="5000628" y="4012003"/>
                <a:ext cx="3786215" cy="2784473"/>
                <a:chOff x="5429224" y="4357694"/>
                <a:chExt cx="3786215" cy="2784473"/>
              </a:xfrm>
            </p:grpSpPr>
            <p:graphicFrame>
              <p:nvGraphicFramePr>
                <p:cNvPr id="46" name="图示 45"/>
                <p:cNvGraphicFramePr/>
                <p:nvPr/>
              </p:nvGraphicFramePr>
              <p:xfrm>
                <a:off x="5429224" y="4715588"/>
                <a:ext cx="3786215" cy="24265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7" name="上凸带形 46"/>
                <p:cNvSpPr/>
                <p:nvPr/>
              </p:nvSpPr>
              <p:spPr>
                <a:xfrm>
                  <a:off x="5614963" y="4357694"/>
                  <a:ext cx="3214712" cy="527048"/>
                </a:xfrm>
                <a:prstGeom prst="ribbon2">
                  <a:avLst>
                    <a:gd name="adj1" fmla="val 26787"/>
                    <a:gd name="adj2" fmla="val 74420"/>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zh-CN" sz="1800" b="1" dirty="0">
                      <a:solidFill>
                        <a:srgbClr val="FF0000"/>
                      </a:solidFill>
                      <a:ea typeface="黑体" panose="02010600030101010101" pitchFamily="49" charset="-122"/>
                    </a:rPr>
                    <a:t>Cascaded LWFAs</a:t>
                  </a:r>
                  <a:endParaRPr lang="zh-CN" altLang="en-US" sz="1800" b="1" dirty="0">
                    <a:solidFill>
                      <a:srgbClr val="FF0000"/>
                    </a:solidFill>
                    <a:ea typeface="黑体" panose="02010600030101010101" pitchFamily="49" charset="-122"/>
                  </a:endParaRPr>
                </a:p>
              </p:txBody>
            </p:sp>
          </p:grpSp>
          <p:pic>
            <p:nvPicPr>
              <p:cNvPr id="11283" name="Picture 14" descr="箭头"/>
              <p:cNvPicPr>
                <a:picLocks noChangeAspect="1" noChangeArrowheads="1" noCrop="1"/>
              </p:cNvPicPr>
              <p:nvPr/>
            </p:nvPicPr>
            <p:blipFill>
              <a:blip r:embed="rId2"/>
              <a:srcRect/>
              <a:stretch>
                <a:fillRect/>
              </a:stretch>
            </p:blipFill>
            <p:spPr bwMode="auto">
              <a:xfrm>
                <a:off x="3852485" y="4572008"/>
                <a:ext cx="1082444" cy="714375"/>
              </a:xfrm>
              <a:prstGeom prst="rect">
                <a:avLst/>
              </a:prstGeom>
              <a:noFill/>
              <a:ln w="9525">
                <a:noFill/>
                <a:miter lim="800000"/>
                <a:headEnd/>
                <a:tailEnd/>
              </a:ln>
            </p:spPr>
          </p:pic>
        </p:grpSp>
        <p:sp>
          <p:nvSpPr>
            <p:cNvPr id="40" name="椭圆 39"/>
            <p:cNvSpPr/>
            <p:nvPr/>
          </p:nvSpPr>
          <p:spPr bwMode="auto">
            <a:xfrm>
              <a:off x="5291459" y="6311898"/>
              <a:ext cx="3386138" cy="688974"/>
            </a:xfrm>
            <a:prstGeom prst="ellipse">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tIns="0" bIns="0"/>
            <a:lstStyle/>
            <a:p>
              <a:pPr algn="ctr">
                <a:defRPr/>
              </a:pPr>
              <a:r>
                <a:rPr lang="en-US" altLang="zh-CN" sz="1800" b="1" dirty="0">
                  <a:solidFill>
                    <a:srgbClr val="FF0000"/>
                  </a:solidFill>
                  <a:ea typeface="黑体" panose="02010600030101010101" pitchFamily="49" charset="-122"/>
                  <a:cs typeface="Times New Roman" panose="02020603050405020304" pitchFamily="18" charset="0"/>
                </a:rPr>
                <a:t>High-quality high-energy e-beams</a:t>
              </a:r>
              <a:endParaRPr lang="zh-CN" altLang="en-US" sz="1800" b="1" dirty="0">
                <a:solidFill>
                  <a:srgbClr val="FF0000"/>
                </a:solidFill>
                <a:ea typeface="黑体" panose="02010600030101010101" pitchFamily="49" charset="-122"/>
                <a:cs typeface="Times New Roman" panose="02020603050405020304" pitchFamily="18" charset="0"/>
              </a:endParaRPr>
            </a:p>
          </p:txBody>
        </p:sp>
      </p:grpSp>
      <p:sp>
        <p:nvSpPr>
          <p:cNvPr id="11278" name="Text Box 11"/>
          <p:cNvSpPr txBox="1">
            <a:spLocks noChangeArrowheads="1"/>
          </p:cNvSpPr>
          <p:nvPr/>
        </p:nvSpPr>
        <p:spPr bwMode="auto">
          <a:xfrm>
            <a:off x="0" y="47130"/>
            <a:ext cx="9144000" cy="830997"/>
          </a:xfrm>
          <a:prstGeom prst="rect">
            <a:avLst/>
          </a:prstGeom>
          <a:noFill/>
          <a:ln w="9525">
            <a:noFill/>
            <a:miter lim="800000"/>
          </a:ln>
        </p:spPr>
        <p:txBody>
          <a:bodyPr>
            <a:spAutoFit/>
          </a:bodyPr>
          <a:lstStyle/>
          <a:p>
            <a:pPr algn="ctr" eaLnBrk="0" hangingPunct="0">
              <a:spcBef>
                <a:spcPts val="0"/>
              </a:spcBef>
              <a:defRPr/>
            </a:pPr>
            <a:r>
              <a:rPr lang="en-US" altLang="zh-CN" sz="2400" b="1" dirty="0" smtClean="0">
                <a:solidFill>
                  <a:srgbClr val="FF0000"/>
                </a:solidFill>
                <a:ea typeface="楷体_GB2312" panose="02010609030101010101" pitchFamily="49" charset="-122"/>
                <a:cs typeface="Times New Roman" panose="02020603050405020304" pitchFamily="18" charset="0"/>
              </a:rPr>
              <a:t>Cascaded LWFA</a:t>
            </a:r>
            <a:r>
              <a:rPr lang="zh-CN" altLang="en-US" sz="2400" b="1" dirty="0" smtClean="0">
                <a:solidFill>
                  <a:srgbClr val="FF0000"/>
                </a:solidFill>
                <a:ea typeface="楷体_GB2312" panose="02010609030101010101" pitchFamily="49" charset="-122"/>
                <a:cs typeface="Times New Roman" panose="02020603050405020304" pitchFamily="18" charset="0"/>
              </a:rPr>
              <a:t>：</a:t>
            </a:r>
            <a:r>
              <a:rPr lang="en-US" altLang="zh-CN" sz="2400" b="1" dirty="0" smtClean="0">
                <a:solidFill>
                  <a:srgbClr val="FF0000"/>
                </a:solidFill>
                <a:ea typeface="楷体_GB2312" panose="02010609030101010101" pitchFamily="49" charset="-122"/>
                <a:cs typeface="Times New Roman" panose="02020603050405020304" pitchFamily="18" charset="0"/>
              </a:rPr>
              <a:t>Generation of controllable high-quality high-energy e-beam </a:t>
            </a:r>
            <a:r>
              <a:rPr lang="en-US" altLang="zh-CN" sz="2400" b="1" dirty="0" smtClean="0">
                <a:solidFill>
                  <a:srgbClr val="0000FF"/>
                </a:solidFill>
                <a:ea typeface="楷体_GB2312" panose="02010609030101010101" pitchFamily="49" charset="-122"/>
                <a:cs typeface="Times New Roman" panose="02020603050405020304" pitchFamily="18" charset="0"/>
              </a:rPr>
              <a:t>by </a:t>
            </a:r>
            <a:r>
              <a:rPr lang="en-US" altLang="zh-CN" sz="2400" b="1" dirty="0">
                <a:solidFill>
                  <a:srgbClr val="0000FF"/>
                </a:solidFill>
                <a:ea typeface="楷体_GB2312" panose="02010609030101010101" pitchFamily="49" charset="-122"/>
                <a:cs typeface="Times New Roman" panose="02020603050405020304" pitchFamily="18" charset="0"/>
              </a:rPr>
              <a:t>decoupling electron injection and acceleration</a:t>
            </a:r>
            <a:endParaRPr lang="zh-CN" altLang="en-US" sz="2400" b="1" dirty="0">
              <a:solidFill>
                <a:srgbClr val="0000FF"/>
              </a:solidFill>
              <a:ea typeface="楷体_GB2312" panose="02010609030101010101" pitchFamily="49" charset="-122"/>
              <a:cs typeface="Times New Roman" panose="02020603050405020304" pitchFamily="18"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9186" name="Text Box 18"/>
          <p:cNvSpPr txBox="1">
            <a:spLocks noChangeArrowheads="1"/>
          </p:cNvSpPr>
          <p:nvPr/>
        </p:nvSpPr>
        <p:spPr bwMode="auto">
          <a:xfrm>
            <a:off x="533400" y="6284913"/>
            <a:ext cx="3581400" cy="457200"/>
          </a:xfrm>
          <a:prstGeom prst="rect">
            <a:avLst/>
          </a:prstGeom>
          <a:noFill/>
          <a:ln w="28575">
            <a:noFill/>
            <a:miter lim="800000"/>
          </a:ln>
          <a:effectLst/>
        </p:spPr>
        <p:txBody>
          <a:bodyPr>
            <a:spAutoFit/>
          </a:bodyPr>
          <a:lstStyle/>
          <a:p>
            <a:pPr algn="ctr" eaLnBrk="0" hangingPunct="0">
              <a:defRPr/>
            </a:pPr>
            <a:endParaRPr lang="zh-CN" altLang="zh-CN" sz="2400">
              <a:effectLst>
                <a:outerShdw blurRad="38100" dist="38100" dir="2700000" algn="tl">
                  <a:srgbClr val="FFFFFF"/>
                </a:outerShdw>
              </a:effectLst>
              <a:ea typeface="宋体" panose="02010600030101010101" pitchFamily="2" charset="-122"/>
            </a:endParaRPr>
          </a:p>
        </p:txBody>
      </p:sp>
      <p:sp>
        <p:nvSpPr>
          <p:cNvPr id="3719187" name="Text Box 19"/>
          <p:cNvSpPr txBox="1">
            <a:spLocks noChangeArrowheads="1"/>
          </p:cNvSpPr>
          <p:nvPr/>
        </p:nvSpPr>
        <p:spPr bwMode="auto">
          <a:xfrm>
            <a:off x="762000" y="6208713"/>
            <a:ext cx="3140075" cy="457200"/>
          </a:xfrm>
          <a:prstGeom prst="rect">
            <a:avLst/>
          </a:prstGeom>
          <a:noFill/>
          <a:ln w="28575">
            <a:noFill/>
            <a:miter lim="800000"/>
          </a:ln>
          <a:effectLst/>
        </p:spPr>
        <p:txBody>
          <a:bodyPr>
            <a:spAutoFit/>
          </a:bodyPr>
          <a:lstStyle/>
          <a:p>
            <a:pPr algn="ctr" eaLnBrk="0" hangingPunct="0">
              <a:defRPr/>
            </a:pPr>
            <a:endParaRPr lang="zh-CN" altLang="zh-CN" sz="2400">
              <a:effectLst>
                <a:outerShdw blurRad="38100" dist="38100" dir="2700000" algn="tl">
                  <a:srgbClr val="FFFFFF"/>
                </a:outerShdw>
              </a:effectLst>
              <a:ea typeface="宋体" panose="02010600030101010101" pitchFamily="2" charset="-122"/>
            </a:endParaRPr>
          </a:p>
        </p:txBody>
      </p:sp>
      <p:sp>
        <p:nvSpPr>
          <p:cNvPr id="17" name="TextBox 16"/>
          <p:cNvSpPr txBox="1"/>
          <p:nvPr/>
        </p:nvSpPr>
        <p:spPr>
          <a:xfrm>
            <a:off x="609600" y="1524000"/>
            <a:ext cx="3048000" cy="4572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zh-C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Electron injector</a:t>
            </a:r>
            <a:endParaRPr lang="zh-CN"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9097" name="Text Box 11"/>
          <p:cNvSpPr txBox="1">
            <a:spLocks noChangeArrowheads="1"/>
          </p:cNvSpPr>
          <p:nvPr/>
        </p:nvSpPr>
        <p:spPr bwMode="auto">
          <a:xfrm>
            <a:off x="0" y="71414"/>
            <a:ext cx="9144000" cy="830997"/>
          </a:xfrm>
          <a:prstGeom prst="rect">
            <a:avLst/>
          </a:prstGeom>
          <a:noFill/>
          <a:ln w="9525">
            <a:noFill/>
            <a:miter lim="800000"/>
          </a:ln>
        </p:spPr>
        <p:txBody>
          <a:bodyPr>
            <a:spAutoFit/>
          </a:bodyPr>
          <a:lstStyle/>
          <a:p>
            <a:pPr marL="514350" indent="-514350" algn="ctr">
              <a:buAutoNum type="romanUcPeriod"/>
            </a:pPr>
            <a:r>
              <a:rPr lang="en-US" altLang="zh-CN" sz="2400" b="1" dirty="0" smtClean="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rPr>
              <a:t>Design </a:t>
            </a:r>
            <a:r>
              <a:rPr lang="en-US" altLang="zh-CN" sz="2400" b="1" dirty="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rPr>
              <a:t>of a cascaded LWFA using ionization </a:t>
            </a:r>
            <a:r>
              <a:rPr lang="en-US" altLang="zh-CN" sz="2400" b="1" dirty="0" smtClean="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rPr>
              <a:t>injection </a:t>
            </a:r>
            <a:endParaRPr lang="en-US" altLang="zh-CN" sz="2400" b="1" dirty="0" smtClean="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endParaRPr>
          </a:p>
          <a:p>
            <a:pPr algn="ctr"/>
            <a:r>
              <a:rPr lang="en-US" altLang="zh-CN" sz="2400" b="1" dirty="0" smtClean="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rPr>
              <a:t>(SIOM, 2010)</a:t>
            </a:r>
            <a:endParaRPr lang="en-US" altLang="zh-CN" sz="2400" b="1" dirty="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endParaRPr>
          </a:p>
        </p:txBody>
      </p:sp>
      <p:pic>
        <p:nvPicPr>
          <p:cNvPr id="13" name="Picture 2"/>
          <p:cNvPicPr>
            <a:picLocks noChangeAspect="1" noChangeArrowheads="1"/>
          </p:cNvPicPr>
          <p:nvPr/>
        </p:nvPicPr>
        <p:blipFill>
          <a:blip r:embed="rId1" cstate="print"/>
          <a:srcRect l="27586" r="18966" b="75862"/>
          <a:stretch>
            <a:fillRect/>
          </a:stretch>
        </p:blipFill>
        <p:spPr bwMode="auto">
          <a:xfrm>
            <a:off x="381000" y="2209800"/>
            <a:ext cx="3452446" cy="144780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9099" name="Rectangle 28"/>
          <p:cNvSpPr>
            <a:spLocks noChangeArrowheads="1"/>
          </p:cNvSpPr>
          <p:nvPr/>
        </p:nvSpPr>
        <p:spPr bwMode="auto">
          <a:xfrm>
            <a:off x="533400" y="3962400"/>
            <a:ext cx="8305800" cy="2501900"/>
          </a:xfrm>
          <a:prstGeom prst="rect">
            <a:avLst/>
          </a:prstGeom>
          <a:noFill/>
          <a:ln w="9525">
            <a:noFill/>
            <a:miter lim="800000"/>
          </a:ln>
        </p:spPr>
        <p:txBody>
          <a:bodyPr>
            <a:spAutoFit/>
          </a:bodyPr>
          <a:lstStyle/>
          <a:p>
            <a:pPr marL="266700" indent="-266700" algn="just"/>
            <a:r>
              <a:rPr lang="zh-CN" altLang="en-US" sz="2000" dirty="0">
                <a:latin typeface="Times New Roman" panose="02020603050405020304" pitchFamily="18" charset="0"/>
              </a:rPr>
              <a:t> </a:t>
            </a:r>
            <a:r>
              <a:rPr lang="en-US" altLang="zh-CN" sz="2000" dirty="0">
                <a:latin typeface="Times New Roman" panose="02020603050405020304" pitchFamily="18" charset="0"/>
              </a:rPr>
              <a:t>Advantages of using </a:t>
            </a:r>
            <a:r>
              <a:rPr lang="en-US" altLang="zh-CN" sz="2000" dirty="0">
                <a:solidFill>
                  <a:srgbClr val="3333CC"/>
                </a:solidFill>
                <a:latin typeface="Times New Roman" panose="02020603050405020304" pitchFamily="18" charset="0"/>
              </a:rPr>
              <a:t>ionization-induced injection </a:t>
            </a:r>
            <a:r>
              <a:rPr lang="en-US" altLang="zh-CN" sz="2000" dirty="0">
                <a:latin typeface="Times New Roman" panose="02020603050405020304" pitchFamily="18" charset="0"/>
              </a:rPr>
              <a:t>for the electron injector</a:t>
            </a:r>
            <a:endParaRPr lang="en-US" altLang="zh-CN" sz="2000" dirty="0">
              <a:latin typeface="Times New Roman" panose="02020603050405020304" pitchFamily="18" charset="0"/>
            </a:endParaRPr>
          </a:p>
          <a:p>
            <a:pPr marL="266700" indent="-266700" algn="just">
              <a:spcBef>
                <a:spcPct val="30000"/>
              </a:spcBef>
              <a:buFont typeface="Wingdings" panose="05000000000000000000" pitchFamily="2" charset="2"/>
              <a:buChar char="l"/>
            </a:pPr>
            <a:r>
              <a:rPr lang="en-US" altLang="zh-CN" sz="2000" dirty="0">
                <a:latin typeface="Times New Roman" panose="02020603050405020304" pitchFamily="18" charset="0"/>
              </a:rPr>
              <a:t> Self-injection requires a high input power P/P c &gt; 4</a:t>
            </a:r>
            <a:endParaRPr lang="en-US" altLang="zh-CN" sz="2000" dirty="0">
              <a:latin typeface="Times New Roman" panose="02020603050405020304" pitchFamily="18" charset="0"/>
            </a:endParaRPr>
          </a:p>
          <a:p>
            <a:pPr marL="266700" indent="-266700" algn="just">
              <a:spcBef>
                <a:spcPct val="30000"/>
              </a:spcBef>
              <a:buFont typeface="Wingdings" panose="05000000000000000000" pitchFamily="2" charset="2"/>
              <a:buChar char="l"/>
            </a:pPr>
            <a:r>
              <a:rPr lang="en-US" altLang="zh-CN" sz="2000" dirty="0">
                <a:solidFill>
                  <a:srgbClr val="3333CC"/>
                </a:solidFill>
                <a:latin typeface="Times New Roman" panose="02020603050405020304" pitchFamily="18" charset="0"/>
              </a:rPr>
              <a:t> Ionization-induced injection </a:t>
            </a:r>
            <a:r>
              <a:rPr lang="en-US" altLang="zh-CN" sz="2000" dirty="0">
                <a:latin typeface="Times New Roman" panose="02020603050405020304" pitchFamily="18" charset="0"/>
              </a:rPr>
              <a:t>works</a:t>
            </a:r>
            <a:r>
              <a:rPr lang="en-US" altLang="zh-CN" sz="2000" dirty="0">
                <a:solidFill>
                  <a:srgbClr val="3333CC"/>
                </a:solidFill>
                <a:latin typeface="Times New Roman" panose="02020603050405020304" pitchFamily="18" charset="0"/>
              </a:rPr>
              <a:t> </a:t>
            </a:r>
            <a:r>
              <a:rPr lang="en-US" altLang="zh-CN" sz="2000" dirty="0">
                <a:latin typeface="Times New Roman" panose="02020603050405020304" pitchFamily="18" charset="0"/>
              </a:rPr>
              <a:t>at</a:t>
            </a:r>
            <a:r>
              <a:rPr lang="en-US" altLang="zh-CN" sz="2000" dirty="0">
                <a:solidFill>
                  <a:srgbClr val="3333CC"/>
                </a:solidFill>
                <a:latin typeface="Times New Roman" panose="02020603050405020304" pitchFamily="18" charset="0"/>
              </a:rPr>
              <a:t> </a:t>
            </a:r>
            <a:r>
              <a:rPr lang="en-US" altLang="zh-CN" sz="2000" dirty="0">
                <a:latin typeface="Times New Roman" panose="02020603050405020304" pitchFamily="18" charset="0"/>
              </a:rPr>
              <a:t>lower laser power.  a </a:t>
            </a:r>
            <a:r>
              <a:rPr lang="en-US" altLang="zh-CN" sz="1200" dirty="0">
                <a:latin typeface="Times New Roman" panose="02020603050405020304" pitchFamily="18" charset="0"/>
              </a:rPr>
              <a:t>0</a:t>
            </a:r>
            <a:r>
              <a:rPr lang="en-US" altLang="zh-CN" sz="2000" dirty="0">
                <a:latin typeface="Times New Roman" panose="02020603050405020304" pitchFamily="18" charset="0"/>
              </a:rPr>
              <a:t> &lt; 2</a:t>
            </a:r>
            <a:endParaRPr lang="en-US" altLang="zh-CN" sz="2000" dirty="0">
              <a:latin typeface="Times New Roman" panose="02020603050405020304" pitchFamily="18" charset="0"/>
            </a:endParaRPr>
          </a:p>
          <a:p>
            <a:pPr marL="266700" indent="-266700" algn="just">
              <a:spcBef>
                <a:spcPct val="30000"/>
              </a:spcBef>
              <a:buFont typeface="Wingdings" panose="05000000000000000000" pitchFamily="2" charset="2"/>
              <a:buChar char="l"/>
            </a:pPr>
            <a:r>
              <a:rPr lang="en-US" altLang="zh-CN" sz="2000" dirty="0">
                <a:solidFill>
                  <a:srgbClr val="3333CC"/>
                </a:solidFill>
                <a:latin typeface="Times New Roman" panose="02020603050405020304" pitchFamily="18" charset="0"/>
              </a:rPr>
              <a:t> Ionization-induced injection </a:t>
            </a:r>
            <a:r>
              <a:rPr lang="en-US" altLang="zh-CN" sz="2000" dirty="0" smtClean="0">
                <a:latin typeface="Times New Roman" panose="02020603050405020304" pitchFamily="18" charset="0"/>
              </a:rPr>
              <a:t>can be operated </a:t>
            </a:r>
            <a:r>
              <a:rPr lang="en-US" altLang="zh-CN" sz="2000" dirty="0">
                <a:latin typeface="Times New Roman" panose="02020603050405020304" pitchFamily="18" charset="0"/>
              </a:rPr>
              <a:t>at lower plasma density </a:t>
            </a:r>
            <a:endParaRPr lang="en-US" altLang="zh-CN" sz="2000" dirty="0">
              <a:latin typeface="Times New Roman" panose="02020603050405020304" pitchFamily="18" charset="0"/>
            </a:endParaRPr>
          </a:p>
          <a:p>
            <a:pPr marL="266700" indent="-266700" algn="just"/>
            <a:r>
              <a:rPr lang="en-US" altLang="zh-CN" sz="2000" dirty="0">
                <a:latin typeface="Times New Roman" panose="02020603050405020304" pitchFamily="18" charset="0"/>
              </a:rPr>
              <a:t>   nonlinear instability can be minimized</a:t>
            </a:r>
            <a:endParaRPr lang="en-US" altLang="zh-CN" sz="2000" dirty="0">
              <a:latin typeface="Times New Roman" panose="02020603050405020304" pitchFamily="18" charset="0"/>
            </a:endParaRPr>
          </a:p>
          <a:p>
            <a:pPr marL="266700" indent="-266700" algn="just"/>
            <a:r>
              <a:rPr lang="zh-CN" altLang="en-US" sz="2000" dirty="0">
                <a:latin typeface="Times New Roman" panose="02020603050405020304" pitchFamily="18" charset="0"/>
              </a:rPr>
              <a:t>   </a:t>
            </a:r>
            <a:r>
              <a:rPr lang="en-US" altLang="zh-CN" sz="2000" dirty="0">
                <a:latin typeface="Times New Roman" panose="02020603050405020304" pitchFamily="18" charset="0"/>
              </a:rPr>
              <a:t>phase matching for the electron seeding between the two-stage plasmas can</a:t>
            </a:r>
            <a:endParaRPr lang="en-US" altLang="zh-CN" sz="2000" dirty="0">
              <a:latin typeface="Times New Roman" panose="02020603050405020304" pitchFamily="18" charset="0"/>
            </a:endParaRPr>
          </a:p>
          <a:p>
            <a:pPr marL="266700" indent="-266700" algn="just"/>
            <a:r>
              <a:rPr lang="en-US" altLang="zh-CN" sz="2000" dirty="0">
                <a:latin typeface="Times New Roman" panose="02020603050405020304" pitchFamily="18" charset="0"/>
              </a:rPr>
              <a:t>   be  satisfied easily.</a:t>
            </a:r>
            <a:endParaRPr lang="en-US" altLang="zh-CN" sz="2000" dirty="0">
              <a:latin typeface="Times New Roman" panose="02020603050405020304" pitchFamily="18" charset="0"/>
            </a:endParaRPr>
          </a:p>
        </p:txBody>
      </p:sp>
      <p:pic>
        <p:nvPicPr>
          <p:cNvPr id="9" name="Picture 3"/>
          <p:cNvPicPr>
            <a:picLocks noChangeAspect="1" noChangeArrowheads="1"/>
          </p:cNvPicPr>
          <p:nvPr/>
        </p:nvPicPr>
        <p:blipFill>
          <a:blip r:embed="rId2" cstate="print"/>
          <a:srcRect l="10698" r="19257" b="76201"/>
          <a:stretch>
            <a:fillRect/>
          </a:stretch>
        </p:blipFill>
        <p:spPr bwMode="auto">
          <a:xfrm>
            <a:off x="4373953" y="2209800"/>
            <a:ext cx="4465247" cy="1404187"/>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p:cNvSpPr txBox="1"/>
          <p:nvPr/>
        </p:nvSpPr>
        <p:spPr>
          <a:xfrm>
            <a:off x="4724400" y="1524000"/>
            <a:ext cx="3657600" cy="457200"/>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zh-CN" sz="2800" b="1" dirty="0">
                <a:solidFill>
                  <a:srgbClr val="FF0000"/>
                </a:solidFill>
                <a:latin typeface="Times New Roman" panose="02020603050405020304" pitchFamily="18" charset="0"/>
                <a:cs typeface="Times New Roman" panose="02020603050405020304" pitchFamily="18" charset="0"/>
              </a:rPr>
              <a:t>Acceleration stage</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Line 3"/>
          <p:cNvSpPr>
            <a:spLocks noChangeShapeType="1"/>
          </p:cNvSpPr>
          <p:nvPr/>
        </p:nvSpPr>
        <p:spPr bwMode="auto">
          <a:xfrm>
            <a:off x="0" y="1014176"/>
            <a:ext cx="9144000" cy="0"/>
          </a:xfrm>
          <a:prstGeom prst="line">
            <a:avLst/>
          </a:prstGeom>
          <a:noFill/>
          <a:ln w="57150" cmpd="thickThin">
            <a:solidFill>
              <a:srgbClr val="FF3300"/>
            </a:solidFill>
            <a:round/>
          </a:ln>
        </p:spPr>
        <p:txBody>
          <a:bodyPr/>
          <a:lstStyle/>
          <a:p>
            <a:endParaRPr lang="zh-CN"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3" descr="openwebmail"/>
          <p:cNvPicPr>
            <a:picLocks noChangeAspect="1" noChangeArrowheads="1"/>
          </p:cNvPicPr>
          <p:nvPr/>
        </p:nvPicPr>
        <p:blipFill>
          <a:blip r:embed="rId1"/>
          <a:srcRect/>
          <a:stretch>
            <a:fillRect/>
          </a:stretch>
        </p:blipFill>
        <p:spPr bwMode="auto">
          <a:xfrm>
            <a:off x="0" y="76200"/>
            <a:ext cx="2362200" cy="727075"/>
          </a:xfrm>
          <a:prstGeom prst="rect">
            <a:avLst/>
          </a:prstGeom>
          <a:noFill/>
          <a:ln w="9525">
            <a:noFill/>
            <a:miter lim="800000"/>
            <a:headEnd/>
            <a:tailEnd/>
          </a:ln>
        </p:spPr>
      </p:pic>
      <p:sp>
        <p:nvSpPr>
          <p:cNvPr id="10" name="矩形 9"/>
          <p:cNvSpPr/>
          <p:nvPr/>
        </p:nvSpPr>
        <p:spPr>
          <a:xfrm>
            <a:off x="481928" y="1785926"/>
            <a:ext cx="8305800" cy="4815840"/>
          </a:xfrm>
          <a:prstGeom prst="rect">
            <a:avLst/>
          </a:prstGeom>
        </p:spPr>
        <p:txBody>
          <a:bodyPr>
            <a:spAutoFit/>
          </a:bodyPr>
          <a:lstStyle/>
          <a:p>
            <a:pPr marL="361950" indent="-361950" algn="just" eaLnBrk="0" hangingPunct="0">
              <a:lnSpc>
                <a:spcPct val="200000"/>
              </a:lnSpc>
              <a:defRPr/>
            </a:pPr>
            <a:r>
              <a:rPr lang="en-US" altLang="zh-CN" b="1" dirty="0" smtClean="0">
                <a:ln w="18000">
                  <a:noFill/>
                  <a:prstDash val="solid"/>
                  <a:miter lim="800000"/>
                </a:ln>
                <a:solidFill>
                  <a:srgbClr val="0000FF"/>
                </a:solidFill>
                <a:latin typeface="+mn-lt"/>
                <a:ea typeface="+mn-ea"/>
                <a:cs typeface="Times New Roman" panose="02020603050405020304" pitchFamily="18" charset="0"/>
              </a:rPr>
              <a:t>1. </a:t>
            </a:r>
            <a:r>
              <a:rPr lang="en-US" altLang="zh-CN" b="1" dirty="0" smtClean="0">
                <a:solidFill>
                  <a:srgbClr val="0000FF"/>
                </a:solidFill>
                <a:latin typeface="+mn-lt"/>
                <a:ea typeface="黑体" panose="02010600030101010101" pitchFamily="49" charset="-122"/>
                <a:cs typeface="Times New Roman" panose="02020603050405020304" pitchFamily="18" charset="0"/>
              </a:rPr>
              <a:t>Background and motivations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361950" indent="-361950" algn="just" eaLnBrk="0" hangingPunct="0">
              <a:lnSpc>
                <a:spcPct val="200000"/>
              </a:lnSpc>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2. Development of ultra intense laser system at SIOM</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3. High-quality e-beam generation from cascaded</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    laser </a:t>
            </a:r>
            <a:r>
              <a:rPr lang="en-US" altLang="zh-CN" b="1" dirty="0" err="1" smtClean="0">
                <a:solidFill>
                  <a:srgbClr val="0000FF"/>
                </a:solidFill>
                <a:latin typeface="+mn-lt"/>
                <a:ea typeface="黑体" panose="02010600030101010101" pitchFamily="49" charset="-122"/>
                <a:cs typeface="Times New Roman" panose="02020603050405020304" pitchFamily="18" charset="0"/>
              </a:rPr>
              <a:t>wakefield</a:t>
            </a:r>
            <a:r>
              <a:rPr lang="en-US" altLang="zh-CN" b="1" dirty="0" smtClean="0">
                <a:solidFill>
                  <a:srgbClr val="0000FF"/>
                </a:solidFill>
                <a:latin typeface="+mn-lt"/>
                <a:ea typeface="黑体" panose="02010600030101010101" pitchFamily="49" charset="-122"/>
                <a:cs typeface="Times New Roman" panose="02020603050405020304" pitchFamily="18" charset="0"/>
              </a:rPr>
              <a:t> accelerators (LWFAs)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0" indent="0" algn="just" eaLnBrk="0" hangingPunct="0">
              <a:spcBef>
                <a:spcPts val="1200"/>
              </a:spcBef>
              <a:buNone/>
              <a:defRPr/>
            </a:pPr>
            <a:r>
              <a:rPr lang="en-US" altLang="zh-CN" b="1" dirty="0">
                <a:solidFill>
                  <a:srgbClr val="0000FF"/>
                </a:solidFill>
                <a:latin typeface="+mn-lt"/>
                <a:ea typeface="黑体" panose="02010600030101010101" pitchFamily="49" charset="-122"/>
                <a:cs typeface="Times New Roman" panose="02020603050405020304" pitchFamily="18" charset="0"/>
              </a:rPr>
              <a:t>4. Generation of x-</a:t>
            </a:r>
            <a:r>
              <a:rPr lang="el-GR" altLang="zh-CN" b="1" dirty="0">
                <a:solidFill>
                  <a:srgbClr val="0000FF"/>
                </a:solidFill>
                <a:latin typeface="+mn-lt"/>
                <a:ea typeface="黑体" panose="02010600030101010101" pitchFamily="49" charset="-122"/>
                <a:cs typeface="Times New Roman" panose="02020603050405020304" pitchFamily="18" charset="0"/>
              </a:rPr>
              <a:t> </a:t>
            </a:r>
            <a:r>
              <a:rPr lang="en-US" altLang="zh-CN" b="1" dirty="0">
                <a:solidFill>
                  <a:srgbClr val="0000FF"/>
                </a:solidFill>
                <a:latin typeface="+mn-lt"/>
                <a:ea typeface="黑体" panose="02010600030101010101" pitchFamily="49" charset="-122"/>
                <a:cs typeface="Times New Roman" panose="02020603050405020304" pitchFamily="18" charset="0"/>
              </a:rPr>
              <a:t>and </a:t>
            </a:r>
            <a:r>
              <a:rPr lang="el-GR" altLang="zh-CN" b="1" dirty="0">
                <a:solidFill>
                  <a:srgbClr val="0000FF"/>
                </a:solidFill>
                <a:latin typeface="+mn-lt"/>
                <a:ea typeface="黑体" panose="02010600030101010101" pitchFamily="49" charset="-122"/>
                <a:cs typeface="Times New Roman" panose="02020603050405020304" pitchFamily="18" charset="0"/>
              </a:rPr>
              <a:t>γ</a:t>
            </a:r>
            <a:r>
              <a:rPr lang="en-US" altLang="zh-CN" b="1" dirty="0">
                <a:solidFill>
                  <a:srgbClr val="0000FF"/>
                </a:solidFill>
                <a:latin typeface="+mn-lt"/>
                <a:ea typeface="黑体" panose="02010600030101010101" pitchFamily="49" charset="-122"/>
                <a:cs typeface="Times New Roman" panose="02020603050405020304" pitchFamily="18" charset="0"/>
              </a:rPr>
              <a:t>-ray based on LWFAs</a:t>
            </a:r>
            <a:endParaRPr lang="en-US" altLang="zh-CN" b="1" dirty="0">
              <a:solidFill>
                <a:srgbClr val="0000FF"/>
              </a:solidFill>
              <a:latin typeface="+mn-lt"/>
              <a:ea typeface="黑体" panose="02010600030101010101" pitchFamily="49" charset="-122"/>
              <a:cs typeface="Times New Roman" panose="02020603050405020304" pitchFamily="18" charset="0"/>
            </a:endParaRPr>
          </a:p>
          <a:p>
            <a:pPr marL="0" indent="0" algn="just" eaLnBrk="0" hangingPunct="0">
              <a:lnSpc>
                <a:spcPct val="200000"/>
              </a:lnSpc>
              <a:buNone/>
              <a:defRPr/>
            </a:pPr>
            <a:r>
              <a:rPr lang="en-US" altLang="zh-CN" b="1" dirty="0" smtClean="0">
                <a:ln w="18000">
                  <a:noFill/>
                  <a:prstDash val="solid"/>
                  <a:miter lim="800000"/>
                </a:ln>
                <a:solidFill>
                  <a:srgbClr val="0000FF"/>
                </a:solidFill>
                <a:latin typeface="+mn-lt"/>
                <a:ea typeface="黑体" panose="02010600030101010101" pitchFamily="49" charset="-122"/>
                <a:cs typeface="Times New Roman" panose="02020603050405020304" pitchFamily="18" charset="0"/>
              </a:rPr>
              <a:t>5. Summary</a:t>
            </a:r>
            <a:endParaRPr lang="en-US" altLang="zh-CN" b="1" dirty="0">
              <a:ln w="18000">
                <a:noFill/>
                <a:prstDash val="solid"/>
                <a:miter lim="800000"/>
              </a:ln>
              <a:solidFill>
                <a:srgbClr val="0000FF"/>
              </a:solidFill>
              <a:latin typeface="+mn-lt"/>
              <a:ea typeface="+mn-ea"/>
              <a:cs typeface="Times New Roman" panose="02020603050405020304" pitchFamily="18" charset="0"/>
            </a:endParaRPr>
          </a:p>
          <a:p>
            <a:pPr algn="just" eaLnBrk="0" hangingPunct="0">
              <a:defRPr/>
            </a:pPr>
            <a:endParaRPr lang="en-US" altLang="zh-CN" b="1" dirty="0">
              <a:ln w="18000">
                <a:noFill/>
                <a:prstDash val="solid"/>
                <a:miter lim="800000"/>
              </a:ln>
              <a:solidFill>
                <a:srgbClr val="0000FF"/>
              </a:solidFill>
              <a:latin typeface="+mn-lt"/>
              <a:ea typeface="+mn-ea"/>
              <a:cs typeface="Times New Roman" panose="02020603050405020304" pitchFamily="18" charset="0"/>
            </a:endParaRPr>
          </a:p>
        </p:txBody>
      </p:sp>
      <p:sp>
        <p:nvSpPr>
          <p:cNvPr id="4100" name="Text Box 6"/>
          <p:cNvSpPr txBox="1">
            <a:spLocks noChangeArrowheads="1"/>
          </p:cNvSpPr>
          <p:nvPr/>
        </p:nvSpPr>
        <p:spPr bwMode="auto">
          <a:xfrm>
            <a:off x="0" y="227013"/>
            <a:ext cx="9144000" cy="830262"/>
          </a:xfrm>
          <a:prstGeom prst="rect">
            <a:avLst/>
          </a:prstGeom>
          <a:noFill/>
          <a:ln w="9525" algn="ctr">
            <a:noFill/>
            <a:miter lim="800000"/>
          </a:ln>
        </p:spPr>
        <p:txBody>
          <a:bodyPr>
            <a:spAutoFit/>
          </a:bodyPr>
          <a:lstStyle/>
          <a:p>
            <a:pPr algn="ctr" eaLnBrk="0" hangingPunct="0">
              <a:spcBef>
                <a:spcPct val="50000"/>
              </a:spcBef>
            </a:pPr>
            <a:r>
              <a:rPr kumimoji="0" lang="en-US" altLang="zh-CN" sz="4800" b="1" dirty="0" smtClean="0">
                <a:solidFill>
                  <a:srgbClr val="0000FF"/>
                </a:solidFill>
                <a:latin typeface="+mn-lt"/>
                <a:ea typeface="楷体_GB2312" panose="02010609030101010101" pitchFamily="49" charset="-122"/>
              </a:rPr>
              <a:t>Outline</a:t>
            </a:r>
            <a:endParaRPr kumimoji="0" lang="zh-CN" altLang="en-US" sz="4800" b="1" dirty="0">
              <a:solidFill>
                <a:srgbClr val="0000FF"/>
              </a:solidFill>
              <a:latin typeface="+mn-lt"/>
              <a:ea typeface="楷体_GB2312" panose="02010609030101010101" pitchFamily="49" charset="-122"/>
            </a:endParaRPr>
          </a:p>
        </p:txBody>
      </p:sp>
      <p:sp>
        <p:nvSpPr>
          <p:cNvPr id="4101" name="Line 3"/>
          <p:cNvSpPr>
            <a:spLocks noChangeShapeType="1"/>
          </p:cNvSpPr>
          <p:nvPr/>
        </p:nvSpPr>
        <p:spPr bwMode="auto">
          <a:xfrm>
            <a:off x="0" y="1071563"/>
            <a:ext cx="9144000" cy="0"/>
          </a:xfrm>
          <a:prstGeom prst="line">
            <a:avLst/>
          </a:prstGeom>
          <a:noFill/>
          <a:ln w="57150" cmpd="thickThin">
            <a:solidFill>
              <a:srgbClr val="FF3300"/>
            </a:solidFill>
            <a:round/>
          </a:ln>
        </p:spPr>
        <p:txBody>
          <a:bodyPr/>
          <a:lstStyle/>
          <a:p>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a:xfrm>
            <a:off x="-34925" y="188913"/>
            <a:ext cx="9071421" cy="576262"/>
          </a:xfrm>
        </p:spPr>
        <p:txBody>
          <a:bodyPr>
            <a:normAutofit fontScale="90000"/>
          </a:bodyPr>
          <a:lstStyle/>
          <a:p>
            <a:pPr algn="l" eaLnBrk="1" hangingPunct="1">
              <a:defRPr/>
            </a:pPr>
            <a:r>
              <a:rPr lang="zh-CN" altLang="en-US" sz="3200" dirty="0" smtClean="0">
                <a:solidFill>
                  <a:schemeClr val="bg1"/>
                </a:solidFill>
                <a:ea typeface="黑体" panose="02010600030101010101" pitchFamily="49" charset="-122"/>
              </a:rPr>
              <a:t>级联尾场电子加速机制的提出</a:t>
            </a:r>
            <a:endParaRPr lang="zh-CN" altLang="en-US" sz="3200" dirty="0">
              <a:solidFill>
                <a:schemeClr val="bg1"/>
              </a:solidFill>
              <a:ea typeface="黑体" panose="02010600030101010101" pitchFamily="49" charset="-122"/>
            </a:endParaRPr>
          </a:p>
        </p:txBody>
      </p:sp>
      <p:pic>
        <p:nvPicPr>
          <p:cNvPr id="72706" name="Picture 2"/>
          <p:cNvPicPr>
            <a:picLocks noChangeAspect="1" noChangeArrowheads="1"/>
          </p:cNvPicPr>
          <p:nvPr/>
        </p:nvPicPr>
        <p:blipFill>
          <a:blip r:embed="rId1" cstate="print"/>
          <a:srcRect/>
          <a:stretch>
            <a:fillRect/>
          </a:stretch>
        </p:blipFill>
        <p:spPr bwMode="auto">
          <a:xfrm>
            <a:off x="2096469" y="260648"/>
            <a:ext cx="5211835" cy="2924310"/>
          </a:xfrm>
          <a:prstGeom prst="rect">
            <a:avLst/>
          </a:prstGeom>
          <a:noFill/>
          <a:ln w="9525">
            <a:noFill/>
            <a:miter lim="800000"/>
            <a:headEnd/>
            <a:tailEnd/>
          </a:ln>
        </p:spPr>
      </p:pic>
      <p:pic>
        <p:nvPicPr>
          <p:cNvPr id="72707" name="Picture 3"/>
          <p:cNvPicPr>
            <a:picLocks noChangeAspect="1" noChangeArrowheads="1"/>
          </p:cNvPicPr>
          <p:nvPr/>
        </p:nvPicPr>
        <p:blipFill>
          <a:blip r:embed="rId2" cstate="print"/>
          <a:srcRect/>
          <a:stretch>
            <a:fillRect/>
          </a:stretch>
        </p:blipFill>
        <p:spPr bwMode="auto">
          <a:xfrm>
            <a:off x="562783" y="3248465"/>
            <a:ext cx="4176464" cy="3204871"/>
          </a:xfrm>
          <a:prstGeom prst="rect">
            <a:avLst/>
          </a:prstGeom>
          <a:noFill/>
          <a:ln w="9525">
            <a:noFill/>
            <a:miter lim="800000"/>
            <a:headEnd/>
            <a:tailEnd/>
          </a:ln>
        </p:spPr>
      </p:pic>
      <p:pic>
        <p:nvPicPr>
          <p:cNvPr id="72708" name="Picture 4"/>
          <p:cNvPicPr>
            <a:picLocks noChangeArrowheads="1"/>
          </p:cNvPicPr>
          <p:nvPr/>
        </p:nvPicPr>
        <p:blipFill>
          <a:blip r:embed="rId3" cstate="print"/>
          <a:srcRect/>
          <a:stretch>
            <a:fillRect/>
          </a:stretch>
        </p:blipFill>
        <p:spPr bwMode="auto">
          <a:xfrm>
            <a:off x="4722533" y="4133393"/>
            <a:ext cx="3875398" cy="2224082"/>
          </a:xfrm>
          <a:prstGeom prst="rect">
            <a:avLst/>
          </a:prstGeom>
          <a:noFill/>
          <a:ln w="9525">
            <a:noFill/>
            <a:miter lim="800000"/>
            <a:headEnd/>
            <a:tailEnd/>
          </a:ln>
        </p:spPr>
      </p:pic>
      <p:sp>
        <p:nvSpPr>
          <p:cNvPr id="9" name="矩形 8"/>
          <p:cNvSpPr/>
          <p:nvPr/>
        </p:nvSpPr>
        <p:spPr>
          <a:xfrm>
            <a:off x="4427984" y="6453336"/>
            <a:ext cx="4486121" cy="369332"/>
          </a:xfrm>
          <a:prstGeom prst="rect">
            <a:avLst/>
          </a:prstGeom>
        </p:spPr>
        <p:txBody>
          <a:bodyPr wrap="square">
            <a:spAutoFit/>
          </a:bodyPr>
          <a:lstStyle/>
          <a:p>
            <a:pPr>
              <a:defRPr/>
            </a:pPr>
            <a:r>
              <a:rPr lang="en-US" altLang="zh-CN" sz="1800" b="1" dirty="0" err="1" smtClean="0">
                <a:solidFill>
                  <a:srgbClr val="FF0000"/>
                </a:solidFill>
                <a:latin typeface="Times New Roman" panose="02020603050405020304" pitchFamily="18" charset="0"/>
                <a:cs typeface="Times New Roman" panose="02020603050405020304" pitchFamily="18" charset="0"/>
              </a:rPr>
              <a:t>Jiansheng</a:t>
            </a:r>
            <a:r>
              <a:rPr lang="en-US" altLang="zh-CN" sz="1800" b="1" dirty="0" smtClean="0">
                <a:solidFill>
                  <a:srgbClr val="FF0000"/>
                </a:solidFill>
                <a:latin typeface="Times New Roman" panose="02020603050405020304" pitchFamily="18" charset="0"/>
                <a:cs typeface="Times New Roman" panose="02020603050405020304" pitchFamily="18" charset="0"/>
              </a:rPr>
              <a:t> Liu </a:t>
            </a:r>
            <a:r>
              <a:rPr lang="en-US" altLang="zh-CN" sz="1800" b="1" i="1" dirty="0" smtClean="0">
                <a:solidFill>
                  <a:srgbClr val="FF0000"/>
                </a:solidFill>
                <a:latin typeface="Times New Roman" panose="02020603050405020304" pitchFamily="18" charset="0"/>
                <a:cs typeface="Times New Roman" panose="02020603050405020304" pitchFamily="18" charset="0"/>
              </a:rPr>
              <a:t>et al  </a:t>
            </a:r>
            <a:r>
              <a:rPr lang="en-US" altLang="zh-CN" sz="1800" b="1" dirty="0" smtClean="0">
                <a:solidFill>
                  <a:srgbClr val="FF0000"/>
                </a:solidFill>
                <a:latin typeface="Times New Roman" panose="02020603050405020304" pitchFamily="18" charset="0"/>
                <a:cs typeface="Times New Roman" panose="02020603050405020304" pitchFamily="18" charset="0"/>
              </a:rPr>
              <a:t>PRL, 107, 035001 (2011)</a:t>
            </a:r>
            <a:endParaRPr lang="zh-CN" altLang="en-US" sz="1800" b="1" dirty="0">
              <a:solidFill>
                <a:srgbClr val="FF0000"/>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4" cstate="print"/>
          <a:srcRect l="9057" r="10943" b="76201"/>
          <a:stretch>
            <a:fillRect/>
          </a:stretch>
        </p:blipFill>
        <p:spPr bwMode="auto">
          <a:xfrm>
            <a:off x="4722533" y="3264468"/>
            <a:ext cx="3676343" cy="945098"/>
          </a:xfrm>
          <a:prstGeom prst="roundRect">
            <a:avLst>
              <a:gd name="adj" fmla="val 4167"/>
            </a:avLst>
          </a:prstGeom>
          <a:solidFill>
            <a:srgbClr val="FFFFFF"/>
          </a:solidFill>
          <a:ln w="76200" cap="sq">
            <a:noFill/>
            <a:miter lim="800000"/>
            <a:headEnd/>
            <a:tailEnd/>
          </a:ln>
          <a:effectLst>
            <a:reflection blurRad="12700" stA="33000" endPos="28000" dist="5000" dir="5400000" sy="-100000" algn="bl" rotWithShape="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noChangeArrowheads="1"/>
          </p:cNvPicPr>
          <p:nvPr/>
        </p:nvPicPr>
        <p:blipFill>
          <a:blip r:embed="rId1"/>
          <a:srcRect l="3580" t="23717" r="52971" b="40332"/>
          <a:stretch>
            <a:fillRect/>
          </a:stretch>
        </p:blipFill>
        <p:spPr bwMode="auto">
          <a:xfrm>
            <a:off x="3214688" y="2143125"/>
            <a:ext cx="2868612" cy="1714500"/>
          </a:xfrm>
          <a:prstGeom prst="rect">
            <a:avLst/>
          </a:prstGeom>
          <a:noFill/>
          <a:ln w="9525">
            <a:noFill/>
            <a:miter lim="800000"/>
            <a:headEnd/>
            <a:tailEnd/>
          </a:ln>
        </p:spPr>
      </p:pic>
      <p:sp>
        <p:nvSpPr>
          <p:cNvPr id="16388" name="灯片编号占位符 1"/>
          <p:cNvSpPr>
            <a:spLocks noGrp="1"/>
          </p:cNvSpPr>
          <p:nvPr>
            <p:ph type="sldNum" sz="quarter" idx="10"/>
          </p:nvPr>
        </p:nvSpPr>
        <p:spPr>
          <a:noFill/>
        </p:spPr>
        <p:txBody>
          <a:bodyPr/>
          <a:lstStyle/>
          <a:p>
            <a:fld id="{52621C30-3AA0-47DD-90D2-AD1D3535785E}" type="slidenum">
              <a:rPr lang="en-US" altLang="zh-CN" smtClean="0"/>
            </a:fld>
            <a:endParaRPr lang="en-US" altLang="zh-CN" dirty="0" smtClean="0"/>
          </a:p>
        </p:txBody>
      </p:sp>
      <p:pic>
        <p:nvPicPr>
          <p:cNvPr id="16389" name="Picture 4"/>
          <p:cNvPicPr>
            <a:picLocks noChangeAspect="1" noChangeArrowheads="1"/>
          </p:cNvPicPr>
          <p:nvPr/>
        </p:nvPicPr>
        <p:blipFill>
          <a:blip r:embed="rId2"/>
          <a:srcRect/>
          <a:stretch>
            <a:fillRect/>
          </a:stretch>
        </p:blipFill>
        <p:spPr bwMode="auto">
          <a:xfrm>
            <a:off x="19050" y="2599683"/>
            <a:ext cx="3071813" cy="1025525"/>
          </a:xfrm>
          <a:prstGeom prst="rect">
            <a:avLst/>
          </a:prstGeom>
          <a:noFill/>
          <a:ln w="9525">
            <a:noFill/>
            <a:miter lim="800000"/>
            <a:headEnd/>
            <a:tailEnd/>
          </a:ln>
        </p:spPr>
      </p:pic>
      <p:sp>
        <p:nvSpPr>
          <p:cNvPr id="24594" name="矩形 10"/>
          <p:cNvSpPr>
            <a:spLocks noChangeArrowheads="1"/>
          </p:cNvSpPr>
          <p:nvPr/>
        </p:nvSpPr>
        <p:spPr bwMode="auto">
          <a:xfrm>
            <a:off x="214282" y="714356"/>
            <a:ext cx="8786874" cy="1153586"/>
          </a:xfrm>
          <a:prstGeom prst="rect">
            <a:avLst/>
          </a:prstGeom>
          <a:solidFill>
            <a:schemeClr val="bg1"/>
          </a:solidFill>
          <a:ln w="9525">
            <a:solidFill>
              <a:srgbClr val="CCCCFF"/>
            </a:solidFill>
            <a:miter lim="800000"/>
          </a:ln>
        </p:spPr>
        <p:txBody>
          <a:bodyPr wrap="square">
            <a:spAutoFit/>
          </a:bodyPr>
          <a:lstStyle/>
          <a:p>
            <a:pPr algn="just">
              <a:lnSpc>
                <a:spcPct val="110000"/>
              </a:lnSpc>
              <a:defRPr/>
            </a:pP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By </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optimizing the seeding phase of electrons into the </a:t>
            </a: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second stage</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 electron beams beyond 0.5 </a:t>
            </a:r>
            <a:r>
              <a:rPr lang="en-US" altLang="zh-CN" sz="1600" b="1" dirty="0" err="1">
                <a:latin typeface="Times New Roman" panose="02020603050405020304" pitchFamily="18" charset="0"/>
                <a:ea typeface="黑体" panose="02010600030101010101" pitchFamily="49" charset="-122"/>
                <a:cs typeface="Times New Roman" panose="02020603050405020304" pitchFamily="18" charset="0"/>
              </a:rPr>
              <a:t>GeV</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 with a 3% </a:t>
            </a:r>
            <a:r>
              <a:rPr lang="en-US" altLang="zh-CN" sz="1600" b="1" dirty="0" err="1">
                <a:latin typeface="Times New Roman" panose="02020603050405020304" pitchFamily="18" charset="0"/>
                <a:ea typeface="黑体" panose="02010600030101010101" pitchFamily="49" charset="-122"/>
                <a:cs typeface="Times New Roman" panose="02020603050405020304" pitchFamily="18" charset="0"/>
              </a:rPr>
              <a:t>rms</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 energy spread were produced over </a:t>
            </a: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2 </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mm. Peak </a:t>
            </a: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was </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further extended </a:t>
            </a: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beyond 1 </a:t>
            </a:r>
            <a:r>
              <a:rPr lang="en-US" altLang="zh-CN" sz="1600" b="1" dirty="0" err="1">
                <a:latin typeface="Times New Roman" panose="02020603050405020304" pitchFamily="18" charset="0"/>
                <a:ea typeface="黑体" panose="02010600030101010101" pitchFamily="49" charset="-122"/>
                <a:cs typeface="Times New Roman" panose="02020603050405020304" pitchFamily="18" charset="0"/>
              </a:rPr>
              <a:t>GeV</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  by  lengthening  the  second  acceleration  stage  to  5 mm.</a:t>
            </a:r>
            <a:r>
              <a:rPr lang="en-US" altLang="zh-CN" sz="1600" b="1" dirty="0" smtClean="0">
                <a:latin typeface="Times New Roman" panose="02020603050405020304" pitchFamily="18" charset="0"/>
                <a:ea typeface="黑体" panose="02010600030101010101" pitchFamily="49" charset="-122"/>
                <a:cs typeface="Times New Roman" panose="02020603050405020304" pitchFamily="18" charset="0"/>
              </a:rPr>
              <a:t>[ </a:t>
            </a:r>
            <a:r>
              <a:rPr lang="en-US" altLang="zh-CN" sz="1600" b="1"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Appl. Phys. Lett.103, 243501(2013), Phys. Plasmas 19,023105(2012)</a:t>
            </a:r>
            <a:r>
              <a:rPr lang="en-US" altLang="zh-CN" sz="1600" b="1" dirty="0">
                <a:latin typeface="Times New Roman" panose="02020603050405020304" pitchFamily="18" charset="0"/>
                <a:ea typeface="黑体" panose="02010600030101010101" pitchFamily="49" charset="-122"/>
                <a:cs typeface="Times New Roman" panose="02020603050405020304" pitchFamily="18" charset="0"/>
              </a:rPr>
              <a:t>]</a:t>
            </a:r>
            <a:r>
              <a:rPr lang="zh-CN" altLang="en-US" sz="1600" b="1" dirty="0">
                <a:latin typeface="Times New Roman" panose="02020603050405020304" pitchFamily="18" charset="0"/>
                <a:ea typeface="黑体" panose="02010600030101010101" pitchFamily="49" charset="-122"/>
                <a:cs typeface="Times New Roman" panose="02020603050405020304" pitchFamily="18" charset="0"/>
              </a:rPr>
              <a:t>。</a:t>
            </a:r>
            <a:endParaRPr lang="zh-CN" altLang="en-US" sz="1600" b="1" dirty="0">
              <a:solidFill>
                <a:schemeClr val="accent2"/>
              </a:solidFill>
              <a:latin typeface="Times New Roman" panose="02020603050405020304" pitchFamily="18" charset="0"/>
              <a:ea typeface="黑体" panose="02010600030101010101" pitchFamily="49" charset="-122"/>
              <a:cs typeface="Times New Roman" panose="02020603050405020304" pitchFamily="18" charset="0"/>
            </a:endParaRPr>
          </a:p>
        </p:txBody>
      </p:sp>
      <p:sp>
        <p:nvSpPr>
          <p:cNvPr id="16391" name="Line 3"/>
          <p:cNvSpPr>
            <a:spLocks noChangeShapeType="1"/>
          </p:cNvSpPr>
          <p:nvPr/>
        </p:nvSpPr>
        <p:spPr bwMode="auto">
          <a:xfrm>
            <a:off x="0" y="764704"/>
            <a:ext cx="9144000" cy="0"/>
          </a:xfrm>
          <a:prstGeom prst="line">
            <a:avLst/>
          </a:prstGeom>
          <a:noFill/>
          <a:ln w="57150" cmpd="thickThin">
            <a:solidFill>
              <a:srgbClr val="FF3300"/>
            </a:solidFill>
            <a:round/>
          </a:ln>
        </p:spPr>
        <p:txBody>
          <a:bodyPr/>
          <a:lstStyle/>
          <a:p>
            <a:endParaRPr lang="zh-CN" altLang="en-US"/>
          </a:p>
        </p:txBody>
      </p:sp>
      <p:pic>
        <p:nvPicPr>
          <p:cNvPr id="16392" name="Picture 16"/>
          <p:cNvPicPr>
            <a:picLocks noChangeAspect="1" noChangeArrowheads="1"/>
          </p:cNvPicPr>
          <p:nvPr/>
        </p:nvPicPr>
        <p:blipFill>
          <a:blip r:embed="rId3"/>
          <a:srcRect/>
          <a:stretch>
            <a:fillRect/>
          </a:stretch>
        </p:blipFill>
        <p:spPr bwMode="auto">
          <a:xfrm>
            <a:off x="7000875" y="2466975"/>
            <a:ext cx="1643063" cy="1054100"/>
          </a:xfrm>
          <a:prstGeom prst="rect">
            <a:avLst/>
          </a:prstGeom>
          <a:noFill/>
          <a:ln w="9525">
            <a:noFill/>
            <a:miter lim="800000"/>
            <a:headEnd/>
            <a:tailEnd/>
          </a:ln>
        </p:spPr>
      </p:pic>
      <p:pic>
        <p:nvPicPr>
          <p:cNvPr id="16393" name="Picture 15"/>
          <p:cNvPicPr>
            <a:picLocks noChangeAspect="1" noChangeArrowheads="1"/>
          </p:cNvPicPr>
          <p:nvPr/>
        </p:nvPicPr>
        <p:blipFill>
          <a:blip r:embed="rId4"/>
          <a:srcRect/>
          <a:stretch>
            <a:fillRect/>
          </a:stretch>
        </p:blipFill>
        <p:spPr bwMode="auto">
          <a:xfrm>
            <a:off x="6072188" y="2038350"/>
            <a:ext cx="2711450" cy="2000250"/>
          </a:xfrm>
          <a:prstGeom prst="rect">
            <a:avLst/>
          </a:prstGeom>
          <a:noFill/>
          <a:ln w="9525" algn="ctr">
            <a:noFill/>
            <a:miter lim="800000"/>
            <a:headEnd/>
            <a:tailEnd/>
          </a:ln>
        </p:spPr>
      </p:pic>
      <p:sp>
        <p:nvSpPr>
          <p:cNvPr id="26" name="AutoShape 8"/>
          <p:cNvSpPr>
            <a:spLocks noChangeArrowheads="1"/>
          </p:cNvSpPr>
          <p:nvPr/>
        </p:nvSpPr>
        <p:spPr bwMode="auto">
          <a:xfrm>
            <a:off x="142844" y="1961135"/>
            <a:ext cx="2786063" cy="592503"/>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lnSpc>
                <a:spcPct val="90000"/>
              </a:lnSpc>
              <a:defRPr/>
            </a:pPr>
            <a:r>
              <a:rPr lang="en-US" altLang="zh-CN" sz="16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Cascaded LWFA</a:t>
            </a:r>
            <a:endParaRPr lang="en-US" altLang="zh-CN" sz="16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a:p>
            <a:pPr algn="ctr">
              <a:lnSpc>
                <a:spcPct val="90000"/>
              </a:lnSpc>
              <a:defRPr/>
            </a:pPr>
            <a:r>
              <a:rPr lang="en-US" altLang="zh-CN" sz="16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(Gradient injection)</a:t>
            </a:r>
            <a:endParaRPr lang="zh-CN" altLang="en-US" sz="1600" b="1" dirty="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endParaRPr>
          </a:p>
        </p:txBody>
      </p:sp>
      <p:grpSp>
        <p:nvGrpSpPr>
          <p:cNvPr id="2" name="组合 31"/>
          <p:cNvGrpSpPr/>
          <p:nvPr/>
        </p:nvGrpSpPr>
        <p:grpSpPr bwMode="auto">
          <a:xfrm>
            <a:off x="142844" y="3938927"/>
            <a:ext cx="8750331" cy="1933236"/>
            <a:chOff x="142844" y="3938927"/>
            <a:chExt cx="8750331" cy="1933236"/>
          </a:xfrm>
        </p:grpSpPr>
        <p:pic>
          <p:nvPicPr>
            <p:cNvPr id="16407" name="Picture 6"/>
            <p:cNvPicPr>
              <a:picLocks noChangeAspect="1" noChangeArrowheads="1"/>
            </p:cNvPicPr>
            <p:nvPr/>
          </p:nvPicPr>
          <p:blipFill>
            <a:blip r:embed="rId5"/>
            <a:srcRect t="-46059"/>
            <a:stretch>
              <a:fillRect/>
            </a:stretch>
          </p:blipFill>
          <p:spPr bwMode="auto">
            <a:xfrm>
              <a:off x="3000375" y="5429250"/>
              <a:ext cx="2795588" cy="222250"/>
            </a:xfrm>
            <a:prstGeom prst="rect">
              <a:avLst/>
            </a:prstGeom>
            <a:noFill/>
            <a:ln w="9525">
              <a:noFill/>
              <a:miter lim="800000"/>
              <a:headEnd/>
              <a:tailEnd/>
            </a:ln>
          </p:spPr>
        </p:pic>
        <p:grpSp>
          <p:nvGrpSpPr>
            <p:cNvPr id="3" name="组合 30"/>
            <p:cNvGrpSpPr/>
            <p:nvPr/>
          </p:nvGrpSpPr>
          <p:grpSpPr bwMode="auto">
            <a:xfrm>
              <a:off x="142844" y="3938927"/>
              <a:ext cx="8750331" cy="1933236"/>
              <a:chOff x="142844" y="3938927"/>
              <a:chExt cx="8750331" cy="1933236"/>
            </a:xfrm>
          </p:grpSpPr>
          <p:pic>
            <p:nvPicPr>
              <p:cNvPr id="16409" name="Picture 2"/>
              <p:cNvPicPr>
                <a:picLocks noChangeAspect="1" noChangeArrowheads="1"/>
              </p:cNvPicPr>
              <p:nvPr/>
            </p:nvPicPr>
            <p:blipFill>
              <a:blip r:embed="rId6"/>
              <a:srcRect/>
              <a:stretch>
                <a:fillRect/>
              </a:stretch>
            </p:blipFill>
            <p:spPr bwMode="auto">
              <a:xfrm>
                <a:off x="7164388" y="5621338"/>
                <a:ext cx="1008062" cy="250825"/>
              </a:xfrm>
              <a:prstGeom prst="rect">
                <a:avLst/>
              </a:prstGeom>
              <a:noFill/>
              <a:ln w="9525">
                <a:noFill/>
                <a:miter lim="800000"/>
                <a:headEnd/>
                <a:tailEnd/>
              </a:ln>
            </p:spPr>
          </p:pic>
          <p:pic>
            <p:nvPicPr>
              <p:cNvPr id="16410" name="Picture 6"/>
              <p:cNvPicPr>
                <a:picLocks noChangeAspect="1" noChangeArrowheads="1"/>
              </p:cNvPicPr>
              <p:nvPr/>
            </p:nvPicPr>
            <p:blipFill>
              <a:blip r:embed="rId7"/>
              <a:srcRect/>
              <a:stretch>
                <a:fillRect/>
              </a:stretch>
            </p:blipFill>
            <p:spPr bwMode="auto">
              <a:xfrm>
                <a:off x="1089025" y="5634038"/>
                <a:ext cx="1385888" cy="180975"/>
              </a:xfrm>
              <a:prstGeom prst="rect">
                <a:avLst/>
              </a:prstGeom>
              <a:noFill/>
              <a:ln w="9525">
                <a:noFill/>
                <a:miter lim="800000"/>
                <a:headEnd/>
                <a:tailEnd/>
              </a:ln>
            </p:spPr>
          </p:pic>
          <p:pic>
            <p:nvPicPr>
              <p:cNvPr id="16411" name="Picture 6"/>
              <p:cNvPicPr>
                <a:picLocks noChangeAspect="1" noChangeArrowheads="1"/>
              </p:cNvPicPr>
              <p:nvPr/>
            </p:nvPicPr>
            <p:blipFill>
              <a:blip r:embed="rId7"/>
              <a:srcRect/>
              <a:stretch>
                <a:fillRect/>
              </a:stretch>
            </p:blipFill>
            <p:spPr bwMode="auto">
              <a:xfrm>
                <a:off x="4202113" y="5643563"/>
                <a:ext cx="1387475" cy="180975"/>
              </a:xfrm>
              <a:prstGeom prst="rect">
                <a:avLst/>
              </a:prstGeom>
              <a:noFill/>
              <a:ln w="9525">
                <a:noFill/>
                <a:miter lim="800000"/>
                <a:headEnd/>
                <a:tailEnd/>
              </a:ln>
            </p:spPr>
          </p:pic>
          <p:grpSp>
            <p:nvGrpSpPr>
              <p:cNvPr id="4" name="组合 27"/>
              <p:cNvGrpSpPr/>
              <p:nvPr/>
            </p:nvGrpSpPr>
            <p:grpSpPr bwMode="auto">
              <a:xfrm>
                <a:off x="142844" y="3938927"/>
                <a:ext cx="8750331" cy="1691936"/>
                <a:chOff x="142844" y="3938927"/>
                <a:chExt cx="8750331" cy="1691936"/>
              </a:xfrm>
            </p:grpSpPr>
            <p:pic>
              <p:nvPicPr>
                <p:cNvPr id="16413" name="Picture 4"/>
                <p:cNvPicPr>
                  <a:picLocks noChangeAspect="1" noChangeArrowheads="1"/>
                </p:cNvPicPr>
                <p:nvPr/>
              </p:nvPicPr>
              <p:blipFill>
                <a:blip r:embed="rId8"/>
                <a:srcRect/>
                <a:stretch>
                  <a:fillRect/>
                </a:stretch>
              </p:blipFill>
              <p:spPr bwMode="auto">
                <a:xfrm>
                  <a:off x="3035300" y="4473575"/>
                  <a:ext cx="2881313" cy="1017588"/>
                </a:xfrm>
                <a:prstGeom prst="rect">
                  <a:avLst/>
                </a:prstGeom>
                <a:noFill/>
                <a:ln w="9525">
                  <a:noFill/>
                  <a:miter lim="800000"/>
                  <a:headEnd/>
                  <a:tailEnd/>
                </a:ln>
              </p:spPr>
            </p:pic>
            <p:pic>
              <p:nvPicPr>
                <p:cNvPr id="16414" name="Picture 2"/>
                <p:cNvPicPr>
                  <a:picLocks noChangeAspect="1" noChangeArrowheads="1"/>
                </p:cNvPicPr>
                <p:nvPr/>
              </p:nvPicPr>
              <p:blipFill>
                <a:blip r:embed="rId9"/>
                <a:srcRect/>
                <a:stretch>
                  <a:fillRect/>
                </a:stretch>
              </p:blipFill>
              <p:spPr bwMode="auto">
                <a:xfrm>
                  <a:off x="179388" y="4333875"/>
                  <a:ext cx="2843212" cy="1296988"/>
                </a:xfrm>
                <a:prstGeom prst="rect">
                  <a:avLst/>
                </a:prstGeom>
                <a:noFill/>
                <a:ln w="9525">
                  <a:noFill/>
                  <a:miter lim="800000"/>
                  <a:headEnd/>
                  <a:tailEnd/>
                </a:ln>
              </p:spPr>
            </p:pic>
            <p:pic>
              <p:nvPicPr>
                <p:cNvPr id="16415" name="Picture 2"/>
                <p:cNvPicPr>
                  <a:picLocks noChangeAspect="1" noChangeArrowheads="1"/>
                </p:cNvPicPr>
                <p:nvPr/>
              </p:nvPicPr>
              <p:blipFill>
                <a:blip r:embed="rId10"/>
                <a:srcRect/>
                <a:stretch>
                  <a:fillRect/>
                </a:stretch>
              </p:blipFill>
              <p:spPr bwMode="auto">
                <a:xfrm>
                  <a:off x="5795963" y="4419600"/>
                  <a:ext cx="3097212" cy="1211263"/>
                </a:xfrm>
                <a:prstGeom prst="rect">
                  <a:avLst/>
                </a:prstGeom>
                <a:noFill/>
                <a:ln w="9525">
                  <a:noFill/>
                  <a:miter lim="800000"/>
                  <a:headEnd/>
                  <a:tailEnd/>
                </a:ln>
              </p:spPr>
            </p:pic>
            <p:sp>
              <p:nvSpPr>
                <p:cNvPr id="27" name="AutoShape 8"/>
                <p:cNvSpPr>
                  <a:spLocks noChangeArrowheads="1"/>
                </p:cNvSpPr>
                <p:nvPr/>
              </p:nvSpPr>
              <p:spPr bwMode="auto">
                <a:xfrm>
                  <a:off x="142844" y="3938927"/>
                  <a:ext cx="2857490" cy="347329"/>
                </a:xfrm>
                <a:prstGeom prst="roundRect">
                  <a:avLst>
                    <a:gd name="adj" fmla="val 16667"/>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lnSpc>
                      <a:spcPct val="90000"/>
                    </a:lnSpc>
                    <a:spcBef>
                      <a:spcPts val="1200"/>
                    </a:spcBef>
                    <a:defRPr/>
                  </a:pPr>
                  <a:r>
                    <a:rPr lang="en-US" altLang="zh-CN" sz="16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Experimental realization</a:t>
                  </a:r>
                  <a:endParaRPr lang="zh-CN" altLang="en-US" sz="1600" b="1"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grpSp>
        </p:grpSp>
      </p:grpSp>
      <p:sp>
        <p:nvSpPr>
          <p:cNvPr id="29" name="AutoShape 8"/>
          <p:cNvSpPr>
            <a:spLocks noChangeArrowheads="1"/>
          </p:cNvSpPr>
          <p:nvPr/>
        </p:nvSpPr>
        <p:spPr bwMode="auto">
          <a:xfrm>
            <a:off x="7429500" y="2357438"/>
            <a:ext cx="1143000" cy="214312"/>
          </a:xfrm>
          <a:prstGeom prst="roundRect">
            <a:avLst>
              <a:gd name="adj" fmla="val 16667"/>
            </a:avLst>
          </a:prstGeom>
          <a:solidFill>
            <a:schemeClr val="bg1"/>
          </a:solidFill>
          <a:ln>
            <a:solidFill>
              <a:schemeClr val="bg1"/>
            </a:solidFill>
          </a:ln>
        </p:spPr>
        <p:style>
          <a:lnRef idx="1">
            <a:schemeClr val="accent4"/>
          </a:lnRef>
          <a:fillRef idx="2">
            <a:schemeClr val="accent4"/>
          </a:fillRef>
          <a:effectRef idx="1">
            <a:schemeClr val="accent4"/>
          </a:effectRef>
          <a:fontRef idx="minor">
            <a:schemeClr val="dk1"/>
          </a:fontRef>
        </p:style>
        <p:txBody>
          <a:bodyPr lIns="0" tIns="0" rIns="0" bIns="0">
            <a:spAutoFit/>
          </a:bodyPr>
          <a:lstStyle/>
          <a:p>
            <a:pPr algn="ctr">
              <a:lnSpc>
                <a:spcPct val="90000"/>
              </a:lnSpc>
              <a:spcBef>
                <a:spcPts val="1200"/>
              </a:spcBef>
              <a:defRPr/>
            </a:pPr>
            <a:r>
              <a:rPr lang="el-GR" altLang="zh-CN" sz="1400" b="1" dirty="0">
                <a:solidFill>
                  <a:srgbClr val="0000FF"/>
                </a:solidFill>
              </a:rPr>
              <a:t>Δ</a:t>
            </a:r>
            <a:r>
              <a:rPr lang="en-US" altLang="zh-CN" sz="1400" b="1" dirty="0">
                <a:solidFill>
                  <a:srgbClr val="0000FF"/>
                </a:solidFill>
              </a:rPr>
              <a:t>E/E = 0.7%</a:t>
            </a:r>
            <a:endParaRPr lang="zh-CN" altLang="en-US" sz="1400" b="1" dirty="0">
              <a:solidFill>
                <a:srgbClr val="0000FF"/>
              </a:solidFill>
              <a:ea typeface="黑体" panose="02010600030101010101" pitchFamily="49" charset="-122"/>
            </a:endParaRPr>
          </a:p>
        </p:txBody>
      </p:sp>
      <p:grpSp>
        <p:nvGrpSpPr>
          <p:cNvPr id="5" name="组合 29"/>
          <p:cNvGrpSpPr/>
          <p:nvPr/>
        </p:nvGrpSpPr>
        <p:grpSpPr bwMode="auto">
          <a:xfrm>
            <a:off x="717550" y="4238625"/>
            <a:ext cx="8228013" cy="2414677"/>
            <a:chOff x="717550" y="4238625"/>
            <a:chExt cx="8228013" cy="2414677"/>
          </a:xfrm>
        </p:grpSpPr>
        <p:sp>
          <p:nvSpPr>
            <p:cNvPr id="21" name="TextBox 20"/>
            <p:cNvSpPr txBox="1"/>
            <p:nvPr/>
          </p:nvSpPr>
          <p:spPr>
            <a:xfrm>
              <a:off x="3357554" y="6053138"/>
              <a:ext cx="2428892" cy="600164"/>
            </a:xfrm>
            <a:prstGeom prst="rect">
              <a:avLst/>
            </a:prstGeom>
            <a:ln w="28575">
              <a:solidFill>
                <a:srgbClr val="FF0000"/>
              </a:solidFill>
              <a:prstDash val="dash"/>
            </a:ln>
          </p:spPr>
          <p:style>
            <a:lnRef idx="1">
              <a:schemeClr val="accent6"/>
            </a:lnRef>
            <a:fillRef idx="2">
              <a:schemeClr val="accent6"/>
            </a:fillRef>
            <a:effectRef idx="1">
              <a:schemeClr val="accent6"/>
            </a:effectRef>
            <a:fontRef idx="minor">
              <a:schemeClr val="dk1"/>
            </a:fontRef>
          </p:style>
          <p:txBody>
            <a:bodyPr wrap="square">
              <a:spAutoFit/>
            </a:bodyPr>
            <a:lstStyle>
              <a:defPPr>
                <a:defRPr lang="zh-CN"/>
              </a:defPPr>
              <a:lvl1pPr algn="ctr" fontAlgn="auto">
                <a:spcBef>
                  <a:spcPts val="600"/>
                </a:spcBef>
                <a:spcAft>
                  <a:spcPts val="0"/>
                </a:spcAft>
                <a:defRPr sz="1600">
                  <a:solidFill>
                    <a:srgbClr val="000000"/>
                  </a:solidFill>
                </a:defRPr>
              </a:lvl1pPr>
            </a:lstStyle>
            <a:p>
              <a:pPr>
                <a:defRPr/>
              </a:pPr>
              <a:r>
                <a:rPr lang="en-US" altLang="zh-CN" sz="1400" b="1" dirty="0" smtClean="0">
                  <a:solidFill>
                    <a:srgbClr val="0000FF"/>
                  </a:solidFill>
                  <a:cs typeface="Times New Roman" panose="02020603050405020304" pitchFamily="18" charset="0"/>
                </a:rPr>
                <a:t>Cascaded LWFA </a:t>
              </a:r>
              <a:r>
                <a:rPr lang="en-US" altLang="zh-CN" sz="1400" dirty="0" smtClean="0"/>
                <a:t>(1+2 mm)</a:t>
              </a:r>
              <a:endParaRPr lang="en-US" altLang="zh-CN" sz="1400" dirty="0"/>
            </a:p>
            <a:p>
              <a:pPr>
                <a:defRPr/>
              </a:pPr>
              <a:r>
                <a:rPr lang="en-US" altLang="zh-CN" sz="1400" b="1" dirty="0" smtClean="0">
                  <a:solidFill>
                    <a:srgbClr val="0000FF"/>
                  </a:solidFill>
                  <a:cs typeface="Times New Roman" panose="02020603050405020304" pitchFamily="18" charset="0"/>
                </a:rPr>
                <a:t>530 </a:t>
              </a:r>
              <a:r>
                <a:rPr lang="en-US" altLang="zh-CN" sz="1400" b="1" dirty="0" err="1" smtClean="0">
                  <a:solidFill>
                    <a:srgbClr val="0000FF"/>
                  </a:solidFill>
                  <a:cs typeface="Times New Roman" panose="02020603050405020304" pitchFamily="18" charset="0"/>
                </a:rPr>
                <a:t>MeV</a:t>
              </a:r>
              <a:r>
                <a:rPr lang="en-US" altLang="zh-CN" sz="1400" b="1" dirty="0" smtClean="0">
                  <a:solidFill>
                    <a:srgbClr val="0000FF"/>
                  </a:solidFill>
                  <a:cs typeface="Times New Roman" panose="02020603050405020304" pitchFamily="18" charset="0"/>
                </a:rPr>
                <a:t>, </a:t>
              </a:r>
              <a:r>
                <a:rPr lang="el-GR" altLang="zh-CN" sz="1400" b="1" dirty="0" smtClean="0">
                  <a:solidFill>
                    <a:srgbClr val="0000FF"/>
                  </a:solidFill>
                  <a:cs typeface="Times New Roman" panose="02020603050405020304" pitchFamily="18" charset="0"/>
                </a:rPr>
                <a:t>Δ</a:t>
              </a:r>
              <a:r>
                <a:rPr lang="en-US" altLang="zh-CN" sz="1400" b="1" dirty="0" smtClean="0">
                  <a:solidFill>
                    <a:srgbClr val="0000FF"/>
                  </a:solidFill>
                  <a:cs typeface="Times New Roman" panose="02020603050405020304" pitchFamily="18" charset="0"/>
                </a:rPr>
                <a:t>E/E ~ 3%</a:t>
              </a:r>
              <a:endParaRPr lang="en-US" altLang="zh-CN" sz="1400" b="1" dirty="0">
                <a:solidFill>
                  <a:srgbClr val="0000FF"/>
                </a:solidFill>
                <a:cs typeface="Times New Roman" panose="02020603050405020304" pitchFamily="18" charset="0"/>
              </a:endParaRPr>
            </a:p>
          </p:txBody>
        </p:sp>
        <p:sp>
          <p:nvSpPr>
            <p:cNvPr id="23" name="TextBox 22"/>
            <p:cNvSpPr txBox="1"/>
            <p:nvPr/>
          </p:nvSpPr>
          <p:spPr>
            <a:xfrm>
              <a:off x="6588125" y="6043613"/>
              <a:ext cx="2357438" cy="600164"/>
            </a:xfrm>
            <a:prstGeom prst="rect">
              <a:avLst/>
            </a:prstGeom>
            <a:ln w="28575">
              <a:solidFill>
                <a:srgbClr val="FF0000"/>
              </a:solidFill>
              <a:prstDash val="dash"/>
            </a:ln>
          </p:spPr>
          <p:style>
            <a:lnRef idx="1">
              <a:schemeClr val="accent6"/>
            </a:lnRef>
            <a:fillRef idx="2">
              <a:schemeClr val="accent6"/>
            </a:fillRef>
            <a:effectRef idx="1">
              <a:schemeClr val="accent6"/>
            </a:effectRef>
            <a:fontRef idx="minor">
              <a:schemeClr val="dk1"/>
            </a:fontRef>
          </p:style>
          <p:txBody>
            <a:bodyPr>
              <a:spAutoFit/>
            </a:bodyPr>
            <a:lstStyle>
              <a:defPPr>
                <a:defRPr lang="zh-CN"/>
              </a:defPPr>
              <a:lvl1pPr algn="ctr" fontAlgn="auto">
                <a:spcBef>
                  <a:spcPts val="600"/>
                </a:spcBef>
                <a:spcAft>
                  <a:spcPts val="0"/>
                </a:spcAft>
                <a:defRPr sz="1600">
                  <a:solidFill>
                    <a:srgbClr val="000000"/>
                  </a:solidFill>
                </a:defRPr>
              </a:lvl1pPr>
            </a:lstStyle>
            <a:p>
              <a:pPr>
                <a:defRPr/>
              </a:pPr>
              <a:r>
                <a:rPr lang="en-US" altLang="zh-CN" sz="1400" b="1" dirty="0" smtClean="0">
                  <a:solidFill>
                    <a:srgbClr val="0000FF"/>
                  </a:solidFill>
                  <a:cs typeface="Times New Roman" panose="02020603050405020304" pitchFamily="18" charset="0"/>
                </a:rPr>
                <a:t>Cascaded LWFA </a:t>
              </a:r>
              <a:r>
                <a:rPr lang="en-US" altLang="zh-CN" sz="1400" dirty="0" smtClean="0"/>
                <a:t>(1+5 mm)</a:t>
              </a:r>
              <a:endParaRPr lang="en-US" altLang="zh-CN" sz="1400" dirty="0"/>
            </a:p>
            <a:p>
              <a:pPr>
                <a:defRPr/>
              </a:pPr>
              <a:r>
                <a:rPr lang="en-US" altLang="zh-CN" sz="1400" b="1" dirty="0">
                  <a:solidFill>
                    <a:srgbClr val="0000FF"/>
                  </a:solidFill>
                  <a:cs typeface="Times New Roman" panose="02020603050405020304" pitchFamily="18" charset="0"/>
                </a:rPr>
                <a:t>~1.3 </a:t>
              </a:r>
              <a:r>
                <a:rPr lang="en-US" altLang="zh-CN" sz="1400" b="1" dirty="0" err="1" smtClean="0">
                  <a:solidFill>
                    <a:srgbClr val="0000FF"/>
                  </a:solidFill>
                  <a:cs typeface="Times New Roman" panose="02020603050405020304" pitchFamily="18" charset="0"/>
                </a:rPr>
                <a:t>GeV</a:t>
              </a:r>
              <a:endParaRPr lang="en-US" altLang="zh-CN" sz="1400" b="1" dirty="0">
                <a:solidFill>
                  <a:srgbClr val="0000FF"/>
                </a:solidFill>
                <a:cs typeface="Times New Roman" panose="02020603050405020304" pitchFamily="18" charset="0"/>
              </a:endParaRPr>
            </a:p>
          </p:txBody>
        </p:sp>
        <p:cxnSp>
          <p:nvCxnSpPr>
            <p:cNvPr id="16403" name="直接连接符 10"/>
            <p:cNvCxnSpPr>
              <a:cxnSpLocks noChangeShapeType="1"/>
            </p:cNvCxnSpPr>
            <p:nvPr/>
          </p:nvCxnSpPr>
          <p:spPr bwMode="auto">
            <a:xfrm flipV="1">
              <a:off x="1331913" y="4238625"/>
              <a:ext cx="0" cy="1814513"/>
            </a:xfrm>
            <a:prstGeom prst="line">
              <a:avLst/>
            </a:prstGeom>
            <a:noFill/>
            <a:ln w="28575" algn="ctr">
              <a:solidFill>
                <a:srgbClr val="FF0000"/>
              </a:solidFill>
              <a:prstDash val="dash"/>
              <a:round/>
            </a:ln>
          </p:spPr>
        </p:cxnSp>
        <p:cxnSp>
          <p:nvCxnSpPr>
            <p:cNvPr id="16404" name="直接连接符 15"/>
            <p:cNvCxnSpPr>
              <a:cxnSpLocks noChangeShapeType="1"/>
            </p:cNvCxnSpPr>
            <p:nvPr/>
          </p:nvCxnSpPr>
          <p:spPr bwMode="auto">
            <a:xfrm flipV="1">
              <a:off x="5357818" y="4343776"/>
              <a:ext cx="0" cy="1800000"/>
            </a:xfrm>
            <a:prstGeom prst="line">
              <a:avLst/>
            </a:prstGeom>
            <a:noFill/>
            <a:ln w="28575" algn="ctr">
              <a:solidFill>
                <a:srgbClr val="FF0000"/>
              </a:solidFill>
              <a:prstDash val="dash"/>
              <a:round/>
            </a:ln>
          </p:spPr>
        </p:cxnSp>
        <p:cxnSp>
          <p:nvCxnSpPr>
            <p:cNvPr id="16405" name="直接连接符 16"/>
            <p:cNvCxnSpPr>
              <a:cxnSpLocks noChangeShapeType="1"/>
            </p:cNvCxnSpPr>
            <p:nvPr/>
          </p:nvCxnSpPr>
          <p:spPr bwMode="auto">
            <a:xfrm flipV="1">
              <a:off x="8723313" y="4297363"/>
              <a:ext cx="0" cy="1755775"/>
            </a:xfrm>
            <a:prstGeom prst="line">
              <a:avLst/>
            </a:prstGeom>
            <a:noFill/>
            <a:ln w="28575" algn="ctr">
              <a:solidFill>
                <a:srgbClr val="FF0000"/>
              </a:solidFill>
              <a:prstDash val="dash"/>
              <a:round/>
            </a:ln>
          </p:spPr>
        </p:cxnSp>
        <p:sp>
          <p:nvSpPr>
            <p:cNvPr id="19" name="TextBox 18"/>
            <p:cNvSpPr txBox="1"/>
            <p:nvPr/>
          </p:nvSpPr>
          <p:spPr>
            <a:xfrm>
              <a:off x="717550" y="6053138"/>
              <a:ext cx="1622425" cy="600164"/>
            </a:xfrm>
            <a:prstGeom prst="rect">
              <a:avLst/>
            </a:prstGeom>
            <a:ln w="28575">
              <a:solidFill>
                <a:srgbClr val="FF0000"/>
              </a:solidFill>
              <a:prstDash val="dash"/>
            </a:ln>
          </p:spPr>
          <p:style>
            <a:lnRef idx="1">
              <a:schemeClr val="accent6"/>
            </a:lnRef>
            <a:fillRef idx="2">
              <a:schemeClr val="accent6"/>
            </a:fillRef>
            <a:effectRef idx="1">
              <a:schemeClr val="accent6"/>
            </a:effectRef>
            <a:fontRef idx="minor">
              <a:schemeClr val="dk1"/>
            </a:fontRef>
          </p:style>
          <p:txBody>
            <a:bodyPr>
              <a:spAutoFit/>
            </a:bodyPr>
            <a:lstStyle>
              <a:defPPr>
                <a:defRPr lang="zh-CN"/>
              </a:defPPr>
              <a:lvl1pPr algn="ctr" fontAlgn="auto">
                <a:spcBef>
                  <a:spcPts val="0"/>
                </a:spcBef>
                <a:spcAft>
                  <a:spcPts val="0"/>
                </a:spcAft>
                <a:defRPr sz="1600">
                  <a:solidFill>
                    <a:srgbClr val="000000"/>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spcBef>
                  <a:spcPts val="600"/>
                </a:spcBef>
                <a:defRPr/>
              </a:pPr>
              <a:r>
                <a:rPr lang="en-US" altLang="zh-CN" sz="1400" b="1" dirty="0" smtClean="0">
                  <a:solidFill>
                    <a:srgbClr val="0000FF"/>
                  </a:solidFill>
                  <a:cs typeface="Times New Roman" panose="02020603050405020304" pitchFamily="18" charset="0"/>
                </a:rPr>
                <a:t>Electron injector</a:t>
              </a:r>
              <a:endParaRPr lang="en-US" altLang="zh-CN" sz="1400" b="1" dirty="0" smtClean="0">
                <a:solidFill>
                  <a:srgbClr val="0000FF"/>
                </a:solidFill>
                <a:cs typeface="Times New Roman" panose="02020603050405020304" pitchFamily="18" charset="0"/>
              </a:endParaRPr>
            </a:p>
            <a:p>
              <a:pPr>
                <a:spcBef>
                  <a:spcPts val="600"/>
                </a:spcBef>
                <a:defRPr/>
              </a:pPr>
              <a:r>
                <a:rPr lang="en-US" altLang="zh-CN" sz="1400" b="1" dirty="0" smtClean="0">
                  <a:solidFill>
                    <a:srgbClr val="0000FF"/>
                  </a:solidFill>
                  <a:cs typeface="Times New Roman" panose="02020603050405020304" pitchFamily="18" charset="0"/>
                </a:rPr>
                <a:t>~32 </a:t>
              </a:r>
              <a:r>
                <a:rPr lang="en-US" altLang="zh-CN" sz="1400" b="1" dirty="0" err="1" smtClean="0">
                  <a:solidFill>
                    <a:srgbClr val="0000FF"/>
                  </a:solidFill>
                  <a:cs typeface="Times New Roman" panose="02020603050405020304" pitchFamily="18" charset="0"/>
                </a:rPr>
                <a:t>MeV</a:t>
              </a:r>
              <a:endParaRPr lang="en-US" altLang="zh-CN" sz="1400" b="1" dirty="0" smtClean="0">
                <a:solidFill>
                  <a:srgbClr val="0000FF"/>
                </a:solidFill>
                <a:cs typeface="Times New Roman" panose="02020603050405020304" pitchFamily="18" charset="0"/>
              </a:endParaRPr>
            </a:p>
          </p:txBody>
        </p:sp>
      </p:grpSp>
      <p:sp>
        <p:nvSpPr>
          <p:cNvPr id="32" name="矩形 31"/>
          <p:cNvSpPr/>
          <p:nvPr/>
        </p:nvSpPr>
        <p:spPr bwMode="auto">
          <a:xfrm>
            <a:off x="1928801" y="2805111"/>
            <a:ext cx="1000125" cy="33813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zh-CN" sz="1600" b="1" dirty="0" smtClean="0">
                <a:solidFill>
                  <a:schemeClr val="tx1"/>
                </a:solidFill>
              </a:rPr>
              <a:t>2-5 </a:t>
            </a:r>
            <a:r>
              <a:rPr lang="en-US" altLang="zh-CN" sz="1600" b="1" dirty="0">
                <a:solidFill>
                  <a:schemeClr val="tx1"/>
                </a:solidFill>
              </a:rPr>
              <a:t>mm</a:t>
            </a:r>
            <a:endParaRPr lang="zh-CN" altLang="en-US" sz="1600" b="1" dirty="0">
              <a:solidFill>
                <a:schemeClr val="tx1"/>
              </a:solidFill>
            </a:endParaRPr>
          </a:p>
        </p:txBody>
      </p:sp>
      <p:sp>
        <p:nvSpPr>
          <p:cNvPr id="34" name="Text Box 11"/>
          <p:cNvSpPr txBox="1">
            <a:spLocks noChangeArrowheads="1"/>
          </p:cNvSpPr>
          <p:nvPr/>
        </p:nvSpPr>
        <p:spPr bwMode="auto">
          <a:xfrm>
            <a:off x="0" y="-4737"/>
            <a:ext cx="9144000" cy="769441"/>
          </a:xfrm>
          <a:prstGeom prst="rect">
            <a:avLst/>
          </a:prstGeom>
          <a:noFill/>
          <a:ln w="9525">
            <a:noFill/>
            <a:miter lim="800000"/>
          </a:ln>
          <a:effectLst/>
        </p:spPr>
        <p:txBody>
          <a:bodyPr wrap="square">
            <a:spAutoFit/>
          </a:bodyPr>
          <a:lstStyle/>
          <a:p>
            <a:pPr algn="ctr">
              <a:defRPr/>
            </a:pPr>
            <a:r>
              <a:rPr lang="en-US" altLang="zh-CN" sz="2400" b="1" dirty="0" smtClean="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rPr>
              <a:t>II. Demonstration of a cascaded LWFA using gradient injection</a:t>
            </a:r>
            <a:endParaRPr lang="en-US" altLang="zh-CN" sz="2400" b="1" dirty="0" smtClean="0">
              <a:solidFill>
                <a:srgbClr val="FF0000"/>
              </a:solidFill>
              <a:latin typeface="Times New Roman" panose="02020603050405020304" pitchFamily="18" charset="0"/>
              <a:ea typeface="楷体_GB2312" panose="02010609030101010101" pitchFamily="49" charset="-122"/>
              <a:cs typeface="Times New Roman" panose="02020603050405020304" pitchFamily="18" charset="0"/>
            </a:endParaRPr>
          </a:p>
          <a:p>
            <a:pPr algn="ctr">
              <a:defRPr/>
            </a:pPr>
            <a:r>
              <a:rPr lang="en-US" altLang="zh-CN" sz="2000" b="1" dirty="0" smtClean="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rPr>
              <a:t>SIOM (2012)</a:t>
            </a:r>
            <a:endParaRPr lang="en-US" altLang="zh-CN" sz="2000" b="1" dirty="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endParaRPr>
          </a:p>
        </p:txBody>
      </p:sp>
      <p:pic>
        <p:nvPicPr>
          <p:cNvPr id="31" name="图片 30" descr="det=0.20.gif"/>
          <p:cNvPicPr>
            <a:picLocks noChangeAspect="1"/>
          </p:cNvPicPr>
          <p:nvPr/>
        </p:nvPicPr>
        <p:blipFill>
          <a:blip r:embed="rId11"/>
          <a:srcRect/>
          <a:stretch>
            <a:fillRect/>
          </a:stretch>
        </p:blipFill>
        <p:spPr bwMode="auto">
          <a:xfrm>
            <a:off x="3203848" y="1700807"/>
            <a:ext cx="3005733" cy="2337793"/>
          </a:xfrm>
          <a:prstGeom prst="rect">
            <a:avLst/>
          </a:prstGeom>
          <a:noFill/>
          <a:ln w="9525">
            <a:noFill/>
            <a:miter lim="800000"/>
            <a:headEnd/>
            <a:tailEnd/>
          </a:ln>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6553200" y="6356350"/>
            <a:ext cx="2133600" cy="365125"/>
          </a:xfrm>
          <a:prstGeom prst="rect">
            <a:avLst/>
          </a:prstGeom>
        </p:spPr>
        <p:txBody>
          <a:bodyPr/>
          <a:lstStyle/>
          <a:p>
            <a:pPr>
              <a:defRPr/>
            </a:pPr>
            <a:fld id="{89CFC7C5-7248-4082-83E6-89583406E939}" type="slidenum">
              <a:rPr lang="en-US" altLang="zh-CN" smtClean="0"/>
            </a:fld>
            <a:endParaRPr lang="en-US" altLang="zh-CN"/>
          </a:p>
        </p:txBody>
      </p:sp>
      <p:sp>
        <p:nvSpPr>
          <p:cNvPr id="4100" name="Rectangle 2"/>
          <p:cNvSpPr>
            <a:spLocks noChangeArrowheads="1"/>
          </p:cNvSpPr>
          <p:nvPr/>
        </p:nvSpPr>
        <p:spPr bwMode="auto">
          <a:xfrm>
            <a:off x="0" y="6400800"/>
            <a:ext cx="9144000" cy="457200"/>
          </a:xfrm>
          <a:prstGeom prst="rect">
            <a:avLst/>
          </a:prstGeom>
          <a:gradFill rotWithShape="1">
            <a:gsLst>
              <a:gs pos="0">
                <a:srgbClr val="0087E6"/>
              </a:gs>
              <a:gs pos="100000">
                <a:srgbClr val="005CBF"/>
              </a:gs>
            </a:gsLst>
            <a:lin ang="0"/>
          </a:gradFill>
          <a:ln w="9525">
            <a:noFill/>
            <a:miter lim="800000"/>
          </a:ln>
        </p:spPr>
        <p:txBody>
          <a:bodyPr anchor="ctr"/>
          <a:lstStyle/>
          <a:p>
            <a:pPr algn="r" eaLnBrk="0" hangingPunct="0">
              <a:lnSpc>
                <a:spcPct val="95000"/>
              </a:lnSpc>
            </a:pPr>
            <a:r>
              <a:rPr lang="zh-CN" altLang="en-US" sz="2000" b="1">
                <a:solidFill>
                  <a:schemeClr val="bg1"/>
                </a:solidFill>
                <a:latin typeface="Maiandra GD" pitchFamily="34" charset="0"/>
                <a:ea typeface="华文新魏" panose="02010800040101010101" pitchFamily="2" charset="-122"/>
              </a:rPr>
              <a:t>上海光学精密机械研究所</a:t>
            </a:r>
            <a:endParaRPr lang="zh-CN" altLang="en-US" sz="2000" b="1">
              <a:solidFill>
                <a:schemeClr val="bg1"/>
              </a:solidFill>
              <a:latin typeface="Maiandra GD" pitchFamily="34" charset="0"/>
              <a:ea typeface="华文新魏" panose="02010800040101010101" pitchFamily="2" charset="-122"/>
            </a:endParaRPr>
          </a:p>
        </p:txBody>
      </p:sp>
      <p:pic>
        <p:nvPicPr>
          <p:cNvPr id="4101" name="Picture 2"/>
          <p:cNvPicPr>
            <a:picLocks noChangeAspect="1" noChangeArrowheads="1"/>
          </p:cNvPicPr>
          <p:nvPr/>
        </p:nvPicPr>
        <p:blipFill>
          <a:blip r:embed="rId1"/>
          <a:srcRect/>
          <a:stretch>
            <a:fillRect/>
          </a:stretch>
        </p:blipFill>
        <p:spPr bwMode="auto">
          <a:xfrm>
            <a:off x="71406" y="3429000"/>
            <a:ext cx="4876406" cy="2867028"/>
          </a:xfrm>
          <a:prstGeom prst="rect">
            <a:avLst/>
          </a:prstGeom>
          <a:noFill/>
          <a:ln w="9525">
            <a:noFill/>
            <a:miter lim="800000"/>
            <a:headEnd/>
            <a:tailEnd/>
          </a:ln>
        </p:spPr>
      </p:pic>
      <p:pic>
        <p:nvPicPr>
          <p:cNvPr id="4102" name="图片 43"/>
          <p:cNvPicPr>
            <a:picLocks noChangeAspect="1" noChangeArrowheads="1"/>
          </p:cNvPicPr>
          <p:nvPr/>
        </p:nvPicPr>
        <p:blipFill>
          <a:blip r:embed="rId2"/>
          <a:srcRect/>
          <a:stretch>
            <a:fillRect/>
          </a:stretch>
        </p:blipFill>
        <p:spPr bwMode="auto">
          <a:xfrm>
            <a:off x="1265233" y="785794"/>
            <a:ext cx="2663825" cy="2000250"/>
          </a:xfrm>
          <a:prstGeom prst="rect">
            <a:avLst/>
          </a:prstGeom>
          <a:noFill/>
          <a:ln w="9525">
            <a:noFill/>
            <a:miter lim="800000"/>
            <a:headEnd/>
            <a:tailEnd/>
          </a:ln>
        </p:spPr>
      </p:pic>
      <p:sp>
        <p:nvSpPr>
          <p:cNvPr id="18" name="TextBox 17"/>
          <p:cNvSpPr txBox="1"/>
          <p:nvPr/>
        </p:nvSpPr>
        <p:spPr>
          <a:xfrm>
            <a:off x="279376" y="2714620"/>
            <a:ext cx="3221054" cy="646331"/>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en-US" altLang="zh-CN" sz="1800" b="1" dirty="0" smtClean="0">
                <a:latin typeface="Times New Roman" panose="02020603050405020304" pitchFamily="18" charset="0"/>
                <a:cs typeface="Times New Roman" panose="02020603050405020304" pitchFamily="18" charset="0"/>
              </a:rPr>
              <a:t>100 </a:t>
            </a:r>
            <a:r>
              <a:rPr lang="en-US" altLang="zh-CN" sz="1800" b="1" dirty="0">
                <a:latin typeface="Times New Roman" panose="02020603050405020304" pitchFamily="18" charset="0"/>
                <a:cs typeface="Times New Roman" panose="02020603050405020304" pitchFamily="18" charset="0"/>
              </a:rPr>
              <a:t>TW 30 </a:t>
            </a:r>
            <a:r>
              <a:rPr lang="en-US" altLang="zh-CN" sz="1800" b="1" dirty="0" err="1">
                <a:latin typeface="Times New Roman" panose="02020603050405020304" pitchFamily="18" charset="0"/>
                <a:cs typeface="Times New Roman" panose="02020603050405020304" pitchFamily="18" charset="0"/>
              </a:rPr>
              <a:t>fs</a:t>
            </a:r>
            <a:r>
              <a:rPr lang="en-US" altLang="zh-CN" sz="1800" b="1" dirty="0">
                <a:latin typeface="Times New Roman" panose="02020603050405020304" pitchFamily="18" charset="0"/>
                <a:cs typeface="Times New Roman" panose="02020603050405020304" pitchFamily="18" charset="0"/>
              </a:rPr>
              <a:t> </a:t>
            </a:r>
            <a:endParaRPr lang="en-US" altLang="zh-CN" sz="1800" b="1" dirty="0">
              <a:latin typeface="Times New Roman" panose="02020603050405020304" pitchFamily="18" charset="0"/>
              <a:cs typeface="Times New Roman" panose="02020603050405020304" pitchFamily="18" charset="0"/>
            </a:endParaRPr>
          </a:p>
          <a:p>
            <a:pPr>
              <a:defRPr/>
            </a:pPr>
            <a:r>
              <a:rPr lang="en-US" altLang="zh-CN" sz="1800" b="1" dirty="0" smtClean="0">
                <a:latin typeface="Times New Roman" panose="02020603050405020304" pitchFamily="18" charset="0"/>
                <a:cs typeface="Times New Roman" panose="02020603050405020304" pitchFamily="18" charset="0"/>
              </a:rPr>
              <a:t>f/30  34 </a:t>
            </a:r>
            <a:r>
              <a:rPr lang="en-US" altLang="zh-CN" sz="1800" b="1" dirty="0" err="1" smtClean="0">
                <a:latin typeface="Times New Roman" panose="02020603050405020304" pitchFamily="18" charset="0"/>
                <a:cs typeface="Times New Roman" panose="02020603050405020304" pitchFamily="18" charset="0"/>
              </a:rPr>
              <a:t>μm</a:t>
            </a:r>
            <a:r>
              <a:rPr lang="en-US" altLang="zh-CN" sz="1800" b="1" dirty="0" smtClean="0">
                <a:latin typeface="Times New Roman" panose="02020603050405020304" pitchFamily="18" charset="0"/>
                <a:cs typeface="Times New Roman" panose="02020603050405020304" pitchFamily="18" charset="0"/>
              </a:rPr>
              <a:t>(FWHM)</a:t>
            </a:r>
            <a:endParaRPr lang="zh-CN" altLang="en-US" sz="1800" b="1" dirty="0">
              <a:latin typeface="Times New Roman" panose="02020603050405020304" pitchFamily="18" charset="0"/>
              <a:cs typeface="Times New Roman" panose="02020603050405020304" pitchFamily="18" charset="0"/>
            </a:endParaRPr>
          </a:p>
        </p:txBody>
      </p:sp>
      <p:sp>
        <p:nvSpPr>
          <p:cNvPr id="8" name="标题 1"/>
          <p:cNvSpPr>
            <a:spLocks noGrp="1"/>
          </p:cNvSpPr>
          <p:nvPr>
            <p:ph type="title"/>
          </p:nvPr>
        </p:nvSpPr>
        <p:spPr>
          <a:xfrm>
            <a:off x="8933" y="0"/>
            <a:ext cx="9108000" cy="692696"/>
          </a:xfrm>
          <a:ln>
            <a:solidFill>
              <a:schemeClr val="bg1"/>
            </a:solidFill>
          </a:ln>
        </p:spPr>
        <p:style>
          <a:lnRef idx="2">
            <a:schemeClr val="accent6"/>
          </a:lnRef>
          <a:fillRef idx="1">
            <a:schemeClr val="lt1"/>
          </a:fillRef>
          <a:effectRef idx="0">
            <a:schemeClr val="accent6"/>
          </a:effectRef>
          <a:fontRef idx="minor">
            <a:schemeClr val="dk1"/>
          </a:fontRef>
        </p:style>
        <p:txBody>
          <a:bodyPr/>
          <a:lstStyle/>
          <a:p>
            <a:r>
              <a:rPr lang="en-US" altLang="zh-CN" sz="2400" b="1" dirty="0" smtClean="0">
                <a:solidFill>
                  <a:srgbClr val="FF0000"/>
                </a:solidFill>
                <a:ea typeface="黑体" panose="02010600030101010101" pitchFamily="49" charset="-122"/>
                <a:cs typeface="Times New Roman" panose="02020603050405020304" pitchFamily="18" charset="0"/>
              </a:rPr>
              <a:t>A LWFA platform powered by 5-Hz 200-TW laser system</a:t>
            </a:r>
            <a:endParaRPr lang="zh-CN" altLang="en-US" sz="2400" dirty="0">
              <a:solidFill>
                <a:srgbClr val="FF0000"/>
              </a:solidFill>
            </a:endParaRPr>
          </a:p>
        </p:txBody>
      </p:sp>
      <p:pic>
        <p:nvPicPr>
          <p:cNvPr id="339969" name="Picture 1" descr="D:\Liujs\DOC\重大科学仪器专项\照片 062.jpg"/>
          <p:cNvPicPr>
            <a:picLocks noChangeAspect="1" noChangeArrowheads="1"/>
          </p:cNvPicPr>
          <p:nvPr/>
        </p:nvPicPr>
        <p:blipFill>
          <a:blip r:embed="rId3" cstate="print"/>
          <a:srcRect/>
          <a:stretch>
            <a:fillRect/>
          </a:stretch>
        </p:blipFill>
        <p:spPr bwMode="auto">
          <a:xfrm>
            <a:off x="5286380" y="1142983"/>
            <a:ext cx="3429024" cy="5143537"/>
          </a:xfrm>
          <a:prstGeom prst="rect">
            <a:avLst/>
          </a:prstGeom>
          <a:noFill/>
        </p:spPr>
      </p:pic>
      <p:sp>
        <p:nvSpPr>
          <p:cNvPr id="9" name="TextBox 8"/>
          <p:cNvSpPr txBox="1"/>
          <p:nvPr/>
        </p:nvSpPr>
        <p:spPr>
          <a:xfrm>
            <a:off x="-32" y="6060064"/>
            <a:ext cx="857256" cy="36933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defRPr/>
            </a:pPr>
            <a:r>
              <a:rPr lang="en-US" altLang="zh-CN" sz="1800" b="1" dirty="0" smtClean="0">
                <a:latin typeface="Times New Roman" panose="02020603050405020304" pitchFamily="18" charset="0"/>
                <a:cs typeface="Times New Roman" panose="02020603050405020304" pitchFamily="18" charset="0"/>
              </a:rPr>
              <a:t>Laser</a:t>
            </a:r>
            <a:endParaRPr lang="zh-CN" altLang="en-US" sz="1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857884" y="2214554"/>
            <a:ext cx="1357322" cy="461665"/>
          </a:xfrm>
          <a:prstGeom prst="rect">
            <a:avLst/>
          </a:prstGeom>
          <a:solidFill>
            <a:schemeClr val="bg1"/>
          </a:solidFill>
          <a:ln>
            <a:solidFill>
              <a:schemeClr val="bg1"/>
            </a:solidFill>
          </a:ln>
        </p:spPr>
        <p:style>
          <a:lnRef idx="3">
            <a:schemeClr val="lt1"/>
          </a:lnRef>
          <a:fillRef idx="1">
            <a:schemeClr val="accent6"/>
          </a:fillRef>
          <a:effectRef idx="1">
            <a:schemeClr val="accent6"/>
          </a:effectRef>
          <a:fontRef idx="minor">
            <a:schemeClr val="lt1"/>
          </a:fontRef>
        </p:style>
        <p:txBody>
          <a:bodyPr wrap="square">
            <a:spAutoFit/>
          </a:bodyPr>
          <a:lstStyle/>
          <a:p>
            <a:pPr algn="ctr">
              <a:defRPr/>
            </a:pPr>
            <a:r>
              <a:rPr lang="en-US" altLang="zh-CN" sz="1200" b="1" dirty="0" smtClean="0">
                <a:solidFill>
                  <a:srgbClr val="0000FF"/>
                </a:solidFill>
                <a:ea typeface="华文楷体" pitchFamily="2" charset="-122"/>
                <a:cs typeface="Times New Roman" panose="02020603050405020304" pitchFamily="18" charset="0"/>
              </a:rPr>
              <a:t>5-Hz 200-TW CPA laser</a:t>
            </a:r>
            <a:endParaRPr lang="zh-CN" altLang="en-US" sz="1200" b="1" dirty="0">
              <a:solidFill>
                <a:srgbClr val="0000FF"/>
              </a:solidFill>
              <a:ea typeface="华文楷体" pitchFamily="2" charset="-122"/>
              <a:cs typeface="Times New Roman" panose="02020603050405020304" pitchFamily="18" charset="0"/>
            </a:endParaRPr>
          </a:p>
        </p:txBody>
      </p:sp>
      <p:sp>
        <p:nvSpPr>
          <p:cNvPr id="11" name="TextBox 10"/>
          <p:cNvSpPr txBox="1"/>
          <p:nvPr/>
        </p:nvSpPr>
        <p:spPr>
          <a:xfrm>
            <a:off x="7643834" y="2643182"/>
            <a:ext cx="968375" cy="276999"/>
          </a:xfrm>
          <a:prstGeom prst="rect">
            <a:avLst/>
          </a:prstGeom>
          <a:solidFill>
            <a:schemeClr val="bg1"/>
          </a:solidFill>
          <a:ln>
            <a:solidFill>
              <a:schemeClr val="bg1"/>
            </a:solidFill>
          </a:ln>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en-US" altLang="zh-CN" sz="1200" b="1" dirty="0" smtClean="0">
                <a:solidFill>
                  <a:srgbClr val="0000FF"/>
                </a:solidFill>
                <a:ea typeface="华文楷体" pitchFamily="2" charset="-122"/>
                <a:cs typeface="Times New Roman" panose="02020603050405020304" pitchFamily="18" charset="0"/>
              </a:rPr>
              <a:t>LWFA</a:t>
            </a:r>
            <a:endParaRPr lang="zh-CN" altLang="en-US" sz="1200" b="1" dirty="0">
              <a:solidFill>
                <a:srgbClr val="0000FF"/>
              </a:solidFill>
              <a:ea typeface="华文楷体" pitchFamily="2" charset="-122"/>
              <a:cs typeface="Times New Roman" panose="02020603050405020304" pitchFamily="18" charset="0"/>
            </a:endParaRPr>
          </a:p>
        </p:txBody>
      </p:sp>
      <p:sp>
        <p:nvSpPr>
          <p:cNvPr id="12" name="Line 20"/>
          <p:cNvSpPr>
            <a:spLocks noChangeShapeType="1"/>
          </p:cNvSpPr>
          <p:nvPr/>
        </p:nvSpPr>
        <p:spPr bwMode="auto">
          <a:xfrm>
            <a:off x="0" y="692696"/>
            <a:ext cx="9144000" cy="0"/>
          </a:xfrm>
          <a:prstGeom prst="line">
            <a:avLst/>
          </a:prstGeom>
          <a:noFill/>
          <a:ln w="38100">
            <a:solidFill>
              <a:srgbClr val="FF0000"/>
            </a:solidFill>
            <a:rou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正方形/長方形 26"/>
          <p:cNvSpPr>
            <a:spLocks noChangeArrowheads="1"/>
          </p:cNvSpPr>
          <p:nvPr/>
        </p:nvSpPr>
        <p:spPr bwMode="auto">
          <a:xfrm>
            <a:off x="-1588" y="5942196"/>
            <a:ext cx="9145588" cy="871180"/>
          </a:xfrm>
          <a:prstGeom prst="roundRect">
            <a:avLst>
              <a:gd name="adj" fmla="val 8116"/>
            </a:avLst>
          </a:prstGeom>
          <a:gradFill rotWithShape="1">
            <a:gsLst>
              <a:gs pos="0">
                <a:srgbClr val="9EEAFF"/>
              </a:gs>
              <a:gs pos="35001">
                <a:srgbClr val="BBEFFF"/>
              </a:gs>
              <a:gs pos="100000">
                <a:srgbClr val="E4F9FF"/>
              </a:gs>
            </a:gsLst>
            <a:lin ang="16200000" scaled="1"/>
          </a:gradFill>
          <a:ln w="9525" algn="ctr">
            <a:solidFill>
              <a:srgbClr val="46AAC5"/>
            </a:solidFill>
            <a:round/>
          </a:ln>
          <a:effectLst>
            <a:outerShdw dist="20000" dir="5400000" rotWithShape="0">
              <a:srgbClr val="000000">
                <a:alpha val="37999"/>
              </a:srgbClr>
            </a:outerShdw>
          </a:effectLst>
        </p:spPr>
        <p:txBody>
          <a:bodyPr>
            <a:spAutoFit/>
          </a:bodyPr>
          <a:lstStyle/>
          <a:p>
            <a:pPr marL="262255" indent="-262255" algn="just">
              <a:spcBef>
                <a:spcPct val="30000"/>
              </a:spcBef>
              <a:buFont typeface="Wingdings" panose="05000000000000000000" pitchFamily="2" charset="2"/>
              <a:buChar char="Ø"/>
            </a:pPr>
            <a:r>
              <a:rPr lang="en-US" altLang="zh-CN" sz="1600" dirty="0"/>
              <a:t>The 6-D brightness B</a:t>
            </a:r>
            <a:r>
              <a:rPr lang="en-US" altLang="zh-CN" sz="1600" baseline="-25000" dirty="0"/>
              <a:t>6D,n</a:t>
            </a:r>
            <a:r>
              <a:rPr lang="en-US" altLang="zh-CN" sz="1600" dirty="0"/>
              <a:t> of the e-beams at the exit of the </a:t>
            </a:r>
            <a:r>
              <a:rPr lang="en-US" altLang="zh-CN" sz="1600" dirty="0" smtClean="0"/>
              <a:t>LWFA is </a:t>
            </a:r>
            <a:r>
              <a:rPr lang="en-US" altLang="zh-CN" sz="1600" dirty="0"/>
              <a:t>calculated as the peak current in the e-beam core divided by the product of the </a:t>
            </a:r>
            <a:r>
              <a:rPr lang="en-US" altLang="zh-CN" sz="1600" dirty="0" err="1"/>
              <a:t>rms</a:t>
            </a:r>
            <a:r>
              <a:rPr lang="en-US" altLang="zh-CN" sz="1600" dirty="0"/>
              <a:t> transverse normalized </a:t>
            </a:r>
            <a:r>
              <a:rPr lang="en-US" altLang="zh-CN" sz="1600" dirty="0" err="1"/>
              <a:t>emittances</a:t>
            </a:r>
            <a:r>
              <a:rPr lang="en-US" altLang="zh-CN" sz="1600" dirty="0"/>
              <a:t> and the fractional energy spread </a:t>
            </a:r>
            <a:r>
              <a:rPr lang="en-US" altLang="zh-CN" sz="1600" dirty="0" err="1"/>
              <a:t>rms</a:t>
            </a:r>
            <a:r>
              <a:rPr lang="en-US" altLang="zh-CN" sz="1600" dirty="0"/>
              <a:t> in units of </a:t>
            </a:r>
            <a:r>
              <a:rPr lang="en-US" altLang="zh-CN" sz="1600" dirty="0" smtClean="0"/>
              <a:t>0.1%</a:t>
            </a:r>
            <a:r>
              <a:rPr lang="en-US" altLang="zh-CN" sz="1600" baseline="30000" dirty="0"/>
              <a:t>.</a:t>
            </a:r>
            <a:endParaRPr kumimoji="1" lang="en-US" altLang="zh-CN" sz="1600" b="1" dirty="0">
              <a:solidFill>
                <a:srgbClr val="FF0000"/>
              </a:solidFill>
              <a:ea typeface="楷体_GB2312" panose="02010609030101010101" pitchFamily="49" charset="-122"/>
              <a:sym typeface="Symbol" panose="05050102010706020507" pitchFamily="18" charset="2"/>
            </a:endParaRPr>
          </a:p>
        </p:txBody>
      </p:sp>
      <p:pic>
        <p:nvPicPr>
          <p:cNvPr id="5122" name="Picture 2"/>
          <p:cNvPicPr>
            <a:picLocks noChangeAspect="1" noChangeArrowheads="1"/>
          </p:cNvPicPr>
          <p:nvPr/>
        </p:nvPicPr>
        <p:blipFill>
          <a:blip r:embed="rId1"/>
          <a:srcRect/>
          <a:stretch>
            <a:fillRect/>
          </a:stretch>
        </p:blipFill>
        <p:spPr bwMode="auto">
          <a:xfrm>
            <a:off x="3181088" y="1044987"/>
            <a:ext cx="5904656" cy="4812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Line 3"/>
          <p:cNvSpPr>
            <a:spLocks noChangeShapeType="1"/>
          </p:cNvSpPr>
          <p:nvPr/>
        </p:nvSpPr>
        <p:spPr bwMode="auto">
          <a:xfrm>
            <a:off x="0" y="836712"/>
            <a:ext cx="9144000" cy="0"/>
          </a:xfrm>
          <a:prstGeom prst="line">
            <a:avLst/>
          </a:prstGeom>
          <a:noFill/>
          <a:ln w="57150" cmpd="thickThin">
            <a:solidFill>
              <a:srgbClr val="FF3300"/>
            </a:solidFill>
            <a:round/>
          </a:ln>
        </p:spPr>
        <p:txBody>
          <a:bodyPr/>
          <a:lstStyle/>
          <a:p>
            <a:endParaRPr lang="zh-CN" altLang="en-US"/>
          </a:p>
        </p:txBody>
      </p:sp>
      <p:graphicFrame>
        <p:nvGraphicFramePr>
          <p:cNvPr id="2" name="对象 1"/>
          <p:cNvGraphicFramePr>
            <a:graphicFrameLocks noChangeAspect="1"/>
          </p:cNvGraphicFramePr>
          <p:nvPr/>
        </p:nvGraphicFramePr>
        <p:xfrm>
          <a:off x="611560" y="2924944"/>
          <a:ext cx="1820863" cy="863600"/>
        </p:xfrm>
        <a:graphic>
          <a:graphicData uri="http://schemas.openxmlformats.org/presentationml/2006/ole">
            <mc:AlternateContent xmlns:mc="http://schemas.openxmlformats.org/markup-compatibility/2006">
              <mc:Choice xmlns:v="urn:schemas-microsoft-com:vml" Requires="v">
                <p:oleObj spid="_x0000_s9342" name="公式" r:id="rId2" imgW="23774400" imgH="11277600" progId="Equation.3">
                  <p:embed/>
                </p:oleObj>
              </mc:Choice>
              <mc:Fallback>
                <p:oleObj name="公式" r:id="rId2" imgW="23774400" imgH="11277600" progId="Equation.3">
                  <p:embed/>
                  <p:pic>
                    <p:nvPicPr>
                      <p:cNvPr id="0" name="图片 9341"/>
                      <p:cNvPicPr/>
                      <p:nvPr/>
                    </p:nvPicPr>
                    <p:blipFill>
                      <a:blip r:embed="rId3"/>
                      <a:stretch>
                        <a:fillRect/>
                      </a:stretch>
                    </p:blipFill>
                    <p:spPr>
                      <a:xfrm>
                        <a:off x="611560" y="2924944"/>
                        <a:ext cx="1820863" cy="863600"/>
                      </a:xfrm>
                      <a:prstGeom prst="rect">
                        <a:avLst/>
                      </a:prstGeom>
                    </p:spPr>
                  </p:pic>
                </p:oleObj>
              </mc:Fallback>
            </mc:AlternateContent>
          </a:graphicData>
        </a:graphic>
      </p:graphicFrame>
      <p:graphicFrame>
        <p:nvGraphicFramePr>
          <p:cNvPr id="3" name="对象 2"/>
          <p:cNvGraphicFramePr>
            <a:graphicFrameLocks noChangeAspect="1"/>
          </p:cNvGraphicFramePr>
          <p:nvPr/>
        </p:nvGraphicFramePr>
        <p:xfrm>
          <a:off x="683568" y="4005064"/>
          <a:ext cx="1049338" cy="442912"/>
        </p:xfrm>
        <a:graphic>
          <a:graphicData uri="http://schemas.openxmlformats.org/presentationml/2006/ole">
            <mc:AlternateContent xmlns:mc="http://schemas.openxmlformats.org/markup-compatibility/2006">
              <mc:Choice xmlns:v="urn:schemas-microsoft-com:vml" Requires="v">
                <p:oleObj spid="_x0000_s9343" name="公式" r:id="rId4" imgW="13716000" imgH="5791200" progId="Equation.3">
                  <p:embed/>
                </p:oleObj>
              </mc:Choice>
              <mc:Fallback>
                <p:oleObj name="公式" r:id="rId4" imgW="13716000" imgH="5791200" progId="Equation.3">
                  <p:embed/>
                  <p:pic>
                    <p:nvPicPr>
                      <p:cNvPr id="0" name="图片 9342"/>
                      <p:cNvPicPr>
                        <a:picLocks noChangeAspect="1" noChangeArrowheads="1"/>
                      </p:cNvPicPr>
                      <p:nvPr/>
                    </p:nvPicPr>
                    <p:blipFill>
                      <a:blip r:embed="rId5"/>
                      <a:srcRect/>
                      <a:stretch>
                        <a:fillRect/>
                      </a:stretch>
                    </p:blipFill>
                    <p:spPr bwMode="auto">
                      <a:xfrm>
                        <a:off x="683568" y="4005064"/>
                        <a:ext cx="104933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对象 3"/>
          <p:cNvGraphicFramePr>
            <a:graphicFrameLocks noChangeAspect="1"/>
          </p:cNvGraphicFramePr>
          <p:nvPr/>
        </p:nvGraphicFramePr>
        <p:xfrm>
          <a:off x="637282" y="4592811"/>
          <a:ext cx="1071563" cy="419100"/>
        </p:xfrm>
        <a:graphic>
          <a:graphicData uri="http://schemas.openxmlformats.org/presentationml/2006/ole">
            <mc:AlternateContent xmlns:mc="http://schemas.openxmlformats.org/markup-compatibility/2006">
              <mc:Choice xmlns:v="urn:schemas-microsoft-com:vml" Requires="v">
                <p:oleObj spid="_x0000_s9344" name="公式" r:id="rId6" imgW="14020800" imgH="5486400" progId="Equation.3">
                  <p:embed/>
                </p:oleObj>
              </mc:Choice>
              <mc:Fallback>
                <p:oleObj name="公式" r:id="rId6" imgW="14020800" imgH="5486400" progId="Equation.3">
                  <p:embed/>
                  <p:pic>
                    <p:nvPicPr>
                      <p:cNvPr id="0" name="图片 9343"/>
                      <p:cNvPicPr>
                        <a:picLocks noChangeAspect="1" noChangeArrowheads="1"/>
                      </p:cNvPicPr>
                      <p:nvPr/>
                    </p:nvPicPr>
                    <p:blipFill>
                      <a:blip r:embed="rId7"/>
                      <a:srcRect/>
                      <a:stretch>
                        <a:fillRect/>
                      </a:stretch>
                    </p:blipFill>
                    <p:spPr bwMode="auto">
                      <a:xfrm>
                        <a:off x="637282" y="4592811"/>
                        <a:ext cx="10715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对象 4"/>
          <p:cNvGraphicFramePr>
            <a:graphicFrameLocks noChangeAspect="1"/>
          </p:cNvGraphicFramePr>
          <p:nvPr/>
        </p:nvGraphicFramePr>
        <p:xfrm>
          <a:off x="683568" y="5157192"/>
          <a:ext cx="1003300" cy="442913"/>
        </p:xfrm>
        <a:graphic>
          <a:graphicData uri="http://schemas.openxmlformats.org/presentationml/2006/ole">
            <mc:AlternateContent xmlns:mc="http://schemas.openxmlformats.org/markup-compatibility/2006">
              <mc:Choice xmlns:v="urn:schemas-microsoft-com:vml" Requires="v">
                <p:oleObj spid="_x0000_s9345" name="公式" r:id="rId8" imgW="13106400" imgH="5791200" progId="Equation.3">
                  <p:embed/>
                </p:oleObj>
              </mc:Choice>
              <mc:Fallback>
                <p:oleObj name="公式" r:id="rId8" imgW="13106400" imgH="5791200" progId="Equation.3">
                  <p:embed/>
                  <p:pic>
                    <p:nvPicPr>
                      <p:cNvPr id="0" name="图片 9344"/>
                      <p:cNvPicPr>
                        <a:picLocks noChangeAspect="1" noChangeArrowheads="1"/>
                      </p:cNvPicPr>
                      <p:nvPr/>
                    </p:nvPicPr>
                    <p:blipFill>
                      <a:blip r:embed="rId9"/>
                      <a:srcRect/>
                      <a:stretch>
                        <a:fillRect/>
                      </a:stretch>
                    </p:blipFill>
                    <p:spPr bwMode="auto">
                      <a:xfrm>
                        <a:off x="683568" y="5157192"/>
                        <a:ext cx="1003300" cy="442913"/>
                      </a:xfrm>
                      <a:prstGeom prst="rect">
                        <a:avLst/>
                      </a:prstGeom>
                      <a:noFill/>
                      <a:ln>
                        <a:noFill/>
                      </a:ln>
                    </p:spPr>
                  </p:pic>
                </p:oleObj>
              </mc:Fallback>
            </mc:AlternateContent>
          </a:graphicData>
        </a:graphic>
      </p:graphicFrame>
      <p:sp>
        <p:nvSpPr>
          <p:cNvPr id="11" name="矩形 10"/>
          <p:cNvSpPr/>
          <p:nvPr/>
        </p:nvSpPr>
        <p:spPr>
          <a:xfrm>
            <a:off x="0" y="0"/>
            <a:ext cx="9144000" cy="83099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High-quality high-energy electron beams from a cascaded LWFA</a:t>
            </a:r>
            <a:endPar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pPr algn="ctr"/>
            <a:r>
              <a:rPr lang="en-US" altLang="zh-CN" sz="24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(SIOM, 2015)</a:t>
            </a:r>
            <a:endParaRPr lang="zh-CN" altLang="en-US" sz="2400"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
        <p:nvSpPr>
          <p:cNvPr id="10" name="矩形 9"/>
          <p:cNvSpPr/>
          <p:nvPr/>
        </p:nvSpPr>
        <p:spPr>
          <a:xfrm>
            <a:off x="0" y="1071546"/>
            <a:ext cx="3181088"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altLang="zh-CN" sz="2000" b="1" dirty="0" smtClean="0">
                <a:solidFill>
                  <a:schemeClr val="tx1"/>
                </a:solidFill>
                <a:latin typeface="Times New Roman" panose="02020603050405020304" pitchFamily="18" charset="0"/>
                <a:ea typeface="黑体" panose="02010600030101010101" pitchFamily="49" charset="-122"/>
                <a:cs typeface="Times New Roman" panose="02020603050405020304" pitchFamily="18" charset="0"/>
              </a:rPr>
              <a:t>Peak </a:t>
            </a:r>
            <a:r>
              <a:rPr lang="en-US" altLang="zh-CN" sz="2000" b="1" dirty="0">
                <a:solidFill>
                  <a:schemeClr val="tx1"/>
                </a:solidFill>
                <a:latin typeface="Times New Roman" panose="02020603050405020304" pitchFamily="18" charset="0"/>
                <a:ea typeface="黑体" panose="02010600030101010101" pitchFamily="49" charset="-122"/>
                <a:cs typeface="Times New Roman" panose="02020603050405020304" pitchFamily="18" charset="0"/>
              </a:rPr>
              <a:t>energy</a:t>
            </a:r>
            <a:r>
              <a:rPr lang="en-US" altLang="zh-CN" sz="2000" b="1" dirty="0" smtClean="0">
                <a:solidFill>
                  <a:schemeClr val="tx1"/>
                </a:solidFill>
                <a:latin typeface="Times New Roman" panose="02020603050405020304" pitchFamily="18" charset="0"/>
                <a:ea typeface="黑体" panose="02010600030101010101" pitchFamily="49" charset="-122"/>
                <a:cs typeface="Times New Roman" panose="02020603050405020304" pitchFamily="18" charset="0"/>
              </a:rPr>
              <a:t>:  </a:t>
            </a:r>
            <a:r>
              <a:rPr lang="en-US" altLang="zh-CN" sz="20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0.4-0.6 </a:t>
            </a:r>
            <a:r>
              <a:rPr lang="en-US" altLang="zh-CN" sz="2000" b="1" dirty="0" err="1">
                <a:solidFill>
                  <a:srgbClr val="FF0000"/>
                </a:solidFill>
                <a:latin typeface="Times New Roman" panose="02020603050405020304" pitchFamily="18" charset="0"/>
                <a:ea typeface="黑体" panose="02010600030101010101" pitchFamily="49" charset="-122"/>
                <a:cs typeface="Times New Roman" panose="02020603050405020304" pitchFamily="18" charset="0"/>
              </a:rPr>
              <a:t>GeV</a:t>
            </a:r>
            <a:endPar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r>
              <a:rPr lang="en-US" altLang="zh-CN" sz="2000" b="1" dirty="0">
                <a:solidFill>
                  <a:schemeClr val="tx1"/>
                </a:solidFill>
                <a:latin typeface="Times New Roman" panose="02020603050405020304" pitchFamily="18" charset="0"/>
                <a:ea typeface="黑体" panose="02010600030101010101" pitchFamily="49" charset="-122"/>
                <a:cs typeface="Times New Roman" panose="02020603050405020304" pitchFamily="18" charset="0"/>
              </a:rPr>
              <a:t>Energy spread</a:t>
            </a:r>
            <a:r>
              <a:rPr lang="en-US" altLang="zh-CN" sz="2000" b="1" dirty="0" smtClean="0">
                <a:solidFill>
                  <a:schemeClr val="tx1"/>
                </a:solidFill>
                <a:latin typeface="Times New Roman" panose="02020603050405020304" pitchFamily="18" charset="0"/>
                <a:ea typeface="黑体" panose="02010600030101010101" pitchFamily="49" charset="-122"/>
                <a:cs typeface="Times New Roman" panose="02020603050405020304" pitchFamily="18" charset="0"/>
              </a:rPr>
              <a:t>:  </a:t>
            </a:r>
            <a:r>
              <a:rPr lang="en-US" altLang="zh-CN" sz="20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&lt;1</a:t>
            </a:r>
            <a:r>
              <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a:t>
            </a:r>
            <a:endPar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r>
              <a:rPr lang="en-US" altLang="zh-CN" sz="2000" b="1" dirty="0">
                <a:solidFill>
                  <a:schemeClr val="tx1"/>
                </a:solidFill>
                <a:latin typeface="Times New Roman" panose="02020603050405020304" pitchFamily="18" charset="0"/>
                <a:ea typeface="黑体" panose="02010600030101010101" pitchFamily="49" charset="-122"/>
                <a:cs typeface="Times New Roman" panose="02020603050405020304" pitchFamily="18" charset="0"/>
              </a:rPr>
              <a:t>Beam charge : </a:t>
            </a:r>
            <a:r>
              <a:rPr lang="en-US" altLang="zh-CN" sz="2000" b="1" dirty="0" smtClean="0">
                <a:solidFill>
                  <a:schemeClr val="tx1"/>
                </a:solidFill>
                <a:latin typeface="Times New Roman" panose="02020603050405020304" pitchFamily="18" charset="0"/>
                <a:ea typeface="黑体" panose="02010600030101010101" pitchFamily="49" charset="-122"/>
                <a:cs typeface="Times New Roman" panose="02020603050405020304" pitchFamily="18" charset="0"/>
              </a:rPr>
              <a:t> </a:t>
            </a:r>
            <a:r>
              <a:rPr lang="en-US" altLang="zh-CN" sz="20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up </a:t>
            </a:r>
            <a:r>
              <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to </a:t>
            </a:r>
            <a:r>
              <a:rPr lang="en-US" altLang="zh-CN" sz="20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80 </a:t>
            </a:r>
            <a:r>
              <a:rPr lang="en-US" altLang="zh-CN" sz="2000" b="1" dirty="0" err="1">
                <a:solidFill>
                  <a:srgbClr val="FF0000"/>
                </a:solidFill>
                <a:latin typeface="Times New Roman" panose="02020603050405020304" pitchFamily="18" charset="0"/>
                <a:ea typeface="黑体" panose="02010600030101010101" pitchFamily="49" charset="-122"/>
                <a:cs typeface="Times New Roman" panose="02020603050405020304" pitchFamily="18" charset="0"/>
              </a:rPr>
              <a:t>pC</a:t>
            </a:r>
            <a:endPar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r>
              <a:rPr lang="en-US" altLang="zh-CN" sz="2000" b="1" dirty="0">
                <a:solidFill>
                  <a:schemeClr val="tx1"/>
                </a:solidFill>
                <a:latin typeface="Times New Roman" panose="02020603050405020304" pitchFamily="18" charset="0"/>
                <a:ea typeface="黑体" panose="02010600030101010101" pitchFamily="49" charset="-122"/>
                <a:cs typeface="Times New Roman" panose="02020603050405020304" pitchFamily="18" charset="0"/>
              </a:rPr>
              <a:t>Divergence:</a:t>
            </a:r>
            <a:r>
              <a:rPr lang="en-US" altLang="zh-CN" sz="2000" b="1" dirty="0">
                <a:solidFill>
                  <a:srgbClr val="3333CC"/>
                </a:solidFill>
                <a:latin typeface="Times New Roman" panose="02020603050405020304" pitchFamily="18" charset="0"/>
                <a:ea typeface="黑体" panose="02010600030101010101" pitchFamily="49" charset="-122"/>
                <a:cs typeface="Times New Roman" panose="02020603050405020304" pitchFamily="18" charset="0"/>
              </a:rPr>
              <a:t> </a:t>
            </a:r>
            <a:r>
              <a:rPr lang="en-US" altLang="zh-CN" sz="2000" b="1" dirty="0" smtClean="0">
                <a:solidFill>
                  <a:srgbClr val="3333CC"/>
                </a:solidFill>
                <a:latin typeface="Times New Roman" panose="02020603050405020304" pitchFamily="18" charset="0"/>
                <a:ea typeface="黑体" panose="02010600030101010101" pitchFamily="49" charset="-122"/>
                <a:cs typeface="Times New Roman" panose="02020603050405020304" pitchFamily="18" charset="0"/>
              </a:rPr>
              <a:t> </a:t>
            </a:r>
            <a:r>
              <a:rPr lang="en-US" altLang="zh-CN" sz="20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&lt;0.3 </a:t>
            </a:r>
            <a:r>
              <a:rPr lang="en-US" altLang="zh-CN" sz="2000" b="1" dirty="0" err="1">
                <a:solidFill>
                  <a:srgbClr val="FF0000"/>
                </a:solidFill>
                <a:latin typeface="Times New Roman" panose="02020603050405020304" pitchFamily="18" charset="0"/>
                <a:ea typeface="黑体" panose="02010600030101010101" pitchFamily="49" charset="-122"/>
                <a:cs typeface="Times New Roman" panose="02020603050405020304" pitchFamily="18" charset="0"/>
              </a:rPr>
              <a:t>mrad</a:t>
            </a:r>
            <a:r>
              <a:rPr lang="en-US" altLang="zh-CN"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a:t>
            </a:r>
            <a:endParaRPr lang="zh-CN" altLang="en-US" sz="20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cstate="print"/>
          <a:stretch>
            <a:fillRect/>
          </a:stretch>
        </p:blipFill>
        <p:spPr>
          <a:xfrm>
            <a:off x="611560" y="1412776"/>
            <a:ext cx="7848872" cy="4536504"/>
          </a:xfrm>
          <a:prstGeom prst="rect">
            <a:avLst/>
          </a:prstGeom>
        </p:spPr>
      </p:pic>
      <p:sp>
        <p:nvSpPr>
          <p:cNvPr id="9" name="矩形 8"/>
          <p:cNvSpPr/>
          <p:nvPr/>
        </p:nvSpPr>
        <p:spPr>
          <a:xfrm>
            <a:off x="0" y="-15190"/>
            <a:ext cx="9144000" cy="6110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lnSpc>
                <a:spcPct val="200000"/>
              </a:lnSpc>
              <a:spcBef>
                <a:spcPts val="0"/>
              </a:spcBef>
              <a:defRPr/>
            </a:pPr>
            <a:r>
              <a:rPr lang="zh-CN" altLang="en-US" sz="2000" b="1" dirty="0" smtClean="0">
                <a:solidFill>
                  <a:srgbClr val="FF0000"/>
                </a:solidFill>
                <a:ea typeface="黑体" panose="02010600030101010101" pitchFamily="49" charset="-122"/>
              </a:rPr>
              <a:t>级联</a:t>
            </a:r>
            <a:r>
              <a:rPr lang="zh-CN" altLang="en-US" sz="2000" b="1" dirty="0">
                <a:solidFill>
                  <a:srgbClr val="FF0000"/>
                </a:solidFill>
                <a:ea typeface="黑体" panose="02010600030101010101" pitchFamily="49" charset="-122"/>
              </a:rPr>
              <a:t>激光尾波场加速高性能电子束的</a:t>
            </a:r>
            <a:r>
              <a:rPr lang="zh-CN" altLang="en-US" sz="2000" b="1" dirty="0" smtClean="0">
                <a:solidFill>
                  <a:srgbClr val="FF0000"/>
                </a:solidFill>
                <a:ea typeface="黑体" panose="02010600030101010101" pitchFamily="49" charset="-122"/>
              </a:rPr>
              <a:t>产生</a:t>
            </a:r>
            <a:r>
              <a:rPr lang="en-US" altLang="zh-CN" sz="20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(SIOM, 2015)</a:t>
            </a:r>
            <a:endParaRPr lang="zh-CN" altLang="en-US" sz="2000"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
        <p:nvSpPr>
          <p:cNvPr id="11" name="Line 3"/>
          <p:cNvSpPr>
            <a:spLocks noChangeShapeType="1"/>
          </p:cNvSpPr>
          <p:nvPr/>
        </p:nvSpPr>
        <p:spPr bwMode="auto">
          <a:xfrm>
            <a:off x="-35496" y="836712"/>
            <a:ext cx="9144000" cy="0"/>
          </a:xfrm>
          <a:prstGeom prst="line">
            <a:avLst/>
          </a:prstGeom>
          <a:noFill/>
          <a:ln w="57150" cmpd="thickThin">
            <a:solidFill>
              <a:srgbClr val="FF3300"/>
            </a:solidFill>
            <a:round/>
          </a:ln>
        </p:spPr>
        <p:txBody>
          <a:bodyPr/>
          <a:lstStyle/>
          <a:p>
            <a:endParaRPr lang="zh-CN" altLang="en-US"/>
          </a:p>
        </p:txBody>
      </p:sp>
      <p:sp>
        <p:nvSpPr>
          <p:cNvPr id="7" name="矩形 6"/>
          <p:cNvSpPr/>
          <p:nvPr/>
        </p:nvSpPr>
        <p:spPr>
          <a:xfrm>
            <a:off x="3517625" y="6381328"/>
            <a:ext cx="5567918" cy="369332"/>
          </a:xfrm>
          <a:prstGeom prst="rect">
            <a:avLst/>
          </a:prstGeom>
          <a:ln>
            <a:solidFill>
              <a:srgbClr val="0000FF"/>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spcBef>
                <a:spcPts val="600"/>
              </a:spcBef>
            </a:pPr>
            <a:r>
              <a:rPr lang="en-US" altLang="zh-CN" sz="1800" b="1" dirty="0" smtClean="0">
                <a:solidFill>
                  <a:srgbClr val="FF0000"/>
                </a:solidFill>
                <a:latin typeface="Times New Roman" panose="02020603050405020304" pitchFamily="18" charset="0"/>
                <a:cs typeface="Times New Roman" panose="02020603050405020304" pitchFamily="18" charset="0"/>
              </a:rPr>
              <a:t> </a:t>
            </a:r>
            <a:r>
              <a:rPr lang="en-US" altLang="zh-CN" sz="1800" b="1" dirty="0" err="1" smtClean="0">
                <a:solidFill>
                  <a:srgbClr val="FF0000"/>
                </a:solidFill>
                <a:latin typeface="Times New Roman" panose="02020603050405020304" pitchFamily="18" charset="0"/>
                <a:cs typeface="Times New Roman" panose="02020603050405020304" pitchFamily="18" charset="0"/>
              </a:rPr>
              <a:t>Wentao</a:t>
            </a:r>
            <a:r>
              <a:rPr lang="en-US" altLang="zh-CN" sz="1800" b="1" dirty="0" smtClean="0">
                <a:solidFill>
                  <a:srgbClr val="FF0000"/>
                </a:solidFill>
                <a:latin typeface="Times New Roman" panose="02020603050405020304" pitchFamily="18" charset="0"/>
                <a:cs typeface="Times New Roman" panose="02020603050405020304" pitchFamily="18" charset="0"/>
              </a:rPr>
              <a:t> Wang </a:t>
            </a:r>
            <a:r>
              <a:rPr lang="en-US" altLang="zh-CN" sz="1800" b="1" i="1" dirty="0" smtClean="0">
                <a:solidFill>
                  <a:srgbClr val="FF0000"/>
                </a:solidFill>
                <a:latin typeface="Times New Roman" panose="02020603050405020304" pitchFamily="18" charset="0"/>
                <a:cs typeface="Times New Roman" panose="02020603050405020304" pitchFamily="18" charset="0"/>
              </a:rPr>
              <a:t>et al</a:t>
            </a:r>
            <a:r>
              <a:rPr lang="en-US" altLang="zh-CN" sz="1800" b="1" dirty="0" smtClean="0">
                <a:solidFill>
                  <a:srgbClr val="FF0000"/>
                </a:solidFill>
                <a:latin typeface="Times New Roman" panose="02020603050405020304" pitchFamily="18" charset="0"/>
                <a:cs typeface="Times New Roman" panose="02020603050405020304" pitchFamily="18" charset="0"/>
              </a:rPr>
              <a:t>., Phys</a:t>
            </a:r>
            <a:r>
              <a:rPr lang="en-US" altLang="zh-CN" sz="1800" b="1" dirty="0">
                <a:solidFill>
                  <a:srgbClr val="FF0000"/>
                </a:solidFill>
                <a:latin typeface="Times New Roman" panose="02020603050405020304" pitchFamily="18" charset="0"/>
                <a:cs typeface="Times New Roman" panose="02020603050405020304" pitchFamily="18" charset="0"/>
              </a:rPr>
              <a:t>. </a:t>
            </a:r>
            <a:r>
              <a:rPr lang="en-US" altLang="zh-CN" sz="1800" b="1" dirty="0" smtClean="0">
                <a:solidFill>
                  <a:srgbClr val="FF0000"/>
                </a:solidFill>
                <a:latin typeface="Times New Roman" panose="02020603050405020304" pitchFamily="18" charset="0"/>
                <a:cs typeface="Times New Roman" panose="02020603050405020304" pitchFamily="18" charset="0"/>
              </a:rPr>
              <a:t>Rev. </a:t>
            </a:r>
            <a:r>
              <a:rPr lang="en-US" altLang="zh-CN" sz="1800" b="1" dirty="0" err="1" smtClean="0">
                <a:solidFill>
                  <a:srgbClr val="FF0000"/>
                </a:solidFill>
                <a:latin typeface="Times New Roman" panose="02020603050405020304" pitchFamily="18" charset="0"/>
                <a:cs typeface="Times New Roman" panose="02020603050405020304" pitchFamily="18" charset="0"/>
              </a:rPr>
              <a:t>Lett</a:t>
            </a:r>
            <a:r>
              <a:rPr lang="en-US" altLang="zh-CN" sz="1800" b="1" dirty="0" smtClean="0">
                <a:solidFill>
                  <a:srgbClr val="FF0000"/>
                </a:solidFill>
                <a:latin typeface="Times New Roman" panose="02020603050405020304" pitchFamily="18" charset="0"/>
                <a:cs typeface="Times New Roman" panose="02020603050405020304" pitchFamily="18" charset="0"/>
              </a:rPr>
              <a:t>. </a:t>
            </a:r>
            <a:r>
              <a:rPr lang="en-US" altLang="zh-CN" sz="1800" b="1" dirty="0">
                <a:solidFill>
                  <a:srgbClr val="FF0000"/>
                </a:solidFill>
                <a:latin typeface="Times New Roman" panose="02020603050405020304" pitchFamily="18" charset="0"/>
                <a:cs typeface="Times New Roman" panose="02020603050405020304" pitchFamily="18" charset="0"/>
              </a:rPr>
              <a:t>117, 124801(2016)</a:t>
            </a:r>
            <a:endParaRPr lang="en-US" altLang="zh-CN" sz="1800" b="1" dirty="0">
              <a:solidFill>
                <a:srgbClr val="FF0000"/>
              </a:solidFill>
              <a:latin typeface="Times New Roman" panose="02020603050405020304" pitchFamily="18" charset="0"/>
              <a:cs typeface="Times New Roman" panose="02020603050405020304" pitchFamily="18" charset="0"/>
            </a:endParaRPr>
          </a:p>
        </p:txBody>
      </p:sp>
      <p:sp>
        <p:nvSpPr>
          <p:cNvPr id="8" name="矩形 7"/>
          <p:cNvSpPr/>
          <p:nvPr/>
        </p:nvSpPr>
        <p:spPr>
          <a:xfrm>
            <a:off x="0" y="0"/>
            <a:ext cx="9144000" cy="83099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High-quality high-energy electron beams from a cascaded LWFA</a:t>
            </a:r>
            <a:endPar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pPr algn="ctr"/>
            <a:r>
              <a:rPr lang="en-US" altLang="zh-CN" sz="24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(SIOM, 2015)</a:t>
            </a:r>
            <a:endParaRPr lang="zh-CN" altLang="en-US" sz="2400"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3"/>
          <p:cNvSpPr>
            <a:spLocks noChangeShapeType="1"/>
          </p:cNvSpPr>
          <p:nvPr/>
        </p:nvSpPr>
        <p:spPr bwMode="auto">
          <a:xfrm>
            <a:off x="0" y="870620"/>
            <a:ext cx="9144000" cy="0"/>
          </a:xfrm>
          <a:prstGeom prst="line">
            <a:avLst/>
          </a:prstGeom>
          <a:noFill/>
          <a:ln w="57150" cmpd="thickThin">
            <a:solidFill>
              <a:srgbClr val="FF3300"/>
            </a:solidFill>
            <a:round/>
          </a:ln>
        </p:spPr>
        <p:txBody>
          <a:bodyPr/>
          <a:lstStyle/>
          <a:p>
            <a:endParaRPr lang="zh-CN" altLang="en-US"/>
          </a:p>
        </p:txBody>
      </p:sp>
      <p:sp>
        <p:nvSpPr>
          <p:cNvPr id="7" name="矩形 6"/>
          <p:cNvSpPr/>
          <p:nvPr/>
        </p:nvSpPr>
        <p:spPr>
          <a:xfrm>
            <a:off x="35496" y="1052736"/>
            <a:ext cx="7735707" cy="461665"/>
          </a:xfrm>
          <a:prstGeom prst="rect">
            <a:avLst/>
          </a:prstGeom>
          <a:solidFill>
            <a:schemeClr val="bg1"/>
          </a:solidFill>
        </p:spPr>
        <p:txBody>
          <a:bodyPr wrap="none">
            <a:spAutoFit/>
          </a:bodyPr>
          <a:lstStyle/>
          <a:p>
            <a:pPr marL="342900" indent="-342900" fontAlgn="base">
              <a:spcBef>
                <a:spcPct val="0"/>
              </a:spcBef>
              <a:spcAft>
                <a:spcPct val="0"/>
              </a:spcAft>
              <a:buFont typeface="Wingdings" panose="05000000000000000000" pitchFamily="2" charset="2"/>
              <a:buChar char="Ø"/>
            </a:pPr>
            <a:r>
              <a:rPr lang="en-US" altLang="zh-CN" sz="2400" b="1" dirty="0" smtClean="0">
                <a:solidFill>
                  <a:srgbClr val="0000FF"/>
                </a:solidFill>
                <a:latin typeface="+mj-lt"/>
                <a:ea typeface="黑体" panose="02010600030101010101" pitchFamily="49" charset="-122"/>
              </a:rPr>
              <a:t>Compression of energy spread via energy chirp control</a:t>
            </a:r>
            <a:endParaRPr lang="zh-CN" altLang="en-US" sz="2400" b="1" dirty="0">
              <a:solidFill>
                <a:srgbClr val="0000FF"/>
              </a:solidFill>
              <a:latin typeface="+mj-lt"/>
              <a:ea typeface="黑体" panose="02010600030101010101" pitchFamily="49" charset="-122"/>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51920" y="1478856"/>
            <a:ext cx="4896544" cy="4830464"/>
          </a:xfrm>
          <a:prstGeom prst="rect">
            <a:avLst/>
          </a:prstGeom>
          <a:ln>
            <a:noFill/>
          </a:ln>
          <a:effectLst/>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44" r="30253"/>
          <a:stretch>
            <a:fillRect/>
          </a:stretch>
        </p:blipFill>
        <p:spPr bwMode="auto">
          <a:xfrm>
            <a:off x="683568" y="1700808"/>
            <a:ext cx="2899812" cy="182052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778002"/>
            <a:ext cx="2899812" cy="2501365"/>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3517625" y="6381328"/>
            <a:ext cx="5567918" cy="369332"/>
          </a:xfrm>
          <a:prstGeom prst="rect">
            <a:avLst/>
          </a:prstGeom>
          <a:solidFill>
            <a:schemeClr val="bg1"/>
          </a:solidFill>
          <a:ln>
            <a:solidFill>
              <a:srgbClr val="0000FF"/>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457200" indent="-457200">
              <a:spcBef>
                <a:spcPts val="600"/>
              </a:spcBef>
            </a:pPr>
            <a:r>
              <a:rPr lang="en-US" altLang="zh-CN" sz="1800" b="1" dirty="0" smtClean="0">
                <a:solidFill>
                  <a:srgbClr val="FF0000"/>
                </a:solidFill>
                <a:latin typeface="Times New Roman" panose="02020603050405020304" pitchFamily="18" charset="0"/>
                <a:cs typeface="Times New Roman" panose="02020603050405020304" pitchFamily="18" charset="0"/>
              </a:rPr>
              <a:t> </a:t>
            </a:r>
            <a:r>
              <a:rPr lang="en-US" altLang="zh-CN" sz="1800" b="1" dirty="0" err="1" smtClean="0">
                <a:solidFill>
                  <a:srgbClr val="FF0000"/>
                </a:solidFill>
                <a:latin typeface="Times New Roman" panose="02020603050405020304" pitchFamily="18" charset="0"/>
                <a:cs typeface="Times New Roman" panose="02020603050405020304" pitchFamily="18" charset="0"/>
              </a:rPr>
              <a:t>Wentao</a:t>
            </a:r>
            <a:r>
              <a:rPr lang="en-US" altLang="zh-CN" sz="1800" b="1" dirty="0" smtClean="0">
                <a:solidFill>
                  <a:srgbClr val="FF0000"/>
                </a:solidFill>
                <a:latin typeface="Times New Roman" panose="02020603050405020304" pitchFamily="18" charset="0"/>
                <a:cs typeface="Times New Roman" panose="02020603050405020304" pitchFamily="18" charset="0"/>
              </a:rPr>
              <a:t> Wang </a:t>
            </a:r>
            <a:r>
              <a:rPr lang="en-US" altLang="zh-CN" sz="1800" b="1" i="1" dirty="0" smtClean="0">
                <a:solidFill>
                  <a:srgbClr val="FF0000"/>
                </a:solidFill>
                <a:latin typeface="Times New Roman" panose="02020603050405020304" pitchFamily="18" charset="0"/>
                <a:cs typeface="Times New Roman" panose="02020603050405020304" pitchFamily="18" charset="0"/>
              </a:rPr>
              <a:t>et al</a:t>
            </a:r>
            <a:r>
              <a:rPr lang="en-US" altLang="zh-CN" sz="1800" b="1" dirty="0" smtClean="0">
                <a:solidFill>
                  <a:srgbClr val="FF0000"/>
                </a:solidFill>
                <a:latin typeface="Times New Roman" panose="02020603050405020304" pitchFamily="18" charset="0"/>
                <a:cs typeface="Times New Roman" panose="02020603050405020304" pitchFamily="18" charset="0"/>
              </a:rPr>
              <a:t>., Phys</a:t>
            </a:r>
            <a:r>
              <a:rPr lang="en-US" altLang="zh-CN" sz="1800" b="1" dirty="0">
                <a:solidFill>
                  <a:srgbClr val="FF0000"/>
                </a:solidFill>
                <a:latin typeface="Times New Roman" panose="02020603050405020304" pitchFamily="18" charset="0"/>
                <a:cs typeface="Times New Roman" panose="02020603050405020304" pitchFamily="18" charset="0"/>
              </a:rPr>
              <a:t>. </a:t>
            </a:r>
            <a:r>
              <a:rPr lang="en-US" altLang="zh-CN" sz="1800" b="1" dirty="0" smtClean="0">
                <a:solidFill>
                  <a:srgbClr val="FF0000"/>
                </a:solidFill>
                <a:latin typeface="Times New Roman" panose="02020603050405020304" pitchFamily="18" charset="0"/>
                <a:cs typeface="Times New Roman" panose="02020603050405020304" pitchFamily="18" charset="0"/>
              </a:rPr>
              <a:t>Rev. </a:t>
            </a:r>
            <a:r>
              <a:rPr lang="en-US" altLang="zh-CN" sz="1800" b="1" dirty="0" err="1" smtClean="0">
                <a:solidFill>
                  <a:srgbClr val="FF0000"/>
                </a:solidFill>
                <a:latin typeface="Times New Roman" panose="02020603050405020304" pitchFamily="18" charset="0"/>
                <a:cs typeface="Times New Roman" panose="02020603050405020304" pitchFamily="18" charset="0"/>
              </a:rPr>
              <a:t>Lett</a:t>
            </a:r>
            <a:r>
              <a:rPr lang="en-US" altLang="zh-CN" sz="1800" b="1" dirty="0" smtClean="0">
                <a:solidFill>
                  <a:srgbClr val="FF0000"/>
                </a:solidFill>
                <a:latin typeface="Times New Roman" panose="02020603050405020304" pitchFamily="18" charset="0"/>
                <a:cs typeface="Times New Roman" panose="02020603050405020304" pitchFamily="18" charset="0"/>
              </a:rPr>
              <a:t>. </a:t>
            </a:r>
            <a:r>
              <a:rPr lang="en-US" altLang="zh-CN" sz="1800" b="1" dirty="0">
                <a:solidFill>
                  <a:srgbClr val="FF0000"/>
                </a:solidFill>
                <a:latin typeface="Times New Roman" panose="02020603050405020304" pitchFamily="18" charset="0"/>
                <a:cs typeface="Times New Roman" panose="02020603050405020304" pitchFamily="18" charset="0"/>
              </a:rPr>
              <a:t>117, 124801(2016)</a:t>
            </a:r>
            <a:endParaRPr lang="en-US" altLang="zh-CN" sz="1800" b="1" dirty="0">
              <a:solidFill>
                <a:srgbClr val="FF0000"/>
              </a:solidFill>
              <a:latin typeface="Times New Roman" panose="02020603050405020304" pitchFamily="18" charset="0"/>
              <a:cs typeface="Times New Roman" panose="02020603050405020304" pitchFamily="18" charset="0"/>
            </a:endParaRPr>
          </a:p>
        </p:txBody>
      </p:sp>
      <p:sp>
        <p:nvSpPr>
          <p:cNvPr id="14" name="矩形 13"/>
          <p:cNvSpPr/>
          <p:nvPr/>
        </p:nvSpPr>
        <p:spPr>
          <a:xfrm>
            <a:off x="0" y="0"/>
            <a:ext cx="9144000" cy="83099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High-quality high-energy electron beams from a cascaded LWFA</a:t>
            </a:r>
            <a:endParaRPr lang="en-US" altLang="zh-CN" sz="24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a:p>
            <a:pPr algn="ctr"/>
            <a:r>
              <a:rPr lang="en-US" altLang="zh-CN" sz="2400" b="1" dirty="0" smtClean="0">
                <a:solidFill>
                  <a:srgbClr val="0000FF"/>
                </a:solidFill>
                <a:latin typeface="Times New Roman" panose="02020603050405020304" pitchFamily="18" charset="0"/>
                <a:ea typeface="黑体" panose="02010600030101010101" pitchFamily="49" charset="-122"/>
                <a:cs typeface="Times New Roman" panose="02020603050405020304" pitchFamily="18" charset="0"/>
              </a:rPr>
              <a:t>(SIOM, 2015)</a:t>
            </a:r>
            <a:endParaRPr lang="zh-CN" altLang="en-US" sz="2400"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4321" y="101999"/>
            <a:ext cx="8838118" cy="655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87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2122" b="2323"/>
          <a:stretch>
            <a:fillRect/>
          </a:stretch>
        </p:blipFill>
        <p:spPr bwMode="auto">
          <a:xfrm>
            <a:off x="59349" y="2571193"/>
            <a:ext cx="8987212" cy="40594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circle(in)">
                                      <p:cBhvr>
                                        <p:cTn id="7" dur="1000"/>
                                        <p:tgtEl>
                                          <p:spTgt spid="328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6021219" y="811833"/>
            <a:ext cx="3132979" cy="60212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2879180" y="820157"/>
            <a:ext cx="3132979" cy="6037843"/>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49" name="矩形 2048"/>
          <p:cNvSpPr/>
          <p:nvPr/>
        </p:nvSpPr>
        <p:spPr>
          <a:xfrm>
            <a:off x="-1100" y="816688"/>
            <a:ext cx="2916915" cy="60540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noChangeArrowheads="1"/>
          </p:cNvPicPr>
          <p:nvPr/>
        </p:nvPicPr>
        <p:blipFill>
          <a:blip r:embed="rId1" cstate="print"/>
          <a:srcRect l="12325" t="55693" r="9860"/>
          <a:stretch>
            <a:fillRect/>
          </a:stretch>
        </p:blipFill>
        <p:spPr bwMode="auto">
          <a:xfrm>
            <a:off x="251520" y="2708920"/>
            <a:ext cx="2358476" cy="775460"/>
          </a:xfrm>
          <a:prstGeom prst="rect">
            <a:avLst/>
          </a:prstGeom>
          <a:noFill/>
          <a:ln w="38100">
            <a:solidFill>
              <a:schemeClr val="tx2"/>
            </a:solidFill>
            <a:miter lim="800000"/>
            <a:headEnd/>
            <a:tailEnd/>
          </a:ln>
        </p:spPr>
      </p:pic>
      <p:pic>
        <p:nvPicPr>
          <p:cNvPr id="3" name="Picture 2"/>
          <p:cNvPicPr>
            <a:picLocks noChangeAspect="1" noChangeArrowheads="1"/>
          </p:cNvPicPr>
          <p:nvPr/>
        </p:nvPicPr>
        <p:blipFill>
          <a:blip r:embed="rId2" cstate="print"/>
          <a:srcRect l="12476" t="60013" r="8018"/>
          <a:stretch>
            <a:fillRect/>
          </a:stretch>
        </p:blipFill>
        <p:spPr bwMode="auto">
          <a:xfrm>
            <a:off x="211870" y="4819960"/>
            <a:ext cx="2358477" cy="775661"/>
          </a:xfrm>
          <a:prstGeom prst="rect">
            <a:avLst/>
          </a:prstGeom>
          <a:noFill/>
          <a:ln w="38100">
            <a:solidFill>
              <a:schemeClr val="tx2"/>
            </a:solidFill>
            <a:miter lim="800000"/>
            <a:headEnd/>
            <a:tailEnd/>
          </a:ln>
        </p:spPr>
      </p:pic>
      <p:pic>
        <p:nvPicPr>
          <p:cNvPr id="4" name="Picture 3"/>
          <p:cNvPicPr>
            <a:picLocks noChangeAspect="1" noChangeArrowheads="1"/>
          </p:cNvPicPr>
          <p:nvPr/>
        </p:nvPicPr>
        <p:blipFill rotWithShape="1">
          <a:blip r:embed="rId3" cstate="print"/>
          <a:srcRect l="11412" t="-1760" r="39677" b="50000"/>
          <a:stretch>
            <a:fillRect/>
          </a:stretch>
        </p:blipFill>
        <p:spPr bwMode="auto">
          <a:xfrm>
            <a:off x="54546" y="1850451"/>
            <a:ext cx="2728939" cy="642445"/>
          </a:xfrm>
          <a:prstGeom prst="rect">
            <a:avLst/>
          </a:prstGeom>
          <a:noFill/>
          <a:ln w="9525">
            <a:noFill/>
            <a:miter lim="800000"/>
            <a:headEnd/>
            <a:tailEnd/>
          </a:ln>
        </p:spPr>
      </p:pic>
      <p:pic>
        <p:nvPicPr>
          <p:cNvPr id="5" name="Picture 1"/>
          <p:cNvPicPr>
            <a:picLocks noChangeAspect="1" noChangeArrowheads="1"/>
          </p:cNvPicPr>
          <p:nvPr/>
        </p:nvPicPr>
        <p:blipFill>
          <a:blip r:embed="rId4" cstate="print"/>
          <a:srcRect/>
          <a:stretch>
            <a:fillRect/>
          </a:stretch>
        </p:blipFill>
        <p:spPr bwMode="auto">
          <a:xfrm>
            <a:off x="3071765" y="4819961"/>
            <a:ext cx="2800838" cy="786200"/>
          </a:xfrm>
          <a:prstGeom prst="rect">
            <a:avLst/>
          </a:prstGeom>
          <a:noFill/>
          <a:ln w="38100">
            <a:solidFill>
              <a:schemeClr val="tx1"/>
            </a:solidFill>
            <a:miter lim="800000"/>
            <a:headEnd/>
            <a:tailEnd/>
          </a:ln>
        </p:spPr>
      </p:pic>
      <p:pic>
        <p:nvPicPr>
          <p:cNvPr id="6" name="Picture 2"/>
          <p:cNvPicPr>
            <a:picLocks noChangeAspect="1" noChangeArrowheads="1"/>
          </p:cNvPicPr>
          <p:nvPr/>
        </p:nvPicPr>
        <p:blipFill>
          <a:blip r:embed="rId5" cstate="print"/>
          <a:srcRect t="5882" b="5882"/>
          <a:stretch>
            <a:fillRect/>
          </a:stretch>
        </p:blipFill>
        <p:spPr bwMode="auto">
          <a:xfrm>
            <a:off x="3051881" y="2733223"/>
            <a:ext cx="2824909" cy="792088"/>
          </a:xfrm>
          <a:prstGeom prst="rect">
            <a:avLst/>
          </a:prstGeom>
          <a:noFill/>
          <a:ln w="38100">
            <a:solidFill>
              <a:schemeClr val="tx1">
                <a:lumMod val="95000"/>
                <a:lumOff val="5000"/>
              </a:schemeClr>
            </a:solidFill>
            <a:miter lim="800000"/>
            <a:headEnd/>
            <a:tailEnd/>
          </a:ln>
          <a:effectLst/>
        </p:spPr>
      </p:pic>
      <p:pic>
        <p:nvPicPr>
          <p:cNvPr id="8" name="Picture 4"/>
          <p:cNvPicPr>
            <a:picLocks noChangeAspect="1" noChangeArrowheads="1"/>
          </p:cNvPicPr>
          <p:nvPr/>
        </p:nvPicPr>
        <p:blipFill>
          <a:blip r:embed="rId6" cstate="print"/>
          <a:srcRect/>
          <a:stretch>
            <a:fillRect/>
          </a:stretch>
        </p:blipFill>
        <p:spPr bwMode="auto">
          <a:xfrm>
            <a:off x="3059832" y="1700808"/>
            <a:ext cx="2798493" cy="712202"/>
          </a:xfrm>
          <a:prstGeom prst="rect">
            <a:avLst/>
          </a:prstGeom>
          <a:noFill/>
          <a:ln w="9525">
            <a:noFill/>
            <a:miter lim="800000"/>
            <a:headEnd/>
            <a:tailEnd/>
          </a:ln>
        </p:spPr>
      </p:pic>
      <p:sp>
        <p:nvSpPr>
          <p:cNvPr id="9" name="TextBox 8"/>
          <p:cNvSpPr txBox="1"/>
          <p:nvPr/>
        </p:nvSpPr>
        <p:spPr bwMode="auto">
          <a:xfrm>
            <a:off x="3024121" y="1362801"/>
            <a:ext cx="1293343"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7-9</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18</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sp>
        <p:nvSpPr>
          <p:cNvPr id="10" name="TextBox 9"/>
          <p:cNvSpPr txBox="1"/>
          <p:nvPr/>
        </p:nvSpPr>
        <p:spPr bwMode="auto">
          <a:xfrm>
            <a:off x="4591436" y="1362801"/>
            <a:ext cx="1304756"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~3</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18</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pic>
        <p:nvPicPr>
          <p:cNvPr id="1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744" r="30253"/>
          <a:stretch>
            <a:fillRect/>
          </a:stretch>
        </p:blipFill>
        <p:spPr bwMode="auto">
          <a:xfrm>
            <a:off x="6156176" y="1871413"/>
            <a:ext cx="2939775" cy="1845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5495" y="646731"/>
            <a:ext cx="28793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altLang="zh-CN" sz="1800" b="1" dirty="0" smtClean="0">
                <a:solidFill>
                  <a:srgbClr val="0000FF"/>
                </a:solidFill>
                <a:latin typeface="Times New Roman" panose="02020603050405020304" pitchFamily="18" charset="0"/>
                <a:cs typeface="Times New Roman" panose="02020603050405020304" pitchFamily="18" charset="0"/>
              </a:rPr>
              <a:t>Ionization-induced injection</a:t>
            </a:r>
            <a:endParaRPr lang="zh-CN" altLang="en-US" sz="1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104393" y="741494"/>
            <a:ext cx="2691743"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defPPr>
              <a:defRPr lang="en-US"/>
            </a:defPPr>
            <a:lvl1pPr>
              <a:defRPr sz="2000" b="1">
                <a:solidFill>
                  <a:srgbClr val="FF0000"/>
                </a:solidFill>
                <a:latin typeface="Times New Roman" panose="02020603050405020304" pitchFamily="18" charset="0"/>
                <a:cs typeface="Times New Roman" panose="02020603050405020304" pitchFamily="18" charset="0"/>
              </a:defRPr>
            </a:lvl1pPr>
          </a:lstStyle>
          <a:p>
            <a:pPr algn="ctr"/>
            <a:r>
              <a:rPr lang="en-US" altLang="zh-CN" dirty="0" smtClean="0">
                <a:solidFill>
                  <a:srgbClr val="0000FF"/>
                </a:solidFill>
              </a:rPr>
              <a:t>Gradient injection</a:t>
            </a:r>
            <a:endParaRPr lang="zh-CN" altLang="en-US" dirty="0">
              <a:solidFill>
                <a:srgbClr val="0000FF"/>
              </a:solidFill>
            </a:endParaRPr>
          </a:p>
        </p:txBody>
      </p:sp>
      <p:sp>
        <p:nvSpPr>
          <p:cNvPr id="15" name="TextBox 14"/>
          <p:cNvSpPr txBox="1"/>
          <p:nvPr/>
        </p:nvSpPr>
        <p:spPr>
          <a:xfrm>
            <a:off x="6210930" y="720083"/>
            <a:ext cx="2753558"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altLang="zh-CN" sz="2000" b="1" dirty="0" smtClean="0">
                <a:solidFill>
                  <a:srgbClr val="0000FF"/>
                </a:solidFill>
                <a:latin typeface="Times New Roman" panose="02020603050405020304" pitchFamily="18" charset="0"/>
                <a:cs typeface="Times New Roman" panose="02020603050405020304" pitchFamily="18" charset="0"/>
              </a:rPr>
              <a:t>Energy chirp control</a:t>
            </a:r>
            <a:endParaRPr lang="en-US" altLang="zh-CN" sz="2000" b="1" dirty="0" smtClean="0">
              <a:solidFill>
                <a:srgbClr val="0000FF"/>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63834"/>
          <a:stretch>
            <a:fillRect/>
          </a:stretch>
        </p:blipFill>
        <p:spPr bwMode="auto">
          <a:xfrm>
            <a:off x="6084168" y="4579646"/>
            <a:ext cx="1953005" cy="112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19146" y="6525344"/>
            <a:ext cx="2880320"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defRPr/>
            </a:pPr>
            <a:r>
              <a:rPr lang="en-US" altLang="zh-CN" sz="1400" b="1" dirty="0" smtClean="0">
                <a:solidFill>
                  <a:srgbClr val="FF0000"/>
                </a:solidFill>
                <a:effectLst>
                  <a:outerShdw blurRad="38100" dist="38100" dir="2700000" algn="tl">
                    <a:srgbClr val="C0C0C0"/>
                  </a:outerShdw>
                </a:effectLst>
                <a:latin typeface="Times New Roman" panose="02020603050405020304" pitchFamily="18" charset="0"/>
              </a:rPr>
              <a:t>Phys. Rev. </a:t>
            </a:r>
            <a:r>
              <a:rPr lang="en-US" altLang="zh-CN" sz="1400" b="1" dirty="0" err="1" smtClean="0">
                <a:solidFill>
                  <a:srgbClr val="FF0000"/>
                </a:solidFill>
                <a:effectLst>
                  <a:outerShdw blurRad="38100" dist="38100" dir="2700000" algn="tl">
                    <a:srgbClr val="C0C0C0"/>
                  </a:outerShdw>
                </a:effectLst>
                <a:latin typeface="Times New Roman" panose="02020603050405020304" pitchFamily="18" charset="0"/>
              </a:rPr>
              <a:t>Lett</a:t>
            </a:r>
            <a:r>
              <a:rPr lang="en-US" altLang="zh-CN" sz="1400" b="1" dirty="0" smtClean="0">
                <a:solidFill>
                  <a:srgbClr val="FF0000"/>
                </a:solidFill>
                <a:effectLst>
                  <a:outerShdw blurRad="38100" dist="38100" dir="2700000" algn="tl">
                    <a:srgbClr val="C0C0C0"/>
                  </a:outerShdw>
                </a:effectLst>
                <a:latin typeface="Times New Roman" panose="02020603050405020304" pitchFamily="18" charset="0"/>
              </a:rPr>
              <a:t>. 107</a:t>
            </a:r>
            <a:r>
              <a:rPr lang="en-US" altLang="zh-CN" sz="1400" b="1" dirty="0">
                <a:solidFill>
                  <a:srgbClr val="FF0000"/>
                </a:solidFill>
                <a:effectLst>
                  <a:outerShdw blurRad="38100" dist="38100" dir="2700000" algn="tl">
                    <a:srgbClr val="C0C0C0"/>
                  </a:outerShdw>
                </a:effectLst>
                <a:latin typeface="Times New Roman" panose="02020603050405020304" pitchFamily="18" charset="0"/>
              </a:rPr>
              <a:t>, 035001 (2011).</a:t>
            </a:r>
            <a:r>
              <a:rPr lang="en-US" altLang="zh-CN" sz="1400" b="1" dirty="0">
                <a:solidFill>
                  <a:srgbClr val="FF0000"/>
                </a:solidFill>
                <a:latin typeface="Times New Roman" panose="02020603050405020304" pitchFamily="18" charset="0"/>
              </a:rPr>
              <a:t> </a:t>
            </a:r>
            <a:endParaRPr lang="zh-CN" altLang="en-US" sz="1400" b="1" dirty="0">
              <a:solidFill>
                <a:srgbClr val="FF0000"/>
              </a:solidFill>
              <a:latin typeface="Times New Roman" panose="02020603050405020304" pitchFamily="18" charset="0"/>
            </a:endParaRPr>
          </a:p>
        </p:txBody>
      </p:sp>
      <p:sp>
        <p:nvSpPr>
          <p:cNvPr id="19" name="矩形 18"/>
          <p:cNvSpPr/>
          <p:nvPr/>
        </p:nvSpPr>
        <p:spPr>
          <a:xfrm>
            <a:off x="3036428" y="6505599"/>
            <a:ext cx="2880320"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defRPr/>
            </a:pPr>
            <a:r>
              <a:rPr lang="en-US" altLang="zh-CN" sz="1400" b="1" dirty="0">
                <a:solidFill>
                  <a:srgbClr val="FF0000"/>
                </a:solidFill>
                <a:effectLst>
                  <a:outerShdw blurRad="38100" dist="38100" dir="2700000" algn="tl">
                    <a:srgbClr val="C0C0C0"/>
                  </a:outerShdw>
                </a:effectLst>
                <a:latin typeface="Times New Roman" panose="02020603050405020304" pitchFamily="18" charset="0"/>
              </a:rPr>
              <a:t>Appl. </a:t>
            </a:r>
            <a:r>
              <a:rPr lang="en-US" altLang="zh-CN" sz="1400" b="1"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rPr>
              <a:t>Phys. </a:t>
            </a:r>
            <a:r>
              <a:rPr lang="en-US" altLang="zh-CN" sz="1400" b="1" dirty="0" err="1">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rPr>
              <a:t>Lett</a:t>
            </a:r>
            <a:r>
              <a:rPr lang="en-US" altLang="zh-CN" sz="1400" b="1" dirty="0">
                <a:solidFill>
                  <a:srgbClr val="FF0000"/>
                </a:solidFill>
                <a:effectLst>
                  <a:outerShdw blurRad="38100" dist="38100" dir="2700000" algn="tl">
                    <a:srgbClr val="C0C0C0"/>
                  </a:outerShdw>
                </a:effectLst>
                <a:latin typeface="Times New Roman" panose="02020603050405020304" pitchFamily="18" charset="0"/>
                <a:ea typeface="宋体" panose="02010600030101010101" pitchFamily="2" charset="-122"/>
              </a:rPr>
              <a:t>. 103, 243501(2013).</a:t>
            </a:r>
            <a:endParaRPr lang="zh-CN" altLang="en-US" sz="1400" b="1" dirty="0">
              <a:solidFill>
                <a:srgbClr val="FF0000"/>
              </a:solidFill>
              <a:latin typeface="Times New Roman" panose="02020603050405020304" pitchFamily="18" charset="0"/>
            </a:endParaRPr>
          </a:p>
        </p:txBody>
      </p:sp>
      <p:sp>
        <p:nvSpPr>
          <p:cNvPr id="25" name="矩形 15"/>
          <p:cNvSpPr>
            <a:spLocks noChangeArrowheads="1"/>
          </p:cNvSpPr>
          <p:nvPr/>
        </p:nvSpPr>
        <p:spPr bwMode="auto">
          <a:xfrm>
            <a:off x="146050" y="76200"/>
            <a:ext cx="8915400" cy="461962"/>
          </a:xfrm>
          <a:prstGeom prst="rect">
            <a:avLst/>
          </a:prstGeom>
          <a:noFill/>
          <a:ln w="9525">
            <a:noFill/>
            <a:miter lim="800000"/>
          </a:ln>
        </p:spPr>
        <p:txBody>
          <a:bodyPr>
            <a:spAutoFit/>
          </a:bodyPr>
          <a:lstStyle/>
          <a:p>
            <a:pPr algn="ctr"/>
            <a:r>
              <a:rPr lang="en-US" altLang="zh-CN" sz="2400" b="1" dirty="0" smtClean="0">
                <a:solidFill>
                  <a:srgbClr val="FF0000"/>
                </a:solidFill>
                <a:ea typeface="楷体_GB2312" panose="02010609030101010101" pitchFamily="49" charset="-122"/>
                <a:cs typeface="Times New Roman" panose="02020603050405020304" pitchFamily="18" charset="0"/>
              </a:rPr>
              <a:t>Summary : Progress in generating high-quality electron beams</a:t>
            </a:r>
            <a:endParaRPr lang="zh-CN" altLang="en-US" sz="2400" dirty="0">
              <a:solidFill>
                <a:srgbClr val="0000FF"/>
              </a:solidFill>
              <a:latin typeface="Times New Roman" panose="02020603050405020304" pitchFamily="18" charset="0"/>
              <a:ea typeface="楷体_GB2312" panose="02010609030101010101" pitchFamily="49" charset="-122"/>
              <a:cs typeface="Times New Roman" panose="02020603050405020304" pitchFamily="18" charset="0"/>
            </a:endParaRPr>
          </a:p>
        </p:txBody>
      </p:sp>
      <p:sp>
        <p:nvSpPr>
          <p:cNvPr id="29" name="TextBox 28"/>
          <p:cNvSpPr txBox="1"/>
          <p:nvPr/>
        </p:nvSpPr>
        <p:spPr>
          <a:xfrm>
            <a:off x="-73109" y="3573016"/>
            <a:ext cx="3060931" cy="338554"/>
          </a:xfrm>
          <a:prstGeom prst="rect">
            <a:avLst/>
          </a:prstGeom>
          <a:noFill/>
        </p:spPr>
        <p:txBody>
          <a:bodyPr wrap="square">
            <a:spAutoFit/>
          </a:bodyPr>
          <a:lstStyle/>
          <a:p>
            <a:pPr>
              <a:defRPr/>
            </a:pP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Injector:</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Energy spread 100</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zh-CN" altLang="en-US" sz="1600" b="1" dirty="0">
              <a:solidFill>
                <a:srgbClr val="0000FF"/>
              </a:solidFill>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319846" y="5754905"/>
            <a:ext cx="2083668" cy="584775"/>
          </a:xfrm>
          <a:prstGeom prst="rect">
            <a:avLst/>
          </a:prstGeom>
          <a:noFill/>
        </p:spPr>
        <p:txBody>
          <a:bodyPr wrap="square">
            <a:spAutoFit/>
          </a:bodyPr>
          <a:lstStyle/>
          <a:p>
            <a:pPr algn="ctr">
              <a:defRPr/>
            </a:pPr>
            <a:r>
              <a:rPr lang="en-US" altLang="zh-CN" sz="1600" b="1" dirty="0">
                <a:solidFill>
                  <a:srgbClr val="0000FF"/>
                </a:solidFill>
                <a:latin typeface="Times New Roman" panose="02020603050405020304" pitchFamily="18" charset="0"/>
                <a:cs typeface="Times New Roman" panose="02020603050405020304" pitchFamily="18" charset="0"/>
              </a:rPr>
              <a:t>Injector+ Accelerator</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en-US" altLang="zh-CN" sz="1600" b="1" dirty="0" smtClean="0">
              <a:solidFill>
                <a:srgbClr val="0000FF"/>
              </a:solidFill>
              <a:latin typeface="Times New Roman" panose="02020603050405020304" pitchFamily="18" charset="0"/>
              <a:ea typeface="+mn-ea"/>
              <a:cs typeface="Times New Roman" panose="02020603050405020304" pitchFamily="18" charset="0"/>
            </a:endParaRPr>
          </a:p>
          <a:p>
            <a:pPr algn="ctr">
              <a:defRPr/>
            </a:pP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Energy spread &lt;25</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zh-CN" altLang="en-US" sz="1600" b="1" dirty="0">
              <a:solidFill>
                <a:srgbClr val="0000FF"/>
              </a:solidFill>
              <a:latin typeface="Times New Roman" panose="02020603050405020304" pitchFamily="18" charset="0"/>
              <a:ea typeface="+mn-ea"/>
              <a:cs typeface="Times New Roman" panose="02020603050405020304" pitchFamily="18" charset="0"/>
            </a:endParaRPr>
          </a:p>
        </p:txBody>
      </p:sp>
      <p:sp>
        <p:nvSpPr>
          <p:cNvPr id="31" name="TextBox 30"/>
          <p:cNvSpPr txBox="1"/>
          <p:nvPr/>
        </p:nvSpPr>
        <p:spPr>
          <a:xfrm>
            <a:off x="3494670" y="5754905"/>
            <a:ext cx="2083668" cy="584775"/>
          </a:xfrm>
          <a:prstGeom prst="rect">
            <a:avLst/>
          </a:prstGeom>
          <a:solidFill>
            <a:schemeClr val="bg1"/>
          </a:solidFill>
        </p:spPr>
        <p:txBody>
          <a:bodyPr wrap="square">
            <a:spAutoFit/>
          </a:bodyPr>
          <a:lstStyle/>
          <a:p>
            <a:pPr algn="ctr">
              <a:defRPr/>
            </a:pPr>
            <a:r>
              <a:rPr lang="en-US" altLang="zh-CN" sz="1600" b="1" dirty="0">
                <a:solidFill>
                  <a:srgbClr val="0000FF"/>
                </a:solidFill>
                <a:latin typeface="Times New Roman" panose="02020603050405020304" pitchFamily="18" charset="0"/>
                <a:cs typeface="Times New Roman" panose="02020603050405020304" pitchFamily="18" charset="0"/>
              </a:rPr>
              <a:t>Injector+ Accelerator</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en-US" altLang="zh-CN" sz="1600" b="1" dirty="0" smtClean="0">
              <a:solidFill>
                <a:srgbClr val="0000FF"/>
              </a:solidFill>
              <a:latin typeface="Times New Roman" panose="02020603050405020304" pitchFamily="18" charset="0"/>
              <a:ea typeface="+mn-ea"/>
              <a:cs typeface="Times New Roman" panose="02020603050405020304" pitchFamily="18" charset="0"/>
            </a:endParaRPr>
          </a:p>
          <a:p>
            <a:pPr algn="ctr">
              <a:defRPr/>
            </a:pP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Energy spread 3</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zh-CN" altLang="en-US" sz="1600" b="1" dirty="0">
              <a:solidFill>
                <a:srgbClr val="0000FF"/>
              </a:solidFill>
              <a:latin typeface="Times New Roman" panose="02020603050405020304" pitchFamily="18" charset="0"/>
              <a:ea typeface="+mn-ea"/>
              <a:cs typeface="Times New Roman" panose="02020603050405020304" pitchFamily="18" charset="0"/>
            </a:endParaRPr>
          </a:p>
        </p:txBody>
      </p:sp>
      <p:sp>
        <p:nvSpPr>
          <p:cNvPr id="32" name="TextBox 31"/>
          <p:cNvSpPr txBox="1"/>
          <p:nvPr/>
        </p:nvSpPr>
        <p:spPr>
          <a:xfrm>
            <a:off x="6647003" y="5724545"/>
            <a:ext cx="2083668" cy="584775"/>
          </a:xfrm>
          <a:prstGeom prst="rect">
            <a:avLst/>
          </a:prstGeom>
          <a:solidFill>
            <a:schemeClr val="bg1"/>
          </a:solidFill>
        </p:spPr>
        <p:txBody>
          <a:bodyPr wrap="square">
            <a:spAutoFit/>
          </a:bodyPr>
          <a:lstStyle/>
          <a:p>
            <a:pPr algn="ctr">
              <a:defRPr/>
            </a:pPr>
            <a:r>
              <a:rPr lang="en-US" altLang="zh-CN" sz="1600" b="1" dirty="0">
                <a:solidFill>
                  <a:srgbClr val="0000FF"/>
                </a:solidFill>
                <a:latin typeface="Times New Roman" panose="02020603050405020304" pitchFamily="18" charset="0"/>
                <a:cs typeface="Times New Roman" panose="02020603050405020304" pitchFamily="18" charset="0"/>
              </a:rPr>
              <a:t>Injector+ Accelerator</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en-US" altLang="zh-CN" sz="1600" b="1" dirty="0" smtClean="0">
              <a:solidFill>
                <a:srgbClr val="0000FF"/>
              </a:solidFill>
              <a:latin typeface="Times New Roman" panose="02020603050405020304" pitchFamily="18" charset="0"/>
              <a:ea typeface="+mn-ea"/>
              <a:cs typeface="Times New Roman" panose="02020603050405020304" pitchFamily="18" charset="0"/>
            </a:endParaRPr>
          </a:p>
          <a:p>
            <a:pPr algn="ctr">
              <a:defRPr/>
            </a:pP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Energy spread &lt; 1</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zh-CN" altLang="en-US" sz="1600" b="1" dirty="0">
              <a:solidFill>
                <a:srgbClr val="0000FF"/>
              </a:solidFill>
              <a:latin typeface="Times New Roman" panose="02020603050405020304" pitchFamily="18" charset="0"/>
              <a:ea typeface="+mn-ea"/>
              <a:cs typeface="Times New Roman" panose="02020603050405020304" pitchFamily="18" charset="0"/>
            </a:endParaRPr>
          </a:p>
        </p:txBody>
      </p:sp>
      <p:pic>
        <p:nvPicPr>
          <p:cNvPr id="33"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36753"/>
          <a:stretch>
            <a:fillRect/>
          </a:stretch>
        </p:blipFill>
        <p:spPr bwMode="auto">
          <a:xfrm>
            <a:off x="8028383" y="4582120"/>
            <a:ext cx="1116755" cy="112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bwMode="auto">
          <a:xfrm>
            <a:off x="6196263" y="1362801"/>
            <a:ext cx="1328065"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1.1</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19</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sp>
        <p:nvSpPr>
          <p:cNvPr id="35" name="TextBox 34"/>
          <p:cNvSpPr txBox="1"/>
          <p:nvPr/>
        </p:nvSpPr>
        <p:spPr bwMode="auto">
          <a:xfrm>
            <a:off x="7796676" y="1358352"/>
            <a:ext cx="1239820"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6</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18</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sp>
        <p:nvSpPr>
          <p:cNvPr id="44" name="矩形 43"/>
          <p:cNvSpPr/>
          <p:nvPr/>
        </p:nvSpPr>
        <p:spPr>
          <a:xfrm>
            <a:off x="6084168" y="6505599"/>
            <a:ext cx="2977282" cy="30777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defRPr/>
            </a:pPr>
            <a:r>
              <a:rPr lang="en-US" altLang="zh-CN" sz="1400" b="1" dirty="0" smtClean="0">
                <a:solidFill>
                  <a:srgbClr val="FF0000"/>
                </a:solidFill>
                <a:effectLst>
                  <a:outerShdw blurRad="38100" dist="38100" dir="2700000" algn="tl">
                    <a:srgbClr val="C0C0C0"/>
                  </a:outerShdw>
                </a:effectLst>
                <a:latin typeface="Times New Roman" panose="02020603050405020304" pitchFamily="18" charset="0"/>
              </a:rPr>
              <a:t>Phys</a:t>
            </a:r>
            <a:r>
              <a:rPr lang="en-US" altLang="zh-CN" sz="1400" b="1" dirty="0">
                <a:solidFill>
                  <a:srgbClr val="FF0000"/>
                </a:solidFill>
                <a:effectLst>
                  <a:outerShdw blurRad="38100" dist="38100" dir="2700000" algn="tl">
                    <a:srgbClr val="C0C0C0"/>
                  </a:outerShdw>
                </a:effectLst>
                <a:latin typeface="Times New Roman" panose="02020603050405020304" pitchFamily="18" charset="0"/>
              </a:rPr>
              <a:t>. Rev. </a:t>
            </a:r>
            <a:r>
              <a:rPr lang="en-US" altLang="zh-CN" sz="1400" b="1" dirty="0" err="1">
                <a:solidFill>
                  <a:srgbClr val="FF0000"/>
                </a:solidFill>
                <a:effectLst>
                  <a:outerShdw blurRad="38100" dist="38100" dir="2700000" algn="tl">
                    <a:srgbClr val="C0C0C0"/>
                  </a:outerShdw>
                </a:effectLst>
                <a:latin typeface="Times New Roman" panose="02020603050405020304" pitchFamily="18" charset="0"/>
              </a:rPr>
              <a:t>Lett</a:t>
            </a:r>
            <a:r>
              <a:rPr lang="en-US" altLang="zh-CN" sz="1400" b="1" dirty="0">
                <a:solidFill>
                  <a:srgbClr val="FF0000"/>
                </a:solidFill>
                <a:effectLst>
                  <a:outerShdw blurRad="38100" dist="38100" dir="2700000" algn="tl">
                    <a:srgbClr val="C0C0C0"/>
                  </a:outerShdw>
                </a:effectLst>
                <a:latin typeface="Times New Roman" panose="02020603050405020304" pitchFamily="18" charset="0"/>
              </a:rPr>
              <a:t>. 117, 124801(2016</a:t>
            </a:r>
            <a:r>
              <a:rPr lang="en-US" altLang="zh-CN" sz="1400" b="1" dirty="0" smtClean="0">
                <a:solidFill>
                  <a:srgbClr val="FF0000"/>
                </a:solidFill>
                <a:effectLst>
                  <a:outerShdw blurRad="38100" dist="38100" dir="2700000" algn="tl">
                    <a:srgbClr val="C0C0C0"/>
                  </a:outerShdw>
                </a:effectLst>
                <a:latin typeface="Times New Roman" panose="02020603050405020304" pitchFamily="18" charset="0"/>
              </a:rPr>
              <a:t>) </a:t>
            </a:r>
            <a:endParaRPr lang="zh-CN" altLang="en-US" sz="1400" b="1" dirty="0">
              <a:solidFill>
                <a:srgbClr val="FF0000"/>
              </a:solidFill>
              <a:latin typeface="Times New Roman" panose="02020603050405020304" pitchFamily="18" charset="0"/>
            </a:endParaRPr>
          </a:p>
        </p:txBody>
      </p:sp>
      <p:sp>
        <p:nvSpPr>
          <p:cNvPr id="2052" name="下箭头 2051"/>
          <p:cNvSpPr/>
          <p:nvPr/>
        </p:nvSpPr>
        <p:spPr>
          <a:xfrm>
            <a:off x="1189911" y="4005940"/>
            <a:ext cx="465770" cy="690338"/>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47" name="下箭头 46"/>
          <p:cNvSpPr/>
          <p:nvPr/>
        </p:nvSpPr>
        <p:spPr>
          <a:xfrm>
            <a:off x="4264017" y="3933056"/>
            <a:ext cx="465770" cy="73518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
        <p:nvSpPr>
          <p:cNvPr id="48" name="TextBox 47"/>
          <p:cNvSpPr txBox="1"/>
          <p:nvPr/>
        </p:nvSpPr>
        <p:spPr bwMode="auto">
          <a:xfrm>
            <a:off x="0" y="1358421"/>
            <a:ext cx="1328065"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5.7</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19</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sp>
        <p:nvSpPr>
          <p:cNvPr id="49" name="TextBox 48"/>
          <p:cNvSpPr txBox="1"/>
          <p:nvPr/>
        </p:nvSpPr>
        <p:spPr bwMode="auto">
          <a:xfrm>
            <a:off x="1541062" y="1367144"/>
            <a:ext cx="1302746" cy="30777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eaLnBrk="0" hangingPunct="0">
              <a:defRPr/>
            </a:pPr>
            <a:r>
              <a:rPr lang="en-US" altLang="zh-CN" sz="1400" b="1" dirty="0" smtClean="0">
                <a:solidFill>
                  <a:schemeClr val="tx1"/>
                </a:solidFill>
                <a:latin typeface="Times New Roman" panose="02020603050405020304" pitchFamily="18" charset="0"/>
                <a:cs typeface="Times New Roman" panose="02020603050405020304" pitchFamily="18" charset="0"/>
              </a:rPr>
              <a:t>2.5</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×10</a:t>
            </a:r>
            <a:r>
              <a:rPr lang="en-US" altLang="zh-CN" sz="1400" b="1" baseline="30000" dirty="0" smtClean="0">
                <a:solidFill>
                  <a:schemeClr val="tx1"/>
                </a:solidFill>
                <a:latin typeface="Times New Roman" panose="02020603050405020304" pitchFamily="18" charset="0"/>
                <a:ea typeface="隶书" pitchFamily="49" charset="-122"/>
                <a:cs typeface="Times New Roman" panose="02020603050405020304" pitchFamily="18" charset="0"/>
              </a:rPr>
              <a:t>18</a:t>
            </a:r>
            <a:r>
              <a:rPr lang="en-US" altLang="zh-CN" sz="1400" b="1" dirty="0" smtClean="0">
                <a:solidFill>
                  <a:schemeClr val="tx1"/>
                </a:solidFill>
                <a:latin typeface="Times New Roman" panose="02020603050405020304" pitchFamily="18" charset="0"/>
                <a:ea typeface="隶书" pitchFamily="49" charset="-122"/>
                <a:cs typeface="Times New Roman" panose="02020603050405020304" pitchFamily="18" charset="0"/>
              </a:rPr>
              <a:t> </a:t>
            </a:r>
            <a:r>
              <a:rPr lang="en-US" altLang="zh-CN" sz="1400" b="1" dirty="0">
                <a:solidFill>
                  <a:schemeClr val="tx1"/>
                </a:solidFill>
                <a:latin typeface="Times New Roman" panose="02020603050405020304" pitchFamily="18" charset="0"/>
                <a:ea typeface="隶书" pitchFamily="49" charset="-122"/>
                <a:cs typeface="Times New Roman" panose="02020603050405020304" pitchFamily="18" charset="0"/>
              </a:rPr>
              <a:t>cm</a:t>
            </a:r>
            <a:r>
              <a:rPr lang="en-US" altLang="zh-CN" sz="1400" b="1" baseline="30000" dirty="0">
                <a:solidFill>
                  <a:schemeClr val="tx1"/>
                </a:solidFill>
                <a:latin typeface="Times New Roman" panose="02020603050405020304" pitchFamily="18" charset="0"/>
                <a:ea typeface="隶书" pitchFamily="49" charset="-122"/>
                <a:cs typeface="Times New Roman" panose="02020603050405020304" pitchFamily="18" charset="0"/>
              </a:rPr>
              <a:t>−3 </a:t>
            </a:r>
            <a:endParaRPr lang="zh-CN" altLang="en-US" sz="1400" b="1" dirty="0">
              <a:solidFill>
                <a:schemeClr val="tx1"/>
              </a:solidFill>
              <a:latin typeface="Times New Roman" panose="02020603050405020304" pitchFamily="18" charset="0"/>
              <a:ea typeface="隶书" pitchFamily="49" charset="-122"/>
              <a:cs typeface="Times New Roman" panose="02020603050405020304" pitchFamily="18" charset="0"/>
            </a:endParaRPr>
          </a:p>
        </p:txBody>
      </p:sp>
      <p:sp>
        <p:nvSpPr>
          <p:cNvPr id="38" name="Line 3"/>
          <p:cNvSpPr>
            <a:spLocks noChangeShapeType="1"/>
          </p:cNvSpPr>
          <p:nvPr/>
        </p:nvSpPr>
        <p:spPr bwMode="auto">
          <a:xfrm>
            <a:off x="-35496" y="548680"/>
            <a:ext cx="9144000" cy="0"/>
          </a:xfrm>
          <a:prstGeom prst="line">
            <a:avLst/>
          </a:prstGeom>
          <a:noFill/>
          <a:ln w="57150" cmpd="thickThin">
            <a:solidFill>
              <a:srgbClr val="FF3300"/>
            </a:solidFill>
            <a:round/>
          </a:ln>
        </p:spPr>
        <p:txBody>
          <a:bodyPr/>
          <a:lstStyle/>
          <a:p>
            <a:endParaRPr lang="zh-CN" altLang="en-US"/>
          </a:p>
        </p:txBody>
      </p:sp>
      <p:sp>
        <p:nvSpPr>
          <p:cNvPr id="39" name="TextBox 38"/>
          <p:cNvSpPr txBox="1"/>
          <p:nvPr/>
        </p:nvSpPr>
        <p:spPr>
          <a:xfrm>
            <a:off x="2951229" y="3573016"/>
            <a:ext cx="3060931" cy="338554"/>
          </a:xfrm>
          <a:prstGeom prst="rect">
            <a:avLst/>
          </a:prstGeom>
          <a:solidFill>
            <a:schemeClr val="bg1"/>
          </a:solidFill>
        </p:spPr>
        <p:txBody>
          <a:bodyPr wrap="square">
            <a:spAutoFit/>
          </a:bodyPr>
          <a:lstStyle/>
          <a:p>
            <a:pPr>
              <a:defRPr/>
            </a:pP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Injector:</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r>
              <a:rPr lang="en-US" altLang="zh-CN" sz="1600" b="1" dirty="0" smtClean="0">
                <a:solidFill>
                  <a:srgbClr val="0000FF"/>
                </a:solidFill>
                <a:latin typeface="Times New Roman" panose="02020603050405020304" pitchFamily="18" charset="0"/>
                <a:ea typeface="+mn-ea"/>
                <a:cs typeface="Times New Roman" panose="02020603050405020304" pitchFamily="18" charset="0"/>
              </a:rPr>
              <a:t>Energy spread 10</a:t>
            </a:r>
            <a:r>
              <a:rPr lang="zh-CN" altLang="en-US" sz="1600" b="1" dirty="0" smtClean="0">
                <a:solidFill>
                  <a:srgbClr val="0000FF"/>
                </a:solidFill>
                <a:latin typeface="Times New Roman" panose="02020603050405020304" pitchFamily="18" charset="0"/>
                <a:ea typeface="+mn-ea"/>
                <a:cs typeface="Times New Roman" panose="02020603050405020304" pitchFamily="18" charset="0"/>
              </a:rPr>
              <a:t>％ </a:t>
            </a:r>
            <a:endParaRPr lang="zh-CN" altLang="en-US" sz="1600" b="1" dirty="0">
              <a:solidFill>
                <a:srgbClr val="0000FF"/>
              </a:solidFill>
              <a:latin typeface="Times New Roman" panose="02020603050405020304" pitchFamily="18" charset="0"/>
              <a:ea typeface="+mn-ea"/>
              <a:cs typeface="Times New Roman" panose="02020603050405020304" pitchFamily="18" charset="0"/>
            </a:endParaRPr>
          </a:p>
        </p:txBody>
      </p:sp>
      <p:sp>
        <p:nvSpPr>
          <p:cNvPr id="40" name="下箭头 39"/>
          <p:cNvSpPr/>
          <p:nvPr/>
        </p:nvSpPr>
        <p:spPr>
          <a:xfrm>
            <a:off x="7401439" y="3773936"/>
            <a:ext cx="465770" cy="73518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9"/>
          <p:cNvPicPr>
            <a:picLocks noChangeAspect="1" noChangeArrowheads="1"/>
          </p:cNvPicPr>
          <p:nvPr/>
        </p:nvPicPr>
        <p:blipFill>
          <a:blip r:embed="rId1"/>
          <a:srcRect/>
          <a:stretch>
            <a:fillRect/>
          </a:stretch>
        </p:blipFill>
        <p:spPr bwMode="auto">
          <a:xfrm>
            <a:off x="290513" y="1801813"/>
            <a:ext cx="7943850" cy="3505200"/>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5672138" y="4214813"/>
          <a:ext cx="3257550" cy="2232025"/>
        </p:xfrm>
        <a:graphic>
          <a:graphicData uri="http://schemas.openxmlformats.org/presentationml/2006/ole">
            <mc:AlternateContent xmlns:mc="http://schemas.openxmlformats.org/markup-compatibility/2006">
              <mc:Choice xmlns:v="urn:schemas-microsoft-com:vml" Requires="v">
                <p:oleObj spid="_x0000_s16392" name="Graph" r:id="rId2" imgW="4484370" imgH="3331845" progId="Origin50.Graph">
                  <p:embed/>
                </p:oleObj>
              </mc:Choice>
              <mc:Fallback>
                <p:oleObj name="Graph" r:id="rId2" imgW="4484370" imgH="3331845" progId="Origin50.Graph">
                  <p:embed/>
                  <p:pic>
                    <p:nvPicPr>
                      <p:cNvPr id="0" name="图片 16391"/>
                      <p:cNvPicPr>
                        <a:picLocks noChangeAspect="1" noChangeArrowheads="1"/>
                      </p:cNvPicPr>
                      <p:nvPr/>
                    </p:nvPicPr>
                    <p:blipFill>
                      <a:blip r:embed="rId3">
                        <a:extLst>
                          <a:ext uri="{28A0092B-C50C-407E-A947-70E740481C1C}">
                            <a14:useLocalDpi xmlns:a14="http://schemas.microsoft.com/office/drawing/2010/main" val="0"/>
                          </a:ext>
                        </a:extLst>
                      </a:blip>
                      <a:srcRect l="14706"/>
                      <a:stretch>
                        <a:fillRect/>
                      </a:stretch>
                    </p:blipFill>
                    <p:spPr bwMode="auto">
                      <a:xfrm>
                        <a:off x="5672138" y="4214813"/>
                        <a:ext cx="3257550" cy="2232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19187" name="Text Box 19"/>
          <p:cNvSpPr txBox="1">
            <a:spLocks noChangeArrowheads="1"/>
          </p:cNvSpPr>
          <p:nvPr/>
        </p:nvSpPr>
        <p:spPr bwMode="auto">
          <a:xfrm>
            <a:off x="519113" y="5800725"/>
            <a:ext cx="3140075" cy="457200"/>
          </a:xfrm>
          <a:prstGeom prst="rect">
            <a:avLst/>
          </a:prstGeom>
          <a:noFill/>
          <a:ln w="28575">
            <a:noFill/>
            <a:miter lim="800000"/>
          </a:ln>
          <a:effectLst/>
        </p:spPr>
        <p:txBody>
          <a:bodyPr>
            <a:spAutoFit/>
          </a:bodyPr>
          <a:lstStyle/>
          <a:p>
            <a:pPr algn="ctr" eaLnBrk="0" hangingPunct="0">
              <a:defRPr/>
            </a:pPr>
            <a:endParaRPr lang="zh-CN" altLang="zh-CN" sz="2400">
              <a:effectLst>
                <a:outerShdw blurRad="38100" dist="38100" dir="2700000" algn="tl">
                  <a:srgbClr val="FFFFFF"/>
                </a:outerShdw>
              </a:effectLst>
            </a:endParaRPr>
          </a:p>
        </p:txBody>
      </p:sp>
      <p:sp>
        <p:nvSpPr>
          <p:cNvPr id="3077" name="TextBox 7"/>
          <p:cNvSpPr txBox="1">
            <a:spLocks noChangeArrowheads="1"/>
          </p:cNvSpPr>
          <p:nvPr/>
        </p:nvSpPr>
        <p:spPr bwMode="auto">
          <a:xfrm>
            <a:off x="1306513" y="1357313"/>
            <a:ext cx="6324600" cy="366712"/>
          </a:xfrm>
          <a:prstGeom prst="rect">
            <a:avLst/>
          </a:prstGeom>
          <a:solidFill>
            <a:srgbClr val="FFFF99"/>
          </a:solidFill>
          <a:ln w="9525">
            <a:noFill/>
            <a:miter lim="800000"/>
          </a:ln>
        </p:spPr>
        <p:txBody>
          <a:bodyPr>
            <a:spAutoFit/>
          </a:bodyPr>
          <a:lstStyle/>
          <a:p>
            <a:pPr algn="ctr"/>
            <a:r>
              <a:rPr lang="en-US" altLang="zh-CN" sz="1800">
                <a:solidFill>
                  <a:srgbClr val="0000FF"/>
                </a:solidFill>
              </a:rPr>
              <a:t>A Cascaded LWFA scheme for reducing energy spread</a:t>
            </a:r>
            <a:endParaRPr lang="zh-CN" altLang="en-US" sz="1800">
              <a:solidFill>
                <a:srgbClr val="0000FF"/>
              </a:solidFill>
            </a:endParaRPr>
          </a:p>
        </p:txBody>
      </p:sp>
      <p:sp>
        <p:nvSpPr>
          <p:cNvPr id="3079" name="TextBox 11"/>
          <p:cNvSpPr txBox="1">
            <a:spLocks noChangeArrowheads="1"/>
          </p:cNvSpPr>
          <p:nvPr/>
        </p:nvSpPr>
        <p:spPr bwMode="auto">
          <a:xfrm>
            <a:off x="3643313" y="2538413"/>
            <a:ext cx="2895600" cy="366712"/>
          </a:xfrm>
          <a:prstGeom prst="rect">
            <a:avLst/>
          </a:prstGeom>
          <a:noFill/>
          <a:ln w="9525">
            <a:noFill/>
            <a:miter lim="800000"/>
          </a:ln>
        </p:spPr>
        <p:txBody>
          <a:bodyPr>
            <a:spAutoFit/>
          </a:bodyPr>
          <a:lstStyle/>
          <a:p>
            <a:pPr algn="ctr"/>
            <a:r>
              <a:rPr lang="en-US" altLang="zh-CN" sz="1800"/>
              <a:t>2-10 cm plasma channel</a:t>
            </a:r>
            <a:endParaRPr lang="zh-CN" altLang="en-US" sz="1800"/>
          </a:p>
        </p:txBody>
      </p:sp>
      <p:cxnSp>
        <p:nvCxnSpPr>
          <p:cNvPr id="14" name="直接箭头连接符 13"/>
          <p:cNvCxnSpPr/>
          <p:nvPr/>
        </p:nvCxnSpPr>
        <p:spPr>
          <a:xfrm rot="5400000" flipH="1" flipV="1">
            <a:off x="2195494" y="4376746"/>
            <a:ext cx="642942" cy="4619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81" name="TextBox 14"/>
          <p:cNvSpPr txBox="1">
            <a:spLocks noChangeArrowheads="1"/>
          </p:cNvSpPr>
          <p:nvPr/>
        </p:nvSpPr>
        <p:spPr bwMode="auto">
          <a:xfrm>
            <a:off x="752475" y="5000636"/>
            <a:ext cx="2286000" cy="369888"/>
          </a:xfrm>
          <a:prstGeom prst="rect">
            <a:avLst/>
          </a:prstGeom>
          <a:solidFill>
            <a:srgbClr val="FFFF99"/>
          </a:solidFill>
          <a:ln w="9525">
            <a:noFill/>
            <a:miter lim="800000"/>
          </a:ln>
        </p:spPr>
        <p:txBody>
          <a:bodyPr>
            <a:spAutoFit/>
          </a:bodyPr>
          <a:lstStyle/>
          <a:p>
            <a:pPr algn="ctr"/>
            <a:r>
              <a:rPr lang="zh-CN" altLang="en-US" sz="1800" dirty="0">
                <a:solidFill>
                  <a:srgbClr val="0000FF"/>
                </a:solidFill>
                <a:latin typeface="黑体" panose="02010600030101010101" pitchFamily="49" charset="-122"/>
                <a:ea typeface="黑体" panose="02010600030101010101" pitchFamily="49" charset="-122"/>
              </a:rPr>
              <a:t>探索优化注入器方案</a:t>
            </a:r>
            <a:endParaRPr lang="en-US" altLang="zh-CN" sz="1800" dirty="0">
              <a:solidFill>
                <a:srgbClr val="0000FF"/>
              </a:solidFill>
              <a:latin typeface="黑体" panose="02010600030101010101" pitchFamily="49" charset="-122"/>
              <a:ea typeface="黑体" panose="02010600030101010101" pitchFamily="49" charset="-122"/>
            </a:endParaRPr>
          </a:p>
        </p:txBody>
      </p:sp>
      <p:sp>
        <p:nvSpPr>
          <p:cNvPr id="16" name="矩形 15"/>
          <p:cNvSpPr>
            <a:spLocks noChangeArrowheads="1"/>
          </p:cNvSpPr>
          <p:nvPr/>
        </p:nvSpPr>
        <p:spPr bwMode="auto">
          <a:xfrm>
            <a:off x="7496175" y="4181475"/>
            <a:ext cx="1433513" cy="1077913"/>
          </a:xfrm>
          <a:prstGeom prst="rect">
            <a:avLst/>
          </a:prstGeom>
          <a:solidFill>
            <a:srgbClr val="FFFFCC"/>
          </a:solidFill>
          <a:ln w="9525">
            <a:noFill/>
            <a:miter lim="800000"/>
          </a:ln>
        </p:spPr>
        <p:txBody>
          <a:bodyPr wrap="none">
            <a:spAutoFit/>
          </a:bodyPr>
          <a:lstStyle/>
          <a:p>
            <a:pPr algn="ctr">
              <a:defRPr/>
            </a:pPr>
            <a:r>
              <a:rPr lang="zh-CN" altLang="en-US" sz="1600" b="1" dirty="0">
                <a:solidFill>
                  <a:srgbClr val="FF0000"/>
                </a:solidFill>
                <a:latin typeface="+mj-lt"/>
                <a:ea typeface="黑体" panose="02010600030101010101" pitchFamily="49" charset="-122"/>
                <a:cs typeface="Times New Roman" panose="02020603050405020304" pitchFamily="18" charset="0"/>
              </a:rPr>
              <a:t>电子束能量：</a:t>
            </a:r>
            <a:endParaRPr lang="en-US" altLang="zh-CN" sz="1600" b="1" dirty="0">
              <a:solidFill>
                <a:srgbClr val="FF0000"/>
              </a:solidFill>
              <a:latin typeface="+mj-lt"/>
              <a:ea typeface="黑体" panose="02010600030101010101" pitchFamily="49" charset="-122"/>
              <a:cs typeface="Times New Roman" panose="02020603050405020304" pitchFamily="18" charset="0"/>
            </a:endParaRPr>
          </a:p>
          <a:p>
            <a:pPr algn="ctr">
              <a:defRPr/>
            </a:pPr>
            <a:r>
              <a:rPr lang="en-US" altLang="zh-CN" sz="1600" b="1" dirty="0">
                <a:solidFill>
                  <a:srgbClr val="FF0000"/>
                </a:solidFill>
                <a:latin typeface="+mj-lt"/>
                <a:ea typeface="黑体" panose="02010600030101010101" pitchFamily="49" charset="-122"/>
                <a:cs typeface="Times New Roman" panose="02020603050405020304" pitchFamily="18" charset="0"/>
              </a:rPr>
              <a:t>  2-10 </a:t>
            </a:r>
            <a:r>
              <a:rPr lang="en-US" altLang="zh-CN" sz="1600" b="1" dirty="0" err="1">
                <a:solidFill>
                  <a:srgbClr val="FF0000"/>
                </a:solidFill>
                <a:latin typeface="+mj-lt"/>
                <a:ea typeface="黑体" panose="02010600030101010101" pitchFamily="49" charset="-122"/>
                <a:cs typeface="Times New Roman" panose="02020603050405020304" pitchFamily="18" charset="0"/>
              </a:rPr>
              <a:t>GeV</a:t>
            </a:r>
            <a:r>
              <a:rPr lang="zh-CN" altLang="en-US" sz="1600" b="1" dirty="0">
                <a:solidFill>
                  <a:srgbClr val="FF0000"/>
                </a:solidFill>
                <a:latin typeface="+mj-lt"/>
                <a:ea typeface="黑体" panose="02010600030101010101" pitchFamily="49" charset="-122"/>
                <a:cs typeface="Times New Roman" panose="02020603050405020304" pitchFamily="18" charset="0"/>
              </a:rPr>
              <a:t>，</a:t>
            </a:r>
            <a:endParaRPr lang="zh-CN" altLang="en-US" sz="1600" b="1" dirty="0">
              <a:solidFill>
                <a:srgbClr val="FF0000"/>
              </a:solidFill>
              <a:latin typeface="+mj-lt"/>
              <a:ea typeface="黑体" panose="02010600030101010101" pitchFamily="49" charset="-122"/>
              <a:cs typeface="Times New Roman" panose="02020603050405020304" pitchFamily="18" charset="0"/>
            </a:endParaRPr>
          </a:p>
          <a:p>
            <a:pPr algn="ctr">
              <a:defRPr/>
            </a:pPr>
            <a:r>
              <a:rPr lang="zh-CN" altLang="en-US" sz="1600" b="1" dirty="0">
                <a:solidFill>
                  <a:srgbClr val="FF0000"/>
                </a:solidFill>
                <a:latin typeface="+mj-lt"/>
                <a:ea typeface="黑体" panose="02010600030101010101" pitchFamily="49" charset="-122"/>
                <a:cs typeface="Times New Roman" panose="02020603050405020304" pitchFamily="18" charset="0"/>
              </a:rPr>
              <a:t>能散度 </a:t>
            </a:r>
            <a:r>
              <a:rPr lang="en-US" altLang="zh-CN" sz="1600" b="1" dirty="0">
                <a:solidFill>
                  <a:srgbClr val="FF0000"/>
                </a:solidFill>
                <a:latin typeface="+mj-lt"/>
                <a:ea typeface="黑体" panose="02010600030101010101" pitchFamily="49" charset="-122"/>
                <a:cs typeface="Times New Roman" panose="02020603050405020304" pitchFamily="18" charset="0"/>
              </a:rPr>
              <a:t>&lt;5%.</a:t>
            </a:r>
            <a:endParaRPr lang="en-US" altLang="zh-CN" sz="1600" b="1" dirty="0">
              <a:solidFill>
                <a:srgbClr val="FF0000"/>
              </a:solidFill>
              <a:latin typeface="+mj-lt"/>
              <a:ea typeface="黑体" panose="02010600030101010101" pitchFamily="49" charset="-122"/>
              <a:cs typeface="Times New Roman" panose="02020603050405020304" pitchFamily="18" charset="0"/>
            </a:endParaRPr>
          </a:p>
          <a:p>
            <a:pPr algn="ctr">
              <a:defRPr/>
            </a:pPr>
            <a:r>
              <a:rPr lang="zh-CN" altLang="en-US" sz="1600" b="1" dirty="0">
                <a:solidFill>
                  <a:srgbClr val="FF0000"/>
                </a:solidFill>
                <a:latin typeface="+mj-lt"/>
                <a:ea typeface="黑体" panose="02010600030101010101" pitchFamily="49" charset="-122"/>
                <a:cs typeface="Times New Roman" panose="02020603050405020304" pitchFamily="18" charset="0"/>
              </a:rPr>
              <a:t>电量 </a:t>
            </a:r>
            <a:r>
              <a:rPr lang="en-US" altLang="zh-CN" sz="1600" b="1" dirty="0">
                <a:solidFill>
                  <a:srgbClr val="FF0000"/>
                </a:solidFill>
                <a:latin typeface="+mj-lt"/>
                <a:ea typeface="黑体" panose="02010600030101010101" pitchFamily="49" charset="-122"/>
                <a:cs typeface="Times New Roman" panose="02020603050405020304" pitchFamily="18" charset="0"/>
              </a:rPr>
              <a:t>&gt;</a:t>
            </a:r>
            <a:r>
              <a:rPr lang="en-US" altLang="zh-CN" sz="1600" b="1" dirty="0" smtClean="0">
                <a:solidFill>
                  <a:srgbClr val="FF0000"/>
                </a:solidFill>
                <a:latin typeface="+mj-lt"/>
                <a:ea typeface="黑体" panose="02010600030101010101" pitchFamily="49" charset="-122"/>
                <a:cs typeface="Times New Roman" panose="02020603050405020304" pitchFamily="18" charset="0"/>
              </a:rPr>
              <a:t>10 </a:t>
            </a:r>
            <a:r>
              <a:rPr lang="en-US" altLang="zh-CN" sz="1600" b="1" dirty="0" err="1">
                <a:solidFill>
                  <a:srgbClr val="FF0000"/>
                </a:solidFill>
                <a:latin typeface="+mj-lt"/>
                <a:ea typeface="黑体" panose="02010600030101010101" pitchFamily="49" charset="-122"/>
                <a:cs typeface="Times New Roman" panose="02020603050405020304" pitchFamily="18" charset="0"/>
              </a:rPr>
              <a:t>pC</a:t>
            </a:r>
            <a:r>
              <a:rPr lang="en-US" altLang="zh-CN" sz="1600" b="1" dirty="0">
                <a:solidFill>
                  <a:srgbClr val="FF0000"/>
                </a:solidFill>
                <a:latin typeface="+mj-lt"/>
                <a:ea typeface="黑体" panose="02010600030101010101" pitchFamily="49" charset="-122"/>
                <a:cs typeface="Times New Roman" panose="02020603050405020304" pitchFamily="18" charset="0"/>
              </a:rPr>
              <a:t>.</a:t>
            </a:r>
            <a:endParaRPr lang="zh-CN" altLang="en-US" sz="1600" dirty="0">
              <a:latin typeface="+mj-lt"/>
              <a:ea typeface="黑体" panose="02010600030101010101" pitchFamily="49" charset="-122"/>
              <a:cs typeface="Times New Roman" panose="02020603050405020304" pitchFamily="18" charset="0"/>
            </a:endParaRPr>
          </a:p>
        </p:txBody>
      </p:sp>
      <p:sp>
        <p:nvSpPr>
          <p:cNvPr id="3084" name="Line 3"/>
          <p:cNvSpPr>
            <a:spLocks noChangeShapeType="1"/>
          </p:cNvSpPr>
          <p:nvPr/>
        </p:nvSpPr>
        <p:spPr bwMode="auto">
          <a:xfrm>
            <a:off x="36513" y="836712"/>
            <a:ext cx="9144000" cy="0"/>
          </a:xfrm>
          <a:prstGeom prst="line">
            <a:avLst/>
          </a:prstGeom>
          <a:noFill/>
          <a:ln w="57150" cmpd="thickThin">
            <a:solidFill>
              <a:srgbClr val="FF3300"/>
            </a:solidFill>
            <a:round/>
          </a:ln>
        </p:spPr>
        <p:txBody>
          <a:bodyPr/>
          <a:lstStyle/>
          <a:p>
            <a:endParaRPr lang="zh-CN" altLang="en-US"/>
          </a:p>
        </p:txBody>
      </p:sp>
      <p:sp>
        <p:nvSpPr>
          <p:cNvPr id="12" name="Text Box 2"/>
          <p:cNvSpPr txBox="1">
            <a:spLocks noChangeArrowheads="1"/>
          </p:cNvSpPr>
          <p:nvPr/>
        </p:nvSpPr>
        <p:spPr bwMode="auto">
          <a:xfrm>
            <a:off x="14890" y="97468"/>
            <a:ext cx="9144000" cy="523220"/>
          </a:xfrm>
          <a:prstGeom prst="rect">
            <a:avLst/>
          </a:prstGeom>
          <a:noFill/>
          <a:ln w="9525">
            <a:noFill/>
            <a:miter lim="800000"/>
          </a:ln>
        </p:spPr>
        <p:txBody>
          <a:bodyPr>
            <a:spAutoFit/>
          </a:bodyPr>
          <a:lstStyle/>
          <a:p>
            <a:pPr algn="ctr" eaLnBrk="0" hangingPunct="0">
              <a:spcBef>
                <a:spcPts val="600"/>
              </a:spcBef>
              <a:defRPr/>
            </a:pPr>
            <a:r>
              <a:rPr lang="en-US" altLang="zh-CN"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IV.</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毛细管</a:t>
            </a:r>
            <a:r>
              <a:rPr lang="zh-CN" altLang="en-US" sz="28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波导级联</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加速</a:t>
            </a:r>
            <a:r>
              <a:rPr lang="en-US" altLang="zh-CN"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-10 </a:t>
            </a:r>
            <a:r>
              <a:rPr lang="en-US" altLang="zh-CN" sz="2800" b="1" dirty="0" err="1"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GeV</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级单能电子束</a:t>
            </a:r>
            <a:endParaRPr lang="zh-CN" altLang="en-US" sz="2800" b="1"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1" cstate="print"/>
          <a:srcRect/>
          <a:stretch>
            <a:fillRect/>
          </a:stretch>
        </p:blipFill>
        <p:spPr bwMode="auto">
          <a:xfrm>
            <a:off x="1547664" y="820241"/>
            <a:ext cx="7539247" cy="1888679"/>
          </a:xfrm>
          <a:prstGeom prst="rect">
            <a:avLst/>
          </a:prstGeom>
          <a:noFill/>
          <a:ln w="9525">
            <a:noFill/>
            <a:miter lim="800000"/>
            <a:headEnd/>
            <a:tailEnd/>
          </a:ln>
          <a:effectLst/>
        </p:spPr>
      </p:pic>
      <p:sp>
        <p:nvSpPr>
          <p:cNvPr id="12" name="TextBox 11"/>
          <p:cNvSpPr txBox="1"/>
          <p:nvPr/>
        </p:nvSpPr>
        <p:spPr>
          <a:xfrm>
            <a:off x="0" y="1124744"/>
            <a:ext cx="1728192" cy="461665"/>
          </a:xfrm>
          <a:prstGeom prst="rect">
            <a:avLst/>
          </a:prstGeom>
          <a:noFill/>
        </p:spPr>
        <p:txBody>
          <a:bodyPr wrap="square" rtlCol="0">
            <a:spAutoFit/>
          </a:bodyPr>
          <a:lstStyle/>
          <a:p>
            <a:r>
              <a:rPr lang="en-US" altLang="zh-CN" sz="2400" dirty="0" smtClean="0"/>
              <a:t>2015121704</a:t>
            </a:r>
            <a:endParaRPr lang="zh-CN" altLang="en-US" sz="2400" dirty="0"/>
          </a:p>
        </p:txBody>
      </p:sp>
      <p:pic>
        <p:nvPicPr>
          <p:cNvPr id="3074" name="Picture 2"/>
          <p:cNvPicPr>
            <a:picLocks noChangeAspect="1" noChangeArrowheads="1"/>
          </p:cNvPicPr>
          <p:nvPr/>
        </p:nvPicPr>
        <p:blipFill>
          <a:blip r:embed="rId2" cstate="print"/>
          <a:srcRect/>
          <a:stretch>
            <a:fillRect/>
          </a:stretch>
        </p:blipFill>
        <p:spPr bwMode="auto">
          <a:xfrm>
            <a:off x="107504" y="2996952"/>
            <a:ext cx="4897555" cy="3672408"/>
          </a:xfrm>
          <a:prstGeom prst="rect">
            <a:avLst/>
          </a:prstGeom>
          <a:noFill/>
          <a:ln w="9525">
            <a:noFill/>
            <a:miter lim="800000"/>
            <a:headEnd/>
            <a:tailEnd/>
          </a:ln>
          <a:effectLst/>
        </p:spPr>
      </p:pic>
      <p:sp>
        <p:nvSpPr>
          <p:cNvPr id="6" name="TextBox 5"/>
          <p:cNvSpPr txBox="1"/>
          <p:nvPr/>
        </p:nvSpPr>
        <p:spPr>
          <a:xfrm>
            <a:off x="1728192" y="3645024"/>
            <a:ext cx="2195736" cy="707886"/>
          </a:xfrm>
          <a:prstGeom prst="rect">
            <a:avLst/>
          </a:prstGeom>
          <a:noFill/>
        </p:spPr>
        <p:txBody>
          <a:bodyPr wrap="square" rtlCol="0">
            <a:spAutoFit/>
          </a:bodyPr>
          <a:lstStyle/>
          <a:p>
            <a:r>
              <a:rPr lang="zh-CN" altLang="en-US" sz="2000" b="1" dirty="0" smtClean="0"/>
              <a:t>高能部分电量：</a:t>
            </a:r>
            <a:r>
              <a:rPr lang="en-US" altLang="zh-CN" sz="2000" b="1" dirty="0" smtClean="0"/>
              <a:t>4.25pC</a:t>
            </a:r>
            <a:endParaRPr lang="zh-CN" altLang="en-US" sz="2000" b="1" dirty="0"/>
          </a:p>
        </p:txBody>
      </p:sp>
      <p:pic>
        <p:nvPicPr>
          <p:cNvPr id="7" name="图片 9" descr="20151130_185143.jpg"/>
          <p:cNvPicPr>
            <a:picLocks noChangeAspect="1"/>
          </p:cNvPicPr>
          <p:nvPr/>
        </p:nvPicPr>
        <p:blipFill>
          <a:blip r:embed="rId3" cstate="print"/>
          <a:srcRect l="30000" t="2667"/>
          <a:stretch>
            <a:fillRect/>
          </a:stretch>
        </p:blipFill>
        <p:spPr bwMode="auto">
          <a:xfrm>
            <a:off x="5148064" y="2936556"/>
            <a:ext cx="3717532" cy="3876820"/>
          </a:xfrm>
          <a:prstGeom prst="rect">
            <a:avLst/>
          </a:prstGeom>
          <a:noFill/>
          <a:ln w="9525">
            <a:noFill/>
            <a:miter lim="800000"/>
            <a:headEnd/>
            <a:tailEnd/>
          </a:ln>
        </p:spPr>
      </p:pic>
      <p:sp>
        <p:nvSpPr>
          <p:cNvPr id="8" name="Line 3"/>
          <p:cNvSpPr>
            <a:spLocks noChangeShapeType="1"/>
          </p:cNvSpPr>
          <p:nvPr/>
        </p:nvSpPr>
        <p:spPr bwMode="auto">
          <a:xfrm>
            <a:off x="36513" y="836712"/>
            <a:ext cx="9144000" cy="0"/>
          </a:xfrm>
          <a:prstGeom prst="line">
            <a:avLst/>
          </a:prstGeom>
          <a:noFill/>
          <a:ln w="57150" cmpd="thickThin">
            <a:solidFill>
              <a:srgbClr val="FF3300"/>
            </a:solidFill>
            <a:round/>
          </a:ln>
        </p:spPr>
        <p:txBody>
          <a:bodyPr/>
          <a:lstStyle/>
          <a:p>
            <a:endParaRPr lang="zh-CN" altLang="en-US"/>
          </a:p>
        </p:txBody>
      </p:sp>
      <p:sp>
        <p:nvSpPr>
          <p:cNvPr id="9" name="Text Box 2"/>
          <p:cNvSpPr txBox="1">
            <a:spLocks noChangeArrowheads="1"/>
          </p:cNvSpPr>
          <p:nvPr/>
        </p:nvSpPr>
        <p:spPr bwMode="auto">
          <a:xfrm>
            <a:off x="14890" y="97468"/>
            <a:ext cx="9144000" cy="523220"/>
          </a:xfrm>
          <a:prstGeom prst="rect">
            <a:avLst/>
          </a:prstGeom>
          <a:noFill/>
          <a:ln w="9525">
            <a:noFill/>
            <a:miter lim="800000"/>
          </a:ln>
        </p:spPr>
        <p:txBody>
          <a:bodyPr>
            <a:spAutoFit/>
          </a:bodyPr>
          <a:lstStyle/>
          <a:p>
            <a:pPr algn="ctr" eaLnBrk="0" hangingPunct="0">
              <a:spcBef>
                <a:spcPts val="600"/>
              </a:spcBef>
              <a:defRPr/>
            </a:pPr>
            <a:r>
              <a:rPr lang="en-US" altLang="zh-CN"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IV.</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毛细管</a:t>
            </a:r>
            <a:r>
              <a:rPr lang="zh-CN" altLang="en-US" sz="2800" b="1" dirty="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波导级联</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加速</a:t>
            </a:r>
            <a:r>
              <a:rPr lang="en-US" altLang="zh-CN"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-10 </a:t>
            </a:r>
            <a:r>
              <a:rPr lang="en-US" altLang="zh-CN" sz="2800" b="1" dirty="0" err="1"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GeV</a:t>
            </a:r>
            <a:r>
              <a:rPr lang="zh-CN" altLang="en-US" sz="2800" b="1" dirty="0" smtClean="0">
                <a:solidFill>
                  <a:srgbClr val="FF0000"/>
                </a:solidFill>
                <a:latin typeface="Times New Roman" panose="02020603050405020304" pitchFamily="18" charset="0"/>
                <a:ea typeface="黑体" panose="02010600030101010101" pitchFamily="49" charset="-122"/>
                <a:cs typeface="Times New Roman" panose="02020603050405020304" pitchFamily="18" charset="0"/>
              </a:rPr>
              <a:t>级单能电子束</a:t>
            </a:r>
            <a:endParaRPr lang="zh-CN" altLang="en-US" sz="2800" b="1" dirty="0">
              <a:solidFill>
                <a:srgbClr val="0000FF"/>
              </a:solidFill>
              <a:latin typeface="Times New Roman" panose="02020603050405020304" pitchFamily="18" charset="0"/>
              <a:ea typeface="黑体" panose="02010600030101010101" pitchFamily="49"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Rectangle 17"/>
          <p:cNvSpPr>
            <a:spLocks noChangeArrowheads="1"/>
          </p:cNvSpPr>
          <p:nvPr/>
        </p:nvSpPr>
        <p:spPr bwMode="auto">
          <a:xfrm>
            <a:off x="2944134" y="6325695"/>
            <a:ext cx="2551169" cy="369332"/>
          </a:xfrm>
          <a:prstGeom prst="rect">
            <a:avLst/>
          </a:prstGeom>
          <a:noFill/>
          <a:ln w="9525">
            <a:noFill/>
            <a:miter lim="800000"/>
          </a:ln>
        </p:spPr>
        <p:txBody>
          <a:bodyPr wrap="square">
            <a:spAutoFit/>
          </a:bodyPr>
          <a:lstStyle/>
          <a:p>
            <a:pPr algn="ctr">
              <a:spcBef>
                <a:spcPct val="20000"/>
              </a:spcBef>
            </a:pPr>
            <a:r>
              <a:rPr lang="en-US" altLang="zh-CN" sz="1800" b="1" dirty="0">
                <a:solidFill>
                  <a:srgbClr val="FF0000"/>
                </a:solidFill>
                <a:latin typeface="Times New Roman" panose="02020603050405020304" pitchFamily="18" charset="0"/>
                <a:ea typeface="华文楷体" pitchFamily="2" charset="-122"/>
                <a:cs typeface="Times New Roman" panose="02020603050405020304" pitchFamily="18" charset="0"/>
              </a:rPr>
              <a:t>RF </a:t>
            </a:r>
            <a:r>
              <a:rPr lang="en-US" altLang="zh-CN" sz="1800" b="1" dirty="0" smtClean="0">
                <a:solidFill>
                  <a:srgbClr val="FF0000"/>
                </a:solidFill>
                <a:latin typeface="Times New Roman" panose="02020603050405020304" pitchFamily="18" charset="0"/>
                <a:ea typeface="华文楷体" pitchFamily="2" charset="-122"/>
                <a:cs typeface="Times New Roman" panose="02020603050405020304" pitchFamily="18" charset="0"/>
              </a:rPr>
              <a:t>accelerator</a:t>
            </a:r>
            <a:endParaRPr kumimoji="1" lang="en-US" altLang="zh-CN" sz="1800" b="1" dirty="0">
              <a:solidFill>
                <a:srgbClr val="3366FF"/>
              </a:solidFill>
              <a:latin typeface="Times New Roman" panose="02020603050405020304" pitchFamily="18" charset="0"/>
              <a:ea typeface="华文楷体" pitchFamily="2" charset="-122"/>
              <a:cs typeface="Times New Roman" panose="02020603050405020304" pitchFamily="18" charset="0"/>
            </a:endParaRPr>
          </a:p>
        </p:txBody>
      </p:sp>
      <p:pic>
        <p:nvPicPr>
          <p:cNvPr id="78853" name="Picture 18"/>
          <p:cNvPicPr>
            <a:picLocks noChangeAspect="1" noChangeArrowheads="1"/>
          </p:cNvPicPr>
          <p:nvPr/>
        </p:nvPicPr>
        <p:blipFill>
          <a:blip r:embed="rId1"/>
          <a:srcRect l="1938" t="11676" r="1938" b="21892"/>
          <a:stretch>
            <a:fillRect/>
          </a:stretch>
        </p:blipFill>
        <p:spPr bwMode="auto">
          <a:xfrm>
            <a:off x="5862662" y="4205288"/>
            <a:ext cx="2209800" cy="2030412"/>
          </a:xfrm>
          <a:prstGeom prst="rect">
            <a:avLst/>
          </a:prstGeom>
          <a:noFill/>
          <a:ln w="9525">
            <a:noFill/>
            <a:miter lim="800000"/>
            <a:headEnd/>
            <a:tailEnd/>
          </a:ln>
        </p:spPr>
      </p:pic>
      <p:sp>
        <p:nvSpPr>
          <p:cNvPr id="78854" name="Text Box 26"/>
          <p:cNvSpPr txBox="1">
            <a:spLocks noChangeArrowheads="1"/>
          </p:cNvSpPr>
          <p:nvPr/>
        </p:nvSpPr>
        <p:spPr bwMode="auto">
          <a:xfrm>
            <a:off x="5105432" y="6381328"/>
            <a:ext cx="4038600" cy="276225"/>
          </a:xfrm>
          <a:prstGeom prst="rect">
            <a:avLst/>
          </a:prstGeom>
          <a:noFill/>
          <a:ln w="9525">
            <a:noFill/>
            <a:miter lim="800000"/>
          </a:ln>
        </p:spPr>
        <p:txBody>
          <a:bodyPr>
            <a:spAutoFit/>
          </a:bodyPr>
          <a:lstStyle/>
          <a:p>
            <a:pPr algn="ctr">
              <a:spcBef>
                <a:spcPct val="50000"/>
              </a:spcBef>
            </a:pPr>
            <a:r>
              <a:rPr lang="en-US" altLang="zh-CN" sz="1200" b="1" dirty="0" smtClean="0">
                <a:latin typeface="Times New Roman" panose="02020603050405020304" pitchFamily="18" charset="0"/>
                <a:cs typeface="Times New Roman" panose="02020603050405020304" pitchFamily="18" charset="0"/>
              </a:rPr>
              <a:t> </a:t>
            </a:r>
            <a:r>
              <a:rPr lang="en-US" altLang="zh-CN" sz="1200" b="1" dirty="0">
                <a:latin typeface="Times New Roman" panose="02020603050405020304" pitchFamily="18" charset="0"/>
                <a:cs typeface="Times New Roman" panose="02020603050405020304" pitchFamily="18" charset="0"/>
              </a:rPr>
              <a:t>Laser Pulse Phenomena and Applications</a:t>
            </a:r>
            <a:endParaRPr lang="en-US" altLang="zh-CN" sz="1200" b="1" dirty="0">
              <a:latin typeface="Times New Roman" panose="02020603050405020304" pitchFamily="18" charset="0"/>
              <a:cs typeface="Times New Roman" panose="02020603050405020304" pitchFamily="18" charset="0"/>
            </a:endParaRPr>
          </a:p>
        </p:txBody>
      </p:sp>
      <p:pic>
        <p:nvPicPr>
          <p:cNvPr id="78856" name="Picture 3"/>
          <p:cNvPicPr>
            <a:picLocks noChangeAspect="1" noChangeArrowheads="1"/>
          </p:cNvPicPr>
          <p:nvPr/>
        </p:nvPicPr>
        <p:blipFill>
          <a:blip r:embed="rId2" cstate="print"/>
          <a:srcRect/>
          <a:stretch>
            <a:fillRect/>
          </a:stretch>
        </p:blipFill>
        <p:spPr bwMode="auto">
          <a:xfrm>
            <a:off x="3076711" y="4462806"/>
            <a:ext cx="2286016" cy="1828813"/>
          </a:xfrm>
          <a:prstGeom prst="rect">
            <a:avLst/>
          </a:prstGeom>
          <a:noFill/>
          <a:ln w="9525">
            <a:noFill/>
            <a:miter lim="800000"/>
            <a:headEnd/>
            <a:tailEnd/>
          </a:ln>
        </p:spPr>
      </p:pic>
      <p:sp>
        <p:nvSpPr>
          <p:cNvPr id="78857" name="矩形 23"/>
          <p:cNvSpPr>
            <a:spLocks noChangeArrowheads="1"/>
          </p:cNvSpPr>
          <p:nvPr/>
        </p:nvSpPr>
        <p:spPr bwMode="auto">
          <a:xfrm>
            <a:off x="2371103" y="4021931"/>
            <a:ext cx="3124200" cy="366713"/>
          </a:xfrm>
          <a:prstGeom prst="rect">
            <a:avLst/>
          </a:prstGeom>
          <a:noFill/>
          <a:ln w="9525">
            <a:noFill/>
            <a:miter lim="800000"/>
          </a:ln>
        </p:spPr>
        <p:txBody>
          <a:bodyPr>
            <a:spAutoFit/>
          </a:bodyPr>
          <a:lstStyle/>
          <a:p>
            <a:r>
              <a:rPr lang="en-US" altLang="zh-CN" sz="1800" b="1" dirty="0">
                <a:solidFill>
                  <a:srgbClr val="0000FF"/>
                </a:solidFill>
                <a:latin typeface="Times New Roman" panose="02020603050405020304" pitchFamily="18" charset="0"/>
                <a:cs typeface="Times New Roman" panose="02020603050405020304" pitchFamily="18" charset="0"/>
              </a:rPr>
              <a:t>Stanford LINAC, 2miles long</a:t>
            </a:r>
            <a:endParaRPr lang="zh-CN" altLang="en-US" sz="1800" dirty="0">
              <a:latin typeface="Times New Roman" panose="02020603050405020304" pitchFamily="18" charset="0"/>
              <a:cs typeface="Times New Roman" panose="02020603050405020304" pitchFamily="18" charset="0"/>
            </a:endParaRPr>
          </a:p>
        </p:txBody>
      </p:sp>
      <p:pic>
        <p:nvPicPr>
          <p:cNvPr id="18" name="图片 26" descr="de1.gif"/>
          <p:cNvPicPr>
            <a:picLocks noChangeAspect="1"/>
          </p:cNvPicPr>
          <p:nvPr/>
        </p:nvPicPr>
        <p:blipFill>
          <a:blip r:embed="rId3"/>
          <a:srcRect/>
          <a:stretch>
            <a:fillRect/>
          </a:stretch>
        </p:blipFill>
        <p:spPr bwMode="auto">
          <a:xfrm>
            <a:off x="5429250" y="1111452"/>
            <a:ext cx="3111500" cy="2286000"/>
          </a:xfrm>
          <a:prstGeom prst="rect">
            <a:avLst/>
          </a:prstGeom>
          <a:noFill/>
          <a:ln w="9525">
            <a:noFill/>
            <a:miter lim="800000"/>
            <a:headEnd/>
            <a:tailEnd/>
          </a:ln>
        </p:spPr>
      </p:pic>
      <p:grpSp>
        <p:nvGrpSpPr>
          <p:cNvPr id="2" name="组合 35"/>
          <p:cNvGrpSpPr/>
          <p:nvPr/>
        </p:nvGrpSpPr>
        <p:grpSpPr bwMode="auto">
          <a:xfrm>
            <a:off x="785813" y="1463675"/>
            <a:ext cx="2928937" cy="2036763"/>
            <a:chOff x="1071510" y="1321012"/>
            <a:chExt cx="2928986" cy="2036550"/>
          </a:xfrm>
        </p:grpSpPr>
        <p:pic>
          <p:nvPicPr>
            <p:cNvPr id="20" name="Picture 2"/>
            <p:cNvPicPr>
              <a:picLocks noChangeAspect="1" noChangeArrowheads="1"/>
            </p:cNvPicPr>
            <p:nvPr/>
          </p:nvPicPr>
          <p:blipFill>
            <a:blip r:embed="rId4"/>
            <a:srcRect/>
            <a:stretch>
              <a:fillRect/>
            </a:stretch>
          </p:blipFill>
          <p:spPr bwMode="auto">
            <a:xfrm>
              <a:off x="1142976" y="1321012"/>
              <a:ext cx="2857520" cy="2036550"/>
            </a:xfrm>
            <a:prstGeom prst="rect">
              <a:avLst/>
            </a:prstGeom>
            <a:noFill/>
            <a:ln w="9525">
              <a:noFill/>
              <a:miter lim="800000"/>
              <a:headEnd/>
              <a:tailEnd/>
            </a:ln>
          </p:spPr>
        </p:pic>
        <p:sp>
          <p:nvSpPr>
            <p:cNvPr id="21" name="矩形 20"/>
            <p:cNvSpPr/>
            <p:nvPr/>
          </p:nvSpPr>
          <p:spPr bwMode="auto">
            <a:xfrm>
              <a:off x="1071510" y="2606753"/>
              <a:ext cx="1714529" cy="40000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zh-CN" sz="2000" b="1" dirty="0">
                  <a:solidFill>
                    <a:srgbClr val="FF0000"/>
                  </a:solidFill>
                  <a:ea typeface="黑体" panose="02010600030101010101" pitchFamily="49" charset="-122"/>
                  <a:cs typeface="Times New Roman" panose="02020603050405020304" pitchFamily="18" charset="0"/>
                </a:rPr>
                <a:t>Driving laser</a:t>
              </a:r>
              <a:endParaRPr lang="zh-CN" altLang="en-US" sz="2000" b="1" dirty="0">
                <a:solidFill>
                  <a:srgbClr val="FF0000"/>
                </a:solidFill>
                <a:ea typeface="黑体" panose="02010600030101010101" pitchFamily="49" charset="-122"/>
                <a:cs typeface="Times New Roman" panose="02020603050405020304" pitchFamily="18" charset="0"/>
              </a:endParaRPr>
            </a:p>
          </p:txBody>
        </p:sp>
        <p:sp>
          <p:nvSpPr>
            <p:cNvPr id="22" name="矩形 21"/>
            <p:cNvSpPr/>
            <p:nvPr/>
          </p:nvSpPr>
          <p:spPr bwMode="auto">
            <a:xfrm>
              <a:off x="2500284" y="1321012"/>
              <a:ext cx="1357335" cy="400008"/>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en-US" altLang="zh-CN" sz="2000" b="1" dirty="0">
                  <a:solidFill>
                    <a:srgbClr val="0000FF"/>
                  </a:solidFill>
                  <a:ea typeface="黑体" panose="02010600030101010101" pitchFamily="49" charset="-122"/>
                  <a:cs typeface="Times New Roman" panose="02020603050405020304" pitchFamily="18" charset="0"/>
                </a:rPr>
                <a:t>Gas jet</a:t>
              </a:r>
              <a:endParaRPr lang="zh-CN" altLang="en-US" sz="2000" b="1" dirty="0">
                <a:solidFill>
                  <a:srgbClr val="0000FF"/>
                </a:solidFill>
                <a:ea typeface="黑体" panose="02010600030101010101" pitchFamily="49" charset="-122"/>
                <a:cs typeface="Times New Roman" panose="02020603050405020304" pitchFamily="18" charset="0"/>
              </a:endParaRPr>
            </a:p>
          </p:txBody>
        </p:sp>
      </p:grpSp>
      <p:pic>
        <p:nvPicPr>
          <p:cNvPr id="23" name="Picture 14" descr="箭头"/>
          <p:cNvPicPr>
            <a:picLocks noChangeAspect="1" noChangeArrowheads="1" noCrop="1"/>
          </p:cNvPicPr>
          <p:nvPr/>
        </p:nvPicPr>
        <p:blipFill>
          <a:blip r:embed="rId5"/>
          <a:srcRect/>
          <a:stretch>
            <a:fillRect/>
          </a:stretch>
        </p:blipFill>
        <p:spPr bwMode="auto">
          <a:xfrm>
            <a:off x="4071938" y="2000250"/>
            <a:ext cx="1082675" cy="714375"/>
          </a:xfrm>
          <a:prstGeom prst="rect">
            <a:avLst/>
          </a:prstGeom>
          <a:noFill/>
          <a:ln w="9525">
            <a:noFill/>
            <a:miter lim="800000"/>
            <a:headEnd/>
            <a:tailEnd/>
          </a:ln>
        </p:spPr>
      </p:pic>
      <p:sp>
        <p:nvSpPr>
          <p:cNvPr id="24" name="Rectangle 4"/>
          <p:cNvSpPr>
            <a:spLocks noChangeArrowheads="1"/>
          </p:cNvSpPr>
          <p:nvPr/>
        </p:nvSpPr>
        <p:spPr bwMode="auto">
          <a:xfrm>
            <a:off x="5000625" y="3429000"/>
            <a:ext cx="3929063" cy="701731"/>
          </a:xfrm>
          <a:prstGeom prst="rect">
            <a:avLst/>
          </a:prstGeom>
          <a:noFill/>
          <a:ln w="9525">
            <a:noFill/>
            <a:miter lim="800000"/>
          </a:ln>
        </p:spPr>
        <p:txBody>
          <a:bodyPr>
            <a:spAutoFit/>
          </a:bodyPr>
          <a:lstStyle/>
          <a:p>
            <a:pPr algn="ctr">
              <a:spcBef>
                <a:spcPct val="20000"/>
              </a:spcBef>
            </a:pPr>
            <a:r>
              <a:rPr lang="en-US" altLang="zh-CN" sz="1800" b="1" dirty="0" smtClean="0">
                <a:solidFill>
                  <a:srgbClr val="0000FF"/>
                </a:solidFill>
                <a:ea typeface="黑体" panose="02010600030101010101" pitchFamily="49" charset="-122"/>
                <a:cs typeface="Times New Roman" panose="02020603050405020304" pitchFamily="18" charset="0"/>
              </a:rPr>
              <a:t>LWFA: Accelerating gradient</a:t>
            </a:r>
            <a:endParaRPr lang="en-US" altLang="zh-CN" sz="1800" b="1" dirty="0" smtClean="0">
              <a:solidFill>
                <a:srgbClr val="0000FF"/>
              </a:solidFill>
              <a:ea typeface="黑体" panose="02010600030101010101" pitchFamily="49" charset="-122"/>
              <a:cs typeface="Times New Roman" panose="02020603050405020304" pitchFamily="18" charset="0"/>
            </a:endParaRPr>
          </a:p>
          <a:p>
            <a:pPr algn="ctr">
              <a:spcBef>
                <a:spcPct val="20000"/>
              </a:spcBef>
            </a:pPr>
            <a:r>
              <a:rPr lang="zh-CN" altLang="en-GB" sz="1800" b="1" dirty="0" smtClean="0">
                <a:solidFill>
                  <a:srgbClr val="0000FF"/>
                </a:solidFill>
                <a:ea typeface="黑体" panose="02010600030101010101" pitchFamily="49" charset="-122"/>
                <a:cs typeface="Times New Roman" panose="02020603050405020304" pitchFamily="18" charset="0"/>
              </a:rPr>
              <a:t> </a:t>
            </a:r>
            <a:r>
              <a:rPr lang="en-US" altLang="zh-CN" sz="1800" b="1" dirty="0">
                <a:solidFill>
                  <a:srgbClr val="0000FF"/>
                </a:solidFill>
                <a:ea typeface="黑体" panose="02010600030101010101" pitchFamily="49" charset="-122"/>
                <a:cs typeface="Times New Roman" panose="02020603050405020304" pitchFamily="18" charset="0"/>
              </a:rPr>
              <a:t>~</a:t>
            </a:r>
            <a:r>
              <a:rPr lang="en-GB" altLang="zh-CN" sz="1800" b="1" dirty="0">
                <a:solidFill>
                  <a:srgbClr val="0000FF"/>
                </a:solidFill>
                <a:ea typeface="黑体" panose="02010600030101010101" pitchFamily="49" charset="-122"/>
                <a:cs typeface="Times New Roman" panose="02020603050405020304" pitchFamily="18" charset="0"/>
              </a:rPr>
              <a:t>100 </a:t>
            </a:r>
            <a:r>
              <a:rPr lang="en-US" altLang="zh-CN" sz="1800" b="1" dirty="0">
                <a:solidFill>
                  <a:srgbClr val="0000FF"/>
                </a:solidFill>
                <a:ea typeface="黑体" panose="02010600030101010101" pitchFamily="49" charset="-122"/>
                <a:cs typeface="Times New Roman" panose="02020603050405020304" pitchFamily="18" charset="0"/>
              </a:rPr>
              <a:t>GV</a:t>
            </a:r>
            <a:r>
              <a:rPr lang="en-GB" altLang="zh-CN" sz="1800" b="1" dirty="0">
                <a:solidFill>
                  <a:srgbClr val="0000FF"/>
                </a:solidFill>
                <a:ea typeface="黑体" panose="02010600030101010101" pitchFamily="49" charset="-122"/>
                <a:cs typeface="Times New Roman" panose="02020603050405020304" pitchFamily="18" charset="0"/>
              </a:rPr>
              <a:t>/m</a:t>
            </a:r>
            <a:r>
              <a:rPr lang="ar-SA" altLang="zh-CN" sz="1800" b="1" dirty="0">
                <a:solidFill>
                  <a:srgbClr val="0000FF"/>
                </a:solidFill>
                <a:ea typeface="黑体" panose="02010600030101010101" pitchFamily="49" charset="-122"/>
                <a:cs typeface="Times New Roman" panose="02020603050405020304" pitchFamily="18" charset="0"/>
              </a:rPr>
              <a:t>‏</a:t>
            </a:r>
            <a:endParaRPr lang="en-US" altLang="zh-CN" sz="1800" b="1" dirty="0">
              <a:solidFill>
                <a:srgbClr val="0000FF"/>
              </a:solidFill>
              <a:ea typeface="黑体" panose="02010600030101010101" pitchFamily="49" charset="-122"/>
              <a:cs typeface="Times New Roman" panose="02020603050405020304" pitchFamily="18" charset="0"/>
            </a:endParaRPr>
          </a:p>
        </p:txBody>
      </p:sp>
      <p:sp>
        <p:nvSpPr>
          <p:cNvPr id="25" name="Text Box 2"/>
          <p:cNvSpPr txBox="1">
            <a:spLocks noChangeArrowheads="1"/>
          </p:cNvSpPr>
          <p:nvPr/>
        </p:nvSpPr>
        <p:spPr bwMode="auto">
          <a:xfrm>
            <a:off x="0" y="857232"/>
            <a:ext cx="8858280" cy="400050"/>
          </a:xfrm>
          <a:prstGeom prst="rect">
            <a:avLst/>
          </a:prstGeom>
          <a:solidFill>
            <a:schemeClr val="bg1"/>
          </a:solidFill>
          <a:ln w="9525" algn="ctr">
            <a:noFill/>
            <a:miter lim="800000"/>
          </a:ln>
        </p:spPr>
        <p:txBody>
          <a:bodyPr wrap="square">
            <a:spAutoFit/>
          </a:bodyPr>
          <a:lstStyle/>
          <a:p>
            <a:pPr algn="just">
              <a:buFont typeface="Wingdings" panose="05000000000000000000" pitchFamily="2" charset="2"/>
              <a:buChar char="Ø"/>
            </a:pPr>
            <a:r>
              <a:rPr lang="en-US" altLang="zh-CN" sz="2000" b="1" dirty="0" smtClean="0">
                <a:solidFill>
                  <a:srgbClr val="0000FF"/>
                </a:solidFill>
                <a:ea typeface="黑体" panose="02010600030101010101" pitchFamily="49" charset="-122"/>
                <a:cs typeface="Times New Roman" panose="02020603050405020304" pitchFamily="18" charset="0"/>
              </a:rPr>
              <a:t> Laser </a:t>
            </a:r>
            <a:r>
              <a:rPr lang="en-US" altLang="zh-CN" sz="2000" b="1" dirty="0" err="1" smtClean="0">
                <a:solidFill>
                  <a:srgbClr val="0000FF"/>
                </a:solidFill>
                <a:ea typeface="黑体" panose="02010600030101010101" pitchFamily="49" charset="-122"/>
                <a:cs typeface="Times New Roman" panose="02020603050405020304" pitchFamily="18" charset="0"/>
              </a:rPr>
              <a:t>wakefield</a:t>
            </a:r>
            <a:r>
              <a:rPr lang="en-US" altLang="zh-CN" sz="2000" b="1" dirty="0" smtClean="0">
                <a:solidFill>
                  <a:srgbClr val="0000FF"/>
                </a:solidFill>
                <a:ea typeface="黑体" panose="02010600030101010101" pitchFamily="49" charset="-122"/>
                <a:cs typeface="Times New Roman" panose="02020603050405020304" pitchFamily="18" charset="0"/>
              </a:rPr>
              <a:t> accelerators—Compact particle accelerators</a:t>
            </a:r>
            <a:endParaRPr lang="zh-CN" altLang="en-US" sz="2000" b="1" dirty="0">
              <a:solidFill>
                <a:srgbClr val="FF0000"/>
              </a:solidFill>
              <a:ea typeface="黑体" panose="02010600030101010101" pitchFamily="49" charset="-122"/>
              <a:cs typeface="Times New Roman" panose="02020603050405020304" pitchFamily="18" charset="0"/>
            </a:endParaRPr>
          </a:p>
        </p:txBody>
      </p:sp>
      <p:sp>
        <p:nvSpPr>
          <p:cNvPr id="19" name="Text Box 11"/>
          <p:cNvSpPr txBox="1">
            <a:spLocks noChangeArrowheads="1"/>
          </p:cNvSpPr>
          <p:nvPr/>
        </p:nvSpPr>
        <p:spPr bwMode="auto">
          <a:xfrm>
            <a:off x="0" y="76200"/>
            <a:ext cx="9144000" cy="523875"/>
          </a:xfrm>
          <a:prstGeom prst="rect">
            <a:avLst/>
          </a:prstGeom>
          <a:noFill/>
          <a:ln w="9525">
            <a:noFill/>
            <a:miter lim="800000"/>
          </a:ln>
          <a:effectLst/>
        </p:spPr>
        <p:txBody>
          <a:bodyPr>
            <a:spAutoFit/>
          </a:bodyPr>
          <a:lstStyle/>
          <a:p>
            <a:pPr algn="ctr" eaLnBrk="0" hangingPunct="0">
              <a:defRPr/>
            </a:pPr>
            <a:r>
              <a:rPr lang="en-US" altLang="zh-CN" sz="2800" b="1" dirty="0" smtClean="0">
                <a:solidFill>
                  <a:srgbClr val="FF3300"/>
                </a:solidFill>
                <a:ea typeface="楷体_GB2312" panose="02010609030101010101" pitchFamily="49" charset="-122"/>
              </a:rPr>
              <a:t>Motivations: LWFAs are compact accelerators </a:t>
            </a:r>
            <a:endParaRPr lang="zh-CN" altLang="en-US" sz="2800" b="1" dirty="0">
              <a:solidFill>
                <a:srgbClr val="FF3300"/>
              </a:solidFill>
              <a:ea typeface="楷体_GB2312" panose="02010609030101010101" pitchFamily="49" charset="-122"/>
            </a:endParaRPr>
          </a:p>
        </p:txBody>
      </p:sp>
      <p:sp>
        <p:nvSpPr>
          <p:cNvPr id="26" name="Line 20"/>
          <p:cNvSpPr>
            <a:spLocks noChangeShapeType="1"/>
          </p:cNvSpPr>
          <p:nvPr/>
        </p:nvSpPr>
        <p:spPr bwMode="auto">
          <a:xfrm>
            <a:off x="0" y="685800"/>
            <a:ext cx="9144000" cy="0"/>
          </a:xfrm>
          <a:prstGeom prst="line">
            <a:avLst/>
          </a:prstGeom>
          <a:noFill/>
          <a:ln w="38100">
            <a:solidFill>
              <a:srgbClr val="FF0000"/>
            </a:solidFill>
            <a:round/>
          </a:ln>
        </p:spPr>
        <p:txBody>
          <a:bodyPr wrap="none" anchor="ctr"/>
          <a:lstStyle/>
          <a:p>
            <a:endParaRPr lang="zh-CN" altLang="en-US"/>
          </a:p>
        </p:txBody>
      </p:sp>
      <p:grpSp>
        <p:nvGrpSpPr>
          <p:cNvPr id="38" name="组合 37"/>
          <p:cNvGrpSpPr/>
          <p:nvPr/>
        </p:nvGrpSpPr>
        <p:grpSpPr>
          <a:xfrm>
            <a:off x="172720" y="1320165"/>
            <a:ext cx="8798560" cy="3072130"/>
            <a:chOff x="0" y="1285860"/>
            <a:chExt cx="9144000" cy="3071813"/>
          </a:xfrm>
        </p:grpSpPr>
        <p:grpSp>
          <p:nvGrpSpPr>
            <p:cNvPr id="33" name="组合 32"/>
            <p:cNvGrpSpPr/>
            <p:nvPr/>
          </p:nvGrpSpPr>
          <p:grpSpPr>
            <a:xfrm>
              <a:off x="0" y="1285860"/>
              <a:ext cx="9144000" cy="3071813"/>
              <a:chOff x="0" y="1285860"/>
              <a:chExt cx="9144000" cy="3071813"/>
            </a:xfrm>
          </p:grpSpPr>
          <p:grpSp>
            <p:nvGrpSpPr>
              <p:cNvPr id="30" name="组合 29"/>
              <p:cNvGrpSpPr/>
              <p:nvPr/>
            </p:nvGrpSpPr>
            <p:grpSpPr>
              <a:xfrm>
                <a:off x="0" y="1285860"/>
                <a:ext cx="9144000" cy="3071813"/>
                <a:chOff x="0" y="1285860"/>
                <a:chExt cx="9144000" cy="3071813"/>
              </a:xfrm>
            </p:grpSpPr>
            <p:pic>
              <p:nvPicPr>
                <p:cNvPr id="27" name="Picture 11"/>
                <p:cNvPicPr>
                  <a:picLocks noChangeAspect="1" noChangeArrowheads="1"/>
                </p:cNvPicPr>
                <p:nvPr/>
              </p:nvPicPr>
              <p:blipFill>
                <a:blip r:embed="rId6"/>
                <a:srcRect/>
                <a:stretch>
                  <a:fillRect/>
                </a:stretch>
              </p:blipFill>
              <p:spPr bwMode="auto">
                <a:xfrm>
                  <a:off x="0" y="1285860"/>
                  <a:ext cx="9144000" cy="3071813"/>
                </a:xfrm>
                <a:prstGeom prst="rect">
                  <a:avLst/>
                </a:prstGeom>
                <a:ln>
                  <a:noFill/>
                </a:ln>
                <a:effectLst>
                  <a:outerShdw blurRad="190500" algn="tl" rotWithShape="0">
                    <a:srgbClr val="000000">
                      <a:alpha val="70000"/>
                    </a:srgbClr>
                  </a:outerShdw>
                </a:effectLst>
              </p:spPr>
            </p:pic>
            <p:cxnSp>
              <p:nvCxnSpPr>
                <p:cNvPr id="29" name="直接连接符 28"/>
                <p:cNvCxnSpPr/>
                <p:nvPr/>
              </p:nvCxnSpPr>
              <p:spPr bwMode="auto">
                <a:xfrm>
                  <a:off x="3428992" y="2643182"/>
                  <a:ext cx="2357454"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cxnSp>
            <p:nvCxnSpPr>
              <p:cNvPr id="32" name="直接连接符 31"/>
              <p:cNvCxnSpPr/>
              <p:nvPr/>
            </p:nvCxnSpPr>
            <p:spPr bwMode="auto">
              <a:xfrm>
                <a:off x="7929586" y="1714488"/>
                <a:ext cx="928694"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grpSp>
        <p:cxnSp>
          <p:nvCxnSpPr>
            <p:cNvPr id="31" name="直接连接符 30"/>
            <p:cNvCxnSpPr/>
            <p:nvPr/>
          </p:nvCxnSpPr>
          <p:spPr bwMode="auto">
            <a:xfrm>
              <a:off x="1357290" y="3321294"/>
              <a:ext cx="6429420" cy="158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5" name="直接连接符 34"/>
            <p:cNvCxnSpPr/>
            <p:nvPr/>
          </p:nvCxnSpPr>
          <p:spPr bwMode="auto">
            <a:xfrm>
              <a:off x="1214414" y="3500438"/>
              <a:ext cx="6572296" cy="158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37" name="直接连接符 36"/>
            <p:cNvCxnSpPr/>
            <p:nvPr/>
          </p:nvCxnSpPr>
          <p:spPr bwMode="auto">
            <a:xfrm>
              <a:off x="1214414" y="3714752"/>
              <a:ext cx="1857388" cy="1588"/>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28" name="Text Box 5"/>
          <p:cNvSpPr txBox="1">
            <a:spLocks noChangeArrowheads="1"/>
          </p:cNvSpPr>
          <p:nvPr/>
        </p:nvSpPr>
        <p:spPr bwMode="auto">
          <a:xfrm>
            <a:off x="467544" y="6237312"/>
            <a:ext cx="2242478" cy="544023"/>
          </a:xfrm>
          <a:prstGeom prst="rect">
            <a:avLst/>
          </a:prstGeom>
          <a:solidFill>
            <a:schemeClr val="bg1"/>
          </a:solidFill>
          <a:ln w="9525">
            <a:noFill/>
            <a:round/>
          </a:ln>
        </p:spPr>
        <p:txBody>
          <a:bodyPr wrap="none" lIns="81639" tIns="40820" rIns="81639" bIns="40820"/>
          <a:lstStyle/>
          <a:p>
            <a:pPr algn="ctr" defTabSz="407670" hangingPunct="0">
              <a:lnSpc>
                <a:spcPct val="93000"/>
              </a:lnSpc>
              <a:buClr>
                <a:srgbClr val="000000"/>
              </a:buClr>
              <a:buSzPct val="45000"/>
              <a:buFont typeface="Wingdings" panose="05000000000000000000" pitchFamily="2" charset="2"/>
              <a:buNone/>
              <a:tabLst>
                <a:tab pos="0" algn="l"/>
                <a:tab pos="406400" algn="l"/>
                <a:tab pos="814070" algn="l"/>
                <a:tab pos="1220470" algn="l"/>
                <a:tab pos="1628775" algn="l"/>
                <a:tab pos="2036445" algn="l"/>
                <a:tab pos="2442845" algn="l"/>
                <a:tab pos="2851150" algn="l"/>
                <a:tab pos="3258820" algn="l"/>
                <a:tab pos="3665220" algn="l"/>
                <a:tab pos="4073525" algn="l"/>
                <a:tab pos="4481195" algn="l"/>
                <a:tab pos="4889500" algn="l"/>
                <a:tab pos="5295900" algn="l"/>
                <a:tab pos="5703570" algn="l"/>
                <a:tab pos="6111875" algn="l"/>
                <a:tab pos="6518275" algn="l"/>
                <a:tab pos="6925945" algn="l"/>
                <a:tab pos="7334250" algn="l"/>
                <a:tab pos="7741920" algn="l"/>
                <a:tab pos="8148320" algn="l"/>
              </a:tabLst>
            </a:pPr>
            <a:r>
              <a:rPr lang="en-GB" altLang="zh-CN" sz="1500" b="1" dirty="0" smtClean="0">
                <a:solidFill>
                  <a:srgbClr val="FF0000"/>
                </a:solidFill>
              </a:rPr>
              <a:t>R</a:t>
            </a:r>
            <a:r>
              <a:rPr lang="en-US" altLang="zh-CN" sz="1500" b="1" dirty="0" smtClean="0">
                <a:solidFill>
                  <a:srgbClr val="FF0000"/>
                </a:solidFill>
              </a:rPr>
              <a:t>F</a:t>
            </a:r>
            <a:r>
              <a:rPr lang="en-GB" altLang="zh-CN" sz="1500" b="1" dirty="0" smtClean="0">
                <a:solidFill>
                  <a:srgbClr val="FF0000"/>
                </a:solidFill>
              </a:rPr>
              <a:t> </a:t>
            </a:r>
            <a:r>
              <a:rPr lang="en-GB" altLang="zh-CN" sz="1500" b="1" dirty="0">
                <a:solidFill>
                  <a:srgbClr val="FF0000"/>
                </a:solidFill>
              </a:rPr>
              <a:t>cavity (1 m-long</a:t>
            </a:r>
            <a:r>
              <a:rPr lang="en-GB" altLang="zh-CN" sz="1500" b="1" dirty="0" smtClean="0">
                <a:solidFill>
                  <a:srgbClr val="FF0000"/>
                </a:solidFill>
              </a:rPr>
              <a:t>)</a:t>
            </a:r>
            <a:endParaRPr lang="en-US" altLang="zh-CN" sz="1600" b="1" dirty="0">
              <a:solidFill>
                <a:srgbClr val="FF0000"/>
              </a:solidFill>
              <a:ea typeface="华文楷体" pitchFamily="2" charset="-122"/>
              <a:cs typeface="Times New Roman" panose="02020603050405020304" pitchFamily="18" charset="0"/>
            </a:endParaRPr>
          </a:p>
          <a:p>
            <a:pPr algn="ctr">
              <a:spcBef>
                <a:spcPct val="20000"/>
              </a:spcBef>
            </a:pPr>
            <a:r>
              <a:rPr lang="en-US" altLang="zh-CN" sz="1600" b="1" dirty="0">
                <a:solidFill>
                  <a:srgbClr val="3366FF"/>
                </a:solidFill>
                <a:ea typeface="华文楷体" pitchFamily="2" charset="-122"/>
                <a:cs typeface="Times New Roman" panose="02020603050405020304" pitchFamily="18" charset="0"/>
              </a:rPr>
              <a:t>(gradient</a:t>
            </a:r>
            <a:r>
              <a:rPr lang="en-US" altLang="zh-CN" sz="1600" b="1" dirty="0">
                <a:solidFill>
                  <a:srgbClr val="3366FF"/>
                </a:solidFill>
                <a:ea typeface="华文楷体" pitchFamily="2" charset="-122"/>
                <a:cs typeface="Times New Roman" panose="02020603050405020304" pitchFamily="18" charset="0"/>
                <a:sym typeface="Symbol" panose="05050102010706020507" pitchFamily="18" charset="2"/>
              </a:rPr>
              <a:t>=</a:t>
            </a:r>
            <a:r>
              <a:rPr lang="en-US" altLang="zh-CN" sz="1600" b="1" dirty="0">
                <a:solidFill>
                  <a:srgbClr val="3366FF"/>
                </a:solidFill>
                <a:ea typeface="华文楷体" pitchFamily="2" charset="-122"/>
                <a:cs typeface="Times New Roman" panose="02020603050405020304" pitchFamily="18" charset="0"/>
              </a:rPr>
              <a:t> </a:t>
            </a:r>
            <a:r>
              <a:rPr lang="en-GB" altLang="zh-CN" sz="1600" b="1" dirty="0">
                <a:solidFill>
                  <a:srgbClr val="3366FF"/>
                </a:solidFill>
                <a:ea typeface="华文楷体" pitchFamily="2" charset="-122"/>
                <a:cs typeface="Times New Roman" panose="02020603050405020304" pitchFamily="18" charset="0"/>
              </a:rPr>
              <a:t>10</a:t>
            </a:r>
            <a:r>
              <a:rPr lang="en-GB" altLang="zh-CN" sz="1600" b="1" baseline="30000" dirty="0">
                <a:solidFill>
                  <a:srgbClr val="3366FF"/>
                </a:solidFill>
                <a:ea typeface="华文楷体" pitchFamily="2" charset="-122"/>
                <a:cs typeface="Times New Roman" panose="02020603050405020304" pitchFamily="18" charset="0"/>
              </a:rPr>
              <a:t>7-8</a:t>
            </a:r>
            <a:r>
              <a:rPr lang="en-GB" altLang="zh-CN" sz="1600" b="1" dirty="0">
                <a:solidFill>
                  <a:srgbClr val="3366FF"/>
                </a:solidFill>
                <a:ea typeface="华文楷体" pitchFamily="2" charset="-122"/>
                <a:cs typeface="Times New Roman" panose="02020603050405020304" pitchFamily="18" charset="0"/>
              </a:rPr>
              <a:t>V/m</a:t>
            </a:r>
            <a:r>
              <a:rPr lang="en-GB" altLang="zh-CN" sz="1600" b="1" dirty="0" smtClean="0">
                <a:solidFill>
                  <a:srgbClr val="3366FF"/>
                </a:solidFill>
                <a:ea typeface="华文楷体" pitchFamily="2" charset="-122"/>
                <a:cs typeface="Times New Roman" panose="02020603050405020304" pitchFamily="18" charset="0"/>
              </a:rPr>
              <a:t>)</a:t>
            </a:r>
            <a:endParaRPr lang="en-GB" altLang="zh-CN" sz="1500" b="1" dirty="0">
              <a:solidFill>
                <a:srgbClr val="000000"/>
              </a:solidFill>
            </a:endParaRPr>
          </a:p>
        </p:txBody>
      </p:sp>
      <p:pic>
        <p:nvPicPr>
          <p:cNvPr id="34" name="Picture 12"/>
          <p:cNvPicPr>
            <a:picLocks noChangeAspect="1" noChangeArrowheads="1"/>
          </p:cNvPicPr>
          <p:nvPr/>
        </p:nvPicPr>
        <p:blipFill>
          <a:blip r:embed="rId7"/>
          <a:srcRect/>
          <a:stretch>
            <a:fillRect/>
          </a:stretch>
        </p:blipFill>
        <p:spPr bwMode="auto">
          <a:xfrm>
            <a:off x="395536" y="4476867"/>
            <a:ext cx="2386494" cy="1789146"/>
          </a:xfrm>
          <a:prstGeom prst="rect">
            <a:avLst/>
          </a:prstGeom>
          <a:noFill/>
          <a:ln w="9525">
            <a:noFill/>
            <a:rou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edg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3" descr="openwebmail"/>
          <p:cNvPicPr>
            <a:picLocks noChangeAspect="1" noChangeArrowheads="1"/>
          </p:cNvPicPr>
          <p:nvPr/>
        </p:nvPicPr>
        <p:blipFill>
          <a:blip r:embed="rId1"/>
          <a:srcRect/>
          <a:stretch>
            <a:fillRect/>
          </a:stretch>
        </p:blipFill>
        <p:spPr bwMode="auto">
          <a:xfrm>
            <a:off x="0" y="76200"/>
            <a:ext cx="2362200" cy="727075"/>
          </a:xfrm>
          <a:prstGeom prst="rect">
            <a:avLst/>
          </a:prstGeom>
          <a:noFill/>
          <a:ln w="9525">
            <a:noFill/>
            <a:miter lim="800000"/>
            <a:headEnd/>
            <a:tailEnd/>
          </a:ln>
        </p:spPr>
      </p:pic>
      <p:sp>
        <p:nvSpPr>
          <p:cNvPr id="10" name="矩形 9"/>
          <p:cNvSpPr/>
          <p:nvPr/>
        </p:nvSpPr>
        <p:spPr>
          <a:xfrm>
            <a:off x="481928" y="1785926"/>
            <a:ext cx="8305800" cy="4541520"/>
          </a:xfrm>
          <a:prstGeom prst="rect">
            <a:avLst/>
          </a:prstGeom>
        </p:spPr>
        <p:txBody>
          <a:bodyPr>
            <a:spAutoFit/>
          </a:bodyPr>
          <a:lstStyle/>
          <a:p>
            <a:pPr marL="361950" indent="-361950" algn="just" eaLnBrk="0" hangingPunct="0">
              <a:lnSpc>
                <a:spcPct val="200000"/>
              </a:lnSpc>
              <a:defRPr/>
            </a:pPr>
            <a:r>
              <a:rPr lang="en-US" altLang="zh-CN" b="1" dirty="0" smtClean="0">
                <a:ln w="18000">
                  <a:noFill/>
                  <a:prstDash val="solid"/>
                  <a:miter lim="800000"/>
                </a:ln>
                <a:solidFill>
                  <a:srgbClr val="0000FF"/>
                </a:solidFill>
                <a:latin typeface="+mn-lt"/>
                <a:ea typeface="+mn-ea"/>
                <a:cs typeface="Times New Roman" panose="02020603050405020304" pitchFamily="18" charset="0"/>
              </a:rPr>
              <a:t>1. </a:t>
            </a:r>
            <a:r>
              <a:rPr lang="en-US" altLang="zh-CN" b="1" dirty="0" smtClean="0">
                <a:solidFill>
                  <a:srgbClr val="0000FF"/>
                </a:solidFill>
                <a:latin typeface="+mn-lt"/>
                <a:ea typeface="黑体" panose="02010600030101010101" pitchFamily="49" charset="-122"/>
                <a:cs typeface="Times New Roman" panose="02020603050405020304" pitchFamily="18" charset="0"/>
              </a:rPr>
              <a:t>Background and motivations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2. </a:t>
            </a:r>
            <a:r>
              <a:rPr lang="en-US" altLang="zh-CN" b="1" dirty="0" smtClean="0">
                <a:solidFill>
                  <a:srgbClr val="0000FF"/>
                </a:solidFill>
              </a:rPr>
              <a:t>Ultra-intense </a:t>
            </a:r>
            <a:r>
              <a:rPr lang="en-US" altLang="zh-CN" b="1" dirty="0">
                <a:solidFill>
                  <a:srgbClr val="0000FF"/>
                </a:solidFill>
              </a:rPr>
              <a:t>laser development </a:t>
            </a:r>
            <a:r>
              <a:rPr lang="en-US" altLang="zh-CN" b="1" dirty="0" smtClean="0">
                <a:solidFill>
                  <a:srgbClr val="0000FF"/>
                </a:solidFill>
              </a:rPr>
              <a:t>at </a:t>
            </a:r>
            <a:r>
              <a:rPr lang="en-US" altLang="zh-CN" b="1" dirty="0">
                <a:solidFill>
                  <a:srgbClr val="0000FF"/>
                </a:solidFill>
              </a:rPr>
              <a:t>SIOM</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3. </a:t>
            </a:r>
            <a:r>
              <a:rPr lang="en-US" altLang="zh-CN" b="1" dirty="0" smtClean="0">
                <a:solidFill>
                  <a:srgbClr val="0000FF"/>
                </a:solidFill>
                <a:ea typeface="黑体" panose="02010600030101010101" pitchFamily="49" charset="-122"/>
                <a:cs typeface="Times New Roman" panose="02020603050405020304" pitchFamily="18" charset="0"/>
              </a:rPr>
              <a:t>High-quality e-beam generation from cascaded</a:t>
            </a:r>
            <a:endParaRPr lang="en-US" altLang="zh-CN" b="1" dirty="0" smtClean="0">
              <a:solidFill>
                <a:srgbClr val="0000FF"/>
              </a:solidFill>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ea typeface="黑体" panose="02010600030101010101" pitchFamily="49" charset="-122"/>
                <a:cs typeface="Times New Roman" panose="02020603050405020304" pitchFamily="18" charset="0"/>
              </a:rPr>
              <a:t>    laser </a:t>
            </a:r>
            <a:r>
              <a:rPr lang="en-US" altLang="zh-CN" b="1" dirty="0" err="1" smtClean="0">
                <a:solidFill>
                  <a:srgbClr val="0000FF"/>
                </a:solidFill>
                <a:ea typeface="黑体" panose="02010600030101010101" pitchFamily="49" charset="-122"/>
                <a:cs typeface="Times New Roman" panose="02020603050405020304" pitchFamily="18" charset="0"/>
              </a:rPr>
              <a:t>wakefield</a:t>
            </a:r>
            <a:r>
              <a:rPr lang="en-US" altLang="zh-CN" b="1" dirty="0" smtClean="0">
                <a:solidFill>
                  <a:srgbClr val="0000FF"/>
                </a:solidFill>
                <a:ea typeface="黑体" panose="02010600030101010101" pitchFamily="49" charset="-122"/>
                <a:cs typeface="Times New Roman" panose="02020603050405020304" pitchFamily="18" charset="0"/>
              </a:rPr>
              <a:t> accelerators (LWFAs)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41655" indent="-541655" algn="just" eaLnBrk="0" hangingPunct="0">
              <a:spcBef>
                <a:spcPts val="1200"/>
              </a:spcBef>
              <a:defRPr/>
            </a:pPr>
            <a:r>
              <a:rPr lang="en-US" altLang="zh-CN" b="1" dirty="0" smtClean="0">
                <a:solidFill>
                  <a:srgbClr val="FF0000"/>
                </a:solidFill>
                <a:latin typeface="+mn-lt"/>
                <a:ea typeface="黑体" panose="02010600030101010101" pitchFamily="49" charset="-122"/>
                <a:cs typeface="Times New Roman" panose="02020603050405020304" pitchFamily="18" charset="0"/>
              </a:rPr>
              <a:t>4. </a:t>
            </a:r>
            <a:r>
              <a:rPr lang="en-US" altLang="zh-CN" b="1" dirty="0" smtClean="0">
                <a:solidFill>
                  <a:srgbClr val="FF0000"/>
                </a:solidFill>
                <a:ea typeface="黑体" panose="02010600030101010101" pitchFamily="49" charset="-122"/>
                <a:cs typeface="Times New Roman" panose="02020603050405020304" pitchFamily="18" charset="0"/>
              </a:rPr>
              <a:t>Generation of </a:t>
            </a:r>
            <a:r>
              <a:rPr lang="en-US" altLang="zh-CN" b="1" dirty="0">
                <a:solidFill>
                  <a:srgbClr val="FF0000"/>
                </a:solidFill>
                <a:ea typeface="黑体" panose="02010600030101010101" pitchFamily="49" charset="-122"/>
                <a:cs typeface="Times New Roman" panose="02020603050405020304" pitchFamily="18" charset="0"/>
              </a:rPr>
              <a:t>x-</a:t>
            </a:r>
            <a:r>
              <a:rPr lang="el-GR" altLang="zh-CN" b="1" dirty="0">
                <a:solidFill>
                  <a:srgbClr val="FF0000"/>
                </a:solidFill>
                <a:ea typeface="黑体" panose="02010600030101010101" pitchFamily="49" charset="-122"/>
                <a:cs typeface="Times New Roman" panose="02020603050405020304" pitchFamily="18" charset="0"/>
              </a:rPr>
              <a:t> </a:t>
            </a:r>
            <a:r>
              <a:rPr lang="en-US" altLang="zh-CN" b="1" dirty="0">
                <a:solidFill>
                  <a:srgbClr val="FF0000"/>
                </a:solidFill>
                <a:ea typeface="黑体" panose="02010600030101010101" pitchFamily="49" charset="-122"/>
                <a:cs typeface="Times New Roman" panose="02020603050405020304" pitchFamily="18" charset="0"/>
              </a:rPr>
              <a:t>and </a:t>
            </a:r>
            <a:r>
              <a:rPr lang="el-GR" altLang="zh-CN" b="1" dirty="0">
                <a:solidFill>
                  <a:srgbClr val="FF0000"/>
                </a:solidFill>
                <a:ea typeface="黑体" panose="02010600030101010101" pitchFamily="49" charset="-122"/>
                <a:cs typeface="Times New Roman" panose="02020603050405020304" pitchFamily="18" charset="0"/>
              </a:rPr>
              <a:t>γ</a:t>
            </a:r>
            <a:r>
              <a:rPr lang="en-US" altLang="zh-CN" b="1" dirty="0">
                <a:solidFill>
                  <a:srgbClr val="FF0000"/>
                </a:solidFill>
                <a:ea typeface="黑体" panose="02010600030101010101" pitchFamily="49" charset="-122"/>
                <a:cs typeface="Times New Roman" panose="02020603050405020304" pitchFamily="18" charset="0"/>
              </a:rPr>
              <a:t>-ray source </a:t>
            </a:r>
            <a:r>
              <a:rPr lang="en-US" altLang="zh-CN" b="1" dirty="0" smtClean="0">
                <a:solidFill>
                  <a:srgbClr val="FF0000"/>
                </a:solidFill>
                <a:ea typeface="黑体" panose="02010600030101010101" pitchFamily="49" charset="-122"/>
                <a:cs typeface="Times New Roman" panose="02020603050405020304" pitchFamily="18" charset="0"/>
              </a:rPr>
              <a:t>based on LWFAs</a:t>
            </a:r>
            <a:endParaRPr lang="en-US" altLang="zh-CN" b="1" dirty="0" smtClean="0">
              <a:solidFill>
                <a:srgbClr val="FF0000"/>
              </a:solidFill>
              <a:ea typeface="黑体" panose="02010600030101010101" pitchFamily="49" charset="-122"/>
              <a:cs typeface="Times New Roman" panose="02020603050405020304" pitchFamily="18" charset="0"/>
            </a:endParaRPr>
          </a:p>
          <a:p>
            <a:pPr algn="just" eaLnBrk="0" hangingPunct="0">
              <a:lnSpc>
                <a:spcPct val="200000"/>
              </a:lnSpc>
              <a:defRPr/>
            </a:pPr>
            <a:r>
              <a:rPr lang="en-US" altLang="zh-CN" b="1" dirty="0" smtClean="0">
                <a:solidFill>
                  <a:srgbClr val="0000FF"/>
                </a:solidFill>
                <a:ea typeface="黑体" panose="02010600030101010101" pitchFamily="49" charset="-122"/>
                <a:cs typeface="Times New Roman" panose="02020603050405020304" pitchFamily="18" charset="0"/>
              </a:rPr>
              <a:t>5. </a:t>
            </a:r>
            <a:r>
              <a:rPr lang="en-US" altLang="zh-CN" b="1" dirty="0" smtClean="0">
                <a:ln w="18000">
                  <a:noFill/>
                  <a:prstDash val="solid"/>
                  <a:miter lim="800000"/>
                </a:ln>
                <a:solidFill>
                  <a:srgbClr val="0000FF"/>
                </a:solidFill>
                <a:ea typeface="黑体" panose="02010600030101010101" pitchFamily="49" charset="-122"/>
                <a:cs typeface="Times New Roman" panose="02020603050405020304" pitchFamily="18" charset="0"/>
              </a:rPr>
              <a:t>Summary</a:t>
            </a:r>
            <a:endParaRPr lang="en-US" altLang="zh-CN" b="1" dirty="0">
              <a:ln w="18000">
                <a:noFill/>
                <a:prstDash val="solid"/>
                <a:miter lim="800000"/>
              </a:ln>
              <a:solidFill>
                <a:srgbClr val="0000FF"/>
              </a:solidFill>
              <a:latin typeface="+mn-lt"/>
              <a:ea typeface="+mn-ea"/>
              <a:cs typeface="Times New Roman" panose="02020603050405020304" pitchFamily="18" charset="0"/>
            </a:endParaRPr>
          </a:p>
          <a:p>
            <a:pPr algn="just" eaLnBrk="0" hangingPunct="0">
              <a:defRPr/>
            </a:pPr>
            <a:endParaRPr lang="en-US" altLang="zh-CN" b="1" dirty="0">
              <a:ln w="18000">
                <a:noFill/>
                <a:prstDash val="solid"/>
                <a:miter lim="800000"/>
              </a:ln>
              <a:solidFill>
                <a:srgbClr val="0000FF"/>
              </a:solidFill>
              <a:latin typeface="+mn-lt"/>
              <a:ea typeface="+mn-ea"/>
              <a:cs typeface="Times New Roman" panose="02020603050405020304" pitchFamily="18" charset="0"/>
            </a:endParaRPr>
          </a:p>
        </p:txBody>
      </p:sp>
      <p:sp>
        <p:nvSpPr>
          <p:cNvPr id="4100" name="Text Box 6"/>
          <p:cNvSpPr txBox="1">
            <a:spLocks noChangeArrowheads="1"/>
          </p:cNvSpPr>
          <p:nvPr/>
        </p:nvSpPr>
        <p:spPr bwMode="auto">
          <a:xfrm>
            <a:off x="0" y="227013"/>
            <a:ext cx="9144000" cy="830262"/>
          </a:xfrm>
          <a:prstGeom prst="rect">
            <a:avLst/>
          </a:prstGeom>
          <a:noFill/>
          <a:ln w="9525" algn="ctr">
            <a:noFill/>
            <a:miter lim="800000"/>
          </a:ln>
        </p:spPr>
        <p:txBody>
          <a:bodyPr>
            <a:spAutoFit/>
          </a:bodyPr>
          <a:lstStyle/>
          <a:p>
            <a:pPr algn="ctr" eaLnBrk="0" hangingPunct="0">
              <a:spcBef>
                <a:spcPct val="50000"/>
              </a:spcBef>
            </a:pPr>
            <a:r>
              <a:rPr kumimoji="0" lang="en-US" altLang="zh-CN" sz="4800" b="1" dirty="0" smtClean="0">
                <a:solidFill>
                  <a:srgbClr val="0000FF"/>
                </a:solidFill>
                <a:latin typeface="+mn-lt"/>
                <a:ea typeface="楷体_GB2312" panose="02010609030101010101" pitchFamily="49" charset="-122"/>
              </a:rPr>
              <a:t>Outlines</a:t>
            </a:r>
            <a:endParaRPr kumimoji="0" lang="zh-CN" altLang="en-US" sz="4800" b="1" dirty="0">
              <a:solidFill>
                <a:srgbClr val="0000FF"/>
              </a:solidFill>
              <a:latin typeface="+mn-lt"/>
              <a:ea typeface="楷体_GB2312" panose="02010609030101010101" pitchFamily="49" charset="-122"/>
            </a:endParaRPr>
          </a:p>
        </p:txBody>
      </p:sp>
      <p:sp>
        <p:nvSpPr>
          <p:cNvPr id="4101" name="Line 3"/>
          <p:cNvSpPr>
            <a:spLocks noChangeShapeType="1"/>
          </p:cNvSpPr>
          <p:nvPr/>
        </p:nvSpPr>
        <p:spPr bwMode="auto">
          <a:xfrm>
            <a:off x="0" y="1071563"/>
            <a:ext cx="9144000" cy="0"/>
          </a:xfrm>
          <a:prstGeom prst="line">
            <a:avLst/>
          </a:prstGeom>
          <a:noFill/>
          <a:ln w="57150" cmpd="thickThin">
            <a:solidFill>
              <a:srgbClr val="FF3300"/>
            </a:solidFill>
            <a:round/>
          </a:ln>
        </p:spPr>
        <p:txBody>
          <a:bodyPr/>
          <a:lstStyle/>
          <a:p>
            <a:endParaRPr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1"/>
          <a:srcRect/>
          <a:stretch>
            <a:fillRect/>
          </a:stretch>
        </p:blipFill>
        <p:spPr bwMode="auto">
          <a:xfrm>
            <a:off x="276462" y="2071678"/>
            <a:ext cx="8367504" cy="4357718"/>
          </a:xfrm>
          <a:prstGeom prst="rect">
            <a:avLst/>
          </a:prstGeom>
          <a:noFill/>
          <a:ln w="9525">
            <a:noFill/>
            <a:miter lim="800000"/>
            <a:headEnd/>
            <a:tailEnd/>
          </a:ln>
          <a:effectLst/>
        </p:spPr>
      </p:pic>
      <p:pic>
        <p:nvPicPr>
          <p:cNvPr id="16" name="Picture 2"/>
          <p:cNvPicPr>
            <a:picLocks noChangeAspect="1" noChangeArrowheads="1"/>
          </p:cNvPicPr>
          <p:nvPr/>
        </p:nvPicPr>
        <p:blipFill>
          <a:blip r:embed="rId2"/>
          <a:srcRect l="11467" t="36515" r="37958" b="11496"/>
          <a:stretch>
            <a:fillRect/>
          </a:stretch>
        </p:blipFill>
        <p:spPr bwMode="auto">
          <a:xfrm>
            <a:off x="1000100" y="1428736"/>
            <a:ext cx="1889806" cy="1136129"/>
          </a:xfrm>
          <a:prstGeom prst="rect">
            <a:avLst/>
          </a:prstGeom>
          <a:noFill/>
          <a:ln w="9525">
            <a:noFill/>
            <a:miter lim="800000"/>
            <a:headEnd/>
            <a:tailEnd/>
          </a:ln>
          <a:effectLst/>
        </p:spPr>
      </p:pic>
      <p:pic>
        <p:nvPicPr>
          <p:cNvPr id="17" name="Picture 2"/>
          <p:cNvPicPr>
            <a:picLocks noChangeAspect="1" noChangeArrowheads="1"/>
          </p:cNvPicPr>
          <p:nvPr/>
        </p:nvPicPr>
        <p:blipFill>
          <a:blip r:embed="rId2"/>
          <a:srcRect l="61287" t="36515" r="2768" b="5410"/>
          <a:stretch>
            <a:fillRect/>
          </a:stretch>
        </p:blipFill>
        <p:spPr bwMode="auto">
          <a:xfrm>
            <a:off x="6665766" y="915655"/>
            <a:ext cx="2446484" cy="2312043"/>
          </a:xfrm>
          <a:prstGeom prst="rect">
            <a:avLst/>
          </a:prstGeom>
          <a:noFill/>
          <a:ln w="9525">
            <a:noFill/>
            <a:miter lim="800000"/>
            <a:headEnd/>
            <a:tailEnd/>
          </a:ln>
          <a:effectLst/>
        </p:spPr>
      </p:pic>
      <p:sp>
        <p:nvSpPr>
          <p:cNvPr id="7" name="矩形 2"/>
          <p:cNvSpPr>
            <a:spLocks noChangeArrowheads="1"/>
          </p:cNvSpPr>
          <p:nvPr/>
        </p:nvSpPr>
        <p:spPr bwMode="auto">
          <a:xfrm>
            <a:off x="85092" y="116632"/>
            <a:ext cx="9015994" cy="492443"/>
          </a:xfrm>
          <a:prstGeom prst="rect">
            <a:avLst/>
          </a:prstGeom>
          <a:noFill/>
          <a:ln w="9525">
            <a:noFill/>
            <a:miter lim="800000"/>
          </a:ln>
        </p:spPr>
        <p:txBody>
          <a:bodyPr wrap="none">
            <a:spAutoFit/>
          </a:bodyPr>
          <a:lstStyle/>
          <a:p>
            <a:pPr algn="ctr"/>
            <a:r>
              <a:rPr lang="en-US" altLang="zh-CN" sz="2600" b="1" dirty="0" smtClean="0">
                <a:solidFill>
                  <a:srgbClr val="FF0000"/>
                </a:solidFill>
                <a:ea typeface="黑体" panose="02010600030101010101" pitchFamily="49" charset="-122"/>
                <a:cs typeface="Times New Roman" panose="02020603050405020304" pitchFamily="18" charset="0"/>
              </a:rPr>
              <a:t>I. Generation </a:t>
            </a:r>
            <a:r>
              <a:rPr lang="en-US" altLang="zh-CN" sz="2600" b="1" dirty="0">
                <a:solidFill>
                  <a:srgbClr val="FF0000"/>
                </a:solidFill>
                <a:ea typeface="黑体" panose="02010600030101010101" pitchFamily="49" charset="-122"/>
                <a:cs typeface="Times New Roman" panose="02020603050405020304" pitchFamily="18" charset="0"/>
              </a:rPr>
              <a:t>of </a:t>
            </a:r>
            <a:r>
              <a:rPr lang="el-GR" altLang="zh-CN" sz="2600" b="1" dirty="0" smtClean="0">
                <a:solidFill>
                  <a:srgbClr val="FF0000"/>
                </a:solidFill>
                <a:ea typeface="黑体" panose="02010600030101010101" pitchFamily="49" charset="-122"/>
                <a:cs typeface="Times New Roman" panose="02020603050405020304" pitchFamily="18" charset="0"/>
              </a:rPr>
              <a:t>γ</a:t>
            </a:r>
            <a:r>
              <a:rPr lang="en-US" altLang="zh-CN" sz="2600" b="1" dirty="0" smtClean="0">
                <a:solidFill>
                  <a:srgbClr val="FF0000"/>
                </a:solidFill>
                <a:ea typeface="黑体" panose="02010600030101010101" pitchFamily="49" charset="-122"/>
                <a:cs typeface="Times New Roman" panose="02020603050405020304" pitchFamily="18" charset="0"/>
              </a:rPr>
              <a:t>-ray sources via inverse Compton scattering </a:t>
            </a:r>
            <a:endParaRPr lang="zh-CN" altLang="en-US" sz="2600" dirty="0">
              <a:solidFill>
                <a:srgbClr val="FF0000"/>
              </a:solidFill>
            </a:endParaRPr>
          </a:p>
        </p:txBody>
      </p:sp>
      <p:sp>
        <p:nvSpPr>
          <p:cNvPr id="8" name="Line 29"/>
          <p:cNvSpPr>
            <a:spLocks noChangeShapeType="1"/>
          </p:cNvSpPr>
          <p:nvPr/>
        </p:nvSpPr>
        <p:spPr bwMode="auto">
          <a:xfrm>
            <a:off x="76200" y="692696"/>
            <a:ext cx="9036050" cy="0"/>
          </a:xfrm>
          <a:prstGeom prst="line">
            <a:avLst/>
          </a:prstGeom>
          <a:noFill/>
          <a:ln w="38100">
            <a:solidFill>
              <a:srgbClr val="FF0000"/>
            </a:solidFill>
            <a:round/>
          </a:ln>
        </p:spPr>
        <p:txBody>
          <a:bodyPr>
            <a:spAutoFit/>
          </a:bodyPr>
          <a:lstStyle/>
          <a:p>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96" y="2852936"/>
            <a:ext cx="2160240" cy="830997"/>
          </a:xfrm>
          <a:prstGeom prst="rect">
            <a:avLst/>
          </a:prstGeom>
          <a:solidFill>
            <a:schemeClr val="accent3">
              <a:lumMod val="95000"/>
            </a:schemeClr>
          </a:solidFill>
        </p:spPr>
        <p:txBody>
          <a:bodyPr wrap="square" rtlCol="0">
            <a:spAutoFit/>
          </a:bodyPr>
          <a:lstStyle/>
          <a:p>
            <a:r>
              <a:rPr lang="en-US" altLang="zh-CN" sz="1200" b="1" dirty="0" smtClean="0">
                <a:solidFill>
                  <a:srgbClr val="0000FF"/>
                </a:solidFill>
              </a:rPr>
              <a:t>Peak energy: </a:t>
            </a:r>
            <a:r>
              <a:rPr lang="en-US" altLang="zh-CN" sz="1200" b="1" dirty="0" smtClean="0">
                <a:solidFill>
                  <a:srgbClr val="FF0000"/>
                </a:solidFill>
              </a:rPr>
              <a:t>347 Me</a:t>
            </a:r>
            <a:r>
              <a:rPr lang="en-US" altLang="zh-CN" sz="1200" b="1" dirty="0" smtClean="0">
                <a:solidFill>
                  <a:srgbClr val="0000FF"/>
                </a:solidFill>
              </a:rPr>
              <a:t>V</a:t>
            </a:r>
            <a:endParaRPr lang="en-US" altLang="zh-CN" sz="1200" b="1" dirty="0" smtClean="0">
              <a:solidFill>
                <a:srgbClr val="0000FF"/>
              </a:solidFill>
            </a:endParaRPr>
          </a:p>
          <a:p>
            <a:r>
              <a:rPr lang="en-US" altLang="zh-CN" sz="1200" b="1" dirty="0" err="1" smtClean="0">
                <a:solidFill>
                  <a:srgbClr val="0000FF"/>
                </a:solidFill>
              </a:rPr>
              <a:t>rms</a:t>
            </a:r>
            <a:r>
              <a:rPr lang="en-US" altLang="zh-CN" sz="1200" b="1" dirty="0" smtClean="0">
                <a:solidFill>
                  <a:srgbClr val="0000FF"/>
                </a:solidFill>
              </a:rPr>
              <a:t> energy spread: </a:t>
            </a:r>
            <a:r>
              <a:rPr lang="en-US" altLang="zh-CN" sz="1200" b="1" dirty="0" smtClean="0">
                <a:solidFill>
                  <a:srgbClr val="FF0000"/>
                </a:solidFill>
              </a:rPr>
              <a:t>1.7%</a:t>
            </a:r>
            <a:endParaRPr lang="en-US" altLang="zh-CN" sz="1200" b="1" dirty="0" smtClean="0">
              <a:solidFill>
                <a:srgbClr val="FF0000"/>
              </a:solidFill>
            </a:endParaRPr>
          </a:p>
          <a:p>
            <a:r>
              <a:rPr lang="en-US" altLang="zh-CN" sz="1200" b="1" dirty="0" smtClean="0">
                <a:solidFill>
                  <a:srgbClr val="0000FF"/>
                </a:solidFill>
              </a:rPr>
              <a:t>Charge</a:t>
            </a:r>
            <a:r>
              <a:rPr lang="zh-CN" altLang="en-US" sz="1200" b="1" dirty="0" smtClean="0">
                <a:solidFill>
                  <a:srgbClr val="0000FF"/>
                </a:solidFill>
              </a:rPr>
              <a:t>：</a:t>
            </a:r>
            <a:r>
              <a:rPr lang="en-US" altLang="zh-CN" sz="1200" b="1" dirty="0" smtClean="0">
                <a:solidFill>
                  <a:srgbClr val="FF0000"/>
                </a:solidFill>
              </a:rPr>
              <a:t>39  </a:t>
            </a:r>
            <a:r>
              <a:rPr lang="en-US" altLang="zh-CN" sz="1200" b="1" dirty="0" err="1" smtClean="0">
                <a:solidFill>
                  <a:srgbClr val="FF0000"/>
                </a:solidFill>
              </a:rPr>
              <a:t>pC</a:t>
            </a:r>
            <a:r>
              <a:rPr lang="en-US" altLang="zh-CN" sz="1200" b="1" dirty="0" smtClean="0">
                <a:solidFill>
                  <a:srgbClr val="0000FF"/>
                </a:solidFill>
              </a:rPr>
              <a:t>       </a:t>
            </a:r>
            <a:endParaRPr lang="en-US" altLang="zh-CN" sz="1200" b="1" dirty="0" smtClean="0">
              <a:solidFill>
                <a:srgbClr val="0000FF"/>
              </a:solidFill>
            </a:endParaRPr>
          </a:p>
          <a:p>
            <a:r>
              <a:rPr lang="en-US" altLang="zh-CN" sz="1200" b="1" dirty="0" smtClean="0">
                <a:solidFill>
                  <a:srgbClr val="0000FF"/>
                </a:solidFill>
              </a:rPr>
              <a:t>Divergence</a:t>
            </a:r>
            <a:r>
              <a:rPr lang="zh-CN" altLang="en-US" sz="1200" b="1" dirty="0" smtClean="0">
                <a:solidFill>
                  <a:srgbClr val="0000FF"/>
                </a:solidFill>
              </a:rPr>
              <a:t>：</a:t>
            </a:r>
            <a:r>
              <a:rPr lang="en-US" altLang="zh-CN" sz="1200" b="1" dirty="0" smtClean="0">
                <a:solidFill>
                  <a:srgbClr val="FF0000"/>
                </a:solidFill>
              </a:rPr>
              <a:t>0.71 </a:t>
            </a:r>
            <a:r>
              <a:rPr lang="en-US" altLang="zh-CN" sz="1200" b="1" dirty="0" err="1" smtClean="0">
                <a:solidFill>
                  <a:srgbClr val="FF0000"/>
                </a:solidFill>
              </a:rPr>
              <a:t>mrad</a:t>
            </a:r>
            <a:endParaRPr lang="zh-CN" altLang="en-US" sz="1200" b="1" dirty="0">
              <a:solidFill>
                <a:srgbClr val="FF0000"/>
              </a:solidFill>
            </a:endParaRPr>
          </a:p>
        </p:txBody>
      </p:sp>
      <p:sp>
        <p:nvSpPr>
          <p:cNvPr id="6" name="TextBox 5"/>
          <p:cNvSpPr txBox="1"/>
          <p:nvPr/>
        </p:nvSpPr>
        <p:spPr>
          <a:xfrm>
            <a:off x="35496" y="1844824"/>
            <a:ext cx="2160240" cy="830997"/>
          </a:xfrm>
          <a:prstGeom prst="rect">
            <a:avLst/>
          </a:prstGeom>
          <a:solidFill>
            <a:schemeClr val="accent3">
              <a:lumMod val="95000"/>
            </a:schemeClr>
          </a:solidFill>
        </p:spPr>
        <p:txBody>
          <a:bodyPr wrap="square" rtlCol="0">
            <a:spAutoFit/>
          </a:bodyPr>
          <a:lstStyle/>
          <a:p>
            <a:r>
              <a:rPr lang="en-US" altLang="zh-CN" sz="1200" b="1" dirty="0" smtClean="0">
                <a:solidFill>
                  <a:srgbClr val="0000FF"/>
                </a:solidFill>
              </a:rPr>
              <a:t>Peak energy: </a:t>
            </a:r>
            <a:r>
              <a:rPr lang="en-US" altLang="zh-CN" sz="1200" b="1" dirty="0" smtClean="0">
                <a:solidFill>
                  <a:srgbClr val="FF0000"/>
                </a:solidFill>
              </a:rPr>
              <a:t>266 MeV</a:t>
            </a:r>
            <a:endParaRPr lang="en-US" altLang="zh-CN" sz="1200" b="1" dirty="0" smtClean="0">
              <a:solidFill>
                <a:srgbClr val="FF0000"/>
              </a:solidFill>
            </a:endParaRPr>
          </a:p>
          <a:p>
            <a:r>
              <a:rPr lang="en-US" altLang="zh-CN" sz="1200" b="1" dirty="0" err="1" smtClean="0">
                <a:solidFill>
                  <a:srgbClr val="0000FF"/>
                </a:solidFill>
              </a:rPr>
              <a:t>rms</a:t>
            </a:r>
            <a:r>
              <a:rPr lang="en-US" altLang="zh-CN" sz="1200" b="1" dirty="0" smtClean="0">
                <a:solidFill>
                  <a:srgbClr val="0000FF"/>
                </a:solidFill>
              </a:rPr>
              <a:t> energy spread: </a:t>
            </a:r>
            <a:r>
              <a:rPr lang="en-US" altLang="zh-CN" sz="1200" b="1" dirty="0" smtClean="0">
                <a:solidFill>
                  <a:srgbClr val="FF0000"/>
                </a:solidFill>
              </a:rPr>
              <a:t>1.1%</a:t>
            </a:r>
            <a:endParaRPr lang="en-US" altLang="zh-CN" sz="1200" b="1" dirty="0" smtClean="0">
              <a:solidFill>
                <a:srgbClr val="FF0000"/>
              </a:solidFill>
            </a:endParaRPr>
          </a:p>
          <a:p>
            <a:r>
              <a:rPr lang="en-US" altLang="zh-CN" sz="1200" b="1" dirty="0" smtClean="0">
                <a:solidFill>
                  <a:srgbClr val="0000FF"/>
                </a:solidFill>
              </a:rPr>
              <a:t>Charge</a:t>
            </a:r>
            <a:r>
              <a:rPr lang="zh-CN" altLang="en-US" sz="1200" b="1" dirty="0" smtClean="0">
                <a:solidFill>
                  <a:srgbClr val="0000FF"/>
                </a:solidFill>
              </a:rPr>
              <a:t>：</a:t>
            </a:r>
            <a:r>
              <a:rPr lang="en-US" altLang="zh-CN" sz="1200" b="1" dirty="0" smtClean="0">
                <a:solidFill>
                  <a:srgbClr val="FF0000"/>
                </a:solidFill>
              </a:rPr>
              <a:t>48  </a:t>
            </a:r>
            <a:r>
              <a:rPr lang="en-US" altLang="zh-CN" sz="1200" b="1" dirty="0" err="1" smtClean="0">
                <a:solidFill>
                  <a:srgbClr val="FF0000"/>
                </a:solidFill>
              </a:rPr>
              <a:t>p</a:t>
            </a:r>
            <a:r>
              <a:rPr lang="en-US" altLang="zh-CN" sz="1200" b="1" dirty="0" err="1" smtClean="0">
                <a:solidFill>
                  <a:srgbClr val="0000FF"/>
                </a:solidFill>
              </a:rPr>
              <a:t>C</a:t>
            </a:r>
            <a:r>
              <a:rPr lang="en-US" altLang="zh-CN" sz="1200" b="1" dirty="0" smtClean="0">
                <a:solidFill>
                  <a:srgbClr val="0000FF"/>
                </a:solidFill>
              </a:rPr>
              <a:t>       </a:t>
            </a:r>
            <a:endParaRPr lang="en-US" altLang="zh-CN" sz="1200" b="1" dirty="0" smtClean="0">
              <a:solidFill>
                <a:srgbClr val="0000FF"/>
              </a:solidFill>
            </a:endParaRPr>
          </a:p>
          <a:p>
            <a:r>
              <a:rPr lang="en-US" altLang="zh-CN" sz="1200" b="1" dirty="0" smtClean="0">
                <a:solidFill>
                  <a:srgbClr val="0000FF"/>
                </a:solidFill>
              </a:rPr>
              <a:t>Divergence</a:t>
            </a:r>
            <a:r>
              <a:rPr lang="zh-CN" altLang="en-US" sz="1200" b="1" dirty="0" smtClean="0">
                <a:solidFill>
                  <a:srgbClr val="0000FF"/>
                </a:solidFill>
              </a:rPr>
              <a:t>：</a:t>
            </a:r>
            <a:r>
              <a:rPr lang="en-US" altLang="zh-CN" sz="1200" b="1" dirty="0" smtClean="0">
                <a:solidFill>
                  <a:srgbClr val="FF0000"/>
                </a:solidFill>
              </a:rPr>
              <a:t>0.75 </a:t>
            </a:r>
            <a:r>
              <a:rPr lang="en-US" altLang="zh-CN" sz="1200" b="1" dirty="0" err="1" smtClean="0">
                <a:solidFill>
                  <a:srgbClr val="FF0000"/>
                </a:solidFill>
              </a:rPr>
              <a:t>mrad</a:t>
            </a:r>
            <a:endParaRPr lang="zh-CN" altLang="en-US" sz="1200" b="1" dirty="0">
              <a:solidFill>
                <a:srgbClr val="FF0000"/>
              </a:solidFill>
            </a:endParaRPr>
          </a:p>
        </p:txBody>
      </p:sp>
      <p:sp>
        <p:nvSpPr>
          <p:cNvPr id="25" name="TextBox 24"/>
          <p:cNvSpPr txBox="1"/>
          <p:nvPr/>
        </p:nvSpPr>
        <p:spPr>
          <a:xfrm>
            <a:off x="35496" y="785794"/>
            <a:ext cx="2160240" cy="830997"/>
          </a:xfrm>
          <a:prstGeom prst="rect">
            <a:avLst/>
          </a:prstGeom>
          <a:solidFill>
            <a:schemeClr val="accent3">
              <a:lumMod val="95000"/>
            </a:schemeClr>
          </a:solidFill>
        </p:spPr>
        <p:txBody>
          <a:bodyPr wrap="square" rtlCol="0">
            <a:spAutoFit/>
          </a:bodyPr>
          <a:lstStyle/>
          <a:p>
            <a:r>
              <a:rPr lang="en-US" altLang="zh-CN" sz="1200" b="1" dirty="0" smtClean="0">
                <a:solidFill>
                  <a:srgbClr val="0000FF"/>
                </a:solidFill>
              </a:rPr>
              <a:t>Peak energy: </a:t>
            </a:r>
            <a:r>
              <a:rPr lang="en-US" altLang="zh-CN" sz="1200" b="1" dirty="0" smtClean="0">
                <a:solidFill>
                  <a:srgbClr val="FF0000"/>
                </a:solidFill>
              </a:rPr>
              <a:t>204 MeV</a:t>
            </a:r>
            <a:endParaRPr lang="en-US" altLang="zh-CN" sz="1200" b="1" dirty="0" smtClean="0">
              <a:solidFill>
                <a:srgbClr val="FF0000"/>
              </a:solidFill>
            </a:endParaRPr>
          </a:p>
          <a:p>
            <a:r>
              <a:rPr lang="en-US" altLang="zh-CN" sz="1200" b="1" dirty="0" err="1" smtClean="0">
                <a:solidFill>
                  <a:srgbClr val="0000FF"/>
                </a:solidFill>
              </a:rPr>
              <a:t>rms</a:t>
            </a:r>
            <a:r>
              <a:rPr lang="en-US" altLang="zh-CN" sz="1200" b="1" dirty="0" smtClean="0">
                <a:solidFill>
                  <a:srgbClr val="0000FF"/>
                </a:solidFill>
              </a:rPr>
              <a:t> energy spread</a:t>
            </a:r>
            <a:r>
              <a:rPr lang="en-US" altLang="zh-CN" sz="1200" b="1" dirty="0" smtClean="0">
                <a:solidFill>
                  <a:srgbClr val="FF0000"/>
                </a:solidFill>
              </a:rPr>
              <a:t>: 1.2%</a:t>
            </a:r>
            <a:endParaRPr lang="en-US" altLang="zh-CN" sz="1200" b="1" dirty="0" smtClean="0">
              <a:solidFill>
                <a:srgbClr val="FF0000"/>
              </a:solidFill>
            </a:endParaRPr>
          </a:p>
          <a:p>
            <a:r>
              <a:rPr lang="en-US" altLang="zh-CN" sz="1200" b="1" dirty="0" smtClean="0">
                <a:solidFill>
                  <a:srgbClr val="0000FF"/>
                </a:solidFill>
              </a:rPr>
              <a:t>Charge</a:t>
            </a:r>
            <a:r>
              <a:rPr lang="zh-CN" altLang="en-US" sz="1200" b="1" dirty="0" smtClean="0">
                <a:solidFill>
                  <a:srgbClr val="0000FF"/>
                </a:solidFill>
              </a:rPr>
              <a:t>：</a:t>
            </a:r>
            <a:r>
              <a:rPr lang="en-US" altLang="zh-CN" sz="1200" b="1" dirty="0" smtClean="0">
                <a:solidFill>
                  <a:srgbClr val="FF0000"/>
                </a:solidFill>
              </a:rPr>
              <a:t>44  </a:t>
            </a:r>
            <a:r>
              <a:rPr lang="en-US" altLang="zh-CN" sz="1200" b="1" dirty="0" err="1" smtClean="0">
                <a:solidFill>
                  <a:srgbClr val="FF0000"/>
                </a:solidFill>
              </a:rPr>
              <a:t>pC</a:t>
            </a:r>
            <a:r>
              <a:rPr lang="en-US" altLang="zh-CN" sz="1200" b="1" dirty="0" smtClean="0">
                <a:solidFill>
                  <a:srgbClr val="FF0000"/>
                </a:solidFill>
              </a:rPr>
              <a:t>       </a:t>
            </a:r>
            <a:endParaRPr lang="en-US" altLang="zh-CN" sz="1200" b="1" dirty="0" smtClean="0">
              <a:solidFill>
                <a:srgbClr val="FF0000"/>
              </a:solidFill>
            </a:endParaRPr>
          </a:p>
          <a:p>
            <a:r>
              <a:rPr lang="en-US" altLang="zh-CN" sz="1200" b="1" dirty="0" smtClean="0">
                <a:solidFill>
                  <a:srgbClr val="0000FF"/>
                </a:solidFill>
              </a:rPr>
              <a:t>Divergence</a:t>
            </a:r>
            <a:r>
              <a:rPr lang="zh-CN" altLang="en-US" sz="1200" b="1" dirty="0" smtClean="0">
                <a:solidFill>
                  <a:srgbClr val="0000FF"/>
                </a:solidFill>
              </a:rPr>
              <a:t>：</a:t>
            </a:r>
            <a:r>
              <a:rPr lang="en-US" altLang="zh-CN" sz="1200" b="1" dirty="0" smtClean="0">
                <a:solidFill>
                  <a:srgbClr val="FF0000"/>
                </a:solidFill>
              </a:rPr>
              <a:t>0.48 </a:t>
            </a:r>
            <a:r>
              <a:rPr lang="en-US" altLang="zh-CN" sz="1200" b="1" dirty="0" err="1" smtClean="0">
                <a:solidFill>
                  <a:srgbClr val="FF0000"/>
                </a:solidFill>
              </a:rPr>
              <a:t>mrad</a:t>
            </a:r>
            <a:endParaRPr lang="zh-CN" altLang="en-US" sz="1200" b="1" dirty="0">
              <a:solidFill>
                <a:srgbClr val="FF0000"/>
              </a:solidFill>
            </a:endParaRPr>
          </a:p>
        </p:txBody>
      </p:sp>
      <p:pic>
        <p:nvPicPr>
          <p:cNvPr id="4097" name="Picture 1"/>
          <p:cNvPicPr>
            <a:picLocks noChangeAspect="1" noChangeArrowheads="1"/>
          </p:cNvPicPr>
          <p:nvPr/>
        </p:nvPicPr>
        <p:blipFill>
          <a:blip r:embed="rId1"/>
          <a:srcRect/>
          <a:stretch>
            <a:fillRect/>
          </a:stretch>
        </p:blipFill>
        <p:spPr bwMode="auto">
          <a:xfrm>
            <a:off x="1809068" y="548680"/>
            <a:ext cx="7317250" cy="59766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Users\ych\AppData\Roaming\Tencent\Users\1023741208\QQ\WinTemp\RichOle\85_80T7[}X}}5$Z]VOUN4SC.png"/>
          <p:cNvPicPr/>
          <p:nvPr/>
        </p:nvPicPr>
        <p:blipFill>
          <a:blip r:embed="rId1" cstate="print"/>
          <a:srcRect l="15385" t="20588" r="20513" b="8823"/>
          <a:stretch>
            <a:fillRect/>
          </a:stretch>
        </p:blipFill>
        <p:spPr bwMode="auto">
          <a:xfrm>
            <a:off x="539552" y="548680"/>
            <a:ext cx="1800200" cy="1728192"/>
          </a:xfrm>
          <a:prstGeom prst="rect">
            <a:avLst/>
          </a:prstGeom>
          <a:noFill/>
          <a:ln w="9525">
            <a:noFill/>
            <a:miter lim="800000"/>
            <a:headEnd/>
            <a:tailEnd/>
          </a:ln>
        </p:spPr>
      </p:pic>
      <p:sp>
        <p:nvSpPr>
          <p:cNvPr id="21" name="TextBox 20"/>
          <p:cNvSpPr txBox="1"/>
          <p:nvPr/>
        </p:nvSpPr>
        <p:spPr>
          <a:xfrm>
            <a:off x="120044" y="5204841"/>
            <a:ext cx="2880320" cy="523220"/>
          </a:xfrm>
          <a:prstGeom prst="rect">
            <a:avLst/>
          </a:prstGeom>
          <a:noFill/>
        </p:spPr>
        <p:txBody>
          <a:bodyPr wrap="square" rtlCol="0">
            <a:spAutoFit/>
          </a:bodyPr>
          <a:lstStyle/>
          <a:p>
            <a:r>
              <a:rPr lang="en-US" altLang="zh-CN" sz="1400" dirty="0" smtClean="0">
                <a:solidFill>
                  <a:srgbClr val="FF0000"/>
                </a:solidFill>
                <a:latin typeface="Times New Roman" panose="02020603050405020304" pitchFamily="18" charset="0"/>
                <a:cs typeface="Times New Roman" panose="02020603050405020304" pitchFamily="18" charset="0"/>
              </a:rPr>
              <a:t>Divergence</a:t>
            </a:r>
            <a:r>
              <a:rPr lang="zh-CN" altLang="en-US" sz="1400" dirty="0" smtClean="0">
                <a:solidFill>
                  <a:srgbClr val="FF0000"/>
                </a:solidFill>
                <a:latin typeface="Times New Roman" panose="02020603050405020304" pitchFamily="18" charset="0"/>
                <a:cs typeface="Times New Roman" panose="02020603050405020304" pitchFamily="18" charset="0"/>
              </a:rPr>
              <a:t>：</a:t>
            </a:r>
            <a:endParaRPr lang="zh-CN" altLang="en-US" sz="1400" dirty="0" smtClean="0">
              <a:solidFill>
                <a:srgbClr val="FF0000"/>
              </a:solidFill>
              <a:latin typeface="Times New Roman" panose="02020603050405020304" pitchFamily="18" charset="0"/>
              <a:cs typeface="Times New Roman" panose="02020603050405020304" pitchFamily="18" charset="0"/>
            </a:endParaRPr>
          </a:p>
          <a:p>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115616" y="5204841"/>
            <a:ext cx="1728192"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3.8 mrad×4.1mrad</a:t>
            </a:r>
            <a:endParaRPr lang="zh-CN" altLang="en-US" sz="1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251520" y="4581128"/>
            <a:ext cx="3456384" cy="523220"/>
          </a:xfrm>
          <a:prstGeom prst="rect">
            <a:avLst/>
          </a:prstGeom>
          <a:noFill/>
        </p:spPr>
        <p:txBody>
          <a:bodyPr wrap="square" rtlCol="0">
            <a:spAutoFit/>
          </a:bodyPr>
          <a:lstStyle/>
          <a:p>
            <a:r>
              <a:rPr lang="en-US" altLang="zh-CN" sz="1400" dirty="0" smtClean="0">
                <a:solidFill>
                  <a:srgbClr val="FF0000"/>
                </a:solidFill>
                <a:latin typeface="Times New Roman" panose="02020603050405020304" pitchFamily="18" charset="0"/>
                <a:cs typeface="Times New Roman" panose="02020603050405020304" pitchFamily="18" charset="0"/>
              </a:rPr>
              <a:t>γ-ray</a:t>
            </a:r>
            <a:r>
              <a:rPr lang="zh-CN" altLang="en-US" sz="1400" dirty="0" smtClean="0">
                <a:solidFill>
                  <a:srgbClr val="FF0000"/>
                </a:solidFill>
              </a:rPr>
              <a:t> </a:t>
            </a:r>
            <a:endParaRPr lang="en-US" altLang="zh-CN" sz="1400" dirty="0" smtClean="0">
              <a:solidFill>
                <a:srgbClr val="FF0000"/>
              </a:solidFill>
            </a:endParaRPr>
          </a:p>
          <a:p>
            <a:r>
              <a:rPr lang="en-US" altLang="zh-CN" sz="1400" dirty="0" smtClean="0">
                <a:solidFill>
                  <a:srgbClr val="FF0000"/>
                </a:solidFill>
              </a:rPr>
              <a:t> yield </a:t>
            </a:r>
            <a:r>
              <a:rPr lang="zh-CN" altLang="en-US" sz="1400" dirty="0" smtClean="0">
                <a:solidFill>
                  <a:srgbClr val="FF0000"/>
                </a:solidFill>
                <a:latin typeface="Times New Roman" panose="02020603050405020304" pitchFamily="18" charset="0"/>
                <a:cs typeface="Times New Roman" panose="02020603050405020304" pitchFamily="18" charset="0"/>
              </a:rPr>
              <a:t>：</a:t>
            </a:r>
            <a:r>
              <a:rPr lang="en-US" altLang="zh-CN" sz="1400" dirty="0" smtClean="0">
                <a:solidFill>
                  <a:srgbClr val="FF0000"/>
                </a:solidFill>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5× 10</a:t>
            </a:r>
            <a:r>
              <a:rPr lang="en-US" altLang="zh-CN" sz="1400" baseline="30000" dirty="0" smtClean="0">
                <a:latin typeface="Times New Roman" panose="02020603050405020304" pitchFamily="18" charset="0"/>
                <a:cs typeface="Times New Roman" panose="02020603050405020304" pitchFamily="18" charset="0"/>
              </a:rPr>
              <a:t>7 </a:t>
            </a:r>
            <a:r>
              <a:rPr lang="en-US" altLang="zh-CN" sz="1400" dirty="0" smtClean="0">
                <a:latin typeface="Times New Roman" panose="02020603050405020304" pitchFamily="18" charset="0"/>
                <a:cs typeface="Times New Roman" panose="02020603050405020304" pitchFamily="18" charset="0"/>
              </a:rPr>
              <a:t>photons/shot</a:t>
            </a:r>
            <a:endParaRPr lang="zh-CN" altLang="en-US" sz="1400" dirty="0">
              <a:latin typeface="Times New Roman" panose="02020603050405020304" pitchFamily="18" charset="0"/>
              <a:cs typeface="Times New Roman" panose="02020603050405020304" pitchFamily="18" charset="0"/>
            </a:endParaRPr>
          </a:p>
        </p:txBody>
      </p:sp>
      <p:graphicFrame>
        <p:nvGraphicFramePr>
          <p:cNvPr id="39939" name="Object 3"/>
          <p:cNvGraphicFramePr>
            <a:graphicFrameLocks noChangeAspect="1"/>
          </p:cNvGraphicFramePr>
          <p:nvPr/>
        </p:nvGraphicFramePr>
        <p:xfrm>
          <a:off x="1403648" y="5564881"/>
          <a:ext cx="2160240" cy="368677"/>
        </p:xfrm>
        <a:graphic>
          <a:graphicData uri="http://schemas.openxmlformats.org/presentationml/2006/ole">
            <mc:AlternateContent xmlns:mc="http://schemas.openxmlformats.org/markup-compatibility/2006">
              <mc:Choice xmlns:v="urn:schemas-microsoft-com:vml" Requires="v">
                <p:oleObj spid="_x0000_s3199" name="Equation" r:id="rId2" imgW="1333500" imgH="228600" progId="">
                  <p:embed/>
                </p:oleObj>
              </mc:Choice>
              <mc:Fallback>
                <p:oleObj name="Equation" r:id="rId2" imgW="1333500" imgH="228600" progId="">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564881"/>
                        <a:ext cx="2160240" cy="36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TextBox 25"/>
          <p:cNvSpPr txBox="1"/>
          <p:nvPr/>
        </p:nvSpPr>
        <p:spPr>
          <a:xfrm>
            <a:off x="142876" y="5564881"/>
            <a:ext cx="1357290" cy="307777"/>
          </a:xfrm>
          <a:prstGeom prst="rect">
            <a:avLst/>
          </a:prstGeom>
          <a:noFill/>
        </p:spPr>
        <p:txBody>
          <a:bodyPr wrap="square" rtlCol="0">
            <a:spAutoFit/>
          </a:bodyPr>
          <a:lstStyle/>
          <a:p>
            <a:r>
              <a:rPr lang="en-US" altLang="zh-CN" sz="1400" dirty="0" smtClean="0">
                <a:solidFill>
                  <a:srgbClr val="FF0000"/>
                </a:solidFill>
                <a:cs typeface="Times New Roman" panose="02020603050405020304" pitchFamily="18" charset="0"/>
              </a:rPr>
              <a:t>γ-ray</a:t>
            </a:r>
            <a:r>
              <a:rPr lang="zh-CN" altLang="en-US" sz="1400" dirty="0" smtClean="0">
                <a:solidFill>
                  <a:srgbClr val="FF0000"/>
                </a:solidFill>
              </a:rPr>
              <a:t> </a:t>
            </a:r>
            <a:r>
              <a:rPr lang="en-US" altLang="zh-CN" sz="1400" dirty="0" smtClean="0">
                <a:solidFill>
                  <a:srgbClr val="FF0000"/>
                </a:solidFill>
              </a:rPr>
              <a:t>duration </a:t>
            </a:r>
            <a:r>
              <a:rPr lang="zh-CN" altLang="en-US" sz="1400" dirty="0" smtClean="0">
                <a:solidFill>
                  <a:srgbClr val="FF0000"/>
                </a:solidFill>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pic>
        <p:nvPicPr>
          <p:cNvPr id="28" name="Picture 7" descr="C:\Users\ych\AppData\Roaming\Tencent\Users\1023741208\QQ\WinTemp\RichOle\OH6HZKX699MCC)P~[7`[_CH.png"/>
          <p:cNvPicPr>
            <a:picLocks noChangeAspect="1" noChangeArrowheads="1"/>
          </p:cNvPicPr>
          <p:nvPr/>
        </p:nvPicPr>
        <p:blipFill>
          <a:blip r:embed="rId4" cstate="print"/>
          <a:srcRect/>
          <a:stretch>
            <a:fillRect/>
          </a:stretch>
        </p:blipFill>
        <p:spPr bwMode="auto">
          <a:xfrm>
            <a:off x="3004901" y="2204864"/>
            <a:ext cx="2503203" cy="2088232"/>
          </a:xfrm>
          <a:prstGeom prst="rect">
            <a:avLst/>
          </a:prstGeom>
          <a:noFill/>
        </p:spPr>
      </p:pic>
      <p:sp>
        <p:nvSpPr>
          <p:cNvPr id="29" name="TextBox 28"/>
          <p:cNvSpPr txBox="1"/>
          <p:nvPr/>
        </p:nvSpPr>
        <p:spPr>
          <a:xfrm>
            <a:off x="3059832" y="4293096"/>
            <a:ext cx="2520280" cy="523220"/>
          </a:xfrm>
          <a:prstGeom prst="rect">
            <a:avLst/>
          </a:prstGeom>
          <a:noFill/>
        </p:spPr>
        <p:txBody>
          <a:bodyPr wrap="square" rtlCol="0">
            <a:spAutoFit/>
          </a:bodyPr>
          <a:lstStyle/>
          <a:p>
            <a:r>
              <a:rPr lang="zh-CN" altLang="en-US" sz="1400" dirty="0" smtClean="0">
                <a:solidFill>
                  <a:srgbClr val="FF0000"/>
                </a:solidFill>
              </a:rPr>
              <a:t>衰减后的总光子数：</a:t>
            </a:r>
            <a:endParaRPr lang="en-US" altLang="zh-CN" sz="1400" dirty="0" smtClean="0">
              <a:solidFill>
                <a:srgbClr val="FF0000"/>
              </a:solidFill>
            </a:endParaRPr>
          </a:p>
          <a:p>
            <a:r>
              <a:rPr lang="en-US" altLang="zh-CN" sz="1400" dirty="0" smtClean="0">
                <a:solidFill>
                  <a:srgbClr val="FF0000"/>
                </a:solidFill>
                <a:latin typeface="Times New Roman" panose="02020603050405020304" pitchFamily="18" charset="0"/>
                <a:cs typeface="Times New Roman" panose="02020603050405020304" pitchFamily="18" charset="0"/>
              </a:rPr>
              <a:t>4× 10</a:t>
            </a:r>
            <a:r>
              <a:rPr lang="en-US" altLang="zh-CN" sz="1400" baseline="30000" dirty="0" smtClean="0">
                <a:solidFill>
                  <a:srgbClr val="FF0000"/>
                </a:solidFill>
                <a:latin typeface="Times New Roman" panose="02020603050405020304" pitchFamily="18" charset="0"/>
                <a:cs typeface="Times New Roman" panose="02020603050405020304" pitchFamily="18" charset="0"/>
              </a:rPr>
              <a:t>7  </a:t>
            </a:r>
            <a:r>
              <a:rPr lang="en-US" altLang="zh-CN" sz="1400" dirty="0" smtClean="0">
                <a:solidFill>
                  <a:srgbClr val="FF0000"/>
                </a:solidFill>
                <a:latin typeface="Times New Roman" panose="02020603050405020304" pitchFamily="18" charset="0"/>
                <a:cs typeface="Times New Roman" panose="02020603050405020304" pitchFamily="18" charset="0"/>
              </a:rPr>
              <a:t>photons/shot</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827584" y="5924921"/>
            <a:ext cx="2304256"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Photons in </a:t>
            </a:r>
            <a:r>
              <a:rPr lang="en-US" altLang="zh-CN" sz="1400" b="1" dirty="0" smtClean="0">
                <a:latin typeface="Times New Roman" panose="02020603050405020304" pitchFamily="18" charset="0"/>
                <a:cs typeface="Times New Roman" panose="02020603050405020304" pitchFamily="18" charset="0"/>
              </a:rPr>
              <a:t>: </a:t>
            </a:r>
            <a:endParaRPr lang="zh-CN" altLang="en-US" sz="1400" b="1" dirty="0">
              <a:latin typeface="Times New Roman" panose="02020603050405020304" pitchFamily="18" charset="0"/>
              <a:cs typeface="Times New Roman" panose="02020603050405020304" pitchFamily="18" charset="0"/>
            </a:endParaRPr>
          </a:p>
        </p:txBody>
      </p:sp>
      <p:graphicFrame>
        <p:nvGraphicFramePr>
          <p:cNvPr id="32" name="Object 10"/>
          <p:cNvGraphicFramePr>
            <a:graphicFrameLocks noChangeAspect="1"/>
          </p:cNvGraphicFramePr>
          <p:nvPr/>
        </p:nvGraphicFramePr>
        <p:xfrm>
          <a:off x="1835696" y="5996929"/>
          <a:ext cx="789109" cy="220216"/>
        </p:xfrm>
        <a:graphic>
          <a:graphicData uri="http://schemas.openxmlformats.org/presentationml/2006/ole">
            <mc:AlternateContent xmlns:mc="http://schemas.openxmlformats.org/markup-compatibility/2006">
              <mc:Choice xmlns:v="urn:schemas-microsoft-com:vml" Requires="v">
                <p:oleObj spid="_x0000_s3200" name="Equation" r:id="rId5" imgW="545465" imgH="152400" progId="">
                  <p:embed/>
                </p:oleObj>
              </mc:Choice>
              <mc:Fallback>
                <p:oleObj name="Equation" r:id="rId5" imgW="545465" imgH="15240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5996929"/>
                        <a:ext cx="789109" cy="22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组合 42"/>
          <p:cNvGrpSpPr/>
          <p:nvPr/>
        </p:nvGrpSpPr>
        <p:grpSpPr>
          <a:xfrm>
            <a:off x="3059832" y="548680"/>
            <a:ext cx="2160240" cy="1728192"/>
            <a:chOff x="6876256" y="2564904"/>
            <a:chExt cx="1656184" cy="1440160"/>
          </a:xfrm>
        </p:grpSpPr>
        <p:pic>
          <p:nvPicPr>
            <p:cNvPr id="65" name="图片 64" descr="C:\Users\ych\AppData\Roaming\Tencent\Users\1023741208\QQ\WinTemp\RichOle\%QEZ19LOU(H)JB1[FDVG3]V.png"/>
            <p:cNvPicPr/>
            <p:nvPr/>
          </p:nvPicPr>
          <p:blipFill>
            <a:blip r:embed="rId7" cstate="print"/>
            <a:srcRect l="12903" t="22581" r="25807" b="12903"/>
            <a:stretch>
              <a:fillRect/>
            </a:stretch>
          </p:blipFill>
          <p:spPr bwMode="auto">
            <a:xfrm>
              <a:off x="6876256" y="2564904"/>
              <a:ext cx="1440160" cy="1440160"/>
            </a:xfrm>
            <a:prstGeom prst="rect">
              <a:avLst/>
            </a:prstGeom>
            <a:noFill/>
            <a:ln w="9525">
              <a:noFill/>
              <a:miter lim="800000"/>
              <a:headEnd/>
              <a:tailEnd/>
            </a:ln>
          </p:spPr>
        </p:pic>
        <p:sp>
          <p:nvSpPr>
            <p:cNvPr id="66" name="TextBox 65"/>
            <p:cNvSpPr txBox="1"/>
            <p:nvPr/>
          </p:nvSpPr>
          <p:spPr>
            <a:xfrm>
              <a:off x="7847122" y="2565484"/>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(0.5mm)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67" name="TextBox 66"/>
            <p:cNvSpPr txBox="1"/>
            <p:nvPr/>
          </p:nvSpPr>
          <p:spPr>
            <a:xfrm>
              <a:off x="7484600" y="2564904"/>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(1mm)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68" name="TextBox 67"/>
            <p:cNvSpPr txBox="1"/>
            <p:nvPr/>
          </p:nvSpPr>
          <p:spPr>
            <a:xfrm>
              <a:off x="7020272" y="2564904"/>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(1.5mm)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69" name="TextBox 68"/>
            <p:cNvSpPr txBox="1"/>
            <p:nvPr/>
          </p:nvSpPr>
          <p:spPr>
            <a:xfrm>
              <a:off x="6913502" y="3044957"/>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Pb(2.5mm)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70" name="TextBox 69"/>
            <p:cNvSpPr txBox="1"/>
            <p:nvPr/>
          </p:nvSpPr>
          <p:spPr>
            <a:xfrm>
              <a:off x="7452320" y="3044957"/>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Empty</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71" name="TextBox 70"/>
            <p:cNvSpPr txBox="1"/>
            <p:nvPr/>
          </p:nvSpPr>
          <p:spPr>
            <a:xfrm>
              <a:off x="7884368" y="3044957"/>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(2mm)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72" name="TextBox 71"/>
            <p:cNvSpPr txBox="1"/>
            <p:nvPr/>
          </p:nvSpPr>
          <p:spPr>
            <a:xfrm>
              <a:off x="7884368" y="3475805"/>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(3mm)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73" name="TextBox 72"/>
            <p:cNvSpPr txBox="1"/>
            <p:nvPr/>
          </p:nvSpPr>
          <p:spPr>
            <a:xfrm>
              <a:off x="7452320" y="3475805"/>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(4mm)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74" name="TextBox 73"/>
            <p:cNvSpPr txBox="1"/>
            <p:nvPr/>
          </p:nvSpPr>
          <p:spPr>
            <a:xfrm>
              <a:off x="7020272" y="3475805"/>
              <a:ext cx="648072" cy="20518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grpSp>
      <p:pic>
        <p:nvPicPr>
          <p:cNvPr id="75" name="Picture 4" descr="C:\Users\ych\AppData\Roaming\Tencent\Users\1023741208\QQ\WinTemp\RichOle\U2T(}K{NUBZ9RKQDI2P3`5S.png"/>
          <p:cNvPicPr>
            <a:picLocks noChangeAspect="1" noChangeArrowheads="1"/>
          </p:cNvPicPr>
          <p:nvPr/>
        </p:nvPicPr>
        <p:blipFill>
          <a:blip r:embed="rId8" cstate="print"/>
          <a:srcRect/>
          <a:stretch>
            <a:fillRect/>
          </a:stretch>
        </p:blipFill>
        <p:spPr bwMode="auto">
          <a:xfrm>
            <a:off x="107504" y="2204863"/>
            <a:ext cx="2650448" cy="2088233"/>
          </a:xfrm>
          <a:prstGeom prst="rect">
            <a:avLst/>
          </a:prstGeom>
          <a:noFill/>
        </p:spPr>
      </p:pic>
      <p:grpSp>
        <p:nvGrpSpPr>
          <p:cNvPr id="3" name="组合 16"/>
          <p:cNvGrpSpPr/>
          <p:nvPr/>
        </p:nvGrpSpPr>
        <p:grpSpPr>
          <a:xfrm>
            <a:off x="5945486" y="532309"/>
            <a:ext cx="2010890" cy="1744563"/>
            <a:chOff x="1547664" y="1052736"/>
            <a:chExt cx="1565166" cy="1368152"/>
          </a:xfrm>
        </p:grpSpPr>
        <p:pic>
          <p:nvPicPr>
            <p:cNvPr id="80" name="Picture 3" descr="C:\Users\ych\AppData\Roaming\Tencent\Users\1023741208\QQ\WinTemp\RichOle\L_DVGB}1[V3MLY@JRQ6OBMV.png"/>
            <p:cNvPicPr>
              <a:picLocks noChangeAspect="1" noChangeArrowheads="1"/>
            </p:cNvPicPr>
            <p:nvPr/>
          </p:nvPicPr>
          <p:blipFill>
            <a:blip r:embed="rId9" cstate="print"/>
            <a:srcRect l="15152" t="13527" r="18182" b="18836"/>
            <a:stretch>
              <a:fillRect/>
            </a:stretch>
          </p:blipFill>
          <p:spPr bwMode="auto">
            <a:xfrm>
              <a:off x="1547664" y="1052736"/>
              <a:ext cx="1504967" cy="1368152"/>
            </a:xfrm>
            <a:prstGeom prst="rect">
              <a:avLst/>
            </a:prstGeom>
            <a:noFill/>
          </p:spPr>
        </p:pic>
        <p:sp>
          <p:nvSpPr>
            <p:cNvPr id="81" name="TextBox 80"/>
            <p:cNvSpPr txBox="1"/>
            <p:nvPr/>
          </p:nvSpPr>
          <p:spPr>
            <a:xfrm>
              <a:off x="1547664" y="1629380"/>
              <a:ext cx="864096" cy="21544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Pb(1mm)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82" name="TextBox 81"/>
            <p:cNvSpPr txBox="1"/>
            <p:nvPr/>
          </p:nvSpPr>
          <p:spPr>
            <a:xfrm>
              <a:off x="2608774" y="1629380"/>
              <a:ext cx="504056" cy="212645"/>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(2mm)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83" name="TextBox 82"/>
            <p:cNvSpPr txBox="1"/>
            <p:nvPr/>
          </p:nvSpPr>
          <p:spPr>
            <a:xfrm>
              <a:off x="2051720" y="1629380"/>
              <a:ext cx="648072" cy="21544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(0.5mm)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84" name="TextBox 83"/>
            <p:cNvSpPr txBox="1"/>
            <p:nvPr/>
          </p:nvSpPr>
          <p:spPr>
            <a:xfrm>
              <a:off x="2051720" y="2061428"/>
              <a:ext cx="576064" cy="21544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Empty</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85" name="TextBox 84"/>
            <p:cNvSpPr txBox="1"/>
            <p:nvPr/>
          </p:nvSpPr>
          <p:spPr>
            <a:xfrm>
              <a:off x="1547664" y="2061428"/>
              <a:ext cx="601987" cy="212645"/>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(1.5mm)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grpSp>
          <p:nvGrpSpPr>
            <p:cNvPr id="4" name="组合 62"/>
            <p:cNvGrpSpPr/>
            <p:nvPr/>
          </p:nvGrpSpPr>
          <p:grpSpPr>
            <a:xfrm>
              <a:off x="1835696" y="1592814"/>
              <a:ext cx="45719" cy="107994"/>
              <a:chOff x="755576" y="1268760"/>
              <a:chExt cx="36000" cy="107995"/>
            </a:xfrm>
          </p:grpSpPr>
          <p:sp>
            <p:nvSpPr>
              <p:cNvPr id="103" name="流程图: 联系 102"/>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4" name="直接连接符 103"/>
              <p:cNvCxnSpPr>
                <a:endCxn id="103" idx="4"/>
              </p:cNvCxnSpPr>
              <p:nvPr/>
            </p:nvCxnSpPr>
            <p:spPr>
              <a:xfrm flipH="1" flipV="1">
                <a:off x="773576" y="1304754"/>
                <a:ext cx="11339" cy="72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组合 69"/>
            <p:cNvGrpSpPr/>
            <p:nvPr/>
          </p:nvGrpSpPr>
          <p:grpSpPr>
            <a:xfrm>
              <a:off x="1835696" y="2024862"/>
              <a:ext cx="45719" cy="107994"/>
              <a:chOff x="755576" y="1268760"/>
              <a:chExt cx="36000" cy="107995"/>
            </a:xfrm>
          </p:grpSpPr>
          <p:sp>
            <p:nvSpPr>
              <p:cNvPr id="101" name="流程图: 联系 100"/>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endCxn id="101" idx="4"/>
              </p:cNvCxnSpPr>
              <p:nvPr/>
            </p:nvCxnSpPr>
            <p:spPr>
              <a:xfrm flipH="1" flipV="1">
                <a:off x="773576" y="1304754"/>
                <a:ext cx="11339" cy="72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组合 72"/>
            <p:cNvGrpSpPr/>
            <p:nvPr/>
          </p:nvGrpSpPr>
          <p:grpSpPr>
            <a:xfrm>
              <a:off x="2798089" y="1610814"/>
              <a:ext cx="45719" cy="89994"/>
              <a:chOff x="755576" y="1268760"/>
              <a:chExt cx="36000" cy="89995"/>
            </a:xfrm>
          </p:grpSpPr>
          <p:sp>
            <p:nvSpPr>
              <p:cNvPr id="99" name="流程图: 联系 98"/>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0" name="直接连接符 99"/>
              <p:cNvCxnSpPr>
                <a:endCxn id="99" idx="4"/>
              </p:cNvCxnSpPr>
              <p:nvPr/>
            </p:nvCxnSpPr>
            <p:spPr>
              <a:xfrm flipH="1" flipV="1">
                <a:off x="773576" y="1304754"/>
                <a:ext cx="5669" cy="54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组合 75"/>
            <p:cNvGrpSpPr/>
            <p:nvPr/>
          </p:nvGrpSpPr>
          <p:grpSpPr>
            <a:xfrm>
              <a:off x="2294033" y="1592814"/>
              <a:ext cx="45719" cy="107994"/>
              <a:chOff x="755576" y="1268760"/>
              <a:chExt cx="36000" cy="107995"/>
            </a:xfrm>
          </p:grpSpPr>
          <p:sp>
            <p:nvSpPr>
              <p:cNvPr id="97" name="流程图: 联系 96"/>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8" name="直接连接符 97"/>
              <p:cNvCxnSpPr>
                <a:endCxn id="97" idx="4"/>
              </p:cNvCxnSpPr>
              <p:nvPr/>
            </p:nvCxnSpPr>
            <p:spPr>
              <a:xfrm flipH="1" flipV="1">
                <a:off x="773576" y="1304754"/>
                <a:ext cx="11339" cy="72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9" name="组合 78"/>
            <p:cNvGrpSpPr/>
            <p:nvPr/>
          </p:nvGrpSpPr>
          <p:grpSpPr>
            <a:xfrm>
              <a:off x="2267744" y="2024862"/>
              <a:ext cx="45719" cy="107994"/>
              <a:chOff x="755576" y="1268760"/>
              <a:chExt cx="36000" cy="107995"/>
            </a:xfrm>
          </p:grpSpPr>
          <p:sp>
            <p:nvSpPr>
              <p:cNvPr id="95" name="流程图: 联系 94"/>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6" name="直接连接符 95"/>
              <p:cNvCxnSpPr>
                <a:endCxn id="95" idx="4"/>
              </p:cNvCxnSpPr>
              <p:nvPr/>
            </p:nvCxnSpPr>
            <p:spPr>
              <a:xfrm flipH="1" flipV="1">
                <a:off x="773576" y="1304754"/>
                <a:ext cx="11339" cy="72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 name="组合 81"/>
            <p:cNvGrpSpPr/>
            <p:nvPr/>
          </p:nvGrpSpPr>
          <p:grpSpPr>
            <a:xfrm>
              <a:off x="2771800" y="2024862"/>
              <a:ext cx="45719" cy="107994"/>
              <a:chOff x="755576" y="1268760"/>
              <a:chExt cx="36000" cy="107995"/>
            </a:xfrm>
          </p:grpSpPr>
          <p:sp>
            <p:nvSpPr>
              <p:cNvPr id="93" name="流程图: 联系 92"/>
              <p:cNvSpPr/>
              <p:nvPr/>
            </p:nvSpPr>
            <p:spPr>
              <a:xfrm>
                <a:off x="755576" y="1268760"/>
                <a:ext cx="36000" cy="3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连接符 93"/>
              <p:cNvCxnSpPr>
                <a:endCxn id="93" idx="4"/>
              </p:cNvCxnSpPr>
              <p:nvPr/>
            </p:nvCxnSpPr>
            <p:spPr>
              <a:xfrm flipH="1" flipV="1">
                <a:off x="773576" y="1304754"/>
                <a:ext cx="11339" cy="720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2483768" y="2061428"/>
              <a:ext cx="504056" cy="215444"/>
            </a:xfrm>
            <a:prstGeom prst="rect">
              <a:avLst/>
            </a:prstGeom>
            <a:noFill/>
          </p:spPr>
          <p:txBody>
            <a:bodyPr wrap="square" rtlCol="0">
              <a:spAutoFit/>
            </a:bodyPr>
            <a:lstStyle/>
            <a:p>
              <a:r>
                <a:rPr lang="en-US" altLang="zh-CN" sz="1000" dirty="0" smtClean="0">
                  <a:solidFill>
                    <a:schemeClr val="bg1"/>
                  </a:solidFill>
                  <a:latin typeface="Times New Roman" panose="02020603050405020304" pitchFamily="18" charset="0"/>
                  <a:cs typeface="Times New Roman" panose="02020603050405020304" pitchFamily="18" charset="0"/>
                </a:rPr>
                <a:t>(2.5mm)</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grpSp>
      <p:pic>
        <p:nvPicPr>
          <p:cNvPr id="105" name="Picture 6" descr="C:\Users\ych\AppData\Roaming\Tencent\Users\1023741208\QQ\WinTemp\RichOle\K2{SYK_P5DR4)~YVEC%KTUJ.png"/>
          <p:cNvPicPr>
            <a:picLocks noChangeAspect="1" noChangeArrowheads="1"/>
          </p:cNvPicPr>
          <p:nvPr/>
        </p:nvPicPr>
        <p:blipFill>
          <a:blip r:embed="rId10" cstate="print"/>
          <a:srcRect/>
          <a:stretch>
            <a:fillRect/>
          </a:stretch>
        </p:blipFill>
        <p:spPr bwMode="auto">
          <a:xfrm>
            <a:off x="5796136" y="2276872"/>
            <a:ext cx="2592288" cy="1944216"/>
          </a:xfrm>
          <a:prstGeom prst="rect">
            <a:avLst/>
          </a:prstGeom>
          <a:noFill/>
        </p:spPr>
      </p:pic>
      <p:sp>
        <p:nvSpPr>
          <p:cNvPr id="109" name="TextBox 108"/>
          <p:cNvSpPr txBox="1"/>
          <p:nvPr/>
        </p:nvSpPr>
        <p:spPr>
          <a:xfrm>
            <a:off x="0" y="6263366"/>
            <a:ext cx="971600" cy="523220"/>
          </a:xfrm>
          <a:prstGeom prst="rect">
            <a:avLst/>
          </a:prstGeom>
          <a:noFill/>
        </p:spPr>
        <p:txBody>
          <a:bodyPr wrap="square" rtlCol="0">
            <a:spAutoFit/>
          </a:bodyPr>
          <a:lstStyle/>
          <a:p>
            <a:r>
              <a:rPr lang="en-US" altLang="zh-CN" sz="1400" dirty="0" smtClean="0"/>
              <a:t>Peak brilliance</a:t>
            </a:r>
            <a:endParaRPr lang="zh-CN" altLang="en-US" sz="1400" dirty="0"/>
          </a:p>
        </p:txBody>
      </p:sp>
      <p:sp>
        <p:nvSpPr>
          <p:cNvPr id="57" name="TextBox 56"/>
          <p:cNvSpPr txBox="1"/>
          <p:nvPr/>
        </p:nvSpPr>
        <p:spPr>
          <a:xfrm>
            <a:off x="2786050" y="5929330"/>
            <a:ext cx="1728192" cy="307777"/>
          </a:xfrm>
          <a:prstGeom prst="rect">
            <a:avLst/>
          </a:prstGeom>
          <a:noFill/>
        </p:spPr>
        <p:txBody>
          <a:bodyPr wrap="square" rtlCol="0">
            <a:spAutoFit/>
          </a:bodyPr>
          <a:lstStyle/>
          <a:p>
            <a:r>
              <a:rPr lang="en-US" altLang="zh-CN" sz="1400" dirty="0" smtClean="0">
                <a:latin typeface="Times New Roman" panose="02020603050405020304" pitchFamily="18" charset="0"/>
                <a:cs typeface="Times New Roman" panose="02020603050405020304" pitchFamily="18" charset="0"/>
              </a:rPr>
              <a:t>6.5×10</a:t>
            </a:r>
            <a:r>
              <a:rPr lang="en-US" altLang="zh-CN" sz="1400" baseline="30000" dirty="0" smtClean="0">
                <a:latin typeface="Times New Roman" panose="02020603050405020304" pitchFamily="18" charset="0"/>
                <a:cs typeface="Times New Roman" panose="02020603050405020304" pitchFamily="18" charset="0"/>
              </a:rPr>
              <a:t>4</a:t>
            </a:r>
            <a:r>
              <a:rPr lang="en-US" altLang="zh-CN" sz="1400" dirty="0" smtClean="0">
                <a:latin typeface="Times New Roman" panose="02020603050405020304" pitchFamily="18" charset="0"/>
                <a:cs typeface="Times New Roman" panose="02020603050405020304" pitchFamily="18" charset="0"/>
              </a:rPr>
              <a:t> photons</a:t>
            </a:r>
            <a:endParaRPr lang="zh-CN" altLang="en-US" sz="1400" dirty="0">
              <a:latin typeface="Times New Roman" panose="02020603050405020304" pitchFamily="18" charset="0"/>
              <a:cs typeface="Times New Roman" panose="02020603050405020304" pitchFamily="18" charset="0"/>
            </a:endParaRPr>
          </a:p>
        </p:txBody>
      </p:sp>
      <p:sp>
        <p:nvSpPr>
          <p:cNvPr id="55" name="矩形 54"/>
          <p:cNvSpPr/>
          <p:nvPr/>
        </p:nvSpPr>
        <p:spPr>
          <a:xfrm>
            <a:off x="857224" y="6286520"/>
            <a:ext cx="4572000" cy="369332"/>
          </a:xfrm>
          <a:prstGeom prst="rect">
            <a:avLst/>
          </a:prstGeom>
        </p:spPr>
        <p:txBody>
          <a:bodyPr>
            <a:spAutoFit/>
          </a:bodyPr>
          <a:lstStyle/>
          <a:p>
            <a:r>
              <a:rPr lang="en-US" sz="1800" dirty="0" smtClean="0"/>
              <a:t>~3×10</a:t>
            </a:r>
            <a:r>
              <a:rPr lang="en-US" sz="1800" baseline="30000" dirty="0" smtClean="0"/>
              <a:t>22</a:t>
            </a:r>
            <a:r>
              <a:rPr lang="en-US" sz="1800" dirty="0" smtClean="0"/>
              <a:t> photons s</a:t>
            </a:r>
            <a:r>
              <a:rPr lang="en-US" sz="1800" baseline="30000" dirty="0" smtClean="0"/>
              <a:t>-1</a:t>
            </a:r>
            <a:r>
              <a:rPr lang="en-US" sz="1800" dirty="0" smtClean="0"/>
              <a:t> mm</a:t>
            </a:r>
            <a:r>
              <a:rPr lang="en-US" sz="1800" baseline="30000" dirty="0" smtClean="0"/>
              <a:t>-2</a:t>
            </a:r>
            <a:r>
              <a:rPr lang="en-US" sz="1800" dirty="0" smtClean="0"/>
              <a:t> mrad</a:t>
            </a:r>
            <a:r>
              <a:rPr lang="en-US" sz="1800" baseline="30000" dirty="0" smtClean="0"/>
              <a:t>-2</a:t>
            </a:r>
            <a:r>
              <a:rPr lang="en-US" sz="1800" dirty="0" smtClean="0"/>
              <a:t> 0.1% BW</a:t>
            </a:r>
            <a:endParaRPr lang="zh-CN" altLang="en-US" sz="1800" dirty="0"/>
          </a:p>
        </p:txBody>
      </p:sp>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7722" y="4289133"/>
            <a:ext cx="3343355" cy="2354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64704"/>
            <a:ext cx="9144000" cy="830997"/>
          </a:xfrm>
          <a:prstGeom prst="rect">
            <a:avLst/>
          </a:prstGeom>
          <a:noFill/>
        </p:spPr>
        <p:txBody>
          <a:bodyPr wrap="square" rtlCol="0">
            <a:spAutoFit/>
          </a:bodyPr>
          <a:lstStyle/>
          <a:p>
            <a:pPr algn="ctr"/>
            <a:r>
              <a:rPr lang="en-US" altLang="zh-CN" sz="2400" b="1" dirty="0" smtClean="0">
                <a:solidFill>
                  <a:srgbClr val="0000FF"/>
                </a:solidFill>
                <a:latin typeface="Times New Roman" panose="02020603050405020304" pitchFamily="18" charset="0"/>
                <a:cs typeface="Times New Roman" panose="02020603050405020304" pitchFamily="18" charset="0"/>
              </a:rPr>
              <a:t>Typical experimental parameters for electron beams and </a:t>
            </a:r>
            <a:endParaRPr lang="en-US" altLang="zh-CN" sz="2400" b="1" dirty="0" smtClean="0">
              <a:solidFill>
                <a:srgbClr val="0000FF"/>
              </a:solidFill>
              <a:latin typeface="Times New Roman" panose="02020603050405020304" pitchFamily="18" charset="0"/>
              <a:cs typeface="Times New Roman" panose="02020603050405020304" pitchFamily="18" charset="0"/>
            </a:endParaRPr>
          </a:p>
          <a:p>
            <a:pPr algn="ctr"/>
            <a:r>
              <a:rPr lang="en-US" altLang="zh-CN" sz="2400" b="1" dirty="0" smtClean="0">
                <a:solidFill>
                  <a:srgbClr val="0000FF"/>
                </a:solidFill>
                <a:latin typeface="Times New Roman" panose="02020603050405020304" pitchFamily="18" charset="0"/>
                <a:cs typeface="Times New Roman" panose="02020603050405020304" pitchFamily="18" charset="0"/>
              </a:rPr>
              <a:t>γ-ray beams</a:t>
            </a:r>
            <a:endParaRPr lang="zh-CN" altLang="en-US" sz="24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7" name="表格 6"/>
          <p:cNvGraphicFramePr>
            <a:graphicFrameLocks noGrp="1"/>
          </p:cNvGraphicFramePr>
          <p:nvPr/>
        </p:nvGraphicFramePr>
        <p:xfrm>
          <a:off x="323528" y="1640898"/>
          <a:ext cx="8496943" cy="5073658"/>
        </p:xfrm>
        <a:graphic>
          <a:graphicData uri="http://schemas.openxmlformats.org/drawingml/2006/table">
            <a:tbl>
              <a:tblPr firstRow="1" bandRow="1">
                <a:tableStyleId>{5C22544A-7EE6-4342-B048-85BDC9FD1C3A}</a:tableStyleId>
              </a:tblPr>
              <a:tblGrid>
                <a:gridCol w="2464113"/>
                <a:gridCol w="1529450"/>
                <a:gridCol w="2973930"/>
                <a:gridCol w="1529450"/>
              </a:tblGrid>
              <a:tr h="444897">
                <a:tc gridSpan="2">
                  <a:txBody>
                    <a:bodyPr/>
                    <a:lstStyle/>
                    <a:p>
                      <a:r>
                        <a:rPr lang="en-US" altLang="zh-CN" sz="1800" dirty="0" smtClean="0">
                          <a:latin typeface="Times New Roman" panose="02020603050405020304" pitchFamily="18" charset="0"/>
                          <a:cs typeface="Times New Roman" panose="02020603050405020304" pitchFamily="18" charset="0"/>
                        </a:rPr>
                        <a:t>Electron</a:t>
                      </a:r>
                      <a:r>
                        <a:rPr lang="en-US" altLang="zh-CN" sz="1800" baseline="0" dirty="0" smtClean="0">
                          <a:latin typeface="Times New Roman" panose="02020603050405020304" pitchFamily="18" charset="0"/>
                          <a:cs typeface="Times New Roman" panose="02020603050405020304" pitchFamily="18" charset="0"/>
                        </a:rPr>
                        <a:t>  beams</a:t>
                      </a:r>
                      <a:endParaRPr lang="zh-CN" altLang="en-US" sz="1800" dirty="0">
                        <a:latin typeface="Times New Roman" panose="02020603050405020304" pitchFamily="18" charset="0"/>
                        <a:cs typeface="Times New Roman" panose="02020603050405020304" pitchFamily="18" charset="0"/>
                      </a:endParaRPr>
                    </a:p>
                  </a:txBody>
                  <a:tcPr/>
                </a:tc>
                <a:tc hMerge="1">
                  <a:tcPr/>
                </a:tc>
                <a:tc gridSpan="2">
                  <a:txBody>
                    <a:bodyPr/>
                    <a:lstStyle/>
                    <a:p>
                      <a:r>
                        <a:rPr lang="en-US" altLang="zh-CN" sz="1800" dirty="0" smtClean="0">
                          <a:latin typeface="Times New Roman" panose="02020603050405020304" pitchFamily="18" charset="0"/>
                          <a:cs typeface="Times New Roman" panose="02020603050405020304" pitchFamily="18" charset="0"/>
                        </a:rPr>
                        <a:t>  Gamma</a:t>
                      </a:r>
                      <a:r>
                        <a:rPr lang="en-US" altLang="zh-CN" sz="1800" baseline="0" dirty="0" smtClean="0">
                          <a:latin typeface="Times New Roman" panose="02020603050405020304" pitchFamily="18" charset="0"/>
                          <a:cs typeface="Times New Roman" panose="02020603050405020304" pitchFamily="18" charset="0"/>
                        </a:rPr>
                        <a:t>-ray Source</a:t>
                      </a:r>
                      <a:endParaRPr lang="zh-CN" altLang="en-US" sz="1800" dirty="0">
                        <a:latin typeface="Times New Roman" panose="02020603050405020304" pitchFamily="18" charset="0"/>
                        <a:cs typeface="Times New Roman" panose="02020603050405020304" pitchFamily="18" charset="0"/>
                      </a:endParaRPr>
                    </a:p>
                  </a:txBody>
                  <a:tcPr/>
                </a:tc>
                <a:tc hMerge="1">
                  <a:tcPr/>
                </a:tc>
              </a:tr>
              <a:tr h="606157">
                <a:tc>
                  <a:txBody>
                    <a:bodyPr/>
                    <a:lstStyle/>
                    <a:p>
                      <a:r>
                        <a:rPr lang="en-US" altLang="zh-CN" sz="1800" dirty="0" smtClean="0">
                          <a:latin typeface="Times New Roman" panose="02020603050405020304" pitchFamily="18" charset="0"/>
                          <a:cs typeface="Times New Roman" panose="02020603050405020304" pitchFamily="18" charset="0"/>
                        </a:rPr>
                        <a:t>Energy (MeV)</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200~400</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Peak</a:t>
                      </a:r>
                      <a:r>
                        <a:rPr lang="en-US" altLang="zh-CN" sz="1800" baseline="0" dirty="0" smtClean="0">
                          <a:latin typeface="Times New Roman" panose="02020603050405020304" pitchFamily="18" charset="0"/>
                          <a:cs typeface="Times New Roman" panose="02020603050405020304" pitchFamily="18" charset="0"/>
                        </a:rPr>
                        <a:t> Energy (MeV)</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0.3~2</a:t>
                      </a:r>
                      <a:endParaRPr lang="zh-CN" altLang="en-US" sz="1800" b="1" dirty="0">
                        <a:solidFill>
                          <a:srgbClr val="FF0000"/>
                        </a:solidFill>
                        <a:latin typeface="Times New Roman" panose="02020603050405020304" pitchFamily="18" charset="0"/>
                        <a:cs typeface="Times New Roman" panose="02020603050405020304" pitchFamily="18" charset="0"/>
                      </a:endParaRPr>
                    </a:p>
                  </a:txBody>
                  <a:tcPr/>
                </a:tc>
              </a:tr>
              <a:tr h="451075">
                <a:tc>
                  <a:txBody>
                    <a:bodyPr/>
                    <a:lstStyle/>
                    <a:p>
                      <a:r>
                        <a:rPr lang="en-US" altLang="zh-CN" sz="1800" dirty="0" smtClean="0">
                          <a:latin typeface="Times New Roman" panose="02020603050405020304" pitchFamily="18" charset="0"/>
                          <a:cs typeface="Times New Roman" panose="02020603050405020304" pitchFamily="18" charset="0"/>
                        </a:rPr>
                        <a:t>Energy</a:t>
                      </a:r>
                      <a:r>
                        <a:rPr lang="en-US" altLang="zh-CN" sz="1800" baseline="0" dirty="0" smtClean="0">
                          <a:latin typeface="Times New Roman" panose="02020603050405020304" pitchFamily="18" charset="0"/>
                          <a:cs typeface="Times New Roman" panose="02020603050405020304" pitchFamily="18" charset="0"/>
                        </a:rPr>
                        <a:t> Spread  (</a:t>
                      </a:r>
                      <a:r>
                        <a:rPr lang="en-US" altLang="zh-CN" sz="1800" baseline="0" dirty="0" err="1" smtClean="0">
                          <a:latin typeface="Times New Roman" panose="02020603050405020304" pitchFamily="18" charset="0"/>
                          <a:cs typeface="Times New Roman" panose="02020603050405020304" pitchFamily="18" charset="0"/>
                        </a:rPr>
                        <a:t>rms</a:t>
                      </a:r>
                      <a:r>
                        <a:rPr lang="en-US" altLang="zh-CN" sz="1800" baseline="0" dirty="0" smtClean="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&lt;2%</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Bandwidth (FWHM)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33%~60%</a:t>
                      </a:r>
                      <a:endParaRPr lang="zh-CN" altLang="en-US" sz="1800" b="1" dirty="0">
                        <a:solidFill>
                          <a:srgbClr val="FF0000"/>
                        </a:solidFill>
                        <a:latin typeface="Times New Roman" panose="02020603050405020304" pitchFamily="18" charset="0"/>
                        <a:cs typeface="Times New Roman" panose="02020603050405020304" pitchFamily="18" charset="0"/>
                      </a:endParaRPr>
                    </a:p>
                  </a:txBody>
                  <a:tcPr/>
                </a:tc>
              </a:tr>
              <a:tr h="451075">
                <a:tc>
                  <a:txBody>
                    <a:bodyPr/>
                    <a:lstStyle/>
                    <a:p>
                      <a:r>
                        <a:rPr lang="en-US" altLang="zh-CN" sz="1800" dirty="0" smtClean="0">
                          <a:latin typeface="Times New Roman" panose="02020603050405020304" pitchFamily="18" charset="0"/>
                          <a:cs typeface="Times New Roman" panose="02020603050405020304" pitchFamily="18" charset="0"/>
                        </a:rPr>
                        <a:t>Total charge (</a:t>
                      </a:r>
                      <a:r>
                        <a:rPr lang="en-US" altLang="zh-CN" sz="1800" dirty="0" err="1" smtClean="0">
                          <a:latin typeface="Times New Roman" panose="02020603050405020304" pitchFamily="18" charset="0"/>
                          <a:cs typeface="Times New Roman" panose="02020603050405020304" pitchFamily="18" charset="0"/>
                        </a:rPr>
                        <a:t>pC</a:t>
                      </a:r>
                      <a:r>
                        <a:rPr lang="en-US" altLang="zh-CN" sz="1800" dirty="0" smtClean="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30~120</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Total Photons/shot</a:t>
                      </a:r>
                      <a:r>
                        <a:rPr lang="en-US" altLang="zh-CN" sz="1800" baseline="0" dirty="0" smtClean="0">
                          <a:latin typeface="Times New Roman" panose="02020603050405020304" pitchFamily="18" charset="0"/>
                          <a:cs typeface="Times New Roman" panose="02020603050405020304" pitchFamily="18" charset="0"/>
                        </a:rPr>
                        <a:t> </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 5</a:t>
                      </a:r>
                      <a:r>
                        <a:rPr lang="en-US" altLang="zh-CN" sz="1800" b="1" dirty="0" smtClean="0">
                          <a:solidFill>
                            <a:srgbClr val="FF0000"/>
                          </a:solidFill>
                          <a:latin typeface="Times New Roman" panose="02020603050405020304" pitchFamily="18" charset="0"/>
                          <a:cs typeface="Times New Roman" panose="02020603050405020304" pitchFamily="18" charset="0"/>
                          <a:sym typeface="Symbol" panose="05050102010706020507"/>
                        </a:rPr>
                        <a:t></a:t>
                      </a:r>
                      <a:r>
                        <a:rPr lang="en-US" altLang="zh-CN" sz="1800" b="1" dirty="0" smtClean="0">
                          <a:solidFill>
                            <a:srgbClr val="FF0000"/>
                          </a:solidFill>
                          <a:latin typeface="Times New Roman" panose="02020603050405020304" pitchFamily="18" charset="0"/>
                          <a:cs typeface="Times New Roman" panose="02020603050405020304" pitchFamily="18" charset="0"/>
                        </a:rPr>
                        <a:t>10</a:t>
                      </a:r>
                      <a:r>
                        <a:rPr lang="en-US" altLang="zh-CN" sz="1800" b="1" baseline="30000" dirty="0" smtClean="0">
                          <a:solidFill>
                            <a:srgbClr val="FF0000"/>
                          </a:solidFill>
                          <a:latin typeface="Times New Roman" panose="02020603050405020304" pitchFamily="18" charset="0"/>
                          <a:cs typeface="Times New Roman" panose="02020603050405020304" pitchFamily="18" charset="0"/>
                        </a:rPr>
                        <a:t>7</a:t>
                      </a:r>
                      <a:endParaRPr lang="zh-CN" altLang="en-US" sz="1800" b="1" baseline="30000" dirty="0">
                        <a:solidFill>
                          <a:srgbClr val="FF0000"/>
                        </a:solidFill>
                        <a:latin typeface="Times New Roman" panose="02020603050405020304" pitchFamily="18" charset="0"/>
                        <a:cs typeface="Times New Roman" panose="02020603050405020304" pitchFamily="18" charset="0"/>
                      </a:endParaRPr>
                    </a:p>
                  </a:txBody>
                  <a:tcPr/>
                </a:tc>
              </a:tr>
              <a:tr h="778569">
                <a:tc>
                  <a:txBody>
                    <a:bodyPr/>
                    <a:lstStyle/>
                    <a:p>
                      <a:r>
                        <a:rPr lang="en-US" altLang="zh-CN" sz="1800" dirty="0" smtClean="0">
                          <a:latin typeface="Times New Roman" panose="02020603050405020304" pitchFamily="18" charset="0"/>
                          <a:cs typeface="Times New Roman" panose="02020603050405020304" pitchFamily="18" charset="0"/>
                        </a:rPr>
                        <a:t>Bunch Diameter </a:t>
                      </a:r>
                      <a:r>
                        <a:rPr lang="en-US" altLang="zh-CN" sz="1800" baseline="0" dirty="0" smtClean="0">
                          <a:latin typeface="Times New Roman" panose="02020603050405020304" pitchFamily="18" charset="0"/>
                          <a:cs typeface="Times New Roman" panose="02020603050405020304" pitchFamily="18" charset="0"/>
                        </a:rPr>
                        <a:t>(um)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3</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Source size (um)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4 um</a:t>
                      </a:r>
                      <a:endParaRPr lang="zh-CN" altLang="en-US" sz="1800" b="1" dirty="0">
                        <a:solidFill>
                          <a:srgbClr val="FF0000"/>
                        </a:solidFill>
                        <a:latin typeface="Times New Roman" panose="02020603050405020304" pitchFamily="18" charset="0"/>
                        <a:cs typeface="Times New Roman" panose="02020603050405020304" pitchFamily="18" charset="0"/>
                      </a:endParaRPr>
                    </a:p>
                  </a:txBody>
                  <a:tcPr/>
                </a:tc>
              </a:tr>
              <a:tr h="451075">
                <a:tc>
                  <a:txBody>
                    <a:bodyPr/>
                    <a:lstStyle/>
                    <a:p>
                      <a:r>
                        <a:rPr lang="en-US" altLang="zh-CN" sz="1800" dirty="0" smtClean="0">
                          <a:latin typeface="Times New Roman" panose="02020603050405020304" pitchFamily="18" charset="0"/>
                          <a:cs typeface="Times New Roman" panose="02020603050405020304" pitchFamily="18" charset="0"/>
                        </a:rPr>
                        <a:t>Beam duration (fs)</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6</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Beam</a:t>
                      </a:r>
                      <a:r>
                        <a:rPr lang="en-US" altLang="zh-CN" sz="1800" baseline="0" dirty="0" smtClean="0">
                          <a:latin typeface="Times New Roman" panose="02020603050405020304" pitchFamily="18" charset="0"/>
                          <a:cs typeface="Times New Roman" panose="02020603050405020304" pitchFamily="18" charset="0"/>
                        </a:rPr>
                        <a:t> duration (fs)</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6</a:t>
                      </a:r>
                      <a:endParaRPr lang="zh-CN" altLang="en-US" sz="1800" b="1" dirty="0">
                        <a:solidFill>
                          <a:srgbClr val="FF0000"/>
                        </a:solidFill>
                        <a:latin typeface="Times New Roman" panose="02020603050405020304" pitchFamily="18" charset="0"/>
                        <a:cs typeface="Times New Roman" panose="02020603050405020304" pitchFamily="18" charset="0"/>
                      </a:endParaRPr>
                    </a:p>
                  </a:txBody>
                  <a:tcPr/>
                </a:tc>
              </a:tr>
              <a:tr h="778569">
                <a:tc>
                  <a:txBody>
                    <a:bodyPr/>
                    <a:lstStyle/>
                    <a:p>
                      <a:r>
                        <a:rPr lang="en-US" altLang="zh-CN" sz="1800" dirty="0" smtClean="0">
                          <a:latin typeface="Times New Roman" panose="02020603050405020304" pitchFamily="18" charset="0"/>
                          <a:cs typeface="Times New Roman" panose="02020603050405020304" pitchFamily="18" charset="0"/>
                        </a:rPr>
                        <a:t>Divergence (</a:t>
                      </a:r>
                      <a:r>
                        <a:rPr lang="en-US" altLang="zh-CN" sz="1800" dirty="0" err="1" smtClean="0">
                          <a:latin typeface="Times New Roman" panose="02020603050405020304" pitchFamily="18" charset="0"/>
                          <a:cs typeface="Times New Roman" panose="02020603050405020304" pitchFamily="18" charset="0"/>
                        </a:rPr>
                        <a:t>mrad</a:t>
                      </a:r>
                      <a:r>
                        <a:rPr lang="en-US" altLang="zh-CN" sz="1800" dirty="0" smtClean="0">
                          <a:latin typeface="Times New Roman" panose="02020603050405020304" pitchFamily="18" charset="0"/>
                          <a:cs typeface="Times New Roman" panose="02020603050405020304" pitchFamily="18" charset="0"/>
                        </a:rPr>
                        <a:t>)</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0.2~0.5mrad</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Divergence (mrad) (FWHM)</a:t>
                      </a:r>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4</a:t>
                      </a:r>
                      <a:endParaRPr lang="zh-CN" altLang="en-US" sz="1800" b="1" dirty="0">
                        <a:solidFill>
                          <a:srgbClr val="FF0000"/>
                        </a:solidFill>
                        <a:latin typeface="Times New Roman" panose="02020603050405020304" pitchFamily="18" charset="0"/>
                        <a:cs typeface="Times New Roman" panose="02020603050405020304" pitchFamily="18" charset="0"/>
                      </a:endParaRPr>
                    </a:p>
                  </a:txBody>
                  <a:tcPr/>
                </a:tc>
              </a:tr>
              <a:tr h="1112241">
                <a:tc>
                  <a:txBody>
                    <a:bodyPr/>
                    <a:lstStyle/>
                    <a:p>
                      <a:endParaRPr lang="zh-CN" altLang="en-US" sz="1800" dirty="0">
                        <a:latin typeface="Times New Roman" panose="02020603050405020304" pitchFamily="18" charset="0"/>
                        <a:cs typeface="Times New Roman" panose="02020603050405020304" pitchFamily="18" charset="0"/>
                      </a:endParaRPr>
                    </a:p>
                  </a:txBody>
                  <a:tcPr/>
                </a:tc>
                <a:tc>
                  <a:txBody>
                    <a:bodyPr/>
                    <a:lstStyle/>
                    <a:p>
                      <a:endParaRPr lang="zh-CN" altLang="en-US" sz="1800" dirty="0">
                        <a:latin typeface="Times New Roman" panose="02020603050405020304" pitchFamily="18" charset="0"/>
                        <a:cs typeface="Times New Roman" panose="02020603050405020304" pitchFamily="18" charset="0"/>
                      </a:endParaRPr>
                    </a:p>
                  </a:txBody>
                  <a:tcPr/>
                </a:tc>
                <a:tc>
                  <a:txBody>
                    <a:bodyPr/>
                    <a:lstStyle/>
                    <a:p>
                      <a:r>
                        <a:rPr lang="en-US" altLang="zh-CN" sz="1800" dirty="0" smtClean="0">
                          <a:latin typeface="Times New Roman" panose="02020603050405020304" pitchFamily="18" charset="0"/>
                          <a:cs typeface="Times New Roman" panose="02020603050405020304" pitchFamily="18" charset="0"/>
                        </a:rPr>
                        <a:t>      Peak brilliance</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a:t>
                      </a:r>
                      <a:r>
                        <a:rPr lang="en-US" altLang="zh-CN" sz="1800" kern="100" dirty="0" smtClean="0">
                          <a:latin typeface="Times New Roman" panose="02020603050405020304" pitchFamily="18" charset="0"/>
                          <a:ea typeface="+mn-ea"/>
                          <a:cs typeface="Times New Roman" panose="02020603050405020304" pitchFamily="18" charset="0"/>
                        </a:rPr>
                        <a:t>photons s</a:t>
                      </a:r>
                      <a:r>
                        <a:rPr lang="en-US" altLang="zh-CN" sz="1800" kern="100" baseline="30000" dirty="0" smtClean="0">
                          <a:latin typeface="Times New Roman" panose="02020603050405020304" pitchFamily="18" charset="0"/>
                          <a:ea typeface="+mn-ea"/>
                          <a:cs typeface="Times New Roman" panose="02020603050405020304" pitchFamily="18" charset="0"/>
                        </a:rPr>
                        <a:t>-1</a:t>
                      </a:r>
                      <a:r>
                        <a:rPr lang="en-US" altLang="zh-CN" sz="1800" kern="100" dirty="0" smtClean="0">
                          <a:latin typeface="Times New Roman" panose="02020603050405020304" pitchFamily="18" charset="0"/>
                          <a:ea typeface="+mn-ea"/>
                          <a:cs typeface="Times New Roman" panose="02020603050405020304" pitchFamily="18" charset="0"/>
                        </a:rPr>
                        <a:t>-mm</a:t>
                      </a:r>
                      <a:r>
                        <a:rPr lang="en-US" altLang="zh-CN" sz="1800" kern="100" baseline="30000" dirty="0" smtClean="0">
                          <a:latin typeface="Times New Roman" panose="02020603050405020304" pitchFamily="18" charset="0"/>
                          <a:ea typeface="+mn-ea"/>
                          <a:cs typeface="Times New Roman" panose="02020603050405020304" pitchFamily="18" charset="0"/>
                        </a:rPr>
                        <a:t>-2</a:t>
                      </a:r>
                      <a:r>
                        <a:rPr lang="en-US" altLang="zh-CN" sz="1800" kern="100" dirty="0" smtClean="0">
                          <a:latin typeface="Times New Roman" panose="02020603050405020304" pitchFamily="18" charset="0"/>
                          <a:ea typeface="+mn-ea"/>
                          <a:cs typeface="Times New Roman" panose="02020603050405020304" pitchFamily="18" charset="0"/>
                        </a:rPr>
                        <a:t>-mrad</a:t>
                      </a:r>
                      <a:r>
                        <a:rPr lang="en-US" altLang="zh-CN" sz="1800" kern="100" baseline="30000" dirty="0" smtClean="0">
                          <a:latin typeface="Times New Roman" panose="02020603050405020304" pitchFamily="18" charset="0"/>
                          <a:ea typeface="+mn-ea"/>
                          <a:cs typeface="Times New Roman" panose="02020603050405020304" pitchFamily="18" charset="0"/>
                        </a:rPr>
                        <a:t>-2</a:t>
                      </a:r>
                      <a:r>
                        <a:rPr lang="en-US" altLang="zh-CN" sz="1800" kern="100" dirty="0" smtClean="0">
                          <a:latin typeface="Times New Roman" panose="02020603050405020304" pitchFamily="18" charset="0"/>
                          <a:ea typeface="+mn-ea"/>
                          <a:cs typeface="Times New Roman" panose="02020603050405020304" pitchFamily="18" charset="0"/>
                        </a:rPr>
                        <a:t> /0.1% BW)</a:t>
                      </a:r>
                      <a:endParaRPr lang="en-US" altLang="zh-CN" sz="1800" dirty="0" smtClean="0">
                        <a:latin typeface="Times New Roman" panose="02020603050405020304" pitchFamily="18" charset="0"/>
                        <a:cs typeface="Times New Roman" panose="02020603050405020304" pitchFamily="18" charset="0"/>
                      </a:endParaRPr>
                    </a:p>
                  </a:txBody>
                  <a:tcPr/>
                </a:tc>
                <a:tc>
                  <a:txBody>
                    <a:bodyPr/>
                    <a:lstStyle/>
                    <a:p>
                      <a:r>
                        <a:rPr lang="en-US" altLang="zh-CN" sz="1800" b="1" dirty="0" smtClean="0">
                          <a:solidFill>
                            <a:srgbClr val="FF0000"/>
                          </a:solidFill>
                          <a:latin typeface="Times New Roman" panose="02020603050405020304" pitchFamily="18" charset="0"/>
                          <a:cs typeface="Times New Roman" panose="02020603050405020304" pitchFamily="18" charset="0"/>
                        </a:rPr>
                        <a:t>  ~3×10</a:t>
                      </a:r>
                      <a:r>
                        <a:rPr lang="en-US" altLang="zh-CN" sz="1800" b="1" baseline="30000" dirty="0" smtClean="0">
                          <a:solidFill>
                            <a:srgbClr val="FF0000"/>
                          </a:solidFill>
                          <a:latin typeface="Times New Roman" panose="02020603050405020304" pitchFamily="18" charset="0"/>
                          <a:cs typeface="Times New Roman" panose="02020603050405020304" pitchFamily="18" charset="0"/>
                        </a:rPr>
                        <a:t>22</a:t>
                      </a:r>
                      <a:endParaRPr lang="zh-CN" altLang="en-US" sz="1800" b="1" baseline="30000" dirty="0">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20" y="548680"/>
            <a:ext cx="8697197" cy="633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txBox="1">
            <a:spLocks noChangeArrowheads="1"/>
          </p:cNvSpPr>
          <p:nvPr/>
        </p:nvSpPr>
        <p:spPr bwMode="auto">
          <a:xfrm>
            <a:off x="-32" y="33318"/>
            <a:ext cx="9144000" cy="609600"/>
          </a:xfrm>
          <a:prstGeom prst="rect">
            <a:avLst/>
          </a:prstGeom>
          <a:ln>
            <a:noFill/>
          </a:ln>
        </p:spPr>
        <p:style>
          <a:lnRef idx="2">
            <a:schemeClr val="accent6"/>
          </a:lnRef>
          <a:fillRef idx="1">
            <a:schemeClr val="lt1"/>
          </a:fillRef>
          <a:effectRef idx="0">
            <a:schemeClr val="accent6"/>
          </a:effectRef>
          <a:fontRef idx="minor">
            <a:schemeClr val="dk1"/>
          </a:fontRef>
        </p:style>
        <p:txBody>
          <a:bodyPr anchor="b"/>
          <a:lstStyle/>
          <a:p>
            <a:pPr algn="ctr" eaLnBrk="0" hangingPunct="0">
              <a:defRPr/>
            </a:pPr>
            <a:r>
              <a:rPr lang="en-US" altLang="zh-CN" sz="2400" b="1" dirty="0" smtClean="0">
                <a:solidFill>
                  <a:srgbClr val="FF0000"/>
                </a:solidFill>
                <a:ea typeface="黑体" panose="02010600030101010101" pitchFamily="49" charset="-122"/>
                <a:cs typeface="Times New Roman" panose="02020603050405020304" pitchFamily="18" charset="0"/>
              </a:rPr>
              <a:t>III. A XFEL platform based on a LWFA has been assembled </a:t>
            </a:r>
            <a:endParaRPr lang="zh-CN" altLang="en-US" sz="2400" b="1" dirty="0">
              <a:solidFill>
                <a:srgbClr val="0000FF"/>
              </a:solidFill>
              <a:ea typeface="黑体" panose="02010600030101010101" pitchFamily="49" charset="-122"/>
              <a:cs typeface="Times New Roman" panose="02020603050405020304" pitchFamily="18" charset="0"/>
            </a:endParaRPr>
          </a:p>
        </p:txBody>
      </p:sp>
      <p:sp>
        <p:nvSpPr>
          <p:cNvPr id="45061" name="Line 3"/>
          <p:cNvSpPr>
            <a:spLocks noChangeShapeType="1"/>
          </p:cNvSpPr>
          <p:nvPr/>
        </p:nvSpPr>
        <p:spPr bwMode="auto">
          <a:xfrm>
            <a:off x="0" y="788988"/>
            <a:ext cx="9144000" cy="0"/>
          </a:xfrm>
          <a:prstGeom prst="line">
            <a:avLst/>
          </a:prstGeom>
          <a:noFill/>
          <a:ln w="57150" cmpd="thickThin">
            <a:solidFill>
              <a:srgbClr val="FF3300"/>
            </a:solidFill>
            <a:round/>
          </a:ln>
        </p:spPr>
        <p:txBody>
          <a:bodyPr/>
          <a:lstStyle/>
          <a:p>
            <a:endParaRPr lang="zh-CN" altLang="en-US"/>
          </a:p>
        </p:txBody>
      </p:sp>
      <p:pic>
        <p:nvPicPr>
          <p:cNvPr id="5" name="图片 4" descr="E:\SIOM-FEL\SIOM-FEL布局图\siom2_2.png"/>
          <p:cNvPicPr/>
          <p:nvPr/>
        </p:nvPicPr>
        <p:blipFill>
          <a:blip r:embed="rId1">
            <a:extLst>
              <a:ext uri="{28A0092B-C50C-407E-A947-70E740481C1C}">
                <a14:useLocalDpi xmlns:a14="http://schemas.microsoft.com/office/drawing/2010/main" val="0"/>
              </a:ext>
            </a:extLst>
          </a:blip>
          <a:srcRect/>
          <a:stretch>
            <a:fillRect/>
          </a:stretch>
        </p:blipFill>
        <p:spPr bwMode="auto">
          <a:xfrm>
            <a:off x="715633" y="908720"/>
            <a:ext cx="7920880" cy="223224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05" y="3284984"/>
            <a:ext cx="8467326" cy="3389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15135" y="49709"/>
            <a:ext cx="9128865" cy="523220"/>
          </a:xfrm>
          <a:prstGeom prst="rect">
            <a:avLst/>
          </a:prstGeom>
        </p:spPr>
        <p:txBody>
          <a:bodyPr wrap="square">
            <a:spAutoFit/>
          </a:bodyPr>
          <a:lstStyle/>
          <a:p>
            <a:pPr algn="ctr" fontAlgn="auto">
              <a:spcBef>
                <a:spcPts val="0"/>
              </a:spcBef>
              <a:spcAft>
                <a:spcPts val="0"/>
              </a:spcAft>
              <a:defRPr/>
            </a:pPr>
            <a:r>
              <a:rPr lang="en-US" altLang="zh-CN" sz="2800" b="1" dirty="0" smtClean="0">
                <a:solidFill>
                  <a:srgbClr val="FF0000"/>
                </a:solidFill>
                <a:latin typeface="+mn-lt"/>
                <a:ea typeface="楷体_GB2312" panose="02010609030101010101" pitchFamily="49" charset="-122"/>
              </a:rPr>
              <a:t>E-beam transport and synchrotron radiation</a:t>
            </a:r>
            <a:endParaRPr lang="zh-CN" altLang="en-US" sz="2400" dirty="0">
              <a:solidFill>
                <a:schemeClr val="bg2">
                  <a:lumMod val="10000"/>
                </a:schemeClr>
              </a:solidFill>
              <a:latin typeface="+mn-lt"/>
              <a:ea typeface="+mn-ea"/>
            </a:endParaRPr>
          </a:p>
        </p:txBody>
      </p:sp>
      <p:pic>
        <p:nvPicPr>
          <p:cNvPr id="11" name="Picture 25"/>
          <p:cNvPicPr/>
          <p:nvPr/>
        </p:nvPicPr>
        <p:blipFill>
          <a:blip r:embed="rId1"/>
          <a:srcRect/>
          <a:stretch>
            <a:fillRect/>
          </a:stretch>
        </p:blipFill>
        <p:spPr bwMode="auto">
          <a:xfrm>
            <a:off x="379173" y="1052735"/>
            <a:ext cx="2618295" cy="2117441"/>
          </a:xfrm>
          <a:prstGeom prst="rect">
            <a:avLst/>
          </a:prstGeom>
          <a:ln w="38100" cap="sq">
            <a:noFill/>
            <a:prstDash val="solid"/>
            <a:miter lim="800000"/>
            <a:headEnd/>
            <a:tailEnd/>
          </a:ln>
          <a:effectLst>
            <a:outerShdw blurRad="50800" dist="38100" dir="2700000" algn="tl" rotWithShape="0">
              <a:srgbClr val="000000">
                <a:alpha val="43000"/>
              </a:srgbClr>
            </a:outerShdw>
          </a:effectLst>
        </p:spPr>
      </p:pic>
      <p:pic>
        <p:nvPicPr>
          <p:cNvPr id="13322" name="Picture 2" descr="C:\Users\ych\AppData\Roaming\Tencent\Users\1023741208\QQ\WinTemp\RichOle\6YU_WOZV@EET[RUO]VGR0X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18" y="4426699"/>
            <a:ext cx="24828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787" y="4426699"/>
            <a:ext cx="23844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683568" y="6453336"/>
            <a:ext cx="4372492" cy="338554"/>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altLang="zh-CN" sz="1600" b="1" dirty="0" smtClean="0">
                <a:solidFill>
                  <a:srgbClr val="0000FF"/>
                </a:solidFill>
                <a:latin typeface="+mn-lt"/>
                <a:ea typeface="+mn-ea"/>
              </a:rPr>
              <a:t>Synchrotron radiation detected</a:t>
            </a:r>
            <a:endParaRPr lang="zh-CN" altLang="zh-CN" sz="1600" b="1" dirty="0">
              <a:solidFill>
                <a:srgbClr val="0000FF"/>
              </a:solidFill>
              <a:latin typeface="+mn-lt"/>
              <a:ea typeface="+mn-ea"/>
            </a:endParaRPr>
          </a:p>
        </p:txBody>
      </p:sp>
      <p:pic>
        <p:nvPicPr>
          <p:cNvPr id="133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340768"/>
            <a:ext cx="2216150" cy="425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6660232" y="5949280"/>
            <a:ext cx="1943100" cy="338554"/>
          </a:xfrm>
          <a:prstGeom prst="rect">
            <a:avLst/>
          </a:prstGeom>
          <a:solidFill>
            <a:schemeClr val="accent3">
              <a:lumMod val="40000"/>
              <a:lumOff val="60000"/>
            </a:schemeClr>
          </a:solidFill>
        </p:spPr>
        <p:txBody>
          <a:bodyPr>
            <a:spAutoFit/>
          </a:bodyPr>
          <a:lstStyle/>
          <a:p>
            <a:pPr algn="ctr" fontAlgn="auto">
              <a:spcBef>
                <a:spcPts val="0"/>
              </a:spcBef>
              <a:spcAft>
                <a:spcPts val="0"/>
              </a:spcAft>
              <a:defRPr/>
            </a:pPr>
            <a:r>
              <a:rPr lang="en-US" altLang="zh-CN" sz="1600" b="1" dirty="0" smtClean="0">
                <a:solidFill>
                  <a:srgbClr val="0000FF"/>
                </a:solidFill>
                <a:latin typeface="+mn-lt"/>
                <a:ea typeface="+mn-ea"/>
              </a:rPr>
              <a:t>Normal </a:t>
            </a:r>
            <a:r>
              <a:rPr lang="en-US" altLang="zh-CN" sz="1600" b="1" dirty="0" err="1" smtClean="0">
                <a:solidFill>
                  <a:srgbClr val="0000FF"/>
                </a:solidFill>
                <a:latin typeface="+mn-lt"/>
                <a:ea typeface="+mn-ea"/>
              </a:rPr>
              <a:t>undulator</a:t>
            </a:r>
            <a:endParaRPr lang="zh-CN" altLang="zh-CN" sz="1600" b="1" dirty="0">
              <a:solidFill>
                <a:srgbClr val="0000FF"/>
              </a:solidFill>
              <a:latin typeface="+mn-lt"/>
              <a:ea typeface="+mn-ea"/>
            </a:endParaRPr>
          </a:p>
        </p:txBody>
      </p:sp>
      <p:sp>
        <p:nvSpPr>
          <p:cNvPr id="16" name="Line 3"/>
          <p:cNvSpPr>
            <a:spLocks noChangeShapeType="1"/>
          </p:cNvSpPr>
          <p:nvPr/>
        </p:nvSpPr>
        <p:spPr bwMode="auto">
          <a:xfrm>
            <a:off x="0" y="692696"/>
            <a:ext cx="9144000" cy="0"/>
          </a:xfrm>
          <a:prstGeom prst="line">
            <a:avLst/>
          </a:prstGeom>
          <a:noFill/>
          <a:ln w="57150" cmpd="thickThin">
            <a:solidFill>
              <a:srgbClr val="FF3300"/>
            </a:solidFill>
            <a:round/>
          </a:ln>
        </p:spPr>
        <p:txBody>
          <a:bodyPr/>
          <a:lstStyle/>
          <a:p>
            <a:endParaRPr lang="zh-CN" altLang="en-US"/>
          </a:p>
        </p:txBody>
      </p:sp>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8604" b="771"/>
          <a:stretch>
            <a:fillRect/>
          </a:stretch>
        </p:blipFill>
        <p:spPr bwMode="auto">
          <a:xfrm>
            <a:off x="2869814" y="836713"/>
            <a:ext cx="3286362" cy="300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5135" y="3459475"/>
            <a:ext cx="3260721" cy="338554"/>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altLang="zh-CN" sz="1600" b="1" dirty="0" smtClean="0">
                <a:solidFill>
                  <a:srgbClr val="0000FF"/>
                </a:solidFill>
                <a:latin typeface="+mn-lt"/>
                <a:ea typeface="+mn-ea"/>
              </a:rPr>
              <a:t>e-beam transport and control </a:t>
            </a:r>
            <a:endParaRPr lang="zh-CN" altLang="zh-CN" sz="1600" b="1" dirty="0">
              <a:solidFill>
                <a:srgbClr val="0000FF"/>
              </a:solidFill>
              <a:latin typeface="+mn-lt"/>
              <a:ea typeface="+mn-ea"/>
            </a:endParaRPr>
          </a:p>
        </p:txBody>
      </p:sp>
      <p:sp>
        <p:nvSpPr>
          <p:cNvPr id="13" name="矩形 12"/>
          <p:cNvSpPr/>
          <p:nvPr/>
        </p:nvSpPr>
        <p:spPr>
          <a:xfrm>
            <a:off x="3487937" y="3677208"/>
            <a:ext cx="2658469" cy="338554"/>
          </a:xfrm>
          <a:prstGeom prst="rect">
            <a:avLst/>
          </a:prstGeom>
          <a:solidFill>
            <a:schemeClr val="accent3">
              <a:lumMod val="40000"/>
              <a:lumOff val="60000"/>
            </a:schemeClr>
          </a:solidFill>
        </p:spPr>
        <p:txBody>
          <a:bodyPr wrap="square">
            <a:spAutoFit/>
          </a:bodyPr>
          <a:lstStyle/>
          <a:p>
            <a:pPr algn="ctr" fontAlgn="auto">
              <a:spcBef>
                <a:spcPts val="0"/>
              </a:spcBef>
              <a:spcAft>
                <a:spcPts val="0"/>
              </a:spcAft>
              <a:defRPr/>
            </a:pPr>
            <a:r>
              <a:rPr lang="en-US" altLang="zh-CN" sz="1600" b="1" dirty="0" smtClean="0">
                <a:solidFill>
                  <a:srgbClr val="0000FF"/>
                </a:solidFill>
                <a:latin typeface="+mn-lt"/>
                <a:ea typeface="+mn-ea"/>
              </a:rPr>
              <a:t>e-beam pattern 12 m away</a:t>
            </a:r>
            <a:endParaRPr lang="zh-CN" altLang="zh-CN" sz="1600" b="1" dirty="0">
              <a:solidFill>
                <a:srgbClr val="0000FF"/>
              </a:solidFill>
              <a:latin typeface="+mn-lt"/>
              <a:ea typeface="+mn-ea"/>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00063"/>
            <a:ext cx="91328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
          <p:cNvPicPr>
            <a:picLocks noChangeAspect="1" noChangeArrowheads="1"/>
          </p:cNvPicPr>
          <p:nvPr/>
        </p:nvPicPr>
        <p:blipFill>
          <a:blip r:embed="rId2">
            <a:extLst>
              <a:ext uri="{28A0092B-C50C-407E-A947-70E740481C1C}">
                <a14:useLocalDpi xmlns:a14="http://schemas.microsoft.com/office/drawing/2010/main" val="0"/>
              </a:ext>
            </a:extLst>
          </a:blip>
          <a:srcRect t="22069" b="21654"/>
          <a:stretch>
            <a:fillRect/>
          </a:stretch>
        </p:blipFill>
        <p:spPr bwMode="auto">
          <a:xfrm>
            <a:off x="1762125" y="4048522"/>
            <a:ext cx="7067550"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Line 10"/>
          <p:cNvSpPr>
            <a:spLocks noChangeShapeType="1"/>
          </p:cNvSpPr>
          <p:nvPr/>
        </p:nvSpPr>
        <p:spPr bwMode="auto">
          <a:xfrm flipH="1">
            <a:off x="2843213" y="6399609"/>
            <a:ext cx="381000" cy="0"/>
          </a:xfrm>
          <a:prstGeom prst="line">
            <a:avLst/>
          </a:prstGeom>
          <a:noFill/>
          <a:ln w="38100">
            <a:solidFill>
              <a:srgbClr val="FF0000"/>
            </a:solidFill>
            <a:round/>
            <a:tailEnd type="triangle" w="med" len="med"/>
          </a:ln>
          <a:effectLst>
            <a:prstShdw prst="shdw17" dist="17961" dir="2700000">
              <a:srgbClr val="990000"/>
            </a:prstShdw>
          </a:effectLst>
          <a:extLst>
            <a:ext uri="{909E8E84-426E-40DD-AFC4-6F175D3DCCD1}">
              <a14:hiddenFill xmlns:a14="http://schemas.microsoft.com/office/drawing/2010/main">
                <a:noFill/>
              </a14:hiddenFill>
            </a:ext>
          </a:extLst>
        </p:spPr>
        <p:txBody>
          <a:bodyPr/>
          <a:lstStyle/>
          <a:p>
            <a:endParaRPr lang="zh-CN" altLang="en-US"/>
          </a:p>
        </p:txBody>
      </p:sp>
      <p:sp>
        <p:nvSpPr>
          <p:cNvPr id="60423" name="Rectangle 12"/>
          <p:cNvSpPr>
            <a:spLocks noChangeArrowheads="1"/>
          </p:cNvSpPr>
          <p:nvPr/>
        </p:nvSpPr>
        <p:spPr bwMode="auto">
          <a:xfrm>
            <a:off x="2292350" y="4602559"/>
            <a:ext cx="1668463" cy="825500"/>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a typeface="华文新魏" panose="02010800040101010101" pitchFamily="2" charset="-122"/>
            </a:endParaRPr>
          </a:p>
        </p:txBody>
      </p:sp>
      <p:sp>
        <p:nvSpPr>
          <p:cNvPr id="60424" name="Rectangle 13"/>
          <p:cNvSpPr>
            <a:spLocks noChangeArrowheads="1"/>
          </p:cNvSpPr>
          <p:nvPr/>
        </p:nvSpPr>
        <p:spPr bwMode="auto">
          <a:xfrm>
            <a:off x="2292350" y="5809059"/>
            <a:ext cx="1668463" cy="714375"/>
          </a:xfrm>
          <a:prstGeom prst="rect">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a typeface="华文新魏" panose="02010800040101010101" pitchFamily="2" charset="-122"/>
            </a:endParaRPr>
          </a:p>
        </p:txBody>
      </p:sp>
      <p:sp>
        <p:nvSpPr>
          <p:cNvPr id="60425" name="Text Box 14"/>
          <p:cNvSpPr txBox="1">
            <a:spLocks noChangeArrowheads="1"/>
          </p:cNvSpPr>
          <p:nvPr/>
        </p:nvSpPr>
        <p:spPr bwMode="auto">
          <a:xfrm>
            <a:off x="2514600" y="4658122"/>
            <a:ext cx="2016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a:solidFill>
                  <a:schemeClr val="bg1"/>
                </a:solidFill>
                <a:latin typeface="Arial" panose="020B0604020202020204" pitchFamily="34" charset="0"/>
              </a:rPr>
              <a:t>LWFA</a:t>
            </a:r>
            <a:endParaRPr lang="en-US" altLang="zh-CN">
              <a:solidFill>
                <a:schemeClr val="bg1"/>
              </a:solidFill>
              <a:latin typeface="Arial" panose="020B0604020202020204" pitchFamily="34" charset="0"/>
            </a:endParaRPr>
          </a:p>
        </p:txBody>
      </p:sp>
      <p:sp>
        <p:nvSpPr>
          <p:cNvPr id="60426" name="Text Box 15"/>
          <p:cNvSpPr txBox="1">
            <a:spLocks noChangeArrowheads="1"/>
          </p:cNvSpPr>
          <p:nvPr/>
        </p:nvSpPr>
        <p:spPr bwMode="auto">
          <a:xfrm>
            <a:off x="2482850" y="5880497"/>
            <a:ext cx="13684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a:solidFill>
                  <a:schemeClr val="bg1"/>
                </a:solidFill>
                <a:latin typeface="Arial" panose="020B0604020202020204" pitchFamily="34" charset="0"/>
              </a:rPr>
              <a:t>HHG </a:t>
            </a:r>
            <a:endParaRPr lang="en-US" altLang="zh-CN">
              <a:solidFill>
                <a:schemeClr val="bg1"/>
              </a:solidFill>
              <a:latin typeface="Arial" panose="020B0604020202020204" pitchFamily="34" charset="0"/>
            </a:endParaRPr>
          </a:p>
        </p:txBody>
      </p:sp>
      <p:sp>
        <p:nvSpPr>
          <p:cNvPr id="60427" name="Text Box 16"/>
          <p:cNvSpPr txBox="1">
            <a:spLocks noChangeArrowheads="1"/>
          </p:cNvSpPr>
          <p:nvPr/>
        </p:nvSpPr>
        <p:spPr bwMode="auto">
          <a:xfrm>
            <a:off x="5775325" y="4023122"/>
            <a:ext cx="1512888"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000">
                <a:latin typeface="Arial" panose="020B0604020202020204" pitchFamily="34" charset="0"/>
              </a:rPr>
              <a:t>Undulator</a:t>
            </a:r>
            <a:endParaRPr lang="en-US" altLang="zh-CN" sz="2000">
              <a:latin typeface="Arial" panose="020B0604020202020204" pitchFamily="34" charset="0"/>
            </a:endParaRPr>
          </a:p>
        </p:txBody>
      </p:sp>
      <p:sp>
        <p:nvSpPr>
          <p:cNvPr id="60428" name="Rectangle 17"/>
          <p:cNvSpPr>
            <a:spLocks noChangeArrowheads="1"/>
          </p:cNvSpPr>
          <p:nvPr/>
        </p:nvSpPr>
        <p:spPr bwMode="auto">
          <a:xfrm>
            <a:off x="2068513" y="4053284"/>
            <a:ext cx="792162" cy="503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a typeface="华文新魏" panose="02010800040101010101" pitchFamily="2" charset="-122"/>
            </a:endParaRPr>
          </a:p>
        </p:txBody>
      </p:sp>
      <p:sp>
        <p:nvSpPr>
          <p:cNvPr id="60429" name="Text Box 3"/>
          <p:cNvSpPr txBox="1">
            <a:spLocks noChangeArrowheads="1"/>
          </p:cNvSpPr>
          <p:nvPr/>
        </p:nvSpPr>
        <p:spPr bwMode="auto">
          <a:xfrm>
            <a:off x="285750" y="-26988"/>
            <a:ext cx="86788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6800" bIns="468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spcBef>
                <a:spcPct val="0"/>
              </a:spcBef>
              <a:buFontTx/>
              <a:buNone/>
            </a:pPr>
            <a:r>
              <a:rPr kumimoji="1" lang="en-US" altLang="zh-CN" sz="3000" b="1">
                <a:solidFill>
                  <a:srgbClr val="FF0000"/>
                </a:solidFill>
                <a:latin typeface="Times New Roman" panose="02020603050405020304" pitchFamily="18" charset="0"/>
                <a:ea typeface="黑体" panose="02010600030101010101" pitchFamily="49" charset="-122"/>
                <a:cs typeface="Times New Roman" panose="02020603050405020304" pitchFamily="18" charset="0"/>
              </a:rPr>
              <a:t> HHG seeded LWFA based XFEL</a:t>
            </a:r>
            <a:endParaRPr kumimoji="1" lang="en-US" altLang="zh-CN" sz="3000" b="1">
              <a:solidFill>
                <a:srgbClr val="FF0000"/>
              </a:solidFill>
              <a:latin typeface="Times New Roman" panose="02020603050405020304" pitchFamily="18" charset="0"/>
              <a:ea typeface="黑体" panose="02010600030101010101" pitchFamily="49" charset="-122"/>
              <a:cs typeface="Times New Roman" panose="02020603050405020304" pitchFamily="18" charset="0"/>
            </a:endParaRPr>
          </a:p>
        </p:txBody>
      </p:sp>
      <p:sp>
        <p:nvSpPr>
          <p:cNvPr id="3" name="文本框 2"/>
          <p:cNvSpPr txBox="1"/>
          <p:nvPr/>
        </p:nvSpPr>
        <p:spPr>
          <a:xfrm>
            <a:off x="192088" y="4729559"/>
            <a:ext cx="1366837" cy="1938338"/>
          </a:xfrm>
          <a:prstGeom prst="rect">
            <a:avLst/>
          </a:prstGeom>
          <a:solidFill>
            <a:srgbClr val="FFFF99"/>
          </a:solidFill>
          <a:ln w="28575"/>
        </p:spPr>
        <p:style>
          <a:lnRef idx="2">
            <a:schemeClr val="accent1"/>
          </a:lnRef>
          <a:fillRef idx="1">
            <a:schemeClr val="lt1"/>
          </a:fillRef>
          <a:effectRef idx="0">
            <a:schemeClr val="accent1"/>
          </a:effectRef>
          <a:fontRef idx="minor">
            <a:schemeClr val="dk1"/>
          </a:fontRef>
        </p:style>
        <p:txBody>
          <a:bodyPr>
            <a:spAutoFit/>
          </a:bodyPr>
          <a:lstStyle/>
          <a:p>
            <a:pPr>
              <a:defRPr/>
            </a:pPr>
            <a:r>
              <a:rPr lang="nb-NO" altLang="zh-CN" sz="2000" b="1" dirty="0"/>
              <a:t>200TW  ultrafast Ti:sa laser system as driver</a:t>
            </a:r>
            <a:endParaRPr lang="nb-NO" altLang="zh-CN" sz="2000" b="1" dirty="0"/>
          </a:p>
        </p:txBody>
      </p:sp>
      <p:cxnSp>
        <p:nvCxnSpPr>
          <p:cNvPr id="5" name="直接箭头连接符 4"/>
          <p:cNvCxnSpPr/>
          <p:nvPr/>
        </p:nvCxnSpPr>
        <p:spPr>
          <a:xfrm>
            <a:off x="1528763" y="5088334"/>
            <a:ext cx="76358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1547813" y="6169422"/>
            <a:ext cx="76358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558213" y="3429000"/>
            <a:ext cx="8061274" cy="518160"/>
          </a:xfrm>
          <a:prstGeom prst="rect">
            <a:avLst/>
          </a:prstGeom>
        </p:spPr>
        <p:txBody>
          <a:bodyPr wrap="square">
            <a:spAutoFit/>
          </a:bodyPr>
          <a:lstStyle/>
          <a:p>
            <a:pPr algn="ctr">
              <a:defRPr/>
            </a:pPr>
            <a:r>
              <a:rPr lang="en-US" altLang="zh-CN" b="1" dirty="0">
                <a:solidFill>
                  <a:srgbClr val="FF0000"/>
                </a:solidFill>
                <a:effectLst>
                  <a:glow rad="63500">
                    <a:srgbClr val="51848E">
                      <a:satMod val="175000"/>
                      <a:alpha val="40000"/>
                    </a:srgbClr>
                  </a:glow>
                </a:effectLst>
                <a:ea typeface="华文行楷" pitchFamily="2" charset="-122"/>
              </a:rPr>
              <a:t>(rebuild the frontend of 5 PW as </a:t>
            </a:r>
            <a:r>
              <a:rPr lang="en-US" altLang="zh-CN" b="1" dirty="0" smtClean="0">
                <a:solidFill>
                  <a:srgbClr val="FF0000"/>
                </a:solidFill>
                <a:effectLst>
                  <a:glow rad="63500">
                    <a:srgbClr val="51848E">
                      <a:satMod val="175000"/>
                      <a:alpha val="40000"/>
                    </a:srgbClr>
                  </a:glow>
                </a:effectLst>
                <a:ea typeface="华文行楷" pitchFamily="2" charset="-122"/>
              </a:rPr>
              <a:t>driver </a:t>
            </a:r>
            <a:r>
              <a:rPr lang="en-US" altLang="zh-CN" b="1" dirty="0">
                <a:solidFill>
                  <a:srgbClr val="FF0000"/>
                </a:solidFill>
                <a:effectLst>
                  <a:glow rad="63500">
                    <a:srgbClr val="51848E">
                      <a:satMod val="175000"/>
                      <a:alpha val="40000"/>
                    </a:srgbClr>
                  </a:glow>
                </a:effectLst>
                <a:ea typeface="华文行楷" pitchFamily="2" charset="-122"/>
              </a:rPr>
              <a:t>laser)</a:t>
            </a:r>
            <a:endParaRPr lang="zh-CN" altLang="en-US" b="1" dirty="0">
              <a:solidFill>
                <a:srgbClr val="FF0000"/>
              </a:solidFill>
              <a:effectLst>
                <a:glow rad="63500">
                  <a:srgbClr val="51848E">
                    <a:satMod val="175000"/>
                    <a:alpha val="40000"/>
                  </a:srgbClr>
                </a:glow>
              </a:effectLst>
              <a:ea typeface="华文行楷" pitchFamily="2" charset="-122"/>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5570" name="Rectangle 2"/>
          <p:cNvSpPr>
            <a:spLocks noChangeArrowheads="1"/>
          </p:cNvSpPr>
          <p:nvPr/>
        </p:nvSpPr>
        <p:spPr bwMode="auto">
          <a:xfrm>
            <a:off x="76200" y="165100"/>
            <a:ext cx="8991600" cy="539750"/>
          </a:xfrm>
          <a:prstGeom prst="rect">
            <a:avLst/>
          </a:prstGeom>
          <a:noFill/>
          <a:ln w="28575">
            <a:noFill/>
            <a:miter lim="800000"/>
          </a:ln>
          <a:effectLst/>
        </p:spPr>
        <p:txBody>
          <a:bodyPr>
            <a:spAutoFit/>
          </a:bodyPr>
          <a:lstStyle/>
          <a:p>
            <a:pPr algn="ctr">
              <a:lnSpc>
                <a:spcPct val="105000"/>
              </a:lnSpc>
              <a:spcBef>
                <a:spcPct val="30000"/>
              </a:spcBef>
              <a:buFont typeface="Wingdings" panose="05000000000000000000" pitchFamily="2" charset="2"/>
              <a:buNone/>
              <a:defRPr/>
            </a:pPr>
            <a:r>
              <a:rPr lang="en-US" altLang="zh-CN" sz="2800" b="1" dirty="0">
                <a:solidFill>
                  <a:srgbClr val="FF0000"/>
                </a:solidFill>
                <a:effectLst>
                  <a:outerShdw blurRad="38100" dist="38100" dir="2700000" algn="tl">
                    <a:srgbClr val="000000">
                      <a:alpha val="43137"/>
                    </a:srgbClr>
                  </a:outerShdw>
                </a:effectLst>
                <a:latin typeface="Arial Black" panose="020B0A04020102020204" pitchFamily="34" charset="0"/>
              </a:rPr>
              <a:t>Summary</a:t>
            </a:r>
            <a:endParaRPr lang="en-US" altLang="zh-CN" sz="2800" b="1" dirty="0">
              <a:solidFill>
                <a:srgbClr val="FF0000"/>
              </a:solidFill>
              <a:effectLst>
                <a:outerShdw blurRad="38100" dist="38100" dir="2700000" algn="tl">
                  <a:srgbClr val="000000">
                    <a:alpha val="43137"/>
                  </a:srgbClr>
                </a:outerShdw>
              </a:effectLst>
              <a:latin typeface="Arial Black" panose="020B0A04020102020204" pitchFamily="34" charset="0"/>
              <a:sym typeface="Symbol" panose="05050102010706020507" pitchFamily="18" charset="2"/>
            </a:endParaRPr>
          </a:p>
        </p:txBody>
      </p:sp>
      <p:sp>
        <p:nvSpPr>
          <p:cNvPr id="28678" name="Rectangle 4"/>
          <p:cNvSpPr>
            <a:spLocks noChangeArrowheads="1"/>
          </p:cNvSpPr>
          <p:nvPr/>
        </p:nvSpPr>
        <p:spPr bwMode="auto">
          <a:xfrm>
            <a:off x="3233738" y="2524125"/>
            <a:ext cx="9144000" cy="0"/>
          </a:xfrm>
          <a:prstGeom prst="rect">
            <a:avLst/>
          </a:prstGeom>
          <a:noFill/>
          <a:ln w="9525">
            <a:noFill/>
            <a:miter lim="800000"/>
          </a:ln>
        </p:spPr>
        <p:txBody>
          <a:bodyPr>
            <a:spAutoFit/>
          </a:bodyPr>
          <a:lstStyle/>
          <a:p>
            <a:endParaRPr lang="zh-CN" altLang="en-US"/>
          </a:p>
        </p:txBody>
      </p:sp>
      <p:sp>
        <p:nvSpPr>
          <p:cNvPr id="28679" name="Rectangle 5"/>
          <p:cNvSpPr>
            <a:spLocks noChangeArrowheads="1"/>
          </p:cNvSpPr>
          <p:nvPr/>
        </p:nvSpPr>
        <p:spPr bwMode="auto">
          <a:xfrm>
            <a:off x="3233738" y="2566988"/>
            <a:ext cx="9144000" cy="0"/>
          </a:xfrm>
          <a:prstGeom prst="rect">
            <a:avLst/>
          </a:prstGeom>
          <a:noFill/>
          <a:ln w="9525">
            <a:noFill/>
            <a:miter lim="800000"/>
          </a:ln>
        </p:spPr>
        <p:txBody>
          <a:bodyPr>
            <a:spAutoFit/>
          </a:bodyPr>
          <a:lstStyle/>
          <a:p>
            <a:endParaRPr lang="zh-CN" altLang="en-US"/>
          </a:p>
        </p:txBody>
      </p:sp>
      <p:sp>
        <p:nvSpPr>
          <p:cNvPr id="28680" name="Rectangle 6"/>
          <p:cNvSpPr>
            <a:spLocks noChangeArrowheads="1"/>
          </p:cNvSpPr>
          <p:nvPr/>
        </p:nvSpPr>
        <p:spPr bwMode="auto">
          <a:xfrm>
            <a:off x="3214688" y="2509838"/>
            <a:ext cx="9144000" cy="0"/>
          </a:xfrm>
          <a:prstGeom prst="rect">
            <a:avLst/>
          </a:prstGeom>
          <a:noFill/>
          <a:ln w="9525">
            <a:noFill/>
            <a:miter lim="800000"/>
          </a:ln>
        </p:spPr>
        <p:txBody>
          <a:bodyPr>
            <a:spAutoFit/>
          </a:bodyPr>
          <a:lstStyle/>
          <a:p>
            <a:endParaRPr lang="zh-CN" altLang="en-US"/>
          </a:p>
        </p:txBody>
      </p:sp>
      <p:sp>
        <p:nvSpPr>
          <p:cNvPr id="28681" name="Rectangle 7"/>
          <p:cNvSpPr>
            <a:spLocks noChangeArrowheads="1"/>
          </p:cNvSpPr>
          <p:nvPr/>
        </p:nvSpPr>
        <p:spPr bwMode="auto">
          <a:xfrm>
            <a:off x="3214688" y="2509838"/>
            <a:ext cx="9144000" cy="0"/>
          </a:xfrm>
          <a:prstGeom prst="rect">
            <a:avLst/>
          </a:prstGeom>
          <a:noFill/>
          <a:ln w="9525">
            <a:noFill/>
            <a:miter lim="800000"/>
          </a:ln>
        </p:spPr>
        <p:txBody>
          <a:bodyPr>
            <a:spAutoFit/>
          </a:bodyPr>
          <a:lstStyle/>
          <a:p>
            <a:endParaRPr lang="zh-CN" altLang="en-US"/>
          </a:p>
        </p:txBody>
      </p:sp>
      <p:sp>
        <p:nvSpPr>
          <p:cNvPr id="28682" name="Text Box 12"/>
          <p:cNvSpPr txBox="1">
            <a:spLocks noChangeArrowheads="1"/>
          </p:cNvSpPr>
          <p:nvPr/>
        </p:nvSpPr>
        <p:spPr bwMode="auto">
          <a:xfrm>
            <a:off x="304800" y="1196752"/>
            <a:ext cx="8458200" cy="4511040"/>
          </a:xfrm>
          <a:prstGeom prst="rect">
            <a:avLst/>
          </a:prstGeom>
          <a:noFill/>
          <a:ln w="9525">
            <a:noFill/>
            <a:miter lim="800000"/>
          </a:ln>
        </p:spPr>
        <p:txBody>
          <a:bodyPr>
            <a:spAutoFit/>
          </a:bodyPr>
          <a:lstStyle/>
          <a:p>
            <a:pPr marL="265430" indent="-265430" algn="just">
              <a:buFont typeface="Wingdings" panose="05000000000000000000" pitchFamily="2" charset="2"/>
              <a:buChar char="Ø"/>
            </a:pPr>
            <a:r>
              <a:rPr lang="en-US" altLang="zh-CN" sz="2000" dirty="0" smtClean="0"/>
              <a:t>A two-stage LWFA for generating high-quality electron beams has been experimentally realized. </a:t>
            </a:r>
            <a:r>
              <a:rPr lang="en-US" sz="2000" dirty="0" smtClean="0"/>
              <a:t>By optimizing the seeding-phase of electrons into the second low-density acceleration stage, high-quality electron beams near 0.5 </a:t>
            </a:r>
            <a:r>
              <a:rPr lang="en-US" sz="2000" dirty="0" err="1" smtClean="0"/>
              <a:t>GeV</a:t>
            </a:r>
            <a:r>
              <a:rPr lang="en-US" sz="2000" dirty="0" smtClean="0"/>
              <a:t> with less than 1% energy spread and large charge of ~ 80 </a:t>
            </a:r>
            <a:r>
              <a:rPr lang="en-US" sz="2000" dirty="0" err="1" smtClean="0"/>
              <a:t>pC</a:t>
            </a:r>
            <a:r>
              <a:rPr lang="en-US" sz="2000" dirty="0" smtClean="0"/>
              <a:t> were produced.</a:t>
            </a:r>
            <a:endParaRPr lang="en-US" sz="2000" dirty="0" smtClean="0"/>
          </a:p>
          <a:p>
            <a:pPr marL="265430" indent="-265430" algn="just">
              <a:spcBef>
                <a:spcPts val="1200"/>
              </a:spcBef>
              <a:buFont typeface="Wingdings" panose="05000000000000000000" pitchFamily="2" charset="2"/>
              <a:buChar char="Ø"/>
            </a:pPr>
            <a:r>
              <a:rPr lang="en-US" sz="2000" dirty="0" smtClean="0"/>
              <a:t>A novel scheme </a:t>
            </a:r>
            <a:r>
              <a:rPr lang="en-US" sz="2000" dirty="0"/>
              <a:t>to generate </a:t>
            </a:r>
            <a:r>
              <a:rPr lang="en-US" sz="2000" dirty="0" smtClean="0"/>
              <a:t>high-quality electron beams with a </a:t>
            </a:r>
            <a:r>
              <a:rPr lang="en-US" sz="2000" dirty="0"/>
              <a:t>one-thousandth-level or lower energy </a:t>
            </a:r>
            <a:r>
              <a:rPr lang="en-US" sz="2000" dirty="0" smtClean="0"/>
              <a:t>spread is proposed via velocity bunching in a cascaded LWFA. </a:t>
            </a:r>
            <a:endParaRPr lang="en-US" altLang="zh-CN" sz="2000" dirty="0" smtClean="0">
              <a:cs typeface="Times New Roman" panose="02020603050405020304" pitchFamily="18" charset="0"/>
            </a:endParaRPr>
          </a:p>
          <a:p>
            <a:pPr marL="265430" indent="-265430" algn="just">
              <a:spcBef>
                <a:spcPts val="1200"/>
              </a:spcBef>
              <a:buFont typeface="Wingdings" panose="05000000000000000000" pitchFamily="2" charset="2"/>
              <a:buChar char="Ø"/>
            </a:pPr>
            <a:r>
              <a:rPr lang="en-US" altLang="zh-CN" sz="2000" dirty="0" smtClean="0">
                <a:cs typeface="Times New Roman" panose="02020603050405020304" pitchFamily="18" charset="0"/>
              </a:rPr>
              <a:t>Tunable MeV Gamma</a:t>
            </a:r>
            <a:r>
              <a:rPr lang="el-GR" altLang="zh-CN" sz="2000" dirty="0" smtClean="0">
                <a:cs typeface="Times New Roman" panose="02020603050405020304" pitchFamily="18" charset="0"/>
              </a:rPr>
              <a:t>-</a:t>
            </a:r>
            <a:r>
              <a:rPr lang="en-US" altLang="zh-CN" sz="2000" dirty="0" smtClean="0">
                <a:cs typeface="Times New Roman" panose="02020603050405020304" pitchFamily="18" charset="0"/>
              </a:rPr>
              <a:t>ray Source from Compton Backscattering with ultrahigh brilliance of 3×10</a:t>
            </a:r>
            <a:r>
              <a:rPr lang="en-US" altLang="zh-CN" sz="2000" baseline="30000" dirty="0" smtClean="0">
                <a:cs typeface="Times New Roman" panose="02020603050405020304" pitchFamily="18" charset="0"/>
              </a:rPr>
              <a:t>22</a:t>
            </a:r>
            <a:r>
              <a:rPr lang="zh-CN" altLang="en-US" sz="2000" baseline="30000" dirty="0" smtClean="0">
                <a:cs typeface="Times New Roman" panose="02020603050405020304" pitchFamily="18" charset="0"/>
              </a:rPr>
              <a:t> </a:t>
            </a:r>
            <a:r>
              <a:rPr lang="en-US" altLang="zh-CN" sz="2000" dirty="0"/>
              <a:t>photons s</a:t>
            </a:r>
            <a:r>
              <a:rPr lang="en-US" altLang="zh-CN" sz="2000" baseline="30000" dirty="0"/>
              <a:t>-1</a:t>
            </a:r>
            <a:r>
              <a:rPr lang="en-US" altLang="zh-CN" sz="2000" dirty="0"/>
              <a:t> mm</a:t>
            </a:r>
            <a:r>
              <a:rPr lang="en-US" altLang="zh-CN" sz="2000" baseline="30000" dirty="0"/>
              <a:t>-2</a:t>
            </a:r>
            <a:r>
              <a:rPr lang="en-US" altLang="zh-CN" sz="2000" dirty="0"/>
              <a:t> mrad</a:t>
            </a:r>
            <a:r>
              <a:rPr lang="en-US" altLang="zh-CN" sz="2000" baseline="30000" dirty="0"/>
              <a:t>-2</a:t>
            </a:r>
            <a:r>
              <a:rPr lang="en-US" altLang="zh-CN" sz="2000" dirty="0"/>
              <a:t> 0.1% BW </a:t>
            </a:r>
            <a:r>
              <a:rPr lang="en-US" altLang="zh-CN" sz="2000" dirty="0" smtClean="0">
                <a:ea typeface="黑体" panose="02010600030101010101" pitchFamily="49" charset="-122"/>
                <a:cs typeface="Times New Roman" panose="02020603050405020304" pitchFamily="18" charset="0"/>
              </a:rPr>
              <a:t>has been experimentally demonstrated.</a:t>
            </a:r>
            <a:endParaRPr lang="en-US" altLang="zh-CN" sz="2000" dirty="0" smtClean="0">
              <a:ea typeface="黑体" panose="02010600030101010101" pitchFamily="49" charset="-122"/>
              <a:cs typeface="Times New Roman" panose="02020603050405020304" pitchFamily="18" charset="0"/>
            </a:endParaRPr>
          </a:p>
          <a:p>
            <a:pPr marL="265430" indent="-265430" algn="just">
              <a:spcBef>
                <a:spcPts val="1200"/>
              </a:spcBef>
              <a:buFont typeface="Wingdings" panose="05000000000000000000" pitchFamily="2" charset="2"/>
              <a:buChar char="Ø"/>
            </a:pPr>
            <a:r>
              <a:rPr lang="en-US" altLang="zh-CN" sz="2000" dirty="0" smtClean="0"/>
              <a:t>Synchrotron </a:t>
            </a:r>
            <a:r>
              <a:rPr lang="en-US" altLang="zh-CN" sz="2000" dirty="0"/>
              <a:t>radiation at ~30 nm based on the LWFA electron-beams has been detected in the first-phase </a:t>
            </a:r>
            <a:r>
              <a:rPr lang="en-US" altLang="zh-CN" sz="2000" dirty="0" smtClean="0"/>
              <a:t>experiments</a:t>
            </a:r>
            <a:r>
              <a:rPr lang="en-US" altLang="zh-CN" sz="2000" dirty="0">
                <a:solidFill>
                  <a:srgbClr val="0000FF"/>
                </a:solidFill>
              </a:rPr>
              <a:t>.</a:t>
            </a:r>
            <a:endParaRPr lang="en-US" altLang="zh-CN" sz="2000" dirty="0" smtClean="0">
              <a:ea typeface="黑体" panose="02010600030101010101" pitchFamily="49" charset="-122"/>
              <a:cs typeface="Times New Roman" panose="02020603050405020304" pitchFamily="18" charset="0"/>
            </a:endParaRPr>
          </a:p>
        </p:txBody>
      </p:sp>
      <p:sp>
        <p:nvSpPr>
          <p:cNvPr id="9" name="Line 20"/>
          <p:cNvSpPr>
            <a:spLocks noChangeShapeType="1"/>
          </p:cNvSpPr>
          <p:nvPr/>
        </p:nvSpPr>
        <p:spPr bwMode="auto">
          <a:xfrm>
            <a:off x="0" y="762000"/>
            <a:ext cx="9144000" cy="0"/>
          </a:xfrm>
          <a:prstGeom prst="line">
            <a:avLst/>
          </a:prstGeom>
          <a:noFill/>
          <a:ln w="38100">
            <a:solidFill>
              <a:srgbClr val="FF0000"/>
            </a:solidFill>
            <a:rou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9171" name="Rectangle 3"/>
          <p:cNvSpPr>
            <a:spLocks noGrp="1" noChangeArrowheads="1"/>
          </p:cNvSpPr>
          <p:nvPr>
            <p:ph type="subTitle" idx="4294967295"/>
          </p:nvPr>
        </p:nvSpPr>
        <p:spPr>
          <a:xfrm>
            <a:off x="6858000" y="6096000"/>
            <a:ext cx="2286000" cy="304800"/>
          </a:xfrm>
        </p:spPr>
        <p:txBody>
          <a:bodyPr rtlCol="0">
            <a:noAutofit/>
          </a:bodyPr>
          <a:lstStyle/>
          <a:p>
            <a:pPr eaLnBrk="0" fontAlgn="auto" hangingPunct="0">
              <a:lnSpc>
                <a:spcPct val="80000"/>
              </a:lnSpc>
              <a:spcAft>
                <a:spcPts val="0"/>
              </a:spcAft>
              <a:buFont typeface="Wingdings 2"/>
              <a:buNone/>
              <a:defRPr/>
            </a:pPr>
            <a:r>
              <a:rPr lang="en-US" altLang="zh-CN" sz="1400" b="1" dirty="0">
                <a:solidFill>
                  <a:schemeClr val="bg2">
                    <a:lumMod val="25000"/>
                  </a:schemeClr>
                </a:solidFill>
                <a:latin typeface="Arial" panose="020B0604020202020204" pitchFamily="34" charset="0"/>
                <a:ea typeface="宋体" panose="02010600030101010101" pitchFamily="2" charset="-122"/>
              </a:rPr>
              <a:t>Nature, 431, 538 ( 2004)</a:t>
            </a:r>
            <a:endParaRPr lang="en-US" altLang="zh-CN" sz="1400" b="1" dirty="0">
              <a:solidFill>
                <a:schemeClr val="bg2">
                  <a:lumMod val="25000"/>
                </a:schemeClr>
              </a:solidFill>
              <a:latin typeface="Arial" panose="020B0604020202020204" pitchFamily="34" charset="0"/>
              <a:ea typeface="宋体" panose="02010600030101010101" pitchFamily="2" charset="-122"/>
            </a:endParaRPr>
          </a:p>
        </p:txBody>
      </p:sp>
      <p:pic>
        <p:nvPicPr>
          <p:cNvPr id="3719172" name="Picture 4"/>
          <p:cNvPicPr>
            <a:picLocks noChangeAspect="1" noChangeArrowheads="1"/>
          </p:cNvPicPr>
          <p:nvPr/>
        </p:nvPicPr>
        <p:blipFill>
          <a:blip r:embed="rId1"/>
          <a:srcRect/>
          <a:stretch>
            <a:fillRect/>
          </a:stretch>
        </p:blipFill>
        <p:spPr bwMode="auto">
          <a:xfrm>
            <a:off x="6759575" y="4137025"/>
            <a:ext cx="2339975" cy="1833563"/>
          </a:xfrm>
          <a:prstGeom prst="rect">
            <a:avLst/>
          </a:prstGeom>
          <a:ln>
            <a:noFill/>
          </a:ln>
          <a:effectLst>
            <a:outerShdw blurRad="292100" dist="139700" dir="2700000" algn="tl" rotWithShape="0">
              <a:srgbClr val="333333">
                <a:alpha val="65000"/>
              </a:srgbClr>
            </a:outerShdw>
          </a:effectLst>
        </p:spPr>
      </p:pic>
      <p:pic>
        <p:nvPicPr>
          <p:cNvPr id="181251" name="Picture 5"/>
          <p:cNvPicPr>
            <a:picLocks noChangeAspect="1" noChangeArrowheads="1"/>
          </p:cNvPicPr>
          <p:nvPr/>
        </p:nvPicPr>
        <p:blipFill>
          <a:blip r:embed="rId2"/>
          <a:srcRect/>
          <a:stretch>
            <a:fillRect/>
          </a:stretch>
        </p:blipFill>
        <p:spPr bwMode="auto">
          <a:xfrm>
            <a:off x="6786578" y="4000504"/>
            <a:ext cx="654050" cy="287338"/>
          </a:xfrm>
          <a:prstGeom prst="rect">
            <a:avLst/>
          </a:prstGeom>
          <a:noFill/>
          <a:ln w="9525">
            <a:noFill/>
            <a:miter lim="800000"/>
            <a:headEnd/>
            <a:tailEnd/>
          </a:ln>
        </p:spPr>
      </p:pic>
      <p:pic>
        <p:nvPicPr>
          <p:cNvPr id="3719174" name="Picture 6"/>
          <p:cNvPicPr>
            <a:picLocks noChangeAspect="1" noChangeArrowheads="1"/>
          </p:cNvPicPr>
          <p:nvPr/>
        </p:nvPicPr>
        <p:blipFill>
          <a:blip r:embed="rId3"/>
          <a:srcRect/>
          <a:stretch>
            <a:fillRect/>
          </a:stretch>
        </p:blipFill>
        <p:spPr bwMode="auto">
          <a:xfrm>
            <a:off x="4572000" y="4151313"/>
            <a:ext cx="2100263" cy="1825625"/>
          </a:xfrm>
          <a:prstGeom prst="rect">
            <a:avLst/>
          </a:prstGeom>
          <a:ln>
            <a:noFill/>
          </a:ln>
          <a:effectLst>
            <a:outerShdw blurRad="292100" dist="139700" dir="2700000" algn="tl" rotWithShape="0">
              <a:srgbClr val="333333">
                <a:alpha val="65000"/>
              </a:srgbClr>
            </a:outerShdw>
          </a:effectLst>
        </p:spPr>
      </p:pic>
      <p:pic>
        <p:nvPicPr>
          <p:cNvPr id="3719177" name="Picture 9"/>
          <p:cNvPicPr>
            <a:picLocks noChangeAspect="1" noChangeArrowheads="1"/>
          </p:cNvPicPr>
          <p:nvPr/>
        </p:nvPicPr>
        <p:blipFill>
          <a:blip r:embed="rId4"/>
          <a:srcRect/>
          <a:stretch>
            <a:fillRect/>
          </a:stretch>
        </p:blipFill>
        <p:spPr bwMode="auto">
          <a:xfrm>
            <a:off x="6629400" y="1524000"/>
            <a:ext cx="2514600" cy="1981200"/>
          </a:xfrm>
          <a:prstGeom prst="rect">
            <a:avLst/>
          </a:prstGeom>
          <a:ln>
            <a:noFill/>
          </a:ln>
          <a:effectLst>
            <a:outerShdw blurRad="292100" dist="139700" dir="2700000" algn="tl" rotWithShape="0">
              <a:srgbClr val="333333">
                <a:alpha val="65000"/>
              </a:srgbClr>
            </a:outerShdw>
          </a:effectLst>
        </p:spPr>
      </p:pic>
      <p:sp>
        <p:nvSpPr>
          <p:cNvPr id="3719181" name="Rectangle 13"/>
          <p:cNvSpPr>
            <a:spLocks noChangeArrowheads="1"/>
          </p:cNvSpPr>
          <p:nvPr/>
        </p:nvSpPr>
        <p:spPr bwMode="auto">
          <a:xfrm>
            <a:off x="6705600" y="3733800"/>
            <a:ext cx="2209800" cy="344487"/>
          </a:xfrm>
          <a:prstGeom prst="rect">
            <a:avLst/>
          </a:prstGeom>
          <a:noFill/>
          <a:ln w="9525">
            <a:noFill/>
            <a:miter lim="800000"/>
          </a:ln>
          <a:effectLst/>
        </p:spPr>
        <p:txBody>
          <a:bodyPr/>
          <a:lstStyle/>
          <a:p>
            <a:pPr eaLnBrk="0" hangingPunct="0">
              <a:lnSpc>
                <a:spcPct val="80000"/>
              </a:lnSpc>
              <a:spcBef>
                <a:spcPct val="20000"/>
              </a:spcBef>
              <a:defRPr/>
            </a:pPr>
            <a:r>
              <a:rPr lang="en-US" altLang="zh-CN" sz="1400" b="1" dirty="0">
                <a:solidFill>
                  <a:schemeClr val="bg2">
                    <a:lumMod val="25000"/>
                  </a:schemeClr>
                </a:solidFill>
                <a:ea typeface="宋体" panose="02010600030101010101" pitchFamily="2" charset="-122"/>
              </a:rPr>
              <a:t>Nature, 431, 541( 2004)</a:t>
            </a:r>
            <a:endParaRPr lang="en-US" altLang="zh-CN" sz="1400" b="1" dirty="0">
              <a:solidFill>
                <a:schemeClr val="bg2">
                  <a:lumMod val="25000"/>
                </a:schemeClr>
              </a:solidFill>
              <a:ea typeface="宋体" panose="02010600030101010101" pitchFamily="2" charset="-122"/>
            </a:endParaRPr>
          </a:p>
        </p:txBody>
      </p:sp>
      <p:sp>
        <p:nvSpPr>
          <p:cNvPr id="3719182" name="Rectangle 14"/>
          <p:cNvSpPr>
            <a:spLocks noChangeArrowheads="1"/>
          </p:cNvSpPr>
          <p:nvPr/>
        </p:nvSpPr>
        <p:spPr bwMode="auto">
          <a:xfrm>
            <a:off x="4614863" y="6089650"/>
            <a:ext cx="2243137" cy="457200"/>
          </a:xfrm>
          <a:prstGeom prst="rect">
            <a:avLst/>
          </a:prstGeom>
          <a:noFill/>
          <a:ln w="9525">
            <a:noFill/>
            <a:miter lim="800000"/>
          </a:ln>
          <a:effectLst/>
        </p:spPr>
        <p:txBody>
          <a:bodyPr/>
          <a:lstStyle/>
          <a:p>
            <a:pPr eaLnBrk="0" hangingPunct="0">
              <a:lnSpc>
                <a:spcPct val="80000"/>
              </a:lnSpc>
              <a:spcBef>
                <a:spcPct val="20000"/>
              </a:spcBef>
              <a:defRPr/>
            </a:pPr>
            <a:r>
              <a:rPr lang="en-US" altLang="zh-CN" sz="1400" b="1" dirty="0">
                <a:solidFill>
                  <a:schemeClr val="bg2">
                    <a:lumMod val="25000"/>
                  </a:schemeClr>
                </a:solidFill>
                <a:ea typeface="宋体" panose="02010600030101010101" pitchFamily="2" charset="-122"/>
              </a:rPr>
              <a:t>Nature, 431, 535 ( 2004)</a:t>
            </a:r>
            <a:endParaRPr lang="en-US" altLang="zh-CN" sz="1400" b="1" dirty="0">
              <a:solidFill>
                <a:schemeClr val="bg2">
                  <a:lumMod val="25000"/>
                </a:schemeClr>
              </a:solidFill>
              <a:ea typeface="宋体" panose="02010600030101010101" pitchFamily="2" charset="-122"/>
            </a:endParaRPr>
          </a:p>
          <a:p>
            <a:pPr algn="ctr" eaLnBrk="0" hangingPunct="0">
              <a:lnSpc>
                <a:spcPct val="80000"/>
              </a:lnSpc>
              <a:spcBef>
                <a:spcPct val="20000"/>
              </a:spcBef>
              <a:defRPr/>
            </a:pPr>
            <a:endParaRPr lang="en-US" altLang="zh-CN" sz="1600" dirty="0">
              <a:solidFill>
                <a:schemeClr val="accent2"/>
              </a:solidFill>
              <a:ea typeface="宋体" panose="02010600030101010101" pitchFamily="2" charset="-122"/>
            </a:endParaRPr>
          </a:p>
        </p:txBody>
      </p:sp>
      <p:sp>
        <p:nvSpPr>
          <p:cNvPr id="18" name="Text Box 11"/>
          <p:cNvSpPr txBox="1">
            <a:spLocks noChangeArrowheads="1"/>
          </p:cNvSpPr>
          <p:nvPr/>
        </p:nvSpPr>
        <p:spPr bwMode="auto">
          <a:xfrm>
            <a:off x="0" y="84137"/>
            <a:ext cx="9144000" cy="830263"/>
          </a:xfrm>
          <a:prstGeom prst="rect">
            <a:avLst/>
          </a:prstGeom>
          <a:noFill/>
          <a:ln w="9525">
            <a:noFill/>
            <a:miter lim="800000"/>
          </a:ln>
          <a:effectLst/>
        </p:spPr>
        <p:txBody>
          <a:bodyPr>
            <a:spAutoFit/>
          </a:bodyPr>
          <a:lstStyle/>
          <a:p>
            <a:pPr algn="ctr" eaLnBrk="0" hangingPunct="0">
              <a:defRPr/>
            </a:pPr>
            <a:r>
              <a:rPr lang="en-US" altLang="zh-CN" sz="2400" b="1" dirty="0">
                <a:solidFill>
                  <a:srgbClr val="FF0000"/>
                </a:solidFill>
                <a:ea typeface="楷体_GB2312" panose="02010609030101010101" pitchFamily="49" charset="-122"/>
              </a:rPr>
              <a:t>100 </a:t>
            </a:r>
            <a:r>
              <a:rPr lang="en-US" altLang="zh-CN" sz="2400" b="1" dirty="0" err="1">
                <a:solidFill>
                  <a:srgbClr val="FF0000"/>
                </a:solidFill>
                <a:ea typeface="楷体_GB2312" panose="02010609030101010101" pitchFamily="49" charset="-122"/>
              </a:rPr>
              <a:t>MeV</a:t>
            </a:r>
            <a:r>
              <a:rPr lang="en-US" altLang="zh-CN" sz="2400" b="1" dirty="0">
                <a:solidFill>
                  <a:srgbClr val="FF0000"/>
                </a:solidFill>
                <a:ea typeface="楷体_GB2312" panose="02010609030101010101" pitchFamily="49" charset="-122"/>
              </a:rPr>
              <a:t>-class electron beams were obtained  </a:t>
            </a:r>
            <a:endParaRPr lang="en-US" altLang="zh-CN" sz="2400" b="1" dirty="0">
              <a:solidFill>
                <a:srgbClr val="FF0000"/>
              </a:solidFill>
              <a:ea typeface="楷体_GB2312" panose="02010609030101010101" pitchFamily="49" charset="-122"/>
            </a:endParaRPr>
          </a:p>
          <a:p>
            <a:pPr algn="ctr" eaLnBrk="0" hangingPunct="0">
              <a:defRPr/>
            </a:pPr>
            <a:r>
              <a:rPr lang="en-US" altLang="zh-CN" sz="2400" b="1" dirty="0">
                <a:solidFill>
                  <a:srgbClr val="FF0000"/>
                </a:solidFill>
                <a:ea typeface="楷体_GB2312" panose="02010609030101010101" pitchFamily="49" charset="-122"/>
              </a:rPr>
              <a:t>by laser </a:t>
            </a:r>
            <a:r>
              <a:rPr lang="en-US" altLang="zh-CN" sz="2400" b="1" dirty="0" err="1">
                <a:solidFill>
                  <a:srgbClr val="FF0000"/>
                </a:solidFill>
                <a:ea typeface="楷体_GB2312" panose="02010609030101010101" pitchFamily="49" charset="-122"/>
              </a:rPr>
              <a:t>wakefield</a:t>
            </a:r>
            <a:r>
              <a:rPr lang="en-US" altLang="zh-CN" sz="2400" b="1" dirty="0">
                <a:solidFill>
                  <a:srgbClr val="FF0000"/>
                </a:solidFill>
                <a:ea typeface="楷体_GB2312" panose="02010609030101010101" pitchFamily="49" charset="-122"/>
              </a:rPr>
              <a:t> acceleration—LWFA.</a:t>
            </a:r>
            <a:endParaRPr lang="zh-CN" altLang="en-US" sz="2400" b="1" dirty="0">
              <a:solidFill>
                <a:srgbClr val="FF0000"/>
              </a:solidFill>
              <a:ea typeface="楷体_GB2312" panose="02010609030101010101" pitchFamily="49" charset="-122"/>
            </a:endParaRPr>
          </a:p>
        </p:txBody>
      </p:sp>
      <p:sp>
        <p:nvSpPr>
          <p:cNvPr id="20" name="矩形 19"/>
          <p:cNvSpPr/>
          <p:nvPr/>
        </p:nvSpPr>
        <p:spPr>
          <a:xfrm>
            <a:off x="7846465" y="1573727"/>
            <a:ext cx="1011815" cy="307777"/>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CN" sz="1400" dirty="0"/>
              <a:t>∆E/E ~ 10%</a:t>
            </a:r>
            <a:endParaRPr lang="zh-CN" altLang="en-US" sz="1400" dirty="0"/>
          </a:p>
        </p:txBody>
      </p:sp>
      <p:sp>
        <p:nvSpPr>
          <p:cNvPr id="21" name="矩形 20"/>
          <p:cNvSpPr/>
          <p:nvPr/>
        </p:nvSpPr>
        <p:spPr>
          <a:xfrm>
            <a:off x="5072066" y="5000636"/>
            <a:ext cx="920445" cy="307777"/>
          </a:xfrm>
          <a:prstGeom prst="rect">
            <a:avLst/>
          </a:prstGeom>
          <a:noFill/>
          <a:ln>
            <a:solidFill>
              <a:schemeClr val="bg1"/>
            </a:solidFill>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CN" sz="1400" dirty="0"/>
              <a:t>∆E/E ~ 6%</a:t>
            </a:r>
            <a:endParaRPr lang="zh-CN" altLang="en-US" sz="1400" dirty="0"/>
          </a:p>
        </p:txBody>
      </p:sp>
      <p:sp>
        <p:nvSpPr>
          <p:cNvPr id="22" name="矩形 21"/>
          <p:cNvSpPr/>
          <p:nvPr/>
        </p:nvSpPr>
        <p:spPr>
          <a:xfrm>
            <a:off x="7072330" y="4714884"/>
            <a:ext cx="920445" cy="307777"/>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en-US" altLang="zh-CN" sz="1400" dirty="0">
                <a:solidFill>
                  <a:schemeClr val="tx1"/>
                </a:solidFill>
              </a:rPr>
              <a:t>∆E/E ~ 3%</a:t>
            </a:r>
            <a:endParaRPr lang="zh-CN" altLang="en-US" sz="1400" dirty="0">
              <a:solidFill>
                <a:schemeClr val="tx1"/>
              </a:solidFill>
            </a:endParaRPr>
          </a:p>
        </p:txBody>
      </p:sp>
      <p:pic>
        <p:nvPicPr>
          <p:cNvPr id="181264" name="Picture 2"/>
          <p:cNvPicPr>
            <a:picLocks noChangeAspect="1" noChangeArrowheads="1"/>
          </p:cNvPicPr>
          <p:nvPr/>
        </p:nvPicPr>
        <p:blipFill>
          <a:blip r:embed="rId5"/>
          <a:srcRect l="16177" r="14285"/>
          <a:stretch>
            <a:fillRect/>
          </a:stretch>
        </p:blipFill>
        <p:spPr bwMode="auto">
          <a:xfrm>
            <a:off x="461963" y="1103313"/>
            <a:ext cx="3957637" cy="5029200"/>
          </a:xfrm>
          <a:prstGeom prst="rect">
            <a:avLst/>
          </a:prstGeom>
          <a:noFill/>
          <a:ln w="9525">
            <a:noFill/>
            <a:miter lim="800000"/>
            <a:headEnd/>
            <a:tailEnd/>
          </a:ln>
        </p:spPr>
      </p:pic>
      <p:sp>
        <p:nvSpPr>
          <p:cNvPr id="27" name="Text Box 19"/>
          <p:cNvSpPr txBox="1">
            <a:spLocks noChangeArrowheads="1"/>
          </p:cNvSpPr>
          <p:nvPr/>
        </p:nvSpPr>
        <p:spPr bwMode="auto">
          <a:xfrm>
            <a:off x="762000" y="6208713"/>
            <a:ext cx="3140075" cy="457200"/>
          </a:xfrm>
          <a:prstGeom prst="rect">
            <a:avLst/>
          </a:prstGeom>
          <a:noFill/>
          <a:ln w="28575">
            <a:noFill/>
            <a:miter lim="800000"/>
          </a:ln>
          <a:effectLst/>
        </p:spPr>
        <p:txBody>
          <a:bodyPr>
            <a:spAutoFit/>
          </a:bodyPr>
          <a:lstStyle/>
          <a:p>
            <a:pPr algn="ctr">
              <a:defRPr/>
            </a:pPr>
            <a:endParaRPr lang="zh-CN" altLang="zh-CN" sz="2400">
              <a:effectLst>
                <a:outerShdw blurRad="38100" dist="38100" dir="2700000" algn="tl">
                  <a:srgbClr val="FFFFFF"/>
                </a:outerShdw>
              </a:effectLst>
              <a:latin typeface="Arial" panose="020B0604020202020204" pitchFamily="34" charset="0"/>
            </a:endParaRPr>
          </a:p>
        </p:txBody>
      </p:sp>
      <p:pic>
        <p:nvPicPr>
          <p:cNvPr id="23" name="Picture 18"/>
          <p:cNvPicPr>
            <a:picLocks noChangeAspect="1" noChangeArrowheads="1"/>
          </p:cNvPicPr>
          <p:nvPr/>
        </p:nvPicPr>
        <p:blipFill>
          <a:blip r:embed="rId6"/>
          <a:srcRect l="1938" t="11676" r="1938" b="21892"/>
          <a:stretch>
            <a:fillRect/>
          </a:stretch>
        </p:blipFill>
        <p:spPr bwMode="auto">
          <a:xfrm>
            <a:off x="4572000" y="1600200"/>
            <a:ext cx="1961003" cy="1801813"/>
          </a:xfrm>
          <a:prstGeom prst="rect">
            <a:avLst/>
          </a:prstGeom>
          <a:noFill/>
          <a:ln w="9525">
            <a:noFill/>
            <a:miter lim="800000"/>
            <a:headEnd/>
            <a:tailEnd/>
          </a:ln>
        </p:spPr>
      </p:pic>
      <p:sp>
        <p:nvSpPr>
          <p:cNvPr id="24" name="Text Box 20"/>
          <p:cNvSpPr txBox="1">
            <a:spLocks noChangeArrowheads="1"/>
          </p:cNvSpPr>
          <p:nvPr/>
        </p:nvSpPr>
        <p:spPr bwMode="auto">
          <a:xfrm>
            <a:off x="304800" y="6332537"/>
            <a:ext cx="3886200" cy="366713"/>
          </a:xfrm>
          <a:prstGeom prst="rect">
            <a:avLst/>
          </a:prstGeom>
          <a:noFill/>
          <a:ln w="28575">
            <a:noFill/>
            <a:miter lim="800000"/>
          </a:ln>
        </p:spPr>
        <p:txBody>
          <a:bodyPr>
            <a:spAutoFit/>
          </a:bodyPr>
          <a:lstStyle/>
          <a:p>
            <a:pPr algn="ctr" eaLnBrk="0" hangingPunct="0"/>
            <a:r>
              <a:rPr lang="en-US" altLang="zh-CN" sz="1800" b="1" dirty="0" smtClean="0">
                <a:solidFill>
                  <a:srgbClr val="FF0000"/>
                </a:solidFill>
                <a:latin typeface="Times New Roman" panose="02020603050405020304" pitchFamily="18" charset="0"/>
                <a:ea typeface="华文楷体"/>
                <a:cs typeface="Times New Roman" panose="02020603050405020304" pitchFamily="18" charset="0"/>
              </a:rPr>
              <a:t>Nature cover (2004.9.30)</a:t>
            </a:r>
            <a:endParaRPr lang="zh-CN" altLang="en-US" sz="1800" b="1" dirty="0">
              <a:solidFill>
                <a:srgbClr val="FF0000"/>
              </a:solidFill>
              <a:latin typeface="Times New Roman" panose="02020603050405020304" pitchFamily="18" charset="0"/>
              <a:ea typeface="华文楷体"/>
              <a:cs typeface="Times New Roman" panose="02020603050405020304" pitchFamily="18" charset="0"/>
            </a:endParaRPr>
          </a:p>
        </p:txBody>
      </p:sp>
      <p:sp>
        <p:nvSpPr>
          <p:cNvPr id="25" name="Line 9"/>
          <p:cNvSpPr>
            <a:spLocks noChangeShapeType="1"/>
          </p:cNvSpPr>
          <p:nvPr/>
        </p:nvSpPr>
        <p:spPr bwMode="auto">
          <a:xfrm>
            <a:off x="34925" y="914400"/>
            <a:ext cx="9036050" cy="0"/>
          </a:xfrm>
          <a:prstGeom prst="line">
            <a:avLst/>
          </a:prstGeom>
          <a:noFill/>
          <a:ln w="38100">
            <a:solidFill>
              <a:srgbClr val="FF0000"/>
            </a:solidFill>
            <a:round/>
          </a:ln>
          <a:effectLst/>
        </p:spPr>
        <p:txBody>
          <a:bodyPr>
            <a:spAutoFit/>
          </a:bodyPr>
          <a:lstStyle/>
          <a:p>
            <a:endParaRPr lang="zh-CN" altLang="en-US"/>
          </a:p>
        </p:txBody>
      </p:sp>
      <p:sp>
        <p:nvSpPr>
          <p:cNvPr id="28" name="TextBox 27"/>
          <p:cNvSpPr txBox="1"/>
          <p:nvPr/>
        </p:nvSpPr>
        <p:spPr>
          <a:xfrm>
            <a:off x="5214942" y="4214818"/>
            <a:ext cx="671979" cy="369332"/>
          </a:xfrm>
          <a:prstGeom prst="rect">
            <a:avLst/>
          </a:prstGeom>
          <a:noFill/>
        </p:spPr>
        <p:txBody>
          <a:bodyPr wrap="none" rtlCol="0">
            <a:spAutoFit/>
          </a:bodyPr>
          <a:lstStyle/>
          <a:p>
            <a:r>
              <a:rPr lang="en-US" altLang="zh-CN" sz="1800" b="1" dirty="0" smtClean="0">
                <a:solidFill>
                  <a:srgbClr val="FF0000"/>
                </a:solidFill>
              </a:rPr>
              <a:t>RAL</a:t>
            </a:r>
            <a:endParaRPr lang="zh-CN" altLang="en-US" sz="1800" b="1" dirty="0">
              <a:solidFill>
                <a:srgbClr val="FF0000"/>
              </a:solidFill>
            </a:endParaRPr>
          </a:p>
        </p:txBody>
      </p:sp>
      <p:sp>
        <p:nvSpPr>
          <p:cNvPr id="29" name="TextBox 28"/>
          <p:cNvSpPr txBox="1"/>
          <p:nvPr/>
        </p:nvSpPr>
        <p:spPr>
          <a:xfrm>
            <a:off x="7215206" y="1773784"/>
            <a:ext cx="684803" cy="369332"/>
          </a:xfrm>
          <a:prstGeom prst="rect">
            <a:avLst/>
          </a:prstGeom>
          <a:noFill/>
        </p:spPr>
        <p:txBody>
          <a:bodyPr wrap="none" rtlCol="0">
            <a:spAutoFit/>
          </a:bodyPr>
          <a:lstStyle/>
          <a:p>
            <a:r>
              <a:rPr lang="en-US" altLang="zh-CN" sz="1800" b="1" dirty="0" smtClean="0">
                <a:solidFill>
                  <a:srgbClr val="FF0000"/>
                </a:solidFill>
              </a:rPr>
              <a:t>LOA</a:t>
            </a:r>
            <a:endParaRPr lang="zh-CN" altLang="en-US" sz="1800" b="1" dirty="0">
              <a:solidFill>
                <a:srgbClr val="FF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rose0"/>
          <p:cNvPicPr>
            <a:picLocks noChangeAspect="1" noChangeArrowheads="1"/>
          </p:cNvPicPr>
          <p:nvPr/>
        </p:nvPicPr>
        <p:blipFill>
          <a:blip r:embed="rId1">
            <a:clrChange>
              <a:clrFrom>
                <a:srgbClr val="F4F0EF"/>
              </a:clrFrom>
              <a:clrTo>
                <a:srgbClr val="F4F0EF">
                  <a:alpha val="0"/>
                </a:srgbClr>
              </a:clrTo>
            </a:clrChange>
          </a:blip>
          <a:srcRect/>
          <a:stretch>
            <a:fillRect/>
          </a:stretch>
        </p:blipFill>
        <p:spPr bwMode="auto">
          <a:xfrm>
            <a:off x="2627784" y="3140968"/>
            <a:ext cx="3071812" cy="2301875"/>
          </a:xfrm>
          <a:prstGeom prst="rect">
            <a:avLst/>
          </a:prstGeom>
          <a:noFill/>
          <a:ln w="9525">
            <a:noFill/>
            <a:miter lim="800000"/>
            <a:headEnd/>
            <a:tailEnd/>
          </a:ln>
        </p:spPr>
      </p:pic>
      <p:sp>
        <p:nvSpPr>
          <p:cNvPr id="34819" name="Text Box 3"/>
          <p:cNvSpPr txBox="1">
            <a:spLocks noChangeArrowheads="1"/>
          </p:cNvSpPr>
          <p:nvPr/>
        </p:nvSpPr>
        <p:spPr bwMode="auto">
          <a:xfrm>
            <a:off x="857250" y="1285875"/>
            <a:ext cx="7431088" cy="823913"/>
          </a:xfrm>
          <a:prstGeom prst="rect">
            <a:avLst/>
          </a:prstGeom>
          <a:noFill/>
          <a:ln w="9525">
            <a:noFill/>
            <a:miter lim="800000"/>
          </a:ln>
        </p:spPr>
        <p:txBody>
          <a:bodyPr wrap="none">
            <a:spAutoFit/>
          </a:bodyPr>
          <a:lstStyle/>
          <a:p>
            <a:r>
              <a:rPr lang="en-US" altLang="zh-CN" sz="4800">
                <a:solidFill>
                  <a:srgbClr val="0000FF"/>
                </a:solidFill>
              </a:rPr>
              <a:t>Thank you for your attention!</a:t>
            </a:r>
            <a:endParaRPr lang="en-US" altLang="zh-CN" sz="4800">
              <a:solidFill>
                <a:srgbClr val="0000FF"/>
              </a:solidFill>
            </a:endParaRPr>
          </a:p>
        </p:txBody>
      </p:sp>
      <p:pic>
        <p:nvPicPr>
          <p:cNvPr id="34820" name="Picture 3" descr="C:\Users\Administrator\Pictures\cn53_logo5.jpg"/>
          <p:cNvPicPr>
            <a:picLocks noChangeAspect="1" noChangeArrowheads="1"/>
          </p:cNvPicPr>
          <p:nvPr/>
        </p:nvPicPr>
        <p:blipFill>
          <a:blip r:embed="rId2"/>
          <a:srcRect/>
          <a:stretch>
            <a:fillRect/>
          </a:stretch>
        </p:blipFill>
        <p:spPr bwMode="auto">
          <a:xfrm>
            <a:off x="0" y="0"/>
            <a:ext cx="9144000" cy="954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3" name="Picture 3"/>
          <p:cNvPicPr>
            <a:picLocks noChangeAspect="1" noChangeArrowheads="1"/>
          </p:cNvPicPr>
          <p:nvPr/>
        </p:nvPicPr>
        <p:blipFill>
          <a:blip r:embed="rId1"/>
          <a:srcRect/>
          <a:stretch>
            <a:fillRect/>
          </a:stretch>
        </p:blipFill>
        <p:spPr bwMode="auto">
          <a:xfrm>
            <a:off x="12829" y="9052"/>
            <a:ext cx="9131171" cy="6155797"/>
          </a:xfrm>
          <a:prstGeom prst="rect">
            <a:avLst/>
          </a:prstGeom>
          <a:noFill/>
          <a:ln w="9525">
            <a:noFill/>
            <a:miter lim="800000"/>
            <a:headEnd/>
            <a:tailEnd/>
          </a:ln>
          <a:effectLst/>
        </p:spPr>
      </p:pic>
      <p:pic>
        <p:nvPicPr>
          <p:cNvPr id="291845" name="Picture 5"/>
          <p:cNvPicPr>
            <a:picLocks noChangeAspect="1" noChangeArrowheads="1"/>
          </p:cNvPicPr>
          <p:nvPr/>
        </p:nvPicPr>
        <p:blipFill>
          <a:blip r:embed="rId2" cstate="print"/>
          <a:srcRect/>
          <a:stretch>
            <a:fillRect/>
          </a:stretch>
        </p:blipFill>
        <p:spPr bwMode="auto">
          <a:xfrm>
            <a:off x="4572000" y="4430831"/>
            <a:ext cx="3254358" cy="2274769"/>
          </a:xfrm>
          <a:prstGeom prst="rect">
            <a:avLst/>
          </a:prstGeom>
          <a:noFill/>
          <a:ln w="9525">
            <a:solidFill>
              <a:srgbClr val="FF3300"/>
            </a:solidFill>
            <a:miter lim="800000"/>
            <a:headEnd/>
            <a:tailEnd/>
          </a:ln>
          <a:effectLst/>
        </p:spPr>
      </p:pic>
      <p:pic>
        <p:nvPicPr>
          <p:cNvPr id="291846" name="Picture 6"/>
          <p:cNvPicPr>
            <a:picLocks noChangeAspect="1" noChangeArrowheads="1"/>
          </p:cNvPicPr>
          <p:nvPr/>
        </p:nvPicPr>
        <p:blipFill>
          <a:blip r:embed="rId3" cstate="print"/>
          <a:srcRect/>
          <a:stretch>
            <a:fillRect/>
          </a:stretch>
        </p:blipFill>
        <p:spPr bwMode="auto">
          <a:xfrm>
            <a:off x="1066801" y="4416155"/>
            <a:ext cx="2362199" cy="2289445"/>
          </a:xfrm>
          <a:prstGeom prst="rect">
            <a:avLst/>
          </a:prstGeom>
          <a:noFill/>
          <a:ln w="9525">
            <a:solidFill>
              <a:srgbClr val="FF3300"/>
            </a:solidFill>
            <a:miter lim="800000"/>
            <a:headEnd/>
            <a:tailEnd/>
          </a:ln>
          <a:effectLst/>
        </p:spPr>
      </p:pic>
      <p:cxnSp>
        <p:nvCxnSpPr>
          <p:cNvPr id="15" name="直接连接符 14"/>
          <p:cNvCxnSpPr/>
          <p:nvPr/>
        </p:nvCxnSpPr>
        <p:spPr>
          <a:xfrm>
            <a:off x="1981200" y="2209800"/>
            <a:ext cx="5181600" cy="1588"/>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295400" y="2895600"/>
            <a:ext cx="6781800" cy="1588"/>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66800" y="3106094"/>
            <a:ext cx="6934200" cy="1588"/>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1"/>
          <a:srcRect t="24485" b="12142"/>
          <a:stretch>
            <a:fillRect/>
          </a:stretch>
        </p:blipFill>
        <p:spPr bwMode="auto">
          <a:xfrm>
            <a:off x="7951" y="3789040"/>
            <a:ext cx="9109289" cy="3068959"/>
          </a:xfrm>
          <a:prstGeom prst="rect">
            <a:avLst/>
          </a:prstGeom>
          <a:noFill/>
          <a:ln w="9525">
            <a:solidFill>
              <a:srgbClr val="FF0000"/>
            </a:solidFill>
            <a:miter lim="800000"/>
            <a:headEnd/>
            <a:tailEnd/>
          </a:ln>
        </p:spPr>
      </p:pic>
      <p:pic>
        <p:nvPicPr>
          <p:cNvPr id="8194" name="Picture 2"/>
          <p:cNvPicPr>
            <a:picLocks noChangeAspect="1" noChangeArrowheads="1"/>
          </p:cNvPicPr>
          <p:nvPr/>
        </p:nvPicPr>
        <p:blipFill rotWithShape="1">
          <a:blip r:embed="rId2"/>
          <a:srcRect b="47826"/>
          <a:stretch>
            <a:fillRect/>
          </a:stretch>
        </p:blipFill>
        <p:spPr bwMode="auto">
          <a:xfrm>
            <a:off x="-20945" y="0"/>
            <a:ext cx="9164945" cy="3578087"/>
          </a:xfrm>
          <a:prstGeom prst="rect">
            <a:avLst/>
          </a:prstGeom>
          <a:noFill/>
          <a:ln w="9525">
            <a:noFill/>
            <a:miter lim="800000"/>
            <a:headEnd/>
            <a:tailEnd/>
          </a:ln>
        </p:spPr>
      </p:pic>
      <p:sp>
        <p:nvSpPr>
          <p:cNvPr id="6" name="矩形 5"/>
          <p:cNvSpPr/>
          <p:nvPr/>
        </p:nvSpPr>
        <p:spPr>
          <a:xfrm>
            <a:off x="10472" y="0"/>
            <a:ext cx="9154473" cy="83099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lnSpc>
                <a:spcPct val="150000"/>
              </a:lnSpc>
            </a:pPr>
            <a:r>
              <a:rPr lang="en-US" sz="3200" b="1" dirty="0" smtClean="0">
                <a:solidFill>
                  <a:srgbClr val="FF0000"/>
                </a:solidFill>
              </a:rPr>
              <a:t>Compact light sources based on a LWFA </a:t>
            </a:r>
            <a:endParaRPr lang="zh-CN" altLang="en-US" sz="3200" dirty="0">
              <a:solidFill>
                <a:srgbClr val="FF0000"/>
              </a:solidFill>
            </a:endParaRPr>
          </a:p>
        </p:txBody>
      </p:sp>
      <p:sp>
        <p:nvSpPr>
          <p:cNvPr id="7" name="Line 20"/>
          <p:cNvSpPr>
            <a:spLocks noChangeShapeType="1"/>
          </p:cNvSpPr>
          <p:nvPr/>
        </p:nvSpPr>
        <p:spPr bwMode="auto">
          <a:xfrm>
            <a:off x="0" y="836712"/>
            <a:ext cx="9144000" cy="0"/>
          </a:xfrm>
          <a:prstGeom prst="line">
            <a:avLst/>
          </a:prstGeom>
          <a:noFill/>
          <a:ln w="38100">
            <a:solidFill>
              <a:srgbClr val="FF0000"/>
            </a:solidFill>
            <a:round/>
          </a:ln>
        </p:spPr>
        <p:txBody>
          <a:bodyPr wrap="none" anchor="ctr"/>
          <a:lstStyle/>
          <a:p>
            <a:endParaRPr lang="zh-CN" altLang="en-US"/>
          </a:p>
        </p:txBody>
      </p:sp>
      <p:sp>
        <p:nvSpPr>
          <p:cNvPr id="9" name="Rectangle 17"/>
          <p:cNvSpPr>
            <a:spLocks noChangeArrowheads="1"/>
          </p:cNvSpPr>
          <p:nvPr/>
        </p:nvSpPr>
        <p:spPr bwMode="auto">
          <a:xfrm>
            <a:off x="17369" y="5305751"/>
            <a:ext cx="2185264" cy="369332"/>
          </a:xfrm>
          <a:prstGeom prst="rect">
            <a:avLst/>
          </a:prstGeom>
          <a:noFill/>
          <a:ln w="9525">
            <a:noFill/>
            <a:miter lim="800000"/>
          </a:ln>
        </p:spPr>
        <p:txBody>
          <a:bodyPr wrap="square">
            <a:spAutoFit/>
          </a:bodyPr>
          <a:lstStyle/>
          <a:p>
            <a:pPr algn="ctr">
              <a:spcBef>
                <a:spcPct val="20000"/>
              </a:spcBef>
            </a:pPr>
            <a:r>
              <a:rPr lang="en-US" altLang="zh-CN" sz="1800" b="1" dirty="0" smtClean="0">
                <a:solidFill>
                  <a:srgbClr val="0000FF"/>
                </a:solidFill>
                <a:ea typeface="华文楷体" pitchFamily="2" charset="-122"/>
                <a:cs typeface="Times New Roman" panose="02020603050405020304" pitchFamily="18" charset="0"/>
              </a:rPr>
              <a:t>Nature Physics 2009</a:t>
            </a:r>
            <a:endParaRPr kumimoji="1" lang="en-US" altLang="zh-CN" sz="1800" b="1" dirty="0">
              <a:solidFill>
                <a:srgbClr val="0000FF"/>
              </a:solidFill>
              <a:ea typeface="华文楷体"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3" descr="openwebmail"/>
          <p:cNvPicPr>
            <a:picLocks noChangeAspect="1" noChangeArrowheads="1"/>
          </p:cNvPicPr>
          <p:nvPr/>
        </p:nvPicPr>
        <p:blipFill>
          <a:blip r:embed="rId1"/>
          <a:srcRect/>
          <a:stretch>
            <a:fillRect/>
          </a:stretch>
        </p:blipFill>
        <p:spPr bwMode="auto">
          <a:xfrm>
            <a:off x="0" y="76200"/>
            <a:ext cx="2362200" cy="727075"/>
          </a:xfrm>
          <a:prstGeom prst="rect">
            <a:avLst/>
          </a:prstGeom>
          <a:noFill/>
          <a:ln w="9525">
            <a:noFill/>
            <a:miter lim="800000"/>
            <a:headEnd/>
            <a:tailEnd/>
          </a:ln>
        </p:spPr>
      </p:pic>
      <p:sp>
        <p:nvSpPr>
          <p:cNvPr id="10" name="矩形 9"/>
          <p:cNvSpPr/>
          <p:nvPr/>
        </p:nvSpPr>
        <p:spPr>
          <a:xfrm>
            <a:off x="481928" y="1785926"/>
            <a:ext cx="8305800" cy="4541520"/>
          </a:xfrm>
          <a:prstGeom prst="rect">
            <a:avLst/>
          </a:prstGeom>
        </p:spPr>
        <p:txBody>
          <a:bodyPr>
            <a:spAutoFit/>
          </a:bodyPr>
          <a:lstStyle/>
          <a:p>
            <a:pPr marL="361950" indent="-361950" algn="just" eaLnBrk="0" hangingPunct="0">
              <a:lnSpc>
                <a:spcPct val="200000"/>
              </a:lnSpc>
              <a:defRPr/>
            </a:pPr>
            <a:r>
              <a:rPr lang="en-US" altLang="zh-CN" b="1" dirty="0" smtClean="0">
                <a:ln w="18000">
                  <a:noFill/>
                  <a:prstDash val="solid"/>
                  <a:miter lim="800000"/>
                </a:ln>
                <a:solidFill>
                  <a:srgbClr val="0000FF"/>
                </a:solidFill>
                <a:latin typeface="+mn-lt"/>
                <a:ea typeface="+mn-ea"/>
                <a:cs typeface="Times New Roman" panose="02020603050405020304" pitchFamily="18" charset="0"/>
              </a:rPr>
              <a:t>1. </a:t>
            </a:r>
            <a:r>
              <a:rPr lang="en-US" altLang="zh-CN" b="1" dirty="0" smtClean="0">
                <a:solidFill>
                  <a:srgbClr val="0000FF"/>
                </a:solidFill>
                <a:latin typeface="+mn-lt"/>
                <a:ea typeface="黑体" panose="02010600030101010101" pitchFamily="49" charset="-122"/>
                <a:cs typeface="Times New Roman" panose="02020603050405020304" pitchFamily="18" charset="0"/>
              </a:rPr>
              <a:t>Background and motivations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FF0000"/>
                </a:solidFill>
                <a:latin typeface="+mn-lt"/>
                <a:ea typeface="黑体" panose="02010600030101010101" pitchFamily="49" charset="-122"/>
                <a:cs typeface="Times New Roman" panose="02020603050405020304" pitchFamily="18" charset="0"/>
              </a:rPr>
              <a:t>2. </a:t>
            </a:r>
            <a:r>
              <a:rPr lang="en-US" altLang="zh-CN" b="1" dirty="0" smtClean="0">
                <a:solidFill>
                  <a:srgbClr val="FF0000"/>
                </a:solidFill>
              </a:rPr>
              <a:t>Ultra-intense </a:t>
            </a:r>
            <a:r>
              <a:rPr lang="en-US" altLang="zh-CN" b="1" dirty="0">
                <a:solidFill>
                  <a:srgbClr val="FF0000"/>
                </a:solidFill>
              </a:rPr>
              <a:t>laser development </a:t>
            </a:r>
            <a:r>
              <a:rPr lang="en-US" altLang="zh-CN" b="1" dirty="0" smtClean="0">
                <a:solidFill>
                  <a:srgbClr val="FF0000"/>
                </a:solidFill>
              </a:rPr>
              <a:t>at </a:t>
            </a:r>
            <a:r>
              <a:rPr lang="en-US" altLang="zh-CN" b="1" dirty="0">
                <a:solidFill>
                  <a:srgbClr val="FF0000"/>
                </a:solidFill>
              </a:rPr>
              <a:t>SIOM</a:t>
            </a:r>
            <a:endParaRPr lang="en-US" altLang="zh-CN" b="1" dirty="0" smtClean="0">
              <a:solidFill>
                <a:srgbClr val="FF0000"/>
              </a:solidFill>
              <a:latin typeface="+mn-lt"/>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3. </a:t>
            </a:r>
            <a:r>
              <a:rPr lang="en-US" altLang="zh-CN" b="1" dirty="0" smtClean="0">
                <a:solidFill>
                  <a:srgbClr val="0000FF"/>
                </a:solidFill>
                <a:ea typeface="黑体" panose="02010600030101010101" pitchFamily="49" charset="-122"/>
                <a:cs typeface="Times New Roman" panose="02020603050405020304" pitchFamily="18" charset="0"/>
              </a:rPr>
              <a:t>High-quality e-beam generation from cascaded</a:t>
            </a:r>
            <a:endParaRPr lang="en-US" altLang="zh-CN" b="1" dirty="0" smtClean="0">
              <a:solidFill>
                <a:srgbClr val="0000FF"/>
              </a:solidFill>
              <a:ea typeface="黑体" panose="02010600030101010101" pitchFamily="49" charset="-122"/>
              <a:cs typeface="Times New Roman" panose="02020603050405020304" pitchFamily="18" charset="0"/>
            </a:endParaRPr>
          </a:p>
          <a:p>
            <a:pPr marL="533400" indent="-533400" algn="just" eaLnBrk="0" hangingPunct="0">
              <a:spcBef>
                <a:spcPts val="1200"/>
              </a:spcBef>
              <a:defRPr/>
            </a:pPr>
            <a:r>
              <a:rPr lang="en-US" altLang="zh-CN" b="1" dirty="0" smtClean="0">
                <a:solidFill>
                  <a:srgbClr val="0000FF"/>
                </a:solidFill>
                <a:ea typeface="黑体" panose="02010600030101010101" pitchFamily="49" charset="-122"/>
                <a:cs typeface="Times New Roman" panose="02020603050405020304" pitchFamily="18" charset="0"/>
              </a:rPr>
              <a:t>    laser </a:t>
            </a:r>
            <a:r>
              <a:rPr lang="en-US" altLang="zh-CN" b="1" dirty="0" err="1" smtClean="0">
                <a:solidFill>
                  <a:srgbClr val="0000FF"/>
                </a:solidFill>
                <a:ea typeface="黑体" panose="02010600030101010101" pitchFamily="49" charset="-122"/>
                <a:cs typeface="Times New Roman" panose="02020603050405020304" pitchFamily="18" charset="0"/>
              </a:rPr>
              <a:t>wakefield</a:t>
            </a:r>
            <a:r>
              <a:rPr lang="en-US" altLang="zh-CN" b="1" dirty="0" smtClean="0">
                <a:solidFill>
                  <a:srgbClr val="0000FF"/>
                </a:solidFill>
                <a:ea typeface="黑体" panose="02010600030101010101" pitchFamily="49" charset="-122"/>
                <a:cs typeface="Times New Roman" panose="02020603050405020304" pitchFamily="18" charset="0"/>
              </a:rPr>
              <a:t> accelerators (LWFAs)</a:t>
            </a:r>
            <a:endParaRPr lang="en-US" altLang="zh-CN" b="1" dirty="0" smtClean="0">
              <a:solidFill>
                <a:srgbClr val="0000FF"/>
              </a:solidFill>
              <a:latin typeface="+mn-lt"/>
              <a:ea typeface="黑体" panose="02010600030101010101" pitchFamily="49" charset="-122"/>
              <a:cs typeface="Times New Roman" panose="02020603050405020304" pitchFamily="18" charset="0"/>
            </a:endParaRPr>
          </a:p>
          <a:p>
            <a:pPr marL="541655" indent="-541655" algn="just" eaLnBrk="0" hangingPunct="0">
              <a:spcBef>
                <a:spcPts val="1200"/>
              </a:spcBef>
              <a:defRPr/>
            </a:pPr>
            <a:r>
              <a:rPr lang="en-US" altLang="zh-CN" b="1" dirty="0" smtClean="0">
                <a:solidFill>
                  <a:srgbClr val="0000FF"/>
                </a:solidFill>
                <a:latin typeface="+mn-lt"/>
                <a:ea typeface="黑体" panose="02010600030101010101" pitchFamily="49" charset="-122"/>
                <a:cs typeface="Times New Roman" panose="02020603050405020304" pitchFamily="18" charset="0"/>
              </a:rPr>
              <a:t>4. </a:t>
            </a:r>
            <a:r>
              <a:rPr lang="en-US" altLang="zh-CN" b="1" dirty="0" smtClean="0">
                <a:solidFill>
                  <a:srgbClr val="0000FF"/>
                </a:solidFill>
                <a:ea typeface="黑体" panose="02010600030101010101" pitchFamily="49" charset="-122"/>
                <a:cs typeface="Times New Roman" panose="02020603050405020304" pitchFamily="18" charset="0"/>
              </a:rPr>
              <a:t>Generation of </a:t>
            </a:r>
            <a:r>
              <a:rPr lang="en-US" altLang="zh-CN" b="1" dirty="0">
                <a:solidFill>
                  <a:srgbClr val="0000FF"/>
                </a:solidFill>
                <a:ea typeface="黑体" panose="02010600030101010101" pitchFamily="49" charset="-122"/>
                <a:cs typeface="Times New Roman" panose="02020603050405020304" pitchFamily="18" charset="0"/>
              </a:rPr>
              <a:t>x-</a:t>
            </a:r>
            <a:r>
              <a:rPr lang="el-GR" altLang="zh-CN" b="1" dirty="0">
                <a:solidFill>
                  <a:srgbClr val="0000FF"/>
                </a:solidFill>
                <a:ea typeface="黑体" panose="02010600030101010101" pitchFamily="49" charset="-122"/>
                <a:cs typeface="Times New Roman" panose="02020603050405020304" pitchFamily="18" charset="0"/>
              </a:rPr>
              <a:t> </a:t>
            </a:r>
            <a:r>
              <a:rPr lang="en-US" altLang="zh-CN" b="1" dirty="0">
                <a:solidFill>
                  <a:srgbClr val="0000FF"/>
                </a:solidFill>
                <a:ea typeface="黑体" panose="02010600030101010101" pitchFamily="49" charset="-122"/>
                <a:cs typeface="Times New Roman" panose="02020603050405020304" pitchFamily="18" charset="0"/>
              </a:rPr>
              <a:t>and </a:t>
            </a:r>
            <a:r>
              <a:rPr lang="el-GR" altLang="zh-CN" b="1" dirty="0">
                <a:solidFill>
                  <a:srgbClr val="0000FF"/>
                </a:solidFill>
                <a:ea typeface="黑体" panose="02010600030101010101" pitchFamily="49" charset="-122"/>
                <a:cs typeface="Times New Roman" panose="02020603050405020304" pitchFamily="18" charset="0"/>
              </a:rPr>
              <a:t>γ</a:t>
            </a:r>
            <a:r>
              <a:rPr lang="en-US" altLang="zh-CN" b="1" dirty="0">
                <a:solidFill>
                  <a:srgbClr val="0000FF"/>
                </a:solidFill>
                <a:ea typeface="黑体" panose="02010600030101010101" pitchFamily="49" charset="-122"/>
                <a:cs typeface="Times New Roman" panose="02020603050405020304" pitchFamily="18" charset="0"/>
              </a:rPr>
              <a:t>-ray source </a:t>
            </a:r>
            <a:r>
              <a:rPr lang="en-US" altLang="zh-CN" b="1" dirty="0" smtClean="0">
                <a:solidFill>
                  <a:srgbClr val="0000FF"/>
                </a:solidFill>
                <a:ea typeface="黑体" panose="02010600030101010101" pitchFamily="49" charset="-122"/>
                <a:cs typeface="Times New Roman" panose="02020603050405020304" pitchFamily="18" charset="0"/>
              </a:rPr>
              <a:t>based on LWFAs</a:t>
            </a:r>
            <a:endParaRPr lang="en-US" altLang="zh-CN" b="1" dirty="0" smtClean="0">
              <a:solidFill>
                <a:srgbClr val="0000FF"/>
              </a:solidFill>
              <a:ea typeface="黑体" panose="02010600030101010101" pitchFamily="49" charset="-122"/>
              <a:cs typeface="Times New Roman" panose="02020603050405020304" pitchFamily="18" charset="0"/>
            </a:endParaRPr>
          </a:p>
          <a:p>
            <a:pPr algn="just" eaLnBrk="0" hangingPunct="0">
              <a:lnSpc>
                <a:spcPct val="200000"/>
              </a:lnSpc>
              <a:defRPr/>
            </a:pPr>
            <a:r>
              <a:rPr lang="en-US" altLang="zh-CN" b="1" dirty="0" smtClean="0">
                <a:solidFill>
                  <a:srgbClr val="0000FF"/>
                </a:solidFill>
                <a:ea typeface="黑体" panose="02010600030101010101" pitchFamily="49" charset="-122"/>
                <a:cs typeface="Times New Roman" panose="02020603050405020304" pitchFamily="18" charset="0"/>
              </a:rPr>
              <a:t>5. </a:t>
            </a:r>
            <a:r>
              <a:rPr lang="en-US" altLang="zh-CN" b="1" dirty="0" smtClean="0">
                <a:ln w="18000">
                  <a:noFill/>
                  <a:prstDash val="solid"/>
                  <a:miter lim="800000"/>
                </a:ln>
                <a:solidFill>
                  <a:srgbClr val="0000FF"/>
                </a:solidFill>
                <a:ea typeface="黑体" panose="02010600030101010101" pitchFamily="49" charset="-122"/>
                <a:cs typeface="Times New Roman" panose="02020603050405020304" pitchFamily="18" charset="0"/>
              </a:rPr>
              <a:t>Summary</a:t>
            </a:r>
            <a:endParaRPr lang="en-US" altLang="zh-CN" b="1" dirty="0">
              <a:ln w="18000">
                <a:noFill/>
                <a:prstDash val="solid"/>
                <a:miter lim="800000"/>
              </a:ln>
              <a:solidFill>
                <a:srgbClr val="0000FF"/>
              </a:solidFill>
              <a:latin typeface="+mn-lt"/>
              <a:ea typeface="+mn-ea"/>
              <a:cs typeface="Times New Roman" panose="02020603050405020304" pitchFamily="18" charset="0"/>
            </a:endParaRPr>
          </a:p>
          <a:p>
            <a:pPr algn="just" eaLnBrk="0" hangingPunct="0">
              <a:defRPr/>
            </a:pPr>
            <a:endParaRPr lang="en-US" altLang="zh-CN" b="1" dirty="0">
              <a:ln w="18000">
                <a:noFill/>
                <a:prstDash val="solid"/>
                <a:miter lim="800000"/>
              </a:ln>
              <a:solidFill>
                <a:srgbClr val="0000FF"/>
              </a:solidFill>
              <a:latin typeface="+mn-lt"/>
              <a:ea typeface="+mn-ea"/>
              <a:cs typeface="Times New Roman" panose="02020603050405020304" pitchFamily="18" charset="0"/>
            </a:endParaRPr>
          </a:p>
        </p:txBody>
      </p:sp>
      <p:sp>
        <p:nvSpPr>
          <p:cNvPr id="4100" name="Text Box 6"/>
          <p:cNvSpPr txBox="1">
            <a:spLocks noChangeArrowheads="1"/>
          </p:cNvSpPr>
          <p:nvPr/>
        </p:nvSpPr>
        <p:spPr bwMode="auto">
          <a:xfrm>
            <a:off x="0" y="227013"/>
            <a:ext cx="9144000" cy="830262"/>
          </a:xfrm>
          <a:prstGeom prst="rect">
            <a:avLst/>
          </a:prstGeom>
          <a:noFill/>
          <a:ln w="9525" algn="ctr">
            <a:noFill/>
            <a:miter lim="800000"/>
          </a:ln>
        </p:spPr>
        <p:txBody>
          <a:bodyPr>
            <a:spAutoFit/>
          </a:bodyPr>
          <a:lstStyle/>
          <a:p>
            <a:pPr algn="ctr" eaLnBrk="0" hangingPunct="0">
              <a:spcBef>
                <a:spcPct val="50000"/>
              </a:spcBef>
            </a:pPr>
            <a:r>
              <a:rPr kumimoji="0" lang="en-US" altLang="zh-CN" sz="4800" b="1" dirty="0" smtClean="0">
                <a:solidFill>
                  <a:srgbClr val="0000FF"/>
                </a:solidFill>
                <a:latin typeface="+mn-lt"/>
                <a:ea typeface="楷体_GB2312" panose="02010609030101010101" pitchFamily="49" charset="-122"/>
              </a:rPr>
              <a:t>Outlines</a:t>
            </a:r>
            <a:endParaRPr kumimoji="0" lang="zh-CN" altLang="en-US" sz="4800" b="1" dirty="0">
              <a:solidFill>
                <a:srgbClr val="0000FF"/>
              </a:solidFill>
              <a:latin typeface="+mn-lt"/>
              <a:ea typeface="楷体_GB2312" panose="02010609030101010101" pitchFamily="49" charset="-122"/>
            </a:endParaRPr>
          </a:p>
        </p:txBody>
      </p:sp>
      <p:sp>
        <p:nvSpPr>
          <p:cNvPr id="4101" name="Line 3"/>
          <p:cNvSpPr>
            <a:spLocks noChangeShapeType="1"/>
          </p:cNvSpPr>
          <p:nvPr/>
        </p:nvSpPr>
        <p:spPr bwMode="auto">
          <a:xfrm>
            <a:off x="0" y="1071563"/>
            <a:ext cx="9144000" cy="0"/>
          </a:xfrm>
          <a:prstGeom prst="line">
            <a:avLst/>
          </a:prstGeom>
          <a:noFill/>
          <a:ln w="57150" cmpd="thickThin">
            <a:solidFill>
              <a:srgbClr val="FF3300"/>
            </a:solidFill>
            <a:round/>
          </a:ln>
        </p:spPr>
        <p:txBody>
          <a:bodyPr/>
          <a:lstStyle/>
          <a:p>
            <a:endParaRPr lang="zh-CN"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950" y="620713"/>
            <a:ext cx="4794250" cy="5256212"/>
          </a:xfrm>
          <a:prstGeom prst="rect">
            <a:avLst/>
          </a:prstGeom>
          <a:noFill/>
          <a:ln>
            <a:noFill/>
          </a:ln>
          <a:effectLst/>
          <a:extLst>
            <a:ext uri="{909E8E84-426E-40DD-AFC4-6F175D3DCCD1}">
              <a14:hiddenFill xmlns:a14="http://schemas.microsoft.com/office/drawing/2010/main">
                <a:solidFill>
                  <a:srgbClr val="FFCC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21"/>
          <p:cNvSpPr txBox="1">
            <a:spLocks noChangeArrowheads="1"/>
          </p:cNvSpPr>
          <p:nvPr/>
        </p:nvSpPr>
        <p:spPr bwMode="auto">
          <a:xfrm>
            <a:off x="755650" y="6226175"/>
            <a:ext cx="3886200" cy="5873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rgbClr val="0000FF"/>
                </a:solidFill>
                <a:prstDash val="lgDashDot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90000"/>
              </a:lnSpc>
              <a:spcBef>
                <a:spcPct val="0"/>
              </a:spcBef>
              <a:buFontTx/>
              <a:buNone/>
            </a:pPr>
            <a:r>
              <a:rPr lang="en-US" altLang="zh-CN" sz="1800" b="1">
                <a:solidFill>
                  <a:srgbClr val="0000FF"/>
                </a:solidFill>
                <a:latin typeface="Times New Roman" panose="02020603050405020304" pitchFamily="18" charset="0"/>
                <a:cs typeface="Times New Roman" panose="02020603050405020304" pitchFamily="18" charset="0"/>
              </a:rPr>
              <a:t>G. Mourou et al., OPN July(2011) </a:t>
            </a:r>
            <a:endParaRPr lang="en-US" altLang="zh-CN" sz="1800" b="1">
              <a:solidFill>
                <a:srgbClr val="0000FF"/>
              </a:solidFill>
              <a:latin typeface="Times New Roman" panose="02020603050405020304" pitchFamily="18" charset="0"/>
              <a:cs typeface="Times New Roman" panose="02020603050405020304" pitchFamily="18" charset="0"/>
            </a:endParaRPr>
          </a:p>
          <a:p>
            <a:pPr algn="ctr" eaLnBrk="1" hangingPunct="1">
              <a:lnSpc>
                <a:spcPct val="90000"/>
              </a:lnSpc>
              <a:spcBef>
                <a:spcPct val="0"/>
              </a:spcBef>
              <a:buFontTx/>
              <a:buNone/>
            </a:pPr>
            <a:r>
              <a:rPr lang="en-US" altLang="zh-CN" sz="1800" b="1">
                <a:solidFill>
                  <a:srgbClr val="0000FF"/>
                </a:solidFill>
                <a:latin typeface="Times New Roman" panose="02020603050405020304" pitchFamily="18" charset="0"/>
                <a:cs typeface="Times New Roman" panose="02020603050405020304" pitchFamily="18" charset="0"/>
              </a:rPr>
              <a:t>G. Mourou et al., Science 331, 41 (2011)</a:t>
            </a:r>
            <a:endParaRPr lang="zh-CN" altLang="en-US" sz="1800" b="1">
              <a:solidFill>
                <a:srgbClr val="0000FF"/>
              </a:solidFill>
              <a:latin typeface="Times New Roman" panose="02020603050405020304" pitchFamily="18" charset="0"/>
              <a:cs typeface="Times New Roman" panose="02020603050405020304" pitchFamily="18" charset="0"/>
            </a:endParaRPr>
          </a:p>
        </p:txBody>
      </p:sp>
      <p:grpSp>
        <p:nvGrpSpPr>
          <p:cNvPr id="348185" name="Group 25"/>
          <p:cNvGrpSpPr/>
          <p:nvPr/>
        </p:nvGrpSpPr>
        <p:grpSpPr bwMode="auto">
          <a:xfrm>
            <a:off x="2627313" y="2420938"/>
            <a:ext cx="1150937" cy="936625"/>
            <a:chOff x="431" y="3475"/>
            <a:chExt cx="725" cy="590"/>
          </a:xfrm>
        </p:grpSpPr>
        <p:sp>
          <p:nvSpPr>
            <p:cNvPr id="4108" name="Oval 26"/>
            <p:cNvSpPr>
              <a:spLocks noChangeArrowheads="1"/>
            </p:cNvSpPr>
            <p:nvPr/>
          </p:nvSpPr>
          <p:spPr bwMode="auto">
            <a:xfrm>
              <a:off x="431" y="3475"/>
              <a:ext cx="725" cy="590"/>
            </a:xfrm>
            <a:prstGeom prst="ellipse">
              <a:avLst/>
            </a:prstGeom>
            <a:solidFill>
              <a:srgbClr val="CDE6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a typeface="华文新魏" panose="02010800040101010101" pitchFamily="2" charset="-122"/>
              </a:endParaRPr>
            </a:p>
          </p:txBody>
        </p:sp>
        <p:sp>
          <p:nvSpPr>
            <p:cNvPr id="4109" name="Text Box 27"/>
            <p:cNvSpPr txBox="1">
              <a:spLocks noChangeArrowheads="1"/>
            </p:cNvSpPr>
            <p:nvPr/>
          </p:nvSpPr>
          <p:spPr bwMode="auto">
            <a:xfrm>
              <a:off x="521" y="3657"/>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000">
                  <a:latin typeface="Arial" panose="020B0604020202020204" pitchFamily="34" charset="0"/>
                  <a:ea typeface="华文新魏" panose="02010800040101010101" pitchFamily="2" charset="-122"/>
                </a:rPr>
                <a:t>1PW</a:t>
              </a:r>
              <a:endParaRPr lang="en-US" altLang="zh-CN" sz="2000">
                <a:latin typeface="Arial" panose="020B0604020202020204" pitchFamily="34" charset="0"/>
                <a:ea typeface="华文新魏" panose="02010800040101010101" pitchFamily="2" charset="-122"/>
              </a:endParaRPr>
            </a:p>
          </p:txBody>
        </p:sp>
      </p:grpSp>
      <p:grpSp>
        <p:nvGrpSpPr>
          <p:cNvPr id="348188" name="Group 28"/>
          <p:cNvGrpSpPr/>
          <p:nvPr/>
        </p:nvGrpSpPr>
        <p:grpSpPr bwMode="auto">
          <a:xfrm>
            <a:off x="3132138" y="1916113"/>
            <a:ext cx="1150937" cy="936625"/>
            <a:chOff x="3198" y="1388"/>
            <a:chExt cx="725" cy="590"/>
          </a:xfrm>
        </p:grpSpPr>
        <p:sp>
          <p:nvSpPr>
            <p:cNvPr id="4106" name="Oval 29"/>
            <p:cNvSpPr>
              <a:spLocks noChangeArrowheads="1"/>
            </p:cNvSpPr>
            <p:nvPr/>
          </p:nvSpPr>
          <p:spPr bwMode="auto">
            <a:xfrm>
              <a:off x="3198" y="1388"/>
              <a:ext cx="725" cy="590"/>
            </a:xfrm>
            <a:prstGeom prst="ellipse">
              <a:avLst/>
            </a:prstGeom>
            <a:solidFill>
              <a:srgbClr val="CDE6FF"/>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latin typeface="Arial" panose="020B0604020202020204" pitchFamily="34" charset="0"/>
                <a:ea typeface="华文新魏" panose="02010800040101010101" pitchFamily="2" charset="-122"/>
              </a:endParaRPr>
            </a:p>
          </p:txBody>
        </p:sp>
        <p:sp>
          <p:nvSpPr>
            <p:cNvPr id="4107" name="Text Box 30"/>
            <p:cNvSpPr txBox="1">
              <a:spLocks noChangeArrowheads="1"/>
            </p:cNvSpPr>
            <p:nvPr/>
          </p:nvSpPr>
          <p:spPr bwMode="auto">
            <a:xfrm>
              <a:off x="3288" y="1570"/>
              <a:ext cx="58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000">
                  <a:latin typeface="Arial" panose="020B0604020202020204" pitchFamily="34" charset="0"/>
                  <a:ea typeface="华文新魏" panose="02010800040101010101" pitchFamily="2" charset="-122"/>
                </a:rPr>
                <a:t>10PW</a:t>
              </a:r>
              <a:endParaRPr lang="en-US" altLang="zh-CN" sz="2000">
                <a:latin typeface="Arial" panose="020B0604020202020204" pitchFamily="34" charset="0"/>
                <a:ea typeface="华文新魏" panose="02010800040101010101" pitchFamily="2" charset="-122"/>
              </a:endParaRPr>
            </a:p>
          </p:txBody>
        </p:sp>
      </p:grpSp>
      <p:pic>
        <p:nvPicPr>
          <p:cNvPr id="348191" name="图片 1"/>
          <p:cNvPicPr>
            <a:picLocks noChangeAspect="1" noChangeArrowheads="1"/>
          </p:cNvPicPr>
          <p:nvPr/>
        </p:nvPicPr>
        <p:blipFill>
          <a:blip r:embed="rId2">
            <a:extLst>
              <a:ext uri="{28A0092B-C50C-407E-A947-70E740481C1C}">
                <a14:useLocalDpi xmlns:a14="http://schemas.microsoft.com/office/drawing/2010/main" val="0"/>
              </a:ext>
            </a:extLst>
          </a:blip>
          <a:srcRect l="13577" t="23126" r="20976" b="22697"/>
          <a:stretch>
            <a:fillRect/>
          </a:stretch>
        </p:blipFill>
        <p:spPr bwMode="auto">
          <a:xfrm>
            <a:off x="4859338" y="2073275"/>
            <a:ext cx="4140200" cy="1930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104" name="Text Box 33"/>
          <p:cNvSpPr txBox="1">
            <a:spLocks noChangeArrowheads="1"/>
          </p:cNvSpPr>
          <p:nvPr/>
        </p:nvSpPr>
        <p:spPr bwMode="auto">
          <a:xfrm>
            <a:off x="5076825" y="4221163"/>
            <a:ext cx="3457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2400">
                <a:latin typeface="Arial" panose="020B0604020202020204" pitchFamily="34" charset="0"/>
                <a:ea typeface="华文新魏" panose="02010800040101010101" pitchFamily="2" charset="-122"/>
              </a:rPr>
              <a:t>1PW laser beam focused down to 10</a:t>
            </a:r>
            <a:r>
              <a:rPr lang="en-US" altLang="zh-CN" sz="2400">
                <a:latin typeface="Arial" panose="020B0604020202020204" pitchFamily="34" charset="0"/>
                <a:ea typeface="华文新魏" panose="02010800040101010101" pitchFamily="2" charset="-122"/>
                <a:sym typeface="Symbol" panose="05050102010706020507" pitchFamily="18" charset="2"/>
              </a:rPr>
              <a:t>m spot:  </a:t>
            </a:r>
            <a:r>
              <a:rPr lang="en-US" altLang="zh-CN" sz="2400">
                <a:latin typeface="Arial" panose="020B0604020202020204" pitchFamily="34" charset="0"/>
                <a:ea typeface="华文新魏" panose="02010800040101010101" pitchFamily="2" charset="-122"/>
              </a:rPr>
              <a:t>10</a:t>
            </a:r>
            <a:r>
              <a:rPr lang="en-US" altLang="zh-CN" sz="2400" baseline="30000">
                <a:latin typeface="Arial" panose="020B0604020202020204" pitchFamily="34" charset="0"/>
                <a:ea typeface="华文新魏" panose="02010800040101010101" pitchFamily="2" charset="-122"/>
              </a:rPr>
              <a:t>21</a:t>
            </a:r>
            <a:r>
              <a:rPr lang="en-US" altLang="zh-CN" sz="2400">
                <a:latin typeface="Arial" panose="020B0604020202020204" pitchFamily="34" charset="0"/>
                <a:ea typeface="华文新魏" panose="02010800040101010101" pitchFamily="2" charset="-122"/>
              </a:rPr>
              <a:t>W/cm</a:t>
            </a:r>
            <a:r>
              <a:rPr lang="en-US" altLang="zh-CN" sz="2400" baseline="30000">
                <a:latin typeface="Arial" panose="020B0604020202020204" pitchFamily="34" charset="0"/>
                <a:ea typeface="华文新魏" panose="02010800040101010101" pitchFamily="2" charset="-122"/>
              </a:rPr>
              <a:t>2</a:t>
            </a:r>
            <a:r>
              <a:rPr lang="en-US" altLang="zh-CN" sz="2400">
                <a:latin typeface="Arial" panose="020B0604020202020204" pitchFamily="34" charset="0"/>
                <a:ea typeface="华文新魏" panose="02010800040101010101" pitchFamily="2" charset="-122"/>
              </a:rPr>
              <a:t> </a:t>
            </a:r>
            <a:endParaRPr lang="en-US" altLang="zh-CN" sz="2400">
              <a:latin typeface="Arial" panose="020B0604020202020204" pitchFamily="34" charset="0"/>
              <a:ea typeface="华文新魏" panose="02010800040101010101" pitchFamily="2" charset="-122"/>
            </a:endParaRPr>
          </a:p>
        </p:txBody>
      </p:sp>
      <p:sp>
        <p:nvSpPr>
          <p:cNvPr id="4105" name="Text Box 34"/>
          <p:cNvSpPr txBox="1">
            <a:spLocks noChangeArrowheads="1"/>
          </p:cNvSpPr>
          <p:nvPr/>
        </p:nvSpPr>
        <p:spPr bwMode="auto">
          <a:xfrm>
            <a:off x="827088" y="5805488"/>
            <a:ext cx="34575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b="1">
                <a:solidFill>
                  <a:srgbClr val="FF0000"/>
                </a:solidFill>
                <a:latin typeface="Arial" panose="020B0604020202020204" pitchFamily="34" charset="0"/>
                <a:ea typeface="华文新魏" panose="02010800040101010101" pitchFamily="2" charset="-122"/>
              </a:rPr>
              <a:t>Courtesy of Gerard Mourou</a:t>
            </a:r>
            <a:endParaRPr lang="en-US" altLang="zh-CN" sz="1800" b="1">
              <a:solidFill>
                <a:srgbClr val="FF0000"/>
              </a:solidFill>
              <a:latin typeface="Arial" panose="020B0604020202020204" pitchFamily="34" charset="0"/>
              <a:ea typeface="华文新魏" panose="02010800040101010101" pitchFamily="2" charset="-122"/>
            </a:endParaRPr>
          </a:p>
        </p:txBody>
      </p:sp>
      <p:sp>
        <p:nvSpPr>
          <p:cNvPr id="14" name="Line 30"/>
          <p:cNvSpPr>
            <a:spLocks noChangeShapeType="1"/>
          </p:cNvSpPr>
          <p:nvPr/>
        </p:nvSpPr>
        <p:spPr bwMode="auto">
          <a:xfrm>
            <a:off x="1155700" y="648494"/>
            <a:ext cx="7343775" cy="0"/>
          </a:xfrm>
          <a:prstGeom prst="line">
            <a:avLst/>
          </a:prstGeom>
          <a:noFill/>
          <a:ln w="28575">
            <a:solidFill>
              <a:srgbClr val="0000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Rectangle 32"/>
          <p:cNvSpPr>
            <a:spLocks noChangeArrowheads="1"/>
          </p:cNvSpPr>
          <p:nvPr/>
        </p:nvSpPr>
        <p:spPr bwMode="auto">
          <a:xfrm>
            <a:off x="1374238" y="73819"/>
            <a:ext cx="64008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2800" dirty="0" smtClean="0">
                <a:ea typeface="隶书" pitchFamily="49" charset="-122"/>
              </a:rPr>
              <a:t>CPA technique and </a:t>
            </a:r>
            <a:r>
              <a:rPr lang="en-US" altLang="zh-CN" sz="2800" dirty="0" err="1" smtClean="0">
                <a:ea typeface="隶书" pitchFamily="49" charset="-122"/>
              </a:rPr>
              <a:t>Petawatt</a:t>
            </a:r>
            <a:r>
              <a:rPr lang="en-US" altLang="zh-CN" sz="2800" dirty="0" smtClean="0">
                <a:ea typeface="隶书" pitchFamily="49" charset="-122"/>
              </a:rPr>
              <a:t> lasers</a:t>
            </a:r>
            <a:endParaRPr lang="zh-CN" altLang="en-US" sz="2800" dirty="0">
              <a:ea typeface="隶书"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85"/>
                                        </p:tgtEl>
                                        <p:attrNameLst>
                                          <p:attrName>style.visibility</p:attrName>
                                        </p:attrNameLst>
                                      </p:cBhvr>
                                      <p:to>
                                        <p:strVal val="visible"/>
                                      </p:to>
                                    </p:set>
                                    <p:anim calcmode="lin" valueType="num">
                                      <p:cBhvr additive="base">
                                        <p:cTn id="7" dur="500" fill="hold"/>
                                        <p:tgtEl>
                                          <p:spTgt spid="348185"/>
                                        </p:tgtEl>
                                        <p:attrNameLst>
                                          <p:attrName>ppt_x</p:attrName>
                                        </p:attrNameLst>
                                      </p:cBhvr>
                                      <p:tavLst>
                                        <p:tav tm="0">
                                          <p:val>
                                            <p:strVal val="#ppt_x"/>
                                          </p:val>
                                        </p:tav>
                                        <p:tav tm="100000">
                                          <p:val>
                                            <p:strVal val="#ppt_x"/>
                                          </p:val>
                                        </p:tav>
                                      </p:tavLst>
                                    </p:anim>
                                    <p:anim calcmode="lin" valueType="num">
                                      <p:cBhvr additive="base">
                                        <p:cTn id="8" dur="500" fill="hold"/>
                                        <p:tgtEl>
                                          <p:spTgt spid="3481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8191"/>
                                        </p:tgtEl>
                                        <p:attrNameLst>
                                          <p:attrName>style.visibility</p:attrName>
                                        </p:attrNameLst>
                                      </p:cBhvr>
                                      <p:to>
                                        <p:strVal val="visible"/>
                                      </p:to>
                                    </p:set>
                                    <p:anim calcmode="lin" valueType="num">
                                      <p:cBhvr additive="base">
                                        <p:cTn id="13" dur="500" fill="hold"/>
                                        <p:tgtEl>
                                          <p:spTgt spid="348191"/>
                                        </p:tgtEl>
                                        <p:attrNameLst>
                                          <p:attrName>ppt_x</p:attrName>
                                        </p:attrNameLst>
                                      </p:cBhvr>
                                      <p:tavLst>
                                        <p:tav tm="0">
                                          <p:val>
                                            <p:strVal val="1+#ppt_w/2"/>
                                          </p:val>
                                        </p:tav>
                                        <p:tav tm="100000">
                                          <p:val>
                                            <p:strVal val="#ppt_x"/>
                                          </p:val>
                                        </p:tav>
                                      </p:tavLst>
                                    </p:anim>
                                    <p:anim calcmode="lin" valueType="num">
                                      <p:cBhvr additive="base">
                                        <p:cTn id="14" dur="500" fill="hold"/>
                                        <p:tgtEl>
                                          <p:spTgt spid="34819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48188"/>
                                        </p:tgtEl>
                                        <p:attrNameLst>
                                          <p:attrName>style.visibility</p:attrName>
                                        </p:attrNameLst>
                                      </p:cBhvr>
                                      <p:to>
                                        <p:strVal val="visible"/>
                                      </p:to>
                                    </p:set>
                                    <p:anim calcmode="lin" valueType="num">
                                      <p:cBhvr additive="base">
                                        <p:cTn id="19" dur="500" fill="hold"/>
                                        <p:tgtEl>
                                          <p:spTgt spid="348188"/>
                                        </p:tgtEl>
                                        <p:attrNameLst>
                                          <p:attrName>ppt_x</p:attrName>
                                        </p:attrNameLst>
                                      </p:cBhvr>
                                      <p:tavLst>
                                        <p:tav tm="0">
                                          <p:val>
                                            <p:strVal val="1+#ppt_w/2"/>
                                          </p:val>
                                        </p:tav>
                                        <p:tav tm="100000">
                                          <p:val>
                                            <p:strVal val="#ppt_x"/>
                                          </p:val>
                                        </p:tav>
                                      </p:tavLst>
                                    </p:anim>
                                    <p:anim calcmode="lin" valueType="num">
                                      <p:cBhvr additive="base">
                                        <p:cTn id="20" dur="500" fill="hold"/>
                                        <p:tgtEl>
                                          <p:spTgt spid="348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ChangeArrowheads="1"/>
          </p:cNvSpPr>
          <p:nvPr/>
        </p:nvSpPr>
        <p:spPr bwMode="auto">
          <a:xfrm>
            <a:off x="461963" y="381000"/>
            <a:ext cx="8343900"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lang="en-US" altLang="zh-CN" sz="2800">
                <a:solidFill>
                  <a:schemeClr val="tx2"/>
                </a:solidFill>
                <a:latin typeface="Times New Roman" panose="02020603050405020304" pitchFamily="18" charset="0"/>
              </a:rPr>
              <a:t>Development of Ultra Intense Laser Systems in SIOM</a:t>
            </a:r>
            <a:endParaRPr lang="en-US" altLang="zh-CN" sz="2800">
              <a:solidFill>
                <a:schemeClr val="tx2"/>
              </a:solidFill>
              <a:latin typeface="Times New Roman" panose="02020603050405020304" pitchFamily="18" charset="0"/>
            </a:endParaRPr>
          </a:p>
        </p:txBody>
      </p:sp>
      <p:grpSp>
        <p:nvGrpSpPr>
          <p:cNvPr id="9219" name="组合 1"/>
          <p:cNvGrpSpPr/>
          <p:nvPr/>
        </p:nvGrpSpPr>
        <p:grpSpPr bwMode="auto">
          <a:xfrm>
            <a:off x="811213" y="1216025"/>
            <a:ext cx="7486650" cy="4325938"/>
            <a:chOff x="771525" y="971550"/>
            <a:chExt cx="7486650" cy="4325939"/>
          </a:xfrm>
        </p:grpSpPr>
        <p:grpSp>
          <p:nvGrpSpPr>
            <p:cNvPr id="9220" name="组合 14"/>
            <p:cNvGrpSpPr/>
            <p:nvPr/>
          </p:nvGrpSpPr>
          <p:grpSpPr bwMode="auto">
            <a:xfrm>
              <a:off x="771525" y="971550"/>
              <a:ext cx="7486650" cy="4325938"/>
              <a:chOff x="1001910" y="1239915"/>
              <a:chExt cx="7179172" cy="4488119"/>
            </a:xfrm>
          </p:grpSpPr>
          <p:pic>
            <p:nvPicPr>
              <p:cNvPr id="9223" name="Picture 2" descr="Great%20Wall%20of%20China"/>
              <p:cNvPicPr>
                <a:picLocks noChangeAspect="1" noChangeArrowheads="1"/>
              </p:cNvPicPr>
              <p:nvPr/>
            </p:nvPicPr>
            <p:blipFill>
              <a:blip r:embed="rId1">
                <a:lum contrast="2000"/>
                <a:extLst>
                  <a:ext uri="{28A0092B-C50C-407E-A947-70E740481C1C}">
                    <a14:useLocalDpi xmlns:a14="http://schemas.microsoft.com/office/drawing/2010/main" val="0"/>
                  </a:ext>
                </a:extLst>
              </a:blip>
              <a:srcRect r="7321" b="-53"/>
              <a:stretch>
                <a:fillRect/>
              </a:stretch>
            </p:blipFill>
            <p:spPr bwMode="auto">
              <a:xfrm>
                <a:off x="1001910" y="1239915"/>
                <a:ext cx="7179172" cy="4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3"/>
              <p:cNvGrpSpPr/>
              <p:nvPr/>
            </p:nvGrpSpPr>
            <p:grpSpPr bwMode="auto">
              <a:xfrm>
                <a:off x="5912605" y="1836371"/>
                <a:ext cx="1348622" cy="752237"/>
                <a:chOff x="2964" y="1347"/>
                <a:chExt cx="1532" cy="446"/>
              </a:xfrm>
            </p:grpSpPr>
            <p:sp>
              <p:nvSpPr>
                <p:cNvPr id="9256" name="AutoShape 4"/>
                <p:cNvSpPr>
                  <a:spLocks noChangeArrowheads="1"/>
                </p:cNvSpPr>
                <p:nvPr/>
              </p:nvSpPr>
              <p:spPr bwMode="auto">
                <a:xfrm>
                  <a:off x="2964" y="1347"/>
                  <a:ext cx="1406" cy="396"/>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57" name="Rectangle 5"/>
                <p:cNvSpPr>
                  <a:spLocks noChangeArrowheads="1"/>
                </p:cNvSpPr>
                <p:nvPr/>
              </p:nvSpPr>
              <p:spPr bwMode="auto">
                <a:xfrm>
                  <a:off x="3135" y="1395"/>
                  <a:ext cx="1361"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r>
                    <a:rPr kumimoji="1" lang="en-US" altLang="zh-CN" sz="1200">
                      <a:solidFill>
                        <a:srgbClr val="FF0000"/>
                      </a:solidFill>
                      <a:latin typeface="Arial" panose="020B0604020202020204" pitchFamily="34" charset="0"/>
                    </a:rPr>
                    <a:t>5.4 </a:t>
                  </a:r>
                  <a:r>
                    <a:rPr kumimoji="1" lang="en-US" altLang="zh-CN" sz="1200">
                      <a:solidFill>
                        <a:srgbClr val="FF0000"/>
                      </a:solidFill>
                      <a:latin typeface="Arial" panose="020B0604020202020204" pitchFamily="34" charset="0"/>
                      <a:sym typeface="Symbol" panose="05050102010706020507" pitchFamily="18" charset="2"/>
                    </a:rPr>
                    <a:t>TW/</a:t>
                  </a:r>
                  <a:r>
                    <a:rPr kumimoji="1" lang="en-US" altLang="zh-CN" sz="1200">
                      <a:solidFill>
                        <a:srgbClr val="FF0000"/>
                      </a:solidFill>
                      <a:latin typeface="Arial" panose="020B0604020202020204" pitchFamily="34" charset="0"/>
                    </a:rPr>
                    <a:t>46fs, 10Hz, 1998</a:t>
                  </a:r>
                  <a:endParaRPr kumimoji="1" lang="en-US" altLang="zh-CN" sz="1200">
                    <a:solidFill>
                      <a:srgbClr val="FF0000"/>
                    </a:solidFill>
                    <a:latin typeface="Arial" panose="020B0604020202020204" pitchFamily="34" charset="0"/>
                  </a:endParaRPr>
                </a:p>
              </p:txBody>
            </p:sp>
          </p:grpSp>
          <p:grpSp>
            <p:nvGrpSpPr>
              <p:cNvPr id="9225" name="Group 6"/>
              <p:cNvGrpSpPr/>
              <p:nvPr/>
            </p:nvGrpSpPr>
            <p:grpSpPr bwMode="auto">
              <a:xfrm>
                <a:off x="1666322" y="2920442"/>
                <a:ext cx="1351913" cy="700587"/>
                <a:chOff x="249" y="1723"/>
                <a:chExt cx="1497" cy="431"/>
              </a:xfrm>
            </p:grpSpPr>
            <p:sp>
              <p:nvSpPr>
                <p:cNvPr id="9254" name="AutoShape 7"/>
                <p:cNvSpPr>
                  <a:spLocks noChangeArrowheads="1"/>
                </p:cNvSpPr>
                <p:nvPr/>
              </p:nvSpPr>
              <p:spPr bwMode="auto">
                <a:xfrm>
                  <a:off x="249" y="1723"/>
                  <a:ext cx="1497" cy="376"/>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55" name="Rectangle 8"/>
                <p:cNvSpPr>
                  <a:spLocks noChangeArrowheads="1"/>
                </p:cNvSpPr>
                <p:nvPr/>
              </p:nvSpPr>
              <p:spPr bwMode="auto">
                <a:xfrm>
                  <a:off x="292" y="1776"/>
                  <a:ext cx="1454"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spcBef>
                      <a:spcPct val="10000"/>
                    </a:spcBef>
                  </a:pPr>
                  <a:r>
                    <a:rPr kumimoji="1" lang="en-US" altLang="zh-CN" sz="1200">
                      <a:solidFill>
                        <a:srgbClr val="FF0000"/>
                      </a:solidFill>
                      <a:latin typeface="Arial" panose="020B0604020202020204" pitchFamily="34" charset="0"/>
                    </a:rPr>
                    <a:t>16 </a:t>
                  </a:r>
                  <a:r>
                    <a:rPr kumimoji="1" lang="en-US" altLang="zh-CN" sz="1200">
                      <a:solidFill>
                        <a:srgbClr val="FF0000"/>
                      </a:solidFill>
                      <a:latin typeface="Arial" panose="020B0604020202020204" pitchFamily="34" charset="0"/>
                      <a:sym typeface="Symbol" panose="05050102010706020507" pitchFamily="18" charset="2"/>
                    </a:rPr>
                    <a:t>TW/33.9</a:t>
                  </a:r>
                  <a:r>
                    <a:rPr kumimoji="1" lang="en-US" altLang="zh-CN" sz="1200">
                      <a:solidFill>
                        <a:srgbClr val="FF0000"/>
                      </a:solidFill>
                      <a:latin typeface="Arial" panose="020B0604020202020204" pitchFamily="34" charset="0"/>
                    </a:rPr>
                    <a:t>fs, 10Hz, 2001</a:t>
                  </a:r>
                  <a:endParaRPr kumimoji="1" lang="en-US" altLang="zh-CN" sz="1200">
                    <a:solidFill>
                      <a:srgbClr val="FF0000"/>
                    </a:solidFill>
                    <a:latin typeface="Arial" panose="020B0604020202020204" pitchFamily="34" charset="0"/>
                  </a:endParaRPr>
                </a:p>
              </p:txBody>
            </p:sp>
          </p:grpSp>
          <p:grpSp>
            <p:nvGrpSpPr>
              <p:cNvPr id="9226" name="组合 3"/>
              <p:cNvGrpSpPr/>
              <p:nvPr/>
            </p:nvGrpSpPr>
            <p:grpSpPr bwMode="auto">
              <a:xfrm>
                <a:off x="2105704" y="2151918"/>
                <a:ext cx="1708287" cy="733936"/>
                <a:chOff x="2106693" y="2401144"/>
                <a:chExt cx="1708287" cy="536756"/>
              </a:xfrm>
            </p:grpSpPr>
            <p:sp>
              <p:nvSpPr>
                <p:cNvPr id="9252" name="AutoShape 10"/>
                <p:cNvSpPr>
                  <a:spLocks noChangeArrowheads="1"/>
                </p:cNvSpPr>
                <p:nvPr/>
              </p:nvSpPr>
              <p:spPr bwMode="auto">
                <a:xfrm>
                  <a:off x="2116379" y="2401144"/>
                  <a:ext cx="1698601" cy="458929"/>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53" name="Rectangle 11"/>
                <p:cNvSpPr>
                  <a:spLocks noChangeArrowheads="1"/>
                </p:cNvSpPr>
                <p:nvPr/>
              </p:nvSpPr>
              <p:spPr bwMode="auto">
                <a:xfrm>
                  <a:off x="2106693" y="2475828"/>
                  <a:ext cx="1708287" cy="46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FF0000"/>
                      </a:solidFill>
                      <a:latin typeface="Arial" panose="020B0604020202020204" pitchFamily="34" charset="0"/>
                    </a:rPr>
                    <a:t>23 </a:t>
                  </a:r>
                  <a:r>
                    <a:rPr kumimoji="1" lang="en-US" altLang="zh-CN" sz="1200">
                      <a:solidFill>
                        <a:srgbClr val="FF0000"/>
                      </a:solidFill>
                      <a:latin typeface="Arial" panose="020B0604020202020204" pitchFamily="34" charset="0"/>
                      <a:sym typeface="Symbol" panose="05050102010706020507" pitchFamily="18" charset="2"/>
                    </a:rPr>
                    <a:t>TW/</a:t>
                  </a:r>
                  <a:r>
                    <a:rPr kumimoji="1" lang="en-US" altLang="zh-CN" sz="1200">
                      <a:solidFill>
                        <a:srgbClr val="FF0000"/>
                      </a:solidFill>
                      <a:latin typeface="Arial" panose="020B0604020202020204" pitchFamily="34" charset="0"/>
                    </a:rPr>
                    <a:t>33.9fs, 10Hz, 2002</a:t>
                  </a:r>
                  <a:endParaRPr kumimoji="1" lang="en-US" altLang="zh-CN" sz="1200">
                    <a:solidFill>
                      <a:srgbClr val="FF0000"/>
                    </a:solidFill>
                    <a:latin typeface="Arial" panose="020B0604020202020204" pitchFamily="34" charset="0"/>
                  </a:endParaRPr>
                </a:p>
              </p:txBody>
            </p:sp>
          </p:grpSp>
          <p:sp>
            <p:nvSpPr>
              <p:cNvPr id="9227" name="AutoShape 13"/>
              <p:cNvSpPr>
                <a:spLocks noChangeArrowheads="1"/>
              </p:cNvSpPr>
              <p:nvPr/>
            </p:nvSpPr>
            <p:spPr bwMode="auto">
              <a:xfrm>
                <a:off x="2266711" y="3910068"/>
                <a:ext cx="1539453" cy="577928"/>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28" name="Rectangle 14"/>
              <p:cNvSpPr>
                <a:spLocks noChangeArrowheads="1"/>
              </p:cNvSpPr>
              <p:nvPr/>
            </p:nvSpPr>
            <p:spPr bwMode="auto">
              <a:xfrm>
                <a:off x="2342279" y="3957375"/>
                <a:ext cx="1463885" cy="46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FF0000"/>
                    </a:solidFill>
                    <a:latin typeface="Arial" panose="020B0604020202020204" pitchFamily="34" charset="0"/>
                  </a:rPr>
                  <a:t>120 </a:t>
                </a:r>
                <a:r>
                  <a:rPr kumimoji="1" lang="en-US" altLang="zh-CN" sz="1200">
                    <a:solidFill>
                      <a:srgbClr val="FF0000"/>
                    </a:solidFill>
                    <a:latin typeface="Arial" panose="020B0604020202020204" pitchFamily="34" charset="0"/>
                    <a:sym typeface="Symbol" panose="05050102010706020507" pitchFamily="18" charset="2"/>
                  </a:rPr>
                  <a:t>TW/</a:t>
                </a:r>
                <a:r>
                  <a:rPr kumimoji="1" lang="en-US" altLang="zh-CN" sz="1200">
                    <a:solidFill>
                      <a:srgbClr val="FF0000"/>
                    </a:solidFill>
                    <a:latin typeface="Arial" panose="020B0604020202020204" pitchFamily="34" charset="0"/>
                  </a:rPr>
                  <a:t>36fs, single shot, 2004</a:t>
                </a:r>
                <a:endParaRPr kumimoji="1" lang="en-US" altLang="zh-CN" sz="1200">
                  <a:solidFill>
                    <a:srgbClr val="FF0000"/>
                  </a:solidFill>
                  <a:latin typeface="Arial" panose="020B0604020202020204" pitchFamily="34" charset="0"/>
                </a:endParaRPr>
              </a:p>
            </p:txBody>
          </p:sp>
          <p:sp>
            <p:nvSpPr>
              <p:cNvPr id="9229" name="AutoShape 16"/>
              <p:cNvSpPr>
                <a:spLocks noChangeArrowheads="1"/>
              </p:cNvSpPr>
              <p:nvPr/>
            </p:nvSpPr>
            <p:spPr bwMode="auto">
              <a:xfrm>
                <a:off x="2768086" y="1319117"/>
                <a:ext cx="1679195" cy="533107"/>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30" name="Rectangle 17"/>
              <p:cNvSpPr>
                <a:spLocks noChangeArrowheads="1"/>
              </p:cNvSpPr>
              <p:nvPr/>
            </p:nvSpPr>
            <p:spPr bwMode="auto">
              <a:xfrm>
                <a:off x="2841742" y="1375435"/>
                <a:ext cx="1330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0000FF"/>
                    </a:solidFill>
                    <a:latin typeface="Arial" panose="020B0604020202020204" pitchFamily="34" charset="0"/>
                  </a:rPr>
                  <a:t>0.1 </a:t>
                </a:r>
                <a:r>
                  <a:rPr kumimoji="1" lang="en-US" altLang="zh-CN" sz="1200">
                    <a:solidFill>
                      <a:srgbClr val="0000FF"/>
                    </a:solidFill>
                    <a:latin typeface="Arial" panose="020B0604020202020204" pitchFamily="34" charset="0"/>
                    <a:sym typeface="Symbol" panose="05050102010706020507" pitchFamily="18" charset="2"/>
                  </a:rPr>
                  <a:t>TW/</a:t>
                </a:r>
                <a:r>
                  <a:rPr kumimoji="1" lang="en-US" altLang="zh-CN" sz="1200">
                    <a:solidFill>
                      <a:srgbClr val="0000FF"/>
                    </a:solidFill>
                    <a:latin typeface="Arial" panose="020B0604020202020204" pitchFamily="34" charset="0"/>
                  </a:rPr>
                  <a:t>20ps, 1991</a:t>
                </a:r>
                <a:endParaRPr kumimoji="1" lang="en-US" altLang="zh-CN" sz="1200">
                  <a:solidFill>
                    <a:srgbClr val="0000FF"/>
                  </a:solidFill>
                  <a:latin typeface="Arial" panose="020B0604020202020204" pitchFamily="34" charset="0"/>
                </a:endParaRPr>
              </a:p>
            </p:txBody>
          </p:sp>
          <p:grpSp>
            <p:nvGrpSpPr>
              <p:cNvPr id="9231" name="组合 4"/>
              <p:cNvGrpSpPr/>
              <p:nvPr/>
            </p:nvGrpSpPr>
            <p:grpSpPr bwMode="auto">
              <a:xfrm>
                <a:off x="3908677" y="2344342"/>
                <a:ext cx="1931439" cy="807637"/>
                <a:chOff x="1706527" y="3091225"/>
                <a:chExt cx="1931439" cy="562969"/>
              </a:xfrm>
            </p:grpSpPr>
            <p:sp>
              <p:nvSpPr>
                <p:cNvPr id="9250" name="AutoShape 19"/>
                <p:cNvSpPr>
                  <a:spLocks noChangeArrowheads="1"/>
                </p:cNvSpPr>
                <p:nvPr/>
              </p:nvSpPr>
              <p:spPr bwMode="auto">
                <a:xfrm>
                  <a:off x="1733822" y="3091225"/>
                  <a:ext cx="1904144" cy="528679"/>
                </a:xfrm>
                <a:prstGeom prst="flowChartPunchedTape">
                  <a:avLst/>
                </a:prstGeom>
                <a:solidFill>
                  <a:srgbClr val="FFCC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51" name="Rectangle 20"/>
                <p:cNvSpPr>
                  <a:spLocks noChangeArrowheads="1"/>
                </p:cNvSpPr>
                <p:nvPr/>
              </p:nvSpPr>
              <p:spPr bwMode="auto">
                <a:xfrm>
                  <a:off x="1706527" y="3191838"/>
                  <a:ext cx="1879280" cy="46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0">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0000CC"/>
                      </a:solidFill>
                      <a:latin typeface="Arial" panose="020B0604020202020204" pitchFamily="34" charset="0"/>
                    </a:rPr>
                    <a:t>16.7 </a:t>
                  </a:r>
                  <a:r>
                    <a:rPr kumimoji="1" lang="en-US" altLang="zh-CN" sz="1200">
                      <a:solidFill>
                        <a:srgbClr val="0000CC"/>
                      </a:solidFill>
                      <a:latin typeface="Arial" panose="020B0604020202020204" pitchFamily="34" charset="0"/>
                      <a:sym typeface="Symbol" panose="05050102010706020507" pitchFamily="18" charset="2"/>
                    </a:rPr>
                    <a:t>TW/</a:t>
                  </a:r>
                  <a:r>
                    <a:rPr kumimoji="1" lang="en-US" altLang="zh-CN" sz="1200">
                      <a:solidFill>
                        <a:srgbClr val="0000CC"/>
                      </a:solidFill>
                      <a:latin typeface="Arial" panose="020B0604020202020204" pitchFamily="34" charset="0"/>
                    </a:rPr>
                    <a:t>120fs, OPCPA laser, 2002</a:t>
                  </a:r>
                  <a:endParaRPr kumimoji="1" lang="en-US" altLang="zh-CN" sz="1200">
                    <a:solidFill>
                      <a:srgbClr val="0000CC"/>
                    </a:solidFill>
                    <a:latin typeface="Arial" panose="020B0604020202020204" pitchFamily="34" charset="0"/>
                  </a:endParaRPr>
                </a:p>
              </p:txBody>
            </p:sp>
          </p:grpSp>
          <p:grpSp>
            <p:nvGrpSpPr>
              <p:cNvPr id="9232" name="Group 21"/>
              <p:cNvGrpSpPr/>
              <p:nvPr/>
            </p:nvGrpSpPr>
            <p:grpSpPr bwMode="auto">
              <a:xfrm>
                <a:off x="5089700" y="1262955"/>
                <a:ext cx="1546264" cy="630781"/>
                <a:chOff x="2084" y="589"/>
                <a:chExt cx="1586" cy="437"/>
              </a:xfrm>
            </p:grpSpPr>
            <p:sp>
              <p:nvSpPr>
                <p:cNvPr id="9248" name="AutoShape 22"/>
                <p:cNvSpPr>
                  <a:spLocks noChangeArrowheads="1"/>
                </p:cNvSpPr>
                <p:nvPr/>
              </p:nvSpPr>
              <p:spPr bwMode="auto">
                <a:xfrm>
                  <a:off x="2084" y="589"/>
                  <a:ext cx="1403" cy="396"/>
                </a:xfrm>
                <a:prstGeom prst="flowChartPunchedTape">
                  <a:avLst/>
                </a:prstGeom>
                <a:solidFill>
                  <a:srgbClr val="FFFF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49" name="Rectangle 23"/>
                <p:cNvSpPr>
                  <a:spLocks noChangeArrowheads="1"/>
                </p:cNvSpPr>
                <p:nvPr/>
              </p:nvSpPr>
              <p:spPr bwMode="auto">
                <a:xfrm>
                  <a:off x="2268" y="628"/>
                  <a:ext cx="1402"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r>
                    <a:rPr kumimoji="1" lang="en-US" altLang="zh-CN" sz="1200">
                      <a:solidFill>
                        <a:srgbClr val="FF0000"/>
                      </a:solidFill>
                      <a:latin typeface="Arial" panose="020B0604020202020204" pitchFamily="34" charset="0"/>
                    </a:rPr>
                    <a:t>2.8 </a:t>
                  </a:r>
                  <a:r>
                    <a:rPr kumimoji="1" lang="en-US" altLang="zh-CN" sz="1200">
                      <a:solidFill>
                        <a:srgbClr val="FF0000"/>
                      </a:solidFill>
                      <a:latin typeface="Arial" panose="020B0604020202020204" pitchFamily="34" charset="0"/>
                      <a:sym typeface="Symbol" panose="05050102010706020507" pitchFamily="18" charset="2"/>
                    </a:rPr>
                    <a:t>TW/</a:t>
                  </a:r>
                  <a:r>
                    <a:rPr kumimoji="1" lang="en-US" altLang="zh-CN" sz="1200">
                      <a:solidFill>
                        <a:srgbClr val="FF0000"/>
                      </a:solidFill>
                      <a:latin typeface="Arial" panose="020B0604020202020204" pitchFamily="34" charset="0"/>
                    </a:rPr>
                    <a:t>43fs, 10Hz, 1996</a:t>
                  </a:r>
                  <a:endParaRPr kumimoji="1" lang="en-US" altLang="zh-CN" sz="1200">
                    <a:solidFill>
                      <a:srgbClr val="FF0000"/>
                    </a:solidFill>
                    <a:latin typeface="Arial" panose="020B0604020202020204" pitchFamily="34" charset="0"/>
                  </a:endParaRPr>
                </a:p>
              </p:txBody>
            </p:sp>
          </p:grpSp>
          <p:sp>
            <p:nvSpPr>
              <p:cNvPr id="9233" name="AutoShape 27"/>
              <p:cNvSpPr>
                <a:spLocks noChangeArrowheads="1"/>
              </p:cNvSpPr>
              <p:nvPr/>
            </p:nvSpPr>
            <p:spPr bwMode="auto">
              <a:xfrm>
                <a:off x="4068056" y="3534877"/>
                <a:ext cx="1435089" cy="538745"/>
              </a:xfrm>
              <a:prstGeom prst="flowChartPunchedTape">
                <a:avLst/>
              </a:prstGeom>
              <a:solidFill>
                <a:srgbClr val="99FF66">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34" name="Rectangle 28"/>
              <p:cNvSpPr>
                <a:spLocks noChangeArrowheads="1"/>
              </p:cNvSpPr>
              <p:nvPr/>
            </p:nvSpPr>
            <p:spPr bwMode="auto">
              <a:xfrm>
                <a:off x="4020835" y="3574357"/>
                <a:ext cx="1529533" cy="47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FF0000"/>
                    </a:solidFill>
                    <a:latin typeface="Arial" panose="020B0604020202020204" pitchFamily="34" charset="0"/>
                  </a:rPr>
                  <a:t>0.7 mJ</a:t>
                </a:r>
                <a:r>
                  <a:rPr kumimoji="1" lang="en-US" altLang="zh-CN" sz="1200">
                    <a:solidFill>
                      <a:srgbClr val="FF0000"/>
                    </a:solidFill>
                    <a:latin typeface="Arial" panose="020B0604020202020204" pitchFamily="34" charset="0"/>
                    <a:sym typeface="Symbol" panose="05050102010706020507" pitchFamily="18" charset="2"/>
                  </a:rPr>
                  <a:t>/5</a:t>
                </a:r>
                <a:r>
                  <a:rPr kumimoji="1" lang="en-US" altLang="zh-CN" sz="1200">
                    <a:solidFill>
                      <a:srgbClr val="FF0000"/>
                    </a:solidFill>
                    <a:latin typeface="Arial" panose="020B0604020202020204" pitchFamily="34" charset="0"/>
                  </a:rPr>
                  <a:t>fs, 1kHz 2007</a:t>
                </a:r>
                <a:endParaRPr kumimoji="1" lang="en-US" altLang="zh-CN" sz="1200">
                  <a:solidFill>
                    <a:srgbClr val="0000CC"/>
                  </a:solidFill>
                  <a:latin typeface="Arial" panose="020B0604020202020204" pitchFamily="34" charset="0"/>
                </a:endParaRPr>
              </a:p>
            </p:txBody>
          </p:sp>
          <p:sp>
            <p:nvSpPr>
              <p:cNvPr id="9235" name="AutoShape 30"/>
              <p:cNvSpPr>
                <a:spLocks noChangeArrowheads="1"/>
              </p:cNvSpPr>
              <p:nvPr/>
            </p:nvSpPr>
            <p:spPr bwMode="auto">
              <a:xfrm>
                <a:off x="6034592" y="2673841"/>
                <a:ext cx="1705233" cy="657096"/>
              </a:xfrm>
              <a:prstGeom prst="flowChartPunchedTape">
                <a:avLst/>
              </a:prstGeom>
              <a:solidFill>
                <a:srgbClr val="FF66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36" name="Rectangle 31"/>
              <p:cNvSpPr>
                <a:spLocks noChangeArrowheads="1"/>
              </p:cNvSpPr>
              <p:nvPr/>
            </p:nvSpPr>
            <p:spPr bwMode="auto">
              <a:xfrm>
                <a:off x="6005889" y="2753530"/>
                <a:ext cx="1728304" cy="66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chemeClr val="bg1"/>
                    </a:solidFill>
                    <a:latin typeface="Arial" panose="020B0604020202020204" pitchFamily="34" charset="0"/>
                  </a:rPr>
                  <a:t>890 </a:t>
                </a:r>
                <a:r>
                  <a:rPr kumimoji="1" lang="en-US" altLang="zh-CN" sz="1200">
                    <a:solidFill>
                      <a:schemeClr val="bg1"/>
                    </a:solidFill>
                    <a:latin typeface="Arial" panose="020B0604020202020204" pitchFamily="34" charset="0"/>
                    <a:sym typeface="Symbol" panose="05050102010706020507" pitchFamily="18" charset="2"/>
                  </a:rPr>
                  <a:t>TW/</a:t>
                </a:r>
                <a:r>
                  <a:rPr kumimoji="1" lang="en-US" altLang="zh-CN" sz="1200">
                    <a:solidFill>
                      <a:schemeClr val="bg1"/>
                    </a:solidFill>
                    <a:latin typeface="Arial" panose="020B0604020202020204" pitchFamily="34" charset="0"/>
                  </a:rPr>
                  <a:t>29fs, single shot, 2007</a:t>
                </a:r>
                <a:endParaRPr kumimoji="1" lang="en-US" altLang="zh-CN" sz="1200">
                  <a:solidFill>
                    <a:schemeClr val="bg1"/>
                  </a:solidFill>
                  <a:latin typeface="Arial" panose="020B0604020202020204" pitchFamily="34" charset="0"/>
                </a:endParaRPr>
              </a:p>
            </p:txBody>
          </p:sp>
          <p:grpSp>
            <p:nvGrpSpPr>
              <p:cNvPr id="9237" name="Group 32"/>
              <p:cNvGrpSpPr/>
              <p:nvPr/>
            </p:nvGrpSpPr>
            <p:grpSpPr bwMode="auto">
              <a:xfrm>
                <a:off x="3507067" y="4450355"/>
                <a:ext cx="2030669" cy="764174"/>
                <a:chOff x="1385" y="2724"/>
                <a:chExt cx="1683" cy="467"/>
              </a:xfrm>
            </p:grpSpPr>
            <p:sp>
              <p:nvSpPr>
                <p:cNvPr id="9246" name="AutoShape 33"/>
                <p:cNvSpPr>
                  <a:spLocks noChangeArrowheads="1"/>
                </p:cNvSpPr>
                <p:nvPr/>
              </p:nvSpPr>
              <p:spPr bwMode="auto">
                <a:xfrm>
                  <a:off x="1385" y="2724"/>
                  <a:ext cx="1451" cy="467"/>
                </a:xfrm>
                <a:prstGeom prst="flowChartPunchedTape">
                  <a:avLst/>
                </a:prstGeom>
                <a:solidFill>
                  <a:srgbClr val="99CC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47" name="Rectangle 34"/>
                <p:cNvSpPr>
                  <a:spLocks noChangeArrowheads="1"/>
                </p:cNvSpPr>
                <p:nvPr/>
              </p:nvSpPr>
              <p:spPr bwMode="auto">
                <a:xfrm>
                  <a:off x="1466" y="2804"/>
                  <a:ext cx="1602"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r>
                    <a:rPr kumimoji="1" lang="zh-CN" altLang="en-US" sz="1200">
                      <a:solidFill>
                        <a:srgbClr val="FF0000"/>
                      </a:solidFill>
                      <a:latin typeface="Arial" panose="020B0604020202020204" pitchFamily="34" charset="0"/>
                    </a:rPr>
                    <a:t>        </a:t>
                  </a:r>
                  <a:r>
                    <a:rPr kumimoji="1" lang="en-US" altLang="zh-CN" sz="1200">
                      <a:solidFill>
                        <a:srgbClr val="FF0000"/>
                      </a:solidFill>
                      <a:latin typeface="Arial" panose="020B0604020202020204" pitchFamily="34" charset="0"/>
                    </a:rPr>
                    <a:t>1.5 mJ</a:t>
                  </a:r>
                  <a:r>
                    <a:rPr kumimoji="1" lang="en-US" altLang="zh-CN" sz="1200">
                      <a:solidFill>
                        <a:srgbClr val="FF0000"/>
                      </a:solidFill>
                      <a:latin typeface="Arial" panose="020B0604020202020204" pitchFamily="34" charset="0"/>
                      <a:sym typeface="Symbol" panose="05050102010706020507" pitchFamily="18" charset="2"/>
                    </a:rPr>
                    <a:t>/40</a:t>
                  </a:r>
                  <a:r>
                    <a:rPr kumimoji="1" lang="en-US" altLang="zh-CN" sz="1200">
                      <a:solidFill>
                        <a:srgbClr val="FF0000"/>
                      </a:solidFill>
                      <a:latin typeface="Arial" panose="020B0604020202020204" pitchFamily="34" charset="0"/>
                    </a:rPr>
                    <a:t>fs, </a:t>
                  </a:r>
                  <a:endParaRPr kumimoji="1" lang="en-US" altLang="zh-CN" sz="1200">
                    <a:solidFill>
                      <a:srgbClr val="FF0000"/>
                    </a:solidFill>
                    <a:latin typeface="Arial" panose="020B0604020202020204" pitchFamily="34" charset="0"/>
                  </a:endParaRPr>
                </a:p>
                <a:p>
                  <a:pPr eaLnBrk="1" hangingPunct="1"/>
                  <a:r>
                    <a:rPr kumimoji="1" lang="en-US" altLang="zh-CN" sz="1200">
                      <a:solidFill>
                        <a:srgbClr val="FF0000"/>
                      </a:solidFill>
                      <a:latin typeface="Arial" panose="020B0604020202020204" pitchFamily="34" charset="0"/>
                    </a:rPr>
                    <a:t>1.2-2.5</a:t>
                  </a:r>
                  <a:r>
                    <a:rPr kumimoji="1" lang="en-US" altLang="zh-CN" sz="1200">
                      <a:solidFill>
                        <a:srgbClr val="FF0000"/>
                      </a:solidFill>
                      <a:latin typeface="Arial" panose="020B0604020202020204" pitchFamily="34" charset="0"/>
                      <a:cs typeface="Arial" panose="020B0604020202020204" pitchFamily="34" charset="0"/>
                    </a:rPr>
                    <a:t>µ</a:t>
                  </a:r>
                  <a:r>
                    <a:rPr kumimoji="1" lang="en-US" altLang="zh-CN" sz="1200">
                      <a:solidFill>
                        <a:srgbClr val="FF0000"/>
                      </a:solidFill>
                      <a:latin typeface="Arial" panose="020B0604020202020204" pitchFamily="34" charset="0"/>
                    </a:rPr>
                    <a:t>m, 1kHz, 2008</a:t>
                  </a:r>
                  <a:endParaRPr kumimoji="1" lang="en-US" altLang="zh-CN" sz="1200" baseline="30000">
                    <a:solidFill>
                      <a:srgbClr val="0000CC"/>
                    </a:solidFill>
                    <a:latin typeface="Arial" panose="020B0604020202020204" pitchFamily="34" charset="0"/>
                  </a:endParaRPr>
                </a:p>
              </p:txBody>
            </p:sp>
          </p:grpSp>
          <p:grpSp>
            <p:nvGrpSpPr>
              <p:cNvPr id="9238" name="Group 35"/>
              <p:cNvGrpSpPr/>
              <p:nvPr/>
            </p:nvGrpSpPr>
            <p:grpSpPr bwMode="auto">
              <a:xfrm>
                <a:off x="1690672" y="4746461"/>
                <a:ext cx="1759353" cy="664289"/>
                <a:chOff x="1653" y="2753"/>
                <a:chExt cx="1651" cy="467"/>
              </a:xfrm>
            </p:grpSpPr>
            <p:sp>
              <p:nvSpPr>
                <p:cNvPr id="9244" name="AutoShape 36"/>
                <p:cNvSpPr>
                  <a:spLocks noChangeArrowheads="1"/>
                </p:cNvSpPr>
                <p:nvPr/>
              </p:nvSpPr>
              <p:spPr bwMode="auto">
                <a:xfrm>
                  <a:off x="1653" y="2753"/>
                  <a:ext cx="1451" cy="467"/>
                </a:xfrm>
                <a:prstGeom prst="flowChartPunchedTape">
                  <a:avLst/>
                </a:prstGeom>
                <a:solidFill>
                  <a:srgbClr val="66CCFF">
                    <a:alpha val="8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45" name="Rectangle 37"/>
                <p:cNvSpPr>
                  <a:spLocks noChangeArrowheads="1"/>
                </p:cNvSpPr>
                <p:nvPr/>
              </p:nvSpPr>
              <p:spPr bwMode="auto">
                <a:xfrm>
                  <a:off x="1702" y="2804"/>
                  <a:ext cx="1602"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r>
                    <a:rPr kumimoji="1" lang="zh-CN" altLang="en-US" sz="1200">
                      <a:solidFill>
                        <a:srgbClr val="FF0000"/>
                      </a:solidFill>
                      <a:latin typeface="Arial" panose="020B0604020202020204" pitchFamily="34" charset="0"/>
                    </a:rPr>
                    <a:t>        </a:t>
                  </a:r>
                  <a:r>
                    <a:rPr kumimoji="1" lang="en-US" altLang="zh-CN" sz="1200">
                      <a:solidFill>
                        <a:srgbClr val="FF0000"/>
                      </a:solidFill>
                      <a:latin typeface="Arial" panose="020B0604020202020204" pitchFamily="34" charset="0"/>
                    </a:rPr>
                    <a:t>0.7 mJ</a:t>
                  </a:r>
                  <a:r>
                    <a:rPr kumimoji="1" lang="en-US" altLang="zh-CN" sz="1200">
                      <a:solidFill>
                        <a:srgbClr val="FF0000"/>
                      </a:solidFill>
                      <a:latin typeface="Arial" panose="020B0604020202020204" pitchFamily="34" charset="0"/>
                      <a:sym typeface="Symbol" panose="05050102010706020507" pitchFamily="18" charset="2"/>
                    </a:rPr>
                    <a:t>/&lt;9</a:t>
                  </a:r>
                  <a:r>
                    <a:rPr kumimoji="1" lang="en-US" altLang="zh-CN" sz="1200">
                      <a:solidFill>
                        <a:srgbClr val="FF0000"/>
                      </a:solidFill>
                      <a:latin typeface="Arial" panose="020B0604020202020204" pitchFamily="34" charset="0"/>
                    </a:rPr>
                    <a:t>fs, </a:t>
                  </a:r>
                  <a:endParaRPr kumimoji="1" lang="en-US" altLang="zh-CN" sz="1200">
                    <a:solidFill>
                      <a:srgbClr val="FF0000"/>
                    </a:solidFill>
                    <a:latin typeface="Arial" panose="020B0604020202020204" pitchFamily="34" charset="0"/>
                  </a:endParaRPr>
                </a:p>
                <a:p>
                  <a:pPr eaLnBrk="1" hangingPunct="1"/>
                  <a:r>
                    <a:rPr kumimoji="1" lang="en-US" altLang="zh-CN" sz="1200">
                      <a:solidFill>
                        <a:srgbClr val="FF0000"/>
                      </a:solidFill>
                      <a:latin typeface="Arial" panose="020B0604020202020204" pitchFamily="34" charset="0"/>
                    </a:rPr>
                    <a:t>1.75</a:t>
                  </a:r>
                  <a:r>
                    <a:rPr kumimoji="1" lang="en-US" altLang="zh-CN" sz="1200">
                      <a:solidFill>
                        <a:srgbClr val="FF0000"/>
                      </a:solidFill>
                      <a:latin typeface="Arial" panose="020B0604020202020204" pitchFamily="34" charset="0"/>
                      <a:cs typeface="Arial" panose="020B0604020202020204" pitchFamily="34" charset="0"/>
                    </a:rPr>
                    <a:t>µ</a:t>
                  </a:r>
                  <a:r>
                    <a:rPr kumimoji="1" lang="en-US" altLang="zh-CN" sz="1200">
                      <a:solidFill>
                        <a:srgbClr val="FF0000"/>
                      </a:solidFill>
                      <a:latin typeface="Arial" panose="020B0604020202020204" pitchFamily="34" charset="0"/>
                    </a:rPr>
                    <a:t>m, 1kHz, 2011</a:t>
                  </a:r>
                  <a:endParaRPr kumimoji="1" lang="en-US" altLang="zh-CN" sz="1200" baseline="30000">
                    <a:solidFill>
                      <a:srgbClr val="0000FF"/>
                    </a:solidFill>
                    <a:latin typeface="Arial" panose="020B0604020202020204" pitchFamily="34" charset="0"/>
                  </a:endParaRPr>
                </a:p>
              </p:txBody>
            </p:sp>
          </p:grpSp>
          <p:sp>
            <p:nvSpPr>
              <p:cNvPr id="9239" name="AutoShape 39"/>
              <p:cNvSpPr>
                <a:spLocks noChangeArrowheads="1"/>
              </p:cNvSpPr>
              <p:nvPr/>
            </p:nvSpPr>
            <p:spPr bwMode="auto">
              <a:xfrm>
                <a:off x="6041647" y="3430892"/>
                <a:ext cx="1705233" cy="616234"/>
              </a:xfrm>
              <a:prstGeom prst="flowChartPunchedTape">
                <a:avLst/>
              </a:prstGeom>
              <a:solidFill>
                <a:srgbClr val="FFC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sz="1200">
                  <a:latin typeface="Arial" panose="020B0604020202020204" pitchFamily="34" charset="0"/>
                </a:endParaRPr>
              </a:p>
            </p:txBody>
          </p:sp>
          <p:sp>
            <p:nvSpPr>
              <p:cNvPr id="9240" name="Rectangle 40"/>
              <p:cNvSpPr>
                <a:spLocks noChangeArrowheads="1"/>
              </p:cNvSpPr>
              <p:nvPr/>
            </p:nvSpPr>
            <p:spPr bwMode="auto">
              <a:xfrm>
                <a:off x="6005889" y="3488177"/>
                <a:ext cx="1728304" cy="62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chemeClr val="bg1"/>
                    </a:solidFill>
                    <a:latin typeface="Arial" panose="020B0604020202020204" pitchFamily="34" charset="0"/>
                  </a:rPr>
                  <a:t>&gt;1PW, single shot, 2010</a:t>
                </a:r>
                <a:endParaRPr kumimoji="1" lang="en-US" altLang="zh-CN" sz="1200">
                  <a:solidFill>
                    <a:schemeClr val="bg1"/>
                  </a:solidFill>
                  <a:latin typeface="Arial" panose="020B0604020202020204" pitchFamily="34" charset="0"/>
                </a:endParaRPr>
              </a:p>
            </p:txBody>
          </p:sp>
          <p:grpSp>
            <p:nvGrpSpPr>
              <p:cNvPr id="9241" name="Group 26"/>
              <p:cNvGrpSpPr/>
              <p:nvPr/>
            </p:nvGrpSpPr>
            <p:grpSpPr bwMode="auto">
              <a:xfrm>
                <a:off x="5355816" y="4093376"/>
                <a:ext cx="1952909" cy="764638"/>
                <a:chOff x="2077" y="2526"/>
                <a:chExt cx="1361" cy="499"/>
              </a:xfrm>
            </p:grpSpPr>
            <p:sp>
              <p:nvSpPr>
                <p:cNvPr id="9242" name="AutoShape 27"/>
                <p:cNvSpPr>
                  <a:spLocks noChangeArrowheads="1"/>
                </p:cNvSpPr>
                <p:nvPr/>
              </p:nvSpPr>
              <p:spPr bwMode="auto">
                <a:xfrm>
                  <a:off x="2227" y="2526"/>
                  <a:ext cx="1109" cy="499"/>
                </a:xfrm>
                <a:prstGeom prst="flowChartPunchedTape">
                  <a:avLst/>
                </a:prstGeom>
                <a:solidFill>
                  <a:srgbClr val="99FF66">
                    <a:alpha val="6392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9243" name="Rectangle 28"/>
                <p:cNvSpPr>
                  <a:spLocks noChangeArrowheads="1"/>
                </p:cNvSpPr>
                <p:nvPr/>
              </p:nvSpPr>
              <p:spPr bwMode="auto">
                <a:xfrm>
                  <a:off x="2077" y="2638"/>
                  <a:ext cx="136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200">
                      <a:solidFill>
                        <a:srgbClr val="FF0000"/>
                      </a:solidFill>
                      <a:latin typeface="Arial" panose="020B0604020202020204" pitchFamily="34" charset="0"/>
                    </a:rPr>
                    <a:t>2 PW/26 fs,</a:t>
                  </a:r>
                  <a:endParaRPr kumimoji="1" lang="en-US" altLang="zh-CN" sz="1200">
                    <a:solidFill>
                      <a:srgbClr val="FF0000"/>
                    </a:solidFill>
                    <a:latin typeface="Arial" panose="020B0604020202020204" pitchFamily="34" charset="0"/>
                  </a:endParaRPr>
                </a:p>
                <a:p>
                  <a:pPr algn="ctr" eaLnBrk="1" hangingPunct="1"/>
                  <a:r>
                    <a:rPr kumimoji="1" lang="en-US" altLang="zh-CN" sz="1200">
                      <a:solidFill>
                        <a:srgbClr val="FF0000"/>
                      </a:solidFill>
                      <a:latin typeface="Arial" panose="020B0604020202020204" pitchFamily="34" charset="0"/>
                    </a:rPr>
                    <a:t>single shot, 2013</a:t>
                  </a:r>
                  <a:endParaRPr kumimoji="1" lang="en-US" altLang="zh-CN" sz="1200">
                    <a:solidFill>
                      <a:srgbClr val="0000CC"/>
                    </a:solidFill>
                    <a:latin typeface="Arial" panose="020B0604020202020204" pitchFamily="34" charset="0"/>
                  </a:endParaRPr>
                </a:p>
              </p:txBody>
            </p:sp>
          </p:grpSp>
        </p:grpSp>
        <p:sp>
          <p:nvSpPr>
            <p:cNvPr id="9221" name="AutoShape 27"/>
            <p:cNvSpPr>
              <a:spLocks noChangeArrowheads="1"/>
            </p:cNvSpPr>
            <p:nvPr/>
          </p:nvSpPr>
          <p:spPr bwMode="auto">
            <a:xfrm>
              <a:off x="6142038" y="4390369"/>
              <a:ext cx="2036762" cy="907120"/>
            </a:xfrm>
            <a:prstGeom prst="flowChartPunchedTape">
              <a:avLst/>
            </a:prstGeom>
            <a:gradFill rotWithShape="1">
              <a:gsLst>
                <a:gs pos="0">
                  <a:srgbClr val="A00000"/>
                </a:gs>
                <a:gs pos="50000">
                  <a:srgbClr val="E60000"/>
                </a:gs>
                <a:gs pos="100000">
                  <a:srgbClr val="FF000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eaLnBrk="1" hangingPunct="1"/>
              <a:endParaRPr lang="zh-CN" altLang="en-US">
                <a:latin typeface="Arial" panose="020B0604020202020204" pitchFamily="34" charset="0"/>
              </a:endParaRPr>
            </a:p>
          </p:txBody>
        </p:sp>
        <p:sp>
          <p:nvSpPr>
            <p:cNvPr id="9222" name="Rectangle 28"/>
            <p:cNvSpPr>
              <a:spLocks noChangeArrowheads="1"/>
            </p:cNvSpPr>
            <p:nvPr/>
          </p:nvSpPr>
          <p:spPr bwMode="auto">
            <a:xfrm>
              <a:off x="6142038" y="4542745"/>
              <a:ext cx="2036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ahoma" panose="020B0604030504040204" pitchFamily="34" charset="0"/>
                  <a:ea typeface="宋体" panose="02010600030101010101" pitchFamily="2" charset="-122"/>
                </a:defRPr>
              </a:lvl1pPr>
              <a:lvl2pPr marL="742950" indent="-285750">
                <a:defRPr b="1">
                  <a:solidFill>
                    <a:schemeClr val="tx1"/>
                  </a:solidFill>
                  <a:latin typeface="Tahoma" panose="020B0604030504040204" pitchFamily="34" charset="0"/>
                  <a:ea typeface="宋体" panose="02010600030101010101" pitchFamily="2" charset="-122"/>
                </a:defRPr>
              </a:lvl2pPr>
              <a:lvl3pPr marL="1143000" indent="-228600">
                <a:defRPr b="1">
                  <a:solidFill>
                    <a:schemeClr val="tx1"/>
                  </a:solidFill>
                  <a:latin typeface="Tahoma" panose="020B0604030504040204" pitchFamily="34" charset="0"/>
                  <a:ea typeface="宋体" panose="02010600030101010101" pitchFamily="2" charset="-122"/>
                </a:defRPr>
              </a:lvl3pPr>
              <a:lvl4pPr marL="1600200" indent="-228600">
                <a:defRPr b="1">
                  <a:solidFill>
                    <a:schemeClr val="tx1"/>
                  </a:solidFill>
                  <a:latin typeface="Tahoma" panose="020B0604030504040204" pitchFamily="34" charset="0"/>
                  <a:ea typeface="宋体" panose="02010600030101010101" pitchFamily="2" charset="-122"/>
                </a:defRPr>
              </a:lvl4pPr>
              <a:lvl5pPr marL="2057400" indent="-228600">
                <a:defRPr b="1">
                  <a:solidFill>
                    <a:schemeClr val="tx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Tahoma" panose="020B0604030504040204" pitchFamily="34" charset="0"/>
                  <a:ea typeface="宋体" panose="02010600030101010101" pitchFamily="2" charset="-122"/>
                </a:defRPr>
              </a:lvl9pPr>
            </a:lstStyle>
            <a:p>
              <a:pPr algn="ctr" eaLnBrk="1" hangingPunct="1"/>
              <a:r>
                <a:rPr kumimoji="1" lang="en-US" altLang="zh-CN" sz="1600">
                  <a:solidFill>
                    <a:schemeClr val="bg1"/>
                  </a:solidFill>
                  <a:latin typeface="Arial" panose="020B0604020202020204" pitchFamily="34" charset="0"/>
                </a:rPr>
                <a:t>5 PW/24 fs,</a:t>
              </a:r>
              <a:endParaRPr kumimoji="1" lang="en-US" altLang="zh-CN" sz="1600">
                <a:solidFill>
                  <a:schemeClr val="bg1"/>
                </a:solidFill>
                <a:latin typeface="Arial" panose="020B0604020202020204" pitchFamily="34" charset="0"/>
              </a:endParaRPr>
            </a:p>
            <a:p>
              <a:pPr algn="ctr" eaLnBrk="1" hangingPunct="1"/>
              <a:r>
                <a:rPr kumimoji="1" lang="en-US" altLang="zh-CN" sz="1600">
                  <a:solidFill>
                    <a:schemeClr val="bg1"/>
                  </a:solidFill>
                  <a:latin typeface="Arial" panose="020B0604020202020204" pitchFamily="34" charset="0"/>
                </a:rPr>
                <a:t>single shot, 2016</a:t>
              </a:r>
              <a:endParaRPr kumimoji="1" lang="en-US" altLang="zh-CN" sz="1600">
                <a:solidFill>
                  <a:schemeClr val="bg1"/>
                </a:solidFill>
                <a:latin typeface="Arial" panose="020B0604020202020204" pitchFamily="34" charset="0"/>
              </a:endParaRPr>
            </a:p>
          </p:txBody>
        </p:sp>
      </p:gr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TIMING" val="|24.2|13.9|9.5"/>
</p:tagLst>
</file>

<file path=ppt/tags/tag2.xml><?xml version="1.0" encoding="utf-8"?>
<p:tagLst xmlns:p="http://schemas.openxmlformats.org/presentationml/2006/main">
  <p:tag name="TIMING" val="|48.2|11.5|26.9"/>
</p:tagLst>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1" lang="zh-CN" altLang="en-US" sz="2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1" lang="zh-CN" altLang="en-US" sz="28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9718</Words>
  <Application>WPS 演示</Application>
  <PresentationFormat>全屏显示(4:3)</PresentationFormat>
  <Paragraphs>619</Paragraphs>
  <Slides>40</Slides>
  <Notes>19</Notes>
  <HiddenSlides>1</HiddenSlides>
  <MMClips>0</MMClips>
  <ScaleCrop>false</ScaleCrop>
  <HeadingPairs>
    <vt:vector size="8" baseType="variant">
      <vt:variant>
        <vt:lpstr>已用的字体</vt:lpstr>
      </vt:variant>
      <vt:variant>
        <vt:i4>26</vt:i4>
      </vt:variant>
      <vt:variant>
        <vt:lpstr>主题</vt:lpstr>
      </vt:variant>
      <vt:variant>
        <vt:i4>1</vt:i4>
      </vt:variant>
      <vt:variant>
        <vt:lpstr>嵌入 OLE 服务器</vt:lpstr>
      </vt:variant>
      <vt:variant>
        <vt:i4>5</vt:i4>
      </vt:variant>
      <vt:variant>
        <vt:lpstr>幻灯片标题</vt:lpstr>
      </vt:variant>
      <vt:variant>
        <vt:i4>40</vt:i4>
      </vt:variant>
    </vt:vector>
  </HeadingPairs>
  <TitlesOfParts>
    <vt:vector size="72" baseType="lpstr">
      <vt:lpstr>Arial</vt:lpstr>
      <vt:lpstr>宋体</vt:lpstr>
      <vt:lpstr>Wingdings</vt:lpstr>
      <vt:lpstr>Times New Roman</vt:lpstr>
      <vt:lpstr>黑体</vt:lpstr>
      <vt:lpstr>楷体_GB2312</vt:lpstr>
      <vt:lpstr>华文楷体</vt:lpstr>
      <vt:lpstr>Symbol</vt:lpstr>
      <vt:lpstr>Wingdings 2</vt:lpstr>
      <vt:lpstr>华文楷体</vt:lpstr>
      <vt:lpstr>Calibri</vt:lpstr>
      <vt:lpstr>华文新魏</vt:lpstr>
      <vt:lpstr>隶书</vt:lpstr>
      <vt:lpstr>MS PGothic</vt:lpstr>
      <vt:lpstr>Tahoma</vt:lpstr>
      <vt:lpstr>Arial Black</vt:lpstr>
      <vt:lpstr>微软雅黑</vt:lpstr>
      <vt:lpstr>等线</vt:lpstr>
      <vt:lpstr>华文行楷</vt:lpstr>
      <vt:lpstr>Century Schoolbook</vt:lpstr>
      <vt:lpstr>Maiandra GD</vt:lpstr>
      <vt:lpstr>Symbol</vt:lpstr>
      <vt:lpstr>Shruti</vt:lpstr>
      <vt:lpstr>Latha</vt:lpstr>
      <vt:lpstr>Wingdings</vt:lpstr>
      <vt:lpstr>Lucida Sans Unicode</vt:lpstr>
      <vt:lpstr>默认设计模板</vt:lpstr>
      <vt:lpstr>Equation.3</vt:lpstr>
      <vt:lpstr>Equation.3</vt:lpstr>
      <vt:lpstr>Equation.3</vt:lpstr>
      <vt:lpstr>Equation.3</vt:lpstr>
      <vt:lpstr>Origin50.Graph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级联尾场电子加速机制的提出</vt:lpstr>
      <vt:lpstr>PowerPoint 演示文稿</vt:lpstr>
      <vt:lpstr>A LWFA platform powered by 5-Hz 200-TW laser system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SIOM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USERS</dc:creator>
  <cp:lastModifiedBy>wudong</cp:lastModifiedBy>
  <cp:revision>2128</cp:revision>
  <cp:lastPrinted>2016-05-19T09:07:00Z</cp:lastPrinted>
  <dcterms:created xsi:type="dcterms:W3CDTF">2004-12-21T03:36:00Z</dcterms:created>
  <dcterms:modified xsi:type="dcterms:W3CDTF">2017-04-24T04:41:44Z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