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24" r:id="rId2"/>
    <p:sldMasterId id="2147483778" r:id="rId3"/>
    <p:sldMasterId id="2147483803" r:id="rId4"/>
    <p:sldMasterId id="2147483816" r:id="rId5"/>
    <p:sldMasterId id="2147483836" r:id="rId6"/>
    <p:sldMasterId id="2147483848" r:id="rId7"/>
    <p:sldMasterId id="2147483902" r:id="rId8"/>
    <p:sldMasterId id="2147483953" r:id="rId9"/>
    <p:sldMasterId id="2147483965" r:id="rId10"/>
    <p:sldMasterId id="2147483977" r:id="rId11"/>
  </p:sldMasterIdLst>
  <p:notesMasterIdLst>
    <p:notesMasterId r:id="rId42"/>
  </p:notesMasterIdLst>
  <p:sldIdLst>
    <p:sldId id="270" r:id="rId12"/>
    <p:sldId id="606" r:id="rId13"/>
    <p:sldId id="735" r:id="rId14"/>
    <p:sldId id="692" r:id="rId15"/>
    <p:sldId id="743" r:id="rId16"/>
    <p:sldId id="741" r:id="rId17"/>
    <p:sldId id="746" r:id="rId18"/>
    <p:sldId id="737" r:id="rId19"/>
    <p:sldId id="700" r:id="rId20"/>
    <p:sldId id="738" r:id="rId21"/>
    <p:sldId id="697" r:id="rId22"/>
    <p:sldId id="739" r:id="rId23"/>
    <p:sldId id="740" r:id="rId24"/>
    <p:sldId id="702" r:id="rId25"/>
    <p:sldId id="714" r:id="rId26"/>
    <p:sldId id="715" r:id="rId27"/>
    <p:sldId id="705" r:id="rId28"/>
    <p:sldId id="718" r:id="rId29"/>
    <p:sldId id="744" r:id="rId30"/>
    <p:sldId id="719" r:id="rId31"/>
    <p:sldId id="698" r:id="rId32"/>
    <p:sldId id="729" r:id="rId33"/>
    <p:sldId id="669" r:id="rId34"/>
    <p:sldId id="745" r:id="rId35"/>
    <p:sldId id="694" r:id="rId36"/>
    <p:sldId id="693" r:id="rId37"/>
    <p:sldId id="733" r:id="rId38"/>
    <p:sldId id="734" r:id="rId39"/>
    <p:sldId id="742" r:id="rId40"/>
    <p:sldId id="294" r:id="rId41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00CC"/>
    <a:srgbClr val="66A2D8"/>
    <a:srgbClr val="94BEE4"/>
    <a:srgbClr val="199CFF"/>
    <a:srgbClr val="159BFF"/>
    <a:srgbClr val="000000"/>
    <a:srgbClr val="0B7F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98" autoAdjust="0"/>
    <p:restoredTop sz="94697" autoAdjust="0"/>
  </p:normalViewPr>
  <p:slideViewPr>
    <p:cSldViewPr>
      <p:cViewPr varScale="1">
        <p:scale>
          <a:sx n="82" d="100"/>
          <a:sy n="82" d="100"/>
        </p:scale>
        <p:origin x="147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491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F9E7F85-B32A-4CA9-9320-15D31B124260}" type="datetimeFigureOut">
              <a:rPr lang="en-US" smtClean="0"/>
              <a:t>4/22/2017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1006F3D-0C12-4BB2-9B33-E700C28ED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208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06F3D-0C12-4BB2-9B33-E700C28ED4E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86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paper created a huge amount of media attention from</a:t>
            </a:r>
            <a:r>
              <a:rPr lang="en-GB" baseline="0" dirty="0"/>
              <a:t> around the world (including radio appearances on US radio station!)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52DE5-C912-4645-94FD-55CAFBEAA9E5}" type="slidenum"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7410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76" name="Shape 3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229334" indent="-229334">
              <a:buClr>
                <a:srgbClr val="535353"/>
              </a:buClr>
              <a:buSzPct val="82000"/>
              <a:buChar char="•"/>
              <a:defRPr sz="1800"/>
            </a:pPr>
            <a:r>
              <a:rPr sz="2000" dirty="0"/>
              <a:t>However, most importantly the collider can be created using existing HEDP technology</a:t>
            </a:r>
            <a:r>
              <a:rPr lang="en-GB" sz="2000" dirty="0"/>
              <a:t> – potentially the National Ignition Facility in the USA</a:t>
            </a:r>
            <a:endParaRPr sz="2000" dirty="0"/>
          </a:p>
          <a:p>
            <a:pPr marL="229334" indent="-229334">
              <a:buClr>
                <a:srgbClr val="535353"/>
              </a:buClr>
              <a:buSzPct val="82000"/>
              <a:buChar char="•"/>
              <a:defRPr sz="1800"/>
            </a:pPr>
            <a:r>
              <a:rPr sz="2000" dirty="0"/>
              <a:t>Here is a schematic of how it may be created using a leading ultra-short pulse laser couples to an energetic long-pulse system</a:t>
            </a:r>
          </a:p>
          <a:p>
            <a:pPr marL="229334" indent="-229334">
              <a:buClr>
                <a:srgbClr val="535353"/>
              </a:buClr>
              <a:buSzPct val="82000"/>
              <a:buChar char="•"/>
              <a:defRPr sz="1800"/>
            </a:pPr>
            <a:r>
              <a:rPr sz="2000" dirty="0"/>
              <a:t>The setup splits up into three main parts</a:t>
            </a:r>
          </a:p>
          <a:p>
            <a:pPr marL="756803" lvl="1" indent="-229334">
              <a:buClr>
                <a:srgbClr val="535353"/>
              </a:buClr>
              <a:buSzPct val="82000"/>
              <a:buChar char="•"/>
              <a:defRPr sz="1800"/>
            </a:pPr>
            <a:r>
              <a:rPr sz="2000" dirty="0"/>
              <a:t>First, electrons are accelerated to ultra-relativistic energies using, e.g., a laser </a:t>
            </a:r>
            <a:r>
              <a:rPr sz="2000" dirty="0" err="1"/>
              <a:t>wakefield</a:t>
            </a:r>
            <a:endParaRPr sz="2000" dirty="0"/>
          </a:p>
          <a:p>
            <a:pPr marL="756803" lvl="1" indent="-229334">
              <a:buClr>
                <a:srgbClr val="535353"/>
              </a:buClr>
              <a:buSzPct val="82000"/>
              <a:buChar char="•"/>
              <a:defRPr sz="1800"/>
            </a:pPr>
            <a:r>
              <a:rPr sz="2000" dirty="0"/>
              <a:t>This electron beam is then converted into a high-energy gamma ray beam using the bremsstrahlung emission in a gold target. Any charged particles emerging from the back surface are deflected using a magnetic field</a:t>
            </a:r>
          </a:p>
          <a:p>
            <a:pPr marL="756803" lvl="1" indent="-229334">
              <a:buClr>
                <a:srgbClr val="535353"/>
              </a:buClr>
              <a:buSzPct val="82000"/>
              <a:buChar char="•"/>
              <a:defRPr sz="1800"/>
            </a:pPr>
            <a:r>
              <a:rPr sz="2000" dirty="0"/>
              <a:t>The gamma-ray beam is fired into the high-temperature radiation field of a vacuum </a:t>
            </a:r>
            <a:r>
              <a:rPr sz="2000" dirty="0" err="1"/>
              <a:t>hohlraum</a:t>
            </a:r>
            <a:r>
              <a:rPr sz="2000" dirty="0"/>
              <a:t>, where the two photon sources interact, forming electrons and positrons - these emerge from the far side, where they can be detected</a:t>
            </a:r>
          </a:p>
        </p:txBody>
      </p:sp>
    </p:spTree>
    <p:extLst>
      <p:ext uri="{BB962C8B-B14F-4D97-AF65-F5344CB8AC3E}">
        <p14:creationId xmlns:p14="http://schemas.microsoft.com/office/powerpoint/2010/main" val="910029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4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gg2017 Workshop, Beijing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gg2017 Workshop, Beijing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4/22/2017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CA5EA8D0-4C67-4E36-ACFE-93D7B94E85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9471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4/22/2017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E068C4D1-8192-49F0-96D5-AA6EBD225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92023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4/22/2017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84C40761-E6F1-4811-B564-0E244BBABE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42207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4/22/2017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CC461890-FB63-4563-90A7-4BC98AC865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02772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4/22/2017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D57178E4-3600-493E-B3DF-C918805B57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27607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4/22/2017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DC74372F-623F-48C0-BBD0-372F037E75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83377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88425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58155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50818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46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gg2017 Workshop, Beijing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51702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00724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24852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8048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74349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99108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98266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F2213-D06B-4081-ADE9-72E20D05820B}" type="datetime1">
              <a:rPr lang="en-US" smtClean="0"/>
              <a:pPr/>
              <a:t>4/22/2017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6692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108C-59B6-47C8-BB00-A43AC8EBF781}" type="datetime1">
              <a:rPr lang="en-US" smtClean="0"/>
              <a:pPr/>
              <a:t>4/22/2017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2441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16126-4E2E-4F01-B9A5-20758F5D5CA5}" type="datetime1">
              <a:rPr lang="en-US" smtClean="0"/>
              <a:pPr/>
              <a:t>4/22/2017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70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25"/>
          <p:cNvGrpSpPr>
            <a:grpSpLocks/>
          </p:cNvGrpSpPr>
          <p:nvPr/>
        </p:nvGrpSpPr>
        <p:grpSpPr bwMode="auto">
          <a:xfrm>
            <a:off x="4" y="68273"/>
            <a:ext cx="8678863" cy="6713537"/>
            <a:chOff x="0" y="43"/>
            <a:chExt cx="5467" cy="4229"/>
          </a:xfrm>
        </p:grpSpPr>
        <p:sp>
          <p:nvSpPr>
            <p:cNvPr id="5" name="Rectangle 217"/>
            <p:cNvSpPr>
              <a:spLocks noChangeArrowheads="1"/>
            </p:cNvSpPr>
            <p:nvPr userDrawn="1"/>
          </p:nvSpPr>
          <p:spPr bwMode="auto">
            <a:xfrm>
              <a:off x="692" y="494"/>
              <a:ext cx="4775" cy="93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4210" fontAlgn="base">
                <a:spcBef>
                  <a:spcPct val="0"/>
                </a:spcBef>
                <a:spcAft>
                  <a:spcPct val="0"/>
                </a:spcAft>
              </a:pPr>
              <a:endParaRPr lang="en-US" sz="1700" dirty="0">
                <a:solidFill>
                  <a:srgbClr val="003366"/>
                </a:solidFill>
                <a:latin typeface="Tahoma" pitchFamily="34" charset="0"/>
              </a:endParaRPr>
            </a:p>
          </p:txBody>
        </p:sp>
        <p:grpSp>
          <p:nvGrpSpPr>
            <p:cNvPr id="3" name="Group 324"/>
            <p:cNvGrpSpPr>
              <a:grpSpLocks/>
            </p:cNvGrpSpPr>
            <p:nvPr userDrawn="1"/>
          </p:nvGrpSpPr>
          <p:grpSpPr bwMode="auto">
            <a:xfrm>
              <a:off x="0" y="43"/>
              <a:ext cx="624" cy="4229"/>
              <a:chOff x="0" y="43"/>
              <a:chExt cx="624" cy="4229"/>
            </a:xfrm>
          </p:grpSpPr>
          <p:sp>
            <p:nvSpPr>
              <p:cNvPr id="7" name="Line 224"/>
              <p:cNvSpPr>
                <a:spLocks noChangeShapeType="1"/>
              </p:cNvSpPr>
              <p:nvPr userDrawn="1"/>
            </p:nvSpPr>
            <p:spPr bwMode="auto">
              <a:xfrm>
                <a:off x="0" y="4203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" name="Line 225"/>
              <p:cNvSpPr>
                <a:spLocks noChangeShapeType="1"/>
              </p:cNvSpPr>
              <p:nvPr userDrawn="1"/>
            </p:nvSpPr>
            <p:spPr bwMode="auto">
              <a:xfrm>
                <a:off x="0" y="4239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" name="Line 226"/>
              <p:cNvSpPr>
                <a:spLocks noChangeShapeType="1"/>
              </p:cNvSpPr>
              <p:nvPr userDrawn="1"/>
            </p:nvSpPr>
            <p:spPr bwMode="auto">
              <a:xfrm>
                <a:off x="0" y="4272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" name="Line 227"/>
              <p:cNvSpPr>
                <a:spLocks noChangeShapeType="1"/>
              </p:cNvSpPr>
              <p:nvPr userDrawn="1"/>
            </p:nvSpPr>
            <p:spPr bwMode="auto">
              <a:xfrm>
                <a:off x="0" y="4113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" name="Line 228"/>
              <p:cNvSpPr>
                <a:spLocks noChangeShapeType="1"/>
              </p:cNvSpPr>
              <p:nvPr userDrawn="1"/>
            </p:nvSpPr>
            <p:spPr bwMode="auto">
              <a:xfrm>
                <a:off x="0" y="4065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" name="Line 229"/>
              <p:cNvSpPr>
                <a:spLocks noChangeShapeType="1"/>
              </p:cNvSpPr>
              <p:nvPr userDrawn="1"/>
            </p:nvSpPr>
            <p:spPr bwMode="auto">
              <a:xfrm>
                <a:off x="0" y="4158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" name="Line 230"/>
              <p:cNvSpPr>
                <a:spLocks noChangeShapeType="1"/>
              </p:cNvSpPr>
              <p:nvPr userDrawn="1"/>
            </p:nvSpPr>
            <p:spPr bwMode="auto">
              <a:xfrm>
                <a:off x="0" y="366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4" name="Line 231"/>
              <p:cNvSpPr>
                <a:spLocks noChangeShapeType="1"/>
              </p:cNvSpPr>
              <p:nvPr userDrawn="1"/>
            </p:nvSpPr>
            <p:spPr bwMode="auto">
              <a:xfrm>
                <a:off x="0" y="3639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5" name="Line 232"/>
              <p:cNvSpPr>
                <a:spLocks noChangeShapeType="1"/>
              </p:cNvSpPr>
              <p:nvPr userDrawn="1"/>
            </p:nvSpPr>
            <p:spPr bwMode="auto">
              <a:xfrm>
                <a:off x="0" y="4020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6" name="Line 233"/>
              <p:cNvSpPr>
                <a:spLocks noChangeShapeType="1"/>
              </p:cNvSpPr>
              <p:nvPr userDrawn="1"/>
            </p:nvSpPr>
            <p:spPr bwMode="auto">
              <a:xfrm>
                <a:off x="0" y="3894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7" name="Line 234"/>
              <p:cNvSpPr>
                <a:spLocks noChangeShapeType="1"/>
              </p:cNvSpPr>
              <p:nvPr userDrawn="1"/>
            </p:nvSpPr>
            <p:spPr bwMode="auto">
              <a:xfrm>
                <a:off x="0" y="3813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8" name="Line 235"/>
              <p:cNvSpPr>
                <a:spLocks noChangeShapeType="1"/>
              </p:cNvSpPr>
              <p:nvPr userDrawn="1"/>
            </p:nvSpPr>
            <p:spPr bwMode="auto">
              <a:xfrm>
                <a:off x="0" y="3999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9" name="Line 236"/>
              <p:cNvSpPr>
                <a:spLocks noChangeShapeType="1"/>
              </p:cNvSpPr>
              <p:nvPr userDrawn="1"/>
            </p:nvSpPr>
            <p:spPr bwMode="auto">
              <a:xfrm>
                <a:off x="0" y="3687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0" name="Line 237"/>
              <p:cNvSpPr>
                <a:spLocks noChangeShapeType="1"/>
              </p:cNvSpPr>
              <p:nvPr userDrawn="1"/>
            </p:nvSpPr>
            <p:spPr bwMode="auto">
              <a:xfrm>
                <a:off x="0" y="3741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1" name="Line 238"/>
              <p:cNvSpPr>
                <a:spLocks noChangeShapeType="1"/>
              </p:cNvSpPr>
              <p:nvPr userDrawn="1"/>
            </p:nvSpPr>
            <p:spPr bwMode="auto">
              <a:xfrm>
                <a:off x="0" y="393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2" name="Line 239"/>
              <p:cNvSpPr>
                <a:spLocks noChangeShapeType="1"/>
              </p:cNvSpPr>
              <p:nvPr userDrawn="1"/>
            </p:nvSpPr>
            <p:spPr bwMode="auto">
              <a:xfrm>
                <a:off x="0" y="391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3" name="Line 240"/>
              <p:cNvSpPr>
                <a:spLocks noChangeShapeType="1"/>
              </p:cNvSpPr>
              <p:nvPr userDrawn="1"/>
            </p:nvSpPr>
            <p:spPr bwMode="auto">
              <a:xfrm>
                <a:off x="0" y="351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4" name="Line 241"/>
              <p:cNvSpPr>
                <a:spLocks noChangeShapeType="1"/>
              </p:cNvSpPr>
              <p:nvPr userDrawn="1"/>
            </p:nvSpPr>
            <p:spPr bwMode="auto">
              <a:xfrm>
                <a:off x="0" y="354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5" name="Line 242"/>
              <p:cNvSpPr>
                <a:spLocks noChangeShapeType="1"/>
              </p:cNvSpPr>
              <p:nvPr userDrawn="1"/>
            </p:nvSpPr>
            <p:spPr bwMode="auto">
              <a:xfrm>
                <a:off x="0" y="357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6" name="Line 243"/>
              <p:cNvSpPr>
                <a:spLocks noChangeShapeType="1"/>
              </p:cNvSpPr>
              <p:nvPr userDrawn="1"/>
            </p:nvSpPr>
            <p:spPr bwMode="auto">
              <a:xfrm>
                <a:off x="0" y="3420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7" name="Line 244"/>
              <p:cNvSpPr>
                <a:spLocks noChangeShapeType="1"/>
              </p:cNvSpPr>
              <p:nvPr userDrawn="1"/>
            </p:nvSpPr>
            <p:spPr bwMode="auto">
              <a:xfrm>
                <a:off x="0" y="3372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8" name="Line 245"/>
              <p:cNvSpPr>
                <a:spLocks noChangeShapeType="1"/>
              </p:cNvSpPr>
              <p:nvPr userDrawn="1"/>
            </p:nvSpPr>
            <p:spPr bwMode="auto">
              <a:xfrm>
                <a:off x="0" y="3465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9" name="Line 246"/>
              <p:cNvSpPr>
                <a:spLocks noChangeShapeType="1"/>
              </p:cNvSpPr>
              <p:nvPr userDrawn="1"/>
            </p:nvSpPr>
            <p:spPr bwMode="auto">
              <a:xfrm>
                <a:off x="0" y="2973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0" name="Line 247"/>
              <p:cNvSpPr>
                <a:spLocks noChangeShapeType="1"/>
              </p:cNvSpPr>
              <p:nvPr userDrawn="1"/>
            </p:nvSpPr>
            <p:spPr bwMode="auto">
              <a:xfrm>
                <a:off x="0" y="294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1" name="Line 248"/>
              <p:cNvSpPr>
                <a:spLocks noChangeShapeType="1"/>
              </p:cNvSpPr>
              <p:nvPr userDrawn="1"/>
            </p:nvSpPr>
            <p:spPr bwMode="auto">
              <a:xfrm>
                <a:off x="0" y="3327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2" name="Line 249"/>
              <p:cNvSpPr>
                <a:spLocks noChangeShapeType="1"/>
              </p:cNvSpPr>
              <p:nvPr userDrawn="1"/>
            </p:nvSpPr>
            <p:spPr bwMode="auto">
              <a:xfrm>
                <a:off x="0" y="3201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3" name="Line 250"/>
              <p:cNvSpPr>
                <a:spLocks noChangeShapeType="1"/>
              </p:cNvSpPr>
              <p:nvPr userDrawn="1"/>
            </p:nvSpPr>
            <p:spPr bwMode="auto">
              <a:xfrm>
                <a:off x="0" y="3120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4" name="Line 251"/>
              <p:cNvSpPr>
                <a:spLocks noChangeShapeType="1"/>
              </p:cNvSpPr>
              <p:nvPr userDrawn="1"/>
            </p:nvSpPr>
            <p:spPr bwMode="auto">
              <a:xfrm>
                <a:off x="0" y="330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5" name="Line 252"/>
              <p:cNvSpPr>
                <a:spLocks noChangeShapeType="1"/>
              </p:cNvSpPr>
              <p:nvPr userDrawn="1"/>
            </p:nvSpPr>
            <p:spPr bwMode="auto">
              <a:xfrm>
                <a:off x="0" y="2994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6" name="Line 253"/>
              <p:cNvSpPr>
                <a:spLocks noChangeShapeType="1"/>
              </p:cNvSpPr>
              <p:nvPr userDrawn="1"/>
            </p:nvSpPr>
            <p:spPr bwMode="auto">
              <a:xfrm>
                <a:off x="0" y="3048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7" name="Line 254"/>
              <p:cNvSpPr>
                <a:spLocks noChangeShapeType="1"/>
              </p:cNvSpPr>
              <p:nvPr userDrawn="1"/>
            </p:nvSpPr>
            <p:spPr bwMode="auto">
              <a:xfrm>
                <a:off x="0" y="3246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8" name="Line 255"/>
              <p:cNvSpPr>
                <a:spLocks noChangeShapeType="1"/>
              </p:cNvSpPr>
              <p:nvPr userDrawn="1"/>
            </p:nvSpPr>
            <p:spPr bwMode="auto">
              <a:xfrm>
                <a:off x="0" y="3225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9" name="Line 256"/>
              <p:cNvSpPr>
                <a:spLocks noChangeShapeType="1"/>
              </p:cNvSpPr>
              <p:nvPr userDrawn="1"/>
            </p:nvSpPr>
            <p:spPr bwMode="auto">
              <a:xfrm>
                <a:off x="0" y="2831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0" name="Line 257"/>
              <p:cNvSpPr>
                <a:spLocks noChangeShapeType="1"/>
              </p:cNvSpPr>
              <p:nvPr userDrawn="1"/>
            </p:nvSpPr>
            <p:spPr bwMode="auto">
              <a:xfrm>
                <a:off x="0" y="2750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1" name="Line 258"/>
              <p:cNvSpPr>
                <a:spLocks noChangeShapeType="1"/>
              </p:cNvSpPr>
              <p:nvPr userDrawn="1"/>
            </p:nvSpPr>
            <p:spPr bwMode="auto">
              <a:xfrm>
                <a:off x="0" y="2678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2" name="Line 259"/>
              <p:cNvSpPr>
                <a:spLocks noChangeShapeType="1"/>
              </p:cNvSpPr>
              <p:nvPr userDrawn="1"/>
            </p:nvSpPr>
            <p:spPr bwMode="auto">
              <a:xfrm>
                <a:off x="0" y="2876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3" name="Line 260"/>
              <p:cNvSpPr>
                <a:spLocks noChangeShapeType="1"/>
              </p:cNvSpPr>
              <p:nvPr userDrawn="1"/>
            </p:nvSpPr>
            <p:spPr bwMode="auto">
              <a:xfrm>
                <a:off x="0" y="2855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4" name="Line 261"/>
              <p:cNvSpPr>
                <a:spLocks noChangeShapeType="1"/>
              </p:cNvSpPr>
              <p:nvPr userDrawn="1"/>
            </p:nvSpPr>
            <p:spPr bwMode="auto">
              <a:xfrm>
                <a:off x="0" y="2554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5" name="Line 262"/>
              <p:cNvSpPr>
                <a:spLocks noChangeShapeType="1"/>
              </p:cNvSpPr>
              <p:nvPr userDrawn="1"/>
            </p:nvSpPr>
            <p:spPr bwMode="auto">
              <a:xfrm>
                <a:off x="0" y="2590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6" name="Line 263"/>
              <p:cNvSpPr>
                <a:spLocks noChangeShapeType="1"/>
              </p:cNvSpPr>
              <p:nvPr userDrawn="1"/>
            </p:nvSpPr>
            <p:spPr bwMode="auto">
              <a:xfrm>
                <a:off x="0" y="2623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7" name="Line 264"/>
              <p:cNvSpPr>
                <a:spLocks noChangeShapeType="1"/>
              </p:cNvSpPr>
              <p:nvPr userDrawn="1"/>
            </p:nvSpPr>
            <p:spPr bwMode="auto">
              <a:xfrm>
                <a:off x="0" y="2464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8" name="Line 265"/>
              <p:cNvSpPr>
                <a:spLocks noChangeShapeType="1"/>
              </p:cNvSpPr>
              <p:nvPr userDrawn="1"/>
            </p:nvSpPr>
            <p:spPr bwMode="auto">
              <a:xfrm>
                <a:off x="0" y="2416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9" name="Line 266"/>
              <p:cNvSpPr>
                <a:spLocks noChangeShapeType="1"/>
              </p:cNvSpPr>
              <p:nvPr userDrawn="1"/>
            </p:nvSpPr>
            <p:spPr bwMode="auto">
              <a:xfrm>
                <a:off x="0" y="250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0" name="Line 267"/>
              <p:cNvSpPr>
                <a:spLocks noChangeShapeType="1"/>
              </p:cNvSpPr>
              <p:nvPr userDrawn="1"/>
            </p:nvSpPr>
            <p:spPr bwMode="auto">
              <a:xfrm>
                <a:off x="0" y="2371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1" name="Line 268"/>
              <p:cNvSpPr>
                <a:spLocks noChangeShapeType="1"/>
              </p:cNvSpPr>
              <p:nvPr userDrawn="1"/>
            </p:nvSpPr>
            <p:spPr bwMode="auto">
              <a:xfrm>
                <a:off x="0" y="2245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2" name="Line 269"/>
              <p:cNvSpPr>
                <a:spLocks noChangeShapeType="1"/>
              </p:cNvSpPr>
              <p:nvPr userDrawn="1"/>
            </p:nvSpPr>
            <p:spPr bwMode="auto">
              <a:xfrm>
                <a:off x="0" y="235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3" name="Line 270"/>
              <p:cNvSpPr>
                <a:spLocks noChangeShapeType="1"/>
              </p:cNvSpPr>
              <p:nvPr userDrawn="1"/>
            </p:nvSpPr>
            <p:spPr bwMode="auto">
              <a:xfrm>
                <a:off x="0" y="2290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4" name="Line 271"/>
              <p:cNvSpPr>
                <a:spLocks noChangeShapeType="1"/>
              </p:cNvSpPr>
              <p:nvPr userDrawn="1"/>
            </p:nvSpPr>
            <p:spPr bwMode="auto">
              <a:xfrm>
                <a:off x="0" y="2269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5" name="Line 272"/>
              <p:cNvSpPr>
                <a:spLocks noChangeShapeType="1"/>
              </p:cNvSpPr>
              <p:nvPr userDrawn="1"/>
            </p:nvSpPr>
            <p:spPr bwMode="auto">
              <a:xfrm>
                <a:off x="0" y="213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6" name="Line 273"/>
              <p:cNvSpPr>
                <a:spLocks noChangeShapeType="1"/>
              </p:cNvSpPr>
              <p:nvPr userDrawn="1"/>
            </p:nvSpPr>
            <p:spPr bwMode="auto">
              <a:xfrm>
                <a:off x="0" y="216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7" name="Line 274"/>
              <p:cNvSpPr>
                <a:spLocks noChangeShapeType="1"/>
              </p:cNvSpPr>
              <p:nvPr userDrawn="1"/>
            </p:nvSpPr>
            <p:spPr bwMode="auto">
              <a:xfrm>
                <a:off x="0" y="219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8" name="Line 275"/>
              <p:cNvSpPr>
                <a:spLocks noChangeShapeType="1"/>
              </p:cNvSpPr>
              <p:nvPr userDrawn="1"/>
            </p:nvSpPr>
            <p:spPr bwMode="auto">
              <a:xfrm>
                <a:off x="0" y="2040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9" name="Line 276"/>
              <p:cNvSpPr>
                <a:spLocks noChangeShapeType="1"/>
              </p:cNvSpPr>
              <p:nvPr userDrawn="1"/>
            </p:nvSpPr>
            <p:spPr bwMode="auto">
              <a:xfrm>
                <a:off x="0" y="1992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0" name="Line 277"/>
              <p:cNvSpPr>
                <a:spLocks noChangeShapeType="1"/>
              </p:cNvSpPr>
              <p:nvPr userDrawn="1"/>
            </p:nvSpPr>
            <p:spPr bwMode="auto">
              <a:xfrm>
                <a:off x="0" y="2085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1" name="Line 278"/>
              <p:cNvSpPr>
                <a:spLocks noChangeShapeType="1"/>
              </p:cNvSpPr>
              <p:nvPr userDrawn="1"/>
            </p:nvSpPr>
            <p:spPr bwMode="auto">
              <a:xfrm>
                <a:off x="0" y="1593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2" name="Line 279"/>
              <p:cNvSpPr>
                <a:spLocks noChangeShapeType="1"/>
              </p:cNvSpPr>
              <p:nvPr userDrawn="1"/>
            </p:nvSpPr>
            <p:spPr bwMode="auto">
              <a:xfrm>
                <a:off x="0" y="156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3" name="Line 280"/>
              <p:cNvSpPr>
                <a:spLocks noChangeShapeType="1"/>
              </p:cNvSpPr>
              <p:nvPr userDrawn="1"/>
            </p:nvSpPr>
            <p:spPr bwMode="auto">
              <a:xfrm>
                <a:off x="0" y="1947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4" name="Line 281"/>
              <p:cNvSpPr>
                <a:spLocks noChangeShapeType="1"/>
              </p:cNvSpPr>
              <p:nvPr userDrawn="1"/>
            </p:nvSpPr>
            <p:spPr bwMode="auto">
              <a:xfrm>
                <a:off x="0" y="1821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5" name="Line 282"/>
              <p:cNvSpPr>
                <a:spLocks noChangeShapeType="1"/>
              </p:cNvSpPr>
              <p:nvPr userDrawn="1"/>
            </p:nvSpPr>
            <p:spPr bwMode="auto">
              <a:xfrm>
                <a:off x="0" y="1740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6" name="Line 283"/>
              <p:cNvSpPr>
                <a:spLocks noChangeShapeType="1"/>
              </p:cNvSpPr>
              <p:nvPr userDrawn="1"/>
            </p:nvSpPr>
            <p:spPr bwMode="auto">
              <a:xfrm>
                <a:off x="0" y="192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7" name="Line 284"/>
              <p:cNvSpPr>
                <a:spLocks noChangeShapeType="1"/>
              </p:cNvSpPr>
              <p:nvPr userDrawn="1"/>
            </p:nvSpPr>
            <p:spPr bwMode="auto">
              <a:xfrm>
                <a:off x="0" y="1614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8" name="Line 285"/>
              <p:cNvSpPr>
                <a:spLocks noChangeShapeType="1"/>
              </p:cNvSpPr>
              <p:nvPr userDrawn="1"/>
            </p:nvSpPr>
            <p:spPr bwMode="auto">
              <a:xfrm>
                <a:off x="0" y="1668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9" name="Line 286"/>
              <p:cNvSpPr>
                <a:spLocks noChangeShapeType="1"/>
              </p:cNvSpPr>
              <p:nvPr userDrawn="1"/>
            </p:nvSpPr>
            <p:spPr bwMode="auto">
              <a:xfrm>
                <a:off x="0" y="1866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0" name="Line 287"/>
              <p:cNvSpPr>
                <a:spLocks noChangeShapeType="1"/>
              </p:cNvSpPr>
              <p:nvPr userDrawn="1"/>
            </p:nvSpPr>
            <p:spPr bwMode="auto">
              <a:xfrm>
                <a:off x="0" y="1845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1" name="Line 288"/>
              <p:cNvSpPr>
                <a:spLocks noChangeShapeType="1"/>
              </p:cNvSpPr>
              <p:nvPr userDrawn="1"/>
            </p:nvSpPr>
            <p:spPr bwMode="auto">
              <a:xfrm>
                <a:off x="0" y="1437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2" name="Line 289"/>
              <p:cNvSpPr>
                <a:spLocks noChangeShapeType="1"/>
              </p:cNvSpPr>
              <p:nvPr userDrawn="1"/>
            </p:nvSpPr>
            <p:spPr bwMode="auto">
              <a:xfrm>
                <a:off x="0" y="1473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3" name="Line 290"/>
              <p:cNvSpPr>
                <a:spLocks noChangeShapeType="1"/>
              </p:cNvSpPr>
              <p:nvPr userDrawn="1"/>
            </p:nvSpPr>
            <p:spPr bwMode="auto">
              <a:xfrm>
                <a:off x="0" y="1506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4" name="Line 291"/>
              <p:cNvSpPr>
                <a:spLocks noChangeShapeType="1"/>
              </p:cNvSpPr>
              <p:nvPr userDrawn="1"/>
            </p:nvSpPr>
            <p:spPr bwMode="auto">
              <a:xfrm>
                <a:off x="0" y="1347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5" name="Line 292"/>
              <p:cNvSpPr>
                <a:spLocks noChangeShapeType="1"/>
              </p:cNvSpPr>
              <p:nvPr userDrawn="1"/>
            </p:nvSpPr>
            <p:spPr bwMode="auto">
              <a:xfrm>
                <a:off x="0" y="1392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6" name="Line 293"/>
              <p:cNvSpPr>
                <a:spLocks noChangeShapeType="1"/>
              </p:cNvSpPr>
              <p:nvPr userDrawn="1"/>
            </p:nvSpPr>
            <p:spPr bwMode="auto">
              <a:xfrm>
                <a:off x="0" y="101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7" name="Line 294"/>
              <p:cNvSpPr>
                <a:spLocks noChangeShapeType="1"/>
              </p:cNvSpPr>
              <p:nvPr userDrawn="1"/>
            </p:nvSpPr>
            <p:spPr bwMode="auto">
              <a:xfrm>
                <a:off x="0" y="989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8" name="Line 295"/>
              <p:cNvSpPr>
                <a:spLocks noChangeShapeType="1"/>
              </p:cNvSpPr>
              <p:nvPr userDrawn="1"/>
            </p:nvSpPr>
            <p:spPr bwMode="auto">
              <a:xfrm>
                <a:off x="0" y="1244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9" name="Line 296"/>
              <p:cNvSpPr>
                <a:spLocks noChangeShapeType="1"/>
              </p:cNvSpPr>
              <p:nvPr userDrawn="1"/>
            </p:nvSpPr>
            <p:spPr bwMode="auto">
              <a:xfrm>
                <a:off x="0" y="1163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0" name="Line 297"/>
              <p:cNvSpPr>
                <a:spLocks noChangeShapeType="1"/>
              </p:cNvSpPr>
              <p:nvPr userDrawn="1"/>
            </p:nvSpPr>
            <p:spPr bwMode="auto">
              <a:xfrm>
                <a:off x="0" y="1037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1" name="Line 298"/>
              <p:cNvSpPr>
                <a:spLocks noChangeShapeType="1"/>
              </p:cNvSpPr>
              <p:nvPr userDrawn="1"/>
            </p:nvSpPr>
            <p:spPr bwMode="auto">
              <a:xfrm>
                <a:off x="0" y="1091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2" name="Line 299"/>
              <p:cNvSpPr>
                <a:spLocks noChangeShapeType="1"/>
              </p:cNvSpPr>
              <p:nvPr userDrawn="1"/>
            </p:nvSpPr>
            <p:spPr bwMode="auto">
              <a:xfrm>
                <a:off x="0" y="128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3" name="Line 300"/>
              <p:cNvSpPr>
                <a:spLocks noChangeShapeType="1"/>
              </p:cNvSpPr>
              <p:nvPr userDrawn="1"/>
            </p:nvSpPr>
            <p:spPr bwMode="auto">
              <a:xfrm>
                <a:off x="0" y="126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4" name="Line 301"/>
              <p:cNvSpPr>
                <a:spLocks noChangeShapeType="1"/>
              </p:cNvSpPr>
              <p:nvPr userDrawn="1"/>
            </p:nvSpPr>
            <p:spPr bwMode="auto">
              <a:xfrm>
                <a:off x="0" y="86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5" name="Line 302"/>
              <p:cNvSpPr>
                <a:spLocks noChangeShapeType="1"/>
              </p:cNvSpPr>
              <p:nvPr userDrawn="1"/>
            </p:nvSpPr>
            <p:spPr bwMode="auto">
              <a:xfrm>
                <a:off x="0" y="89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6" name="Line 303"/>
              <p:cNvSpPr>
                <a:spLocks noChangeShapeType="1"/>
              </p:cNvSpPr>
              <p:nvPr userDrawn="1"/>
            </p:nvSpPr>
            <p:spPr bwMode="auto">
              <a:xfrm>
                <a:off x="0" y="92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7" name="Line 304"/>
              <p:cNvSpPr>
                <a:spLocks noChangeShapeType="1"/>
              </p:cNvSpPr>
              <p:nvPr userDrawn="1"/>
            </p:nvSpPr>
            <p:spPr bwMode="auto">
              <a:xfrm>
                <a:off x="0" y="770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8" name="Line 305"/>
              <p:cNvSpPr>
                <a:spLocks noChangeShapeType="1"/>
              </p:cNvSpPr>
              <p:nvPr userDrawn="1"/>
            </p:nvSpPr>
            <p:spPr bwMode="auto">
              <a:xfrm>
                <a:off x="0" y="815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9" name="Line 306"/>
              <p:cNvSpPr>
                <a:spLocks noChangeShapeType="1"/>
              </p:cNvSpPr>
              <p:nvPr userDrawn="1"/>
            </p:nvSpPr>
            <p:spPr bwMode="auto">
              <a:xfrm>
                <a:off x="0" y="718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0" name="Line 307"/>
              <p:cNvSpPr>
                <a:spLocks noChangeShapeType="1"/>
              </p:cNvSpPr>
              <p:nvPr userDrawn="1"/>
            </p:nvSpPr>
            <p:spPr bwMode="auto">
              <a:xfrm>
                <a:off x="0" y="646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1" name="Line 308"/>
              <p:cNvSpPr>
                <a:spLocks noChangeShapeType="1"/>
              </p:cNvSpPr>
              <p:nvPr userDrawn="1"/>
            </p:nvSpPr>
            <p:spPr bwMode="auto">
              <a:xfrm>
                <a:off x="0" y="522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2" name="Line 309"/>
              <p:cNvSpPr>
                <a:spLocks noChangeShapeType="1"/>
              </p:cNvSpPr>
              <p:nvPr userDrawn="1"/>
            </p:nvSpPr>
            <p:spPr bwMode="auto">
              <a:xfrm>
                <a:off x="0" y="558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3" name="Line 310"/>
              <p:cNvSpPr>
                <a:spLocks noChangeShapeType="1"/>
              </p:cNvSpPr>
              <p:nvPr userDrawn="1"/>
            </p:nvSpPr>
            <p:spPr bwMode="auto">
              <a:xfrm>
                <a:off x="0" y="591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4" name="Line 311"/>
              <p:cNvSpPr>
                <a:spLocks noChangeShapeType="1"/>
              </p:cNvSpPr>
              <p:nvPr userDrawn="1"/>
            </p:nvSpPr>
            <p:spPr bwMode="auto">
              <a:xfrm>
                <a:off x="0" y="432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5" name="Line 312"/>
              <p:cNvSpPr>
                <a:spLocks noChangeShapeType="1"/>
              </p:cNvSpPr>
              <p:nvPr userDrawn="1"/>
            </p:nvSpPr>
            <p:spPr bwMode="auto">
              <a:xfrm>
                <a:off x="0" y="384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6" name="Line 313"/>
              <p:cNvSpPr>
                <a:spLocks noChangeShapeType="1"/>
              </p:cNvSpPr>
              <p:nvPr userDrawn="1"/>
            </p:nvSpPr>
            <p:spPr bwMode="auto">
              <a:xfrm>
                <a:off x="0" y="477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7" name="Line 314"/>
              <p:cNvSpPr>
                <a:spLocks noChangeShapeType="1"/>
              </p:cNvSpPr>
              <p:nvPr userDrawn="1"/>
            </p:nvSpPr>
            <p:spPr bwMode="auto">
              <a:xfrm>
                <a:off x="0" y="33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8" name="Line 315"/>
              <p:cNvSpPr>
                <a:spLocks noChangeShapeType="1"/>
              </p:cNvSpPr>
              <p:nvPr userDrawn="1"/>
            </p:nvSpPr>
            <p:spPr bwMode="auto">
              <a:xfrm>
                <a:off x="0" y="31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9" name="Line 316"/>
              <p:cNvSpPr>
                <a:spLocks noChangeShapeType="1"/>
              </p:cNvSpPr>
              <p:nvPr userDrawn="1"/>
            </p:nvSpPr>
            <p:spPr bwMode="auto">
              <a:xfrm>
                <a:off x="0" y="258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0" name="Line 317"/>
              <p:cNvSpPr>
                <a:spLocks noChangeShapeType="1"/>
              </p:cNvSpPr>
              <p:nvPr userDrawn="1"/>
            </p:nvSpPr>
            <p:spPr bwMode="auto">
              <a:xfrm>
                <a:off x="0" y="7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1" name="Line 318"/>
              <p:cNvSpPr>
                <a:spLocks noChangeShapeType="1"/>
              </p:cNvSpPr>
              <p:nvPr userDrawn="1"/>
            </p:nvSpPr>
            <p:spPr bwMode="auto">
              <a:xfrm>
                <a:off x="0" y="43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2" name="Line 319"/>
              <p:cNvSpPr>
                <a:spLocks noChangeShapeType="1"/>
              </p:cNvSpPr>
              <p:nvPr userDrawn="1"/>
            </p:nvSpPr>
            <p:spPr bwMode="auto">
              <a:xfrm>
                <a:off x="0" y="91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3" name="Line 320"/>
              <p:cNvSpPr>
                <a:spLocks noChangeShapeType="1"/>
              </p:cNvSpPr>
              <p:nvPr userDrawn="1"/>
            </p:nvSpPr>
            <p:spPr bwMode="auto">
              <a:xfrm>
                <a:off x="0" y="145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4" name="Line 321"/>
              <p:cNvSpPr>
                <a:spLocks noChangeShapeType="1"/>
              </p:cNvSpPr>
              <p:nvPr userDrawn="1"/>
            </p:nvSpPr>
            <p:spPr bwMode="auto">
              <a:xfrm>
                <a:off x="0" y="202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</p:grpSp>
      </p:grpSp>
      <p:sp>
        <p:nvSpPr>
          <p:cNvPr id="105" name="Rectangle 220"/>
          <p:cNvSpPr>
            <a:spLocks noChangeArrowheads="1"/>
          </p:cNvSpPr>
          <p:nvPr/>
        </p:nvSpPr>
        <p:spPr bwMode="auto">
          <a:xfrm>
            <a:off x="3124206" y="2438400"/>
            <a:ext cx="5662613" cy="7778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lIns="91420" tIns="45711" rIns="91420" bIns="45711" anchor="ctr"/>
          <a:lstStyle/>
          <a:p>
            <a:pPr algn="ctr" defTabSz="914210" fontAlgn="base">
              <a:spcBef>
                <a:spcPct val="0"/>
              </a:spcBef>
              <a:spcAft>
                <a:spcPct val="0"/>
              </a:spcAft>
            </a:pPr>
            <a:endParaRPr kumimoji="1" lang="en-US" sz="2400" dirty="0">
              <a:solidFill>
                <a:srgbClr val="003366"/>
              </a:solidFill>
            </a:endParaRPr>
          </a:p>
        </p:txBody>
      </p:sp>
      <p:sp>
        <p:nvSpPr>
          <p:cNvPr id="106" name="Rectangle 219"/>
          <p:cNvSpPr>
            <a:spLocks noChangeArrowheads="1"/>
          </p:cNvSpPr>
          <p:nvPr/>
        </p:nvSpPr>
        <p:spPr bwMode="auto">
          <a:xfrm>
            <a:off x="990604" y="533402"/>
            <a:ext cx="5662613" cy="7778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lIns="91420" tIns="45711" rIns="91420" bIns="45711" anchor="ctr"/>
          <a:lstStyle/>
          <a:p>
            <a:pPr algn="ctr" defTabSz="914210" fontAlgn="base">
              <a:spcBef>
                <a:spcPct val="0"/>
              </a:spcBef>
              <a:spcAft>
                <a:spcPct val="0"/>
              </a:spcAft>
            </a:pPr>
            <a:endParaRPr kumimoji="1" lang="en-US" sz="2400" dirty="0">
              <a:solidFill>
                <a:srgbClr val="003366"/>
              </a:solidFill>
            </a:endParaRPr>
          </a:p>
        </p:txBody>
      </p:sp>
      <p:sp>
        <p:nvSpPr>
          <p:cNvPr id="3175" name="Rectangle 103"/>
          <p:cNvSpPr>
            <a:spLocks noGrp="1" noChangeArrowheads="1"/>
          </p:cNvSpPr>
          <p:nvPr>
            <p:ph type="ctrTitle"/>
          </p:nvPr>
        </p:nvSpPr>
        <p:spPr>
          <a:xfrm>
            <a:off x="1219200" y="762000"/>
            <a:ext cx="7380288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293" name="Rectangle 221"/>
          <p:cNvSpPr>
            <a:spLocks noGrp="1" noChangeArrowheads="1"/>
          </p:cNvSpPr>
          <p:nvPr>
            <p:ph type="subTitle" idx="1"/>
          </p:nvPr>
        </p:nvSpPr>
        <p:spPr>
          <a:xfrm>
            <a:off x="1566869" y="2693995"/>
            <a:ext cx="6662737" cy="299402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7" name="Rectangle 105"/>
          <p:cNvSpPr>
            <a:spLocks noGrp="1" noChangeArrowheads="1"/>
          </p:cNvSpPr>
          <p:nvPr>
            <p:ph type="dt" sz="half" idx="10"/>
          </p:nvPr>
        </p:nvSpPr>
        <p:spPr>
          <a:xfrm>
            <a:off x="1387481" y="6357938"/>
            <a:ext cx="13557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srgbClr val="800000"/>
                </a:solidFill>
              </a:rPr>
              <a:t>W. Chou</a:t>
            </a:r>
            <a:endParaRPr lang="en-US">
              <a:solidFill>
                <a:srgbClr val="800000"/>
              </a:solidFill>
            </a:endParaRPr>
          </a:p>
        </p:txBody>
      </p:sp>
      <p:sp>
        <p:nvSpPr>
          <p:cNvPr id="108" name="Rectangle 106"/>
          <p:cNvSpPr>
            <a:spLocks noGrp="1" noChangeArrowheads="1"/>
          </p:cNvSpPr>
          <p:nvPr>
            <p:ph type="ftr" sz="quarter" idx="11"/>
          </p:nvPr>
        </p:nvSpPr>
        <p:spPr>
          <a:xfrm>
            <a:off x="2743200" y="6357938"/>
            <a:ext cx="510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gg2017 Workshop, Beijing</a:t>
            </a:r>
          </a:p>
        </p:txBody>
      </p:sp>
      <p:sp>
        <p:nvSpPr>
          <p:cNvPr id="109" name="Rectangle 10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924802" y="6400800"/>
            <a:ext cx="838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DB2C9-0C31-449B-B24A-BB0E6CD47132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43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 autoUpdateAnimBg="0"/>
      <p:bldP spid="106" grpId="0" animBg="1" autoUpdateAnimBg="0"/>
    </p:bld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3AB5-3863-4CF8-A315-E1847444069F}" type="datetime1">
              <a:rPr lang="en-US" smtClean="0"/>
              <a:pPr/>
              <a:t>4/22/2017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6809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1DE7B-C30C-48E3-B0BE-DE5BD27CA9AC}" type="datetime1">
              <a:rPr lang="en-US" smtClean="0"/>
              <a:pPr/>
              <a:t>4/22/2017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7425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4D4D7-BED0-424A-9E41-FBF327128116}" type="datetime1">
              <a:rPr lang="en-US" smtClean="0"/>
              <a:pPr/>
              <a:t>4/22/2017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39060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A57F4-8913-450F-9AC7-79DAD366E2C9}" type="datetime1">
              <a:rPr lang="en-US" smtClean="0"/>
              <a:pPr/>
              <a:t>4/22/2017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03199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D795-6E45-4F36-9C6F-A89F8088A7F3}" type="datetime1">
              <a:rPr lang="en-US" smtClean="0"/>
              <a:pPr/>
              <a:t>4/22/2017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06711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1198E-5327-43A2-862F-CF468C652102}" type="datetime1">
              <a:rPr lang="en-US" smtClean="0"/>
              <a:pPr/>
              <a:t>4/22/2017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16413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272D2-101F-4CAE-BC74-5D677DE953D5}" type="datetime1">
              <a:rPr lang="en-US" smtClean="0"/>
              <a:pPr/>
              <a:t>4/22/2017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5625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4413F-C1A1-429F-B8C4-14088C4DD301}" type="datetime1">
              <a:rPr lang="en-US" smtClean="0"/>
              <a:pPr/>
              <a:t>4/22/2017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966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srgbClr val="800000"/>
                </a:solidFill>
              </a:rPr>
              <a:t>W. Chou</a:t>
            </a:r>
            <a:endParaRPr lang="en-US">
              <a:solidFill>
                <a:srgbClr val="8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gg2017 Workshop, Beijing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30F56-F100-4F86-B447-EF61D5B65C02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28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srgbClr val="800000"/>
                </a:solidFill>
              </a:rPr>
              <a:t>W. Chou</a:t>
            </a:r>
            <a:endParaRPr lang="en-US">
              <a:solidFill>
                <a:srgbClr val="8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gg2017 Workshop, Beijing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440F5-2FC7-499D-9809-3B66F5B56130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5363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631" y="2214572"/>
            <a:ext cx="3902075" cy="3881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4103" y="2214572"/>
            <a:ext cx="3903663" cy="3881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srgbClr val="800000"/>
                </a:solidFill>
              </a:rPr>
              <a:t>W. Chou</a:t>
            </a: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gg2017 Workshop, Beijing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5F702-4931-4FDB-9C3D-EC015A5CEA6E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337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srgbClr val="800000"/>
                </a:solidFill>
              </a:rPr>
              <a:t>W. Chou</a:t>
            </a:r>
            <a:endParaRPr lang="en-US">
              <a:solidFill>
                <a:srgbClr val="8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gg2017 Workshop, Beijing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2E036-452D-40B1-8AF7-1A023394F84E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235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srgbClr val="800000"/>
                </a:solidFill>
              </a:rPr>
              <a:t>W. Chou</a:t>
            </a:r>
            <a:endParaRPr lang="en-US">
              <a:solidFill>
                <a:srgbClr val="8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gg2017 Workshop, Beijing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71199-DD8C-4648-B3F1-614F001431E5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6999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srgbClr val="800000"/>
                </a:solidFill>
              </a:rPr>
              <a:t>W. Chou</a:t>
            </a:r>
            <a:endParaRPr lang="en-US">
              <a:solidFill>
                <a:srgbClr val="8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gg2017 Workshop, Beijing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85DE8-DE14-4502-8754-9B732DB3BA4C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415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srgbClr val="800000"/>
                </a:solidFill>
              </a:rPr>
              <a:t>W. Chou</a:t>
            </a: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gg2017 Workshop, Beijing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DF6B2-4591-495B-BC5C-9A35DDC2DF6A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449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gg2017 Workshop, Beijing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srgbClr val="800000"/>
                </a:solidFill>
              </a:rPr>
              <a:t>W. Chou</a:t>
            </a: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gg2017 Workshop, Beijing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EDAB7-806D-43BF-8B7D-4614997221F8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3078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srgbClr val="800000"/>
                </a:solidFill>
              </a:rPr>
              <a:t>W. Chou</a:t>
            </a:r>
            <a:endParaRPr lang="en-US">
              <a:solidFill>
                <a:srgbClr val="8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gg2017 Workshop, Beijing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B4FFD-CE2F-4122-AB4D-C6AF0056D361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6530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230" y="762000"/>
            <a:ext cx="2022475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9625" y="762000"/>
            <a:ext cx="591820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srgbClr val="800000"/>
                </a:solidFill>
              </a:rPr>
              <a:t>W. Chou</a:t>
            </a:r>
            <a:endParaRPr lang="en-US">
              <a:solidFill>
                <a:srgbClr val="8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gg2017 Workshop, Beijing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7D906-5202-4C99-B649-3269924CD899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3604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762000"/>
            <a:ext cx="73787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09626" y="2214572"/>
            <a:ext cx="7958138" cy="1863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626" y="4230688"/>
            <a:ext cx="7958138" cy="1865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srgbClr val="800000"/>
                </a:solidFill>
              </a:rPr>
              <a:t>W. Chou</a:t>
            </a: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gg2017 Workshop, Beijing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84FD7-47BD-40BA-A756-85F4A2B2E168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2491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59632" y="3861048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9083620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338933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5171361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49558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533446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8809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gg2017 Workshop, Beijing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294243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587719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598231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57200" y="3938596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8200" y="3938596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559145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2432432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25"/>
          <p:cNvGrpSpPr>
            <a:grpSpLocks/>
          </p:cNvGrpSpPr>
          <p:nvPr/>
        </p:nvGrpSpPr>
        <p:grpSpPr bwMode="auto">
          <a:xfrm>
            <a:off x="0" y="68265"/>
            <a:ext cx="8678863" cy="6713537"/>
            <a:chOff x="0" y="43"/>
            <a:chExt cx="5467" cy="4229"/>
          </a:xfrm>
        </p:grpSpPr>
        <p:sp>
          <p:nvSpPr>
            <p:cNvPr id="5" name="Rectangle 217"/>
            <p:cNvSpPr>
              <a:spLocks noChangeArrowheads="1"/>
            </p:cNvSpPr>
            <p:nvPr userDrawn="1"/>
          </p:nvSpPr>
          <p:spPr bwMode="auto">
            <a:xfrm>
              <a:off x="692" y="494"/>
              <a:ext cx="4775" cy="93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21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00" dirty="0">
                <a:solidFill>
                  <a:srgbClr val="003366"/>
                </a:solidFill>
                <a:latin typeface="Tahoma" pitchFamily="34" charset="0"/>
              </a:endParaRPr>
            </a:p>
          </p:txBody>
        </p:sp>
        <p:grpSp>
          <p:nvGrpSpPr>
            <p:cNvPr id="3" name="Group 324"/>
            <p:cNvGrpSpPr>
              <a:grpSpLocks/>
            </p:cNvGrpSpPr>
            <p:nvPr userDrawn="1"/>
          </p:nvGrpSpPr>
          <p:grpSpPr bwMode="auto">
            <a:xfrm>
              <a:off x="0" y="43"/>
              <a:ext cx="624" cy="4229"/>
              <a:chOff x="0" y="43"/>
              <a:chExt cx="624" cy="4229"/>
            </a:xfrm>
          </p:grpSpPr>
          <p:sp>
            <p:nvSpPr>
              <p:cNvPr id="7" name="Line 224"/>
              <p:cNvSpPr>
                <a:spLocks noChangeShapeType="1"/>
              </p:cNvSpPr>
              <p:nvPr userDrawn="1"/>
            </p:nvSpPr>
            <p:spPr bwMode="auto">
              <a:xfrm>
                <a:off x="0" y="4203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" name="Line 225"/>
              <p:cNvSpPr>
                <a:spLocks noChangeShapeType="1"/>
              </p:cNvSpPr>
              <p:nvPr userDrawn="1"/>
            </p:nvSpPr>
            <p:spPr bwMode="auto">
              <a:xfrm>
                <a:off x="0" y="4239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" name="Line 226"/>
              <p:cNvSpPr>
                <a:spLocks noChangeShapeType="1"/>
              </p:cNvSpPr>
              <p:nvPr userDrawn="1"/>
            </p:nvSpPr>
            <p:spPr bwMode="auto">
              <a:xfrm>
                <a:off x="0" y="4272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" name="Line 227"/>
              <p:cNvSpPr>
                <a:spLocks noChangeShapeType="1"/>
              </p:cNvSpPr>
              <p:nvPr userDrawn="1"/>
            </p:nvSpPr>
            <p:spPr bwMode="auto">
              <a:xfrm>
                <a:off x="0" y="4113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" name="Line 228"/>
              <p:cNvSpPr>
                <a:spLocks noChangeShapeType="1"/>
              </p:cNvSpPr>
              <p:nvPr userDrawn="1"/>
            </p:nvSpPr>
            <p:spPr bwMode="auto">
              <a:xfrm>
                <a:off x="0" y="4065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" name="Line 229"/>
              <p:cNvSpPr>
                <a:spLocks noChangeShapeType="1"/>
              </p:cNvSpPr>
              <p:nvPr userDrawn="1"/>
            </p:nvSpPr>
            <p:spPr bwMode="auto">
              <a:xfrm>
                <a:off x="0" y="4158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" name="Line 230"/>
              <p:cNvSpPr>
                <a:spLocks noChangeShapeType="1"/>
              </p:cNvSpPr>
              <p:nvPr userDrawn="1"/>
            </p:nvSpPr>
            <p:spPr bwMode="auto">
              <a:xfrm>
                <a:off x="0" y="366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4" name="Line 231"/>
              <p:cNvSpPr>
                <a:spLocks noChangeShapeType="1"/>
              </p:cNvSpPr>
              <p:nvPr userDrawn="1"/>
            </p:nvSpPr>
            <p:spPr bwMode="auto">
              <a:xfrm>
                <a:off x="0" y="3639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5" name="Line 232"/>
              <p:cNvSpPr>
                <a:spLocks noChangeShapeType="1"/>
              </p:cNvSpPr>
              <p:nvPr userDrawn="1"/>
            </p:nvSpPr>
            <p:spPr bwMode="auto">
              <a:xfrm>
                <a:off x="0" y="4020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6" name="Line 233"/>
              <p:cNvSpPr>
                <a:spLocks noChangeShapeType="1"/>
              </p:cNvSpPr>
              <p:nvPr userDrawn="1"/>
            </p:nvSpPr>
            <p:spPr bwMode="auto">
              <a:xfrm>
                <a:off x="0" y="3894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7" name="Line 234"/>
              <p:cNvSpPr>
                <a:spLocks noChangeShapeType="1"/>
              </p:cNvSpPr>
              <p:nvPr userDrawn="1"/>
            </p:nvSpPr>
            <p:spPr bwMode="auto">
              <a:xfrm>
                <a:off x="0" y="3813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8" name="Line 235"/>
              <p:cNvSpPr>
                <a:spLocks noChangeShapeType="1"/>
              </p:cNvSpPr>
              <p:nvPr userDrawn="1"/>
            </p:nvSpPr>
            <p:spPr bwMode="auto">
              <a:xfrm>
                <a:off x="0" y="3999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9" name="Line 236"/>
              <p:cNvSpPr>
                <a:spLocks noChangeShapeType="1"/>
              </p:cNvSpPr>
              <p:nvPr userDrawn="1"/>
            </p:nvSpPr>
            <p:spPr bwMode="auto">
              <a:xfrm>
                <a:off x="0" y="3687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0" name="Line 237"/>
              <p:cNvSpPr>
                <a:spLocks noChangeShapeType="1"/>
              </p:cNvSpPr>
              <p:nvPr userDrawn="1"/>
            </p:nvSpPr>
            <p:spPr bwMode="auto">
              <a:xfrm>
                <a:off x="0" y="3741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1" name="Line 238"/>
              <p:cNvSpPr>
                <a:spLocks noChangeShapeType="1"/>
              </p:cNvSpPr>
              <p:nvPr userDrawn="1"/>
            </p:nvSpPr>
            <p:spPr bwMode="auto">
              <a:xfrm>
                <a:off x="0" y="393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2" name="Line 239"/>
              <p:cNvSpPr>
                <a:spLocks noChangeShapeType="1"/>
              </p:cNvSpPr>
              <p:nvPr userDrawn="1"/>
            </p:nvSpPr>
            <p:spPr bwMode="auto">
              <a:xfrm>
                <a:off x="0" y="391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3" name="Line 240"/>
              <p:cNvSpPr>
                <a:spLocks noChangeShapeType="1"/>
              </p:cNvSpPr>
              <p:nvPr userDrawn="1"/>
            </p:nvSpPr>
            <p:spPr bwMode="auto">
              <a:xfrm>
                <a:off x="0" y="351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4" name="Line 241"/>
              <p:cNvSpPr>
                <a:spLocks noChangeShapeType="1"/>
              </p:cNvSpPr>
              <p:nvPr userDrawn="1"/>
            </p:nvSpPr>
            <p:spPr bwMode="auto">
              <a:xfrm>
                <a:off x="0" y="354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5" name="Line 242"/>
              <p:cNvSpPr>
                <a:spLocks noChangeShapeType="1"/>
              </p:cNvSpPr>
              <p:nvPr userDrawn="1"/>
            </p:nvSpPr>
            <p:spPr bwMode="auto">
              <a:xfrm>
                <a:off x="0" y="357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6" name="Line 243"/>
              <p:cNvSpPr>
                <a:spLocks noChangeShapeType="1"/>
              </p:cNvSpPr>
              <p:nvPr userDrawn="1"/>
            </p:nvSpPr>
            <p:spPr bwMode="auto">
              <a:xfrm>
                <a:off x="0" y="3420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7" name="Line 244"/>
              <p:cNvSpPr>
                <a:spLocks noChangeShapeType="1"/>
              </p:cNvSpPr>
              <p:nvPr userDrawn="1"/>
            </p:nvSpPr>
            <p:spPr bwMode="auto">
              <a:xfrm>
                <a:off x="0" y="3372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8" name="Line 245"/>
              <p:cNvSpPr>
                <a:spLocks noChangeShapeType="1"/>
              </p:cNvSpPr>
              <p:nvPr userDrawn="1"/>
            </p:nvSpPr>
            <p:spPr bwMode="auto">
              <a:xfrm>
                <a:off x="0" y="3465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9" name="Line 246"/>
              <p:cNvSpPr>
                <a:spLocks noChangeShapeType="1"/>
              </p:cNvSpPr>
              <p:nvPr userDrawn="1"/>
            </p:nvSpPr>
            <p:spPr bwMode="auto">
              <a:xfrm>
                <a:off x="0" y="2973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0" name="Line 247"/>
              <p:cNvSpPr>
                <a:spLocks noChangeShapeType="1"/>
              </p:cNvSpPr>
              <p:nvPr userDrawn="1"/>
            </p:nvSpPr>
            <p:spPr bwMode="auto">
              <a:xfrm>
                <a:off x="0" y="294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1" name="Line 248"/>
              <p:cNvSpPr>
                <a:spLocks noChangeShapeType="1"/>
              </p:cNvSpPr>
              <p:nvPr userDrawn="1"/>
            </p:nvSpPr>
            <p:spPr bwMode="auto">
              <a:xfrm>
                <a:off x="0" y="3327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2" name="Line 249"/>
              <p:cNvSpPr>
                <a:spLocks noChangeShapeType="1"/>
              </p:cNvSpPr>
              <p:nvPr userDrawn="1"/>
            </p:nvSpPr>
            <p:spPr bwMode="auto">
              <a:xfrm>
                <a:off x="0" y="3201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3" name="Line 250"/>
              <p:cNvSpPr>
                <a:spLocks noChangeShapeType="1"/>
              </p:cNvSpPr>
              <p:nvPr userDrawn="1"/>
            </p:nvSpPr>
            <p:spPr bwMode="auto">
              <a:xfrm>
                <a:off x="0" y="3120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4" name="Line 251"/>
              <p:cNvSpPr>
                <a:spLocks noChangeShapeType="1"/>
              </p:cNvSpPr>
              <p:nvPr userDrawn="1"/>
            </p:nvSpPr>
            <p:spPr bwMode="auto">
              <a:xfrm>
                <a:off x="0" y="330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5" name="Line 252"/>
              <p:cNvSpPr>
                <a:spLocks noChangeShapeType="1"/>
              </p:cNvSpPr>
              <p:nvPr userDrawn="1"/>
            </p:nvSpPr>
            <p:spPr bwMode="auto">
              <a:xfrm>
                <a:off x="0" y="2994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6" name="Line 253"/>
              <p:cNvSpPr>
                <a:spLocks noChangeShapeType="1"/>
              </p:cNvSpPr>
              <p:nvPr userDrawn="1"/>
            </p:nvSpPr>
            <p:spPr bwMode="auto">
              <a:xfrm>
                <a:off x="0" y="3048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7" name="Line 254"/>
              <p:cNvSpPr>
                <a:spLocks noChangeShapeType="1"/>
              </p:cNvSpPr>
              <p:nvPr userDrawn="1"/>
            </p:nvSpPr>
            <p:spPr bwMode="auto">
              <a:xfrm>
                <a:off x="0" y="3246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8" name="Line 255"/>
              <p:cNvSpPr>
                <a:spLocks noChangeShapeType="1"/>
              </p:cNvSpPr>
              <p:nvPr userDrawn="1"/>
            </p:nvSpPr>
            <p:spPr bwMode="auto">
              <a:xfrm>
                <a:off x="0" y="3225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9" name="Line 256"/>
              <p:cNvSpPr>
                <a:spLocks noChangeShapeType="1"/>
              </p:cNvSpPr>
              <p:nvPr userDrawn="1"/>
            </p:nvSpPr>
            <p:spPr bwMode="auto">
              <a:xfrm>
                <a:off x="0" y="2831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0" name="Line 257"/>
              <p:cNvSpPr>
                <a:spLocks noChangeShapeType="1"/>
              </p:cNvSpPr>
              <p:nvPr userDrawn="1"/>
            </p:nvSpPr>
            <p:spPr bwMode="auto">
              <a:xfrm>
                <a:off x="0" y="2750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1" name="Line 258"/>
              <p:cNvSpPr>
                <a:spLocks noChangeShapeType="1"/>
              </p:cNvSpPr>
              <p:nvPr userDrawn="1"/>
            </p:nvSpPr>
            <p:spPr bwMode="auto">
              <a:xfrm>
                <a:off x="0" y="2678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2" name="Line 259"/>
              <p:cNvSpPr>
                <a:spLocks noChangeShapeType="1"/>
              </p:cNvSpPr>
              <p:nvPr userDrawn="1"/>
            </p:nvSpPr>
            <p:spPr bwMode="auto">
              <a:xfrm>
                <a:off x="0" y="2876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3" name="Line 260"/>
              <p:cNvSpPr>
                <a:spLocks noChangeShapeType="1"/>
              </p:cNvSpPr>
              <p:nvPr userDrawn="1"/>
            </p:nvSpPr>
            <p:spPr bwMode="auto">
              <a:xfrm>
                <a:off x="0" y="2855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4" name="Line 261"/>
              <p:cNvSpPr>
                <a:spLocks noChangeShapeType="1"/>
              </p:cNvSpPr>
              <p:nvPr userDrawn="1"/>
            </p:nvSpPr>
            <p:spPr bwMode="auto">
              <a:xfrm>
                <a:off x="0" y="2554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5" name="Line 262"/>
              <p:cNvSpPr>
                <a:spLocks noChangeShapeType="1"/>
              </p:cNvSpPr>
              <p:nvPr userDrawn="1"/>
            </p:nvSpPr>
            <p:spPr bwMode="auto">
              <a:xfrm>
                <a:off x="0" y="2590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6" name="Line 263"/>
              <p:cNvSpPr>
                <a:spLocks noChangeShapeType="1"/>
              </p:cNvSpPr>
              <p:nvPr userDrawn="1"/>
            </p:nvSpPr>
            <p:spPr bwMode="auto">
              <a:xfrm>
                <a:off x="0" y="2623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7" name="Line 264"/>
              <p:cNvSpPr>
                <a:spLocks noChangeShapeType="1"/>
              </p:cNvSpPr>
              <p:nvPr userDrawn="1"/>
            </p:nvSpPr>
            <p:spPr bwMode="auto">
              <a:xfrm>
                <a:off x="0" y="2464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8" name="Line 265"/>
              <p:cNvSpPr>
                <a:spLocks noChangeShapeType="1"/>
              </p:cNvSpPr>
              <p:nvPr userDrawn="1"/>
            </p:nvSpPr>
            <p:spPr bwMode="auto">
              <a:xfrm>
                <a:off x="0" y="2416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9" name="Line 266"/>
              <p:cNvSpPr>
                <a:spLocks noChangeShapeType="1"/>
              </p:cNvSpPr>
              <p:nvPr userDrawn="1"/>
            </p:nvSpPr>
            <p:spPr bwMode="auto">
              <a:xfrm>
                <a:off x="0" y="250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0" name="Line 267"/>
              <p:cNvSpPr>
                <a:spLocks noChangeShapeType="1"/>
              </p:cNvSpPr>
              <p:nvPr userDrawn="1"/>
            </p:nvSpPr>
            <p:spPr bwMode="auto">
              <a:xfrm>
                <a:off x="0" y="2371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1" name="Line 268"/>
              <p:cNvSpPr>
                <a:spLocks noChangeShapeType="1"/>
              </p:cNvSpPr>
              <p:nvPr userDrawn="1"/>
            </p:nvSpPr>
            <p:spPr bwMode="auto">
              <a:xfrm>
                <a:off x="0" y="2245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2" name="Line 269"/>
              <p:cNvSpPr>
                <a:spLocks noChangeShapeType="1"/>
              </p:cNvSpPr>
              <p:nvPr userDrawn="1"/>
            </p:nvSpPr>
            <p:spPr bwMode="auto">
              <a:xfrm>
                <a:off x="0" y="235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3" name="Line 270"/>
              <p:cNvSpPr>
                <a:spLocks noChangeShapeType="1"/>
              </p:cNvSpPr>
              <p:nvPr userDrawn="1"/>
            </p:nvSpPr>
            <p:spPr bwMode="auto">
              <a:xfrm>
                <a:off x="0" y="2290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4" name="Line 271"/>
              <p:cNvSpPr>
                <a:spLocks noChangeShapeType="1"/>
              </p:cNvSpPr>
              <p:nvPr userDrawn="1"/>
            </p:nvSpPr>
            <p:spPr bwMode="auto">
              <a:xfrm>
                <a:off x="0" y="2269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5" name="Line 272"/>
              <p:cNvSpPr>
                <a:spLocks noChangeShapeType="1"/>
              </p:cNvSpPr>
              <p:nvPr userDrawn="1"/>
            </p:nvSpPr>
            <p:spPr bwMode="auto">
              <a:xfrm>
                <a:off x="0" y="213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6" name="Line 273"/>
              <p:cNvSpPr>
                <a:spLocks noChangeShapeType="1"/>
              </p:cNvSpPr>
              <p:nvPr userDrawn="1"/>
            </p:nvSpPr>
            <p:spPr bwMode="auto">
              <a:xfrm>
                <a:off x="0" y="216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7" name="Line 274"/>
              <p:cNvSpPr>
                <a:spLocks noChangeShapeType="1"/>
              </p:cNvSpPr>
              <p:nvPr userDrawn="1"/>
            </p:nvSpPr>
            <p:spPr bwMode="auto">
              <a:xfrm>
                <a:off x="0" y="219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8" name="Line 275"/>
              <p:cNvSpPr>
                <a:spLocks noChangeShapeType="1"/>
              </p:cNvSpPr>
              <p:nvPr userDrawn="1"/>
            </p:nvSpPr>
            <p:spPr bwMode="auto">
              <a:xfrm>
                <a:off x="0" y="2040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9" name="Line 276"/>
              <p:cNvSpPr>
                <a:spLocks noChangeShapeType="1"/>
              </p:cNvSpPr>
              <p:nvPr userDrawn="1"/>
            </p:nvSpPr>
            <p:spPr bwMode="auto">
              <a:xfrm>
                <a:off x="0" y="1992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0" name="Line 277"/>
              <p:cNvSpPr>
                <a:spLocks noChangeShapeType="1"/>
              </p:cNvSpPr>
              <p:nvPr userDrawn="1"/>
            </p:nvSpPr>
            <p:spPr bwMode="auto">
              <a:xfrm>
                <a:off x="0" y="2085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1" name="Line 278"/>
              <p:cNvSpPr>
                <a:spLocks noChangeShapeType="1"/>
              </p:cNvSpPr>
              <p:nvPr userDrawn="1"/>
            </p:nvSpPr>
            <p:spPr bwMode="auto">
              <a:xfrm>
                <a:off x="0" y="1593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2" name="Line 279"/>
              <p:cNvSpPr>
                <a:spLocks noChangeShapeType="1"/>
              </p:cNvSpPr>
              <p:nvPr userDrawn="1"/>
            </p:nvSpPr>
            <p:spPr bwMode="auto">
              <a:xfrm>
                <a:off x="0" y="156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3" name="Line 280"/>
              <p:cNvSpPr>
                <a:spLocks noChangeShapeType="1"/>
              </p:cNvSpPr>
              <p:nvPr userDrawn="1"/>
            </p:nvSpPr>
            <p:spPr bwMode="auto">
              <a:xfrm>
                <a:off x="0" y="1947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4" name="Line 281"/>
              <p:cNvSpPr>
                <a:spLocks noChangeShapeType="1"/>
              </p:cNvSpPr>
              <p:nvPr userDrawn="1"/>
            </p:nvSpPr>
            <p:spPr bwMode="auto">
              <a:xfrm>
                <a:off x="0" y="1821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5" name="Line 282"/>
              <p:cNvSpPr>
                <a:spLocks noChangeShapeType="1"/>
              </p:cNvSpPr>
              <p:nvPr userDrawn="1"/>
            </p:nvSpPr>
            <p:spPr bwMode="auto">
              <a:xfrm>
                <a:off x="0" y="1740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6" name="Line 283"/>
              <p:cNvSpPr>
                <a:spLocks noChangeShapeType="1"/>
              </p:cNvSpPr>
              <p:nvPr userDrawn="1"/>
            </p:nvSpPr>
            <p:spPr bwMode="auto">
              <a:xfrm>
                <a:off x="0" y="192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7" name="Line 284"/>
              <p:cNvSpPr>
                <a:spLocks noChangeShapeType="1"/>
              </p:cNvSpPr>
              <p:nvPr userDrawn="1"/>
            </p:nvSpPr>
            <p:spPr bwMode="auto">
              <a:xfrm>
                <a:off x="0" y="1614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8" name="Line 285"/>
              <p:cNvSpPr>
                <a:spLocks noChangeShapeType="1"/>
              </p:cNvSpPr>
              <p:nvPr userDrawn="1"/>
            </p:nvSpPr>
            <p:spPr bwMode="auto">
              <a:xfrm>
                <a:off x="0" y="1668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9" name="Line 286"/>
              <p:cNvSpPr>
                <a:spLocks noChangeShapeType="1"/>
              </p:cNvSpPr>
              <p:nvPr userDrawn="1"/>
            </p:nvSpPr>
            <p:spPr bwMode="auto">
              <a:xfrm>
                <a:off x="0" y="1866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0" name="Line 287"/>
              <p:cNvSpPr>
                <a:spLocks noChangeShapeType="1"/>
              </p:cNvSpPr>
              <p:nvPr userDrawn="1"/>
            </p:nvSpPr>
            <p:spPr bwMode="auto">
              <a:xfrm>
                <a:off x="0" y="1845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1" name="Line 288"/>
              <p:cNvSpPr>
                <a:spLocks noChangeShapeType="1"/>
              </p:cNvSpPr>
              <p:nvPr userDrawn="1"/>
            </p:nvSpPr>
            <p:spPr bwMode="auto">
              <a:xfrm>
                <a:off x="0" y="1437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2" name="Line 289"/>
              <p:cNvSpPr>
                <a:spLocks noChangeShapeType="1"/>
              </p:cNvSpPr>
              <p:nvPr userDrawn="1"/>
            </p:nvSpPr>
            <p:spPr bwMode="auto">
              <a:xfrm>
                <a:off x="0" y="1473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3" name="Line 290"/>
              <p:cNvSpPr>
                <a:spLocks noChangeShapeType="1"/>
              </p:cNvSpPr>
              <p:nvPr userDrawn="1"/>
            </p:nvSpPr>
            <p:spPr bwMode="auto">
              <a:xfrm>
                <a:off x="0" y="1506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4" name="Line 291"/>
              <p:cNvSpPr>
                <a:spLocks noChangeShapeType="1"/>
              </p:cNvSpPr>
              <p:nvPr userDrawn="1"/>
            </p:nvSpPr>
            <p:spPr bwMode="auto">
              <a:xfrm>
                <a:off x="0" y="1347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5" name="Line 292"/>
              <p:cNvSpPr>
                <a:spLocks noChangeShapeType="1"/>
              </p:cNvSpPr>
              <p:nvPr userDrawn="1"/>
            </p:nvSpPr>
            <p:spPr bwMode="auto">
              <a:xfrm>
                <a:off x="0" y="1392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6" name="Line 293"/>
              <p:cNvSpPr>
                <a:spLocks noChangeShapeType="1"/>
              </p:cNvSpPr>
              <p:nvPr userDrawn="1"/>
            </p:nvSpPr>
            <p:spPr bwMode="auto">
              <a:xfrm>
                <a:off x="0" y="101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7" name="Line 294"/>
              <p:cNvSpPr>
                <a:spLocks noChangeShapeType="1"/>
              </p:cNvSpPr>
              <p:nvPr userDrawn="1"/>
            </p:nvSpPr>
            <p:spPr bwMode="auto">
              <a:xfrm>
                <a:off x="0" y="989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8" name="Line 295"/>
              <p:cNvSpPr>
                <a:spLocks noChangeShapeType="1"/>
              </p:cNvSpPr>
              <p:nvPr userDrawn="1"/>
            </p:nvSpPr>
            <p:spPr bwMode="auto">
              <a:xfrm>
                <a:off x="0" y="1244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9" name="Line 296"/>
              <p:cNvSpPr>
                <a:spLocks noChangeShapeType="1"/>
              </p:cNvSpPr>
              <p:nvPr userDrawn="1"/>
            </p:nvSpPr>
            <p:spPr bwMode="auto">
              <a:xfrm>
                <a:off x="0" y="1163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0" name="Line 297"/>
              <p:cNvSpPr>
                <a:spLocks noChangeShapeType="1"/>
              </p:cNvSpPr>
              <p:nvPr userDrawn="1"/>
            </p:nvSpPr>
            <p:spPr bwMode="auto">
              <a:xfrm>
                <a:off x="0" y="1037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1" name="Line 298"/>
              <p:cNvSpPr>
                <a:spLocks noChangeShapeType="1"/>
              </p:cNvSpPr>
              <p:nvPr userDrawn="1"/>
            </p:nvSpPr>
            <p:spPr bwMode="auto">
              <a:xfrm>
                <a:off x="0" y="1091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2" name="Line 299"/>
              <p:cNvSpPr>
                <a:spLocks noChangeShapeType="1"/>
              </p:cNvSpPr>
              <p:nvPr userDrawn="1"/>
            </p:nvSpPr>
            <p:spPr bwMode="auto">
              <a:xfrm>
                <a:off x="0" y="128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3" name="Line 300"/>
              <p:cNvSpPr>
                <a:spLocks noChangeShapeType="1"/>
              </p:cNvSpPr>
              <p:nvPr userDrawn="1"/>
            </p:nvSpPr>
            <p:spPr bwMode="auto">
              <a:xfrm>
                <a:off x="0" y="126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4" name="Line 301"/>
              <p:cNvSpPr>
                <a:spLocks noChangeShapeType="1"/>
              </p:cNvSpPr>
              <p:nvPr userDrawn="1"/>
            </p:nvSpPr>
            <p:spPr bwMode="auto">
              <a:xfrm>
                <a:off x="0" y="86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5" name="Line 302"/>
              <p:cNvSpPr>
                <a:spLocks noChangeShapeType="1"/>
              </p:cNvSpPr>
              <p:nvPr userDrawn="1"/>
            </p:nvSpPr>
            <p:spPr bwMode="auto">
              <a:xfrm>
                <a:off x="0" y="89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6" name="Line 303"/>
              <p:cNvSpPr>
                <a:spLocks noChangeShapeType="1"/>
              </p:cNvSpPr>
              <p:nvPr userDrawn="1"/>
            </p:nvSpPr>
            <p:spPr bwMode="auto">
              <a:xfrm>
                <a:off x="0" y="92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7" name="Line 304"/>
              <p:cNvSpPr>
                <a:spLocks noChangeShapeType="1"/>
              </p:cNvSpPr>
              <p:nvPr userDrawn="1"/>
            </p:nvSpPr>
            <p:spPr bwMode="auto">
              <a:xfrm>
                <a:off x="0" y="770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8" name="Line 305"/>
              <p:cNvSpPr>
                <a:spLocks noChangeShapeType="1"/>
              </p:cNvSpPr>
              <p:nvPr userDrawn="1"/>
            </p:nvSpPr>
            <p:spPr bwMode="auto">
              <a:xfrm>
                <a:off x="0" y="815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9" name="Line 306"/>
              <p:cNvSpPr>
                <a:spLocks noChangeShapeType="1"/>
              </p:cNvSpPr>
              <p:nvPr userDrawn="1"/>
            </p:nvSpPr>
            <p:spPr bwMode="auto">
              <a:xfrm>
                <a:off x="0" y="718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0" name="Line 307"/>
              <p:cNvSpPr>
                <a:spLocks noChangeShapeType="1"/>
              </p:cNvSpPr>
              <p:nvPr userDrawn="1"/>
            </p:nvSpPr>
            <p:spPr bwMode="auto">
              <a:xfrm>
                <a:off x="0" y="646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1" name="Line 308"/>
              <p:cNvSpPr>
                <a:spLocks noChangeShapeType="1"/>
              </p:cNvSpPr>
              <p:nvPr userDrawn="1"/>
            </p:nvSpPr>
            <p:spPr bwMode="auto">
              <a:xfrm>
                <a:off x="0" y="522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2" name="Line 309"/>
              <p:cNvSpPr>
                <a:spLocks noChangeShapeType="1"/>
              </p:cNvSpPr>
              <p:nvPr userDrawn="1"/>
            </p:nvSpPr>
            <p:spPr bwMode="auto">
              <a:xfrm>
                <a:off x="0" y="558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3" name="Line 310"/>
              <p:cNvSpPr>
                <a:spLocks noChangeShapeType="1"/>
              </p:cNvSpPr>
              <p:nvPr userDrawn="1"/>
            </p:nvSpPr>
            <p:spPr bwMode="auto">
              <a:xfrm>
                <a:off x="0" y="591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4" name="Line 311"/>
              <p:cNvSpPr>
                <a:spLocks noChangeShapeType="1"/>
              </p:cNvSpPr>
              <p:nvPr userDrawn="1"/>
            </p:nvSpPr>
            <p:spPr bwMode="auto">
              <a:xfrm>
                <a:off x="0" y="432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5" name="Line 312"/>
              <p:cNvSpPr>
                <a:spLocks noChangeShapeType="1"/>
              </p:cNvSpPr>
              <p:nvPr userDrawn="1"/>
            </p:nvSpPr>
            <p:spPr bwMode="auto">
              <a:xfrm>
                <a:off x="0" y="384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6" name="Line 313"/>
              <p:cNvSpPr>
                <a:spLocks noChangeShapeType="1"/>
              </p:cNvSpPr>
              <p:nvPr userDrawn="1"/>
            </p:nvSpPr>
            <p:spPr bwMode="auto">
              <a:xfrm>
                <a:off x="0" y="477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7" name="Line 314"/>
              <p:cNvSpPr>
                <a:spLocks noChangeShapeType="1"/>
              </p:cNvSpPr>
              <p:nvPr userDrawn="1"/>
            </p:nvSpPr>
            <p:spPr bwMode="auto">
              <a:xfrm>
                <a:off x="0" y="33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8" name="Line 315"/>
              <p:cNvSpPr>
                <a:spLocks noChangeShapeType="1"/>
              </p:cNvSpPr>
              <p:nvPr userDrawn="1"/>
            </p:nvSpPr>
            <p:spPr bwMode="auto">
              <a:xfrm>
                <a:off x="0" y="31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9" name="Line 316"/>
              <p:cNvSpPr>
                <a:spLocks noChangeShapeType="1"/>
              </p:cNvSpPr>
              <p:nvPr userDrawn="1"/>
            </p:nvSpPr>
            <p:spPr bwMode="auto">
              <a:xfrm>
                <a:off x="0" y="258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0" name="Line 317"/>
              <p:cNvSpPr>
                <a:spLocks noChangeShapeType="1"/>
              </p:cNvSpPr>
              <p:nvPr userDrawn="1"/>
            </p:nvSpPr>
            <p:spPr bwMode="auto">
              <a:xfrm>
                <a:off x="0" y="7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1" name="Line 318"/>
              <p:cNvSpPr>
                <a:spLocks noChangeShapeType="1"/>
              </p:cNvSpPr>
              <p:nvPr userDrawn="1"/>
            </p:nvSpPr>
            <p:spPr bwMode="auto">
              <a:xfrm>
                <a:off x="0" y="43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2" name="Line 319"/>
              <p:cNvSpPr>
                <a:spLocks noChangeShapeType="1"/>
              </p:cNvSpPr>
              <p:nvPr userDrawn="1"/>
            </p:nvSpPr>
            <p:spPr bwMode="auto">
              <a:xfrm>
                <a:off x="0" y="91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3" name="Line 320"/>
              <p:cNvSpPr>
                <a:spLocks noChangeShapeType="1"/>
              </p:cNvSpPr>
              <p:nvPr userDrawn="1"/>
            </p:nvSpPr>
            <p:spPr bwMode="auto">
              <a:xfrm>
                <a:off x="0" y="145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4" name="Line 321"/>
              <p:cNvSpPr>
                <a:spLocks noChangeShapeType="1"/>
              </p:cNvSpPr>
              <p:nvPr userDrawn="1"/>
            </p:nvSpPr>
            <p:spPr bwMode="auto">
              <a:xfrm>
                <a:off x="0" y="202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</p:grpSp>
      </p:grpSp>
      <p:sp>
        <p:nvSpPr>
          <p:cNvPr id="105" name="Rectangle 220"/>
          <p:cNvSpPr>
            <a:spLocks noChangeArrowheads="1"/>
          </p:cNvSpPr>
          <p:nvPr/>
        </p:nvSpPr>
        <p:spPr bwMode="auto">
          <a:xfrm>
            <a:off x="3124202" y="2438400"/>
            <a:ext cx="5662613" cy="7778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0" tIns="45711" rIns="91420" bIns="45711" anchor="ctr"/>
          <a:lstStyle/>
          <a:p>
            <a:pPr algn="ctr" defTabSz="91421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dirty="0">
              <a:solidFill>
                <a:srgbClr val="003366"/>
              </a:solidFill>
            </a:endParaRPr>
          </a:p>
        </p:txBody>
      </p:sp>
      <p:sp>
        <p:nvSpPr>
          <p:cNvPr id="106" name="Rectangle 219"/>
          <p:cNvSpPr>
            <a:spLocks noChangeArrowheads="1"/>
          </p:cNvSpPr>
          <p:nvPr/>
        </p:nvSpPr>
        <p:spPr bwMode="auto">
          <a:xfrm>
            <a:off x="990600" y="533402"/>
            <a:ext cx="5662613" cy="7778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0" tIns="45711" rIns="91420" bIns="45711" anchor="ctr"/>
          <a:lstStyle/>
          <a:p>
            <a:pPr algn="ctr" defTabSz="91421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dirty="0">
              <a:solidFill>
                <a:srgbClr val="003366"/>
              </a:solidFill>
            </a:endParaRPr>
          </a:p>
        </p:txBody>
      </p:sp>
      <p:sp>
        <p:nvSpPr>
          <p:cNvPr id="3175" name="Rectangle 103"/>
          <p:cNvSpPr>
            <a:spLocks noGrp="1" noChangeArrowheads="1"/>
          </p:cNvSpPr>
          <p:nvPr>
            <p:ph type="ctrTitle"/>
          </p:nvPr>
        </p:nvSpPr>
        <p:spPr>
          <a:xfrm>
            <a:off x="1219200" y="762000"/>
            <a:ext cx="7380288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293" name="Rectangle 221"/>
          <p:cNvSpPr>
            <a:spLocks noGrp="1" noChangeArrowheads="1"/>
          </p:cNvSpPr>
          <p:nvPr>
            <p:ph type="subTitle" idx="1"/>
          </p:nvPr>
        </p:nvSpPr>
        <p:spPr>
          <a:xfrm>
            <a:off x="1566865" y="2693988"/>
            <a:ext cx="6662737" cy="299402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7" name="Rectangle 105"/>
          <p:cNvSpPr>
            <a:spLocks noGrp="1" noChangeArrowheads="1"/>
          </p:cNvSpPr>
          <p:nvPr>
            <p:ph type="dt" sz="half" idx="10"/>
          </p:nvPr>
        </p:nvSpPr>
        <p:spPr>
          <a:xfrm>
            <a:off x="1387477" y="6357938"/>
            <a:ext cx="13557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srgbClr val="800000"/>
                </a:solidFill>
              </a:rPr>
              <a:t>W. Chou</a:t>
            </a:r>
            <a:endParaRPr lang="en-US">
              <a:solidFill>
                <a:srgbClr val="800000"/>
              </a:solidFill>
            </a:endParaRPr>
          </a:p>
        </p:txBody>
      </p:sp>
      <p:sp>
        <p:nvSpPr>
          <p:cNvPr id="108" name="Rectangle 106"/>
          <p:cNvSpPr>
            <a:spLocks noGrp="1" noChangeArrowheads="1"/>
          </p:cNvSpPr>
          <p:nvPr>
            <p:ph type="ftr" sz="quarter" idx="11"/>
          </p:nvPr>
        </p:nvSpPr>
        <p:spPr>
          <a:xfrm>
            <a:off x="2743200" y="6357938"/>
            <a:ext cx="510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gg2017 Workshop, Beijing</a:t>
            </a:r>
          </a:p>
        </p:txBody>
      </p:sp>
      <p:sp>
        <p:nvSpPr>
          <p:cNvPr id="109" name="Rectangle 10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924802" y="6400800"/>
            <a:ext cx="838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201F8-2686-42E1-9D19-3D774DCF77DC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61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 autoUpdateAnimBg="0"/>
      <p:bldP spid="106" grpId="0" animBg="1" autoUpdateAnimBg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srgbClr val="800000"/>
                </a:solidFill>
              </a:rPr>
              <a:t>W. Chou</a:t>
            </a:r>
            <a:endParaRPr lang="en-US">
              <a:solidFill>
                <a:srgbClr val="8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gg2017 Workshop, Beijing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7A442-3B1D-4298-8205-7F688548C8B8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3949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srgbClr val="800000"/>
                </a:solidFill>
              </a:rPr>
              <a:t>W. Chou</a:t>
            </a:r>
            <a:endParaRPr lang="en-US">
              <a:solidFill>
                <a:srgbClr val="8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gg2017 Workshop, Beijing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3AFCB-566A-4158-A36D-6861364027B7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8786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627" y="2214564"/>
            <a:ext cx="3902075" cy="3881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4102" y="2214564"/>
            <a:ext cx="3903663" cy="3881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srgbClr val="800000"/>
                </a:solidFill>
              </a:rPr>
              <a:t>W. Chou</a:t>
            </a: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gg2017 Workshop, Beijing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7BBA8-87E6-47BA-A6B8-EF7DDB763BD5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5388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srgbClr val="800000"/>
                </a:solidFill>
              </a:rPr>
              <a:t>W. Chou</a:t>
            </a:r>
            <a:endParaRPr lang="en-US">
              <a:solidFill>
                <a:srgbClr val="8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gg2017 Workshop, Beijing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E21338-74C7-47E4-9526-2D417CEA125D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56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gg2017 Workshop, Beijing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srgbClr val="800000"/>
                </a:solidFill>
              </a:rPr>
              <a:t>W. Chou</a:t>
            </a:r>
            <a:endParaRPr lang="en-US">
              <a:solidFill>
                <a:srgbClr val="8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gg2017 Workshop, Beijing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56645-1022-4C07-B995-EEB6ACEA4114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6938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srgbClr val="800000"/>
                </a:solidFill>
              </a:rPr>
              <a:t>W. Chou</a:t>
            </a:r>
            <a:endParaRPr lang="en-US">
              <a:solidFill>
                <a:srgbClr val="8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gg2017 Workshop, Beijing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C87CF-CF36-4D7D-B7C9-E83874EA32CF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010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srgbClr val="800000"/>
                </a:solidFill>
              </a:rPr>
              <a:t>W. Chou</a:t>
            </a: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gg2017 Workshop, Beijing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143EF-8611-4EC0-AE17-4B630B0B69A0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15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srgbClr val="800000"/>
                </a:solidFill>
              </a:rPr>
              <a:t>W. Chou</a:t>
            </a: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gg2017 Workshop, Beijing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139E1-63C0-4FAE-AD21-A3C9809E88A1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6231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srgbClr val="800000"/>
                </a:solidFill>
              </a:rPr>
              <a:t>W. Chou</a:t>
            </a:r>
            <a:endParaRPr lang="en-US">
              <a:solidFill>
                <a:srgbClr val="8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gg2017 Workshop, Beijing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F73D6-DC73-4908-985D-5C7BAAA31A57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1861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226" y="762000"/>
            <a:ext cx="2022475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9625" y="762000"/>
            <a:ext cx="591820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srgbClr val="800000"/>
                </a:solidFill>
              </a:rPr>
              <a:t>W. Chou</a:t>
            </a:r>
            <a:endParaRPr lang="en-US">
              <a:solidFill>
                <a:srgbClr val="8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gg2017 Workshop, Beijing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B3239-6182-4180-AA20-FEC22F0A08B7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4883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0"/>
            <a:ext cx="73787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09625" y="2214564"/>
            <a:ext cx="7958138" cy="1863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625" y="4230688"/>
            <a:ext cx="7958138" cy="1865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srgbClr val="800000"/>
                </a:solidFill>
              </a:rPr>
              <a:t>W. Chou</a:t>
            </a: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gg2017 Workshop, Beijing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C866E-F038-4CCD-8D36-CE9EBF7A5864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8976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sz="2800" b="1">
                <a:solidFill>
                  <a:schemeClr val="accent6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434" name="Picture 17" descr="RHUL-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349" y="124886"/>
            <a:ext cx="1400000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5" name="Picture 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011" y="124886"/>
            <a:ext cx="1649458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6632"/>
            <a:ext cx="3713572" cy="89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26059"/>
            <a:ext cx="1402194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6475036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2800" b="1">
                <a:solidFill>
                  <a:schemeClr val="accent2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169952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2800" b="1">
                <a:solidFill>
                  <a:schemeClr val="accent2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938908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gg2017 Workshop, Beijing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0483261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908050"/>
            <a:ext cx="3810000" cy="568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908050"/>
            <a:ext cx="3810000" cy="568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4610412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5198078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2192663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3895859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4661154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241071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6796751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0"/>
            <a:ext cx="1943100" cy="65976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3" y="0"/>
            <a:ext cx="5676900" cy="6597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3716456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4213" y="908050"/>
            <a:ext cx="3810000" cy="568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908050"/>
            <a:ext cx="3810000" cy="276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3" y="3829050"/>
            <a:ext cx="3810000" cy="276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747666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gg2017 Workshop, Beijing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4213" y="908050"/>
            <a:ext cx="7772400" cy="56896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95952692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908050"/>
            <a:ext cx="3810000" cy="568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6613" y="908050"/>
            <a:ext cx="3810000" cy="568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8478472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4213" y="908050"/>
            <a:ext cx="7772400" cy="276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3" y="3829050"/>
            <a:ext cx="7772400" cy="276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7681661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908050"/>
            <a:ext cx="7772400" cy="5689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05694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2118470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4900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35353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045305168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W. Chou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gg2017 Workshop, Beijing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376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W. Chou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gg2017 Workshop, Beijing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6335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W. Chou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gg2017 Workshop, Beijing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439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W. Chou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gg2017 Workshop, Beijing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725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gg2017 Workshop, Beijing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W. Chou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gg2017 Workshop, Beijing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257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W. Chou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gg2017 Workshop, Beijing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190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W. Chou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gg2017 Workshop, Beijing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3600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W. Chou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gg2017 Workshop, Beijing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1257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W. Chou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gg2017 Workshop, Beijing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759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W. Chou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gg2017 Workshop, Beijing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5507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W. Chou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gg2017 Workshop, Beijing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66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W. Chou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gg2017 Workshop, Beijing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4623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W. Chou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gg2017 Workshop, Beijing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1729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W. Chou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gg2017 Workshop, Beijing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297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gg2017 Workshop, Beijing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W. Chou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gg2017 Workshop, Beijing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3103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W. Chou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gg2017 Workshop, Beijing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86534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W. Chou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gg2017 Workshop, Beijing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5298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W. Chou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gg2017 Workshop, Beijing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58776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W. Chou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gg2017 Workshop, Beijing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29899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W. Chou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gg2017 Workshop, Beijing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346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W. Chou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gg2017 Workshop, Beijing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52347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W. Chou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gg2017 Workshop, Beijing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4263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61245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276600"/>
            <a:ext cx="7989887" cy="255727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122205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6A6C862-CD6E-4C31-8A29-FC3CE1D30A1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426672" y="6400800"/>
            <a:ext cx="4126528" cy="314326"/>
          </a:xfrm>
          <a:prstGeom prst="rect">
            <a:avLst/>
          </a:prstGeom>
        </p:spPr>
        <p:txBody>
          <a:bodyPr/>
          <a:lstStyle>
            <a:lvl1pPr algn="ctr">
              <a:defRPr sz="11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gg2017 Workshop, Beijing</a:t>
            </a:r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718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gg2017 Workshop, Beijing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80AE26D-8464-4046-B24B-A27805965E1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426672" y="6400800"/>
            <a:ext cx="4126528" cy="314326"/>
          </a:xfrm>
          <a:prstGeom prst="rect">
            <a:avLst/>
          </a:prstGeom>
        </p:spPr>
        <p:txBody>
          <a:bodyPr/>
          <a:lstStyle>
            <a:lvl1pPr algn="ctr">
              <a:defRPr sz="11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gg2017 Workshop, Beijing</a:t>
            </a:r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5788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W. Chou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gg2017 Workshop, Beijing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4824A-A800-42EF-91EB-E57D53D1A1B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1802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W. Chou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gg2017 Workshop, Beijing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65237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W. Chou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gg2017 Workshop, Beijing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426240-AB1E-48A6-87CA-B890345659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9669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W. Chou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gg2017 Workshop, Beijing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B1AFEF-4A09-4412-9093-98833BC7CFD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75000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4/22/2017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A2609AC2-5B17-47DD-B741-C41AA08080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698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4/22/2017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2F055C8D-32DF-4753-AAC1-C2A2F444EA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758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4/22/2017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05053C7F-0C76-4DCF-A731-256D6834A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3559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4/22/2017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E56766F7-63E7-4CB6-B6FA-41910A954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75505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4/22/2017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F720366E-2116-44D9-8A35-FBFE9D39F1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268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image" Target="../media/image6.jpeg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1.xml"/><Relationship Id="rId9" Type="http://schemas.openxmlformats.org/officeDocument/2006/relationships/image" Target="../media/image11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gg2017 Workshop, Beijing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48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1" rIns="91420" bIns="4571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20" tIns="45711" rIns="91420" bIns="4571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046B5-BD30-4A8F-A458-262FCDC3247A}" type="datetime1">
              <a:rPr lang="en-US" smtClean="0"/>
              <a:pPr/>
              <a:t>4/22/2017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222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</p:sldLayoutIdLst>
  <p:hf hdr="0" ftr="0" dt="0"/>
  <p:txStyles>
    <p:titleStyle>
      <a:lvl1pPr algn="ctr" defTabSz="9142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9" indent="-342829" algn="l" defTabSz="9142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defTabSz="9142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8" indent="-228553" algn="l" defTabSz="9142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4" indent="-228553" algn="l" defTabSz="9142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9626" y="2214572"/>
            <a:ext cx="7958138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9627" y="6373813"/>
            <a:ext cx="1628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folHlink"/>
                </a:solidFill>
                <a:latin typeface="+mn-lt"/>
              </a:defRPr>
            </a:lvl1pPr>
          </a:lstStyle>
          <a:p>
            <a:pPr defTabSz="9142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>
                <a:solidFill>
                  <a:srgbClr val="800000"/>
                </a:solidFill>
              </a:rPr>
              <a:t>W. Chou</a:t>
            </a:r>
            <a:endParaRPr lang="en-US">
              <a:solidFill>
                <a:srgbClr val="8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14600" y="6376988"/>
            <a:ext cx="487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folHlink"/>
                </a:solidFill>
                <a:latin typeface="+mn-lt"/>
              </a:defRPr>
            </a:lvl1pPr>
          </a:lstStyle>
          <a:p>
            <a:pPr algn="ctr" defTabSz="9142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800000"/>
                </a:solidFill>
              </a:rPr>
              <a:t>gg2017 Workshop, Beijing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7600" y="6376988"/>
            <a:ext cx="1316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folHlink"/>
                </a:solidFill>
                <a:latin typeface="+mn-lt"/>
              </a:defRPr>
            </a:lvl1pPr>
          </a:lstStyle>
          <a:p>
            <a:pPr defTabSz="914210" fontAlgn="base">
              <a:spcBef>
                <a:spcPct val="0"/>
              </a:spcBef>
              <a:spcAft>
                <a:spcPct val="0"/>
              </a:spcAft>
              <a:defRPr/>
            </a:pPr>
            <a:fld id="{6BDFCD85-98F9-4566-9B29-FF644B9211A0}" type="slidenum">
              <a:rPr lang="en-US">
                <a:solidFill>
                  <a:srgbClr val="800000"/>
                </a:solidFill>
              </a:rPr>
              <a:pPr defTabSz="9142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1" y="762000"/>
            <a:ext cx="73787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grpSp>
        <p:nvGrpSpPr>
          <p:cNvPr id="3" name="Group 226"/>
          <p:cNvGrpSpPr>
            <a:grpSpLocks/>
          </p:cNvGrpSpPr>
          <p:nvPr userDrawn="1"/>
        </p:nvGrpSpPr>
        <p:grpSpPr bwMode="auto">
          <a:xfrm>
            <a:off x="0" y="0"/>
            <a:ext cx="8915400" cy="6713538"/>
            <a:chOff x="0" y="43"/>
            <a:chExt cx="5616" cy="4229"/>
          </a:xfrm>
        </p:grpSpPr>
        <p:grpSp>
          <p:nvGrpSpPr>
            <p:cNvPr id="4" name="Group 227"/>
            <p:cNvGrpSpPr>
              <a:grpSpLocks/>
            </p:cNvGrpSpPr>
            <p:nvPr userDrawn="1"/>
          </p:nvGrpSpPr>
          <p:grpSpPr bwMode="auto">
            <a:xfrm>
              <a:off x="0" y="43"/>
              <a:ext cx="408" cy="4229"/>
              <a:chOff x="0" y="43"/>
              <a:chExt cx="5760" cy="4229"/>
            </a:xfrm>
          </p:grpSpPr>
          <p:sp>
            <p:nvSpPr>
              <p:cNvPr id="1038" name="Line 228"/>
              <p:cNvSpPr>
                <a:spLocks noChangeShapeType="1"/>
              </p:cNvSpPr>
              <p:nvPr userDrawn="1"/>
            </p:nvSpPr>
            <p:spPr bwMode="auto">
              <a:xfrm>
                <a:off x="0" y="4203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39" name="Line 229"/>
              <p:cNvSpPr>
                <a:spLocks noChangeShapeType="1"/>
              </p:cNvSpPr>
              <p:nvPr userDrawn="1"/>
            </p:nvSpPr>
            <p:spPr bwMode="auto">
              <a:xfrm>
                <a:off x="0" y="4239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40" name="Line 230"/>
              <p:cNvSpPr>
                <a:spLocks noChangeShapeType="1"/>
              </p:cNvSpPr>
              <p:nvPr userDrawn="1"/>
            </p:nvSpPr>
            <p:spPr bwMode="auto">
              <a:xfrm>
                <a:off x="0" y="4272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41" name="Line 231"/>
              <p:cNvSpPr>
                <a:spLocks noChangeShapeType="1"/>
              </p:cNvSpPr>
              <p:nvPr userDrawn="1"/>
            </p:nvSpPr>
            <p:spPr bwMode="auto">
              <a:xfrm>
                <a:off x="0" y="4113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42" name="Line 232"/>
              <p:cNvSpPr>
                <a:spLocks noChangeShapeType="1"/>
              </p:cNvSpPr>
              <p:nvPr userDrawn="1"/>
            </p:nvSpPr>
            <p:spPr bwMode="auto">
              <a:xfrm>
                <a:off x="0" y="4065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43" name="Line 233"/>
              <p:cNvSpPr>
                <a:spLocks noChangeShapeType="1"/>
              </p:cNvSpPr>
              <p:nvPr userDrawn="1"/>
            </p:nvSpPr>
            <p:spPr bwMode="auto">
              <a:xfrm>
                <a:off x="0" y="4158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44" name="Line 234"/>
              <p:cNvSpPr>
                <a:spLocks noChangeShapeType="1"/>
              </p:cNvSpPr>
              <p:nvPr userDrawn="1"/>
            </p:nvSpPr>
            <p:spPr bwMode="auto">
              <a:xfrm>
                <a:off x="0" y="3666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45" name="Line 235"/>
              <p:cNvSpPr>
                <a:spLocks noChangeShapeType="1"/>
              </p:cNvSpPr>
              <p:nvPr userDrawn="1"/>
            </p:nvSpPr>
            <p:spPr bwMode="auto">
              <a:xfrm>
                <a:off x="0" y="3639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46" name="Line 236"/>
              <p:cNvSpPr>
                <a:spLocks noChangeShapeType="1"/>
              </p:cNvSpPr>
              <p:nvPr userDrawn="1"/>
            </p:nvSpPr>
            <p:spPr bwMode="auto">
              <a:xfrm>
                <a:off x="0" y="4020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47" name="Line 237"/>
              <p:cNvSpPr>
                <a:spLocks noChangeShapeType="1"/>
              </p:cNvSpPr>
              <p:nvPr userDrawn="1"/>
            </p:nvSpPr>
            <p:spPr bwMode="auto">
              <a:xfrm>
                <a:off x="0" y="3894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48" name="Line 238"/>
              <p:cNvSpPr>
                <a:spLocks noChangeShapeType="1"/>
              </p:cNvSpPr>
              <p:nvPr userDrawn="1"/>
            </p:nvSpPr>
            <p:spPr bwMode="auto">
              <a:xfrm>
                <a:off x="0" y="3813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49" name="Line 239"/>
              <p:cNvSpPr>
                <a:spLocks noChangeShapeType="1"/>
              </p:cNvSpPr>
              <p:nvPr userDrawn="1"/>
            </p:nvSpPr>
            <p:spPr bwMode="auto">
              <a:xfrm>
                <a:off x="0" y="3999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50" name="Line 240"/>
              <p:cNvSpPr>
                <a:spLocks noChangeShapeType="1"/>
              </p:cNvSpPr>
              <p:nvPr userDrawn="1"/>
            </p:nvSpPr>
            <p:spPr bwMode="auto">
              <a:xfrm>
                <a:off x="0" y="3687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51" name="Line 241"/>
              <p:cNvSpPr>
                <a:spLocks noChangeShapeType="1"/>
              </p:cNvSpPr>
              <p:nvPr userDrawn="1"/>
            </p:nvSpPr>
            <p:spPr bwMode="auto">
              <a:xfrm>
                <a:off x="0" y="3741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52" name="Line 242"/>
              <p:cNvSpPr>
                <a:spLocks noChangeShapeType="1"/>
              </p:cNvSpPr>
              <p:nvPr userDrawn="1"/>
            </p:nvSpPr>
            <p:spPr bwMode="auto">
              <a:xfrm>
                <a:off x="0" y="393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53" name="Line 243"/>
              <p:cNvSpPr>
                <a:spLocks noChangeShapeType="1"/>
              </p:cNvSpPr>
              <p:nvPr userDrawn="1"/>
            </p:nvSpPr>
            <p:spPr bwMode="auto">
              <a:xfrm>
                <a:off x="0" y="3918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54" name="Line 244"/>
              <p:cNvSpPr>
                <a:spLocks noChangeShapeType="1"/>
              </p:cNvSpPr>
              <p:nvPr userDrawn="1"/>
            </p:nvSpPr>
            <p:spPr bwMode="auto">
              <a:xfrm>
                <a:off x="0" y="3510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55" name="Line 245"/>
              <p:cNvSpPr>
                <a:spLocks noChangeShapeType="1"/>
              </p:cNvSpPr>
              <p:nvPr userDrawn="1"/>
            </p:nvSpPr>
            <p:spPr bwMode="auto">
              <a:xfrm>
                <a:off x="0" y="3546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56" name="Line 246"/>
              <p:cNvSpPr>
                <a:spLocks noChangeShapeType="1"/>
              </p:cNvSpPr>
              <p:nvPr userDrawn="1"/>
            </p:nvSpPr>
            <p:spPr bwMode="auto">
              <a:xfrm>
                <a:off x="0" y="357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57" name="Line 247"/>
              <p:cNvSpPr>
                <a:spLocks noChangeShapeType="1"/>
              </p:cNvSpPr>
              <p:nvPr userDrawn="1"/>
            </p:nvSpPr>
            <p:spPr bwMode="auto">
              <a:xfrm>
                <a:off x="0" y="3420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58" name="Line 248"/>
              <p:cNvSpPr>
                <a:spLocks noChangeShapeType="1"/>
              </p:cNvSpPr>
              <p:nvPr userDrawn="1"/>
            </p:nvSpPr>
            <p:spPr bwMode="auto">
              <a:xfrm>
                <a:off x="0" y="3372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59" name="Line 249"/>
              <p:cNvSpPr>
                <a:spLocks noChangeShapeType="1"/>
              </p:cNvSpPr>
              <p:nvPr userDrawn="1"/>
            </p:nvSpPr>
            <p:spPr bwMode="auto">
              <a:xfrm>
                <a:off x="0" y="3465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60" name="Line 250"/>
              <p:cNvSpPr>
                <a:spLocks noChangeShapeType="1"/>
              </p:cNvSpPr>
              <p:nvPr userDrawn="1"/>
            </p:nvSpPr>
            <p:spPr bwMode="auto">
              <a:xfrm>
                <a:off x="0" y="2973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61" name="Line 251"/>
              <p:cNvSpPr>
                <a:spLocks noChangeShapeType="1"/>
              </p:cNvSpPr>
              <p:nvPr userDrawn="1"/>
            </p:nvSpPr>
            <p:spPr bwMode="auto">
              <a:xfrm>
                <a:off x="0" y="2946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62" name="Line 252"/>
              <p:cNvSpPr>
                <a:spLocks noChangeShapeType="1"/>
              </p:cNvSpPr>
              <p:nvPr userDrawn="1"/>
            </p:nvSpPr>
            <p:spPr bwMode="auto">
              <a:xfrm>
                <a:off x="0" y="3327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63" name="Line 253"/>
              <p:cNvSpPr>
                <a:spLocks noChangeShapeType="1"/>
              </p:cNvSpPr>
              <p:nvPr userDrawn="1"/>
            </p:nvSpPr>
            <p:spPr bwMode="auto">
              <a:xfrm>
                <a:off x="0" y="3201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64" name="Line 254"/>
              <p:cNvSpPr>
                <a:spLocks noChangeShapeType="1"/>
              </p:cNvSpPr>
              <p:nvPr userDrawn="1"/>
            </p:nvSpPr>
            <p:spPr bwMode="auto">
              <a:xfrm>
                <a:off x="0" y="3120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65" name="Line 255"/>
              <p:cNvSpPr>
                <a:spLocks noChangeShapeType="1"/>
              </p:cNvSpPr>
              <p:nvPr userDrawn="1"/>
            </p:nvSpPr>
            <p:spPr bwMode="auto">
              <a:xfrm>
                <a:off x="0" y="3306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66" name="Line 256"/>
              <p:cNvSpPr>
                <a:spLocks noChangeShapeType="1"/>
              </p:cNvSpPr>
              <p:nvPr userDrawn="1"/>
            </p:nvSpPr>
            <p:spPr bwMode="auto">
              <a:xfrm>
                <a:off x="0" y="2994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67" name="Line 257"/>
              <p:cNvSpPr>
                <a:spLocks noChangeShapeType="1"/>
              </p:cNvSpPr>
              <p:nvPr userDrawn="1"/>
            </p:nvSpPr>
            <p:spPr bwMode="auto">
              <a:xfrm>
                <a:off x="0" y="3048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68" name="Line 258"/>
              <p:cNvSpPr>
                <a:spLocks noChangeShapeType="1"/>
              </p:cNvSpPr>
              <p:nvPr userDrawn="1"/>
            </p:nvSpPr>
            <p:spPr bwMode="auto">
              <a:xfrm>
                <a:off x="0" y="3246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69" name="Line 259"/>
              <p:cNvSpPr>
                <a:spLocks noChangeShapeType="1"/>
              </p:cNvSpPr>
              <p:nvPr userDrawn="1"/>
            </p:nvSpPr>
            <p:spPr bwMode="auto">
              <a:xfrm>
                <a:off x="0" y="3225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70" name="Line 260"/>
              <p:cNvSpPr>
                <a:spLocks noChangeShapeType="1"/>
              </p:cNvSpPr>
              <p:nvPr userDrawn="1"/>
            </p:nvSpPr>
            <p:spPr bwMode="auto">
              <a:xfrm>
                <a:off x="0" y="2831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71" name="Line 261"/>
              <p:cNvSpPr>
                <a:spLocks noChangeShapeType="1"/>
              </p:cNvSpPr>
              <p:nvPr userDrawn="1"/>
            </p:nvSpPr>
            <p:spPr bwMode="auto">
              <a:xfrm>
                <a:off x="0" y="2750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72" name="Line 262"/>
              <p:cNvSpPr>
                <a:spLocks noChangeShapeType="1"/>
              </p:cNvSpPr>
              <p:nvPr userDrawn="1"/>
            </p:nvSpPr>
            <p:spPr bwMode="auto">
              <a:xfrm>
                <a:off x="0" y="2678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73" name="Line 263"/>
              <p:cNvSpPr>
                <a:spLocks noChangeShapeType="1"/>
              </p:cNvSpPr>
              <p:nvPr userDrawn="1"/>
            </p:nvSpPr>
            <p:spPr bwMode="auto">
              <a:xfrm>
                <a:off x="0" y="2876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74" name="Line 264"/>
              <p:cNvSpPr>
                <a:spLocks noChangeShapeType="1"/>
              </p:cNvSpPr>
              <p:nvPr userDrawn="1"/>
            </p:nvSpPr>
            <p:spPr bwMode="auto">
              <a:xfrm>
                <a:off x="0" y="2855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75" name="Line 265"/>
              <p:cNvSpPr>
                <a:spLocks noChangeShapeType="1"/>
              </p:cNvSpPr>
              <p:nvPr userDrawn="1"/>
            </p:nvSpPr>
            <p:spPr bwMode="auto">
              <a:xfrm>
                <a:off x="0" y="2554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76" name="Line 266"/>
              <p:cNvSpPr>
                <a:spLocks noChangeShapeType="1"/>
              </p:cNvSpPr>
              <p:nvPr userDrawn="1"/>
            </p:nvSpPr>
            <p:spPr bwMode="auto">
              <a:xfrm>
                <a:off x="0" y="2590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77" name="Line 267"/>
              <p:cNvSpPr>
                <a:spLocks noChangeShapeType="1"/>
              </p:cNvSpPr>
              <p:nvPr userDrawn="1"/>
            </p:nvSpPr>
            <p:spPr bwMode="auto">
              <a:xfrm>
                <a:off x="0" y="2623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78" name="Line 268"/>
              <p:cNvSpPr>
                <a:spLocks noChangeShapeType="1"/>
              </p:cNvSpPr>
              <p:nvPr userDrawn="1"/>
            </p:nvSpPr>
            <p:spPr bwMode="auto">
              <a:xfrm>
                <a:off x="0" y="2464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79" name="Line 269"/>
              <p:cNvSpPr>
                <a:spLocks noChangeShapeType="1"/>
              </p:cNvSpPr>
              <p:nvPr userDrawn="1"/>
            </p:nvSpPr>
            <p:spPr bwMode="auto">
              <a:xfrm>
                <a:off x="0" y="2416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80" name="Line 270"/>
              <p:cNvSpPr>
                <a:spLocks noChangeShapeType="1"/>
              </p:cNvSpPr>
              <p:nvPr userDrawn="1"/>
            </p:nvSpPr>
            <p:spPr bwMode="auto">
              <a:xfrm>
                <a:off x="0" y="250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81" name="Line 271"/>
              <p:cNvSpPr>
                <a:spLocks noChangeShapeType="1"/>
              </p:cNvSpPr>
              <p:nvPr userDrawn="1"/>
            </p:nvSpPr>
            <p:spPr bwMode="auto">
              <a:xfrm>
                <a:off x="0" y="2371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82" name="Line 272"/>
              <p:cNvSpPr>
                <a:spLocks noChangeShapeType="1"/>
              </p:cNvSpPr>
              <p:nvPr userDrawn="1"/>
            </p:nvSpPr>
            <p:spPr bwMode="auto">
              <a:xfrm>
                <a:off x="0" y="2245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83" name="Line 273"/>
              <p:cNvSpPr>
                <a:spLocks noChangeShapeType="1"/>
              </p:cNvSpPr>
              <p:nvPr userDrawn="1"/>
            </p:nvSpPr>
            <p:spPr bwMode="auto">
              <a:xfrm>
                <a:off x="0" y="2350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84" name="Line 274"/>
              <p:cNvSpPr>
                <a:spLocks noChangeShapeType="1"/>
              </p:cNvSpPr>
              <p:nvPr userDrawn="1"/>
            </p:nvSpPr>
            <p:spPr bwMode="auto">
              <a:xfrm>
                <a:off x="0" y="2290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85" name="Line 275"/>
              <p:cNvSpPr>
                <a:spLocks noChangeShapeType="1"/>
              </p:cNvSpPr>
              <p:nvPr userDrawn="1"/>
            </p:nvSpPr>
            <p:spPr bwMode="auto">
              <a:xfrm>
                <a:off x="0" y="2269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86" name="Line 276"/>
              <p:cNvSpPr>
                <a:spLocks noChangeShapeType="1"/>
              </p:cNvSpPr>
              <p:nvPr userDrawn="1"/>
            </p:nvSpPr>
            <p:spPr bwMode="auto">
              <a:xfrm>
                <a:off x="0" y="2130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87" name="Line 277"/>
              <p:cNvSpPr>
                <a:spLocks noChangeShapeType="1"/>
              </p:cNvSpPr>
              <p:nvPr userDrawn="1"/>
            </p:nvSpPr>
            <p:spPr bwMode="auto">
              <a:xfrm>
                <a:off x="0" y="2166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88" name="Line 278"/>
              <p:cNvSpPr>
                <a:spLocks noChangeShapeType="1"/>
              </p:cNvSpPr>
              <p:nvPr userDrawn="1"/>
            </p:nvSpPr>
            <p:spPr bwMode="auto">
              <a:xfrm>
                <a:off x="0" y="219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89" name="Line 279"/>
              <p:cNvSpPr>
                <a:spLocks noChangeShapeType="1"/>
              </p:cNvSpPr>
              <p:nvPr userDrawn="1"/>
            </p:nvSpPr>
            <p:spPr bwMode="auto">
              <a:xfrm>
                <a:off x="0" y="2040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90" name="Line 280"/>
              <p:cNvSpPr>
                <a:spLocks noChangeShapeType="1"/>
              </p:cNvSpPr>
              <p:nvPr userDrawn="1"/>
            </p:nvSpPr>
            <p:spPr bwMode="auto">
              <a:xfrm>
                <a:off x="0" y="1992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91" name="Line 281"/>
              <p:cNvSpPr>
                <a:spLocks noChangeShapeType="1"/>
              </p:cNvSpPr>
              <p:nvPr userDrawn="1"/>
            </p:nvSpPr>
            <p:spPr bwMode="auto">
              <a:xfrm>
                <a:off x="0" y="2085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92" name="Line 282"/>
              <p:cNvSpPr>
                <a:spLocks noChangeShapeType="1"/>
              </p:cNvSpPr>
              <p:nvPr userDrawn="1"/>
            </p:nvSpPr>
            <p:spPr bwMode="auto">
              <a:xfrm>
                <a:off x="0" y="1593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93" name="Line 283"/>
              <p:cNvSpPr>
                <a:spLocks noChangeShapeType="1"/>
              </p:cNvSpPr>
              <p:nvPr userDrawn="1"/>
            </p:nvSpPr>
            <p:spPr bwMode="auto">
              <a:xfrm>
                <a:off x="0" y="1566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94" name="Line 284"/>
              <p:cNvSpPr>
                <a:spLocks noChangeShapeType="1"/>
              </p:cNvSpPr>
              <p:nvPr userDrawn="1"/>
            </p:nvSpPr>
            <p:spPr bwMode="auto">
              <a:xfrm>
                <a:off x="0" y="1947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95" name="Line 285"/>
              <p:cNvSpPr>
                <a:spLocks noChangeShapeType="1"/>
              </p:cNvSpPr>
              <p:nvPr userDrawn="1"/>
            </p:nvSpPr>
            <p:spPr bwMode="auto">
              <a:xfrm>
                <a:off x="0" y="1821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96" name="Line 286"/>
              <p:cNvSpPr>
                <a:spLocks noChangeShapeType="1"/>
              </p:cNvSpPr>
              <p:nvPr userDrawn="1"/>
            </p:nvSpPr>
            <p:spPr bwMode="auto">
              <a:xfrm>
                <a:off x="0" y="1740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97" name="Line 287"/>
              <p:cNvSpPr>
                <a:spLocks noChangeShapeType="1"/>
              </p:cNvSpPr>
              <p:nvPr userDrawn="1"/>
            </p:nvSpPr>
            <p:spPr bwMode="auto">
              <a:xfrm>
                <a:off x="0" y="1926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98" name="Line 288"/>
              <p:cNvSpPr>
                <a:spLocks noChangeShapeType="1"/>
              </p:cNvSpPr>
              <p:nvPr userDrawn="1"/>
            </p:nvSpPr>
            <p:spPr bwMode="auto">
              <a:xfrm>
                <a:off x="0" y="1614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99" name="Line 289"/>
              <p:cNvSpPr>
                <a:spLocks noChangeShapeType="1"/>
              </p:cNvSpPr>
              <p:nvPr userDrawn="1"/>
            </p:nvSpPr>
            <p:spPr bwMode="auto">
              <a:xfrm>
                <a:off x="0" y="1668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00" name="Line 290"/>
              <p:cNvSpPr>
                <a:spLocks noChangeShapeType="1"/>
              </p:cNvSpPr>
              <p:nvPr userDrawn="1"/>
            </p:nvSpPr>
            <p:spPr bwMode="auto">
              <a:xfrm>
                <a:off x="0" y="1866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01" name="Line 291"/>
              <p:cNvSpPr>
                <a:spLocks noChangeShapeType="1"/>
              </p:cNvSpPr>
              <p:nvPr userDrawn="1"/>
            </p:nvSpPr>
            <p:spPr bwMode="auto">
              <a:xfrm>
                <a:off x="0" y="1845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02" name="Line 292"/>
              <p:cNvSpPr>
                <a:spLocks noChangeShapeType="1"/>
              </p:cNvSpPr>
              <p:nvPr userDrawn="1"/>
            </p:nvSpPr>
            <p:spPr bwMode="auto">
              <a:xfrm>
                <a:off x="0" y="1437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03" name="Line 293"/>
              <p:cNvSpPr>
                <a:spLocks noChangeShapeType="1"/>
              </p:cNvSpPr>
              <p:nvPr userDrawn="1"/>
            </p:nvSpPr>
            <p:spPr bwMode="auto">
              <a:xfrm>
                <a:off x="0" y="1473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04" name="Line 294"/>
              <p:cNvSpPr>
                <a:spLocks noChangeShapeType="1"/>
              </p:cNvSpPr>
              <p:nvPr userDrawn="1"/>
            </p:nvSpPr>
            <p:spPr bwMode="auto">
              <a:xfrm>
                <a:off x="0" y="1506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05" name="Line 295"/>
              <p:cNvSpPr>
                <a:spLocks noChangeShapeType="1"/>
              </p:cNvSpPr>
              <p:nvPr userDrawn="1"/>
            </p:nvSpPr>
            <p:spPr bwMode="auto">
              <a:xfrm>
                <a:off x="0" y="1347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06" name="Line 296"/>
              <p:cNvSpPr>
                <a:spLocks noChangeShapeType="1"/>
              </p:cNvSpPr>
              <p:nvPr userDrawn="1"/>
            </p:nvSpPr>
            <p:spPr bwMode="auto">
              <a:xfrm>
                <a:off x="0" y="1392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07" name="Line 297"/>
              <p:cNvSpPr>
                <a:spLocks noChangeShapeType="1"/>
              </p:cNvSpPr>
              <p:nvPr userDrawn="1"/>
            </p:nvSpPr>
            <p:spPr bwMode="auto">
              <a:xfrm>
                <a:off x="0" y="1016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08" name="Line 298"/>
              <p:cNvSpPr>
                <a:spLocks noChangeShapeType="1"/>
              </p:cNvSpPr>
              <p:nvPr userDrawn="1"/>
            </p:nvSpPr>
            <p:spPr bwMode="auto">
              <a:xfrm>
                <a:off x="0" y="989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09" name="Line 299"/>
              <p:cNvSpPr>
                <a:spLocks noChangeShapeType="1"/>
              </p:cNvSpPr>
              <p:nvPr userDrawn="1"/>
            </p:nvSpPr>
            <p:spPr bwMode="auto">
              <a:xfrm>
                <a:off x="0" y="1244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10" name="Line 300"/>
              <p:cNvSpPr>
                <a:spLocks noChangeShapeType="1"/>
              </p:cNvSpPr>
              <p:nvPr userDrawn="1"/>
            </p:nvSpPr>
            <p:spPr bwMode="auto">
              <a:xfrm>
                <a:off x="0" y="1163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11" name="Line 301"/>
              <p:cNvSpPr>
                <a:spLocks noChangeShapeType="1"/>
              </p:cNvSpPr>
              <p:nvPr userDrawn="1"/>
            </p:nvSpPr>
            <p:spPr bwMode="auto">
              <a:xfrm>
                <a:off x="0" y="1037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12" name="Line 302"/>
              <p:cNvSpPr>
                <a:spLocks noChangeShapeType="1"/>
              </p:cNvSpPr>
              <p:nvPr userDrawn="1"/>
            </p:nvSpPr>
            <p:spPr bwMode="auto">
              <a:xfrm>
                <a:off x="0" y="1091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13" name="Line 303"/>
              <p:cNvSpPr>
                <a:spLocks noChangeShapeType="1"/>
              </p:cNvSpPr>
              <p:nvPr userDrawn="1"/>
            </p:nvSpPr>
            <p:spPr bwMode="auto">
              <a:xfrm>
                <a:off x="0" y="128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14" name="Line 304"/>
              <p:cNvSpPr>
                <a:spLocks noChangeShapeType="1"/>
              </p:cNvSpPr>
              <p:nvPr userDrawn="1"/>
            </p:nvSpPr>
            <p:spPr bwMode="auto">
              <a:xfrm>
                <a:off x="0" y="1268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15" name="Line 305"/>
              <p:cNvSpPr>
                <a:spLocks noChangeShapeType="1"/>
              </p:cNvSpPr>
              <p:nvPr userDrawn="1"/>
            </p:nvSpPr>
            <p:spPr bwMode="auto">
              <a:xfrm>
                <a:off x="0" y="860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16" name="Line 306"/>
              <p:cNvSpPr>
                <a:spLocks noChangeShapeType="1"/>
              </p:cNvSpPr>
              <p:nvPr userDrawn="1"/>
            </p:nvSpPr>
            <p:spPr bwMode="auto">
              <a:xfrm>
                <a:off x="0" y="896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17" name="Line 307"/>
              <p:cNvSpPr>
                <a:spLocks noChangeShapeType="1"/>
              </p:cNvSpPr>
              <p:nvPr userDrawn="1"/>
            </p:nvSpPr>
            <p:spPr bwMode="auto">
              <a:xfrm>
                <a:off x="0" y="92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18" name="Line 308"/>
              <p:cNvSpPr>
                <a:spLocks noChangeShapeType="1"/>
              </p:cNvSpPr>
              <p:nvPr userDrawn="1"/>
            </p:nvSpPr>
            <p:spPr bwMode="auto">
              <a:xfrm>
                <a:off x="0" y="770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19" name="Line 309"/>
              <p:cNvSpPr>
                <a:spLocks noChangeShapeType="1"/>
              </p:cNvSpPr>
              <p:nvPr userDrawn="1"/>
            </p:nvSpPr>
            <p:spPr bwMode="auto">
              <a:xfrm>
                <a:off x="0" y="815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20" name="Line 310"/>
              <p:cNvSpPr>
                <a:spLocks noChangeShapeType="1"/>
              </p:cNvSpPr>
              <p:nvPr userDrawn="1"/>
            </p:nvSpPr>
            <p:spPr bwMode="auto">
              <a:xfrm>
                <a:off x="0" y="718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21" name="Line 311"/>
              <p:cNvSpPr>
                <a:spLocks noChangeShapeType="1"/>
              </p:cNvSpPr>
              <p:nvPr userDrawn="1"/>
            </p:nvSpPr>
            <p:spPr bwMode="auto">
              <a:xfrm>
                <a:off x="0" y="646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22" name="Line 312"/>
              <p:cNvSpPr>
                <a:spLocks noChangeShapeType="1"/>
              </p:cNvSpPr>
              <p:nvPr userDrawn="1"/>
            </p:nvSpPr>
            <p:spPr bwMode="auto">
              <a:xfrm>
                <a:off x="0" y="522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23" name="Line 313"/>
              <p:cNvSpPr>
                <a:spLocks noChangeShapeType="1"/>
              </p:cNvSpPr>
              <p:nvPr userDrawn="1"/>
            </p:nvSpPr>
            <p:spPr bwMode="auto">
              <a:xfrm>
                <a:off x="0" y="558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24" name="Line 314"/>
              <p:cNvSpPr>
                <a:spLocks noChangeShapeType="1"/>
              </p:cNvSpPr>
              <p:nvPr userDrawn="1"/>
            </p:nvSpPr>
            <p:spPr bwMode="auto">
              <a:xfrm>
                <a:off x="0" y="591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25" name="Line 315"/>
              <p:cNvSpPr>
                <a:spLocks noChangeShapeType="1"/>
              </p:cNvSpPr>
              <p:nvPr userDrawn="1"/>
            </p:nvSpPr>
            <p:spPr bwMode="auto">
              <a:xfrm>
                <a:off x="0" y="432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26" name="Line 316"/>
              <p:cNvSpPr>
                <a:spLocks noChangeShapeType="1"/>
              </p:cNvSpPr>
              <p:nvPr userDrawn="1"/>
            </p:nvSpPr>
            <p:spPr bwMode="auto">
              <a:xfrm>
                <a:off x="0" y="384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27" name="Line 317"/>
              <p:cNvSpPr>
                <a:spLocks noChangeShapeType="1"/>
              </p:cNvSpPr>
              <p:nvPr userDrawn="1"/>
            </p:nvSpPr>
            <p:spPr bwMode="auto">
              <a:xfrm>
                <a:off x="0" y="477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28" name="Line 318"/>
              <p:cNvSpPr>
                <a:spLocks noChangeShapeType="1"/>
              </p:cNvSpPr>
              <p:nvPr userDrawn="1"/>
            </p:nvSpPr>
            <p:spPr bwMode="auto">
              <a:xfrm>
                <a:off x="0" y="33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29" name="Line 319"/>
              <p:cNvSpPr>
                <a:spLocks noChangeShapeType="1"/>
              </p:cNvSpPr>
              <p:nvPr userDrawn="1"/>
            </p:nvSpPr>
            <p:spPr bwMode="auto">
              <a:xfrm>
                <a:off x="0" y="318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30" name="Line 320"/>
              <p:cNvSpPr>
                <a:spLocks noChangeShapeType="1"/>
              </p:cNvSpPr>
              <p:nvPr userDrawn="1"/>
            </p:nvSpPr>
            <p:spPr bwMode="auto">
              <a:xfrm>
                <a:off x="0" y="258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31" name="Line 321"/>
              <p:cNvSpPr>
                <a:spLocks noChangeShapeType="1"/>
              </p:cNvSpPr>
              <p:nvPr userDrawn="1"/>
            </p:nvSpPr>
            <p:spPr bwMode="auto">
              <a:xfrm>
                <a:off x="0" y="70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32" name="Line 322"/>
              <p:cNvSpPr>
                <a:spLocks noChangeShapeType="1"/>
              </p:cNvSpPr>
              <p:nvPr userDrawn="1"/>
            </p:nvSpPr>
            <p:spPr bwMode="auto">
              <a:xfrm>
                <a:off x="0" y="43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33" name="Line 323"/>
              <p:cNvSpPr>
                <a:spLocks noChangeShapeType="1"/>
              </p:cNvSpPr>
              <p:nvPr userDrawn="1"/>
            </p:nvSpPr>
            <p:spPr bwMode="auto">
              <a:xfrm>
                <a:off x="0" y="91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34" name="Line 324"/>
              <p:cNvSpPr>
                <a:spLocks noChangeShapeType="1"/>
              </p:cNvSpPr>
              <p:nvPr userDrawn="1"/>
            </p:nvSpPr>
            <p:spPr bwMode="auto">
              <a:xfrm>
                <a:off x="0" y="145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35" name="Line 325"/>
              <p:cNvSpPr>
                <a:spLocks noChangeShapeType="1"/>
              </p:cNvSpPr>
              <p:nvPr userDrawn="1"/>
            </p:nvSpPr>
            <p:spPr bwMode="auto">
              <a:xfrm>
                <a:off x="0" y="202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</p:grpSp>
        <p:grpSp>
          <p:nvGrpSpPr>
            <p:cNvPr id="5" name="Group 326"/>
            <p:cNvGrpSpPr>
              <a:grpSpLocks/>
            </p:cNvGrpSpPr>
            <p:nvPr userDrawn="1"/>
          </p:nvGrpSpPr>
          <p:grpSpPr bwMode="auto">
            <a:xfrm>
              <a:off x="400" y="205"/>
              <a:ext cx="5216" cy="1123"/>
              <a:chOff x="400" y="205"/>
              <a:chExt cx="5216" cy="1123"/>
            </a:xfrm>
          </p:grpSpPr>
          <p:sp>
            <p:nvSpPr>
              <p:cNvPr id="1034" name="Rectangle 327"/>
              <p:cNvSpPr>
                <a:spLocks noChangeArrowheads="1"/>
              </p:cNvSpPr>
              <p:nvPr userDrawn="1"/>
            </p:nvSpPr>
            <p:spPr bwMode="auto">
              <a:xfrm>
                <a:off x="557" y="205"/>
                <a:ext cx="313" cy="914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35" name="Rectangle 328"/>
              <p:cNvSpPr>
                <a:spLocks noChangeArrowheads="1"/>
              </p:cNvSpPr>
              <p:nvPr userDrawn="1"/>
            </p:nvSpPr>
            <p:spPr bwMode="auto">
              <a:xfrm>
                <a:off x="400" y="288"/>
                <a:ext cx="3567" cy="49"/>
              </a:xfrm>
              <a:prstGeom prst="rect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36" name="Rectangle 329"/>
              <p:cNvSpPr>
                <a:spLocks noChangeArrowheads="1"/>
              </p:cNvSpPr>
              <p:nvPr userDrawn="1"/>
            </p:nvSpPr>
            <p:spPr bwMode="auto">
              <a:xfrm>
                <a:off x="4599" y="1115"/>
                <a:ext cx="929" cy="213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37" name="Rectangle 330"/>
              <p:cNvSpPr>
                <a:spLocks noChangeArrowheads="1"/>
              </p:cNvSpPr>
              <p:nvPr userDrawn="1"/>
            </p:nvSpPr>
            <p:spPr bwMode="auto">
              <a:xfrm>
                <a:off x="2049" y="1211"/>
                <a:ext cx="3567" cy="49"/>
              </a:xfrm>
              <a:prstGeom prst="rect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61786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hf hdr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5pPr>
      <a:lvl6pPr marL="457106" algn="ctr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6pPr>
      <a:lvl7pPr marL="914210" algn="ctr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7pPr>
      <a:lvl8pPr marL="1371316" algn="ctr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8pPr>
      <a:lvl9pPr marL="1828421" algn="ctr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9pPr>
    </p:titleStyle>
    <p:bodyStyle>
      <a:lvl1pPr marL="342829" indent="-342829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085625" indent="-22855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428454" indent="-22855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Wingdings" pitchFamily="2" charset="2"/>
        <a:buChar char="w"/>
        <a:defRPr sz="2000">
          <a:solidFill>
            <a:schemeClr val="tx1"/>
          </a:solidFill>
          <a:latin typeface="+mn-lt"/>
        </a:defRPr>
      </a:lvl4pPr>
      <a:lvl5pPr marL="1771283" indent="-22855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5pPr>
      <a:lvl6pPr marL="2228388" indent="-228553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685493" indent="-228553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142598" indent="-228553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599704" indent="-228553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67946" y="6444044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联系方式：洪智勇，</a:t>
            </a:r>
            <a:r>
              <a:rPr lang="en-US" altLang="zh-CN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zhiyong</a:t>
            </a:r>
            <a:r>
              <a:rPr lang="en-US" altLang="zh-CN" b="1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.</a:t>
            </a:r>
            <a:r>
              <a:rPr lang="en-US" altLang="zh-CN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hong@sjtu</a:t>
            </a:r>
            <a:r>
              <a:rPr lang="en-US" altLang="zh-CN" b="1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.</a:t>
            </a:r>
            <a:r>
              <a:rPr lang="en-US" altLang="zh-CN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edu</a:t>
            </a:r>
            <a:r>
              <a:rPr lang="en-US" altLang="zh-CN" b="1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.</a:t>
            </a:r>
            <a:r>
              <a:rPr lang="en-US" altLang="zh-CN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cn</a:t>
            </a:r>
            <a:endParaRPr lang="zh-CN" altLang="en-US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1276" y="6438523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2014</a:t>
            </a:r>
            <a:r>
              <a:rPr lang="zh-CN" altLang="en-US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年</a:t>
            </a:r>
            <a:r>
              <a:rPr lang="en-US" altLang="zh-CN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7</a:t>
            </a:r>
            <a:r>
              <a:rPr lang="zh-CN" altLang="en-US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月</a:t>
            </a:r>
            <a:r>
              <a:rPr lang="en-US" altLang="zh-CN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21</a:t>
            </a:r>
            <a:r>
              <a:rPr lang="zh-CN" altLang="en-US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日高能物理所汇报</a:t>
            </a:r>
          </a:p>
        </p:txBody>
      </p:sp>
      <p:pic>
        <p:nvPicPr>
          <p:cNvPr id="6" name="Picture 13" descr="学术报告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6804252" y="166688"/>
            <a:ext cx="2016125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直接连接符 6"/>
          <p:cNvCxnSpPr/>
          <p:nvPr userDrawn="1"/>
        </p:nvCxnSpPr>
        <p:spPr bwMode="auto">
          <a:xfrm>
            <a:off x="0" y="765175"/>
            <a:ext cx="9144000" cy="0"/>
          </a:xfrm>
          <a:prstGeom prst="line">
            <a:avLst/>
          </a:prstGeom>
          <a:ln>
            <a:gradFill>
              <a:gsLst>
                <a:gs pos="0">
                  <a:srgbClr val="00B0F0"/>
                </a:gs>
                <a:gs pos="41000">
                  <a:schemeClr val="accent1">
                    <a:tint val="44500"/>
                    <a:satMod val="160000"/>
                  </a:schemeClr>
                </a:gs>
                <a:gs pos="100000">
                  <a:srgbClr val="C00000"/>
                </a:gs>
              </a:gsLst>
              <a:lin ang="0" scaled="0"/>
            </a:gradFill>
          </a:ln>
          <a:ex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 userDrawn="1"/>
        </p:nvSpPr>
        <p:spPr>
          <a:xfrm>
            <a:off x="515888" y="68445"/>
            <a:ext cx="3048000" cy="646331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黑体" pitchFamily="49" charset="-122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黑体" pitchFamily="49" charset="-122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黑体" pitchFamily="49" charset="-122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黑体" pitchFamily="49" charset="-122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黑体" pitchFamily="49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黑体" pitchFamily="49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黑体" pitchFamily="49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黑体" pitchFamily="49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黑体" pitchFamily="49" charset="-122"/>
                <a:cs typeface="+mn-cs"/>
              </a:defRPr>
            </a:lvl9pPr>
          </a:lstStyle>
          <a:p>
            <a:pPr algn="l">
              <a:defRPr/>
            </a:pPr>
            <a:r>
              <a:rPr lang="zh-CN" altLang="en-US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B0F0"/>
                </a:solidFill>
                <a:latin typeface="华文彩云" pitchFamily="2" charset="-122"/>
                <a:ea typeface="华文彩云" pitchFamily="2" charset="-122"/>
              </a:rPr>
              <a:t>上海超导</a:t>
            </a:r>
            <a:endParaRPr lang="en-US" altLang="zh-CN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B0F0"/>
              </a:solidFill>
              <a:latin typeface="华文彩云" pitchFamily="2" charset="-122"/>
              <a:ea typeface="华文彩云" pitchFamily="2" charset="-122"/>
            </a:endParaRPr>
          </a:p>
          <a:p>
            <a:pPr algn="l">
              <a:defRPr/>
            </a:pPr>
            <a:r>
              <a:rPr lang="en-US" altLang="zh-CN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B0F0"/>
                </a:solidFill>
                <a:latin typeface="华文彩云" pitchFamily="2" charset="-122"/>
                <a:ea typeface="华文彩云" pitchFamily="2" charset="-122"/>
              </a:rPr>
              <a:t>Shanghai Superconductor</a:t>
            </a:r>
          </a:p>
        </p:txBody>
      </p:sp>
      <p:pic>
        <p:nvPicPr>
          <p:cNvPr id="9" name="图片 8" descr="E:\Dropbox\File_Dropbox\logo\图片2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" r="69189" b="9505"/>
          <a:stretch>
            <a:fillRect/>
          </a:stretch>
        </p:blipFill>
        <p:spPr bwMode="auto">
          <a:xfrm>
            <a:off x="109216" y="44624"/>
            <a:ext cx="502344" cy="64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5453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C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CC"/>
          </a:solidFill>
          <a:latin typeface="Tw Cen MT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CC"/>
          </a:solidFill>
          <a:latin typeface="Tw Cen MT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CC"/>
          </a:solidFill>
          <a:latin typeface="Tw Cen MT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CC"/>
          </a:solidFill>
          <a:latin typeface="Tw Cen MT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0000CC"/>
          </a:solidFill>
          <a:latin typeface="Tw Cen MT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0000CC"/>
          </a:solidFill>
          <a:latin typeface="Tw Cen MT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0000CC"/>
          </a:solidFill>
          <a:latin typeface="Tw Cen MT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0000CC"/>
          </a:solidFill>
          <a:latin typeface="Tw Cen MT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n"/>
        <a:defRPr sz="2400" b="1">
          <a:solidFill>
            <a:srgbClr val="0000CC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0000CC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rgbClr val="0000CC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0000CC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00CC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rgbClr val="0000CC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rgbClr val="0000CC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rgbClr val="0000CC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rgbClr val="0000CC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9625" y="2214564"/>
            <a:ext cx="7958138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9627" y="6373813"/>
            <a:ext cx="1628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folHlink"/>
                </a:solidFill>
                <a:latin typeface="+mn-lt"/>
              </a:defRPr>
            </a:lvl1pPr>
          </a:lstStyle>
          <a:p>
            <a:pPr defTabSz="9142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>
                <a:solidFill>
                  <a:srgbClr val="800000"/>
                </a:solidFill>
              </a:rPr>
              <a:t>W. Chou</a:t>
            </a:r>
            <a:endParaRPr lang="en-US">
              <a:solidFill>
                <a:srgbClr val="8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14600" y="6376988"/>
            <a:ext cx="487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folHlink"/>
                </a:solidFill>
                <a:latin typeface="+mn-lt"/>
              </a:defRPr>
            </a:lvl1pPr>
          </a:lstStyle>
          <a:p>
            <a:pPr algn="ctr" defTabSz="9142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800000"/>
                </a:solidFill>
              </a:rPr>
              <a:t>gg2017 Workshop, Beijing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7600" y="6376988"/>
            <a:ext cx="1316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folHlink"/>
                </a:solidFill>
                <a:latin typeface="+mn-lt"/>
              </a:defRPr>
            </a:lvl1pPr>
          </a:lstStyle>
          <a:p>
            <a:pPr defTabSz="914210" fontAlgn="base">
              <a:spcBef>
                <a:spcPct val="0"/>
              </a:spcBef>
              <a:spcAft>
                <a:spcPct val="0"/>
              </a:spcAft>
              <a:defRPr/>
            </a:pPr>
            <a:fld id="{2AF259E5-7FC0-46CF-AD3E-C7D99E709986}" type="slidenum">
              <a:rPr lang="en-US">
                <a:solidFill>
                  <a:srgbClr val="800000"/>
                </a:solidFill>
              </a:rPr>
              <a:pPr defTabSz="9142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  <p:sp>
        <p:nvSpPr>
          <p:cNvPr id="112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762000"/>
            <a:ext cx="73787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grpSp>
        <p:nvGrpSpPr>
          <p:cNvPr id="2" name="Group 226"/>
          <p:cNvGrpSpPr>
            <a:grpSpLocks/>
          </p:cNvGrpSpPr>
          <p:nvPr userDrawn="1"/>
        </p:nvGrpSpPr>
        <p:grpSpPr bwMode="auto">
          <a:xfrm>
            <a:off x="0" y="0"/>
            <a:ext cx="8915400" cy="6713538"/>
            <a:chOff x="0" y="43"/>
            <a:chExt cx="5616" cy="4229"/>
          </a:xfrm>
        </p:grpSpPr>
        <p:grpSp>
          <p:nvGrpSpPr>
            <p:cNvPr id="3" name="Group 227"/>
            <p:cNvGrpSpPr>
              <a:grpSpLocks/>
            </p:cNvGrpSpPr>
            <p:nvPr userDrawn="1"/>
          </p:nvGrpSpPr>
          <p:grpSpPr bwMode="auto">
            <a:xfrm>
              <a:off x="0" y="43"/>
              <a:ext cx="408" cy="4229"/>
              <a:chOff x="0" y="43"/>
              <a:chExt cx="5760" cy="4229"/>
            </a:xfrm>
          </p:grpSpPr>
          <p:sp>
            <p:nvSpPr>
              <p:cNvPr id="1252" name="Line 228"/>
              <p:cNvSpPr>
                <a:spLocks noChangeShapeType="1"/>
              </p:cNvSpPr>
              <p:nvPr userDrawn="1"/>
            </p:nvSpPr>
            <p:spPr bwMode="auto">
              <a:xfrm>
                <a:off x="0" y="4203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53" name="Line 229"/>
              <p:cNvSpPr>
                <a:spLocks noChangeShapeType="1"/>
              </p:cNvSpPr>
              <p:nvPr userDrawn="1"/>
            </p:nvSpPr>
            <p:spPr bwMode="auto">
              <a:xfrm>
                <a:off x="0" y="4239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54" name="Line 230"/>
              <p:cNvSpPr>
                <a:spLocks noChangeShapeType="1"/>
              </p:cNvSpPr>
              <p:nvPr userDrawn="1"/>
            </p:nvSpPr>
            <p:spPr bwMode="auto">
              <a:xfrm>
                <a:off x="0" y="4272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55" name="Line 231"/>
              <p:cNvSpPr>
                <a:spLocks noChangeShapeType="1"/>
              </p:cNvSpPr>
              <p:nvPr userDrawn="1"/>
            </p:nvSpPr>
            <p:spPr bwMode="auto">
              <a:xfrm>
                <a:off x="0" y="4113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56" name="Line 232"/>
              <p:cNvSpPr>
                <a:spLocks noChangeShapeType="1"/>
              </p:cNvSpPr>
              <p:nvPr userDrawn="1"/>
            </p:nvSpPr>
            <p:spPr bwMode="auto">
              <a:xfrm>
                <a:off x="0" y="4065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57" name="Line 233"/>
              <p:cNvSpPr>
                <a:spLocks noChangeShapeType="1"/>
              </p:cNvSpPr>
              <p:nvPr userDrawn="1"/>
            </p:nvSpPr>
            <p:spPr bwMode="auto">
              <a:xfrm>
                <a:off x="0" y="4158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58" name="Line 234"/>
              <p:cNvSpPr>
                <a:spLocks noChangeShapeType="1"/>
              </p:cNvSpPr>
              <p:nvPr userDrawn="1"/>
            </p:nvSpPr>
            <p:spPr bwMode="auto">
              <a:xfrm>
                <a:off x="0" y="3666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59" name="Line 235"/>
              <p:cNvSpPr>
                <a:spLocks noChangeShapeType="1"/>
              </p:cNvSpPr>
              <p:nvPr userDrawn="1"/>
            </p:nvSpPr>
            <p:spPr bwMode="auto">
              <a:xfrm>
                <a:off x="0" y="3639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60" name="Line 236"/>
              <p:cNvSpPr>
                <a:spLocks noChangeShapeType="1"/>
              </p:cNvSpPr>
              <p:nvPr userDrawn="1"/>
            </p:nvSpPr>
            <p:spPr bwMode="auto">
              <a:xfrm>
                <a:off x="0" y="4020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61" name="Line 237"/>
              <p:cNvSpPr>
                <a:spLocks noChangeShapeType="1"/>
              </p:cNvSpPr>
              <p:nvPr userDrawn="1"/>
            </p:nvSpPr>
            <p:spPr bwMode="auto">
              <a:xfrm>
                <a:off x="0" y="3894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62" name="Line 238"/>
              <p:cNvSpPr>
                <a:spLocks noChangeShapeType="1"/>
              </p:cNvSpPr>
              <p:nvPr userDrawn="1"/>
            </p:nvSpPr>
            <p:spPr bwMode="auto">
              <a:xfrm>
                <a:off x="0" y="3813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63" name="Line 239"/>
              <p:cNvSpPr>
                <a:spLocks noChangeShapeType="1"/>
              </p:cNvSpPr>
              <p:nvPr userDrawn="1"/>
            </p:nvSpPr>
            <p:spPr bwMode="auto">
              <a:xfrm>
                <a:off x="0" y="3999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64" name="Line 240"/>
              <p:cNvSpPr>
                <a:spLocks noChangeShapeType="1"/>
              </p:cNvSpPr>
              <p:nvPr userDrawn="1"/>
            </p:nvSpPr>
            <p:spPr bwMode="auto">
              <a:xfrm>
                <a:off x="0" y="3687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65" name="Line 241"/>
              <p:cNvSpPr>
                <a:spLocks noChangeShapeType="1"/>
              </p:cNvSpPr>
              <p:nvPr userDrawn="1"/>
            </p:nvSpPr>
            <p:spPr bwMode="auto">
              <a:xfrm>
                <a:off x="0" y="3741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66" name="Line 242"/>
              <p:cNvSpPr>
                <a:spLocks noChangeShapeType="1"/>
              </p:cNvSpPr>
              <p:nvPr userDrawn="1"/>
            </p:nvSpPr>
            <p:spPr bwMode="auto">
              <a:xfrm>
                <a:off x="0" y="393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67" name="Line 243"/>
              <p:cNvSpPr>
                <a:spLocks noChangeShapeType="1"/>
              </p:cNvSpPr>
              <p:nvPr userDrawn="1"/>
            </p:nvSpPr>
            <p:spPr bwMode="auto">
              <a:xfrm>
                <a:off x="0" y="3918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68" name="Line 244"/>
              <p:cNvSpPr>
                <a:spLocks noChangeShapeType="1"/>
              </p:cNvSpPr>
              <p:nvPr userDrawn="1"/>
            </p:nvSpPr>
            <p:spPr bwMode="auto">
              <a:xfrm>
                <a:off x="0" y="3510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69" name="Line 245"/>
              <p:cNvSpPr>
                <a:spLocks noChangeShapeType="1"/>
              </p:cNvSpPr>
              <p:nvPr userDrawn="1"/>
            </p:nvSpPr>
            <p:spPr bwMode="auto">
              <a:xfrm>
                <a:off x="0" y="3546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70" name="Line 246"/>
              <p:cNvSpPr>
                <a:spLocks noChangeShapeType="1"/>
              </p:cNvSpPr>
              <p:nvPr userDrawn="1"/>
            </p:nvSpPr>
            <p:spPr bwMode="auto">
              <a:xfrm>
                <a:off x="0" y="357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71" name="Line 247"/>
              <p:cNvSpPr>
                <a:spLocks noChangeShapeType="1"/>
              </p:cNvSpPr>
              <p:nvPr userDrawn="1"/>
            </p:nvSpPr>
            <p:spPr bwMode="auto">
              <a:xfrm>
                <a:off x="0" y="3420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72" name="Line 248"/>
              <p:cNvSpPr>
                <a:spLocks noChangeShapeType="1"/>
              </p:cNvSpPr>
              <p:nvPr userDrawn="1"/>
            </p:nvSpPr>
            <p:spPr bwMode="auto">
              <a:xfrm>
                <a:off x="0" y="3372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73" name="Line 249"/>
              <p:cNvSpPr>
                <a:spLocks noChangeShapeType="1"/>
              </p:cNvSpPr>
              <p:nvPr userDrawn="1"/>
            </p:nvSpPr>
            <p:spPr bwMode="auto">
              <a:xfrm>
                <a:off x="0" y="3465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74" name="Line 250"/>
              <p:cNvSpPr>
                <a:spLocks noChangeShapeType="1"/>
              </p:cNvSpPr>
              <p:nvPr userDrawn="1"/>
            </p:nvSpPr>
            <p:spPr bwMode="auto">
              <a:xfrm>
                <a:off x="0" y="2973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75" name="Line 251"/>
              <p:cNvSpPr>
                <a:spLocks noChangeShapeType="1"/>
              </p:cNvSpPr>
              <p:nvPr userDrawn="1"/>
            </p:nvSpPr>
            <p:spPr bwMode="auto">
              <a:xfrm>
                <a:off x="0" y="2946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76" name="Line 252"/>
              <p:cNvSpPr>
                <a:spLocks noChangeShapeType="1"/>
              </p:cNvSpPr>
              <p:nvPr userDrawn="1"/>
            </p:nvSpPr>
            <p:spPr bwMode="auto">
              <a:xfrm>
                <a:off x="0" y="3327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77" name="Line 253"/>
              <p:cNvSpPr>
                <a:spLocks noChangeShapeType="1"/>
              </p:cNvSpPr>
              <p:nvPr userDrawn="1"/>
            </p:nvSpPr>
            <p:spPr bwMode="auto">
              <a:xfrm>
                <a:off x="0" y="3201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78" name="Line 254"/>
              <p:cNvSpPr>
                <a:spLocks noChangeShapeType="1"/>
              </p:cNvSpPr>
              <p:nvPr userDrawn="1"/>
            </p:nvSpPr>
            <p:spPr bwMode="auto">
              <a:xfrm>
                <a:off x="0" y="3120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79" name="Line 255"/>
              <p:cNvSpPr>
                <a:spLocks noChangeShapeType="1"/>
              </p:cNvSpPr>
              <p:nvPr userDrawn="1"/>
            </p:nvSpPr>
            <p:spPr bwMode="auto">
              <a:xfrm>
                <a:off x="0" y="3306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80" name="Line 256"/>
              <p:cNvSpPr>
                <a:spLocks noChangeShapeType="1"/>
              </p:cNvSpPr>
              <p:nvPr userDrawn="1"/>
            </p:nvSpPr>
            <p:spPr bwMode="auto">
              <a:xfrm>
                <a:off x="0" y="2994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81" name="Line 257"/>
              <p:cNvSpPr>
                <a:spLocks noChangeShapeType="1"/>
              </p:cNvSpPr>
              <p:nvPr userDrawn="1"/>
            </p:nvSpPr>
            <p:spPr bwMode="auto">
              <a:xfrm>
                <a:off x="0" y="3048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82" name="Line 258"/>
              <p:cNvSpPr>
                <a:spLocks noChangeShapeType="1"/>
              </p:cNvSpPr>
              <p:nvPr userDrawn="1"/>
            </p:nvSpPr>
            <p:spPr bwMode="auto">
              <a:xfrm>
                <a:off x="0" y="3246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83" name="Line 259"/>
              <p:cNvSpPr>
                <a:spLocks noChangeShapeType="1"/>
              </p:cNvSpPr>
              <p:nvPr userDrawn="1"/>
            </p:nvSpPr>
            <p:spPr bwMode="auto">
              <a:xfrm>
                <a:off x="0" y="3225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84" name="Line 260"/>
              <p:cNvSpPr>
                <a:spLocks noChangeShapeType="1"/>
              </p:cNvSpPr>
              <p:nvPr userDrawn="1"/>
            </p:nvSpPr>
            <p:spPr bwMode="auto">
              <a:xfrm>
                <a:off x="0" y="2831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85" name="Line 261"/>
              <p:cNvSpPr>
                <a:spLocks noChangeShapeType="1"/>
              </p:cNvSpPr>
              <p:nvPr userDrawn="1"/>
            </p:nvSpPr>
            <p:spPr bwMode="auto">
              <a:xfrm>
                <a:off x="0" y="2750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86" name="Line 262"/>
              <p:cNvSpPr>
                <a:spLocks noChangeShapeType="1"/>
              </p:cNvSpPr>
              <p:nvPr userDrawn="1"/>
            </p:nvSpPr>
            <p:spPr bwMode="auto">
              <a:xfrm>
                <a:off x="0" y="2678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87" name="Line 263"/>
              <p:cNvSpPr>
                <a:spLocks noChangeShapeType="1"/>
              </p:cNvSpPr>
              <p:nvPr userDrawn="1"/>
            </p:nvSpPr>
            <p:spPr bwMode="auto">
              <a:xfrm>
                <a:off x="0" y="2876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88" name="Line 264"/>
              <p:cNvSpPr>
                <a:spLocks noChangeShapeType="1"/>
              </p:cNvSpPr>
              <p:nvPr userDrawn="1"/>
            </p:nvSpPr>
            <p:spPr bwMode="auto">
              <a:xfrm>
                <a:off x="0" y="2855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89" name="Line 265"/>
              <p:cNvSpPr>
                <a:spLocks noChangeShapeType="1"/>
              </p:cNvSpPr>
              <p:nvPr userDrawn="1"/>
            </p:nvSpPr>
            <p:spPr bwMode="auto">
              <a:xfrm>
                <a:off x="0" y="2554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90" name="Line 266"/>
              <p:cNvSpPr>
                <a:spLocks noChangeShapeType="1"/>
              </p:cNvSpPr>
              <p:nvPr userDrawn="1"/>
            </p:nvSpPr>
            <p:spPr bwMode="auto">
              <a:xfrm>
                <a:off x="0" y="2590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91" name="Line 267"/>
              <p:cNvSpPr>
                <a:spLocks noChangeShapeType="1"/>
              </p:cNvSpPr>
              <p:nvPr userDrawn="1"/>
            </p:nvSpPr>
            <p:spPr bwMode="auto">
              <a:xfrm>
                <a:off x="0" y="2623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92" name="Line 268"/>
              <p:cNvSpPr>
                <a:spLocks noChangeShapeType="1"/>
              </p:cNvSpPr>
              <p:nvPr userDrawn="1"/>
            </p:nvSpPr>
            <p:spPr bwMode="auto">
              <a:xfrm>
                <a:off x="0" y="2464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93" name="Line 269"/>
              <p:cNvSpPr>
                <a:spLocks noChangeShapeType="1"/>
              </p:cNvSpPr>
              <p:nvPr userDrawn="1"/>
            </p:nvSpPr>
            <p:spPr bwMode="auto">
              <a:xfrm>
                <a:off x="0" y="2416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94" name="Line 270"/>
              <p:cNvSpPr>
                <a:spLocks noChangeShapeType="1"/>
              </p:cNvSpPr>
              <p:nvPr userDrawn="1"/>
            </p:nvSpPr>
            <p:spPr bwMode="auto">
              <a:xfrm>
                <a:off x="0" y="250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95" name="Line 271"/>
              <p:cNvSpPr>
                <a:spLocks noChangeShapeType="1"/>
              </p:cNvSpPr>
              <p:nvPr userDrawn="1"/>
            </p:nvSpPr>
            <p:spPr bwMode="auto">
              <a:xfrm>
                <a:off x="0" y="2371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96" name="Line 272"/>
              <p:cNvSpPr>
                <a:spLocks noChangeShapeType="1"/>
              </p:cNvSpPr>
              <p:nvPr userDrawn="1"/>
            </p:nvSpPr>
            <p:spPr bwMode="auto">
              <a:xfrm>
                <a:off x="0" y="2245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97" name="Line 273"/>
              <p:cNvSpPr>
                <a:spLocks noChangeShapeType="1"/>
              </p:cNvSpPr>
              <p:nvPr userDrawn="1"/>
            </p:nvSpPr>
            <p:spPr bwMode="auto">
              <a:xfrm>
                <a:off x="0" y="2350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98" name="Line 274"/>
              <p:cNvSpPr>
                <a:spLocks noChangeShapeType="1"/>
              </p:cNvSpPr>
              <p:nvPr userDrawn="1"/>
            </p:nvSpPr>
            <p:spPr bwMode="auto">
              <a:xfrm>
                <a:off x="0" y="2290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99" name="Line 275"/>
              <p:cNvSpPr>
                <a:spLocks noChangeShapeType="1"/>
              </p:cNvSpPr>
              <p:nvPr userDrawn="1"/>
            </p:nvSpPr>
            <p:spPr bwMode="auto">
              <a:xfrm>
                <a:off x="0" y="2269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00" name="Line 276"/>
              <p:cNvSpPr>
                <a:spLocks noChangeShapeType="1"/>
              </p:cNvSpPr>
              <p:nvPr userDrawn="1"/>
            </p:nvSpPr>
            <p:spPr bwMode="auto">
              <a:xfrm>
                <a:off x="0" y="2130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01" name="Line 277"/>
              <p:cNvSpPr>
                <a:spLocks noChangeShapeType="1"/>
              </p:cNvSpPr>
              <p:nvPr userDrawn="1"/>
            </p:nvSpPr>
            <p:spPr bwMode="auto">
              <a:xfrm>
                <a:off x="0" y="2166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02" name="Line 278"/>
              <p:cNvSpPr>
                <a:spLocks noChangeShapeType="1"/>
              </p:cNvSpPr>
              <p:nvPr userDrawn="1"/>
            </p:nvSpPr>
            <p:spPr bwMode="auto">
              <a:xfrm>
                <a:off x="0" y="219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03" name="Line 279"/>
              <p:cNvSpPr>
                <a:spLocks noChangeShapeType="1"/>
              </p:cNvSpPr>
              <p:nvPr userDrawn="1"/>
            </p:nvSpPr>
            <p:spPr bwMode="auto">
              <a:xfrm>
                <a:off x="0" y="2040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04" name="Line 280"/>
              <p:cNvSpPr>
                <a:spLocks noChangeShapeType="1"/>
              </p:cNvSpPr>
              <p:nvPr userDrawn="1"/>
            </p:nvSpPr>
            <p:spPr bwMode="auto">
              <a:xfrm>
                <a:off x="0" y="1992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05" name="Line 281"/>
              <p:cNvSpPr>
                <a:spLocks noChangeShapeType="1"/>
              </p:cNvSpPr>
              <p:nvPr userDrawn="1"/>
            </p:nvSpPr>
            <p:spPr bwMode="auto">
              <a:xfrm>
                <a:off x="0" y="2085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06" name="Line 282"/>
              <p:cNvSpPr>
                <a:spLocks noChangeShapeType="1"/>
              </p:cNvSpPr>
              <p:nvPr userDrawn="1"/>
            </p:nvSpPr>
            <p:spPr bwMode="auto">
              <a:xfrm>
                <a:off x="0" y="1593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07" name="Line 283"/>
              <p:cNvSpPr>
                <a:spLocks noChangeShapeType="1"/>
              </p:cNvSpPr>
              <p:nvPr userDrawn="1"/>
            </p:nvSpPr>
            <p:spPr bwMode="auto">
              <a:xfrm>
                <a:off x="0" y="1566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08" name="Line 284"/>
              <p:cNvSpPr>
                <a:spLocks noChangeShapeType="1"/>
              </p:cNvSpPr>
              <p:nvPr userDrawn="1"/>
            </p:nvSpPr>
            <p:spPr bwMode="auto">
              <a:xfrm>
                <a:off x="0" y="1947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09" name="Line 285"/>
              <p:cNvSpPr>
                <a:spLocks noChangeShapeType="1"/>
              </p:cNvSpPr>
              <p:nvPr userDrawn="1"/>
            </p:nvSpPr>
            <p:spPr bwMode="auto">
              <a:xfrm>
                <a:off x="0" y="1821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10" name="Line 286"/>
              <p:cNvSpPr>
                <a:spLocks noChangeShapeType="1"/>
              </p:cNvSpPr>
              <p:nvPr userDrawn="1"/>
            </p:nvSpPr>
            <p:spPr bwMode="auto">
              <a:xfrm>
                <a:off x="0" y="1740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11" name="Line 287"/>
              <p:cNvSpPr>
                <a:spLocks noChangeShapeType="1"/>
              </p:cNvSpPr>
              <p:nvPr userDrawn="1"/>
            </p:nvSpPr>
            <p:spPr bwMode="auto">
              <a:xfrm>
                <a:off x="0" y="1926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12" name="Line 288"/>
              <p:cNvSpPr>
                <a:spLocks noChangeShapeType="1"/>
              </p:cNvSpPr>
              <p:nvPr userDrawn="1"/>
            </p:nvSpPr>
            <p:spPr bwMode="auto">
              <a:xfrm>
                <a:off x="0" y="1614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13" name="Line 289"/>
              <p:cNvSpPr>
                <a:spLocks noChangeShapeType="1"/>
              </p:cNvSpPr>
              <p:nvPr userDrawn="1"/>
            </p:nvSpPr>
            <p:spPr bwMode="auto">
              <a:xfrm>
                <a:off x="0" y="1668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14" name="Line 290"/>
              <p:cNvSpPr>
                <a:spLocks noChangeShapeType="1"/>
              </p:cNvSpPr>
              <p:nvPr userDrawn="1"/>
            </p:nvSpPr>
            <p:spPr bwMode="auto">
              <a:xfrm>
                <a:off x="0" y="1866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15" name="Line 291"/>
              <p:cNvSpPr>
                <a:spLocks noChangeShapeType="1"/>
              </p:cNvSpPr>
              <p:nvPr userDrawn="1"/>
            </p:nvSpPr>
            <p:spPr bwMode="auto">
              <a:xfrm>
                <a:off x="0" y="1845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16" name="Line 292"/>
              <p:cNvSpPr>
                <a:spLocks noChangeShapeType="1"/>
              </p:cNvSpPr>
              <p:nvPr userDrawn="1"/>
            </p:nvSpPr>
            <p:spPr bwMode="auto">
              <a:xfrm>
                <a:off x="0" y="1437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17" name="Line 293"/>
              <p:cNvSpPr>
                <a:spLocks noChangeShapeType="1"/>
              </p:cNvSpPr>
              <p:nvPr userDrawn="1"/>
            </p:nvSpPr>
            <p:spPr bwMode="auto">
              <a:xfrm>
                <a:off x="0" y="1473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18" name="Line 294"/>
              <p:cNvSpPr>
                <a:spLocks noChangeShapeType="1"/>
              </p:cNvSpPr>
              <p:nvPr userDrawn="1"/>
            </p:nvSpPr>
            <p:spPr bwMode="auto">
              <a:xfrm>
                <a:off x="0" y="1506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19" name="Line 295"/>
              <p:cNvSpPr>
                <a:spLocks noChangeShapeType="1"/>
              </p:cNvSpPr>
              <p:nvPr userDrawn="1"/>
            </p:nvSpPr>
            <p:spPr bwMode="auto">
              <a:xfrm>
                <a:off x="0" y="1347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20" name="Line 296"/>
              <p:cNvSpPr>
                <a:spLocks noChangeShapeType="1"/>
              </p:cNvSpPr>
              <p:nvPr userDrawn="1"/>
            </p:nvSpPr>
            <p:spPr bwMode="auto">
              <a:xfrm>
                <a:off x="0" y="1392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21" name="Line 297"/>
              <p:cNvSpPr>
                <a:spLocks noChangeShapeType="1"/>
              </p:cNvSpPr>
              <p:nvPr userDrawn="1"/>
            </p:nvSpPr>
            <p:spPr bwMode="auto">
              <a:xfrm>
                <a:off x="0" y="1016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22" name="Line 298"/>
              <p:cNvSpPr>
                <a:spLocks noChangeShapeType="1"/>
              </p:cNvSpPr>
              <p:nvPr userDrawn="1"/>
            </p:nvSpPr>
            <p:spPr bwMode="auto">
              <a:xfrm>
                <a:off x="0" y="989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23" name="Line 299"/>
              <p:cNvSpPr>
                <a:spLocks noChangeShapeType="1"/>
              </p:cNvSpPr>
              <p:nvPr userDrawn="1"/>
            </p:nvSpPr>
            <p:spPr bwMode="auto">
              <a:xfrm>
                <a:off x="0" y="1244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24" name="Line 300"/>
              <p:cNvSpPr>
                <a:spLocks noChangeShapeType="1"/>
              </p:cNvSpPr>
              <p:nvPr userDrawn="1"/>
            </p:nvSpPr>
            <p:spPr bwMode="auto">
              <a:xfrm>
                <a:off x="0" y="1163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25" name="Line 301"/>
              <p:cNvSpPr>
                <a:spLocks noChangeShapeType="1"/>
              </p:cNvSpPr>
              <p:nvPr userDrawn="1"/>
            </p:nvSpPr>
            <p:spPr bwMode="auto">
              <a:xfrm>
                <a:off x="0" y="1037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26" name="Line 302"/>
              <p:cNvSpPr>
                <a:spLocks noChangeShapeType="1"/>
              </p:cNvSpPr>
              <p:nvPr userDrawn="1"/>
            </p:nvSpPr>
            <p:spPr bwMode="auto">
              <a:xfrm>
                <a:off x="0" y="1091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27" name="Line 303"/>
              <p:cNvSpPr>
                <a:spLocks noChangeShapeType="1"/>
              </p:cNvSpPr>
              <p:nvPr userDrawn="1"/>
            </p:nvSpPr>
            <p:spPr bwMode="auto">
              <a:xfrm>
                <a:off x="0" y="128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28" name="Line 304"/>
              <p:cNvSpPr>
                <a:spLocks noChangeShapeType="1"/>
              </p:cNvSpPr>
              <p:nvPr userDrawn="1"/>
            </p:nvSpPr>
            <p:spPr bwMode="auto">
              <a:xfrm>
                <a:off x="0" y="1268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29" name="Line 305"/>
              <p:cNvSpPr>
                <a:spLocks noChangeShapeType="1"/>
              </p:cNvSpPr>
              <p:nvPr userDrawn="1"/>
            </p:nvSpPr>
            <p:spPr bwMode="auto">
              <a:xfrm>
                <a:off x="0" y="860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30" name="Line 306"/>
              <p:cNvSpPr>
                <a:spLocks noChangeShapeType="1"/>
              </p:cNvSpPr>
              <p:nvPr userDrawn="1"/>
            </p:nvSpPr>
            <p:spPr bwMode="auto">
              <a:xfrm>
                <a:off x="0" y="896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31" name="Line 307"/>
              <p:cNvSpPr>
                <a:spLocks noChangeShapeType="1"/>
              </p:cNvSpPr>
              <p:nvPr userDrawn="1"/>
            </p:nvSpPr>
            <p:spPr bwMode="auto">
              <a:xfrm>
                <a:off x="0" y="92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32" name="Line 308"/>
              <p:cNvSpPr>
                <a:spLocks noChangeShapeType="1"/>
              </p:cNvSpPr>
              <p:nvPr userDrawn="1"/>
            </p:nvSpPr>
            <p:spPr bwMode="auto">
              <a:xfrm>
                <a:off x="0" y="770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33" name="Line 309"/>
              <p:cNvSpPr>
                <a:spLocks noChangeShapeType="1"/>
              </p:cNvSpPr>
              <p:nvPr userDrawn="1"/>
            </p:nvSpPr>
            <p:spPr bwMode="auto">
              <a:xfrm>
                <a:off x="0" y="815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34" name="Line 310"/>
              <p:cNvSpPr>
                <a:spLocks noChangeShapeType="1"/>
              </p:cNvSpPr>
              <p:nvPr userDrawn="1"/>
            </p:nvSpPr>
            <p:spPr bwMode="auto">
              <a:xfrm>
                <a:off x="0" y="718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35" name="Line 311"/>
              <p:cNvSpPr>
                <a:spLocks noChangeShapeType="1"/>
              </p:cNvSpPr>
              <p:nvPr userDrawn="1"/>
            </p:nvSpPr>
            <p:spPr bwMode="auto">
              <a:xfrm>
                <a:off x="0" y="646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36" name="Line 312"/>
              <p:cNvSpPr>
                <a:spLocks noChangeShapeType="1"/>
              </p:cNvSpPr>
              <p:nvPr userDrawn="1"/>
            </p:nvSpPr>
            <p:spPr bwMode="auto">
              <a:xfrm>
                <a:off x="0" y="522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37" name="Line 313"/>
              <p:cNvSpPr>
                <a:spLocks noChangeShapeType="1"/>
              </p:cNvSpPr>
              <p:nvPr userDrawn="1"/>
            </p:nvSpPr>
            <p:spPr bwMode="auto">
              <a:xfrm>
                <a:off x="0" y="558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38" name="Line 314"/>
              <p:cNvSpPr>
                <a:spLocks noChangeShapeType="1"/>
              </p:cNvSpPr>
              <p:nvPr userDrawn="1"/>
            </p:nvSpPr>
            <p:spPr bwMode="auto">
              <a:xfrm>
                <a:off x="0" y="591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39" name="Line 315"/>
              <p:cNvSpPr>
                <a:spLocks noChangeShapeType="1"/>
              </p:cNvSpPr>
              <p:nvPr userDrawn="1"/>
            </p:nvSpPr>
            <p:spPr bwMode="auto">
              <a:xfrm>
                <a:off x="0" y="432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40" name="Line 316"/>
              <p:cNvSpPr>
                <a:spLocks noChangeShapeType="1"/>
              </p:cNvSpPr>
              <p:nvPr userDrawn="1"/>
            </p:nvSpPr>
            <p:spPr bwMode="auto">
              <a:xfrm>
                <a:off x="0" y="384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41" name="Line 317"/>
              <p:cNvSpPr>
                <a:spLocks noChangeShapeType="1"/>
              </p:cNvSpPr>
              <p:nvPr userDrawn="1"/>
            </p:nvSpPr>
            <p:spPr bwMode="auto">
              <a:xfrm>
                <a:off x="0" y="477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42" name="Line 318"/>
              <p:cNvSpPr>
                <a:spLocks noChangeShapeType="1"/>
              </p:cNvSpPr>
              <p:nvPr userDrawn="1"/>
            </p:nvSpPr>
            <p:spPr bwMode="auto">
              <a:xfrm>
                <a:off x="0" y="33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43" name="Line 319"/>
              <p:cNvSpPr>
                <a:spLocks noChangeShapeType="1"/>
              </p:cNvSpPr>
              <p:nvPr userDrawn="1"/>
            </p:nvSpPr>
            <p:spPr bwMode="auto">
              <a:xfrm>
                <a:off x="0" y="318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44" name="Line 320"/>
              <p:cNvSpPr>
                <a:spLocks noChangeShapeType="1"/>
              </p:cNvSpPr>
              <p:nvPr userDrawn="1"/>
            </p:nvSpPr>
            <p:spPr bwMode="auto">
              <a:xfrm>
                <a:off x="0" y="258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45" name="Line 321"/>
              <p:cNvSpPr>
                <a:spLocks noChangeShapeType="1"/>
              </p:cNvSpPr>
              <p:nvPr userDrawn="1"/>
            </p:nvSpPr>
            <p:spPr bwMode="auto">
              <a:xfrm>
                <a:off x="0" y="70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46" name="Line 322"/>
              <p:cNvSpPr>
                <a:spLocks noChangeShapeType="1"/>
              </p:cNvSpPr>
              <p:nvPr userDrawn="1"/>
            </p:nvSpPr>
            <p:spPr bwMode="auto">
              <a:xfrm>
                <a:off x="0" y="43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47" name="Line 323"/>
              <p:cNvSpPr>
                <a:spLocks noChangeShapeType="1"/>
              </p:cNvSpPr>
              <p:nvPr userDrawn="1"/>
            </p:nvSpPr>
            <p:spPr bwMode="auto">
              <a:xfrm>
                <a:off x="0" y="91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48" name="Line 324"/>
              <p:cNvSpPr>
                <a:spLocks noChangeShapeType="1"/>
              </p:cNvSpPr>
              <p:nvPr userDrawn="1"/>
            </p:nvSpPr>
            <p:spPr bwMode="auto">
              <a:xfrm>
                <a:off x="0" y="145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49" name="Line 325"/>
              <p:cNvSpPr>
                <a:spLocks noChangeShapeType="1"/>
              </p:cNvSpPr>
              <p:nvPr userDrawn="1"/>
            </p:nvSpPr>
            <p:spPr bwMode="auto">
              <a:xfrm>
                <a:off x="0" y="202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</p:grpSp>
        <p:grpSp>
          <p:nvGrpSpPr>
            <p:cNvPr id="4" name="Group 326"/>
            <p:cNvGrpSpPr>
              <a:grpSpLocks/>
            </p:cNvGrpSpPr>
            <p:nvPr userDrawn="1"/>
          </p:nvGrpSpPr>
          <p:grpSpPr bwMode="auto">
            <a:xfrm>
              <a:off x="400" y="205"/>
              <a:ext cx="5216" cy="1123"/>
              <a:chOff x="400" y="205"/>
              <a:chExt cx="5216" cy="1123"/>
            </a:xfrm>
          </p:grpSpPr>
          <p:sp>
            <p:nvSpPr>
              <p:cNvPr id="1351" name="Rectangle 327"/>
              <p:cNvSpPr>
                <a:spLocks noChangeArrowheads="1"/>
              </p:cNvSpPr>
              <p:nvPr userDrawn="1"/>
            </p:nvSpPr>
            <p:spPr bwMode="auto">
              <a:xfrm>
                <a:off x="557" y="205"/>
                <a:ext cx="313" cy="914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52" name="Rectangle 328"/>
              <p:cNvSpPr>
                <a:spLocks noChangeArrowheads="1"/>
              </p:cNvSpPr>
              <p:nvPr userDrawn="1"/>
            </p:nvSpPr>
            <p:spPr bwMode="auto">
              <a:xfrm>
                <a:off x="400" y="288"/>
                <a:ext cx="3567" cy="49"/>
              </a:xfrm>
              <a:prstGeom prst="rect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53" name="Rectangle 329"/>
              <p:cNvSpPr>
                <a:spLocks noChangeArrowheads="1"/>
              </p:cNvSpPr>
              <p:nvPr userDrawn="1"/>
            </p:nvSpPr>
            <p:spPr bwMode="auto">
              <a:xfrm>
                <a:off x="4599" y="1115"/>
                <a:ext cx="929" cy="213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54" name="Rectangle 330"/>
              <p:cNvSpPr>
                <a:spLocks noChangeArrowheads="1"/>
              </p:cNvSpPr>
              <p:nvPr userDrawn="1"/>
            </p:nvSpPr>
            <p:spPr bwMode="auto">
              <a:xfrm>
                <a:off x="2049" y="1211"/>
                <a:ext cx="3567" cy="49"/>
              </a:xfrm>
              <a:prstGeom prst="rect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18712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</p:sldLayoutIdLst>
  <p:hf hdr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5pPr>
      <a:lvl6pPr marL="457106" algn="ctr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6pPr>
      <a:lvl7pPr marL="914210" algn="ctr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7pPr>
      <a:lvl8pPr marL="1371316" algn="ctr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8pPr>
      <a:lvl9pPr marL="1828421" algn="ctr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9pPr>
    </p:titleStyle>
    <p:bodyStyle>
      <a:lvl1pPr marL="342829" indent="-342829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085625" indent="-22855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428454" indent="-22855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Wingdings" pitchFamily="2" charset="2"/>
        <a:buChar char="w"/>
        <a:defRPr sz="2000">
          <a:solidFill>
            <a:schemeClr val="tx1"/>
          </a:solidFill>
          <a:latin typeface="+mn-lt"/>
        </a:defRPr>
      </a:lvl4pPr>
      <a:lvl5pPr marL="1771283" indent="-22855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5pPr>
      <a:lvl6pPr marL="2228388" indent="-228553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685493" indent="-228553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142598" indent="-228553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599704" indent="-228553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052736"/>
            <a:ext cx="7772400" cy="5544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664" y="354918"/>
            <a:ext cx="6659485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0" y="6639922"/>
            <a:ext cx="9142012" cy="230832"/>
          </a:xfrm>
          <a:prstGeom prst="rect">
            <a:avLst/>
          </a:prstGeom>
          <a:solidFill>
            <a:srgbClr val="002147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228600" indent="-228600" algn="just" eaLnBrk="0" hangingPunct="0">
              <a:spcBef>
                <a:spcPct val="50000"/>
              </a:spcBef>
              <a:buFont typeface="Arial" pitchFamily="34" charset="0"/>
              <a:buNone/>
              <a:defRPr/>
            </a:pPr>
            <a:r>
              <a:rPr lang="en-GB" sz="900" baseline="0" dirty="0">
                <a:solidFill>
                  <a:srgbClr val="FFFFFF"/>
                </a:solidFill>
                <a:latin typeface="Arial" pitchFamily="34" charset="0"/>
              </a:rPr>
              <a:t>          3 Feb 2016, A. Seryi, JAI</a:t>
            </a:r>
            <a:r>
              <a:rPr lang="en-GB" sz="900" dirty="0">
                <a:solidFill>
                  <a:srgbClr val="FFFFFF"/>
                </a:solidFill>
                <a:latin typeface="Arial" pitchFamily="34" charset="0"/>
              </a:rPr>
              <a:t>	</a:t>
            </a:r>
            <a:r>
              <a:rPr lang="en-GB" sz="900" baseline="0" dirty="0">
                <a:solidFill>
                  <a:srgbClr val="FFFFFF"/>
                </a:solidFill>
                <a:latin typeface="Arial" pitchFamily="34" charset="0"/>
              </a:rPr>
              <a:t>                         </a:t>
            </a:r>
            <a:fld id="{8271069F-2A6D-4553-9E5B-4AD62DD3B5D5}" type="slidenum">
              <a:rPr lang="en-GB" sz="900" smtClean="0">
                <a:solidFill>
                  <a:srgbClr val="22228B"/>
                </a:solidFill>
                <a:latin typeface="Arial" pitchFamily="34" charset="0"/>
              </a:rPr>
              <a:pPr marL="228600" indent="-228600" algn="just" eaLnBrk="0" hangingPunct="0">
                <a:spcBef>
                  <a:spcPct val="50000"/>
                </a:spcBef>
                <a:buFont typeface="Arial" pitchFamily="34" charset="0"/>
                <a:buNone/>
                <a:defRPr/>
              </a:pPr>
              <a:t>‹#›</a:t>
            </a:fld>
            <a:endParaRPr lang="en-GB" sz="900" dirty="0">
              <a:solidFill>
                <a:srgbClr val="22228B"/>
              </a:solidFill>
              <a:latin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1B3665"/>
              </a:clrFrom>
              <a:clrTo>
                <a:srgbClr val="1B366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" y="6640982"/>
            <a:ext cx="360238" cy="22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558" y="6641507"/>
            <a:ext cx="700796" cy="21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6654553"/>
            <a:ext cx="688086" cy="1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http://personal.rhul.ac.uk/usjd/135/RHUL%20logo%20CMYK%2075x22mm%20300dpi.jpg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6126" y="6643533"/>
            <a:ext cx="792088" cy="21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291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  <p:sldLayoutId id="2147483833" r:id="rId17"/>
    <p:sldLayoutId id="2147483834" r:id="rId18"/>
    <p:sldLayoutId id="2147483835" r:id="rId19"/>
  </p:sldLayoutIdLst>
  <p:transition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6">
              <a:lumMod val="75000"/>
            </a:schemeClr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rgbClr val="000099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rgbClr val="FF3300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0000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800080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1" rIns="91420" bIns="4571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20" tIns="45711" rIns="91420" bIns="4571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W. Chou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gg2017 Workshop, Beijing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232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hf hdr="0"/>
  <p:txStyles>
    <p:titleStyle>
      <a:lvl1pPr algn="ctr" defTabSz="9142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9" indent="-342829" algn="l" defTabSz="9142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defTabSz="9142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8" indent="-228553" algn="l" defTabSz="9142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4" indent="-228553" algn="l" defTabSz="9142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>
                <a:solidFill>
                  <a:prstClr val="black">
                    <a:tint val="75000"/>
                  </a:prstClr>
                </a:solidFill>
              </a:rPr>
              <a:t>W. Chou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>
                <a:solidFill>
                  <a:prstClr val="black">
                    <a:tint val="75000"/>
                  </a:prstClr>
                </a:solidFill>
              </a:rPr>
              <a:t>gg2017 Workshop, Beijing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82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25068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80AE26D-8464-4046-B24B-A27805965E15}" type="slidenum">
              <a:rPr 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426672" y="6400800"/>
            <a:ext cx="4126528" cy="314326"/>
          </a:xfrm>
          <a:prstGeom prst="rect">
            <a:avLst/>
          </a:prstGeom>
        </p:spPr>
        <p:txBody>
          <a:bodyPr/>
          <a:lstStyle>
            <a:lvl1pPr algn="ctr">
              <a:defRPr sz="11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gg2017 Workshop, Beijing</a:t>
            </a:r>
            <a:endParaRPr lang="en-US" sz="1400">
              <a:solidFill>
                <a:srgbClr val="000000"/>
              </a:solidFill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20000" y="6421437"/>
            <a:ext cx="858838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1309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914400">
              <a:defRPr/>
            </a:pPr>
            <a:fld id="{1D8BD707-D9CF-40AE-B4C6-C98DA3205C09}" type="datetimeFigureOut">
              <a:rPr lang="en-US"/>
              <a:pPr defTabSz="914400">
                <a:defRPr/>
              </a:pPr>
              <a:t>4/22/2017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9144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914400">
              <a:defRPr/>
            </a:pPr>
            <a:fld id="{1007C682-FAB1-4A06-AAB0-74CCA460221E}" type="slidenum">
              <a:rPr lang="en-US"/>
              <a:pPr defTabSz="9144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0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7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9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emf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9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emf"/><Relationship Id="rId5" Type="http://schemas.openxmlformats.org/officeDocument/2006/relationships/package" Target="../embeddings/Microsoft_Word_Document1.docx"/><Relationship Id="rId4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762000"/>
            <a:ext cx="7620000" cy="152400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4000" b="1" dirty="0">
                <a:solidFill>
                  <a:schemeClr val="tx1"/>
                </a:solidFill>
                <a:latin typeface="Tahoma" pitchFamily="34" charset="0"/>
              </a:rPr>
              <a:t>Motivation of the Workshop</a:t>
            </a:r>
            <a:endParaRPr lang="en-US" sz="4000" b="1" i="1" dirty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581400"/>
            <a:ext cx="8382000" cy="2819400"/>
          </a:xfrm>
        </p:spPr>
        <p:txBody>
          <a:bodyPr/>
          <a:lstStyle/>
          <a:p>
            <a:pPr eaLnBrk="1" hangingPunct="1"/>
            <a:r>
              <a:rPr lang="en-US" sz="2400" dirty="0" err="1">
                <a:latin typeface="Tahoma" pitchFamily="34" charset="0"/>
              </a:rPr>
              <a:t>Weiren</a:t>
            </a:r>
            <a:r>
              <a:rPr lang="en-US" sz="2400" dirty="0">
                <a:latin typeface="Tahoma" pitchFamily="34" charset="0"/>
              </a:rPr>
              <a:t> Chou</a:t>
            </a:r>
          </a:p>
          <a:p>
            <a:pPr eaLnBrk="1" hangingPunct="1"/>
            <a:r>
              <a:rPr lang="en-US" sz="2400" dirty="0">
                <a:latin typeface="Tahoma" pitchFamily="34" charset="0"/>
              </a:rPr>
              <a:t> </a:t>
            </a:r>
            <a:endParaRPr lang="en-US" sz="2000" dirty="0">
              <a:latin typeface="Tahoma" pitchFamily="34" charset="0"/>
            </a:endParaRPr>
          </a:p>
          <a:p>
            <a:pPr eaLnBrk="1" hangingPunct="1"/>
            <a:endParaRPr lang="en-US" sz="2000" dirty="0">
              <a:latin typeface="Tahoma" pitchFamily="34" charset="0"/>
            </a:endParaRPr>
          </a:p>
          <a:p>
            <a:pPr eaLnBrk="1" hangingPunct="1"/>
            <a:r>
              <a:rPr lang="en-US" sz="1800" dirty="0">
                <a:latin typeface="Tahoma" pitchFamily="34" charset="0"/>
              </a:rPr>
              <a:t>ICFA Mini-Workshop on Future </a:t>
            </a:r>
            <a:r>
              <a:rPr lang="el-GR" sz="1800" dirty="0">
                <a:latin typeface="Tahoma" pitchFamily="34" charset="0"/>
              </a:rPr>
              <a:t>γγ</a:t>
            </a:r>
            <a:r>
              <a:rPr lang="en-US" sz="1800" dirty="0">
                <a:latin typeface="Tahoma" pitchFamily="34" charset="0"/>
              </a:rPr>
              <a:t> Collider</a:t>
            </a:r>
          </a:p>
          <a:p>
            <a:pPr eaLnBrk="1" hangingPunct="1"/>
            <a:r>
              <a:rPr lang="en-US" sz="1800" dirty="0">
                <a:latin typeface="Tahoma" pitchFamily="34" charset="0"/>
              </a:rPr>
              <a:t>April 23-26, 2017, Tsinghua University, Beijing, China</a:t>
            </a:r>
          </a:p>
        </p:txBody>
      </p:sp>
    </p:spTree>
    <p:extLst>
      <p:ext uri="{BB962C8B-B14F-4D97-AF65-F5344CB8AC3E}">
        <p14:creationId xmlns:p14="http://schemas.microsoft.com/office/powerpoint/2010/main" val="1680366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304800"/>
            <a:ext cx="8458200" cy="523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  <a:sym typeface="Symbol"/>
              </a:rPr>
              <a:t>Various Proposals for Photon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 Collider</a:t>
            </a:r>
          </a:p>
        </p:txBody>
      </p:sp>
      <p:sp>
        <p:nvSpPr>
          <p:cNvPr id="151555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D067D7-1A86-4583-A5C5-AEC210FAAE76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ahoma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ahoma" pitchFamily="34" charset="0"/>
            </a:endParaRPr>
          </a:p>
        </p:txBody>
      </p:sp>
      <p:pic>
        <p:nvPicPr>
          <p:cNvPr id="15155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68438"/>
            <a:ext cx="3657600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8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60958"/>
            <a:ext cx="3962400" cy="251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9" y="4545070"/>
            <a:ext cx="3886201" cy="1779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737225" y="990600"/>
            <a:ext cx="2133600" cy="333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91420" tIns="45711" rIns="91420" bIns="45711" anchor="ctr">
            <a:normAutofit lnSpcReduction="10000"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CLIC-based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219200" y="4010025"/>
            <a:ext cx="2133600" cy="333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91420" tIns="45711" rIns="91420" bIns="45711" anchor="ctr">
            <a:normAutofit lnSpcReduction="10000"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SAPPHiRE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638800" y="4114800"/>
            <a:ext cx="2133600" cy="333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91420" tIns="45711" rIns="91420" bIns="45711" anchor="ctr">
            <a:normAutofit lnSpcReduction="10000"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SLC-type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993" y="1313451"/>
            <a:ext cx="3402013" cy="2496549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219200" y="990600"/>
            <a:ext cx="2133600" cy="333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91420" tIns="45711" rIns="91420" bIns="45711" anchor="ctr">
            <a:normAutofit lnSpcReduction="10000"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HFiTT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55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304802"/>
            <a:ext cx="8458200" cy="3436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Comparison Table – Photon Collider as a Higgs Factory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77800" y="1143000"/>
          <a:ext cx="8890000" cy="370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name="Worksheet" r:id="rId3" imgW="10294602" imgH="4282481" progId="Excel.Sheet.12">
                  <p:embed/>
                </p:oleObj>
              </mc:Choice>
              <mc:Fallback>
                <p:oleObj name="Worksheet" r:id="rId3" imgW="10294602" imgH="4282481" progId="Excel.Sheet.12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7800" y="1143000"/>
                        <a:ext cx="8890000" cy="370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W. Chou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gg2017 Workshop, Beijing</a:t>
            </a:r>
          </a:p>
        </p:txBody>
      </p:sp>
    </p:spTree>
    <p:extLst>
      <p:ext uri="{BB962C8B-B14F-4D97-AF65-F5344CB8AC3E}">
        <p14:creationId xmlns:p14="http://schemas.microsoft.com/office/powerpoint/2010/main" val="2573377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343025" y="990600"/>
            <a:ext cx="5486400" cy="5486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cxnSp>
        <p:nvCxnSpPr>
          <p:cNvPr id="8" name="Straight Connector 7"/>
          <p:cNvCxnSpPr>
            <a:endCxn id="26" idx="2"/>
          </p:cNvCxnSpPr>
          <p:nvPr/>
        </p:nvCxnSpPr>
        <p:spPr>
          <a:xfrm>
            <a:off x="1676400" y="1295400"/>
            <a:ext cx="525630" cy="549412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781425" y="914400"/>
            <a:ext cx="609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5" name="Rectangle 24"/>
          <p:cNvSpPr/>
          <p:nvPr/>
        </p:nvSpPr>
        <p:spPr>
          <a:xfrm rot="19055536">
            <a:off x="5686425" y="5638800"/>
            <a:ext cx="609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6" name="Rectangle 25"/>
          <p:cNvSpPr/>
          <p:nvPr/>
        </p:nvSpPr>
        <p:spPr>
          <a:xfrm rot="18976450">
            <a:off x="1844560" y="1713546"/>
            <a:ext cx="609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7" name="Rectangle 26"/>
          <p:cNvSpPr/>
          <p:nvPr/>
        </p:nvSpPr>
        <p:spPr>
          <a:xfrm rot="2518862">
            <a:off x="5686425" y="1720679"/>
            <a:ext cx="609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8" name="Rectangle 27"/>
          <p:cNvSpPr/>
          <p:nvPr/>
        </p:nvSpPr>
        <p:spPr>
          <a:xfrm rot="16200000">
            <a:off x="6524625" y="3657600"/>
            <a:ext cx="609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781425" y="6400800"/>
            <a:ext cx="609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0" name="Rectangle 29"/>
          <p:cNvSpPr/>
          <p:nvPr/>
        </p:nvSpPr>
        <p:spPr>
          <a:xfrm rot="16200000">
            <a:off x="1038225" y="3657601"/>
            <a:ext cx="609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1" name="Rectangle 30"/>
          <p:cNvSpPr/>
          <p:nvPr/>
        </p:nvSpPr>
        <p:spPr>
          <a:xfrm rot="2633526">
            <a:off x="1901289" y="5633556"/>
            <a:ext cx="609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cxnSp>
        <p:nvCxnSpPr>
          <p:cNvPr id="33" name="Straight Arrow Connector 32"/>
          <p:cNvCxnSpPr>
            <a:stCxn id="129" idx="2"/>
          </p:cNvCxnSpPr>
          <p:nvPr/>
        </p:nvCxnSpPr>
        <p:spPr>
          <a:xfrm flipH="1" flipV="1">
            <a:off x="1466463" y="4343401"/>
            <a:ext cx="30275" cy="13524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1809750" y="5200650"/>
            <a:ext cx="152400" cy="1524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Lightning Bolt 44"/>
          <p:cNvSpPr/>
          <p:nvPr/>
        </p:nvSpPr>
        <p:spPr>
          <a:xfrm flipH="1">
            <a:off x="7162800" y="2590800"/>
            <a:ext cx="304800" cy="381000"/>
          </a:xfrm>
          <a:prstGeom prst="lightningBol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7" name="Lightning Bolt 46"/>
          <p:cNvSpPr/>
          <p:nvPr/>
        </p:nvSpPr>
        <p:spPr>
          <a:xfrm rot="18672367" flipH="1" flipV="1">
            <a:off x="7082923" y="2078676"/>
            <a:ext cx="279184" cy="490849"/>
          </a:xfrm>
          <a:prstGeom prst="lightningBol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428749" y="4157246"/>
            <a:ext cx="552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Symbol"/>
              </a:rPr>
              <a:t>‒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Symbol"/>
              </a:rPr>
              <a:t> </a:t>
            </a:r>
            <a:endParaRPr kumimoji="0" lang="en-US" sz="16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6705600" y="1981200"/>
            <a:ext cx="228600" cy="2286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6705600" y="160020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</a:t>
            </a:r>
            <a:r>
              <a:rPr kumimoji="0" lang="en-US" sz="2000" b="1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Symbol"/>
              </a:rPr>
              <a:t>‒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Symbol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Symbol"/>
              </a:rPr>
              <a:t>(80 GeV)</a:t>
            </a:r>
            <a:endParaRPr kumimoji="0" lang="en-US" sz="18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 flipV="1">
            <a:off x="7086600" y="3048000"/>
            <a:ext cx="76200" cy="3048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7010400" y="305818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</a:t>
            </a:r>
            <a:r>
              <a:rPr kumimoji="0" lang="en-US" sz="2000" b="1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Symbol"/>
              </a:rPr>
              <a:t>‒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Symbol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Symbol"/>
              </a:rPr>
              <a:t>(80 GeV)</a:t>
            </a:r>
            <a:endParaRPr kumimoji="0" lang="en-US" sz="16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315200" y="2133600"/>
            <a:ext cx="182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Fiber Laser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(0.351 </a:t>
            </a:r>
            <a:r>
              <a:rPr kumimoji="0" lang="el-GR" sz="1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cs typeface="Times New Roman"/>
              </a:rPr>
              <a:t>μ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cs typeface="Times New Roman"/>
              </a:rPr>
              <a:t>m, 5 J, 3 kHz)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267200" y="723900"/>
            <a:ext cx="375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RF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(650 MHz, 8  sets, 0.5 GV /set)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724025" y="56504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RF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915025" y="13716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RF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647825" y="14478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RF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991225" y="56388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RF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09625" y="35168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RF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905625" y="35052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RF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3857625" y="65648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RF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266825" y="209490"/>
            <a:ext cx="6753225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CEPC as a </a:t>
            </a:r>
            <a:r>
              <a:rPr kumimoji="0" lang="el-GR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γγ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Higgs Factory </a:t>
            </a:r>
          </a:p>
        </p:txBody>
      </p:sp>
      <p:cxnSp>
        <p:nvCxnSpPr>
          <p:cNvPr id="115" name="Straight Connector 114"/>
          <p:cNvCxnSpPr/>
          <p:nvPr/>
        </p:nvCxnSpPr>
        <p:spPr>
          <a:xfrm flipV="1">
            <a:off x="5638800" y="1371600"/>
            <a:ext cx="762000" cy="76200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6324600" y="3733800"/>
            <a:ext cx="1143000" cy="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Arc 120"/>
          <p:cNvSpPr/>
          <p:nvPr/>
        </p:nvSpPr>
        <p:spPr>
          <a:xfrm rot="20097905">
            <a:off x="5924326" y="1902976"/>
            <a:ext cx="1096476" cy="1592890"/>
          </a:xfrm>
          <a:prstGeom prst="arc">
            <a:avLst>
              <a:gd name="adj1" fmla="val 16200000"/>
              <a:gd name="adj2" fmla="val 540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2" name="Explosion 1 121"/>
          <p:cNvSpPr/>
          <p:nvPr/>
        </p:nvSpPr>
        <p:spPr>
          <a:xfrm>
            <a:off x="6848475" y="2390775"/>
            <a:ext cx="304800" cy="304800"/>
          </a:xfrm>
          <a:prstGeom prst="irregularSeal1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5334000" y="2362200"/>
            <a:ext cx="1447800" cy="67710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γγ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 collision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(125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GeV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)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6781800" y="4876800"/>
            <a:ext cx="1981200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 = 80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GeV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ρ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= 6000 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U = 0.6 GeV/turn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Symbo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I = 48 mA x 2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P(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rf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) = 58 MW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133" name="Straight Connector 132"/>
          <p:cNvCxnSpPr/>
          <p:nvPr/>
        </p:nvCxnSpPr>
        <p:spPr>
          <a:xfrm flipV="1">
            <a:off x="1752600" y="5334000"/>
            <a:ext cx="762000" cy="76200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>
            <a:off x="657225" y="3733800"/>
            <a:ext cx="1095375" cy="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>
            <a:off x="5981700" y="5638800"/>
            <a:ext cx="384764" cy="437263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Box 154"/>
          <p:cNvSpPr txBox="1"/>
          <p:nvPr/>
        </p:nvSpPr>
        <p:spPr>
          <a:xfrm>
            <a:off x="152400" y="6858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Goal: 10,000 Higgs/year</a:t>
            </a:r>
          </a:p>
        </p:txBody>
      </p:sp>
      <p:sp>
        <p:nvSpPr>
          <p:cNvPr id="97" name="Rectangle 96"/>
          <p:cNvSpPr/>
          <p:nvPr/>
        </p:nvSpPr>
        <p:spPr>
          <a:xfrm rot="20447138">
            <a:off x="1786162" y="4291178"/>
            <a:ext cx="1704339" cy="31680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noFill/>
              <a:effectLst/>
              <a:uLnTx/>
              <a:uFillTx/>
            </a:endParaRPr>
          </a:p>
        </p:txBody>
      </p:sp>
      <p:sp>
        <p:nvSpPr>
          <p:cNvPr id="104" name="TextBox 103"/>
          <p:cNvSpPr txBox="1"/>
          <p:nvPr/>
        </p:nvSpPr>
        <p:spPr>
          <a:xfrm rot="20447138">
            <a:off x="1761771" y="4302439"/>
            <a:ext cx="175750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</a:rPr>
              <a:t>80 GeV Booster</a:t>
            </a:r>
          </a:p>
        </p:txBody>
      </p:sp>
      <p:sp>
        <p:nvSpPr>
          <p:cNvPr id="129" name="Arc 128"/>
          <p:cNvSpPr/>
          <p:nvPr/>
        </p:nvSpPr>
        <p:spPr>
          <a:xfrm rot="10457950">
            <a:off x="1495230" y="4143570"/>
            <a:ext cx="609600" cy="609600"/>
          </a:xfrm>
          <a:prstGeom prst="arc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4" name="Arc 133"/>
          <p:cNvSpPr/>
          <p:nvPr/>
        </p:nvSpPr>
        <p:spPr>
          <a:xfrm rot="13806018">
            <a:off x="1721226" y="4724572"/>
            <a:ext cx="681766" cy="609600"/>
          </a:xfrm>
          <a:prstGeom prst="arc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809749" y="4995446"/>
            <a:ext cx="552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Symbol"/>
              </a:rPr>
              <a:t>‒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Symbol"/>
              </a:rPr>
              <a:t> </a:t>
            </a:r>
            <a:endParaRPr kumimoji="0" lang="en-US" sz="16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2199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304800"/>
            <a:ext cx="8458200" cy="523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  <a:sym typeface="Symbol"/>
              </a:rPr>
              <a:t>AAC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  <a:sym typeface="Symbol"/>
              </a:rPr>
              <a:t> - Another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  <a:sym typeface="Symbol"/>
              </a:rPr>
              <a:t> Option for Photon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 Collider</a:t>
            </a:r>
          </a:p>
        </p:txBody>
      </p:sp>
      <p:sp>
        <p:nvSpPr>
          <p:cNvPr id="151555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D067D7-1A86-4583-A5C5-AEC210FAAE76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ahoma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ahoma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6200" y="3429000"/>
            <a:ext cx="8991600" cy="1447800"/>
            <a:chOff x="-9209" y="4709593"/>
            <a:chExt cx="9162418" cy="1577416"/>
          </a:xfrm>
        </p:grpSpPr>
        <p:sp>
          <p:nvSpPr>
            <p:cNvPr id="14" name="Rectangle 13"/>
            <p:cNvSpPr/>
            <p:nvPr/>
          </p:nvSpPr>
          <p:spPr>
            <a:xfrm>
              <a:off x="-9209" y="5363679"/>
              <a:ext cx="916241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42950" marR="0" lvl="2" indent="-285750" defTabSz="6477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33FF"/>
                </a:buClr>
                <a:buSzPct val="100000"/>
                <a:buFont typeface="Courier New"/>
                <a:buChar char="o"/>
                <a:tabLst/>
                <a:defRPr sz="1800"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>
                    <a:solidFill/>
                  </a:uFill>
                  <a:latin typeface="Gill Sans"/>
                  <a:cs typeface="Gill Sans"/>
                  <a:sym typeface="Gill Sans"/>
                </a:rPr>
                <a:t>A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Gill Sans"/>
                  <a:cs typeface="Gill Sans"/>
                </a:rPr>
                <a:t>γγ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Gill Sans"/>
                  <a:cs typeface="Gill Sans"/>
                </a:rPr>
                <a:t> collider requires a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>
                    <a:solidFill/>
                  </a:uFill>
                  <a:latin typeface="Gill Sans"/>
                  <a:cs typeface="Gill Sans"/>
                  <a:sym typeface="Gill Sans"/>
                </a:rPr>
                <a:t> high-efficiency, high-average power laser system for Compton scattering.   At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>
                    <a:solidFill/>
                  </a:uFill>
                  <a:latin typeface="Gill Sans"/>
                  <a:cs typeface="Gill Sans"/>
                  <a:sym typeface="Gill Sans"/>
                </a:rPr>
                <a:t>TeV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>
                    <a:solidFill/>
                  </a:uFill>
                  <a:latin typeface="Gill Sans"/>
                  <a:cs typeface="Gill Sans"/>
                  <a:sym typeface="Gill Sans"/>
                </a:rPr>
                <a:t> energy, optical wavelengths are required (1-2 micron); same laser system used to drive the LPAs could be employed as Compton source.  </a:t>
              </a:r>
            </a:p>
          </p:txBody>
        </p:sp>
        <p:pic>
          <p:nvPicPr>
            <p:cNvPr id="15" name="Picture 14" descr="peskin-4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814620"/>
              <a:ext cx="6745755" cy="336142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 bwMode="auto">
            <a:xfrm>
              <a:off x="-1" y="4709593"/>
              <a:ext cx="6745755" cy="560917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959648" y="4814620"/>
              <a:ext cx="16340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(M. E.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Peskin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)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6200" y="1803737"/>
            <a:ext cx="8991600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U.S. DOE AAC R&amp;D Roadmap Workshop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(February 2016, from C. Schroeder’s slide)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963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066800" y="2048708"/>
            <a:ext cx="74676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1066800" y="1286708"/>
            <a:ext cx="76200" cy="762000"/>
          </a:xfrm>
          <a:prstGeom prst="rect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                   </a:t>
            </a:r>
          </a:p>
        </p:txBody>
      </p:sp>
      <p:cxnSp>
        <p:nvCxnSpPr>
          <p:cNvPr id="44" name="Straight Connector 43"/>
          <p:cNvCxnSpPr/>
          <p:nvPr/>
        </p:nvCxnSpPr>
        <p:spPr>
          <a:xfrm rot="5400000">
            <a:off x="914400" y="2963108"/>
            <a:ext cx="3048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2362200" y="2963108"/>
            <a:ext cx="3048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1066801" y="2963108"/>
            <a:ext cx="1447800" cy="1588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9" name="TextBox 49"/>
          <p:cNvSpPr txBox="1">
            <a:spLocks noChangeArrowheads="1"/>
          </p:cNvSpPr>
          <p:nvPr/>
        </p:nvSpPr>
        <p:spPr bwMode="auto">
          <a:xfrm>
            <a:off x="685802" y="2582109"/>
            <a:ext cx="2438400" cy="30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0" tIns="45711" rIns="91420" bIns="4571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980 </a:t>
            </a:r>
            <a:r>
              <a:rPr kumimoji="0" lang="el-GR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/>
              </a:rPr>
              <a:t>μ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s (2640 pulses in a train)</a:t>
            </a:r>
          </a:p>
        </p:txBody>
      </p:sp>
      <p:cxnSp>
        <p:nvCxnSpPr>
          <p:cNvPr id="62" name="Straight Connector 61"/>
          <p:cNvCxnSpPr/>
          <p:nvPr/>
        </p:nvCxnSpPr>
        <p:spPr>
          <a:xfrm rot="5400000">
            <a:off x="990600" y="1134308"/>
            <a:ext cx="1524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>
            <a:off x="1066802" y="1134308"/>
            <a:ext cx="1524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33" name="TextBox 64"/>
          <p:cNvSpPr txBox="1">
            <a:spLocks noChangeArrowheads="1"/>
          </p:cNvSpPr>
          <p:nvPr/>
        </p:nvSpPr>
        <p:spPr bwMode="auto">
          <a:xfrm>
            <a:off x="838200" y="753310"/>
            <a:ext cx="533400" cy="30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0" tIns="45711" rIns="91420" bIns="4571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1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ps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>
            <a:off x="914400" y="1134308"/>
            <a:ext cx="152400" cy="158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rot="10800000">
            <a:off x="1143000" y="1134308"/>
            <a:ext cx="228600" cy="158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39" name="TextBox 75"/>
          <p:cNvSpPr txBox="1">
            <a:spLocks noChangeArrowheads="1"/>
          </p:cNvSpPr>
          <p:nvPr/>
        </p:nvSpPr>
        <p:spPr bwMode="auto">
          <a:xfrm>
            <a:off x="914400" y="2201109"/>
            <a:ext cx="762000" cy="30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1" rIns="91420" bIns="4571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370 ns</a:t>
            </a:r>
          </a:p>
        </p:txBody>
      </p:sp>
      <p:cxnSp>
        <p:nvCxnSpPr>
          <p:cNvPr id="80" name="Straight Connector 79"/>
          <p:cNvCxnSpPr/>
          <p:nvPr/>
        </p:nvCxnSpPr>
        <p:spPr>
          <a:xfrm rot="5400000">
            <a:off x="1295400" y="2201108"/>
            <a:ext cx="1524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rot="5400000">
            <a:off x="1066802" y="2201108"/>
            <a:ext cx="1524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1143000" y="2201108"/>
            <a:ext cx="228600" cy="1588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1371601" y="1286708"/>
            <a:ext cx="76200" cy="762000"/>
          </a:xfrm>
          <a:prstGeom prst="rect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                  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438402" y="1286708"/>
            <a:ext cx="76200" cy="762000"/>
          </a:xfrm>
          <a:prstGeom prst="rect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                   </a:t>
            </a:r>
          </a:p>
        </p:txBody>
      </p:sp>
      <p:cxnSp>
        <p:nvCxnSpPr>
          <p:cNvPr id="69" name="Straight Connector 68"/>
          <p:cNvCxnSpPr/>
          <p:nvPr/>
        </p:nvCxnSpPr>
        <p:spPr>
          <a:xfrm>
            <a:off x="1524000" y="1820108"/>
            <a:ext cx="838200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5105400" y="1286708"/>
            <a:ext cx="76200" cy="762000"/>
          </a:xfrm>
          <a:prstGeom prst="rect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                   </a:t>
            </a:r>
          </a:p>
        </p:txBody>
      </p:sp>
      <p:sp>
        <p:nvSpPr>
          <p:cNvPr id="79" name="Rectangle 78"/>
          <p:cNvSpPr/>
          <p:nvPr/>
        </p:nvSpPr>
        <p:spPr>
          <a:xfrm>
            <a:off x="5410201" y="1286708"/>
            <a:ext cx="76200" cy="762000"/>
          </a:xfrm>
          <a:prstGeom prst="rect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                   </a:t>
            </a:r>
          </a:p>
        </p:txBody>
      </p:sp>
      <p:sp>
        <p:nvSpPr>
          <p:cNvPr id="82" name="Rectangle 81"/>
          <p:cNvSpPr/>
          <p:nvPr/>
        </p:nvSpPr>
        <p:spPr>
          <a:xfrm>
            <a:off x="6477002" y="1286708"/>
            <a:ext cx="76200" cy="762000"/>
          </a:xfrm>
          <a:prstGeom prst="rect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                   </a:t>
            </a:r>
          </a:p>
        </p:txBody>
      </p:sp>
      <p:cxnSp>
        <p:nvCxnSpPr>
          <p:cNvPr id="84" name="Straight Connector 83"/>
          <p:cNvCxnSpPr/>
          <p:nvPr/>
        </p:nvCxnSpPr>
        <p:spPr>
          <a:xfrm>
            <a:off x="5562600" y="1820108"/>
            <a:ext cx="838200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rot="5400000">
            <a:off x="876300" y="3382208"/>
            <a:ext cx="381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rot="5400000">
            <a:off x="4914900" y="3382208"/>
            <a:ext cx="381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1066800" y="3420308"/>
            <a:ext cx="4038600" cy="1588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49"/>
          <p:cNvSpPr txBox="1">
            <a:spLocks noChangeArrowheads="1"/>
          </p:cNvSpPr>
          <p:nvPr/>
        </p:nvSpPr>
        <p:spPr bwMode="auto">
          <a:xfrm>
            <a:off x="2590801" y="3039310"/>
            <a:ext cx="1676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0" tIns="45711" rIns="91420" bIns="4571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200 ms (5 Hz)</a:t>
            </a:r>
          </a:p>
        </p:txBody>
      </p:sp>
      <p:graphicFrame>
        <p:nvGraphicFramePr>
          <p:cNvPr id="95" name="Table 94"/>
          <p:cNvGraphicFramePr>
            <a:graphicFrameLocks noGrp="1"/>
          </p:cNvGraphicFramePr>
          <p:nvPr/>
        </p:nvGraphicFramePr>
        <p:xfrm>
          <a:off x="381002" y="4495800"/>
          <a:ext cx="8287955" cy="1469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3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14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60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60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02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727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8153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1866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857260">
                <a:tc>
                  <a:txBody>
                    <a:bodyPr/>
                    <a:lstStyle/>
                    <a:p>
                      <a:r>
                        <a:rPr lang="en-US" sz="1200" dirty="0"/>
                        <a:t>Pulse width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Pulse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Pulse spacing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No. pulses in a train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Laser power in a train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Laser average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Rep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Wavelength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Spot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Crossing angle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328">
                <a:tc>
                  <a:txBody>
                    <a:bodyPr/>
                    <a:lstStyle/>
                    <a:p>
                      <a:r>
                        <a:rPr lang="en-US" sz="1200" dirty="0"/>
                        <a:t>1 </a:t>
                      </a:r>
                      <a:r>
                        <a:rPr lang="en-US" sz="1200" dirty="0" err="1"/>
                        <a:t>ps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 J /Q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370 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2640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25 MW /Q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150 kW /Q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 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 </a:t>
                      </a:r>
                      <a:r>
                        <a:rPr lang="el-GR" sz="1200" dirty="0"/>
                        <a:t>μ</a:t>
                      </a:r>
                      <a:r>
                        <a:rPr lang="en-US" sz="120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120 nm x 2.3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25 </a:t>
                      </a:r>
                      <a:r>
                        <a:rPr lang="en-US" sz="1200" dirty="0" err="1"/>
                        <a:t>mrad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304800" y="271046"/>
            <a:ext cx="8458200" cy="4616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  <a:sym typeface="Symbol"/>
              </a:rPr>
              <a:t>ILC-based 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 Collider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2895600" y="4038600"/>
            <a:ext cx="3276600" cy="381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20" tIns="45711" rIns="91420" bIns="45711" rtlCol="0" anchor="ctr">
            <a:normAutofit lnSpcReduction="1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Laser Requirements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457200" y="6096000"/>
            <a:ext cx="8153400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20" tIns="45711" rIns="91420" bIns="45711" rtlCol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Need an optical cavity with Q ~ 300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282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066800"/>
            <a:ext cx="5156200" cy="560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304802"/>
            <a:ext cx="8458200" cy="5232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Multi-pass Optics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(from the DESY TESLA Design)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W. Chou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gg2017 Workshop, Beijing</a:t>
            </a:r>
          </a:p>
        </p:txBody>
      </p:sp>
    </p:spTree>
    <p:extLst>
      <p:ext uri="{BB962C8B-B14F-4D97-AF65-F5344CB8AC3E}">
        <p14:creationId xmlns:p14="http://schemas.microsoft.com/office/powerpoint/2010/main" val="558990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143000" y="0"/>
            <a:ext cx="7129462" cy="92233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Pulse Stacking Cavity</a:t>
            </a:r>
            <a:r>
              <a:rPr kumimoji="0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for ILC </a:t>
            </a:r>
            <a:endParaRPr kumimoji="0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mbol" pitchFamily="18" charset="2"/>
              <a:ea typeface="+mj-ea"/>
              <a:cs typeface="+mj-cs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432675" y="6113463"/>
            <a:ext cx="1212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</a:rPr>
              <a:t>K. Moeing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07504" y="1196752"/>
            <a:ext cx="638559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</a:rPr>
              <a:t>total length ~100m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</a:rPr>
              <a:t>power enhancement ~100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6"/>
          <a:stretch/>
        </p:blipFill>
        <p:spPr bwMode="auto">
          <a:xfrm>
            <a:off x="4833938" y="2209800"/>
            <a:ext cx="4160874" cy="3045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2289153"/>
            <a:ext cx="4495800" cy="3229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W. Chou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gg2017 Workshop, Beijing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299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066800" y="2057400"/>
            <a:ext cx="74676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1066800" y="1295400"/>
            <a:ext cx="76200" cy="762000"/>
          </a:xfrm>
          <a:prstGeom prst="rect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                   </a:t>
            </a:r>
          </a:p>
        </p:txBody>
      </p:sp>
      <p:cxnSp>
        <p:nvCxnSpPr>
          <p:cNvPr id="44" name="Straight Connector 43"/>
          <p:cNvCxnSpPr/>
          <p:nvPr/>
        </p:nvCxnSpPr>
        <p:spPr>
          <a:xfrm rot="5400000">
            <a:off x="914400" y="2971800"/>
            <a:ext cx="3048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2362200" y="2971800"/>
            <a:ext cx="3048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1066801" y="2971800"/>
            <a:ext cx="1447800" cy="1588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9" name="TextBox 49"/>
          <p:cNvSpPr txBox="1">
            <a:spLocks noChangeArrowheads="1"/>
          </p:cNvSpPr>
          <p:nvPr/>
        </p:nvSpPr>
        <p:spPr bwMode="auto">
          <a:xfrm>
            <a:off x="609602" y="2590802"/>
            <a:ext cx="2438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0" tIns="45711" rIns="91420" bIns="4571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177 ns (354 pulses in a train)</a:t>
            </a:r>
          </a:p>
        </p:txBody>
      </p:sp>
      <p:cxnSp>
        <p:nvCxnSpPr>
          <p:cNvPr id="62" name="Straight Connector 61"/>
          <p:cNvCxnSpPr/>
          <p:nvPr/>
        </p:nvCxnSpPr>
        <p:spPr>
          <a:xfrm rot="5400000">
            <a:off x="990600" y="1143000"/>
            <a:ext cx="1524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>
            <a:off x="1066802" y="1143000"/>
            <a:ext cx="1524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33" name="TextBox 64"/>
          <p:cNvSpPr txBox="1">
            <a:spLocks noChangeArrowheads="1"/>
          </p:cNvSpPr>
          <p:nvPr/>
        </p:nvSpPr>
        <p:spPr bwMode="auto">
          <a:xfrm>
            <a:off x="838200" y="762001"/>
            <a:ext cx="533400" cy="30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0" tIns="45711" rIns="91420" bIns="4571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1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ps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>
            <a:off x="914400" y="1143000"/>
            <a:ext cx="152400" cy="158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rot="10800000">
            <a:off x="1143000" y="1143000"/>
            <a:ext cx="228600" cy="158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39" name="TextBox 75"/>
          <p:cNvSpPr txBox="1">
            <a:spLocks noChangeArrowheads="1"/>
          </p:cNvSpPr>
          <p:nvPr/>
        </p:nvSpPr>
        <p:spPr bwMode="auto">
          <a:xfrm>
            <a:off x="914400" y="2209801"/>
            <a:ext cx="762000" cy="30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1" rIns="91420" bIns="4571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0.5 ns</a:t>
            </a:r>
          </a:p>
        </p:txBody>
      </p:sp>
      <p:cxnSp>
        <p:nvCxnSpPr>
          <p:cNvPr id="80" name="Straight Connector 79"/>
          <p:cNvCxnSpPr/>
          <p:nvPr/>
        </p:nvCxnSpPr>
        <p:spPr>
          <a:xfrm rot="5400000">
            <a:off x="1295400" y="2209800"/>
            <a:ext cx="1524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rot="5400000">
            <a:off x="1066802" y="2209800"/>
            <a:ext cx="1524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1143000" y="2209800"/>
            <a:ext cx="228600" cy="1588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1371601" y="1295400"/>
            <a:ext cx="76200" cy="762000"/>
          </a:xfrm>
          <a:prstGeom prst="rect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                  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438402" y="1295400"/>
            <a:ext cx="76200" cy="762000"/>
          </a:xfrm>
          <a:prstGeom prst="rect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                   </a:t>
            </a:r>
          </a:p>
        </p:txBody>
      </p:sp>
      <p:cxnSp>
        <p:nvCxnSpPr>
          <p:cNvPr id="69" name="Straight Connector 68"/>
          <p:cNvCxnSpPr/>
          <p:nvPr/>
        </p:nvCxnSpPr>
        <p:spPr>
          <a:xfrm>
            <a:off x="1524000" y="1828800"/>
            <a:ext cx="838200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5105400" y="1295400"/>
            <a:ext cx="76200" cy="762000"/>
          </a:xfrm>
          <a:prstGeom prst="rect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                   </a:t>
            </a:r>
          </a:p>
        </p:txBody>
      </p:sp>
      <p:sp>
        <p:nvSpPr>
          <p:cNvPr id="79" name="Rectangle 78"/>
          <p:cNvSpPr/>
          <p:nvPr/>
        </p:nvSpPr>
        <p:spPr>
          <a:xfrm>
            <a:off x="5410201" y="1295400"/>
            <a:ext cx="76200" cy="762000"/>
          </a:xfrm>
          <a:prstGeom prst="rect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                   </a:t>
            </a:r>
          </a:p>
        </p:txBody>
      </p:sp>
      <p:sp>
        <p:nvSpPr>
          <p:cNvPr id="82" name="Rectangle 81"/>
          <p:cNvSpPr/>
          <p:nvPr/>
        </p:nvSpPr>
        <p:spPr>
          <a:xfrm>
            <a:off x="6477002" y="1295400"/>
            <a:ext cx="76200" cy="762000"/>
          </a:xfrm>
          <a:prstGeom prst="rect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                   </a:t>
            </a:r>
          </a:p>
        </p:txBody>
      </p:sp>
      <p:cxnSp>
        <p:nvCxnSpPr>
          <p:cNvPr id="84" name="Straight Connector 83"/>
          <p:cNvCxnSpPr/>
          <p:nvPr/>
        </p:nvCxnSpPr>
        <p:spPr>
          <a:xfrm>
            <a:off x="5562600" y="1828800"/>
            <a:ext cx="838200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rot="5400000">
            <a:off x="876300" y="3390900"/>
            <a:ext cx="381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rot="5400000">
            <a:off x="4914900" y="3390900"/>
            <a:ext cx="381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1066800" y="3429000"/>
            <a:ext cx="4038600" cy="1588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49"/>
          <p:cNvSpPr txBox="1">
            <a:spLocks noChangeArrowheads="1"/>
          </p:cNvSpPr>
          <p:nvPr/>
        </p:nvSpPr>
        <p:spPr bwMode="auto">
          <a:xfrm>
            <a:off x="2590801" y="3048002"/>
            <a:ext cx="1676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0" tIns="45711" rIns="91420" bIns="4571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20 ms (50 Hz)</a:t>
            </a:r>
          </a:p>
        </p:txBody>
      </p:sp>
      <p:graphicFrame>
        <p:nvGraphicFramePr>
          <p:cNvPr id="95" name="Table 94"/>
          <p:cNvGraphicFramePr>
            <a:graphicFrameLocks noGrp="1"/>
          </p:cNvGraphicFramePr>
          <p:nvPr/>
        </p:nvGraphicFramePr>
        <p:xfrm>
          <a:off x="381002" y="4495802"/>
          <a:ext cx="8287955" cy="150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3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72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0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60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40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727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8153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1866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862330">
                <a:tc>
                  <a:txBody>
                    <a:bodyPr/>
                    <a:lstStyle/>
                    <a:p>
                      <a:r>
                        <a:rPr lang="en-US" sz="1200" dirty="0"/>
                        <a:t>Pulse width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Pulse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Pulse spacing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No. pulses in a train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Laser power in a train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Laser average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Rep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Wavelength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Spot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Crossing angle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sz="1200" dirty="0"/>
                        <a:t>1 </a:t>
                      </a:r>
                      <a:r>
                        <a:rPr lang="en-US" sz="1200" dirty="0" err="1"/>
                        <a:t>ps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 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0.5 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354</a:t>
                      </a:r>
                    </a:p>
                    <a:p>
                      <a:r>
                        <a:rPr lang="en-US" sz="1200" dirty="0"/>
                        <a:t>(5</a:t>
                      </a:r>
                      <a:r>
                        <a:rPr lang="en-US" sz="1200" baseline="0" dirty="0"/>
                        <a:t> x 354 = 1770 J per train)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 GW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88.5 kW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50 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 </a:t>
                      </a:r>
                      <a:r>
                        <a:rPr lang="el-GR" sz="1200" dirty="0"/>
                        <a:t>μ</a:t>
                      </a:r>
                      <a:r>
                        <a:rPr lang="en-US" sz="120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120 nm x 2.3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25 </a:t>
                      </a:r>
                      <a:r>
                        <a:rPr lang="en-US" sz="1200" dirty="0" err="1"/>
                        <a:t>mrad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4" name="Title 1"/>
          <p:cNvSpPr txBox="1">
            <a:spLocks/>
          </p:cNvSpPr>
          <p:nvPr/>
        </p:nvSpPr>
        <p:spPr>
          <a:xfrm>
            <a:off x="2895600" y="4038600"/>
            <a:ext cx="3276600" cy="381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20" tIns="45711" rIns="91420" bIns="45711" rtlCol="0" anchor="ctr">
            <a:normAutofit lnSpcReduction="1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Laser Requirements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04800" y="271046"/>
            <a:ext cx="8458200" cy="4616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  <a:sym typeface="Symbol"/>
              </a:rPr>
              <a:t>CLIC-based and X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  <a:sym typeface="Symbol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  <a:sym typeface="Symbol"/>
              </a:rPr>
              <a:t>band-based  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 Collider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457200" y="6096000"/>
            <a:ext cx="8153400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20" tIns="45711" rIns="91420" bIns="45711" rtlCol="0" anchor="ctr">
            <a:normAutofit fontScale="85000" lnSpcReduction="1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Livermore LIFE fusion project laser beam: 130 kW average power, 8100 J /pulse, 16 Hz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(LIFE would have 384 such beams)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685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"/>
            <a:ext cx="7467600" cy="5643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5715000"/>
            <a:ext cx="76962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20" tIns="45711" rIns="91420" bIns="45711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Livermore fusion project LIFE will have 384 laser boxes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One would be enough for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j-ea"/>
                <a:cs typeface="Tahoma" pitchFamily="34" charset="0"/>
                <a:sym typeface="Symbol"/>
              </a:rPr>
              <a:t>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collider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1143000"/>
            <a:ext cx="2438400" cy="182714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6858000" y="2819400"/>
            <a:ext cx="609600" cy="762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98913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066800" y="2057400"/>
            <a:ext cx="74676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1066800" y="1295400"/>
            <a:ext cx="76200" cy="762000"/>
          </a:xfrm>
          <a:prstGeom prst="rect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                   </a:t>
            </a:r>
          </a:p>
        </p:txBody>
      </p:sp>
      <p:cxnSp>
        <p:nvCxnSpPr>
          <p:cNvPr id="44" name="Straight Connector 43"/>
          <p:cNvCxnSpPr/>
          <p:nvPr/>
        </p:nvCxnSpPr>
        <p:spPr>
          <a:xfrm rot="5400000">
            <a:off x="914398" y="2285998"/>
            <a:ext cx="3048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2319868" y="2285998"/>
            <a:ext cx="3048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1066799" y="2285998"/>
            <a:ext cx="1409703" cy="1588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9" name="TextBox 49"/>
          <p:cNvSpPr txBox="1">
            <a:spLocks noChangeArrowheads="1"/>
          </p:cNvSpPr>
          <p:nvPr/>
        </p:nvSpPr>
        <p:spPr bwMode="auto">
          <a:xfrm>
            <a:off x="1066798" y="2359223"/>
            <a:ext cx="1447804" cy="30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0" tIns="45711" rIns="91420" bIns="4571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21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sym typeface="Symbol"/>
              </a:rPr>
              <a:t>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s (47.7 kHz)</a:t>
            </a:r>
          </a:p>
        </p:txBody>
      </p:sp>
      <p:cxnSp>
        <p:nvCxnSpPr>
          <p:cNvPr id="62" name="Straight Connector 61"/>
          <p:cNvCxnSpPr/>
          <p:nvPr/>
        </p:nvCxnSpPr>
        <p:spPr>
          <a:xfrm rot="5400000">
            <a:off x="990600" y="1143000"/>
            <a:ext cx="1524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>
            <a:off x="1066802" y="1143000"/>
            <a:ext cx="1524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33" name="TextBox 64"/>
          <p:cNvSpPr txBox="1">
            <a:spLocks noChangeArrowheads="1"/>
          </p:cNvSpPr>
          <p:nvPr/>
        </p:nvSpPr>
        <p:spPr bwMode="auto">
          <a:xfrm>
            <a:off x="838200" y="762001"/>
            <a:ext cx="533400" cy="30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0" tIns="45711" rIns="91420" bIns="4571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1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ps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>
            <a:off x="914400" y="1143000"/>
            <a:ext cx="152400" cy="158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rot="10800000">
            <a:off x="1143000" y="1143000"/>
            <a:ext cx="228600" cy="158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2438402" y="1295400"/>
            <a:ext cx="76200" cy="762000"/>
          </a:xfrm>
          <a:prstGeom prst="rect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                   </a:t>
            </a:r>
          </a:p>
        </p:txBody>
      </p:sp>
      <p:sp>
        <p:nvSpPr>
          <p:cNvPr id="78" name="Rectangle 77"/>
          <p:cNvSpPr/>
          <p:nvPr/>
        </p:nvSpPr>
        <p:spPr>
          <a:xfrm>
            <a:off x="3810000" y="1295400"/>
            <a:ext cx="76200" cy="762000"/>
          </a:xfrm>
          <a:prstGeom prst="rect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                   </a:t>
            </a:r>
          </a:p>
        </p:txBody>
      </p:sp>
      <p:sp>
        <p:nvSpPr>
          <p:cNvPr id="79" name="Rectangle 78"/>
          <p:cNvSpPr/>
          <p:nvPr/>
        </p:nvSpPr>
        <p:spPr>
          <a:xfrm>
            <a:off x="5181600" y="1295400"/>
            <a:ext cx="76200" cy="762000"/>
          </a:xfrm>
          <a:prstGeom prst="rect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                   </a:t>
            </a:r>
          </a:p>
        </p:txBody>
      </p:sp>
      <p:sp>
        <p:nvSpPr>
          <p:cNvPr id="82" name="Rectangle 81"/>
          <p:cNvSpPr/>
          <p:nvPr/>
        </p:nvSpPr>
        <p:spPr>
          <a:xfrm>
            <a:off x="6477002" y="1295400"/>
            <a:ext cx="76200" cy="762000"/>
          </a:xfrm>
          <a:prstGeom prst="rect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                   </a:t>
            </a:r>
          </a:p>
        </p:txBody>
      </p:sp>
      <p:graphicFrame>
        <p:nvGraphicFramePr>
          <p:cNvPr id="95" name="Table 94"/>
          <p:cNvGraphicFramePr>
            <a:graphicFrameLocks noGrp="1"/>
          </p:cNvGraphicFramePr>
          <p:nvPr>
            <p:extLst/>
          </p:nvPr>
        </p:nvGraphicFramePr>
        <p:xfrm>
          <a:off x="381002" y="4495802"/>
          <a:ext cx="8287955" cy="150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3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72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0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60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40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727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8153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1866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862330">
                <a:tc>
                  <a:txBody>
                    <a:bodyPr/>
                    <a:lstStyle/>
                    <a:p>
                      <a:r>
                        <a:rPr lang="en-US" sz="1200" dirty="0"/>
                        <a:t>Pulse width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Pulse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Pulse spacing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No. pulses in a train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Laser power in a train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Laser average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Rep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Wavelength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Spot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Crossing angle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sz="1200" dirty="0"/>
                        <a:t>1 </a:t>
                      </a:r>
                      <a:r>
                        <a:rPr lang="en-US" sz="1200" dirty="0" err="1"/>
                        <a:t>ps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 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21 </a:t>
                      </a:r>
                      <a:r>
                        <a:rPr lang="en-US" sz="1200" dirty="0">
                          <a:sym typeface="Symbol"/>
                        </a:rPr>
                        <a:t></a:t>
                      </a:r>
                      <a:r>
                        <a:rPr lang="en-US" sz="1200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240 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0.351 </a:t>
                      </a:r>
                      <a:r>
                        <a:rPr lang="el-GR" sz="1200" dirty="0"/>
                        <a:t>μ</a:t>
                      </a:r>
                      <a:r>
                        <a:rPr lang="en-US" sz="120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4.2 </a:t>
                      </a:r>
                      <a:r>
                        <a:rPr lang="en-US" sz="1200" dirty="0">
                          <a:sym typeface="Symbol"/>
                        </a:rPr>
                        <a:t></a:t>
                      </a:r>
                      <a:r>
                        <a:rPr lang="en-US" sz="1200" dirty="0"/>
                        <a:t>m x 4.</a:t>
                      </a:r>
                      <a:r>
                        <a:rPr lang="en-US" sz="1200" dirty="0">
                          <a:sym typeface="Symbol"/>
                        </a:rPr>
                        <a:t>2</a:t>
                      </a:r>
                      <a:r>
                        <a:rPr lang="en-US" sz="1200" baseline="0" dirty="0">
                          <a:sym typeface="Symbol"/>
                        </a:rPr>
                        <a:t> </a:t>
                      </a:r>
                      <a:r>
                        <a:rPr lang="en-US" sz="1200" dirty="0">
                          <a:sym typeface="Symbol"/>
                        </a:rPr>
                        <a:t></a:t>
                      </a:r>
                      <a:r>
                        <a:rPr lang="en-US" sz="120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25 </a:t>
                      </a:r>
                      <a:r>
                        <a:rPr lang="en-US" sz="1200" dirty="0" err="1"/>
                        <a:t>mrad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4" name="Title 1"/>
          <p:cNvSpPr txBox="1">
            <a:spLocks/>
          </p:cNvSpPr>
          <p:nvPr/>
        </p:nvSpPr>
        <p:spPr>
          <a:xfrm>
            <a:off x="2895600" y="4038600"/>
            <a:ext cx="3276600" cy="381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20" tIns="45711" rIns="91420" bIns="45711" rtlCol="0" anchor="ctr">
            <a:normAutofit lnSpcReduction="1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Laser Requirements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28600" y="271046"/>
            <a:ext cx="8763000" cy="4308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0" noProof="0" dirty="0">
                <a:solidFill>
                  <a:prstClr val="black"/>
                </a:solidFill>
                <a:latin typeface="Tahoma" pitchFamily="34" charset="0"/>
                <a:cs typeface="Tahoma" pitchFamily="34" charset="0"/>
                <a:sym typeface="Symbol"/>
              </a:rPr>
              <a:t>Recirculating </a:t>
            </a:r>
            <a:r>
              <a:rPr lang="en-US" sz="2200" b="1" kern="0" noProof="0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  <a:sym typeface="Symbol"/>
              </a:rPr>
              <a:t>linac</a:t>
            </a:r>
            <a:r>
              <a:rPr lang="en-US" sz="2200" b="1" kern="0" noProof="0" dirty="0">
                <a:solidFill>
                  <a:prstClr val="black"/>
                </a:solidFill>
                <a:latin typeface="Tahoma" pitchFamily="34" charset="0"/>
                <a:cs typeface="Tahoma" pitchFamily="34" charset="0"/>
                <a:sym typeface="Symbol"/>
              </a:rPr>
              <a:t>- and Circular accelerator-based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  <a:sym typeface="Symbol"/>
              </a:rPr>
              <a:t> 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 Collider</a:t>
            </a:r>
          </a:p>
        </p:txBody>
      </p:sp>
    </p:spTree>
    <p:extLst>
      <p:ext uri="{BB962C8B-B14F-4D97-AF65-F5344CB8AC3E}">
        <p14:creationId xmlns:p14="http://schemas.microsoft.com/office/powerpoint/2010/main" val="1553818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gg2017 Workshop, Beijing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4800" y="304800"/>
            <a:ext cx="8458200" cy="5232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Brief History of </a:t>
            </a:r>
            <a:r>
              <a:rPr lang="en-US" sz="2800" b="1" kern="0" dirty="0">
                <a:solidFill>
                  <a:prstClr val="black"/>
                </a:solidFill>
                <a:latin typeface="Tahoma" pitchFamily="34" charset="0"/>
                <a:cs typeface="Tahoma" pitchFamily="34" charset="0"/>
                <a:sym typeface="Symbol"/>
              </a:rPr>
              <a:t></a:t>
            </a:r>
            <a:r>
              <a:rPr lang="en-US" sz="28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Collider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1066800"/>
            <a:ext cx="80772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2000" b="1" u="sng" dirty="0"/>
              <a:t>1980’s:</a:t>
            </a:r>
          </a:p>
          <a:p>
            <a:pPr marL="800100" lvl="1" indent="-342900">
              <a:buFont typeface="Wingdings 2" panose="05020102010507070707" pitchFamily="18" charset="2"/>
              <a:buChar char="·"/>
            </a:pPr>
            <a:r>
              <a:rPr lang="en-US" sz="2000" dirty="0"/>
              <a:t>BINP played a leading role in the early development of </a:t>
            </a:r>
            <a:r>
              <a:rPr lang="el-GR" sz="2000" dirty="0"/>
              <a:t>γγ</a:t>
            </a:r>
            <a:r>
              <a:rPr lang="en-US" sz="2000" dirty="0"/>
              <a:t> collider as an extension of the proposed VLEPP linear collider.</a:t>
            </a:r>
          </a:p>
          <a:p>
            <a:pPr marL="800100" lvl="1" indent="-342900">
              <a:buFont typeface="Wingdings 2" panose="05020102010507070707" pitchFamily="18" charset="2"/>
              <a:buChar char="·"/>
            </a:pPr>
            <a:r>
              <a:rPr lang="en-US" sz="2000" dirty="0"/>
              <a:t>SLAC also proposed a </a:t>
            </a:r>
            <a:r>
              <a:rPr lang="el-GR" sz="2000" dirty="0"/>
              <a:t>γγ</a:t>
            </a:r>
            <a:r>
              <a:rPr lang="en-US" sz="2000" dirty="0"/>
              <a:t> collider as an extension of the SLC, a linear collider to be built in the US.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2000" b="1" u="sng" dirty="0"/>
              <a:t>1990’s:</a:t>
            </a:r>
          </a:p>
          <a:p>
            <a:pPr marL="800100" lvl="1" indent="-342900">
              <a:buFont typeface="Wingdings 2" panose="05020102010507070707" pitchFamily="18" charset="2"/>
              <a:buChar char="·"/>
            </a:pPr>
            <a:r>
              <a:rPr lang="en-US" sz="2000" dirty="0"/>
              <a:t>A number of linear collider proposals put on the table, including the NLC at SLAC, JLC at KEK, TESLA at DESY, etc.</a:t>
            </a:r>
          </a:p>
          <a:p>
            <a:pPr marL="800100" lvl="1" indent="-342900">
              <a:buFont typeface="Wingdings 2" panose="05020102010507070707" pitchFamily="18" charset="2"/>
              <a:buChar char="·"/>
            </a:pPr>
            <a:r>
              <a:rPr lang="en-US" sz="2000" dirty="0"/>
              <a:t>In each of the three linear collider design reports, there is an appendix on </a:t>
            </a:r>
            <a:r>
              <a:rPr lang="el-GR" sz="2000" dirty="0"/>
              <a:t>γγ</a:t>
            </a:r>
            <a:r>
              <a:rPr lang="en-US" sz="2000" dirty="0"/>
              <a:t> collider as a potential add-on.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2000" b="1" u="sng" dirty="0"/>
              <a:t>2000’s:</a:t>
            </a:r>
          </a:p>
          <a:p>
            <a:pPr marL="800100" lvl="1" indent="-342900">
              <a:buFont typeface="Wingdings 2" panose="05020102010507070707" pitchFamily="18" charset="2"/>
              <a:buChar char="·"/>
            </a:pPr>
            <a:r>
              <a:rPr lang="en-US" sz="2000" dirty="0"/>
              <a:t>At the 2001 Snowmass meeting, serious and often intense discussion about which linear collider to choose for the future.</a:t>
            </a:r>
          </a:p>
          <a:p>
            <a:pPr marL="800100" lvl="1" indent="-342900">
              <a:buFont typeface="Wingdings 2" panose="05020102010507070707" pitchFamily="18" charset="2"/>
              <a:buChar char="·"/>
            </a:pPr>
            <a:r>
              <a:rPr lang="en-US" sz="2000" dirty="0"/>
              <a:t>ICFA exercised its authority and formed a “</a:t>
            </a:r>
            <a:r>
              <a:rPr lang="en-US" sz="2000" dirty="0" err="1"/>
              <a:t>Wisemen</a:t>
            </a:r>
            <a:r>
              <a:rPr lang="en-US" sz="2000" dirty="0"/>
              <a:t>” committee headed by </a:t>
            </a:r>
            <a:r>
              <a:rPr lang="en-US" sz="2000" i="1" dirty="0"/>
              <a:t>Barry </a:t>
            </a:r>
            <a:r>
              <a:rPr lang="en-US" sz="2000" i="1" dirty="0" err="1"/>
              <a:t>Barish</a:t>
            </a:r>
            <a:r>
              <a:rPr lang="en-US" sz="2000" i="1" dirty="0"/>
              <a:t> </a:t>
            </a:r>
            <a:r>
              <a:rPr lang="en-US" sz="2000" dirty="0"/>
              <a:t>to make the selection.</a:t>
            </a:r>
          </a:p>
          <a:p>
            <a:pPr marL="800100" lvl="1" indent="-342900">
              <a:buFont typeface="Wingdings 2" panose="05020102010507070707" pitchFamily="18" charset="2"/>
              <a:buChar char="·"/>
            </a:pPr>
            <a:r>
              <a:rPr lang="en-US" sz="2000" dirty="0"/>
              <a:t>The committee selected the cold technology and ICFA launched the ILC GDE activity.</a:t>
            </a:r>
          </a:p>
        </p:txBody>
      </p:sp>
    </p:spTree>
    <p:extLst>
      <p:ext uri="{BB962C8B-B14F-4D97-AF65-F5344CB8AC3E}">
        <p14:creationId xmlns:p14="http://schemas.microsoft.com/office/powerpoint/2010/main" val="11645084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" y="304802"/>
            <a:ext cx="8458200" cy="5232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Nature Photonics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(G,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Mourou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 et al., v. 7, p. 258, April 2013)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pic>
        <p:nvPicPr>
          <p:cNvPr id="8" name="Picture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4" y="1371600"/>
            <a:ext cx="644842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762000" y="4450140"/>
            <a:ext cx="7772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Figure 2: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Principle of a coherent amplifier network (CAN) based on fiber laser technology. An initial pulse from a seed laser (1) is stretched (2), and split into many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fibre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channels (3). Each channel is amplified in several stages, with the final stages producing pulses of ~1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mJ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at a high repetition rate (4). All the channels are combined coherently, compressed (5) and focused (6) to produce a pulse with an energy of </a:t>
            </a: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&gt;10 J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at a repetition rate of </a:t>
            </a: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10 kHz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(7). [5]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W. Chou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gg2017 Workshop, Beijing</a:t>
            </a:r>
          </a:p>
        </p:txBody>
      </p:sp>
    </p:spTree>
    <p:extLst>
      <p:ext uri="{BB962C8B-B14F-4D97-AF65-F5344CB8AC3E}">
        <p14:creationId xmlns:p14="http://schemas.microsoft.com/office/powerpoint/2010/main" val="9203475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304800"/>
            <a:ext cx="84582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  <a:sym typeface="Symbol"/>
              </a:rPr>
              <a:t>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 Collider as a Higgs Factory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(cont’d)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381000" y="1066800"/>
            <a:ext cx="8229600" cy="563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Advantages: 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Allow access to CP property of the Higgs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Lower beam energy (80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GeV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per e- beam to generate 63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GeV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  <a:sym typeface="Symbol"/>
              </a:rPr>
              <a:t>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ahoma" pitchFamily="34" charset="0"/>
                <a:sym typeface="Symbol"/>
              </a:rPr>
              <a:t> beam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High polarization in the colliding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  <a:sym typeface="Symbol"/>
              </a:rPr>
              <a:t>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ahoma" pitchFamily="34" charset="0"/>
                <a:sym typeface="Symbol"/>
              </a:rPr>
              <a:t>beams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cs typeface="Tahoma" pitchFamily="34" charset="0"/>
              <a:sym typeface="Symbol"/>
            </a:endParaRP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ahoma" pitchFamily="34" charset="0"/>
                <a:sym typeface="Symbol"/>
              </a:rPr>
              <a:t>No need for e+ beam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ahoma" pitchFamily="34" charset="0"/>
                <a:sym typeface="Symbol"/>
              </a:rPr>
              <a:t>160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ahoma" pitchFamily="34" charset="0"/>
                <a:sym typeface="Symbol"/>
              </a:rPr>
              <a:t>GeV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ahoma" pitchFamily="34" charset="0"/>
                <a:sym typeface="Symbol"/>
              </a:rPr>
              <a:t> e-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ahoma" pitchFamily="34" charset="0"/>
                <a:sym typeface="Symbol"/>
              </a:rPr>
              <a:t>linac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ahoma" pitchFamily="34" charset="0"/>
                <a:sym typeface="Symbol"/>
              </a:rPr>
              <a:t> has a lower cost w.r.t. a 240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ahoma" pitchFamily="34" charset="0"/>
                <a:sym typeface="Symbol"/>
              </a:rPr>
              <a:t>GeV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ahoma" pitchFamily="34" charset="0"/>
                <a:sym typeface="Symbol"/>
              </a:rPr>
              <a:t> linear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ahoma" pitchFamily="34" charset="0"/>
                <a:sym typeface="Symbol"/>
              </a:rPr>
              <a:t>e+e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ahoma" pitchFamily="34" charset="0"/>
                <a:sym typeface="Symbol"/>
              </a:rPr>
              <a:t>- collider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ahoma" pitchFamily="34" charset="0"/>
                <a:sym typeface="Symbol"/>
              </a:rPr>
              <a:t>Can be added on a linear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ahoma" pitchFamily="34" charset="0"/>
                <a:sym typeface="Symbol"/>
              </a:rPr>
              <a:t>e+e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ahoma" pitchFamily="34" charset="0"/>
                <a:sym typeface="Symbol"/>
              </a:rPr>
              <a:t>- collider or a circular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ahoma" pitchFamily="34" charset="0"/>
                <a:sym typeface="Symbol"/>
              </a:rPr>
              <a:t>e+e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ahoma" pitchFamily="34" charset="0"/>
                <a:sym typeface="Symbol"/>
              </a:rPr>
              <a:t>- collider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Challenges: 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Background problem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IR design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No comprehensive study; design study report needed.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Specific issues: 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ILC-based</a:t>
            </a:r>
          </a:p>
          <a:p>
            <a:pPr marL="1200150" marR="0" lvl="2" indent="-28575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Optical cavity 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ahoma" pitchFamily="34" charset="0"/>
              <a:sym typeface="Symbol"/>
            </a:endParaRP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CLIC-based</a:t>
            </a:r>
          </a:p>
          <a:p>
            <a:pPr marL="1200150" marR="0" lvl="2" indent="-28575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ahoma" pitchFamily="34" charset="0"/>
                <a:sym typeface="Symbol"/>
              </a:rPr>
              <a:t>Laser can piggy-back on the Livermore LIFE fusion project. (But the project schedule is unknown.)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Recirculating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linac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-based:</a:t>
            </a:r>
          </a:p>
          <a:p>
            <a:pPr marL="1200150" marR="0" lvl="2" indent="-28575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ahoma" pitchFamily="34" charset="0"/>
                <a:sym typeface="Symbol"/>
              </a:rPr>
              <a:t>Polarized low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ahoma" pitchFamily="34" charset="0"/>
                <a:sym typeface="Symbol"/>
              </a:rPr>
              <a:t>emittance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ahoma" pitchFamily="34" charset="0"/>
                <a:sym typeface="Symbol"/>
              </a:rPr>
              <a:t> e- gun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kern="0" dirty="0">
                <a:solidFill>
                  <a:prstClr val="black"/>
                </a:solidFill>
              </a:rPr>
              <a:t>Circular accelerator-based:</a:t>
            </a:r>
          </a:p>
          <a:p>
            <a:pPr marL="1200150" lvl="2" indent="-285750"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lang="en-US" sz="1200" kern="0" dirty="0">
                <a:solidFill>
                  <a:prstClr val="black"/>
                </a:solidFill>
                <a:cs typeface="Tahoma" pitchFamily="34" charset="0"/>
                <a:sym typeface="Symbol"/>
              </a:rPr>
              <a:t>Challenges to the injectors (</a:t>
            </a:r>
            <a:r>
              <a:rPr lang="en-US" sz="1200" kern="0" dirty="0" err="1">
                <a:solidFill>
                  <a:prstClr val="black"/>
                </a:solidFill>
                <a:cs typeface="Tahoma" pitchFamily="34" charset="0"/>
                <a:sym typeface="Symbol"/>
              </a:rPr>
              <a:t>linac</a:t>
            </a:r>
            <a:r>
              <a:rPr lang="en-US" sz="1200" kern="0" dirty="0">
                <a:solidFill>
                  <a:prstClr val="black"/>
                </a:solidFill>
                <a:cs typeface="Tahoma" pitchFamily="34" charset="0"/>
                <a:sym typeface="Symbol"/>
              </a:rPr>
              <a:t> and booster)</a:t>
            </a:r>
          </a:p>
          <a:p>
            <a:pPr marL="1200150" lvl="2" indent="-285750"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lang="en-US" sz="1200" kern="0" dirty="0">
                <a:solidFill>
                  <a:prstClr val="black"/>
                </a:solidFill>
                <a:cs typeface="Tahoma" pitchFamily="34" charset="0"/>
                <a:sym typeface="Symbol"/>
              </a:rPr>
              <a:t>Polarized e- beam</a:t>
            </a:r>
            <a:endParaRPr lang="en-US" sz="1400" kern="0" dirty="0">
              <a:solidFill>
                <a:prstClr val="black"/>
              </a:solidFill>
            </a:endParaRP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409023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048" y="1066800"/>
            <a:ext cx="6379552" cy="553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304802"/>
            <a:ext cx="8458200" cy="5232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Strawman’s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 IR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(from the SLAC 0</a:t>
            </a:r>
            <a:r>
              <a:rPr kumimoji="0" lang="en-US" sz="20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th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 Order NLC Design)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W. Chou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gg2017 Workshop, Beijing</a:t>
            </a:r>
          </a:p>
        </p:txBody>
      </p:sp>
    </p:spTree>
    <p:extLst>
      <p:ext uri="{BB962C8B-B14F-4D97-AF65-F5344CB8AC3E}">
        <p14:creationId xmlns:p14="http://schemas.microsoft.com/office/powerpoint/2010/main" val="23180235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4800" y="304800"/>
            <a:ext cx="8458200" cy="5232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Today’s Landscape of Future Lepton Colliders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1247" y="990600"/>
            <a:ext cx="7509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Presently four future lepton colliders are being pursued</a:t>
            </a:r>
          </a:p>
        </p:txBody>
      </p:sp>
      <p:pic>
        <p:nvPicPr>
          <p:cNvPr id="8" name="Picture 5" descr="OT0105H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096" y="1981200"/>
            <a:ext cx="3923704" cy="146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345" y="1940336"/>
            <a:ext cx="3600855" cy="1945864"/>
          </a:xfrm>
          <a:prstGeom prst="rect">
            <a:avLst/>
          </a:prstGeom>
        </p:spPr>
      </p:pic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80" y="4442226"/>
            <a:ext cx="2944120" cy="2187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4345927"/>
            <a:ext cx="2438400" cy="2399147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1828800" y="1524000"/>
            <a:ext cx="83820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ILC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867400" y="1524000"/>
            <a:ext cx="83820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CLIC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828800" y="3974068"/>
            <a:ext cx="83820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CEPC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791200" y="3962400"/>
            <a:ext cx="106680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FCC-</a:t>
            </a:r>
            <a:r>
              <a:rPr lang="en-US" b="1" dirty="0" err="1">
                <a:solidFill>
                  <a:srgbClr val="FF0000"/>
                </a:solidFill>
              </a:rPr>
              <a:t>ee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gg2017 Workshop, Beijing</a:t>
            </a:r>
          </a:p>
        </p:txBody>
      </p:sp>
    </p:spTree>
    <p:extLst>
      <p:ext uri="{BB962C8B-B14F-4D97-AF65-F5344CB8AC3E}">
        <p14:creationId xmlns:p14="http://schemas.microsoft.com/office/powerpoint/2010/main" val="8243280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W. Chou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gg2017 Workshop, Beijing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304800"/>
            <a:ext cx="8458200" cy="5232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Program of this Workshop – 33 Talks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1066800"/>
            <a:ext cx="80772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Overview and Science cases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Accelerator technologies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for </a:t>
            </a:r>
            <a:r>
              <a:rPr kumimoji="0" lang="el-GR" sz="20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Symbol" panose="05050102010706020507" pitchFamily="18" charset="2"/>
              </a:rPr>
              <a:t>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collider: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·"/>
              <a:tabLst/>
              <a:defRPr/>
            </a:pP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Linac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-based: ILC, CLIC, x-band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·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Circular accelerator-based: FCC-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ee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 CEPC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·"/>
              <a:tabLst/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Recirculating </a:t>
            </a:r>
            <a:r>
              <a:rPr lang="en-US" kern="0" dirty="0" err="1">
                <a:solidFill>
                  <a:sysClr val="windowText" lastClr="000000"/>
                </a:solidFill>
              </a:rPr>
              <a:t>linac</a:t>
            </a:r>
            <a:r>
              <a:rPr lang="en-US" kern="0" dirty="0">
                <a:solidFill>
                  <a:sysClr val="windowText" lastClr="000000"/>
                </a:solidFill>
              </a:rPr>
              <a:t>-based: Sapphire, </a:t>
            </a:r>
            <a:r>
              <a:rPr lang="en-US" kern="0" dirty="0" err="1">
                <a:solidFill>
                  <a:sysClr val="windowText" lastClr="000000"/>
                </a:solidFill>
              </a:rPr>
              <a:t>HFiTT</a:t>
            </a:r>
            <a:endParaRPr lang="en-US" kern="0" dirty="0">
              <a:solidFill>
                <a:sysClr val="windowText" lastClr="000000"/>
              </a:solidFill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·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AAC-based: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ysClr val="windowText" lastClr="000000"/>
                </a:solidFill>
              </a:rPr>
              <a:t>Beam driven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Laser driven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Dielectric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wakefield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ysClr val="windowText" lastClr="000000"/>
                </a:solidFill>
              </a:rPr>
              <a:t>Direct laser acceleration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457200" lvl="0" indent="-457200">
              <a:buFont typeface="+mj-lt"/>
              <a:buAutoNum type="arabicPeriod"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Laser technologies for </a:t>
            </a:r>
            <a:r>
              <a:rPr lang="el-GR" sz="2000" b="1" kern="0" dirty="0">
                <a:solidFill>
                  <a:sysClr val="windowText" lastClr="000000"/>
                </a:solidFill>
                <a:sym typeface="Symbol" panose="05050102010706020507" pitchFamily="18" charset="2"/>
              </a:rPr>
              <a:t>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collider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·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Large laser facilities: NIF, LIFE, </a:t>
            </a:r>
            <a:r>
              <a:rPr lang="en-US" kern="0" dirty="0">
                <a:solidFill>
                  <a:sysClr val="windowText" lastClr="000000"/>
                </a:solidFill>
              </a:rPr>
              <a:t>ELI, LERC, etc.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·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Fiber</a:t>
            </a: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laser (XCAN)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·"/>
              <a:tabLst/>
              <a:defRPr/>
            </a:pPr>
            <a:r>
              <a:rPr lang="en-US" kern="0" baseline="0" dirty="0">
                <a:solidFill>
                  <a:sysClr val="windowText" lastClr="000000"/>
                </a:solidFill>
              </a:rPr>
              <a:t>CO</a:t>
            </a:r>
            <a:r>
              <a:rPr lang="en-US" kern="0" baseline="-25000" dirty="0">
                <a:solidFill>
                  <a:sysClr val="windowText" lastClr="000000"/>
                </a:solidFill>
              </a:rPr>
              <a:t>2</a:t>
            </a:r>
            <a:r>
              <a:rPr lang="en-US" kern="0" dirty="0">
                <a:solidFill>
                  <a:sysClr val="windowText" lastClr="000000"/>
                </a:solidFill>
              </a:rPr>
              <a:t> laser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·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Other lasers</a:t>
            </a:r>
          </a:p>
          <a:p>
            <a:pPr marL="457200" lvl="0" indent="-457200">
              <a:buFont typeface="+mj-lt"/>
              <a:buAutoNum type="arabicPeriod"/>
              <a:defRPr/>
            </a:pPr>
            <a:r>
              <a:rPr lang="en-US" sz="2000" b="1" kern="0" dirty="0">
                <a:solidFill>
                  <a:sysClr val="windowText" lastClr="000000"/>
                </a:solidFill>
              </a:rPr>
              <a:t>Beam-laser interaction</a:t>
            </a:r>
          </a:p>
          <a:p>
            <a:pPr marL="800100" lvl="1" indent="-342900">
              <a:buFont typeface="Wingdings 2" panose="05020102010507070707" pitchFamily="18" charset="2"/>
              <a:buChar char="·"/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Theory and simulations</a:t>
            </a:r>
          </a:p>
          <a:p>
            <a:pPr marL="800100" lvl="1" indent="-342900">
              <a:buFont typeface="Wingdings 2" panose="05020102010507070707" pitchFamily="18" charset="2"/>
              <a:buChar char="·"/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Interaction Region (IR) design</a:t>
            </a:r>
          </a:p>
          <a:p>
            <a:pPr marL="800100" lvl="1" indent="-342900">
              <a:buFont typeface="Wingdings 2" panose="05020102010507070707" pitchFamily="18" charset="2"/>
              <a:buChar char="·"/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Experiments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971053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Nature Photonics 2014 Pike.png"/>
          <p:cNvPicPr/>
          <p:nvPr/>
        </p:nvPicPr>
        <p:blipFill rotWithShape="1">
          <a:blip r:embed="rId3">
            <a:extLst/>
          </a:blip>
          <a:srcRect l="6600" t="5617" r="6650" b="564"/>
          <a:stretch/>
        </p:blipFill>
        <p:spPr>
          <a:xfrm>
            <a:off x="0" y="-29183"/>
            <a:ext cx="9144000" cy="623731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4953000" y="3891677"/>
            <a:ext cx="39791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1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</a:rPr>
              <a:t>Ranked 1</a:t>
            </a:r>
            <a:r>
              <a:rPr kumimoji="0" lang="en-GB" b="0" i="1" u="none" strike="noStrike" kern="0" cap="none" spc="0" normalizeH="0" baseline="3000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</a:rPr>
              <a:t>st</a:t>
            </a:r>
            <a:r>
              <a:rPr kumimoji="0" lang="en-GB" b="0" i="1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</a:rPr>
              <a:t> in </a:t>
            </a:r>
            <a:r>
              <a:rPr kumimoji="0" lang="en-GB" b="0" i="1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</a:rPr>
              <a:t>Altmetrics</a:t>
            </a:r>
            <a:r>
              <a:rPr kumimoji="0" lang="en-GB" b="0" i="1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</a:rPr>
              <a:t> of all papers published in Nature Photonics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1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</a:rPr>
              <a:t>Picked up by 54 news outlets around the world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1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</a:rPr>
              <a:t>On of the 10 biggest Science and Technology stories in 2014 in </a:t>
            </a:r>
            <a:r>
              <a:rPr kumimoji="0" lang="en-GB" b="0" i="1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</a:rPr>
              <a:t>Phys.Org</a:t>
            </a:r>
            <a:endParaRPr kumimoji="0" lang="en-GB" b="0" i="1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1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</a:rPr>
              <a:t>One of top 10 Imperial College news stories of all time (website hits)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258798"/>
            <a:ext cx="2328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Slides from Steve Rose</a:t>
            </a:r>
          </a:p>
        </p:txBody>
      </p:sp>
      <p:pic>
        <p:nvPicPr>
          <p:cNvPr id="5" name="Picture 2" descr="Schematic of the photon-photon collider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86304"/>
            <a:ext cx="3737229" cy="185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hoto showing a hohlraum &amp;amp;ndash; a tiny gold-coated cylinder with a thin tube extending from the curved side &amp;amp;ndash; being grasped in a person&amp;rsquo;s fingertips and held up to their eye. The eye forms the background to the photo and is much larger than the hohlra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814" y="3903719"/>
            <a:ext cx="1342541" cy="128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 flipH="1">
            <a:off x="7696200" y="3733800"/>
            <a:ext cx="152400" cy="457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91996520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" descr="N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249" y="3861048"/>
            <a:ext cx="4032250" cy="2565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5" name="Shape 335"/>
          <p:cNvSpPr/>
          <p:nvPr/>
        </p:nvSpPr>
        <p:spPr>
          <a:xfrm>
            <a:off x="1626051" y="1499890"/>
            <a:ext cx="815951" cy="2290696"/>
          </a:xfrm>
          <a:prstGeom prst="rect">
            <a:avLst/>
          </a:prstGeom>
          <a:solidFill>
            <a:srgbClr val="EFD400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6" name="Shape 336"/>
          <p:cNvSpPr/>
          <p:nvPr/>
        </p:nvSpPr>
        <p:spPr>
          <a:xfrm>
            <a:off x="4289343" y="1504102"/>
            <a:ext cx="2934449" cy="2290696"/>
          </a:xfrm>
          <a:prstGeom prst="rect">
            <a:avLst/>
          </a:prstGeom>
          <a:gradFill>
            <a:gsLst>
              <a:gs pos="0">
                <a:srgbClr val="F2D100"/>
              </a:gs>
              <a:gs pos="51166">
                <a:srgbClr val="FFFC79"/>
              </a:gs>
              <a:gs pos="100000">
                <a:srgbClr val="F2D100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" name="Shape 337"/>
          <p:cNvSpPr/>
          <p:nvPr/>
        </p:nvSpPr>
        <p:spPr>
          <a:xfrm>
            <a:off x="0" y="178594"/>
            <a:ext cx="9144000" cy="982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photon-photon collider in a vacuum </a:t>
            </a:r>
            <a:r>
              <a:rPr kumimoji="0" sz="2000" b="1" i="0" u="none" strike="noStrike" kern="0" cap="none" spc="0" normalizeH="0" baseline="0" noProof="0" dirty="0" err="1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hohlraum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new HEP experiment using HEDP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(High Energy Density Physics)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facilities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such as the US National Ignition Facility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" name="Shape 338"/>
          <p:cNvSpPr/>
          <p:nvPr/>
        </p:nvSpPr>
        <p:spPr>
          <a:xfrm>
            <a:off x="192096" y="2645238"/>
            <a:ext cx="2249906" cy="1"/>
          </a:xfrm>
          <a:prstGeom prst="line">
            <a:avLst/>
          </a:prstGeom>
          <a:ln w="25400">
            <a:solidFill>
              <a:srgbClr val="797979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9" name="Shape 339"/>
          <p:cNvSpPr/>
          <p:nvPr/>
        </p:nvSpPr>
        <p:spPr>
          <a:xfrm>
            <a:off x="271836" y="2656418"/>
            <a:ext cx="1296826" cy="503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Ultra-relativistic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electrons</a:t>
            </a:r>
          </a:p>
        </p:txBody>
      </p:sp>
      <p:sp>
        <p:nvSpPr>
          <p:cNvPr id="340" name="Shape 340"/>
          <p:cNvSpPr/>
          <p:nvPr/>
        </p:nvSpPr>
        <p:spPr>
          <a:xfrm flipV="1">
            <a:off x="2436626" y="1932247"/>
            <a:ext cx="1241942" cy="717036"/>
          </a:xfrm>
          <a:prstGeom prst="line">
            <a:avLst/>
          </a:prstGeom>
          <a:ln w="25400">
            <a:solidFill>
              <a:srgbClr val="797979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1" name="Shape 341"/>
          <p:cNvSpPr/>
          <p:nvPr/>
        </p:nvSpPr>
        <p:spPr>
          <a:xfrm>
            <a:off x="2436625" y="2646515"/>
            <a:ext cx="1241942" cy="717036"/>
          </a:xfrm>
          <a:prstGeom prst="line">
            <a:avLst/>
          </a:prstGeom>
          <a:ln w="25400">
            <a:solidFill>
              <a:srgbClr val="797979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2" name="Shape 342"/>
          <p:cNvSpPr/>
          <p:nvPr/>
        </p:nvSpPr>
        <p:spPr>
          <a:xfrm>
            <a:off x="3662660" y="1684103"/>
            <a:ext cx="314186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sz="2000" b="0" i="1" u="none" strike="noStrike" kern="0" cap="none" spc="0" normalizeH="0" baseline="0" noProof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0" sz="2000" b="0" i="1" u="none" strike="noStrike" kern="0" cap="none" spc="0" normalizeH="0" baseline="31999" noProof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343" name="Shape 343"/>
          <p:cNvSpPr/>
          <p:nvPr/>
        </p:nvSpPr>
        <p:spPr>
          <a:xfrm>
            <a:off x="3695094" y="3184355"/>
            <a:ext cx="272507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sz="2000" b="0" i="1" u="none" strike="noStrike" kern="0" cap="none" spc="0" normalizeH="0" baseline="0" noProof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0" sz="2000" b="0" i="1" u="none" strike="noStrike" kern="0" cap="none" spc="0" normalizeH="0" baseline="31999" noProof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344" name="Shape 344"/>
          <p:cNvSpPr/>
          <p:nvPr/>
        </p:nvSpPr>
        <p:spPr>
          <a:xfrm>
            <a:off x="5363908" y="1160824"/>
            <a:ext cx="847985" cy="28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0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Hohlraum</a:t>
            </a:r>
          </a:p>
        </p:txBody>
      </p:sp>
      <p:sp>
        <p:nvSpPr>
          <p:cNvPr id="345" name="Shape 345"/>
          <p:cNvSpPr/>
          <p:nvPr/>
        </p:nvSpPr>
        <p:spPr>
          <a:xfrm>
            <a:off x="1589260" y="1160824"/>
            <a:ext cx="956989" cy="28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0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Gold target</a:t>
            </a:r>
          </a:p>
        </p:txBody>
      </p:sp>
      <p:sp>
        <p:nvSpPr>
          <p:cNvPr id="346" name="Shape 346"/>
          <p:cNvSpPr/>
          <p:nvPr/>
        </p:nvSpPr>
        <p:spPr>
          <a:xfrm flipV="1">
            <a:off x="7219808" y="1932247"/>
            <a:ext cx="1241942" cy="717036"/>
          </a:xfrm>
          <a:prstGeom prst="line">
            <a:avLst/>
          </a:prstGeom>
          <a:ln w="25400">
            <a:solidFill>
              <a:srgbClr val="797979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7" name="Shape 347"/>
          <p:cNvSpPr/>
          <p:nvPr/>
        </p:nvSpPr>
        <p:spPr>
          <a:xfrm>
            <a:off x="7219808" y="2646515"/>
            <a:ext cx="1241942" cy="717036"/>
          </a:xfrm>
          <a:prstGeom prst="line">
            <a:avLst/>
          </a:prstGeom>
          <a:ln w="25400">
            <a:solidFill>
              <a:srgbClr val="797979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" name="Shape 348"/>
          <p:cNvSpPr/>
          <p:nvPr/>
        </p:nvSpPr>
        <p:spPr>
          <a:xfrm>
            <a:off x="8445842" y="1684103"/>
            <a:ext cx="314186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sz="2000" b="0" i="1" u="none" strike="noStrike" kern="0" cap="none" spc="0" normalizeH="0" baseline="0" noProof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0" sz="2000" b="0" i="1" u="none" strike="noStrike" kern="0" cap="none" spc="0" normalizeH="0" baseline="31999" noProof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349" name="Shape 349"/>
          <p:cNvSpPr/>
          <p:nvPr/>
        </p:nvSpPr>
        <p:spPr>
          <a:xfrm>
            <a:off x="8478276" y="3184355"/>
            <a:ext cx="272507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sz="2000" b="0" i="1" u="none" strike="noStrike" kern="0" cap="none" spc="0" normalizeH="0" baseline="0" noProof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0" sz="2000" b="0" i="1" u="none" strike="noStrike" kern="0" cap="none" spc="0" normalizeH="0" baseline="31999" noProof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350" name="Shape 350"/>
          <p:cNvSpPr/>
          <p:nvPr/>
        </p:nvSpPr>
        <p:spPr>
          <a:xfrm>
            <a:off x="2744928" y="1304035"/>
            <a:ext cx="1016301" cy="503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Gamma-ray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</a:p>
        </p:txBody>
      </p:sp>
      <p:sp>
        <p:nvSpPr>
          <p:cNvPr id="351" name="Shape 351"/>
          <p:cNvSpPr/>
          <p:nvPr/>
        </p:nvSpPr>
        <p:spPr>
          <a:xfrm>
            <a:off x="7378565" y="1396528"/>
            <a:ext cx="1553306" cy="28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0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Thermal x-ray field</a:t>
            </a:r>
          </a:p>
        </p:txBody>
      </p:sp>
      <p:sp>
        <p:nvSpPr>
          <p:cNvPr id="352" name="Shape 352"/>
          <p:cNvSpPr/>
          <p:nvPr/>
        </p:nvSpPr>
        <p:spPr>
          <a:xfrm>
            <a:off x="3253079" y="1864183"/>
            <a:ext cx="195483" cy="952212"/>
          </a:xfrm>
          <a:prstGeom prst="line">
            <a:avLst/>
          </a:prstGeom>
          <a:ln w="25400" cap="rnd">
            <a:solidFill>
              <a:srgbClr val="808785"/>
            </a:solidFill>
            <a:custDash>
              <a:ds d="100000" sp="200000"/>
            </a:custDash>
            <a:miter lim="400000"/>
          </a:ln>
        </p:spPr>
        <p:txBody>
          <a:bodyPr lIns="35717" tIns="35717" rIns="35717" bIns="35717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3" name="Photon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2750" y="1712864"/>
            <a:ext cx="7612468" cy="1864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Photon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 rot="20098716">
            <a:off x="4703915" y="2797690"/>
            <a:ext cx="889534" cy="201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Photon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 rot="2845873">
            <a:off x="4232285" y="2193808"/>
            <a:ext cx="889534" cy="201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Photon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 rot="5665225">
            <a:off x="6030812" y="2365633"/>
            <a:ext cx="889534" cy="2016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Photon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 rot="11765010">
            <a:off x="5311800" y="2336051"/>
            <a:ext cx="889534" cy="2016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Photon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 rot="8329643">
            <a:off x="6379253" y="2803374"/>
            <a:ext cx="889534" cy="201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Photon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 rot="6926424">
            <a:off x="4784308" y="2039590"/>
            <a:ext cx="889534" cy="201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Photon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 rot="4251097">
            <a:off x="5311800" y="1773234"/>
            <a:ext cx="889534" cy="201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Photon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 rot="6176884">
            <a:off x="4127234" y="3110079"/>
            <a:ext cx="889533" cy="2016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Photon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 rot="2137397">
            <a:off x="5960080" y="3238713"/>
            <a:ext cx="889534" cy="2016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Photon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 rot="2137397">
            <a:off x="6268833" y="1866446"/>
            <a:ext cx="889533" cy="201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Photon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 rot="4806764">
            <a:off x="5217381" y="3110840"/>
            <a:ext cx="889534" cy="2016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Photon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 rot="2527830">
            <a:off x="4784308" y="3217265"/>
            <a:ext cx="889534" cy="2016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Photon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 rot="10430074">
            <a:off x="5708734" y="2897702"/>
            <a:ext cx="889533" cy="201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Photon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 rot="7488583">
            <a:off x="6438406" y="3217265"/>
            <a:ext cx="889533" cy="201647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Shape 368"/>
          <p:cNvSpPr/>
          <p:nvPr/>
        </p:nvSpPr>
        <p:spPr>
          <a:xfrm rot="10800000" flipH="1">
            <a:off x="4289343" y="3340081"/>
            <a:ext cx="2934449" cy="430619"/>
          </a:xfrm>
          <a:prstGeom prst="rect">
            <a:avLst/>
          </a:prstGeom>
          <a:gradFill>
            <a:gsLst>
              <a:gs pos="0">
                <a:srgbClr val="F2D100"/>
              </a:gs>
              <a:gs pos="100000">
                <a:srgbClr val="D4FB00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" name="Shape 369"/>
          <p:cNvSpPr/>
          <p:nvPr/>
        </p:nvSpPr>
        <p:spPr>
          <a:xfrm flipH="1">
            <a:off x="6713599" y="1713480"/>
            <a:ext cx="1441619" cy="577283"/>
          </a:xfrm>
          <a:prstGeom prst="line">
            <a:avLst/>
          </a:prstGeom>
          <a:ln w="25400" cap="rnd">
            <a:solidFill>
              <a:srgbClr val="808785"/>
            </a:solidFill>
            <a:custDash>
              <a:ds d="100000" sp="200000"/>
            </a:custDash>
            <a:miter lim="400000"/>
          </a:ln>
        </p:spPr>
        <p:txBody>
          <a:bodyPr lIns="35717" tIns="35717" rIns="35717" bIns="35717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0" name="Photon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 rot="4342148">
            <a:off x="4375146" y="1763360"/>
            <a:ext cx="889533" cy="2016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Photon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 rot="7694630">
            <a:off x="5918495" y="1866446"/>
            <a:ext cx="889534" cy="201646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Shape 372"/>
          <p:cNvSpPr/>
          <p:nvPr/>
        </p:nvSpPr>
        <p:spPr>
          <a:xfrm>
            <a:off x="4289343" y="1498172"/>
            <a:ext cx="2934449" cy="430619"/>
          </a:xfrm>
          <a:prstGeom prst="rect">
            <a:avLst/>
          </a:prstGeom>
          <a:gradFill>
            <a:gsLst>
              <a:gs pos="0">
                <a:srgbClr val="F2D100"/>
              </a:gs>
              <a:gs pos="100000">
                <a:srgbClr val="D4FB00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 Box 8"/>
          <p:cNvSpPr txBox="1">
            <a:spLocks noChangeArrowheads="1"/>
          </p:cNvSpPr>
          <p:nvPr/>
        </p:nvSpPr>
        <p:spPr bwMode="auto">
          <a:xfrm>
            <a:off x="3831347" y="6309320"/>
            <a:ext cx="526820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Pike, Mackenroth, Hill and Rose, Nature Photonics 2014 </a:t>
            </a:r>
          </a:p>
        </p:txBody>
      </p:sp>
      <p:sp>
        <p:nvSpPr>
          <p:cNvPr id="43" name="Shape 350"/>
          <p:cNvSpPr/>
          <p:nvPr/>
        </p:nvSpPr>
        <p:spPr>
          <a:xfrm>
            <a:off x="572778" y="4005064"/>
            <a:ext cx="2875784" cy="564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hort-pulse laser on NIF (ARC)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accelerates the electrons 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Shape 350"/>
          <p:cNvSpPr/>
          <p:nvPr/>
        </p:nvSpPr>
        <p:spPr>
          <a:xfrm>
            <a:off x="5984586" y="4558363"/>
            <a:ext cx="2249010" cy="564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long-pulse laser on NIIF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heats </a:t>
            </a:r>
            <a:r>
              <a:rPr kumimoji="0" lang="en-GB" sz="1600" b="0" i="0" u="none" strike="noStrike" kern="0" cap="none" spc="0" normalizeH="0" baseline="0" noProof="0" dirty="0" err="1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hohlraum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740979" y="3168869"/>
            <a:ext cx="446645" cy="889033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Shape 350"/>
          <p:cNvSpPr/>
          <p:nvPr/>
        </p:nvSpPr>
        <p:spPr>
          <a:xfrm>
            <a:off x="1274675" y="5877272"/>
            <a:ext cx="2760368" cy="318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National Ignition Facility (NIF)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6774010" y="3765785"/>
            <a:ext cx="179924" cy="78325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0" y="6237312"/>
            <a:ext cx="2328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Slides from Steve Rose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46969" y="533400"/>
            <a:ext cx="4120831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Breit</a:t>
            </a:r>
            <a:r>
              <a:rPr lang="en-US" sz="2400" b="1" dirty="0">
                <a:solidFill>
                  <a:srgbClr val="FF0000"/>
                </a:solidFill>
              </a:rPr>
              <a:t>-Wheeler pair production   </a:t>
            </a:r>
            <a:r>
              <a:rPr lang="el-GR" sz="2400" dirty="0">
                <a:solidFill>
                  <a:srgbClr val="FF0000"/>
                </a:solidFill>
              </a:rPr>
              <a:t>γγ′ → </a:t>
            </a:r>
            <a:r>
              <a:rPr lang="en-US" sz="2400" dirty="0" err="1">
                <a:solidFill>
                  <a:srgbClr val="FF0000"/>
                </a:solidFill>
              </a:rPr>
              <a:t>e</a:t>
            </a:r>
            <a:r>
              <a:rPr lang="en-US" sz="2400" baseline="30000" dirty="0" err="1">
                <a:solidFill>
                  <a:srgbClr val="FF0000"/>
                </a:solidFill>
              </a:rPr>
              <a:t>+</a:t>
            </a:r>
            <a:r>
              <a:rPr lang="en-US" sz="2400" dirty="0" err="1">
                <a:solidFill>
                  <a:srgbClr val="FF0000"/>
                </a:solidFill>
              </a:rPr>
              <a:t>e</a:t>
            </a:r>
            <a:r>
              <a:rPr lang="en-US" sz="2400" baseline="30000" dirty="0">
                <a:solidFill>
                  <a:srgbClr val="FF0000"/>
                </a:solidFill>
              </a:rPr>
              <a:t>−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63377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96" y="0"/>
            <a:ext cx="8934808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5400" y="762000"/>
            <a:ext cx="4953000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OECD data – Gross domestic expenditures on R&amp;D</a:t>
            </a:r>
          </a:p>
        </p:txBody>
      </p:sp>
    </p:spTree>
    <p:extLst>
      <p:ext uri="{BB962C8B-B14F-4D97-AF65-F5344CB8AC3E}">
        <p14:creationId xmlns:p14="http://schemas.microsoft.com/office/powerpoint/2010/main" val="34947147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5000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>
            <a:normAutofit/>
          </a:bodyPr>
          <a:lstStyle/>
          <a:p>
            <a:fld id="{B6F15528-21DE-4FAA-801E-634DDDAF4B2B}" type="slidenum">
              <a:rPr lang="en-US" smtClean="0">
                <a:solidFill>
                  <a:srgbClr val="FFFFFF"/>
                </a:solidFill>
              </a:rPr>
              <a:pPr/>
              <a:t>28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46557" y="3429000"/>
            <a:ext cx="492443" cy="6858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USA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43610" y="3581400"/>
            <a:ext cx="492443" cy="10668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China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46367" y="4648200"/>
            <a:ext cx="492443" cy="10668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Japan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36831" y="3071449"/>
            <a:ext cx="3792369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OECD data – Gross domestic expenditures on R&amp;D</a:t>
            </a:r>
          </a:p>
        </p:txBody>
      </p:sp>
    </p:spTree>
    <p:extLst>
      <p:ext uri="{BB962C8B-B14F-4D97-AF65-F5344CB8AC3E}">
        <p14:creationId xmlns:p14="http://schemas.microsoft.com/office/powerpoint/2010/main" val="9816894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" y="304802"/>
            <a:ext cx="8458200" cy="5232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Summary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304800" y="1083733"/>
            <a:ext cx="8534400" cy="5393267"/>
          </a:xfrm>
          <a:prstGeom prst="rect">
            <a:avLst/>
          </a:prstGeom>
        </p:spPr>
        <p:txBody>
          <a:bodyPr vert="horz" lIns="91420" tIns="45711" rIns="91420" bIns="45711" rtlCol="0">
            <a:noAutofit/>
          </a:bodyPr>
          <a:lstStyle/>
          <a:p>
            <a:pPr marL="342829" marR="0" lvl="0" indent="-342829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 nearly half a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century, </a:t>
            </a:r>
            <a:r>
              <a:rPr lang="en-US" sz="2000" kern="0" dirty="0">
                <a:solidFill>
                  <a:prstClr val="black"/>
                </a:solidFill>
              </a:rPr>
              <a:t>w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 have built a number of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e+e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 colliders as well as six hadron colliders. But we have never built any photon collider. We have no experience except some preliminary studies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(mostly paper study but also a few experiments).</a:t>
            </a:r>
          </a:p>
          <a:p>
            <a:pPr marL="342829" marR="0" lvl="0" indent="-342829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 challenges are big and real.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But the potential rewards and spin-offs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are enormous.</a:t>
            </a:r>
          </a:p>
          <a:p>
            <a:pPr marL="342829" marR="0" lvl="0" indent="-342829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kern="0" dirty="0">
                <a:solidFill>
                  <a:prstClr val="black"/>
                </a:solidFill>
              </a:rPr>
              <a:t>To design and eventually build the world’s first photon collider requires the best talents from two different communities – accelerator and laser. The “marriage” of the two will have profound impact on the future of our field.</a:t>
            </a:r>
          </a:p>
          <a:p>
            <a:pPr marL="342829" marR="0" lvl="0" indent="-342829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kern="0" dirty="0">
                <a:solidFill>
                  <a:prstClr val="black"/>
                </a:solidFill>
              </a:rPr>
              <a:t>This workshop provides a communication channel and may also serve as a launch pad of a worldwide effort to pursue a photon collider.</a:t>
            </a:r>
          </a:p>
          <a:p>
            <a:pPr marL="342829" marR="0" lvl="0" indent="-342829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kern="0" dirty="0">
                <a:solidFill>
                  <a:prstClr val="black"/>
                </a:solidFill>
              </a:rPr>
              <a:t>We will discuss different options, compare their pros and cons, and explore the possibility of identifying a shortest path for designing and constructing a proof-of-principle photon collider.</a:t>
            </a:r>
          </a:p>
          <a:p>
            <a:pPr marL="342829" marR="0" lvl="0" indent="-342829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kern="0" dirty="0">
                <a:solidFill>
                  <a:prstClr val="black"/>
                </a:solidFill>
              </a:rPr>
              <a:t>China offers an excellent opportunity for this activity.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74246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gg2017 Workshop, Beijing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4800" y="304800"/>
            <a:ext cx="8458200" cy="5232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Brief History of </a:t>
            </a:r>
            <a:r>
              <a:rPr lang="en-US" sz="2800" b="1" kern="0" dirty="0">
                <a:solidFill>
                  <a:prstClr val="black"/>
                </a:solidFill>
                <a:latin typeface="Tahoma" pitchFamily="34" charset="0"/>
                <a:cs typeface="Tahoma" pitchFamily="34" charset="0"/>
                <a:sym typeface="Symbol"/>
              </a:rPr>
              <a:t></a:t>
            </a:r>
            <a:r>
              <a:rPr lang="en-US" sz="28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Collider </a:t>
            </a:r>
            <a:r>
              <a:rPr lang="en-US" sz="20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(cont’d)</a:t>
            </a:r>
            <a:endParaRPr lang="en-US" sz="2800" b="1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1066800"/>
            <a:ext cx="807720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2000" b="1" u="sng" dirty="0"/>
              <a:t>2007:</a:t>
            </a:r>
          </a:p>
          <a:p>
            <a:pPr marL="800100" lvl="1" indent="-342900">
              <a:buFont typeface="Wingdings 2" panose="05020102010507070707" pitchFamily="18" charset="2"/>
              <a:buChar char="·"/>
            </a:pPr>
            <a:r>
              <a:rPr lang="en-US" sz="2000" dirty="0"/>
              <a:t>GDE released an initial ILC cost estimate (US$ 6.74 billion plus 24 million person-hours).</a:t>
            </a:r>
          </a:p>
          <a:p>
            <a:pPr marL="800100" lvl="1" indent="-342900">
              <a:buFont typeface="Wingdings 2" panose="05020102010507070707" pitchFamily="18" charset="2"/>
              <a:buChar char="·"/>
            </a:pPr>
            <a:r>
              <a:rPr lang="en-US" sz="2000" dirty="0"/>
              <a:t>US quickly pulled out from bidding for hosting the ILC.</a:t>
            </a:r>
          </a:p>
          <a:p>
            <a:pPr marL="800100" lvl="1" indent="-342900">
              <a:buFont typeface="Wingdings 2" panose="05020102010507070707" pitchFamily="18" charset="2"/>
              <a:buChar char="·"/>
            </a:pPr>
            <a:r>
              <a:rPr lang="en-US" sz="2000" dirty="0"/>
              <a:t>Japan also expressed serious concern about the high cost.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2000" b="1" u="sng" dirty="0"/>
              <a:t>2008:</a:t>
            </a:r>
          </a:p>
          <a:p>
            <a:pPr marL="800100" lvl="1" indent="-342900">
              <a:buFont typeface="Wingdings 2" panose="05020102010507070707" pitchFamily="18" charset="2"/>
              <a:buChar char="·"/>
            </a:pPr>
            <a:r>
              <a:rPr lang="en-US" sz="2000" dirty="0"/>
              <a:t>To lower the upfront cost, </a:t>
            </a:r>
            <a:r>
              <a:rPr lang="en-US" sz="2000" i="1" dirty="0" err="1"/>
              <a:t>Hirotaka</a:t>
            </a:r>
            <a:r>
              <a:rPr lang="en-US" sz="2000" i="1" dirty="0"/>
              <a:t> Sugawara</a:t>
            </a:r>
            <a:r>
              <a:rPr lang="en-US" sz="2000" dirty="0"/>
              <a:t> (KEK) proposed to build a 90 x 90 GeV </a:t>
            </a:r>
            <a:r>
              <a:rPr lang="en-US" sz="2000" dirty="0" err="1"/>
              <a:t>ee</a:t>
            </a:r>
            <a:r>
              <a:rPr lang="en-US" sz="2000" dirty="0"/>
              <a:t> </a:t>
            </a:r>
            <a:r>
              <a:rPr lang="en-US" sz="2000" dirty="0" err="1"/>
              <a:t>linac</a:t>
            </a:r>
            <a:r>
              <a:rPr lang="en-US" sz="2000" dirty="0"/>
              <a:t> for a </a:t>
            </a:r>
            <a:r>
              <a:rPr lang="en-US" sz="2000" dirty="0">
                <a:sym typeface="Symbol" panose="05050102010706020507" pitchFamily="18" charset="2"/>
              </a:rPr>
              <a:t></a:t>
            </a:r>
            <a:r>
              <a:rPr lang="en-US" sz="2000" dirty="0"/>
              <a:t> collider as a precursor of a 250 x 250 GeV full scale ILC.</a:t>
            </a:r>
          </a:p>
          <a:p>
            <a:pPr marL="800100" lvl="1" indent="-342900">
              <a:buFont typeface="Wingdings 2" panose="05020102010507070707" pitchFamily="18" charset="2"/>
              <a:buChar char="·"/>
            </a:pPr>
            <a:r>
              <a:rPr lang="en-US" sz="2000" dirty="0"/>
              <a:t>ICFA commissioned a working group headed by </a:t>
            </a:r>
            <a:r>
              <a:rPr lang="en-US" sz="2000" i="1" dirty="0"/>
              <a:t>Mike </a:t>
            </a:r>
            <a:r>
              <a:rPr lang="en-US" sz="2000" i="1" dirty="0" err="1"/>
              <a:t>Peskin</a:t>
            </a:r>
            <a:r>
              <a:rPr lang="en-US" sz="2000" i="1" dirty="0"/>
              <a:t> </a:t>
            </a:r>
            <a:r>
              <a:rPr lang="en-US" sz="2000" dirty="0"/>
              <a:t>(SLAC) to study this proposal. A report was written in February 2009.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2000" b="1" u="sng" dirty="0"/>
              <a:t>2009:</a:t>
            </a:r>
          </a:p>
          <a:p>
            <a:pPr marL="800100" lvl="1" indent="-342900">
              <a:buFont typeface="Wingdings 2" panose="05020102010507070707" pitchFamily="18" charset="2"/>
              <a:buChar char="·"/>
            </a:pPr>
            <a:r>
              <a:rPr lang="en-US" sz="2000" dirty="0"/>
              <a:t>At the February meeting at KEK, ICFA made a decision and rejected this proposal for three reasons: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i="1" dirty="0">
                <a:solidFill>
                  <a:srgbClr val="FF0000"/>
                </a:solidFill>
              </a:rPr>
              <a:t>The physics of a </a:t>
            </a:r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</a:t>
            </a:r>
            <a:r>
              <a:rPr lang="en-US" i="1" dirty="0">
                <a:solidFill>
                  <a:srgbClr val="FF0000"/>
                </a:solidFill>
              </a:rPr>
              <a:t> collider is not as strong as an </a:t>
            </a:r>
            <a:r>
              <a:rPr lang="en-US" i="1" dirty="0" err="1">
                <a:solidFill>
                  <a:srgbClr val="FF0000"/>
                </a:solidFill>
              </a:rPr>
              <a:t>e+e</a:t>
            </a:r>
            <a:r>
              <a:rPr lang="en-US" i="1" dirty="0">
                <a:solidFill>
                  <a:srgbClr val="FF0000"/>
                </a:solidFill>
              </a:rPr>
              <a:t>- collider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i="1" dirty="0">
                <a:solidFill>
                  <a:srgbClr val="FF0000"/>
                </a:solidFill>
              </a:rPr>
              <a:t>The cost saving is not significant enough (US$ 3.52B + 12.5M </a:t>
            </a:r>
            <a:r>
              <a:rPr lang="en-US" i="1" dirty="0" err="1">
                <a:solidFill>
                  <a:srgbClr val="FF0000"/>
                </a:solidFill>
              </a:rPr>
              <a:t>psn-hrs</a:t>
            </a:r>
            <a:r>
              <a:rPr lang="en-US" i="1" dirty="0">
                <a:solidFill>
                  <a:srgbClr val="FF0000"/>
                </a:solidFill>
              </a:rPr>
              <a:t>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i="1" dirty="0">
                <a:solidFill>
                  <a:srgbClr val="FF0000"/>
                </a:solidFill>
              </a:rPr>
              <a:t>Need a big laser R&amp;D program, which ICFA is not prepared to initiate</a:t>
            </a:r>
          </a:p>
        </p:txBody>
      </p:sp>
    </p:spTree>
    <p:extLst>
      <p:ext uri="{BB962C8B-B14F-4D97-AF65-F5344CB8AC3E}">
        <p14:creationId xmlns:p14="http://schemas.microsoft.com/office/powerpoint/2010/main" val="35714277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latin typeface="Tahoma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011174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W. Chou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gg2017 Workshop, Beijing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304800"/>
            <a:ext cx="8458200" cy="5232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Recent Progress on </a:t>
            </a:r>
            <a:r>
              <a:rPr lang="en-US" sz="2800" b="1" kern="0" dirty="0">
                <a:solidFill>
                  <a:prstClr val="black"/>
                </a:solidFill>
                <a:latin typeface="Tahoma" pitchFamily="34" charset="0"/>
                <a:cs typeface="Tahoma" pitchFamily="34" charset="0"/>
                <a:sym typeface="Symbol"/>
              </a:rPr>
              <a:t></a:t>
            </a:r>
            <a:r>
              <a:rPr lang="en-US" sz="28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Collider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1066800"/>
            <a:ext cx="80772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There are two important developments after the ICFA decision:</a:t>
            </a:r>
          </a:p>
          <a:p>
            <a:endParaRPr lang="en-US" sz="2000" dirty="0"/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2000" b="1" u="sng" dirty="0"/>
              <a:t>2010:</a:t>
            </a:r>
          </a:p>
          <a:p>
            <a:pPr marL="800100" lvl="1" indent="-342900">
              <a:buFont typeface="Wingdings 2" panose="05020102010507070707" pitchFamily="18" charset="2"/>
              <a:buChar char="·"/>
            </a:pPr>
            <a:r>
              <a:rPr lang="en-US" sz="2000" dirty="0"/>
              <a:t>A formal </a:t>
            </a:r>
            <a:r>
              <a:rPr lang="en-US" sz="2000" b="1" dirty="0">
                <a:solidFill>
                  <a:srgbClr val="FF0000"/>
                </a:solidFill>
              </a:rPr>
              <a:t>ICFA-ICUIL collaboration </a:t>
            </a:r>
            <a:r>
              <a:rPr lang="en-US" sz="2000" dirty="0"/>
              <a:t>was formed. </a:t>
            </a:r>
          </a:p>
          <a:p>
            <a:pPr marL="800100" lvl="1" indent="-342900">
              <a:buFont typeface="Wingdings 2" panose="05020102010507070707" pitchFamily="18" charset="2"/>
              <a:buChar char="·"/>
            </a:pPr>
            <a:r>
              <a:rPr lang="en-US" sz="2000" dirty="0"/>
              <a:t>For the first time the laser community came to the accelerator community and offered help to build future HEP colliders together.</a:t>
            </a:r>
          </a:p>
          <a:p>
            <a:pPr marL="800100" lvl="1" indent="-342900">
              <a:buFont typeface="Wingdings 2" panose="05020102010507070707" pitchFamily="18" charset="2"/>
              <a:buChar char="·"/>
            </a:pPr>
            <a:r>
              <a:rPr lang="en-US" sz="2000" dirty="0">
                <a:sym typeface="Symbol" panose="05050102010706020507" pitchFamily="18" charset="2"/>
              </a:rPr>
              <a:t></a:t>
            </a:r>
            <a:r>
              <a:rPr lang="en-US" sz="2000" dirty="0"/>
              <a:t> collider is a natural candidate for this collaboration.</a:t>
            </a:r>
          </a:p>
          <a:p>
            <a:pPr marL="800100" lvl="1" indent="-342900">
              <a:buFont typeface="Wingdings 2" panose="05020102010507070707" pitchFamily="18" charset="2"/>
              <a:buChar char="·"/>
            </a:pPr>
            <a:r>
              <a:rPr lang="en-US" sz="2000" dirty="0">
                <a:solidFill>
                  <a:srgbClr val="FF0000"/>
                </a:solidFill>
              </a:rPr>
              <a:t>This removes the 3</a:t>
            </a:r>
            <a:r>
              <a:rPr lang="en-US" sz="2000" baseline="30000" dirty="0">
                <a:solidFill>
                  <a:srgbClr val="FF0000"/>
                </a:solidFill>
              </a:rPr>
              <a:t>rd</a:t>
            </a:r>
            <a:r>
              <a:rPr lang="en-US" sz="2000" dirty="0">
                <a:solidFill>
                  <a:srgbClr val="FF0000"/>
                </a:solidFill>
              </a:rPr>
              <a:t> reason </a:t>
            </a:r>
            <a:r>
              <a:rPr lang="en-US" sz="2000" dirty="0"/>
              <a:t>for ICFA not to pursue the </a:t>
            </a:r>
            <a:r>
              <a:rPr lang="en-US" sz="2000" dirty="0">
                <a:sym typeface="Symbol" panose="05050102010706020507" pitchFamily="18" charset="2"/>
              </a:rPr>
              <a:t></a:t>
            </a:r>
            <a:r>
              <a:rPr lang="en-US" sz="2000" dirty="0"/>
              <a:t> collider option.</a:t>
            </a:r>
          </a:p>
          <a:p>
            <a:pPr marL="800100" lvl="1" indent="-342900">
              <a:buFont typeface="Wingdings 2" panose="05020102010507070707" pitchFamily="18" charset="2"/>
              <a:buChar char="·"/>
            </a:pPr>
            <a:r>
              <a:rPr lang="en-US" sz="2000" dirty="0">
                <a:solidFill>
                  <a:srgbClr val="FF0000"/>
                </a:solidFill>
              </a:rPr>
              <a:t>The other two ICFA reasons would become invalid: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If </a:t>
            </a:r>
            <a:r>
              <a:rPr lang="en-US" dirty="0"/>
              <a:t> is an add-on instead of a replacement of </a:t>
            </a:r>
            <a:r>
              <a:rPr lang="en-US" i="1" dirty="0" err="1"/>
              <a:t>e+e</a:t>
            </a:r>
            <a:r>
              <a:rPr lang="en-US" i="1" dirty="0"/>
              <a:t>-</a:t>
            </a:r>
          </a:p>
          <a:p>
            <a:pPr lvl="3"/>
            <a:r>
              <a:rPr lang="en-US" i="1" dirty="0"/>
              <a:t>	</a:t>
            </a:r>
            <a:r>
              <a:rPr lang="en-US" dirty="0"/>
              <a:t>(e.g., ILC, CLIC, CEPC, FCC), or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dirty="0"/>
              <a:t>If </a:t>
            </a:r>
            <a:r>
              <a:rPr lang="en-US" dirty="0">
                <a:sym typeface="Symbol" panose="05050102010706020507" pitchFamily="18" charset="2"/>
              </a:rPr>
              <a:t> uses a new technology that </a:t>
            </a:r>
            <a:r>
              <a:rPr lang="en-US" i="1" dirty="0" err="1">
                <a:sym typeface="Symbol" panose="05050102010706020507" pitchFamily="18" charset="2"/>
              </a:rPr>
              <a:t>e+e</a:t>
            </a:r>
            <a:r>
              <a:rPr lang="en-US" i="1" dirty="0">
                <a:sym typeface="Symbol" panose="05050102010706020507" pitchFamily="18" charset="2"/>
              </a:rPr>
              <a:t>-</a:t>
            </a:r>
            <a:r>
              <a:rPr lang="en-US" dirty="0">
                <a:sym typeface="Symbol" panose="05050102010706020507" pitchFamily="18" charset="2"/>
              </a:rPr>
              <a:t> can’t</a:t>
            </a:r>
          </a:p>
          <a:p>
            <a:pPr lvl="3"/>
            <a:r>
              <a:rPr lang="en-US" dirty="0">
                <a:sym typeface="Symbol" panose="05050102010706020507" pitchFamily="18" charset="2"/>
              </a:rPr>
              <a:t>	(e.g., AAC), or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If  uses an existing infrastructure that </a:t>
            </a:r>
            <a:r>
              <a:rPr lang="en-US" i="1" dirty="0" err="1">
                <a:sym typeface="Symbol" panose="05050102010706020507" pitchFamily="18" charset="2"/>
              </a:rPr>
              <a:t>e+e</a:t>
            </a:r>
            <a:r>
              <a:rPr lang="en-US" i="1" dirty="0">
                <a:sym typeface="Symbol" panose="05050102010706020507" pitchFamily="18" charset="2"/>
              </a:rPr>
              <a:t>-</a:t>
            </a:r>
            <a:r>
              <a:rPr lang="en-US" dirty="0">
                <a:sym typeface="Symbol" panose="05050102010706020507" pitchFamily="18" charset="2"/>
              </a:rPr>
              <a:t> can’t</a:t>
            </a:r>
          </a:p>
          <a:p>
            <a:pPr lvl="3"/>
            <a:r>
              <a:rPr lang="en-US" dirty="0">
                <a:sym typeface="Symbol" panose="05050102010706020507" pitchFamily="18" charset="2"/>
              </a:rPr>
              <a:t>	(e.g., </a:t>
            </a:r>
            <a:r>
              <a:rPr lang="en-US" dirty="0" err="1">
                <a:sym typeface="Symbol" panose="05050102010706020507" pitchFamily="18" charset="2"/>
              </a:rPr>
              <a:t>HFiTT</a:t>
            </a:r>
            <a:r>
              <a:rPr lang="en-US" dirty="0">
                <a:sym typeface="Symbol" panose="05050102010706020507" pitchFamily="18" charset="2"/>
              </a:rPr>
              <a:t>)</a:t>
            </a:r>
            <a:endParaRPr lang="en-US" dirty="0"/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01667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304800"/>
            <a:ext cx="8458200" cy="523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  <a:sym typeface="Symbol"/>
              </a:rPr>
              <a:t>ICFA-ICUIL Collaboration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  <p:sp>
        <p:nvSpPr>
          <p:cNvPr id="151555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D067D7-1A86-4583-A5C5-AEC210FAAE76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ahoma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ahoma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219200" y="1928689"/>
          <a:ext cx="3429000" cy="45483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6" name="Document" r:id="rId3" imgW="5409644" imgH="7175266" progId="Word.Document.12">
                  <p:embed/>
                </p:oleObj>
              </mc:Choice>
              <mc:Fallback>
                <p:oleObj name="Document" r:id="rId3" imgW="5409644" imgH="7175266" progId="Word.Document.12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19200" y="1928689"/>
                        <a:ext cx="3429000" cy="4548311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5181600" y="1905000"/>
          <a:ext cx="2971800" cy="45474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7" name="Document" r:id="rId5" imgW="5409644" imgH="8276995" progId="Word.Document.12">
                  <p:embed/>
                </p:oleObj>
              </mc:Choice>
              <mc:Fallback>
                <p:oleObj name="Document" r:id="rId5" imgW="5409644" imgH="8276995" progId="Word.Document.12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81600" y="1905000"/>
                        <a:ext cx="2971800" cy="45474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>
          <a:xfrm>
            <a:off x="1295400" y="1066800"/>
            <a:ext cx="6629400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91420" tIns="45711" rIns="91420" bIns="45711" anchor="ctr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Copper/Steel meet Mirror/Glass</a:t>
            </a:r>
          </a:p>
        </p:txBody>
      </p:sp>
      <p:sp>
        <p:nvSpPr>
          <p:cNvPr id="14" name="Oval 13"/>
          <p:cNvSpPr/>
          <p:nvPr/>
        </p:nvSpPr>
        <p:spPr>
          <a:xfrm>
            <a:off x="4933950" y="2762250"/>
            <a:ext cx="32766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086350" y="4267200"/>
            <a:ext cx="1238250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13554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W. Chou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gg2017 Workshop, Beijing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304800"/>
            <a:ext cx="8458200" cy="5232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lvl="0" algn="ctr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Recent Progress for </a:t>
            </a:r>
            <a:r>
              <a:rPr lang="en-US" sz="2800" b="1" kern="0" dirty="0">
                <a:solidFill>
                  <a:prstClr val="black"/>
                </a:solidFill>
                <a:latin typeface="Tahoma" pitchFamily="34" charset="0"/>
                <a:cs typeface="Tahoma" pitchFamily="34" charset="0"/>
                <a:sym typeface="Symbol"/>
              </a:rPr>
              <a:t>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 Collider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(cont’d)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1066800"/>
            <a:ext cx="8077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2012: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·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The Higgs boson was discovered at the LHC. 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·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Because of its low mass (125 GeV), everybody thinks he or she can build a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Higgs factory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 including:</a:t>
            </a:r>
          </a:p>
          <a:p>
            <a:pPr marL="1714500" marR="0" lvl="3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Linear collider</a:t>
            </a:r>
          </a:p>
          <a:p>
            <a:pPr marL="1714500" marR="0" lvl="3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Circular collider</a:t>
            </a:r>
          </a:p>
          <a:p>
            <a:pPr marL="1714500" marR="0" lvl="3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Muon collider</a:t>
            </a:r>
          </a:p>
          <a:p>
            <a:pPr marL="1714500" marR="0" lvl="3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Photon collider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·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These four options were presented to the ICFA workshop HF2012 at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Fermilab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and a summary report was published.</a:t>
            </a:r>
          </a:p>
        </p:txBody>
      </p:sp>
    </p:spTree>
    <p:extLst>
      <p:ext uri="{BB962C8B-B14F-4D97-AF65-F5344CB8AC3E}">
        <p14:creationId xmlns:p14="http://schemas.microsoft.com/office/powerpoint/2010/main" val="3568056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W. Chou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gg2017 Workshop, Beijing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43000"/>
            <a:ext cx="8636989" cy="49050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04800" y="304800"/>
            <a:ext cx="84582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  <a:sym typeface="Symbol"/>
              </a:rPr>
              <a:t>A Recent Review Article on 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 Collider</a:t>
            </a:r>
          </a:p>
        </p:txBody>
      </p:sp>
    </p:spTree>
    <p:extLst>
      <p:ext uri="{BB962C8B-B14F-4D97-AF65-F5344CB8AC3E}">
        <p14:creationId xmlns:p14="http://schemas.microsoft.com/office/powerpoint/2010/main" val="388885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304800"/>
            <a:ext cx="84582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2800" b="1" kern="0" dirty="0">
                <a:solidFill>
                  <a:prstClr val="black"/>
                </a:solidFill>
                <a:latin typeface="Tahoma" pitchFamily="34" charset="0"/>
                <a:cs typeface="Tahoma" pitchFamily="34" charset="0"/>
                <a:sym typeface="Symbol"/>
              </a:rPr>
              <a:t>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 Collider as a Higgs Factory</a:t>
            </a:r>
          </a:p>
        </p:txBody>
      </p:sp>
      <p:sp>
        <p:nvSpPr>
          <p:cNvPr id="151555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D067D7-1A86-4583-A5C5-AEC210FAAE76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ahoma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ahoma" pitchFamily="34" charset="0"/>
            </a:endParaRPr>
          </a:p>
        </p:txBody>
      </p:sp>
      <p:pic>
        <p:nvPicPr>
          <p:cNvPr id="15155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62200"/>
            <a:ext cx="7563872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90600" y="1066800"/>
            <a:ext cx="7239000" cy="12003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ysClr val="windowText" lastClr="000000"/>
                </a:solidFill>
                <a:sym typeface="Symbol"/>
              </a:rPr>
              <a:t>Two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Symbol"/>
              </a:rPr>
              <a:t>step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Symbol"/>
              </a:rPr>
              <a:t>s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Symbol"/>
              </a:rPr>
              <a:t>:</a:t>
            </a:r>
          </a:p>
          <a:p>
            <a:pPr marL="457200" lvl="0" indent="-457200">
              <a:buFontTx/>
              <a:buAutoNum type="arabicParenBoth"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Symbol"/>
              </a:rPr>
              <a:t>Inverse Compton Scattering (ICS</a:t>
            </a:r>
            <a:r>
              <a:rPr lang="en-US" sz="2400" b="1" kern="0" dirty="0">
                <a:solidFill>
                  <a:sysClr val="windowText" lastClr="000000"/>
                </a:solidFill>
                <a:sym typeface="Symbol"/>
              </a:rPr>
              <a:t>)  high energy 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sym typeface="Symbol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Symbol"/>
              </a:rPr>
              <a:t>  </a:t>
            </a:r>
            <a:r>
              <a:rPr lang="en-US" sz="2400" b="1" i="1" kern="0" dirty="0">
                <a:solidFill>
                  <a:sysClr val="windowText" lastClr="000000"/>
                </a:solidFill>
                <a:sym typeface="Symbol"/>
              </a:rPr>
              <a:t>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Symbol"/>
              </a:rPr>
              <a:t>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79406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237" y="1676400"/>
            <a:ext cx="3667125" cy="2060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676400" y="1143000"/>
            <a:ext cx="236220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Symbol"/>
              </a:rPr>
              <a:t>  </a:t>
            </a:r>
            <a:r>
              <a:rPr lang="en-US" b="1" i="1" kern="0" dirty="0">
                <a:solidFill>
                  <a:sysClr val="windowText" lastClr="000000"/>
                </a:solidFill>
                <a:sym typeface="Symbol"/>
              </a:rPr>
              <a:t>H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Symbol"/>
              </a:rPr>
              <a:t> cross section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1737" y="1752458"/>
            <a:ext cx="4132073" cy="297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97" y="5189183"/>
            <a:ext cx="5715003" cy="8306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W. Chou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gg2017 Workshop, Beijing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4800" y="304800"/>
            <a:ext cx="84582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  <a:sym typeface="Symbol"/>
              </a:rPr>
              <a:t>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 Collider as a Higgs Factory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(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cont</a:t>
            </a:r>
            <a:r>
              <a:rPr lang="en-US" sz="2400" b="1" kern="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’d)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57800" y="1066800"/>
            <a:ext cx="3429000" cy="6463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Symbol"/>
              </a:rPr>
              <a:t>Dependence of photon spectrum on polarization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8200" y="3974068"/>
            <a:ext cx="3586162" cy="6463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Symbol"/>
              </a:rPr>
              <a:t>Comparable to 240 GeV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Symbol"/>
              </a:rPr>
              <a:t>e+e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Symbol"/>
              </a:rPr>
              <a:t>-  Z</a:t>
            </a:r>
            <a:r>
              <a:rPr lang="en-US" b="1" i="1" kern="0" dirty="0">
                <a:solidFill>
                  <a:sysClr val="windowText" lastClr="000000"/>
                </a:solidFill>
                <a:sym typeface="Symbol"/>
              </a:rPr>
              <a:t>H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Symbol"/>
              </a:rPr>
              <a:t> but only need 160 GeV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06437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raight Edge">
  <a:themeElements>
    <a:clrScheme name="Straight Edge 2">
      <a:dk1>
        <a:srgbClr val="003366"/>
      </a:dk1>
      <a:lt1>
        <a:srgbClr val="FFFFFF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FFFFFF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Straight Edg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默认设计模板">
      <a:majorFont>
        <a:latin typeface="Tw Cen MT"/>
        <a:ea typeface="宋体"/>
        <a:cs typeface=""/>
      </a:majorFont>
      <a:minorFont>
        <a:latin typeface="Tw Cen MT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1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Straight Edge">
  <a:themeElements>
    <a:clrScheme name="Straight Edge 2">
      <a:dk1>
        <a:srgbClr val="003366"/>
      </a:dk1>
      <a:lt1>
        <a:srgbClr val="FFFFFF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FFFFFF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Straight Edg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JAI">
  <a:themeElements>
    <a:clrScheme name="JA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JA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JA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I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4961</TotalTime>
  <Words>2092</Words>
  <Application>Microsoft Office PowerPoint</Application>
  <PresentationFormat>On-screen Show (4:3)</PresentationFormat>
  <Paragraphs>354</Paragraphs>
  <Slides>30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57" baseType="lpstr">
      <vt:lpstr>Gill Sans</vt:lpstr>
      <vt:lpstr>ＭＳ Ｐゴシック</vt:lpstr>
      <vt:lpstr>黑体</vt:lpstr>
      <vt:lpstr>宋体</vt:lpstr>
      <vt:lpstr>华文彩云</vt:lpstr>
      <vt:lpstr>Wingdings</vt:lpstr>
      <vt:lpstr>Arial</vt:lpstr>
      <vt:lpstr>Calibri</vt:lpstr>
      <vt:lpstr>Courier New</vt:lpstr>
      <vt:lpstr>Symbol</vt:lpstr>
      <vt:lpstr>Tahoma</vt:lpstr>
      <vt:lpstr>Times New Roman</vt:lpstr>
      <vt:lpstr>Tw Cen MT</vt:lpstr>
      <vt:lpstr>Wingdings 2</vt:lpstr>
      <vt:lpstr>Office Theme</vt:lpstr>
      <vt:lpstr>Straight Edge</vt:lpstr>
      <vt:lpstr>1_默认设计模板</vt:lpstr>
      <vt:lpstr>1_Straight Edge</vt:lpstr>
      <vt:lpstr>7_JAI</vt:lpstr>
      <vt:lpstr>1_Office Theme</vt:lpstr>
      <vt:lpstr>14_Office Theme</vt:lpstr>
      <vt:lpstr>Blank</vt:lpstr>
      <vt:lpstr>27_Office Theme</vt:lpstr>
      <vt:lpstr>4_Office Theme</vt:lpstr>
      <vt:lpstr>2_Office Theme</vt:lpstr>
      <vt:lpstr>Document</vt:lpstr>
      <vt:lpstr>Worksheet</vt:lpstr>
      <vt:lpstr>Motivation of the Workshop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Weiren Chou x5489 10950N</dc:creator>
  <cp:lastModifiedBy>Weiren Chou</cp:lastModifiedBy>
  <cp:revision>607</cp:revision>
  <cp:lastPrinted>2017-01-24T15:01:24Z</cp:lastPrinted>
  <dcterms:created xsi:type="dcterms:W3CDTF">2006-08-16T00:00:00Z</dcterms:created>
  <dcterms:modified xsi:type="dcterms:W3CDTF">2017-04-23T00:33:27Z</dcterms:modified>
</cp:coreProperties>
</file>