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62" r:id="rId2"/>
    <p:sldId id="366" r:id="rId3"/>
    <p:sldId id="370" r:id="rId4"/>
    <p:sldId id="339" r:id="rId5"/>
    <p:sldId id="266" r:id="rId6"/>
    <p:sldId id="326" r:id="rId7"/>
    <p:sldId id="363" r:id="rId8"/>
    <p:sldId id="264" r:id="rId9"/>
    <p:sldId id="272" r:id="rId10"/>
    <p:sldId id="275" r:id="rId11"/>
    <p:sldId id="344" r:id="rId12"/>
    <p:sldId id="346" r:id="rId13"/>
    <p:sldId id="358" r:id="rId14"/>
    <p:sldId id="365" r:id="rId15"/>
    <p:sldId id="360" r:id="rId16"/>
    <p:sldId id="361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307" r:id="rId26"/>
    <p:sldId id="285" r:id="rId27"/>
    <p:sldId id="286" r:id="rId28"/>
    <p:sldId id="287" r:id="rId29"/>
    <p:sldId id="288" r:id="rId30"/>
    <p:sldId id="368" r:id="rId31"/>
    <p:sldId id="290" r:id="rId32"/>
    <p:sldId id="369" r:id="rId33"/>
    <p:sldId id="291" r:id="rId34"/>
    <p:sldId id="292" r:id="rId35"/>
    <p:sldId id="367" r:id="rId36"/>
    <p:sldId id="371" r:id="rId37"/>
    <p:sldId id="312" r:id="rId38"/>
    <p:sldId id="303" r:id="rId39"/>
    <p:sldId id="296" r:id="rId40"/>
    <p:sldId id="320" r:id="rId41"/>
    <p:sldId id="372" r:id="rId42"/>
    <p:sldId id="359" r:id="rId43"/>
    <p:sldId id="364" r:id="rId44"/>
    <p:sldId id="319" r:id="rId45"/>
    <p:sldId id="345" r:id="rId46"/>
    <p:sldId id="300" r:id="rId47"/>
    <p:sldId id="299" r:id="rId48"/>
    <p:sldId id="302" r:id="rId49"/>
    <p:sldId id="308" r:id="rId50"/>
    <p:sldId id="316" r:id="rId51"/>
    <p:sldId id="317" r:id="rId52"/>
    <p:sldId id="310" r:id="rId53"/>
    <p:sldId id="309" r:id="rId54"/>
    <p:sldId id="313" r:id="rId55"/>
    <p:sldId id="349" r:id="rId56"/>
    <p:sldId id="321" r:id="rId57"/>
    <p:sldId id="294" r:id="rId58"/>
    <p:sldId id="278" r:id="rId59"/>
    <p:sldId id="342" r:id="rId60"/>
    <p:sldId id="343" r:id="rId61"/>
    <p:sldId id="340" r:id="rId62"/>
    <p:sldId id="298" r:id="rId63"/>
    <p:sldId id="338" r:id="rId64"/>
    <p:sldId id="337" r:id="rId65"/>
    <p:sldId id="258" r:id="rId66"/>
    <p:sldId id="271" r:id="rId67"/>
    <p:sldId id="357" r:id="rId68"/>
    <p:sldId id="341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1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559D7-896E-B94E-8912-3310785B8902}" type="datetime1">
              <a:rPr lang="fr-FR" smtClean="0"/>
              <a:t>24/04/17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819B-C168-5742-83DE-5BCA0E24ED8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497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34B53-9BAA-8144-9459-950C2CFBDED6}" type="datetime1">
              <a:rPr lang="fr-FR" smtClean="0"/>
              <a:t>24/04/17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EB548-03A2-CB4A-9330-31BE7E86D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069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9A2950A-D5F5-F641-B9B1-1E52B335AA53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1438" y="8686512"/>
            <a:ext cx="2975162" cy="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B2080D79-02CB-B044-84EA-A5CB84104C43}" type="slidenum">
              <a:rPr lang="en-US" sz="1300">
                <a:latin typeface="Times New Roman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29698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306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5974BD-116C-E94F-9257-039EE631937D}" type="slidenum">
              <a:rPr lang="en-US"/>
              <a:pPr/>
              <a:t>63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EB88E8C-EAC7-EA41-9CD5-1E9E76AD154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3881438" y="8686513"/>
            <a:ext cx="2975162" cy="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1F1C7930-DD7B-AC48-A1FE-3E7AF427392C}" type="slidenum">
              <a:rPr lang="en-US" sz="1300">
                <a:latin typeface="Times New Roman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4915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210236" y="694171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306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75013B-7D9C-934B-9236-C4788628C3A0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4237A98-582A-4843-BF47-0989304A3DE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6DDCEF-C2FD-884E-ADB7-A5CAD11CAB11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>
                <a:cs typeface="+mn-cs"/>
              </a:rPr>
              <a:t>- Small modulation at a high frequency is added to the feedback signal</a:t>
            </a:r>
          </a:p>
          <a:p>
            <a:pPr eaLnBrk="1" hangingPunct="1">
              <a:defRPr/>
            </a:pPr>
            <a:r>
              <a:rPr lang="fr-FR" smtClean="0">
                <a:cs typeface="+mn-cs"/>
              </a:rPr>
              <a:t>- The resulting intensity modulation depends on the operation point</a:t>
            </a:r>
          </a:p>
          <a:p>
            <a:pPr eaLnBrk="1" hangingPunct="1">
              <a:defRPr/>
            </a:pPr>
            <a:r>
              <a:rPr lang="fr-FR" smtClean="0">
                <a:cs typeface="+mn-cs"/>
              </a:rPr>
              <a:t>- Subsequent lock-in amplifier and PID gives an error signal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2AE8C2-A0BF-8941-AD0D-ACC39681F6DA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>
                <a:cs typeface="+mn-cs"/>
              </a:rPr>
              <a:t> the recent results on phase locking are very nice, and their novelty has to be emphasised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EB548-03A2-CB4A-9330-31BE7E86DC8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56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EB548-03A2-CB4A-9330-31BE7E86DC8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741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5974BD-116C-E94F-9257-039EE631937D}" type="slidenum">
              <a:rPr lang="en-US"/>
              <a:pPr/>
              <a:t>59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3AAD-339A-CE48-9967-44CFE03F0862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1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CE43C-5E7C-9F46-85E9-C876EDEA2BD6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86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D745-566E-7446-A756-115F62E15B2E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14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3840" cy="114060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25440" cy="468050"/>
          </a:xfrm>
        </p:spPr>
        <p:txBody>
          <a:bodyPr/>
          <a:lstStyle>
            <a:lvl1pPr>
              <a:defRPr/>
            </a:lvl1pPr>
          </a:lstStyle>
          <a:p>
            <a:fld id="{70AF1D86-34C6-3A48-BBB3-36BDFE535E8B}" type="datetime1">
              <a:rPr lang="fr-FR" smtClean="0"/>
              <a:t>24/04/17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4400" cy="4680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Gerard Mourou S.L Chin, Laval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25440" cy="468050"/>
          </a:xfrm>
        </p:spPr>
        <p:txBody>
          <a:bodyPr/>
          <a:lstStyle>
            <a:lvl1pPr>
              <a:defRPr/>
            </a:lvl1pPr>
          </a:lstStyle>
          <a:p>
            <a:fld id="{5DFB1A5E-687B-7C4B-9504-A20C6888E3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51D7976-215F-4CF5-8B9F-CA6B45B6297C}" type="datetime1">
              <a:rPr lang="fr-FR" smtClean="0"/>
              <a:t>24/04/17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JEAN-CHRISTOPHE CHANTELOUP– XLCAN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AACF2B8-113B-404E-A640-C3030CF2393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620" y="7620"/>
            <a:ext cx="9136380" cy="878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2" t="8743" b="8056"/>
          <a:stretch/>
        </p:blipFill>
        <p:spPr>
          <a:xfrm>
            <a:off x="0" y="597"/>
            <a:ext cx="1615617" cy="920006"/>
          </a:xfrm>
          <a:prstGeom prst="rect">
            <a:avLst/>
          </a:prstGeom>
          <a:ln>
            <a:noFill/>
          </a:ln>
        </p:spPr>
      </p:pic>
      <p:grpSp>
        <p:nvGrpSpPr>
          <p:cNvPr id="13" name="Groupe 12"/>
          <p:cNvGrpSpPr/>
          <p:nvPr userDrawn="1"/>
        </p:nvGrpSpPr>
        <p:grpSpPr>
          <a:xfrm>
            <a:off x="1489317" y="128277"/>
            <a:ext cx="7611500" cy="704569"/>
            <a:chOff x="1206420" y="2546009"/>
            <a:chExt cx="7611500" cy="704569"/>
          </a:xfrm>
        </p:grpSpPr>
        <p:pic>
          <p:nvPicPr>
            <p:cNvPr id="11" name="Image 1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/>
            <a:stretch/>
          </p:blipFill>
          <p:spPr>
            <a:xfrm>
              <a:off x="1265653" y="2548615"/>
              <a:ext cx="7552267" cy="701963"/>
            </a:xfrm>
            <a:prstGeom prst="rect">
              <a:avLst/>
            </a:prstGeom>
          </p:spPr>
        </p:pic>
        <p:sp>
          <p:nvSpPr>
            <p:cNvPr id="12" name="Title Placeholder 1"/>
            <p:cNvSpPr txBox="1">
              <a:spLocks/>
            </p:cNvSpPr>
            <p:nvPr userDrawn="1"/>
          </p:nvSpPr>
          <p:spPr>
            <a:xfrm>
              <a:off x="1206420" y="2546009"/>
              <a:ext cx="7543800" cy="5327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r" defTabSz="6858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3000" b="1" kern="1200" spc="-38" baseline="0">
                  <a:solidFill>
                    <a:srgbClr val="003C56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404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1CE4-344C-0147-B733-0B7A97AB5ED2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62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B6654-77BD-1B40-BA2D-0302356EC243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876C-4DB4-084C-96A0-28C42C1BDFAE}" type="datetime1">
              <a:rPr lang="fr-FR" smtClean="0"/>
              <a:t>24/04/17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58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B3D8-0782-1241-9935-E70F42CA6FAD}" type="datetime1">
              <a:rPr lang="fr-FR" smtClean="0"/>
              <a:t>24/04/17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63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0C08-7588-0843-97EA-E989CC46DA01}" type="datetime1">
              <a:rPr lang="fr-FR" smtClean="0"/>
              <a:t>24/04/17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19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03BF-5C6C-2446-BC03-3C9B91051DFE}" type="datetime1">
              <a:rPr lang="fr-FR" smtClean="0"/>
              <a:t>24/04/17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83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28C3-1D78-DC40-A82D-45D7D6B46D40}" type="datetime1">
              <a:rPr lang="fr-FR" smtClean="0"/>
              <a:t>24/04/17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19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A1A1-3CCC-4C47-B7E8-B129E8728AAF}" type="datetime1">
              <a:rPr lang="fr-FR" smtClean="0"/>
              <a:t>24/04/17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11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6468B-1D78-A940-970E-DD0E99E58E26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083DD-A82C-0548-BFC9-D21BC547E9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01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17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gif"/><Relationship Id="rId3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7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izest.polytechnique.edu/izest-home/ican/news-events-documentation/ican-conference-can-the-futur-of-accelerators-be-fiber-cern-geneva-switzerland-288403.kjsp?RH=D1_IZEST-EN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" y="4321"/>
            <a:ext cx="9138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20" y="5832612"/>
            <a:ext cx="547200" cy="85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36760" y="489404"/>
            <a:ext cx="7315200" cy="561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6088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fr-FR" sz="3600" dirty="0">
                <a:solidFill>
                  <a:schemeClr val="bg1"/>
                </a:solidFill>
              </a:rPr>
              <a:t>XCAN 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A Laser Architecture for </a:t>
            </a:r>
          </a:p>
          <a:p>
            <a:pPr algn="ctr">
              <a:defRPr/>
            </a:pPr>
            <a:r>
              <a:rPr lang="fr-FR" sz="3600" i="1" dirty="0" smtClean="0">
                <a:solidFill>
                  <a:schemeClr val="bg1"/>
                </a:solidFill>
              </a:rPr>
              <a:t>Gamma-Gamma </a:t>
            </a:r>
            <a:r>
              <a:rPr lang="fr-FR" sz="3600" i="1" dirty="0" err="1" smtClean="0">
                <a:solidFill>
                  <a:schemeClr val="bg1"/>
                </a:solidFill>
              </a:rPr>
              <a:t>Collider</a:t>
            </a:r>
            <a:endParaRPr lang="en-US" sz="3600" i="1" dirty="0" smtClean="0">
              <a:solidFill>
                <a:schemeClr val="bg1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i="1" dirty="0" smtClean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i="1" dirty="0" smtClean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                            ICFA Mini-Workshop on Future </a:t>
            </a:r>
          </a:p>
          <a:p>
            <a:pPr algn="ctr" hangingPunct="1">
              <a:buClrTx/>
              <a:buFontTx/>
              <a:buNone/>
              <a:defRPr/>
            </a:pPr>
            <a:r>
              <a:rPr lang="en-US" i="1" dirty="0" smtClean="0">
                <a:solidFill>
                  <a:srgbClr val="FFFFFF"/>
                </a:solidFill>
              </a:rPr>
              <a:t>                           Gamma Gamma </a:t>
            </a:r>
            <a:r>
              <a:rPr lang="en-US" i="1" dirty="0" err="1" smtClean="0">
                <a:solidFill>
                  <a:srgbClr val="FFFFFF"/>
                </a:solidFill>
              </a:rPr>
              <a:t>Colider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</a:p>
          <a:p>
            <a:pPr algn="ctr" hangingPunct="1">
              <a:buClrTx/>
              <a:buFontTx/>
              <a:buNone/>
              <a:defRPr/>
            </a:pPr>
            <a:r>
              <a:rPr lang="en-US" sz="1800" i="1" dirty="0" smtClean="0">
                <a:solidFill>
                  <a:srgbClr val="FFFFFF"/>
                </a:solidFill>
              </a:rPr>
              <a:t>                                     23-26 Tsinghua U. Beijing China </a:t>
            </a:r>
          </a:p>
          <a:p>
            <a:pPr algn="ctr" hangingPunct="1">
              <a:buClrTx/>
              <a:buFontTx/>
              <a:buNone/>
              <a:defRPr/>
            </a:pPr>
            <a:endParaRPr lang="en-US" i="1" dirty="0" smtClean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r>
              <a:rPr lang="en-US" i="1" dirty="0" smtClean="0">
                <a:solidFill>
                  <a:srgbClr val="FFFFFF"/>
                </a:solidFill>
              </a:rPr>
              <a:t>Gérard Mourou,</a:t>
            </a:r>
          </a:p>
          <a:p>
            <a:pPr algn="ctr" hangingPunct="1">
              <a:buClrTx/>
              <a:buFontTx/>
              <a:buNone/>
              <a:defRPr/>
            </a:pPr>
            <a:r>
              <a:rPr lang="en-US" i="1" dirty="0" err="1" smtClean="0">
                <a:solidFill>
                  <a:srgbClr val="FFFFFF"/>
                </a:solidFill>
              </a:rPr>
              <a:t>Ecole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Polytechnique</a:t>
            </a:r>
            <a:r>
              <a:rPr lang="en-US" i="1" dirty="0" smtClean="0">
                <a:solidFill>
                  <a:srgbClr val="FFFFFF"/>
                </a:solidFill>
              </a:rPr>
              <a:t>, France </a:t>
            </a: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endParaRPr lang="en-US" sz="1800" i="1" dirty="0">
              <a:solidFill>
                <a:srgbClr val="FFFFFF"/>
              </a:solidFill>
            </a:endParaRPr>
          </a:p>
          <a:p>
            <a:pPr algn="ctr" hangingPunct="1">
              <a:buClrTx/>
              <a:buFontTx/>
              <a:buNone/>
              <a:defRPr/>
            </a:pPr>
            <a:r>
              <a:rPr lang="en-US" sz="1800" i="1" dirty="0">
                <a:solidFill>
                  <a:srgbClr val="FFFFFF"/>
                </a:solidFill>
              </a:rPr>
              <a:t/>
            </a:r>
            <a:br>
              <a:rPr lang="en-US" sz="1800" i="1" dirty="0">
                <a:solidFill>
                  <a:srgbClr val="FFFFFF"/>
                </a:solidFill>
              </a:rPr>
            </a:br>
            <a:endParaRPr lang="en-US" sz="1800" i="1" dirty="0">
              <a:solidFill>
                <a:srgbClr val="FFFF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0" y="717196"/>
            <a:ext cx="1042560" cy="140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" y="3953216"/>
            <a:ext cx="1049760" cy="140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72320" y="5357363"/>
            <a:ext cx="1105920" cy="16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1">
              <a:defRPr/>
            </a:pPr>
            <a:r>
              <a:rPr lang="en-US" sz="900" i="1"/>
              <a:t>“I realized there would be many applications for the laser, but it never occurred to me that we'd get such power from it!”</a:t>
            </a:r>
          </a:p>
          <a:p>
            <a:pPr hangingPunct="1">
              <a:defRPr/>
            </a:pPr>
            <a:endParaRPr lang="en-US" sz="900" i="1"/>
          </a:p>
          <a:p>
            <a:pPr hangingPunct="1">
              <a:defRPr/>
            </a:pPr>
            <a:r>
              <a:rPr lang="en-US" sz="900" i="1"/>
              <a:t>- Charles Townes</a:t>
            </a:r>
          </a:p>
          <a:p>
            <a:pPr hangingPunct="1">
              <a:defRPr/>
            </a:pPr>
            <a:endParaRPr lang="en-US" sz="900" i="1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39200" y="2157347"/>
            <a:ext cx="1048320" cy="16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1">
              <a:defRPr/>
            </a:pPr>
            <a:r>
              <a:rPr lang="en-US" sz="900" i="1" dirty="0">
                <a:solidFill>
                  <a:srgbClr val="FFFFCC"/>
                </a:solidFill>
              </a:rPr>
              <a:t>“The discovery of this particle is potentially the beginning of another road, which is to explore what lies beyond the Standard Model”</a:t>
            </a:r>
          </a:p>
          <a:p>
            <a:pPr hangingPunct="1">
              <a:defRPr/>
            </a:pPr>
            <a:endParaRPr lang="en-US" sz="900" i="1" dirty="0">
              <a:solidFill>
                <a:srgbClr val="FFFFCC"/>
              </a:solidFill>
            </a:endParaRPr>
          </a:p>
          <a:p>
            <a:pPr hangingPunct="1">
              <a:defRPr/>
            </a:pPr>
            <a:r>
              <a:rPr lang="en-US" sz="900" i="1" dirty="0">
                <a:solidFill>
                  <a:srgbClr val="FFFFCC"/>
                </a:solidFill>
              </a:rPr>
              <a:t>- Peter Higgs</a:t>
            </a:r>
          </a:p>
          <a:p>
            <a:pPr hangingPunct="1">
              <a:defRPr/>
            </a:pPr>
            <a:endParaRPr lang="en-US" sz="900" i="1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3" y="2020"/>
            <a:ext cx="1941120" cy="94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A6BA-0E73-9148-A3E8-A15167D3B7C4}" type="datetime1">
              <a:rPr lang="fr-FR" smtClean="0"/>
              <a:t>24/04/17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98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i="1" dirty="0" smtClean="0">
                <a:latin typeface="Arial"/>
                <a:cs typeface="Arial"/>
              </a:rPr>
              <a:t>CAN </a:t>
            </a:r>
            <a:r>
              <a:rPr lang="fr-FR" sz="3600" b="1" i="1" dirty="0">
                <a:latin typeface="Arial"/>
                <a:cs typeface="Arial"/>
              </a:rPr>
              <a:t>B</a:t>
            </a:r>
            <a:r>
              <a:rPr lang="fr-FR" sz="3600" b="1" i="1" dirty="0" smtClean="0">
                <a:latin typeface="Arial"/>
                <a:cs typeface="Arial"/>
              </a:rPr>
              <a:t>asic Bricks</a:t>
            </a:r>
            <a:br>
              <a:rPr lang="fr-FR" sz="3600" b="1" i="1" dirty="0" smtClean="0">
                <a:latin typeface="Arial"/>
                <a:cs typeface="Arial"/>
              </a:rPr>
            </a:br>
            <a:r>
              <a:rPr lang="fr-FR" sz="3600" b="1" i="1" dirty="0" smtClean="0">
                <a:latin typeface="Arial"/>
                <a:cs typeface="Arial"/>
              </a:rPr>
              <a:t>The Yb-</a:t>
            </a:r>
            <a:r>
              <a:rPr lang="fr-FR" sz="3600" b="1" i="1" dirty="0" err="1" smtClean="0">
                <a:latin typeface="Arial"/>
                <a:cs typeface="Arial"/>
              </a:rPr>
              <a:t>doped</a:t>
            </a:r>
            <a:r>
              <a:rPr lang="fr-FR" sz="3600" b="1" i="1" dirty="0" smtClean="0">
                <a:latin typeface="Arial"/>
                <a:cs typeface="Arial"/>
              </a:rPr>
              <a:t> </a:t>
            </a:r>
            <a:r>
              <a:rPr lang="fr-FR" sz="3600" b="1" i="1" dirty="0" err="1" smtClean="0">
                <a:latin typeface="Arial"/>
                <a:cs typeface="Arial"/>
              </a:rPr>
              <a:t>Fiber</a:t>
            </a:r>
            <a:r>
              <a:rPr lang="fr-FR" sz="3600" b="1" i="1" dirty="0" smtClean="0">
                <a:latin typeface="Arial"/>
                <a:cs typeface="Arial"/>
              </a:rPr>
              <a:t> (</a:t>
            </a:r>
            <a:r>
              <a:rPr lang="fr-FR" sz="3600" b="1" i="1" dirty="0" err="1" smtClean="0">
                <a:latin typeface="Arial"/>
                <a:cs typeface="Arial"/>
              </a:rPr>
              <a:t>continued</a:t>
            </a:r>
            <a:r>
              <a:rPr lang="fr-FR" sz="3600" b="1" i="1" dirty="0" smtClean="0">
                <a:latin typeface="Arial"/>
                <a:cs typeface="Arial"/>
              </a:rPr>
              <a:t>)</a:t>
            </a:r>
            <a:endParaRPr lang="fr-FR" sz="3600" b="1" i="1" dirty="0">
              <a:latin typeface="Arial"/>
              <a:cs typeface="Arial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888061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fr-FR" i="1" dirty="0" err="1" smtClean="0">
                <a:latin typeface="Arial"/>
                <a:cs typeface="Arial"/>
              </a:rPr>
              <a:t>Yb:fiber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transforms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efficiently</a:t>
            </a:r>
            <a:r>
              <a:rPr lang="fr-FR" i="1" dirty="0" smtClean="0">
                <a:latin typeface="Arial"/>
                <a:cs typeface="Arial"/>
              </a:rPr>
              <a:t> (70%) of </a:t>
            </a:r>
            <a:r>
              <a:rPr lang="fr-FR" i="1" dirty="0" err="1" smtClean="0">
                <a:latin typeface="Arial"/>
                <a:cs typeface="Arial"/>
              </a:rPr>
              <a:t>low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quality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inexpensive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smtClean="0">
                <a:latin typeface="Arial"/>
                <a:cs typeface="Arial"/>
              </a:rPr>
              <a:t>($10/W) light </a:t>
            </a:r>
            <a:r>
              <a:rPr lang="fr-FR" i="1" dirty="0" err="1" smtClean="0">
                <a:latin typeface="Arial"/>
                <a:cs typeface="Arial"/>
              </a:rPr>
              <a:t>from</a:t>
            </a:r>
            <a:r>
              <a:rPr lang="fr-FR" i="1" dirty="0" smtClean="0">
                <a:latin typeface="Arial"/>
                <a:cs typeface="Arial"/>
              </a:rPr>
              <a:t> a diode laser </a:t>
            </a:r>
            <a:r>
              <a:rPr lang="fr-FR" i="1" dirty="0" err="1" smtClean="0">
                <a:latin typeface="Arial"/>
                <a:cs typeface="Arial"/>
              </a:rPr>
              <a:t>into</a:t>
            </a:r>
            <a:r>
              <a:rPr lang="fr-FR" i="1" dirty="0" smtClean="0">
                <a:latin typeface="Arial"/>
                <a:cs typeface="Arial"/>
              </a:rPr>
              <a:t> a </a:t>
            </a:r>
            <a:r>
              <a:rPr lang="fr-FR" i="1" dirty="0" err="1" smtClean="0">
                <a:latin typeface="Arial"/>
                <a:cs typeface="Arial"/>
              </a:rPr>
              <a:t>high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quality</a:t>
            </a:r>
            <a:r>
              <a:rPr lang="fr-FR" i="1" dirty="0" smtClean="0">
                <a:latin typeface="Arial"/>
                <a:cs typeface="Arial"/>
              </a:rPr>
              <a:t> single mode light </a:t>
            </a:r>
            <a:r>
              <a:rPr lang="fr-FR" i="1" dirty="0" err="1" smtClean="0">
                <a:latin typeface="Arial"/>
                <a:cs typeface="Arial"/>
              </a:rPr>
              <a:t>with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outstanding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beam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quality</a:t>
            </a:r>
            <a:r>
              <a:rPr lang="fr-FR" i="1" dirty="0" smtClean="0">
                <a:latin typeface="Arial"/>
                <a:cs typeface="Arial"/>
              </a:rPr>
              <a:t>.</a:t>
            </a:r>
          </a:p>
          <a:p>
            <a:endParaRPr lang="fr-FR" i="1" dirty="0" smtClean="0">
              <a:latin typeface="Arial"/>
              <a:cs typeface="Arial"/>
            </a:endParaRPr>
          </a:p>
          <a:p>
            <a:r>
              <a:rPr lang="fr-FR" i="1" dirty="0" err="1" smtClean="0">
                <a:latin typeface="Arial"/>
                <a:cs typeface="Arial"/>
              </a:rPr>
              <a:t>Fiber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provides</a:t>
            </a:r>
            <a:r>
              <a:rPr lang="fr-FR" i="1" dirty="0" smtClean="0">
                <a:latin typeface="Arial"/>
                <a:cs typeface="Arial"/>
              </a:rPr>
              <a:t> the </a:t>
            </a:r>
            <a:r>
              <a:rPr lang="fr-FR" i="1" dirty="0" err="1" smtClean="0">
                <a:latin typeface="Arial"/>
                <a:cs typeface="Arial"/>
              </a:rPr>
              <a:t>highest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beam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quality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with</a:t>
            </a:r>
            <a:r>
              <a:rPr lang="fr-FR" i="1" dirty="0" smtClean="0">
                <a:latin typeface="Arial"/>
                <a:cs typeface="Arial"/>
              </a:rPr>
              <a:t> the </a:t>
            </a:r>
            <a:r>
              <a:rPr lang="fr-FR" i="1" dirty="0" err="1" smtClean="0">
                <a:latin typeface="Arial"/>
                <a:cs typeface="Arial"/>
              </a:rPr>
              <a:t>highest</a:t>
            </a:r>
            <a:r>
              <a:rPr lang="fr-FR" i="1" dirty="0" smtClean="0">
                <a:latin typeface="Arial"/>
                <a:cs typeface="Arial"/>
              </a:rPr>
              <a:t>  laser </a:t>
            </a:r>
            <a:r>
              <a:rPr lang="fr-FR" i="1" dirty="0" err="1" smtClean="0">
                <a:latin typeface="Arial"/>
                <a:cs typeface="Arial"/>
              </a:rPr>
              <a:t>efficiency</a:t>
            </a:r>
            <a:r>
              <a:rPr lang="fr-FR" i="1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fr-FR" i="1" dirty="0" smtClean="0">
                <a:latin typeface="Arial"/>
                <a:cs typeface="Arial"/>
              </a:rPr>
              <a:t> </a:t>
            </a:r>
          </a:p>
          <a:p>
            <a:r>
              <a:rPr lang="fr-FR" i="1" dirty="0" smtClean="0">
                <a:latin typeface="Arial"/>
                <a:cs typeface="Arial"/>
              </a:rPr>
              <a:t>The </a:t>
            </a:r>
            <a:r>
              <a:rPr lang="fr-FR" i="1" dirty="0" err="1" smtClean="0">
                <a:latin typeface="Arial"/>
                <a:cs typeface="Arial"/>
              </a:rPr>
              <a:t>fiber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can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be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precisely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reproduced</a:t>
            </a:r>
            <a:r>
              <a:rPr lang="fr-FR" i="1" dirty="0" smtClean="0">
                <a:latin typeface="Arial"/>
                <a:cs typeface="Arial"/>
              </a:rPr>
              <a:t> and </a:t>
            </a:r>
            <a:r>
              <a:rPr lang="fr-FR" i="1" dirty="0" err="1" smtClean="0">
                <a:latin typeface="Arial"/>
                <a:cs typeface="Arial"/>
              </a:rPr>
              <a:t>pumped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with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>
                <a:latin typeface="Arial"/>
                <a:cs typeface="Arial"/>
              </a:rPr>
              <a:t>0</a:t>
            </a:r>
            <a:r>
              <a:rPr lang="fr-FR" i="1" dirty="0" smtClean="0">
                <a:latin typeface="Arial"/>
                <a:cs typeface="Arial"/>
              </a:rPr>
              <a:t>.1% </a:t>
            </a:r>
            <a:r>
              <a:rPr lang="fr-FR" i="1" dirty="0" err="1" smtClean="0">
                <a:latin typeface="Arial"/>
                <a:cs typeface="Arial"/>
              </a:rPr>
              <a:t>pump</a:t>
            </a:r>
            <a:r>
              <a:rPr lang="fr-FR" i="1" dirty="0" smtClean="0">
                <a:latin typeface="Arial"/>
                <a:cs typeface="Arial"/>
              </a:rPr>
              <a:t> power </a:t>
            </a:r>
            <a:r>
              <a:rPr lang="fr-FR" i="1" dirty="0" err="1" smtClean="0">
                <a:latin typeface="Arial"/>
                <a:cs typeface="Arial"/>
              </a:rPr>
              <a:t>precision</a:t>
            </a:r>
            <a:r>
              <a:rPr lang="fr-FR" i="1" dirty="0" smtClean="0">
                <a:latin typeface="Arial"/>
                <a:cs typeface="Arial"/>
              </a:rPr>
              <a:t>/fluctuation</a:t>
            </a:r>
            <a:endParaRPr lang="fr-FR" i="1" dirty="0">
              <a:latin typeface="Arial"/>
              <a:cs typeface="Arial"/>
            </a:endParaRPr>
          </a:p>
          <a:p>
            <a:endParaRPr lang="fr-FR" i="1" dirty="0" smtClean="0">
              <a:latin typeface="Arial"/>
              <a:cs typeface="Arial"/>
            </a:endParaRPr>
          </a:p>
          <a:p>
            <a:r>
              <a:rPr lang="fr-FR" i="1" dirty="0" smtClean="0">
                <a:latin typeface="Arial"/>
                <a:cs typeface="Arial"/>
              </a:rPr>
              <a:t>Single </a:t>
            </a:r>
            <a:r>
              <a:rPr lang="fr-FR" i="1" dirty="0" err="1" smtClean="0">
                <a:latin typeface="Arial"/>
                <a:cs typeface="Arial"/>
              </a:rPr>
              <a:t>fiber</a:t>
            </a:r>
            <a:r>
              <a:rPr lang="fr-FR" i="1" dirty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can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produce</a:t>
            </a:r>
            <a:r>
              <a:rPr lang="fr-FR" i="1" dirty="0" smtClean="0">
                <a:latin typeface="Arial"/>
                <a:cs typeface="Arial"/>
              </a:rPr>
              <a:t> up to 2mJ, 200fs pulse </a:t>
            </a:r>
            <a:r>
              <a:rPr lang="fr-FR" i="1" dirty="0" err="1" smtClean="0">
                <a:latin typeface="Arial"/>
                <a:cs typeface="Arial"/>
              </a:rPr>
              <a:t>with</a:t>
            </a:r>
            <a:r>
              <a:rPr lang="fr-FR" i="1" dirty="0" smtClean="0">
                <a:latin typeface="Arial"/>
                <a:cs typeface="Arial"/>
              </a:rPr>
              <a:t> an </a:t>
            </a:r>
            <a:r>
              <a:rPr lang="fr-FR" i="1" dirty="0" err="1" smtClean="0">
                <a:latin typeface="Arial"/>
                <a:cs typeface="Arial"/>
              </a:rPr>
              <a:t>average</a:t>
            </a:r>
            <a:r>
              <a:rPr lang="fr-FR" i="1" dirty="0" smtClean="0">
                <a:latin typeface="Arial"/>
                <a:cs typeface="Arial"/>
              </a:rPr>
              <a:t> power ~ 800W, 40kHz (Jena Group)</a:t>
            </a:r>
          </a:p>
          <a:p>
            <a:endParaRPr lang="fr-FR" i="1" dirty="0" smtClean="0">
              <a:latin typeface="Arial"/>
              <a:cs typeface="Arial"/>
            </a:endParaRPr>
          </a:p>
          <a:p>
            <a:r>
              <a:rPr lang="fr-FR" i="1" dirty="0" smtClean="0">
                <a:latin typeface="Arial"/>
                <a:cs typeface="Arial"/>
              </a:rPr>
              <a:t>A  </a:t>
            </a:r>
            <a:r>
              <a:rPr lang="fr-FR" i="1" dirty="0" err="1" smtClean="0">
                <a:latin typeface="Arial"/>
                <a:cs typeface="Arial"/>
              </a:rPr>
              <a:t>Phased</a:t>
            </a:r>
            <a:r>
              <a:rPr lang="fr-FR" i="1" dirty="0" err="1">
                <a:latin typeface="Arial"/>
                <a:cs typeface="Arial"/>
              </a:rPr>
              <a:t>-</a:t>
            </a:r>
            <a:r>
              <a:rPr lang="fr-FR" i="1" dirty="0" err="1" smtClean="0">
                <a:latin typeface="Arial"/>
                <a:cs typeface="Arial"/>
              </a:rPr>
              <a:t>Fiber</a:t>
            </a:r>
            <a:r>
              <a:rPr lang="fr-FR" i="1" dirty="0" err="1">
                <a:latin typeface="Arial"/>
                <a:cs typeface="Arial"/>
              </a:rPr>
              <a:t>-</a:t>
            </a:r>
            <a:r>
              <a:rPr lang="fr-FR" i="1" dirty="0" err="1" smtClean="0">
                <a:latin typeface="Arial"/>
                <a:cs typeface="Arial"/>
              </a:rPr>
              <a:t>Array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emitting</a:t>
            </a:r>
            <a:r>
              <a:rPr lang="fr-FR" i="1" dirty="0" smtClean="0">
                <a:latin typeface="Arial"/>
                <a:cs typeface="Arial"/>
              </a:rPr>
              <a:t> 50J, 50fs </a:t>
            </a:r>
            <a:r>
              <a:rPr lang="fr-FR" i="1" dirty="0" err="1" smtClean="0">
                <a:latin typeface="Arial"/>
                <a:cs typeface="Arial"/>
              </a:rPr>
              <a:t>will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be</a:t>
            </a:r>
            <a:r>
              <a:rPr lang="fr-FR" i="1" dirty="0" smtClean="0">
                <a:latin typeface="Arial"/>
                <a:cs typeface="Arial"/>
              </a:rPr>
              <a:t> </a:t>
            </a:r>
            <a:r>
              <a:rPr lang="fr-FR" i="1" dirty="0" err="1" smtClean="0">
                <a:latin typeface="Arial"/>
                <a:cs typeface="Arial"/>
              </a:rPr>
              <a:t>composed</a:t>
            </a:r>
            <a:r>
              <a:rPr lang="fr-FR" i="1" dirty="0" smtClean="0">
                <a:latin typeface="Arial"/>
                <a:cs typeface="Arial"/>
              </a:rPr>
              <a:t> of 2 10</a:t>
            </a:r>
            <a:r>
              <a:rPr lang="fr-FR" i="1" baseline="30000" dirty="0" smtClean="0">
                <a:latin typeface="Arial"/>
                <a:cs typeface="Arial"/>
              </a:rPr>
              <a:t>4 </a:t>
            </a:r>
            <a:r>
              <a:rPr lang="fr-FR" i="1" dirty="0" err="1" smtClean="0">
                <a:latin typeface="Arial"/>
                <a:cs typeface="Arial"/>
              </a:rPr>
              <a:t>fibers</a:t>
            </a:r>
            <a:r>
              <a:rPr lang="fr-FR" i="1" dirty="0" smtClean="0">
                <a:latin typeface="Arial"/>
                <a:cs typeface="Arial"/>
              </a:rPr>
              <a:t>. </a:t>
            </a:r>
            <a:endParaRPr lang="fr-FR" i="1" dirty="0">
              <a:latin typeface="Arial"/>
              <a:cs typeface="Arial"/>
            </a:endParaRPr>
          </a:p>
          <a:p>
            <a:endParaRPr lang="fr-FR" b="1" i="1" baseline="30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b="1" i="1" dirty="0" smtClean="0">
                <a:latin typeface="Arial"/>
                <a:cs typeface="Arial"/>
              </a:rPr>
              <a:t>                    </a:t>
            </a: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</a:t>
            </a:r>
            <a:r>
              <a:rPr lang="fr-FR" sz="5200" b="1" i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fr-FR" sz="5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it</a:t>
            </a:r>
            <a:r>
              <a:rPr lang="fr-FR" sz="5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5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conceivable</a:t>
            </a:r>
            <a:r>
              <a:rPr lang="fr-FR" sz="5200" b="1" i="1" dirty="0" smtClean="0">
                <a:solidFill>
                  <a:srgbClr val="FF0000"/>
                </a:solidFill>
                <a:latin typeface="Arial"/>
                <a:cs typeface="Arial"/>
              </a:rPr>
              <a:t>? </a:t>
            </a:r>
            <a:endParaRPr lang="fr-FR" sz="5200" b="1" i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16" y="101600"/>
            <a:ext cx="1400563" cy="7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6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However Need to Phase</a:t>
            </a:r>
            <a:b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32 J/1mJ/fiber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~</a:t>
            </a:r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30 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3600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Phased</a:t>
            </a:r>
            <a:r>
              <a:rPr lang="en-US" sz="3600" i="1" baseline="30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Fibers!!</a:t>
            </a:r>
            <a:b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7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G. Mourou patent 2005)</a:t>
            </a:r>
            <a:endParaRPr lang="en-US" sz="2700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3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Arial" charset="0"/>
              </a:rPr>
              <a:t>G. Mourou</a:t>
            </a:r>
            <a:endParaRPr lang="en-US" sz="1400" dirty="0">
              <a:latin typeface="Arial" charset="0"/>
            </a:endParaRPr>
          </a:p>
        </p:txBody>
      </p:sp>
      <p:sp>
        <p:nvSpPr>
          <p:cNvPr id="40962" name="Oval 3" descr="Sphere"/>
          <p:cNvSpPr>
            <a:spLocks noChangeArrowheads="1"/>
          </p:cNvSpPr>
          <p:nvPr/>
        </p:nvSpPr>
        <p:spPr bwMode="auto">
          <a:xfrm>
            <a:off x="1905000" y="2514600"/>
            <a:ext cx="3124200" cy="2971800"/>
          </a:xfrm>
          <a:prstGeom prst="ellipse">
            <a:avLst/>
          </a:prstGeom>
          <a:pattFill prst="sphere">
            <a:fgClr>
              <a:srgbClr val="1606AB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63" name="Line 8"/>
          <p:cNvSpPr>
            <a:spLocks noChangeShapeType="1"/>
          </p:cNvSpPr>
          <p:nvPr/>
        </p:nvSpPr>
        <p:spPr bwMode="auto">
          <a:xfrm>
            <a:off x="1905000" y="40386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64" name="Line 9"/>
          <p:cNvSpPr>
            <a:spLocks noChangeShapeType="1"/>
          </p:cNvSpPr>
          <p:nvPr/>
        </p:nvSpPr>
        <p:spPr bwMode="auto">
          <a:xfrm>
            <a:off x="5029200" y="3962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65" name="Line 10"/>
          <p:cNvSpPr>
            <a:spLocks noChangeShapeType="1"/>
          </p:cNvSpPr>
          <p:nvPr/>
        </p:nvSpPr>
        <p:spPr bwMode="auto">
          <a:xfrm>
            <a:off x="1905000" y="5791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2879725" y="5394325"/>
            <a:ext cx="103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~70cm</a:t>
            </a:r>
          </a:p>
        </p:txBody>
      </p:sp>
      <p:sp>
        <p:nvSpPr>
          <p:cNvPr id="40967" name="Oval 16"/>
          <p:cNvSpPr>
            <a:spLocks noChangeArrowheads="1"/>
          </p:cNvSpPr>
          <p:nvPr/>
        </p:nvSpPr>
        <p:spPr bwMode="auto">
          <a:xfrm>
            <a:off x="5791200" y="4267200"/>
            <a:ext cx="228600" cy="228600"/>
          </a:xfrm>
          <a:prstGeom prst="ellipse">
            <a:avLst/>
          </a:prstGeom>
          <a:solidFill>
            <a:srgbClr val="1606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68" name="Oval 17"/>
          <p:cNvSpPr>
            <a:spLocks noChangeArrowheads="1"/>
          </p:cNvSpPr>
          <p:nvPr/>
        </p:nvSpPr>
        <p:spPr bwMode="auto">
          <a:xfrm>
            <a:off x="6248400" y="3810000"/>
            <a:ext cx="228600" cy="228600"/>
          </a:xfrm>
          <a:prstGeom prst="ellipse">
            <a:avLst/>
          </a:prstGeom>
          <a:solidFill>
            <a:srgbClr val="1606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69" name="Oval 18"/>
          <p:cNvSpPr>
            <a:spLocks noChangeArrowheads="1"/>
          </p:cNvSpPr>
          <p:nvPr/>
        </p:nvSpPr>
        <p:spPr bwMode="auto">
          <a:xfrm>
            <a:off x="5791200" y="3810000"/>
            <a:ext cx="228600" cy="228600"/>
          </a:xfrm>
          <a:prstGeom prst="ellipse">
            <a:avLst/>
          </a:prstGeom>
          <a:solidFill>
            <a:srgbClr val="1606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0" name="Oval 19"/>
          <p:cNvSpPr>
            <a:spLocks noChangeArrowheads="1"/>
          </p:cNvSpPr>
          <p:nvPr/>
        </p:nvSpPr>
        <p:spPr bwMode="auto">
          <a:xfrm>
            <a:off x="6248400" y="4267200"/>
            <a:ext cx="228600" cy="228600"/>
          </a:xfrm>
          <a:prstGeom prst="ellipse">
            <a:avLst/>
          </a:prstGeom>
          <a:solidFill>
            <a:srgbClr val="1606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1" name="Line 21"/>
          <p:cNvSpPr>
            <a:spLocks noChangeShapeType="1"/>
          </p:cNvSpPr>
          <p:nvPr/>
        </p:nvSpPr>
        <p:spPr bwMode="auto">
          <a:xfrm>
            <a:off x="5943600" y="4419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2" name="Line 22"/>
          <p:cNvSpPr>
            <a:spLocks noChangeShapeType="1"/>
          </p:cNvSpPr>
          <p:nvPr/>
        </p:nvSpPr>
        <p:spPr bwMode="auto">
          <a:xfrm>
            <a:off x="6400800" y="4343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3" name="Line 24"/>
          <p:cNvSpPr>
            <a:spLocks noChangeShapeType="1"/>
          </p:cNvSpPr>
          <p:nvPr/>
        </p:nvSpPr>
        <p:spPr bwMode="auto">
          <a:xfrm>
            <a:off x="5943600" y="480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4" name="Text Box 25"/>
          <p:cNvSpPr txBox="1">
            <a:spLocks noChangeArrowheads="1"/>
          </p:cNvSpPr>
          <p:nvPr/>
        </p:nvSpPr>
        <p:spPr bwMode="auto">
          <a:xfrm>
            <a:off x="5943600" y="4830763"/>
            <a:ext cx="579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/>
              <a:t>~1mm</a:t>
            </a:r>
          </a:p>
        </p:txBody>
      </p:sp>
      <p:sp>
        <p:nvSpPr>
          <p:cNvPr id="40975" name="Oval 26"/>
          <p:cNvSpPr>
            <a:spLocks noChangeArrowheads="1"/>
          </p:cNvSpPr>
          <p:nvPr/>
        </p:nvSpPr>
        <p:spPr bwMode="auto">
          <a:xfrm>
            <a:off x="3276600" y="3810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6" name="Oval 27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solidFill>
            <a:srgbClr val="FF120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7" name="Text Box 28"/>
          <p:cNvSpPr txBox="1">
            <a:spLocks noChangeArrowheads="1"/>
          </p:cNvSpPr>
          <p:nvPr/>
        </p:nvSpPr>
        <p:spPr bwMode="auto">
          <a:xfrm>
            <a:off x="5470525" y="2414588"/>
            <a:ext cx="232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Electron/positron beam</a:t>
            </a:r>
          </a:p>
        </p:txBody>
      </p:sp>
      <p:sp>
        <p:nvSpPr>
          <p:cNvPr id="40978" name="Text Box 29"/>
          <p:cNvSpPr txBox="1">
            <a:spLocks noChangeArrowheads="1"/>
          </p:cNvSpPr>
          <p:nvPr/>
        </p:nvSpPr>
        <p:spPr bwMode="auto">
          <a:xfrm>
            <a:off x="5699125" y="3100388"/>
            <a:ext cx="1638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Transport fibers</a:t>
            </a:r>
            <a:endParaRPr lang="en-US"/>
          </a:p>
        </p:txBody>
      </p:sp>
      <p:sp>
        <p:nvSpPr>
          <p:cNvPr id="40979" name="Line 31"/>
          <p:cNvSpPr>
            <a:spLocks noChangeShapeType="1"/>
          </p:cNvSpPr>
          <p:nvPr/>
        </p:nvSpPr>
        <p:spPr bwMode="auto">
          <a:xfrm flipH="1">
            <a:off x="3505200" y="2590800"/>
            <a:ext cx="19812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80" name="Line 32"/>
          <p:cNvSpPr>
            <a:spLocks noChangeShapeType="1"/>
          </p:cNvSpPr>
          <p:nvPr/>
        </p:nvSpPr>
        <p:spPr bwMode="auto">
          <a:xfrm flipH="1">
            <a:off x="4495800" y="3352800"/>
            <a:ext cx="1295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82" name="Text Box 36"/>
          <p:cNvSpPr txBox="1">
            <a:spLocks noChangeArrowheads="1"/>
          </p:cNvSpPr>
          <p:nvPr/>
        </p:nvSpPr>
        <p:spPr bwMode="auto">
          <a:xfrm>
            <a:off x="699863" y="6248400"/>
            <a:ext cx="698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Length of a fiber ~2m      Total fiber length~ 5 10</a:t>
            </a:r>
            <a:r>
              <a:rPr lang="en-US" baseline="30000" dirty="0"/>
              <a:t>4</a:t>
            </a:r>
            <a:r>
              <a:rPr lang="en-US" dirty="0"/>
              <a:t>km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7" y="101600"/>
            <a:ext cx="1704033" cy="13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37" y="0"/>
            <a:ext cx="1340437" cy="75500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69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" y="-5761"/>
            <a:ext cx="9148320" cy="686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8650" y="-11877"/>
            <a:ext cx="8223840" cy="114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i="1" dirty="0">
                <a:solidFill>
                  <a:schemeClr val="bg1"/>
                </a:solidFill>
              </a:rPr>
              <a:t> </a:t>
            </a:r>
            <a:r>
              <a:rPr lang="fr-FR" sz="3600" i="1" dirty="0" smtClean="0">
                <a:solidFill>
                  <a:schemeClr val="bg1"/>
                </a:solidFill>
              </a:rPr>
              <a:t>ICAN (</a:t>
            </a:r>
            <a:r>
              <a:rPr lang="fr-FR" sz="3600" i="1" dirty="0" err="1" smtClean="0">
                <a:solidFill>
                  <a:schemeClr val="bg1"/>
                </a:solidFill>
              </a:rPr>
              <a:t>European</a:t>
            </a:r>
            <a:r>
              <a:rPr lang="fr-FR" sz="3600" i="1" dirty="0" smtClean="0">
                <a:solidFill>
                  <a:schemeClr val="bg1"/>
                </a:solidFill>
              </a:rPr>
              <a:t> Project) </a:t>
            </a:r>
            <a:r>
              <a:rPr lang="fr-FR" sz="3600" i="1" dirty="0">
                <a:solidFill>
                  <a:schemeClr val="bg1"/>
                </a:solidFill>
              </a:rPr>
              <a:t/>
            </a:r>
            <a:br>
              <a:rPr lang="fr-FR" sz="3600" i="1" dirty="0">
                <a:solidFill>
                  <a:schemeClr val="bg1"/>
                </a:solidFill>
              </a:rPr>
            </a:br>
            <a:r>
              <a:rPr lang="fr-FR" sz="3600" i="1" dirty="0" smtClean="0">
                <a:solidFill>
                  <a:schemeClr val="bg1"/>
                </a:solidFill>
              </a:rPr>
              <a:t>CAN </a:t>
            </a:r>
            <a:r>
              <a:rPr lang="fr-FR" sz="2900" i="1" dirty="0" err="1" smtClean="0">
                <a:solidFill>
                  <a:schemeClr val="bg1"/>
                </a:solidFill>
              </a:rPr>
              <a:t>Coherent</a:t>
            </a:r>
            <a:r>
              <a:rPr lang="fr-FR" sz="2900" i="1" dirty="0" smtClean="0">
                <a:solidFill>
                  <a:schemeClr val="bg1"/>
                </a:solidFill>
              </a:rPr>
              <a:t> </a:t>
            </a:r>
            <a:r>
              <a:rPr lang="fr-FR" sz="2900" i="1" dirty="0">
                <a:solidFill>
                  <a:schemeClr val="bg1"/>
                </a:solidFill>
              </a:rPr>
              <a:t>Amplification Network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2405" y="1298000"/>
            <a:ext cx="6578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G. Mourou, W. </a:t>
            </a:r>
            <a:r>
              <a:rPr lang="fr-FR" sz="1600" dirty="0" err="1" smtClean="0">
                <a:solidFill>
                  <a:schemeClr val="bg1"/>
                </a:solidFill>
              </a:rPr>
              <a:t>Brocklesby</a:t>
            </a:r>
            <a:r>
              <a:rPr lang="fr-FR" sz="1600" dirty="0" smtClean="0">
                <a:solidFill>
                  <a:schemeClr val="bg1"/>
                </a:solidFill>
              </a:rPr>
              <a:t>, J. </a:t>
            </a:r>
            <a:r>
              <a:rPr lang="fr-FR" sz="1600" dirty="0" err="1" smtClean="0">
                <a:solidFill>
                  <a:schemeClr val="bg1"/>
                </a:solidFill>
              </a:rPr>
              <a:t>Limpert</a:t>
            </a:r>
            <a:r>
              <a:rPr lang="fr-FR" sz="1600" dirty="0" smtClean="0">
                <a:solidFill>
                  <a:schemeClr val="bg1"/>
                </a:solidFill>
              </a:rPr>
              <a:t>, </a:t>
            </a:r>
            <a:r>
              <a:rPr lang="fr-FR" sz="1600" dirty="0" err="1" smtClean="0">
                <a:solidFill>
                  <a:schemeClr val="bg1"/>
                </a:solidFill>
              </a:rPr>
              <a:t>T</a:t>
            </a:r>
            <a:r>
              <a:rPr lang="fr-FR" sz="1600" dirty="0" smtClean="0">
                <a:solidFill>
                  <a:schemeClr val="bg1"/>
                </a:solidFill>
              </a:rPr>
              <a:t>. </a:t>
            </a:r>
            <a:r>
              <a:rPr lang="fr-FR" sz="1600" dirty="0" err="1" smtClean="0">
                <a:solidFill>
                  <a:schemeClr val="bg1"/>
                </a:solidFill>
              </a:rPr>
              <a:t>Tajima</a:t>
            </a:r>
            <a:r>
              <a:rPr lang="fr-FR" sz="1600" dirty="0" smtClean="0">
                <a:solidFill>
                  <a:schemeClr val="bg1"/>
                </a:solidFill>
              </a:rPr>
              <a:t>, Nature </a:t>
            </a:r>
            <a:r>
              <a:rPr lang="fr-FR" sz="1600" dirty="0" err="1" smtClean="0">
                <a:solidFill>
                  <a:schemeClr val="bg1"/>
                </a:solidFill>
              </a:rPr>
              <a:t>Photonics</a:t>
            </a:r>
            <a:r>
              <a:rPr lang="fr-FR" sz="1600" dirty="0" smtClean="0">
                <a:solidFill>
                  <a:schemeClr val="bg1"/>
                </a:solidFill>
              </a:rPr>
              <a:t> April 2013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« The future of </a:t>
            </a:r>
            <a:r>
              <a:rPr lang="fr-FR" sz="1600" dirty="0" err="1" smtClean="0">
                <a:solidFill>
                  <a:schemeClr val="bg1"/>
                </a:solidFill>
              </a:rPr>
              <a:t>Acceletaor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is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Fiber</a:t>
            </a:r>
            <a:r>
              <a:rPr lang="fr-FR" sz="1600" dirty="0" smtClean="0">
                <a:solidFill>
                  <a:schemeClr val="bg1"/>
                </a:solidFill>
              </a:rPr>
              <a:t> »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Gerard Mourou S.L Chin, Laval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9007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Mourou Korea 2014</a:t>
            </a:r>
            <a:endParaRPr lang="fr-FR"/>
          </a:p>
        </p:txBody>
      </p:sp>
      <p:pic>
        <p:nvPicPr>
          <p:cNvPr id="4" name="ICANPrincipl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63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Moving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sub-mJ</a:t>
            </a:r>
            <a:r>
              <a:rPr lang="fr-FR" dirty="0" smtClean="0"/>
              <a:t>/ </a:t>
            </a:r>
            <a:r>
              <a:rPr lang="fr-FR" dirty="0" err="1" smtClean="0"/>
              <a:t>fiber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to 10mJ /Rod</a:t>
            </a:r>
            <a:endParaRPr lang="fr-FR" dirty="0"/>
          </a:p>
        </p:txBody>
      </p:sp>
      <p:pic>
        <p:nvPicPr>
          <p:cNvPr id="3" name="Image 2" descr="Capture d’écran 2017-02-12 à 10.2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52" y="2284346"/>
            <a:ext cx="4193055" cy="3129317"/>
          </a:xfrm>
          <a:prstGeom prst="rect">
            <a:avLst/>
          </a:prstGeom>
        </p:spPr>
      </p:pic>
      <p:pic>
        <p:nvPicPr>
          <p:cNvPr id="4" name="Image 3" descr="Capture d’écran 2017-02-12 à 10.58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459"/>
            <a:ext cx="4164241" cy="20903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20570" y="2645108"/>
            <a:ext cx="1376876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i="1" dirty="0"/>
              <a:t>Single mode</a:t>
            </a:r>
          </a:p>
          <a:p>
            <a:r>
              <a:rPr lang="fr-FR" i="1" dirty="0" err="1"/>
              <a:t>fibers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7184700" y="2383810"/>
            <a:ext cx="1364064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i="1" dirty="0"/>
              <a:t>Single mode</a:t>
            </a:r>
          </a:p>
          <a:p>
            <a:r>
              <a:rPr lang="fr-FR" i="1" dirty="0" err="1"/>
              <a:t>rods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71262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Rod-</a:t>
            </a:r>
            <a:r>
              <a:rPr lang="fr-FR" dirty="0" err="1" smtClean="0"/>
              <a:t>based</a:t>
            </a:r>
            <a:r>
              <a:rPr lang="fr-FR" dirty="0" smtClean="0"/>
              <a:t> CAN for High </a:t>
            </a:r>
            <a:r>
              <a:rPr lang="fr-FR" dirty="0" err="1" smtClean="0"/>
              <a:t>energy</a:t>
            </a:r>
            <a:r>
              <a:rPr lang="fr-FR" dirty="0" smtClean="0"/>
              <a:t>, High </a:t>
            </a:r>
            <a:br>
              <a:rPr lang="fr-FR" dirty="0" smtClean="0"/>
            </a:br>
            <a:r>
              <a:rPr lang="fr-FR" dirty="0" err="1"/>
              <a:t>r</a:t>
            </a:r>
            <a:r>
              <a:rPr lang="fr-FR" dirty="0" err="1" smtClean="0"/>
              <a:t>epetition</a:t>
            </a:r>
            <a:r>
              <a:rPr lang="fr-FR" dirty="0" smtClean="0"/>
              <a:t> rate applications</a:t>
            </a:r>
            <a:endParaRPr lang="fr-FR" dirty="0"/>
          </a:p>
        </p:txBody>
      </p:sp>
      <p:pic>
        <p:nvPicPr>
          <p:cNvPr id="4" name="Espace réservé du contenu 3" descr="ICAN_Herisson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311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 descr="Capture d’écran 2016-06-25 à 10.57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02" y="0"/>
            <a:ext cx="9362452" cy="7021839"/>
          </a:xfrm>
          <a:prstGeom prst="rect">
            <a:avLst/>
          </a:prstGeom>
        </p:spPr>
      </p:pic>
      <p:pic>
        <p:nvPicPr>
          <p:cNvPr id="4" name="Image 3" descr="Capture d’écran 2016-06-25 à 10.5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4386">
            <a:off x="5486445" y="3052290"/>
            <a:ext cx="2876513" cy="2848190"/>
          </a:xfrm>
          <a:prstGeom prst="rect">
            <a:avLst/>
          </a:prstGeom>
        </p:spPr>
      </p:pic>
      <p:pic>
        <p:nvPicPr>
          <p:cNvPr id="7" name="Image 6" descr="Capture d’écran 2016-06-25 à 10.56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8415">
            <a:off x="283069" y="1322410"/>
            <a:ext cx="2966290" cy="22290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06500" y="82293"/>
            <a:ext cx="6437724" cy="1191752"/>
          </a:xfrm>
          <a:prstGeom prst="rect">
            <a:avLst/>
          </a:prstGeom>
          <a:noFill/>
          <a:ln w="19050" cmpd="sng">
            <a:solidFill>
              <a:schemeClr val="bg1">
                <a:lumMod val="85000"/>
              </a:schemeClr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3600" i="1" dirty="0">
                <a:solidFill>
                  <a:srgbClr val="FFFF00"/>
                </a:solidFill>
              </a:rPr>
              <a:t>HERISSON ARCHITECTURE</a:t>
            </a:r>
          </a:p>
          <a:p>
            <a:r>
              <a:rPr lang="en-US" dirty="0">
                <a:solidFill>
                  <a:srgbClr val="FFFF00"/>
                </a:solidFill>
              </a:rPr>
              <a:t>R. </a:t>
            </a:r>
            <a:r>
              <a:rPr lang="en-US" dirty="0" err="1">
                <a:solidFill>
                  <a:srgbClr val="FFFF00"/>
                </a:solidFill>
              </a:rPr>
              <a:t>Soulard</a:t>
            </a:r>
            <a:r>
              <a:rPr lang="en-US" dirty="0">
                <a:solidFill>
                  <a:srgbClr val="FFFF00"/>
                </a:solidFill>
              </a:rPr>
              <a:t>, M. Quinn, G. Mourou, Applied Optics 54 15. 2015</a:t>
            </a:r>
          </a:p>
          <a:p>
            <a:endParaRPr lang="fr-FR" i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31763" y="5127433"/>
            <a:ext cx="3792876" cy="63775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i="1" dirty="0" smtClean="0">
                <a:solidFill>
                  <a:srgbClr val="FFFF00"/>
                </a:solidFill>
              </a:rPr>
              <a:t>HERISSON: </a:t>
            </a:r>
            <a:r>
              <a:rPr lang="fr-FR" i="1" dirty="0" err="1" smtClean="0">
                <a:solidFill>
                  <a:srgbClr val="FFFF00"/>
                </a:solidFill>
              </a:rPr>
              <a:t>Fibers</a:t>
            </a:r>
            <a:r>
              <a:rPr lang="fr-FR" i="1" dirty="0" smtClean="0">
                <a:solidFill>
                  <a:srgbClr val="FFFF00"/>
                </a:solidFill>
              </a:rPr>
              <a:t> are </a:t>
            </a:r>
            <a:r>
              <a:rPr lang="fr-FR" i="1" dirty="0" err="1" smtClean="0">
                <a:solidFill>
                  <a:srgbClr val="FFFF00"/>
                </a:solidFill>
              </a:rPr>
              <a:t>replaced</a:t>
            </a:r>
            <a:r>
              <a:rPr lang="fr-FR" i="1" dirty="0" smtClean="0">
                <a:solidFill>
                  <a:srgbClr val="FFFF00"/>
                </a:solidFill>
              </a:rPr>
              <a:t> by </a:t>
            </a:r>
            <a:r>
              <a:rPr lang="fr-FR" i="1" dirty="0" err="1" smtClean="0">
                <a:solidFill>
                  <a:srgbClr val="FFFF00"/>
                </a:solidFill>
              </a:rPr>
              <a:t>rods</a:t>
            </a:r>
            <a:endParaRPr lang="fr-FR" i="1" dirty="0" smtClean="0">
              <a:solidFill>
                <a:srgbClr val="FFFF00"/>
              </a:solidFill>
            </a:endParaRPr>
          </a:p>
          <a:p>
            <a:r>
              <a:rPr lang="fr-FR" i="1" dirty="0" smtClean="0">
                <a:solidFill>
                  <a:srgbClr val="FFFF00"/>
                </a:solidFill>
              </a:rPr>
              <a:t>10X more </a:t>
            </a:r>
            <a:r>
              <a:rPr lang="fr-FR" i="1" dirty="0" err="1" smtClean="0">
                <a:solidFill>
                  <a:srgbClr val="FFFF00"/>
                </a:solidFill>
              </a:rPr>
              <a:t>energy</a:t>
            </a:r>
            <a:r>
              <a:rPr lang="fr-FR" i="1" dirty="0" smtClean="0">
                <a:solidFill>
                  <a:srgbClr val="FFFF00"/>
                </a:solidFill>
              </a:rPr>
              <a:t> /</a:t>
            </a:r>
            <a:r>
              <a:rPr lang="fr-FR" i="1" dirty="0" err="1" smtClean="0">
                <a:solidFill>
                  <a:srgbClr val="FFFF00"/>
                </a:solidFill>
              </a:rPr>
              <a:t>channel</a:t>
            </a:r>
            <a:endParaRPr lang="fr-FR" i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4800" y="6155825"/>
            <a:ext cx="8309897" cy="91475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Gérard Mourou, </a:t>
            </a:r>
            <a:r>
              <a:rPr lang="fr-FR" dirty="0" err="1">
                <a:solidFill>
                  <a:srgbClr val="FFFF00"/>
                </a:solidFill>
              </a:rPr>
              <a:t>Toshiki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Tajima</a:t>
            </a:r>
            <a:r>
              <a:rPr lang="fr-FR" dirty="0">
                <a:solidFill>
                  <a:srgbClr val="FFFF00"/>
                </a:solidFill>
              </a:rPr>
              <a:t> et Remi Soulard, Laser </a:t>
            </a:r>
            <a:r>
              <a:rPr lang="fr-FR" dirty="0" err="1">
                <a:solidFill>
                  <a:srgbClr val="FFFF00"/>
                </a:solidFill>
              </a:rPr>
              <a:t>Femtoseconde</a:t>
            </a:r>
            <a:r>
              <a:rPr lang="fr-FR" dirty="0">
                <a:solidFill>
                  <a:srgbClr val="FFFF00"/>
                </a:solidFill>
              </a:rPr>
              <a:t> à Grande puissance Impulsionnelle	Patent EP  218267FR</a:t>
            </a:r>
          </a:p>
          <a:p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C523-F639-F24A-88CB-323A7232D9A4}" type="datetime1">
              <a:rPr lang="fr-FR" smtClean="0"/>
              <a:t>24/04/17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XCAN Seminaire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52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First </a:t>
            </a: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b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Understanding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the </a:t>
            </a: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Fiber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Laser Noise</a:t>
            </a:r>
            <a:endParaRPr lang="fr-FR" sz="3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64083" y="643712"/>
            <a:ext cx="201765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Times"/>
                <a:cs typeface="Times"/>
              </a:rPr>
              <a:t> </a:t>
            </a:r>
            <a:endParaRPr lang="fr-FR" sz="1600" dirty="0">
              <a:latin typeface="Times"/>
              <a:cs typeface="Times"/>
            </a:endParaRPr>
          </a:p>
          <a:p>
            <a:endParaRPr lang="fr-FR" sz="1600" baseline="30000" dirty="0">
              <a:latin typeface="Times"/>
              <a:cs typeface="Times"/>
            </a:endParaRPr>
          </a:p>
          <a:p>
            <a:r>
              <a:rPr lang="fr-FR" sz="1600" dirty="0">
                <a:latin typeface="Times"/>
                <a:cs typeface="Times"/>
              </a:rPr>
              <a:t>                                       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14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813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i="1" dirty="0" smtClean="0"/>
              <a:t>ICAN</a:t>
            </a:r>
            <a:br>
              <a:rPr lang="fr-FR" b="1" i="1" dirty="0" smtClean="0"/>
            </a:br>
            <a:r>
              <a:rPr lang="fr-FR" b="1" i="1" dirty="0" smtClean="0"/>
              <a:t>Sources of Phase Noise</a:t>
            </a:r>
            <a:endParaRPr lang="fr-FR" b="1" i="1" dirty="0"/>
          </a:p>
        </p:txBody>
      </p:sp>
      <p:pic>
        <p:nvPicPr>
          <p:cNvPr id="4" name="Espace réservé du contenu 3" descr="Capture d’écran 2012-05-01 à 22.04.4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b="13113"/>
          <a:stretch>
            <a:fillRect/>
          </a:stretch>
        </p:blipFill>
        <p:spPr>
          <a:xfrm>
            <a:off x="470568" y="1600200"/>
            <a:ext cx="8229600" cy="4525963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17" y="90461"/>
            <a:ext cx="2532072" cy="142619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13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5400" dirty="0" smtClean="0">
                <a:latin typeface="Times"/>
                <a:cs typeface="Times"/>
              </a:rPr>
              <a:t> 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Second </a:t>
            </a: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b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Micron </a:t>
            </a: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b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Fiber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Assembly</a:t>
            </a:r>
            <a:r>
              <a:rPr lang="fr-FR" sz="3200" b="1" i="1" dirty="0" smtClean="0">
                <a:solidFill>
                  <a:srgbClr val="FF0000"/>
                </a:solidFill>
                <a:latin typeface="Arial"/>
                <a:cs typeface="Arial"/>
              </a:rPr>
              <a:t> Fabrication</a:t>
            </a:r>
            <a:endParaRPr lang="fr-FR" sz="32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65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" y="2881"/>
            <a:ext cx="9218880" cy="693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10082" y="142575"/>
            <a:ext cx="9218880" cy="1432950"/>
          </a:xfrm>
          <a:prstGeom prst="roundRect">
            <a:avLst>
              <a:gd name="adj" fmla="val 97"/>
            </a:avLst>
          </a:prstGeom>
          <a:solidFill>
            <a:srgbClr val="0066CC">
              <a:alpha val="3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>
              <a:defRPr/>
            </a:pPr>
            <a:endParaRPr lang="fr-FR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8162" y="142576"/>
            <a:ext cx="8228160" cy="55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53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 sz="2500" b="1">
                <a:solidFill>
                  <a:srgbClr val="FFFFFF"/>
                </a:solidFill>
              </a:rPr>
              <a:t>Extreme Light Infrastructure - ELI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20" y="5832612"/>
            <a:ext cx="547200" cy="85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83360" y="750320"/>
            <a:ext cx="7796160" cy="60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55183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1">
              <a:buClrTx/>
              <a:buFontTx/>
              <a:buNone/>
              <a:defRPr/>
            </a:pPr>
            <a:r>
              <a:rPr lang="en-US" sz="1600" b="1" dirty="0">
                <a:solidFill>
                  <a:srgbClr val="99CCFF"/>
                </a:solidFill>
              </a:rPr>
              <a:t>The Largest Civilian Laser Infrastructure</a:t>
            </a:r>
          </a:p>
          <a:p>
            <a:pPr algn="ctr" hangingPunct="1">
              <a:buClrTx/>
              <a:buFontTx/>
              <a:buNone/>
              <a:defRPr/>
            </a:pPr>
            <a:r>
              <a:rPr lang="en-US" sz="1400" b="1" dirty="0">
                <a:solidFill>
                  <a:srgbClr val="99CCFF"/>
                </a:solidFill>
              </a:rPr>
              <a:t>Initiated and Coordinated(PP) by, G. Mourou (EP)</a:t>
            </a:r>
          </a:p>
          <a:p>
            <a:pPr algn="ctr" hangingPunct="1">
              <a:buClrTx/>
              <a:buFontTx/>
              <a:buNone/>
              <a:defRPr/>
            </a:pPr>
            <a:r>
              <a:rPr lang="en-US" sz="1400" b="1" dirty="0">
                <a:solidFill>
                  <a:srgbClr val="99CCFF"/>
                </a:solidFill>
              </a:rPr>
              <a:t>ELI (Delivery Consortium)  W. </a:t>
            </a:r>
            <a:r>
              <a:rPr lang="en-US" sz="1400" b="1" dirty="0" err="1">
                <a:solidFill>
                  <a:srgbClr val="99CCFF"/>
                </a:solidFill>
              </a:rPr>
              <a:t>Sandners</a:t>
            </a:r>
            <a:endParaRPr lang="en-US" sz="1400" b="1" dirty="0">
              <a:solidFill>
                <a:srgbClr val="99CCFF"/>
              </a:solidFill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0" y="2009012"/>
            <a:ext cx="2488320" cy="139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0" y="3518290"/>
            <a:ext cx="2488320" cy="139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0" y="5043410"/>
            <a:ext cx="2488320" cy="139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3234240" y="2654201"/>
            <a:ext cx="2404800" cy="1493436"/>
          </a:xfrm>
          <a:prstGeom prst="line">
            <a:avLst/>
          </a:prstGeom>
          <a:noFill/>
          <a:ln w="183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>
              <a:defRPr/>
            </a:pPr>
            <a:endParaRPr lang="fr-FR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3234240" y="4231166"/>
            <a:ext cx="2819520" cy="498292"/>
          </a:xfrm>
          <a:prstGeom prst="line">
            <a:avLst/>
          </a:prstGeom>
          <a:noFill/>
          <a:ln w="183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>
              <a:defRPr/>
            </a:pPr>
            <a:endParaRPr lang="fr-FR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V="1">
            <a:off x="3234240" y="4974284"/>
            <a:ext cx="3732480" cy="751759"/>
          </a:xfrm>
          <a:prstGeom prst="line">
            <a:avLst/>
          </a:prstGeom>
          <a:noFill/>
          <a:ln w="183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>
              <a:defRPr/>
            </a:pPr>
            <a:endParaRPr lang="fr-FR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640482" y="4019462"/>
            <a:ext cx="1990080" cy="29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51917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1">
              <a:buClrTx/>
              <a:buFontTx/>
              <a:buNone/>
              <a:defRPr/>
            </a:pPr>
            <a:r>
              <a:rPr lang="en-US" sz="1300" i="1">
                <a:solidFill>
                  <a:srgbClr val="FFFF00"/>
                </a:solidFill>
              </a:rPr>
              <a:t>Czech Republic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6065280" y="4608485"/>
            <a:ext cx="1990080" cy="29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51917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1">
              <a:buClrTx/>
              <a:buFontTx/>
              <a:buNone/>
              <a:defRPr/>
            </a:pPr>
            <a:r>
              <a:rPr lang="en-US" sz="1300" i="1">
                <a:solidFill>
                  <a:srgbClr val="FFFF00"/>
                </a:solidFill>
              </a:rPr>
              <a:t>Hungary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6946560" y="4869152"/>
            <a:ext cx="1990080" cy="29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51917" rIns="81631" bIns="4081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1">
              <a:buClrTx/>
              <a:buFontTx/>
              <a:buNone/>
              <a:defRPr/>
            </a:pPr>
            <a:r>
              <a:rPr lang="en-US" sz="1300" i="1">
                <a:solidFill>
                  <a:srgbClr val="FFFF00"/>
                </a:solidFill>
              </a:rPr>
              <a:t>Romania</a:t>
            </a:r>
          </a:p>
        </p:txBody>
      </p:sp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00" y="5911821"/>
            <a:ext cx="1941120" cy="94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24200" y="6504060"/>
            <a:ext cx="28956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US" smtClean="0">
                <a:solidFill>
                  <a:srgbClr val="FFFFFF"/>
                </a:solidFill>
              </a:rPr>
              <a:t>RIKEN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4602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457124"/>
            <a:ext cx="8229600" cy="1143000"/>
          </a:xfrm>
        </p:spPr>
        <p:txBody>
          <a:bodyPr>
            <a:noAutofit/>
          </a:bodyPr>
          <a:lstStyle/>
          <a:p>
            <a:r>
              <a:rPr lang="fr-FR" sz="2000" b="1" i="1" dirty="0" smtClean="0">
                <a:latin typeface="Arial"/>
                <a:cs typeface="Arial"/>
              </a:rPr>
              <a:t>The </a:t>
            </a:r>
            <a:r>
              <a:rPr lang="fr-FR" sz="2000" b="1" i="1" dirty="0" err="1" smtClean="0">
                <a:latin typeface="Arial"/>
                <a:cs typeface="Arial"/>
              </a:rPr>
              <a:t>fiber</a:t>
            </a:r>
            <a:r>
              <a:rPr lang="fr-FR" sz="2000" b="1" i="1" dirty="0" smtClean="0">
                <a:latin typeface="Arial"/>
                <a:cs typeface="Arial"/>
              </a:rPr>
              <a:t> must </a:t>
            </a:r>
            <a:r>
              <a:rPr lang="fr-FR" sz="2000" b="1" i="1" dirty="0" err="1" smtClean="0">
                <a:latin typeface="Arial"/>
                <a:cs typeface="Arial"/>
              </a:rPr>
              <a:t>be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br>
              <a:rPr lang="fr-FR" sz="2000" b="1" i="1" dirty="0" smtClean="0">
                <a:latin typeface="Arial"/>
                <a:cs typeface="Arial"/>
              </a:rPr>
            </a:br>
            <a:r>
              <a:rPr lang="fr-FR" sz="2000" b="1" i="1" dirty="0" err="1" smtClean="0">
                <a:latin typeface="Arial"/>
                <a:cs typeface="Arial"/>
              </a:rPr>
              <a:t>mounted</a:t>
            </a:r>
            <a:r>
              <a:rPr lang="fr-FR" sz="2000" b="1" i="1" dirty="0" smtClean="0">
                <a:latin typeface="Arial"/>
                <a:cs typeface="Arial"/>
              </a:rPr>
              <a:t> on a </a:t>
            </a:r>
            <a:r>
              <a:rPr lang="fr-FR" sz="2000" b="1" i="1" dirty="0" err="1" smtClean="0">
                <a:latin typeface="Arial"/>
                <a:cs typeface="Arial"/>
              </a:rPr>
              <a:t>precision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>
                <a:latin typeface="Arial"/>
                <a:cs typeface="Arial"/>
              </a:rPr>
              <a:t>m</a:t>
            </a:r>
            <a:r>
              <a:rPr lang="fr-FR" sz="2000" b="1" i="1" dirty="0" err="1" smtClean="0">
                <a:latin typeface="Arial"/>
                <a:cs typeface="Arial"/>
              </a:rPr>
              <a:t>echanical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>
                <a:latin typeface="Arial"/>
                <a:cs typeface="Arial"/>
              </a:rPr>
              <a:t>m</a:t>
            </a:r>
            <a:r>
              <a:rPr lang="fr-FR" sz="2000" b="1" i="1" dirty="0" err="1" smtClean="0">
                <a:latin typeface="Arial"/>
                <a:cs typeface="Arial"/>
              </a:rPr>
              <a:t>ount</a:t>
            </a:r>
            <a:r>
              <a:rPr lang="fr-FR" sz="2000" b="1" i="1" dirty="0" smtClean="0">
                <a:latin typeface="Arial"/>
                <a:cs typeface="Arial"/>
              </a:rPr>
              <a:t>.</a:t>
            </a:r>
            <a:br>
              <a:rPr lang="fr-FR" sz="2000" b="1" i="1" dirty="0" smtClean="0">
                <a:latin typeface="Arial"/>
                <a:cs typeface="Arial"/>
              </a:rPr>
            </a:br>
            <a:r>
              <a:rPr lang="fr-FR" sz="2000" b="1" i="1" dirty="0" err="1" smtClean="0">
                <a:latin typeface="Arial"/>
                <a:cs typeface="Arial"/>
              </a:rPr>
              <a:t>Each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fiber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is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at</a:t>
            </a:r>
            <a:r>
              <a:rPr lang="fr-FR" sz="2000" b="1" i="1" dirty="0" smtClean="0">
                <a:latin typeface="Arial"/>
                <a:cs typeface="Arial"/>
              </a:rPr>
              <a:t> the focus of a </a:t>
            </a:r>
            <a:r>
              <a:rPr lang="fr-FR" sz="2000" b="1" i="1" dirty="0" err="1" smtClean="0">
                <a:latin typeface="Arial"/>
                <a:cs typeface="Arial"/>
              </a:rPr>
              <a:t>lens,forming</a:t>
            </a:r>
            <a:r>
              <a:rPr lang="fr-FR" sz="2000" b="1" i="1" dirty="0" smtClean="0">
                <a:latin typeface="Arial"/>
                <a:cs typeface="Arial"/>
              </a:rPr>
              <a:t> a </a:t>
            </a:r>
            <a:r>
              <a:rPr lang="fr-FR" sz="2000" b="1" i="1" dirty="0" err="1" smtClean="0">
                <a:latin typeface="Arial"/>
                <a:cs typeface="Arial"/>
              </a:rPr>
              <a:t>microlens</a:t>
            </a:r>
            <a:r>
              <a:rPr lang="fr-FR" sz="2000" b="1" i="1" dirty="0" smtClean="0">
                <a:latin typeface="Arial"/>
                <a:cs typeface="Arial"/>
              </a:rPr>
              <a:t>  </a:t>
            </a:r>
            <a:r>
              <a:rPr lang="fr-FR" sz="2000" b="1" i="1" dirty="0" err="1" smtClean="0">
                <a:latin typeface="Arial"/>
                <a:cs typeface="Arial"/>
              </a:rPr>
              <a:t>array</a:t>
            </a:r>
            <a:r>
              <a:rPr lang="fr-FR" sz="2000" b="1" i="1" dirty="0" smtClean="0">
                <a:latin typeface="Arial"/>
                <a:cs typeface="Arial"/>
              </a:rPr>
              <a:t> matrix</a:t>
            </a:r>
            <a:endParaRPr lang="fr-FR" sz="2000" b="1" i="1" dirty="0">
              <a:latin typeface="Arial"/>
              <a:cs typeface="Arial"/>
            </a:endParaRPr>
          </a:p>
        </p:txBody>
      </p:sp>
      <p:pic>
        <p:nvPicPr>
          <p:cNvPr id="5" name="Image 4" descr="Capture d’écran 2013-02-13 à 15.56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2794000"/>
            <a:ext cx="5689600" cy="31496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51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Microlens</a:t>
            </a:r>
            <a:r>
              <a:rPr lang="fr-FR" dirty="0" smtClean="0"/>
              <a:t> </a:t>
            </a:r>
            <a:r>
              <a:rPr lang="fr-FR" dirty="0" err="1" smtClean="0"/>
              <a:t>Arrays</a:t>
            </a:r>
            <a:endParaRPr lang="fr-FR" dirty="0"/>
          </a:p>
        </p:txBody>
      </p:sp>
      <p:pic>
        <p:nvPicPr>
          <p:cNvPr id="3" name="Image 2" descr="Capture d’écran 2013-02-13 à 13.2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58228"/>
            <a:ext cx="8140764" cy="572372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3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4333" y="3529012"/>
            <a:ext cx="7772400" cy="1470025"/>
          </a:xfrm>
        </p:spPr>
        <p:txBody>
          <a:bodyPr>
            <a:noAutofit/>
          </a:bodyPr>
          <a:lstStyle/>
          <a:p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328208" y="1266854"/>
            <a:ext cx="6274858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fr-FR" sz="3600" dirty="0" smtClean="0">
              <a:solidFill>
                <a:prstClr val="black"/>
              </a:solidFill>
              <a:latin typeface="Times"/>
              <a:ea typeface="+mj-ea"/>
              <a:cs typeface="Times"/>
            </a:endParaRPr>
          </a:p>
          <a:p>
            <a:pPr lvl="0" algn="ctr">
              <a:spcBef>
                <a:spcPct val="0"/>
              </a:spcBef>
            </a:pPr>
            <a:endParaRPr lang="fr-FR" sz="3600" dirty="0">
              <a:solidFill>
                <a:prstClr val="black"/>
              </a:solidFill>
              <a:latin typeface="Times"/>
              <a:ea typeface="+mj-ea"/>
              <a:cs typeface="Times"/>
            </a:endParaRPr>
          </a:p>
          <a:p>
            <a:pPr lvl="0" algn="ctr">
              <a:spcBef>
                <a:spcPct val="0"/>
              </a:spcBef>
            </a:pP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Third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Step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Fiber</a:t>
            </a:r>
            <a:r>
              <a:rPr lang="fr-FR" sz="3600" b="1" i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-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to-</a:t>
            </a: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Fiber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Phase Shift </a:t>
            </a: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Measurement</a:t>
            </a:r>
            <a:r>
              <a:rPr lang="fr-FR" sz="3600" b="1" i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: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</a:p>
          <a:p>
            <a:pPr lvl="0" algn="ctr">
              <a:spcBef>
                <a:spcPct val="0"/>
              </a:spcBef>
            </a:pPr>
            <a:endParaRPr lang="fr-FR" sz="3600" dirty="0" smtClean="0">
              <a:solidFill>
                <a:srgbClr val="FF0000"/>
              </a:solidFill>
              <a:latin typeface="Times"/>
              <a:ea typeface="+mj-ea"/>
              <a:cs typeface="Times"/>
            </a:endParaRPr>
          </a:p>
          <a:p>
            <a:pPr lvl="0" algn="ctr">
              <a:spcBef>
                <a:spcPct val="0"/>
              </a:spcBef>
            </a:pP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The </a:t>
            </a: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Quadriwave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latin typeface="Arial"/>
                <a:ea typeface="+mj-ea"/>
                <a:cs typeface="Arial"/>
              </a:rPr>
              <a:t>Lateral</a:t>
            </a:r>
            <a:r>
              <a:rPr lang="fr-FR" sz="3600" b="1" i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latin typeface="Arial"/>
                <a:ea typeface="+mj-ea"/>
                <a:cs typeface="Arial"/>
              </a:rPr>
              <a:t>Shearing</a:t>
            </a:r>
            <a:r>
              <a:rPr lang="fr-FR" sz="3600" b="1" i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fr-FR" sz="3600" b="1" i="1" dirty="0" err="1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Interferometer</a:t>
            </a:r>
            <a:r>
              <a:rPr lang="fr-FR" sz="3600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  <a:endParaRPr lang="fr-FR" sz="3600" b="1" i="1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8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Capture d’écran 2013-02-13 à 13.2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60"/>
            <a:ext cx="9144000" cy="648814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27" y="33325"/>
            <a:ext cx="1182077" cy="66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1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3-02-12 à 11.5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675792"/>
            <a:ext cx="3793067" cy="147303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9275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b="1" i="1" dirty="0" smtClean="0">
                <a:latin typeface="Arial"/>
                <a:cs typeface="Arial"/>
              </a:rPr>
              <a:t>Phase Noise </a:t>
            </a:r>
            <a:r>
              <a:rPr lang="fr-FR" sz="2800" b="1" i="1" dirty="0" err="1" smtClean="0">
                <a:latin typeface="Arial"/>
                <a:cs typeface="Arial"/>
              </a:rPr>
              <a:t>Measurement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 smtClean="0">
                <a:latin typeface="Arial"/>
                <a:cs typeface="Arial"/>
              </a:rPr>
              <a:t>with</a:t>
            </a:r>
            <a:r>
              <a:rPr lang="fr-FR" sz="2800" b="1" i="1" dirty="0" smtClean="0">
                <a:latin typeface="Arial"/>
                <a:cs typeface="Arial"/>
              </a:rPr>
              <a:t> a </a:t>
            </a:r>
            <a:br>
              <a:rPr lang="fr-FR" sz="2800" b="1" i="1" dirty="0" smtClean="0">
                <a:latin typeface="Arial"/>
                <a:cs typeface="Arial"/>
              </a:rPr>
            </a:br>
            <a:r>
              <a:rPr lang="fr-FR" sz="2800" b="1" i="1" dirty="0" err="1" smtClean="0">
                <a:latin typeface="Arial"/>
                <a:cs typeface="Arial"/>
              </a:rPr>
              <a:t>Quadrilateral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>
                <a:latin typeface="Arial"/>
                <a:cs typeface="Arial"/>
              </a:rPr>
              <a:t>S</a:t>
            </a:r>
            <a:r>
              <a:rPr lang="fr-FR" sz="2800" b="1" i="1" dirty="0" err="1" smtClean="0">
                <a:latin typeface="Arial"/>
                <a:cs typeface="Arial"/>
              </a:rPr>
              <a:t>hearing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 smtClean="0">
                <a:latin typeface="Arial"/>
                <a:cs typeface="Arial"/>
              </a:rPr>
              <a:t>Interferometer</a:t>
            </a:r>
            <a:r>
              <a:rPr lang="fr-FR" sz="2800" b="1" i="1" dirty="0" smtClean="0">
                <a:latin typeface="Arial"/>
                <a:cs typeface="Arial"/>
              </a:rPr>
              <a:t/>
            </a:r>
            <a:br>
              <a:rPr lang="fr-FR" sz="2800" b="1" i="1" dirty="0" smtClean="0">
                <a:latin typeface="Arial"/>
                <a:cs typeface="Arial"/>
              </a:rPr>
            </a:br>
            <a:r>
              <a:rPr lang="fr-FR" sz="2800" b="1" i="1" dirty="0" smtClean="0">
                <a:latin typeface="Arial"/>
                <a:cs typeface="Arial"/>
              </a:rPr>
              <a:t>(10</a:t>
            </a:r>
            <a:r>
              <a:rPr lang="fr-FR" sz="2800" b="1" i="1" baseline="30000" dirty="0" smtClean="0">
                <a:latin typeface="Arial"/>
                <a:cs typeface="Arial"/>
              </a:rPr>
              <a:t>4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 smtClean="0">
                <a:latin typeface="Arial"/>
                <a:cs typeface="Arial"/>
              </a:rPr>
              <a:t>fibers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 smtClean="0">
                <a:latin typeface="Arial"/>
                <a:cs typeface="Arial"/>
              </a:rPr>
              <a:t>with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>
                <a:latin typeface="Symbol" charset="2"/>
                <a:cs typeface="Symbol" charset="2"/>
              </a:rPr>
              <a:t>l</a:t>
            </a:r>
            <a:r>
              <a:rPr lang="fr-FR" sz="2800" b="1" i="1" dirty="0" smtClean="0">
                <a:latin typeface="Arial"/>
                <a:cs typeface="Arial"/>
              </a:rPr>
              <a:t>/60 </a:t>
            </a:r>
            <a:r>
              <a:rPr lang="fr-FR" sz="2800" b="1" i="1" dirty="0" err="1" smtClean="0">
                <a:latin typeface="Arial"/>
                <a:cs typeface="Arial"/>
              </a:rPr>
              <a:t>precision</a:t>
            </a:r>
            <a:r>
              <a:rPr lang="fr-FR" sz="2800" b="1" i="1" dirty="0" smtClean="0">
                <a:latin typeface="Arial"/>
                <a:cs typeface="Arial"/>
              </a:rPr>
              <a:t> </a:t>
            </a:r>
            <a:r>
              <a:rPr lang="fr-FR" sz="2800" b="1" i="1" dirty="0" err="1" smtClean="0">
                <a:latin typeface="Arial"/>
                <a:cs typeface="Arial"/>
              </a:rPr>
              <a:t>at</a:t>
            </a:r>
            <a:r>
              <a:rPr lang="fr-FR" sz="2800" b="1" i="1" dirty="0" smtClean="0">
                <a:latin typeface="Arial"/>
                <a:cs typeface="Arial"/>
              </a:rPr>
              <a:t> kHz)  </a:t>
            </a:r>
            <a:endParaRPr lang="fr-FR" sz="2800" b="1" i="1" dirty="0">
              <a:latin typeface="Arial"/>
              <a:cs typeface="Arial"/>
            </a:endParaRPr>
          </a:p>
        </p:txBody>
      </p: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5155688" y="2137352"/>
            <a:ext cx="3819525" cy="3609975"/>
            <a:chOff x="138" y="282"/>
            <a:chExt cx="3264" cy="3168"/>
          </a:xfrm>
        </p:grpSpPr>
        <p:pic>
          <p:nvPicPr>
            <p:cNvPr id="5" name="Picture 4"/>
            <p:cNvPicPr preferRelativeResize="0">
              <a:picLocks noChangeArrowheads="1"/>
            </p:cNvPicPr>
            <p:nvPr/>
          </p:nvPicPr>
          <p:blipFill>
            <a:blip r:embed="rId3">
              <a:lum bright="20000" contras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5" t="7367" r="8708" b="11052"/>
            <a:stretch>
              <a:fillRect/>
            </a:stretch>
          </p:blipFill>
          <p:spPr bwMode="auto">
            <a:xfrm>
              <a:off x="138" y="282"/>
              <a:ext cx="326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684" y="5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038" y="5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374" y="5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698" y="5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2028" y="54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364" y="54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712" y="5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696" y="91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044" y="91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386" y="91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710" y="91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2040" y="90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2376" y="90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2724" y="91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684" y="126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026" y="126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374" y="126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698" y="126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2028" y="125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364" y="125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712" y="126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672" y="160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1014" y="161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1374" y="160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1704" y="160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040" y="159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382" y="162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736" y="163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666" y="192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1008" y="193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368" y="193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1698" y="193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034" y="195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376" y="196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730" y="197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660" y="225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1002" y="226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1362" y="226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1692" y="226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028" y="228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70" y="229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724" y="232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672" y="258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1014" y="259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1374" y="259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1704" y="259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2040" y="261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2382" y="264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2736" y="2652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672" y="291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014" y="292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374" y="293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704" y="2940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2040" y="2964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2382" y="2976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2736" y="2988"/>
              <a:ext cx="192" cy="19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 rot="5400000">
              <a:off x="510" y="73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 rot="5400000">
              <a:off x="510" y="109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 rot="5400000">
              <a:off x="510" y="142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 rot="5400000">
              <a:off x="510" y="175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 rot="5400000">
              <a:off x="522" y="208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 rot="5400000">
              <a:off x="522" y="241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 rot="5400000">
              <a:off x="510" y="276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 rot="5400000">
              <a:off x="834" y="73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 rot="5400000">
              <a:off x="834" y="109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 rot="5400000">
              <a:off x="834" y="142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 rot="5400000">
              <a:off x="834" y="175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 rot="5400000">
              <a:off x="846" y="208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 rot="5400000">
              <a:off x="846" y="241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 rot="5400000">
              <a:off x="834" y="276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 rot="5400000">
              <a:off x="1188" y="73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 rot="5400000">
              <a:off x="1188" y="108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 rot="5400000">
              <a:off x="1188" y="142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 rot="5400000">
              <a:off x="1188" y="174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 rot="5400000">
              <a:off x="1188" y="208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 rot="5400000">
              <a:off x="1188" y="241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 rot="5400000">
              <a:off x="1188" y="276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 rot="5400000">
              <a:off x="1530" y="73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 rot="5400000">
              <a:off x="1530" y="109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 rot="5400000">
              <a:off x="1530" y="142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 rot="5400000">
              <a:off x="1530" y="175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 rot="5400000">
              <a:off x="1530" y="208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 rot="5400000">
              <a:off x="1530" y="242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 rot="5400000">
              <a:off x="1530" y="276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 rot="5400000">
              <a:off x="1848" y="72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 rot="5400000">
              <a:off x="1848" y="107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 rot="5400000">
              <a:off x="1848" y="143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 rot="5400000">
              <a:off x="1848" y="175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 rot="5400000">
              <a:off x="1860" y="206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 rot="5400000">
              <a:off x="1860" y="243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 rot="5400000">
              <a:off x="1848" y="278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 rot="5400000">
              <a:off x="2196" y="73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 rot="5400000">
              <a:off x="2196" y="108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 rot="5400000">
              <a:off x="2196" y="144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 rot="5400000">
              <a:off x="2196" y="177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 rot="5400000">
              <a:off x="2208" y="210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 rot="5400000">
              <a:off x="2208" y="244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 rot="5400000">
              <a:off x="2196" y="2796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 rot="5400000">
              <a:off x="2544" y="73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 rot="5400000">
              <a:off x="2544" y="109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 rot="5400000">
              <a:off x="2544" y="145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 rot="5400000">
              <a:off x="2544" y="178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 rot="5400000">
              <a:off x="2556" y="213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 rot="5400000">
              <a:off x="2556" y="247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0" name="Oval 110"/>
            <p:cNvSpPr>
              <a:spLocks noChangeArrowheads="1"/>
            </p:cNvSpPr>
            <p:nvPr/>
          </p:nvSpPr>
          <p:spPr bwMode="auto">
            <a:xfrm rot="5400000">
              <a:off x="2544" y="281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1" name="Oval 111"/>
            <p:cNvSpPr>
              <a:spLocks noChangeArrowheads="1"/>
            </p:cNvSpPr>
            <p:nvPr/>
          </p:nvSpPr>
          <p:spPr bwMode="auto">
            <a:xfrm rot="5400000">
              <a:off x="2880" y="73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2" name="Oval 112"/>
            <p:cNvSpPr>
              <a:spLocks noChangeArrowheads="1"/>
            </p:cNvSpPr>
            <p:nvPr/>
          </p:nvSpPr>
          <p:spPr bwMode="auto">
            <a:xfrm rot="5400000">
              <a:off x="2880" y="109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3" name="Oval 113"/>
            <p:cNvSpPr>
              <a:spLocks noChangeArrowheads="1"/>
            </p:cNvSpPr>
            <p:nvPr/>
          </p:nvSpPr>
          <p:spPr bwMode="auto">
            <a:xfrm rot="5400000">
              <a:off x="2880" y="145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4" name="Oval 114"/>
            <p:cNvSpPr>
              <a:spLocks noChangeArrowheads="1"/>
            </p:cNvSpPr>
            <p:nvPr/>
          </p:nvSpPr>
          <p:spPr bwMode="auto">
            <a:xfrm rot="5400000">
              <a:off x="2898" y="1800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5" name="Oval 115"/>
            <p:cNvSpPr>
              <a:spLocks noChangeArrowheads="1"/>
            </p:cNvSpPr>
            <p:nvPr/>
          </p:nvSpPr>
          <p:spPr bwMode="auto">
            <a:xfrm rot="5400000">
              <a:off x="2892" y="2142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6" name="Oval 116"/>
            <p:cNvSpPr>
              <a:spLocks noChangeArrowheads="1"/>
            </p:cNvSpPr>
            <p:nvPr/>
          </p:nvSpPr>
          <p:spPr bwMode="auto">
            <a:xfrm rot="5400000">
              <a:off x="2892" y="2478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 rot="5400000">
              <a:off x="2892" y="2814"/>
              <a:ext cx="192" cy="192"/>
            </a:xfrm>
            <a:prstGeom prst="ellipse">
              <a:avLst/>
            </a:prstGeom>
            <a:noFill/>
            <a:ln w="22225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fr-FR"/>
            </a:p>
          </p:txBody>
        </p:sp>
      </p:grpSp>
      <p:pic>
        <p:nvPicPr>
          <p:cNvPr id="119" name="Image 118" descr="Capture d’écran 2013-02-13 à 12.15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0586"/>
            <a:ext cx="3937000" cy="2514600"/>
          </a:xfrm>
          <a:prstGeom prst="rect">
            <a:avLst/>
          </a:prstGeom>
        </p:spPr>
      </p:pic>
      <p:sp>
        <p:nvSpPr>
          <p:cNvPr id="120" name="ZoneTexte 119"/>
          <p:cNvSpPr txBox="1"/>
          <p:nvPr/>
        </p:nvSpPr>
        <p:spPr>
          <a:xfrm>
            <a:off x="254000" y="1768020"/>
            <a:ext cx="440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1) </a:t>
            </a:r>
            <a:r>
              <a:rPr lang="fr-FR" b="1" i="1" dirty="0" err="1" smtClean="0"/>
              <a:t>Grating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Making</a:t>
            </a:r>
            <a:r>
              <a:rPr lang="fr-FR" b="1" i="1" dirty="0" smtClean="0"/>
              <a:t> 4 </a:t>
            </a:r>
            <a:r>
              <a:rPr lang="fr-FR" b="1" i="1" dirty="0" err="1" smtClean="0"/>
              <a:t>replicas</a:t>
            </a:r>
            <a:r>
              <a:rPr lang="fr-FR" b="1" i="1" dirty="0" smtClean="0"/>
              <a:t>  of </a:t>
            </a:r>
            <a:r>
              <a:rPr lang="fr-FR" b="1" i="1" dirty="0" err="1" smtClean="0"/>
              <a:t>each</a:t>
            </a:r>
            <a:r>
              <a:rPr lang="fr-FR" b="1" i="1" dirty="0" smtClean="0"/>
              <a:t> </a:t>
            </a:r>
            <a:r>
              <a:rPr lang="fr-FR" b="1" i="1" dirty="0" err="1" smtClean="0"/>
              <a:t>fiber</a:t>
            </a:r>
            <a:endParaRPr lang="fr-FR" b="1" i="1" dirty="0"/>
          </a:p>
        </p:txBody>
      </p:sp>
      <p:sp>
        <p:nvSpPr>
          <p:cNvPr id="121" name="ZoneTexte 120"/>
          <p:cNvSpPr txBox="1"/>
          <p:nvPr/>
        </p:nvSpPr>
        <p:spPr>
          <a:xfrm>
            <a:off x="254000" y="4188474"/>
            <a:ext cx="405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2</a:t>
            </a:r>
            <a:r>
              <a:rPr lang="fr-FR" b="1" i="1" dirty="0" smtClean="0"/>
              <a:t>) </a:t>
            </a:r>
            <a:r>
              <a:rPr lang="fr-FR" b="1" i="1" dirty="0" err="1" smtClean="0"/>
              <a:t>Neighbor</a:t>
            </a:r>
            <a:r>
              <a:rPr lang="fr-FR" b="1" i="1" dirty="0" smtClean="0"/>
              <a:t>  </a:t>
            </a:r>
            <a:r>
              <a:rPr lang="fr-FR" b="1" i="1" dirty="0" err="1" smtClean="0"/>
              <a:t>fibers</a:t>
            </a:r>
            <a:r>
              <a:rPr lang="fr-FR" b="1" i="1" dirty="0" smtClean="0"/>
              <a:t> </a:t>
            </a:r>
            <a:r>
              <a:rPr lang="fr-FR" b="1" i="1" dirty="0" err="1" smtClean="0"/>
              <a:t>interfer</a:t>
            </a:r>
            <a:r>
              <a:rPr lang="fr-FR" b="1" i="1" dirty="0" smtClean="0"/>
              <a:t> </a:t>
            </a:r>
            <a:r>
              <a:rPr lang="fr-FR" b="1" i="1" dirty="0" err="1" smtClean="0"/>
              <a:t>with</a:t>
            </a:r>
            <a:r>
              <a:rPr lang="fr-FR" b="1" i="1" dirty="0" smtClean="0"/>
              <a:t> </a:t>
            </a:r>
            <a:r>
              <a:rPr lang="fr-FR" b="1" i="1" dirty="0" err="1" smtClean="0"/>
              <a:t>replicas</a:t>
            </a:r>
            <a:endParaRPr lang="fr-FR" b="1" i="1" dirty="0" smtClean="0"/>
          </a:p>
          <a:p>
            <a:r>
              <a:rPr lang="fr-FR" b="1" i="1" dirty="0" err="1" smtClean="0"/>
              <a:t>Making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fringes</a:t>
            </a:r>
            <a:endParaRPr lang="fr-FR" b="1" i="1" dirty="0"/>
          </a:p>
        </p:txBody>
      </p:sp>
      <p:sp>
        <p:nvSpPr>
          <p:cNvPr id="122" name="ZoneTexte 121"/>
          <p:cNvSpPr txBox="1"/>
          <p:nvPr/>
        </p:nvSpPr>
        <p:spPr>
          <a:xfrm>
            <a:off x="255286" y="5934670"/>
            <a:ext cx="45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3) A phase </a:t>
            </a:r>
            <a:r>
              <a:rPr lang="fr-FR" b="1" i="1" dirty="0" err="1" smtClean="0"/>
              <a:t>map</a:t>
            </a:r>
            <a:r>
              <a:rPr lang="fr-FR" b="1" i="1" dirty="0" smtClean="0"/>
              <a:t> </a:t>
            </a:r>
            <a:r>
              <a:rPr lang="fr-FR" b="1" i="1" dirty="0" err="1" smtClean="0"/>
              <a:t>is</a:t>
            </a:r>
            <a:r>
              <a:rPr lang="fr-FR" b="1" i="1" dirty="0"/>
              <a:t> </a:t>
            </a:r>
            <a:r>
              <a:rPr lang="fr-FR" b="1" i="1" dirty="0" err="1" smtClean="0"/>
              <a:t>captured</a:t>
            </a:r>
            <a:r>
              <a:rPr lang="fr-FR" b="1" i="1" dirty="0" smtClean="0"/>
              <a:t> </a:t>
            </a:r>
            <a:r>
              <a:rPr lang="fr-FR" b="1" i="1" dirty="0" err="1" smtClean="0"/>
              <a:t>every</a:t>
            </a:r>
            <a:r>
              <a:rPr lang="fr-FR" b="1" i="1" dirty="0" smtClean="0"/>
              <a:t> ms,</a:t>
            </a:r>
          </a:p>
          <a:p>
            <a:r>
              <a:rPr lang="fr-FR" b="1" i="1" dirty="0" err="1"/>
              <a:t>m</a:t>
            </a:r>
            <a:r>
              <a:rPr lang="fr-FR" b="1" i="1" dirty="0" err="1" smtClean="0"/>
              <a:t>aking</a:t>
            </a:r>
            <a:r>
              <a:rPr lang="fr-FR" b="1" i="1" dirty="0" smtClean="0"/>
              <a:t> possible phase correction </a:t>
            </a:r>
            <a:r>
              <a:rPr lang="fr-FR" b="1" i="1" dirty="0" err="1" smtClean="0"/>
              <a:t>with</a:t>
            </a:r>
            <a:r>
              <a:rPr lang="fr-FR" b="1" i="1" dirty="0" smtClean="0"/>
              <a:t>  phase</a:t>
            </a:r>
          </a:p>
          <a:p>
            <a:r>
              <a:rPr lang="fr-FR" b="1" i="1" dirty="0" smtClean="0"/>
              <a:t> </a:t>
            </a:r>
            <a:r>
              <a:rPr lang="fr-FR" b="1" i="1" dirty="0" err="1" smtClean="0"/>
              <a:t>modulator</a:t>
            </a:r>
            <a:r>
              <a:rPr lang="fr-FR" b="1" i="1" dirty="0" smtClean="0"/>
              <a:t> </a:t>
            </a:r>
            <a:endParaRPr lang="fr-FR" b="1" i="1" dirty="0"/>
          </a:p>
        </p:txBody>
      </p:sp>
      <p:sp>
        <p:nvSpPr>
          <p:cNvPr id="118" name="Espace réservé du pied de page 1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123" name="ZoneTexte 122"/>
          <p:cNvSpPr txBox="1"/>
          <p:nvPr/>
        </p:nvSpPr>
        <p:spPr>
          <a:xfrm>
            <a:off x="5225357" y="5927652"/>
            <a:ext cx="3653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Only</a:t>
            </a:r>
            <a:r>
              <a:rPr lang="fr-FR" b="1" i="1" dirty="0" smtClean="0"/>
              <a:t> 6 pixels are </a:t>
            </a:r>
            <a:r>
              <a:rPr lang="fr-FR" b="1" i="1" dirty="0" err="1" smtClean="0"/>
              <a:t>necessary</a:t>
            </a:r>
            <a:r>
              <a:rPr lang="fr-FR" b="1" i="1" dirty="0" smtClean="0"/>
              <a:t> to </a:t>
            </a:r>
            <a:r>
              <a:rPr lang="fr-FR" b="1" i="1" dirty="0" err="1" smtClean="0"/>
              <a:t>reach</a:t>
            </a:r>
            <a:r>
              <a:rPr lang="fr-FR" b="1" i="1" dirty="0" smtClean="0"/>
              <a:t> </a:t>
            </a:r>
          </a:p>
          <a:p>
            <a:r>
              <a:rPr lang="fr-FR" b="1" i="1" dirty="0" smtClean="0">
                <a:latin typeface="Symbol" charset="2"/>
                <a:cs typeface="Symbol" charset="2"/>
              </a:rPr>
              <a:t>l</a:t>
            </a:r>
            <a:r>
              <a:rPr lang="fr-FR" b="1" i="1" dirty="0" smtClean="0"/>
              <a:t>/60 </a:t>
            </a:r>
            <a:r>
              <a:rPr lang="fr-FR" b="1" i="1" dirty="0" err="1" smtClean="0"/>
              <a:t>precision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Image 124" descr="Capture d’écran 2012-05-01 à 11.42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10" y="101600"/>
            <a:ext cx="1115769" cy="62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Espace réservé du numéro de diapositive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73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i="1" dirty="0">
                <a:latin typeface="Arial"/>
                <a:cs typeface="Arial"/>
              </a:rPr>
              <a:t>Phase Noise </a:t>
            </a:r>
            <a:r>
              <a:rPr lang="fr-FR" sz="2400" b="1" i="1" dirty="0" err="1">
                <a:latin typeface="Arial"/>
                <a:cs typeface="Arial"/>
              </a:rPr>
              <a:t>Measurement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with</a:t>
            </a:r>
            <a:r>
              <a:rPr lang="fr-FR" sz="2400" b="1" i="1" dirty="0">
                <a:latin typeface="Arial"/>
                <a:cs typeface="Arial"/>
              </a:rPr>
              <a:t> a </a:t>
            </a:r>
            <a:r>
              <a:rPr lang="fr-FR" sz="2400" b="1" i="1" dirty="0" err="1" smtClean="0">
                <a:latin typeface="Arial"/>
                <a:cs typeface="Arial"/>
              </a:rPr>
              <a:t>Quadrilateral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Shearing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Interferometer</a:t>
            </a:r>
            <a:r>
              <a:rPr lang="fr-FR" sz="2400" b="1" i="1" dirty="0">
                <a:latin typeface="Arial"/>
                <a:cs typeface="Arial"/>
              </a:rPr>
              <a:t/>
            </a:r>
            <a:br>
              <a:rPr lang="fr-FR" sz="2400" b="1" i="1" dirty="0">
                <a:latin typeface="Arial"/>
                <a:cs typeface="Arial"/>
              </a:rPr>
            </a:br>
            <a:r>
              <a:rPr lang="fr-FR" sz="2400" b="1" i="1" dirty="0">
                <a:latin typeface="Arial"/>
                <a:cs typeface="Arial"/>
              </a:rPr>
              <a:t>(10</a:t>
            </a:r>
            <a:r>
              <a:rPr lang="fr-FR" sz="2400" b="1" i="1" baseline="30000" dirty="0">
                <a:latin typeface="Arial"/>
                <a:cs typeface="Arial"/>
              </a:rPr>
              <a:t>4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fibers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with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>
                <a:latin typeface="Symbol" charset="2"/>
                <a:cs typeface="Symbol" charset="2"/>
              </a:rPr>
              <a:t>l</a:t>
            </a:r>
            <a:r>
              <a:rPr lang="fr-FR" sz="2400" b="1" i="1" dirty="0">
                <a:latin typeface="Arial"/>
                <a:cs typeface="Arial"/>
              </a:rPr>
              <a:t>/60 </a:t>
            </a:r>
            <a:r>
              <a:rPr lang="fr-FR" sz="2400" b="1" i="1" dirty="0" err="1">
                <a:latin typeface="Arial"/>
                <a:cs typeface="Arial"/>
              </a:rPr>
              <a:t>precision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err="1">
                <a:latin typeface="Arial"/>
                <a:cs typeface="Arial"/>
              </a:rPr>
              <a:t>at</a:t>
            </a:r>
            <a:r>
              <a:rPr lang="fr-FR" sz="2400" b="1" i="1" dirty="0">
                <a:latin typeface="Arial"/>
                <a:cs typeface="Arial"/>
              </a:rPr>
              <a:t> kHz) </a:t>
            </a:r>
            <a:endParaRPr 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57200" y="2286000"/>
            <a:ext cx="82160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fr-FR" sz="2400" b="1" i="1" dirty="0" smtClean="0">
                <a:latin typeface="Arial"/>
                <a:cs typeface="Arial"/>
              </a:rPr>
              <a:t>For 10</a:t>
            </a:r>
            <a:r>
              <a:rPr lang="fr-FR" sz="2400" b="1" i="1" baseline="30000" dirty="0" smtClean="0">
                <a:latin typeface="Arial"/>
                <a:cs typeface="Arial"/>
              </a:rPr>
              <a:t>4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latin typeface="Arial"/>
                <a:cs typeface="Arial"/>
              </a:rPr>
              <a:t>fibers</a:t>
            </a:r>
            <a:r>
              <a:rPr lang="fr-FR" sz="2400" b="1" i="1" dirty="0" smtClean="0">
                <a:latin typeface="Arial"/>
                <a:cs typeface="Arial"/>
              </a:rPr>
              <a:t> , 6 pixels per </a:t>
            </a:r>
            <a:r>
              <a:rPr lang="fr-FR" sz="2400" b="1" i="1" dirty="0" err="1" smtClean="0">
                <a:latin typeface="Arial"/>
                <a:cs typeface="Arial"/>
              </a:rPr>
              <a:t>fiber</a:t>
            </a:r>
            <a:r>
              <a:rPr lang="fr-FR" sz="2400" b="1" i="1" dirty="0" smtClean="0">
                <a:latin typeface="Arial"/>
                <a:cs typeface="Arial"/>
              </a:rPr>
              <a:t> for a </a:t>
            </a:r>
            <a:r>
              <a:rPr lang="fr-FR" sz="2400" b="1" i="1" dirty="0" err="1" smtClean="0">
                <a:latin typeface="Arial"/>
                <a:cs typeface="Arial"/>
              </a:rPr>
              <a:t>resolution</a:t>
            </a:r>
            <a:r>
              <a:rPr lang="fr-FR" sz="2400" b="1" i="1" dirty="0" smtClean="0">
                <a:latin typeface="Arial"/>
                <a:cs typeface="Arial"/>
              </a:rPr>
              <a:t> of </a:t>
            </a:r>
          </a:p>
          <a:p>
            <a:r>
              <a:rPr lang="fr-FR" sz="2400" b="1" i="1" dirty="0">
                <a:latin typeface="Symbol" charset="2"/>
                <a:cs typeface="Symbol" charset="2"/>
              </a:rPr>
              <a:t>l</a:t>
            </a:r>
            <a:r>
              <a:rPr lang="fr-FR" sz="2400" b="1" i="1" dirty="0" smtClean="0">
                <a:latin typeface="Arial"/>
                <a:cs typeface="Arial"/>
              </a:rPr>
              <a:t>/60 @ 1kHz, off-the-</a:t>
            </a:r>
            <a:r>
              <a:rPr lang="fr-FR" sz="2400" b="1" i="1" dirty="0" err="1" smtClean="0">
                <a:latin typeface="Arial"/>
                <a:cs typeface="Arial"/>
              </a:rPr>
              <a:t>shelf</a:t>
            </a:r>
            <a:r>
              <a:rPr lang="fr-FR" sz="2400" b="1" i="1" dirty="0" smtClean="0">
                <a:latin typeface="Arial"/>
                <a:cs typeface="Arial"/>
              </a:rPr>
              <a:t> camera </a:t>
            </a:r>
            <a:r>
              <a:rPr lang="fr-FR" sz="2400" b="1" i="1" dirty="0" err="1" smtClean="0">
                <a:latin typeface="Arial"/>
                <a:cs typeface="Arial"/>
              </a:rPr>
              <a:t>with</a:t>
            </a:r>
            <a:r>
              <a:rPr lang="fr-FR" sz="2400" b="1" i="1" dirty="0" smtClean="0">
                <a:latin typeface="Arial"/>
                <a:cs typeface="Arial"/>
              </a:rPr>
              <a:t> 10</a:t>
            </a:r>
            <a:r>
              <a:rPr lang="fr-FR" sz="2400" b="1" i="1" baseline="30000" dirty="0" smtClean="0">
                <a:latin typeface="Arial"/>
                <a:cs typeface="Arial"/>
              </a:rPr>
              <a:t>6</a:t>
            </a:r>
            <a:r>
              <a:rPr lang="fr-FR" sz="2400" b="1" i="1" dirty="0" smtClean="0">
                <a:latin typeface="Arial"/>
                <a:cs typeface="Arial"/>
              </a:rPr>
              <a:t> /1kHz are  </a:t>
            </a:r>
          </a:p>
          <a:p>
            <a:r>
              <a:rPr lang="fr-FR" sz="2400" b="1" i="1" dirty="0" err="1" smtClean="0">
                <a:latin typeface="Arial"/>
                <a:cs typeface="Arial"/>
              </a:rPr>
              <a:t>available</a:t>
            </a:r>
            <a:r>
              <a:rPr lang="fr-FR" sz="2400" b="1" i="1" dirty="0" smtClean="0">
                <a:latin typeface="Arial"/>
                <a:cs typeface="Arial"/>
              </a:rPr>
              <a:t>. </a:t>
            </a:r>
          </a:p>
          <a:p>
            <a:pPr marL="457200" indent="-457200">
              <a:buFont typeface="Arial"/>
              <a:buChar char="•"/>
            </a:pPr>
            <a:endParaRPr lang="fr-FR" sz="2400" b="1" i="1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fr-FR" sz="2400" b="1" i="1" dirty="0" err="1" smtClean="0">
                <a:latin typeface="Arial"/>
                <a:cs typeface="Arial"/>
              </a:rPr>
              <a:t>Algorithm</a:t>
            </a:r>
            <a:r>
              <a:rPr lang="fr-FR" sz="2400" b="1" i="1" dirty="0" smtClean="0">
                <a:latin typeface="Arial"/>
                <a:cs typeface="Arial"/>
              </a:rPr>
              <a:t> to control the phase distribution of </a:t>
            </a:r>
            <a:r>
              <a:rPr lang="fr-FR" sz="2400" b="1" i="1" dirty="0" err="1" smtClean="0">
                <a:latin typeface="Arial"/>
                <a:cs typeface="Arial"/>
              </a:rPr>
              <a:t>fibers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</a:p>
          <a:p>
            <a:r>
              <a:rPr lang="fr-FR" sz="2400" b="1" i="1" dirty="0" smtClean="0">
                <a:latin typeface="Arial"/>
                <a:cs typeface="Arial"/>
              </a:rPr>
              <a:t>40Gops</a:t>
            </a:r>
            <a:r>
              <a:rPr lang="fr-FR" sz="2400" b="1" i="1" dirty="0">
                <a:latin typeface="Arial"/>
                <a:cs typeface="Arial"/>
              </a:rPr>
              <a:t> </a:t>
            </a:r>
            <a:r>
              <a:rPr lang="fr-FR" sz="2400" b="1" i="1" dirty="0" smtClean="0">
                <a:latin typeface="Arial"/>
                <a:cs typeface="Arial"/>
              </a:rPr>
              <a:t>Possible </a:t>
            </a:r>
            <a:r>
              <a:rPr lang="fr-FR" sz="2400" b="1" i="1" dirty="0" err="1" smtClean="0">
                <a:latin typeface="Arial"/>
                <a:cs typeface="Arial"/>
              </a:rPr>
              <a:t>with</a:t>
            </a:r>
            <a:r>
              <a:rPr lang="fr-FR" sz="2400" b="1" i="1" dirty="0" smtClean="0">
                <a:latin typeface="Arial"/>
                <a:cs typeface="Arial"/>
              </a:rPr>
              <a:t> a GPU.</a:t>
            </a:r>
            <a:endParaRPr lang="fr-FR" sz="2400" b="1" i="1" dirty="0"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976875" cy="75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46" y="101600"/>
            <a:ext cx="1129193" cy="63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15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Fourth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b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Phase Correction </a:t>
            </a:r>
            <a:b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by Optical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Modulator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fr-FR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90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 descr="Capture d’écran 2013-02-13 à 13.2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34" y="101600"/>
            <a:ext cx="977246" cy="55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80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80"/>
          <p:cNvGrpSpPr>
            <a:grpSpLocks/>
          </p:cNvGrpSpPr>
          <p:nvPr/>
        </p:nvGrpSpPr>
        <p:grpSpPr bwMode="auto">
          <a:xfrm>
            <a:off x="657225" y="687388"/>
            <a:ext cx="7750175" cy="4567237"/>
            <a:chOff x="414" y="433"/>
            <a:chExt cx="4882" cy="2877"/>
          </a:xfrm>
        </p:grpSpPr>
        <p:grpSp>
          <p:nvGrpSpPr>
            <p:cNvPr id="11270" name="Group 799"/>
            <p:cNvGrpSpPr>
              <a:grpSpLocks/>
            </p:cNvGrpSpPr>
            <p:nvPr/>
          </p:nvGrpSpPr>
          <p:grpSpPr bwMode="auto">
            <a:xfrm>
              <a:off x="2555" y="852"/>
              <a:ext cx="1067" cy="1886"/>
              <a:chOff x="2595" y="1119"/>
              <a:chExt cx="1067" cy="1993"/>
            </a:xfrm>
          </p:grpSpPr>
          <p:sp>
            <p:nvSpPr>
              <p:cNvPr id="11493" name="Line 800"/>
              <p:cNvSpPr>
                <a:spLocks noChangeAspect="1" noChangeShapeType="1"/>
              </p:cNvSpPr>
              <p:nvPr/>
            </p:nvSpPr>
            <p:spPr bwMode="auto">
              <a:xfrm>
                <a:off x="2737" y="113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4" name="Line 801"/>
              <p:cNvSpPr>
                <a:spLocks noChangeAspect="1" noChangeShapeType="1"/>
              </p:cNvSpPr>
              <p:nvPr/>
            </p:nvSpPr>
            <p:spPr bwMode="auto">
              <a:xfrm>
                <a:off x="2737" y="116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5" name="Line 802"/>
              <p:cNvSpPr>
                <a:spLocks noChangeAspect="1" noChangeShapeType="1"/>
              </p:cNvSpPr>
              <p:nvPr/>
            </p:nvSpPr>
            <p:spPr bwMode="auto">
              <a:xfrm>
                <a:off x="2737" y="119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6" name="Line 803"/>
              <p:cNvSpPr>
                <a:spLocks noChangeAspect="1" noChangeShapeType="1"/>
              </p:cNvSpPr>
              <p:nvPr/>
            </p:nvSpPr>
            <p:spPr bwMode="auto">
              <a:xfrm>
                <a:off x="2737" y="1227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7" name="Line 804"/>
              <p:cNvSpPr>
                <a:spLocks noChangeAspect="1" noChangeShapeType="1"/>
              </p:cNvSpPr>
              <p:nvPr/>
            </p:nvSpPr>
            <p:spPr bwMode="auto">
              <a:xfrm>
                <a:off x="2737" y="126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8" name="Line 805"/>
              <p:cNvSpPr>
                <a:spLocks noChangeAspect="1" noChangeShapeType="1"/>
              </p:cNvSpPr>
              <p:nvPr/>
            </p:nvSpPr>
            <p:spPr bwMode="auto">
              <a:xfrm>
                <a:off x="2737" y="1289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9" name="Line 806"/>
              <p:cNvSpPr>
                <a:spLocks noChangeAspect="1" noChangeShapeType="1"/>
              </p:cNvSpPr>
              <p:nvPr/>
            </p:nvSpPr>
            <p:spPr bwMode="auto">
              <a:xfrm>
                <a:off x="2737" y="131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0" name="Line 807"/>
              <p:cNvSpPr>
                <a:spLocks noChangeAspect="1" noChangeShapeType="1"/>
              </p:cNvSpPr>
              <p:nvPr/>
            </p:nvSpPr>
            <p:spPr bwMode="auto">
              <a:xfrm>
                <a:off x="2737" y="134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1" name="Line 808"/>
              <p:cNvSpPr>
                <a:spLocks noChangeAspect="1" noChangeShapeType="1"/>
              </p:cNvSpPr>
              <p:nvPr/>
            </p:nvSpPr>
            <p:spPr bwMode="auto">
              <a:xfrm>
                <a:off x="2737" y="1380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2" name="Line 809"/>
              <p:cNvSpPr>
                <a:spLocks noChangeAspect="1" noChangeShapeType="1"/>
              </p:cNvSpPr>
              <p:nvPr/>
            </p:nvSpPr>
            <p:spPr bwMode="auto">
              <a:xfrm>
                <a:off x="2737" y="1408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3" name="Line 810"/>
              <p:cNvSpPr>
                <a:spLocks noChangeAspect="1" noChangeShapeType="1"/>
              </p:cNvSpPr>
              <p:nvPr/>
            </p:nvSpPr>
            <p:spPr bwMode="auto">
              <a:xfrm>
                <a:off x="2737" y="1437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4" name="Line 811"/>
              <p:cNvSpPr>
                <a:spLocks noChangeAspect="1" noChangeShapeType="1"/>
              </p:cNvSpPr>
              <p:nvPr/>
            </p:nvSpPr>
            <p:spPr bwMode="auto">
              <a:xfrm>
                <a:off x="2737" y="146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5" name="Line 812"/>
              <p:cNvSpPr>
                <a:spLocks noChangeAspect="1" noChangeShapeType="1"/>
              </p:cNvSpPr>
              <p:nvPr/>
            </p:nvSpPr>
            <p:spPr bwMode="auto">
              <a:xfrm>
                <a:off x="2737" y="150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6" name="Line 813"/>
              <p:cNvSpPr>
                <a:spLocks noChangeAspect="1" noChangeShapeType="1"/>
              </p:cNvSpPr>
              <p:nvPr/>
            </p:nvSpPr>
            <p:spPr bwMode="auto">
              <a:xfrm>
                <a:off x="2737" y="152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7" name="Line 814"/>
              <p:cNvSpPr>
                <a:spLocks noChangeAspect="1" noChangeShapeType="1"/>
              </p:cNvSpPr>
              <p:nvPr/>
            </p:nvSpPr>
            <p:spPr bwMode="auto">
              <a:xfrm>
                <a:off x="2737" y="159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8" name="Line 815"/>
              <p:cNvSpPr>
                <a:spLocks noChangeAspect="1" noChangeShapeType="1"/>
              </p:cNvSpPr>
              <p:nvPr/>
            </p:nvSpPr>
            <p:spPr bwMode="auto">
              <a:xfrm>
                <a:off x="2737" y="156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9" name="Rectangle 816"/>
              <p:cNvSpPr>
                <a:spLocks noChangeAspect="1" noChangeArrowheads="1"/>
              </p:cNvSpPr>
              <p:nvPr/>
            </p:nvSpPr>
            <p:spPr bwMode="auto">
              <a:xfrm>
                <a:off x="2595" y="1621"/>
                <a:ext cx="141" cy="4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0" name="Line 817"/>
              <p:cNvSpPr>
                <a:spLocks noChangeAspect="1" noChangeShapeType="1"/>
              </p:cNvSpPr>
              <p:nvPr/>
            </p:nvSpPr>
            <p:spPr bwMode="auto">
              <a:xfrm>
                <a:off x="2737" y="163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1" name="Line 818"/>
              <p:cNvSpPr>
                <a:spLocks noChangeAspect="1" noChangeShapeType="1"/>
              </p:cNvSpPr>
              <p:nvPr/>
            </p:nvSpPr>
            <p:spPr bwMode="auto">
              <a:xfrm>
                <a:off x="2737" y="1664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2" name="Line 819"/>
              <p:cNvSpPr>
                <a:spLocks noChangeAspect="1" noChangeShapeType="1"/>
              </p:cNvSpPr>
              <p:nvPr/>
            </p:nvSpPr>
            <p:spPr bwMode="auto">
              <a:xfrm>
                <a:off x="2737" y="1696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3" name="Line 820"/>
              <p:cNvSpPr>
                <a:spLocks noChangeAspect="1" noChangeShapeType="1"/>
              </p:cNvSpPr>
              <p:nvPr/>
            </p:nvSpPr>
            <p:spPr bwMode="auto">
              <a:xfrm>
                <a:off x="2737" y="172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4" name="Line 821"/>
              <p:cNvSpPr>
                <a:spLocks noChangeAspect="1" noChangeShapeType="1"/>
              </p:cNvSpPr>
              <p:nvPr/>
            </p:nvSpPr>
            <p:spPr bwMode="auto">
              <a:xfrm>
                <a:off x="2737" y="176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5" name="Line 822"/>
              <p:cNvSpPr>
                <a:spLocks noChangeAspect="1" noChangeShapeType="1"/>
              </p:cNvSpPr>
              <p:nvPr/>
            </p:nvSpPr>
            <p:spPr bwMode="auto">
              <a:xfrm>
                <a:off x="2737" y="1792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6" name="Line 823"/>
              <p:cNvSpPr>
                <a:spLocks noChangeAspect="1" noChangeShapeType="1"/>
              </p:cNvSpPr>
              <p:nvPr/>
            </p:nvSpPr>
            <p:spPr bwMode="auto">
              <a:xfrm>
                <a:off x="2737" y="182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7" name="Line 824"/>
              <p:cNvSpPr>
                <a:spLocks noChangeAspect="1" noChangeShapeType="1"/>
              </p:cNvSpPr>
              <p:nvPr/>
            </p:nvSpPr>
            <p:spPr bwMode="auto">
              <a:xfrm>
                <a:off x="2737" y="184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8" name="Line 825"/>
              <p:cNvSpPr>
                <a:spLocks noChangeAspect="1" noChangeShapeType="1"/>
              </p:cNvSpPr>
              <p:nvPr/>
            </p:nvSpPr>
            <p:spPr bwMode="auto">
              <a:xfrm>
                <a:off x="2737" y="188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9" name="Line 826"/>
              <p:cNvSpPr>
                <a:spLocks noChangeAspect="1" noChangeShapeType="1"/>
              </p:cNvSpPr>
              <p:nvPr/>
            </p:nvSpPr>
            <p:spPr bwMode="auto">
              <a:xfrm>
                <a:off x="2737" y="191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0" name="Line 827"/>
              <p:cNvSpPr>
                <a:spLocks noChangeAspect="1" noChangeShapeType="1"/>
              </p:cNvSpPr>
              <p:nvPr/>
            </p:nvSpPr>
            <p:spPr bwMode="auto">
              <a:xfrm>
                <a:off x="2737" y="193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1" name="Line 828"/>
              <p:cNvSpPr>
                <a:spLocks noChangeAspect="1" noChangeShapeType="1"/>
              </p:cNvSpPr>
              <p:nvPr/>
            </p:nvSpPr>
            <p:spPr bwMode="auto">
              <a:xfrm>
                <a:off x="2737" y="1968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2" name="Line 829"/>
              <p:cNvSpPr>
                <a:spLocks noChangeAspect="1" noChangeShapeType="1"/>
              </p:cNvSpPr>
              <p:nvPr/>
            </p:nvSpPr>
            <p:spPr bwMode="auto">
              <a:xfrm>
                <a:off x="2737" y="2004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3" name="Line 830"/>
              <p:cNvSpPr>
                <a:spLocks noChangeAspect="1" noChangeShapeType="1"/>
              </p:cNvSpPr>
              <p:nvPr/>
            </p:nvSpPr>
            <p:spPr bwMode="auto">
              <a:xfrm>
                <a:off x="2737" y="203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4" name="Line 831"/>
              <p:cNvSpPr>
                <a:spLocks noChangeAspect="1" noChangeShapeType="1"/>
              </p:cNvSpPr>
              <p:nvPr/>
            </p:nvSpPr>
            <p:spPr bwMode="auto">
              <a:xfrm>
                <a:off x="2737" y="209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5" name="Line 832"/>
              <p:cNvSpPr>
                <a:spLocks noChangeAspect="1" noChangeShapeType="1"/>
              </p:cNvSpPr>
              <p:nvPr/>
            </p:nvSpPr>
            <p:spPr bwMode="auto">
              <a:xfrm>
                <a:off x="2737" y="206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6" name="Line 833"/>
              <p:cNvSpPr>
                <a:spLocks noChangeAspect="1" noChangeShapeType="1"/>
              </p:cNvSpPr>
              <p:nvPr/>
            </p:nvSpPr>
            <p:spPr bwMode="auto">
              <a:xfrm>
                <a:off x="2737" y="213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7" name="Line 834"/>
              <p:cNvSpPr>
                <a:spLocks noChangeAspect="1" noChangeShapeType="1"/>
              </p:cNvSpPr>
              <p:nvPr/>
            </p:nvSpPr>
            <p:spPr bwMode="auto">
              <a:xfrm>
                <a:off x="2737" y="2164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8" name="Line 835"/>
              <p:cNvSpPr>
                <a:spLocks noChangeAspect="1" noChangeShapeType="1"/>
              </p:cNvSpPr>
              <p:nvPr/>
            </p:nvSpPr>
            <p:spPr bwMode="auto">
              <a:xfrm>
                <a:off x="2737" y="219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9" name="Line 836"/>
              <p:cNvSpPr>
                <a:spLocks noChangeAspect="1" noChangeShapeType="1"/>
              </p:cNvSpPr>
              <p:nvPr/>
            </p:nvSpPr>
            <p:spPr bwMode="auto">
              <a:xfrm>
                <a:off x="2737" y="2232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0" name="Line 837"/>
              <p:cNvSpPr>
                <a:spLocks noChangeAspect="1" noChangeShapeType="1"/>
              </p:cNvSpPr>
              <p:nvPr/>
            </p:nvSpPr>
            <p:spPr bwMode="auto">
              <a:xfrm>
                <a:off x="2736" y="2265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1" name="Line 838"/>
              <p:cNvSpPr>
                <a:spLocks noChangeAspect="1" noChangeShapeType="1"/>
              </p:cNvSpPr>
              <p:nvPr/>
            </p:nvSpPr>
            <p:spPr bwMode="auto">
              <a:xfrm>
                <a:off x="2736" y="229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2" name="Line 839"/>
              <p:cNvSpPr>
                <a:spLocks noChangeAspect="1" noChangeShapeType="1"/>
              </p:cNvSpPr>
              <p:nvPr/>
            </p:nvSpPr>
            <p:spPr bwMode="auto">
              <a:xfrm>
                <a:off x="2736" y="2321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3" name="Line 840"/>
              <p:cNvSpPr>
                <a:spLocks noChangeAspect="1" noChangeShapeType="1"/>
              </p:cNvSpPr>
              <p:nvPr/>
            </p:nvSpPr>
            <p:spPr bwMode="auto">
              <a:xfrm>
                <a:off x="2736" y="2349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4" name="Line 841"/>
              <p:cNvSpPr>
                <a:spLocks noChangeAspect="1" noChangeShapeType="1"/>
              </p:cNvSpPr>
              <p:nvPr/>
            </p:nvSpPr>
            <p:spPr bwMode="auto">
              <a:xfrm>
                <a:off x="2737" y="238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5" name="Line 842"/>
              <p:cNvSpPr>
                <a:spLocks noChangeAspect="1" noChangeShapeType="1"/>
              </p:cNvSpPr>
              <p:nvPr/>
            </p:nvSpPr>
            <p:spPr bwMode="auto">
              <a:xfrm>
                <a:off x="2737" y="241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6" name="Line 843"/>
              <p:cNvSpPr>
                <a:spLocks noChangeAspect="1" noChangeShapeType="1"/>
              </p:cNvSpPr>
              <p:nvPr/>
            </p:nvSpPr>
            <p:spPr bwMode="auto">
              <a:xfrm>
                <a:off x="2737" y="244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7" name="Line 844"/>
              <p:cNvSpPr>
                <a:spLocks noChangeAspect="1" noChangeShapeType="1"/>
              </p:cNvSpPr>
              <p:nvPr/>
            </p:nvSpPr>
            <p:spPr bwMode="auto">
              <a:xfrm>
                <a:off x="2737" y="2469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8" name="Line 845"/>
              <p:cNvSpPr>
                <a:spLocks noChangeAspect="1" noChangeShapeType="1"/>
              </p:cNvSpPr>
              <p:nvPr/>
            </p:nvSpPr>
            <p:spPr bwMode="auto">
              <a:xfrm>
                <a:off x="2737" y="250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9" name="Line 846"/>
              <p:cNvSpPr>
                <a:spLocks noChangeAspect="1" noChangeShapeType="1"/>
              </p:cNvSpPr>
              <p:nvPr/>
            </p:nvSpPr>
            <p:spPr bwMode="auto">
              <a:xfrm>
                <a:off x="2737" y="253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0" name="Line 847"/>
              <p:cNvSpPr>
                <a:spLocks noChangeAspect="1" noChangeShapeType="1"/>
              </p:cNvSpPr>
              <p:nvPr/>
            </p:nvSpPr>
            <p:spPr bwMode="auto">
              <a:xfrm>
                <a:off x="2737" y="259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1" name="Line 848"/>
              <p:cNvSpPr>
                <a:spLocks noChangeAspect="1" noChangeShapeType="1"/>
              </p:cNvSpPr>
              <p:nvPr/>
            </p:nvSpPr>
            <p:spPr bwMode="auto">
              <a:xfrm>
                <a:off x="2737" y="256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2" name="Line 849"/>
              <p:cNvSpPr>
                <a:spLocks noChangeAspect="1" noChangeShapeType="1"/>
              </p:cNvSpPr>
              <p:nvPr/>
            </p:nvSpPr>
            <p:spPr bwMode="auto">
              <a:xfrm>
                <a:off x="2737" y="263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3" name="Line 850"/>
              <p:cNvSpPr>
                <a:spLocks noChangeAspect="1" noChangeShapeType="1"/>
              </p:cNvSpPr>
              <p:nvPr/>
            </p:nvSpPr>
            <p:spPr bwMode="auto">
              <a:xfrm>
                <a:off x="2737" y="266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4" name="Line 851"/>
              <p:cNvSpPr>
                <a:spLocks noChangeAspect="1" noChangeShapeType="1"/>
              </p:cNvSpPr>
              <p:nvPr/>
            </p:nvSpPr>
            <p:spPr bwMode="auto">
              <a:xfrm>
                <a:off x="2737" y="270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5" name="Line 852"/>
              <p:cNvSpPr>
                <a:spLocks noChangeAspect="1" noChangeShapeType="1"/>
              </p:cNvSpPr>
              <p:nvPr/>
            </p:nvSpPr>
            <p:spPr bwMode="auto">
              <a:xfrm>
                <a:off x="2737" y="2734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6" name="Line 853"/>
              <p:cNvSpPr>
                <a:spLocks noChangeAspect="1" noChangeShapeType="1"/>
              </p:cNvSpPr>
              <p:nvPr/>
            </p:nvSpPr>
            <p:spPr bwMode="auto">
              <a:xfrm>
                <a:off x="2736" y="2768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7" name="Line 854"/>
              <p:cNvSpPr>
                <a:spLocks noChangeAspect="1" noChangeShapeType="1"/>
              </p:cNvSpPr>
              <p:nvPr/>
            </p:nvSpPr>
            <p:spPr bwMode="auto">
              <a:xfrm>
                <a:off x="2736" y="2795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8" name="Line 855"/>
              <p:cNvSpPr>
                <a:spLocks noChangeAspect="1" noChangeShapeType="1"/>
              </p:cNvSpPr>
              <p:nvPr/>
            </p:nvSpPr>
            <p:spPr bwMode="auto">
              <a:xfrm>
                <a:off x="2736" y="282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9" name="Line 856"/>
              <p:cNvSpPr>
                <a:spLocks noChangeAspect="1" noChangeShapeType="1"/>
              </p:cNvSpPr>
              <p:nvPr/>
            </p:nvSpPr>
            <p:spPr bwMode="auto">
              <a:xfrm>
                <a:off x="2736" y="285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0" name="Line 857"/>
              <p:cNvSpPr>
                <a:spLocks noChangeAspect="1" noChangeShapeType="1"/>
              </p:cNvSpPr>
              <p:nvPr/>
            </p:nvSpPr>
            <p:spPr bwMode="auto">
              <a:xfrm>
                <a:off x="2737" y="288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1" name="Line 858"/>
              <p:cNvSpPr>
                <a:spLocks noChangeAspect="1" noChangeShapeType="1"/>
              </p:cNvSpPr>
              <p:nvPr/>
            </p:nvSpPr>
            <p:spPr bwMode="auto">
              <a:xfrm>
                <a:off x="2737" y="291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2" name="Line 859"/>
              <p:cNvSpPr>
                <a:spLocks noChangeAspect="1" noChangeShapeType="1"/>
              </p:cNvSpPr>
              <p:nvPr/>
            </p:nvSpPr>
            <p:spPr bwMode="auto">
              <a:xfrm>
                <a:off x="2737" y="294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3" name="Line 860"/>
              <p:cNvSpPr>
                <a:spLocks noChangeAspect="1" noChangeShapeType="1"/>
              </p:cNvSpPr>
              <p:nvPr/>
            </p:nvSpPr>
            <p:spPr bwMode="auto">
              <a:xfrm>
                <a:off x="2737" y="297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4" name="Line 861"/>
              <p:cNvSpPr>
                <a:spLocks noChangeAspect="1" noChangeShapeType="1"/>
              </p:cNvSpPr>
              <p:nvPr/>
            </p:nvSpPr>
            <p:spPr bwMode="auto">
              <a:xfrm>
                <a:off x="2737" y="300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5" name="Line 862"/>
              <p:cNvSpPr>
                <a:spLocks noChangeAspect="1" noChangeShapeType="1"/>
              </p:cNvSpPr>
              <p:nvPr/>
            </p:nvSpPr>
            <p:spPr bwMode="auto">
              <a:xfrm>
                <a:off x="2737" y="303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6" name="Line 863"/>
              <p:cNvSpPr>
                <a:spLocks noChangeAspect="1" noChangeShapeType="1"/>
              </p:cNvSpPr>
              <p:nvPr/>
            </p:nvSpPr>
            <p:spPr bwMode="auto">
              <a:xfrm>
                <a:off x="2737" y="310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7" name="Line 864"/>
              <p:cNvSpPr>
                <a:spLocks noChangeAspect="1" noChangeShapeType="1"/>
              </p:cNvSpPr>
              <p:nvPr/>
            </p:nvSpPr>
            <p:spPr bwMode="auto">
              <a:xfrm>
                <a:off x="2737" y="306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8" name="Freeform 865"/>
              <p:cNvSpPr>
                <a:spLocks noChangeAspect="1"/>
              </p:cNvSpPr>
              <p:nvPr/>
            </p:nvSpPr>
            <p:spPr bwMode="auto">
              <a:xfrm>
                <a:off x="2859" y="1132"/>
                <a:ext cx="798" cy="881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3 w 1170"/>
                  <a:gd name="T5" fmla="*/ 231 h 849"/>
                  <a:gd name="T6" fmla="*/ 200 w 1170"/>
                  <a:gd name="T7" fmla="*/ 768 h 849"/>
                  <a:gd name="T8" fmla="*/ 280 w 1170"/>
                  <a:gd name="T9" fmla="*/ 918 h 849"/>
                  <a:gd name="T10" fmla="*/ 371 w 1170"/>
                  <a:gd name="T11" fmla="*/ 94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59" name="Freeform 866"/>
              <p:cNvSpPr>
                <a:spLocks noChangeAspect="1"/>
              </p:cNvSpPr>
              <p:nvPr/>
            </p:nvSpPr>
            <p:spPr bwMode="auto">
              <a:xfrm>
                <a:off x="2859" y="1155"/>
                <a:ext cx="798" cy="863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3 w 1170"/>
                  <a:gd name="T5" fmla="*/ 217 h 849"/>
                  <a:gd name="T6" fmla="*/ 200 w 1170"/>
                  <a:gd name="T7" fmla="*/ 722 h 849"/>
                  <a:gd name="T8" fmla="*/ 280 w 1170"/>
                  <a:gd name="T9" fmla="*/ 864 h 849"/>
                  <a:gd name="T10" fmla="*/ 371 w 1170"/>
                  <a:gd name="T11" fmla="*/ 89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0" name="Freeform 867"/>
              <p:cNvSpPr>
                <a:spLocks noChangeAspect="1"/>
              </p:cNvSpPr>
              <p:nvPr/>
            </p:nvSpPr>
            <p:spPr bwMode="auto">
              <a:xfrm>
                <a:off x="2859" y="1181"/>
                <a:ext cx="798" cy="850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3 h 849"/>
                  <a:gd name="T4" fmla="*/ 123 w 1170"/>
                  <a:gd name="T5" fmla="*/ 207 h 849"/>
                  <a:gd name="T6" fmla="*/ 200 w 1170"/>
                  <a:gd name="T7" fmla="*/ 690 h 849"/>
                  <a:gd name="T8" fmla="*/ 280 w 1170"/>
                  <a:gd name="T9" fmla="*/ 825 h 849"/>
                  <a:gd name="T10" fmla="*/ 371 w 1170"/>
                  <a:gd name="T11" fmla="*/ 85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1" name="Freeform 868"/>
              <p:cNvSpPr>
                <a:spLocks noChangeAspect="1"/>
              </p:cNvSpPr>
              <p:nvPr/>
            </p:nvSpPr>
            <p:spPr bwMode="auto">
              <a:xfrm>
                <a:off x="2859" y="1207"/>
                <a:ext cx="798" cy="830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0 h 849"/>
                  <a:gd name="T4" fmla="*/ 123 w 1170"/>
                  <a:gd name="T5" fmla="*/ 193 h 849"/>
                  <a:gd name="T6" fmla="*/ 200 w 1170"/>
                  <a:gd name="T7" fmla="*/ 642 h 849"/>
                  <a:gd name="T8" fmla="*/ 280 w 1170"/>
                  <a:gd name="T9" fmla="*/ 768 h 849"/>
                  <a:gd name="T10" fmla="*/ 371 w 1170"/>
                  <a:gd name="T11" fmla="*/ 79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2" name="Freeform 869"/>
              <p:cNvSpPr>
                <a:spLocks noChangeAspect="1"/>
              </p:cNvSpPr>
              <p:nvPr/>
            </p:nvSpPr>
            <p:spPr bwMode="auto">
              <a:xfrm>
                <a:off x="2854" y="1252"/>
                <a:ext cx="799" cy="772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5 h 849"/>
                  <a:gd name="T4" fmla="*/ 124 w 1170"/>
                  <a:gd name="T5" fmla="*/ 155 h 849"/>
                  <a:gd name="T6" fmla="*/ 201 w 1170"/>
                  <a:gd name="T7" fmla="*/ 516 h 849"/>
                  <a:gd name="T8" fmla="*/ 281 w 1170"/>
                  <a:gd name="T9" fmla="*/ 617 h 849"/>
                  <a:gd name="T10" fmla="*/ 373 w 1170"/>
                  <a:gd name="T11" fmla="*/ 63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3" name="Freeform 870"/>
              <p:cNvSpPr>
                <a:spLocks noChangeAspect="1"/>
              </p:cNvSpPr>
              <p:nvPr/>
            </p:nvSpPr>
            <p:spPr bwMode="auto">
              <a:xfrm>
                <a:off x="2854" y="1279"/>
                <a:ext cx="799" cy="768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4 h 849"/>
                  <a:gd name="T4" fmla="*/ 124 w 1170"/>
                  <a:gd name="T5" fmla="*/ 153 h 849"/>
                  <a:gd name="T6" fmla="*/ 201 w 1170"/>
                  <a:gd name="T7" fmla="*/ 508 h 849"/>
                  <a:gd name="T8" fmla="*/ 281 w 1170"/>
                  <a:gd name="T9" fmla="*/ 609 h 849"/>
                  <a:gd name="T10" fmla="*/ 373 w 1170"/>
                  <a:gd name="T11" fmla="*/ 62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4" name="Freeform 871"/>
              <p:cNvSpPr>
                <a:spLocks noChangeAspect="1"/>
              </p:cNvSpPr>
              <p:nvPr/>
            </p:nvSpPr>
            <p:spPr bwMode="auto">
              <a:xfrm>
                <a:off x="2854" y="1309"/>
                <a:ext cx="799" cy="743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2 h 849"/>
                  <a:gd name="T4" fmla="*/ 124 w 1170"/>
                  <a:gd name="T5" fmla="*/ 138 h 849"/>
                  <a:gd name="T6" fmla="*/ 201 w 1170"/>
                  <a:gd name="T7" fmla="*/ 460 h 849"/>
                  <a:gd name="T8" fmla="*/ 281 w 1170"/>
                  <a:gd name="T9" fmla="*/ 550 h 849"/>
                  <a:gd name="T10" fmla="*/ 373 w 1170"/>
                  <a:gd name="T11" fmla="*/ 56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5" name="Freeform 872"/>
              <p:cNvSpPr>
                <a:spLocks noChangeAspect="1"/>
              </p:cNvSpPr>
              <p:nvPr/>
            </p:nvSpPr>
            <p:spPr bwMode="auto">
              <a:xfrm>
                <a:off x="2856" y="1338"/>
                <a:ext cx="800" cy="704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8 h 849"/>
                  <a:gd name="T4" fmla="*/ 125 w 1170"/>
                  <a:gd name="T5" fmla="*/ 119 h 849"/>
                  <a:gd name="T6" fmla="*/ 202 w 1170"/>
                  <a:gd name="T7" fmla="*/ 392 h 849"/>
                  <a:gd name="T8" fmla="*/ 282 w 1170"/>
                  <a:gd name="T9" fmla="*/ 469 h 849"/>
                  <a:gd name="T10" fmla="*/ 374 w 1170"/>
                  <a:gd name="T11" fmla="*/ 48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6" name="Freeform 873"/>
              <p:cNvSpPr>
                <a:spLocks noChangeAspect="1"/>
              </p:cNvSpPr>
              <p:nvPr/>
            </p:nvSpPr>
            <p:spPr bwMode="auto">
              <a:xfrm>
                <a:off x="2856" y="1375"/>
                <a:ext cx="800" cy="684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8 h 849"/>
                  <a:gd name="T4" fmla="*/ 125 w 1170"/>
                  <a:gd name="T5" fmla="*/ 109 h 849"/>
                  <a:gd name="T6" fmla="*/ 202 w 1170"/>
                  <a:gd name="T7" fmla="*/ 359 h 849"/>
                  <a:gd name="T8" fmla="*/ 282 w 1170"/>
                  <a:gd name="T9" fmla="*/ 429 h 849"/>
                  <a:gd name="T10" fmla="*/ 374 w 1170"/>
                  <a:gd name="T11" fmla="*/ 44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7" name="Freeform 874"/>
              <p:cNvSpPr>
                <a:spLocks noChangeAspect="1"/>
              </p:cNvSpPr>
              <p:nvPr/>
            </p:nvSpPr>
            <p:spPr bwMode="auto">
              <a:xfrm>
                <a:off x="2856" y="1402"/>
                <a:ext cx="800" cy="665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6 h 849"/>
                  <a:gd name="T4" fmla="*/ 125 w 1170"/>
                  <a:gd name="T5" fmla="*/ 99 h 849"/>
                  <a:gd name="T6" fmla="*/ 202 w 1170"/>
                  <a:gd name="T7" fmla="*/ 330 h 849"/>
                  <a:gd name="T8" fmla="*/ 282 w 1170"/>
                  <a:gd name="T9" fmla="*/ 395 h 849"/>
                  <a:gd name="T10" fmla="*/ 374 w 1170"/>
                  <a:gd name="T11" fmla="*/ 40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8" name="Freeform 875"/>
              <p:cNvSpPr>
                <a:spLocks noChangeAspect="1"/>
              </p:cNvSpPr>
              <p:nvPr/>
            </p:nvSpPr>
            <p:spPr bwMode="auto">
              <a:xfrm>
                <a:off x="2856" y="1432"/>
                <a:ext cx="800" cy="646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4 h 849"/>
                  <a:gd name="T4" fmla="*/ 125 w 1170"/>
                  <a:gd name="T5" fmla="*/ 91 h 849"/>
                  <a:gd name="T6" fmla="*/ 202 w 1170"/>
                  <a:gd name="T7" fmla="*/ 303 h 849"/>
                  <a:gd name="T8" fmla="*/ 282 w 1170"/>
                  <a:gd name="T9" fmla="*/ 362 h 849"/>
                  <a:gd name="T10" fmla="*/ 374 w 1170"/>
                  <a:gd name="T11" fmla="*/ 37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9" name="Freeform 876"/>
              <p:cNvSpPr>
                <a:spLocks noChangeAspect="1"/>
              </p:cNvSpPr>
              <p:nvPr/>
            </p:nvSpPr>
            <p:spPr bwMode="auto">
              <a:xfrm>
                <a:off x="2859" y="1462"/>
                <a:ext cx="798" cy="608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2 h 849"/>
                  <a:gd name="T4" fmla="*/ 123 w 1170"/>
                  <a:gd name="T5" fmla="*/ 76 h 849"/>
                  <a:gd name="T6" fmla="*/ 200 w 1170"/>
                  <a:gd name="T7" fmla="*/ 252 h 849"/>
                  <a:gd name="T8" fmla="*/ 280 w 1170"/>
                  <a:gd name="T9" fmla="*/ 302 h 849"/>
                  <a:gd name="T10" fmla="*/ 371 w 1170"/>
                  <a:gd name="T11" fmla="*/ 31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0" name="Freeform 877"/>
              <p:cNvSpPr>
                <a:spLocks noChangeAspect="1"/>
              </p:cNvSpPr>
              <p:nvPr/>
            </p:nvSpPr>
            <p:spPr bwMode="auto">
              <a:xfrm>
                <a:off x="2856" y="1503"/>
                <a:ext cx="800" cy="577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5 w 1170"/>
                  <a:gd name="T5" fmla="*/ 65 h 849"/>
                  <a:gd name="T6" fmla="*/ 202 w 1170"/>
                  <a:gd name="T7" fmla="*/ 215 h 849"/>
                  <a:gd name="T8" fmla="*/ 282 w 1170"/>
                  <a:gd name="T9" fmla="*/ 258 h 849"/>
                  <a:gd name="T10" fmla="*/ 374 w 1170"/>
                  <a:gd name="T11" fmla="*/ 2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1" name="Freeform 878"/>
              <p:cNvSpPr>
                <a:spLocks noChangeAspect="1"/>
              </p:cNvSpPr>
              <p:nvPr/>
            </p:nvSpPr>
            <p:spPr bwMode="auto">
              <a:xfrm>
                <a:off x="2856" y="1530"/>
                <a:ext cx="800" cy="573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5 w 1170"/>
                  <a:gd name="T5" fmla="*/ 63 h 849"/>
                  <a:gd name="T6" fmla="*/ 202 w 1170"/>
                  <a:gd name="T7" fmla="*/ 211 h 849"/>
                  <a:gd name="T8" fmla="*/ 282 w 1170"/>
                  <a:gd name="T9" fmla="*/ 253 h 849"/>
                  <a:gd name="T10" fmla="*/ 374 w 1170"/>
                  <a:gd name="T11" fmla="*/ 26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2" name="Freeform 879"/>
              <p:cNvSpPr>
                <a:spLocks noChangeAspect="1"/>
              </p:cNvSpPr>
              <p:nvPr/>
            </p:nvSpPr>
            <p:spPr bwMode="auto">
              <a:xfrm>
                <a:off x="2856" y="1559"/>
                <a:ext cx="800" cy="529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8 h 849"/>
                  <a:gd name="T4" fmla="*/ 125 w 1170"/>
                  <a:gd name="T5" fmla="*/ 50 h 849"/>
                  <a:gd name="T6" fmla="*/ 202 w 1170"/>
                  <a:gd name="T7" fmla="*/ 166 h 849"/>
                  <a:gd name="T8" fmla="*/ 282 w 1170"/>
                  <a:gd name="T9" fmla="*/ 199 h 849"/>
                  <a:gd name="T10" fmla="*/ 374 w 1170"/>
                  <a:gd name="T11" fmla="*/ 20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3" name="Freeform 880"/>
              <p:cNvSpPr>
                <a:spLocks noChangeAspect="1"/>
              </p:cNvSpPr>
              <p:nvPr/>
            </p:nvSpPr>
            <p:spPr bwMode="auto">
              <a:xfrm>
                <a:off x="2856" y="1587"/>
                <a:ext cx="800" cy="497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6 h 849"/>
                  <a:gd name="T4" fmla="*/ 125 w 1170"/>
                  <a:gd name="T5" fmla="*/ 42 h 849"/>
                  <a:gd name="T6" fmla="*/ 202 w 1170"/>
                  <a:gd name="T7" fmla="*/ 138 h 849"/>
                  <a:gd name="T8" fmla="*/ 282 w 1170"/>
                  <a:gd name="T9" fmla="*/ 165 h 849"/>
                  <a:gd name="T10" fmla="*/ 374 w 1170"/>
                  <a:gd name="T11" fmla="*/ 17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4" name="Freeform 881"/>
              <p:cNvSpPr>
                <a:spLocks noChangeAspect="1"/>
              </p:cNvSpPr>
              <p:nvPr/>
            </p:nvSpPr>
            <p:spPr bwMode="auto">
              <a:xfrm>
                <a:off x="2859" y="1641"/>
                <a:ext cx="798" cy="467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6 h 849"/>
                  <a:gd name="T4" fmla="*/ 123 w 1170"/>
                  <a:gd name="T5" fmla="*/ 35 h 849"/>
                  <a:gd name="T6" fmla="*/ 200 w 1170"/>
                  <a:gd name="T7" fmla="*/ 114 h 849"/>
                  <a:gd name="T8" fmla="*/ 280 w 1170"/>
                  <a:gd name="T9" fmla="*/ 137 h 849"/>
                  <a:gd name="T10" fmla="*/ 371 w 1170"/>
                  <a:gd name="T11" fmla="*/ 14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5" name="Freeform 882"/>
              <p:cNvSpPr>
                <a:spLocks noChangeAspect="1"/>
              </p:cNvSpPr>
              <p:nvPr/>
            </p:nvSpPr>
            <p:spPr bwMode="auto">
              <a:xfrm>
                <a:off x="2859" y="1668"/>
                <a:ext cx="798" cy="438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3 w 1170"/>
                  <a:gd name="T5" fmla="*/ 28 h 849"/>
                  <a:gd name="T6" fmla="*/ 200 w 1170"/>
                  <a:gd name="T7" fmla="*/ 94 h 849"/>
                  <a:gd name="T8" fmla="*/ 280 w 1170"/>
                  <a:gd name="T9" fmla="*/ 113 h 849"/>
                  <a:gd name="T10" fmla="*/ 371 w 1170"/>
                  <a:gd name="T11" fmla="*/ 11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6" name="Freeform 883"/>
              <p:cNvSpPr>
                <a:spLocks noChangeAspect="1"/>
              </p:cNvSpPr>
              <p:nvPr/>
            </p:nvSpPr>
            <p:spPr bwMode="auto">
              <a:xfrm>
                <a:off x="2859" y="1697"/>
                <a:ext cx="798" cy="396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3 w 1170"/>
                  <a:gd name="T5" fmla="*/ 21 h 849"/>
                  <a:gd name="T6" fmla="*/ 200 w 1170"/>
                  <a:gd name="T7" fmla="*/ 69 h 849"/>
                  <a:gd name="T8" fmla="*/ 280 w 1170"/>
                  <a:gd name="T9" fmla="*/ 83 h 849"/>
                  <a:gd name="T10" fmla="*/ 371 w 1170"/>
                  <a:gd name="T11" fmla="*/ 8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7" name="Freeform 884"/>
              <p:cNvSpPr>
                <a:spLocks noChangeAspect="1"/>
              </p:cNvSpPr>
              <p:nvPr/>
            </p:nvSpPr>
            <p:spPr bwMode="auto">
              <a:xfrm>
                <a:off x="2859" y="1726"/>
                <a:ext cx="798" cy="372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3 w 1170"/>
                  <a:gd name="T5" fmla="*/ 18 h 849"/>
                  <a:gd name="T6" fmla="*/ 200 w 1170"/>
                  <a:gd name="T7" fmla="*/ 58 h 849"/>
                  <a:gd name="T8" fmla="*/ 280 w 1170"/>
                  <a:gd name="T9" fmla="*/ 69 h 849"/>
                  <a:gd name="T10" fmla="*/ 371 w 1170"/>
                  <a:gd name="T11" fmla="*/ 7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8" name="Freeform 885"/>
              <p:cNvSpPr>
                <a:spLocks noChangeAspect="1"/>
              </p:cNvSpPr>
              <p:nvPr/>
            </p:nvSpPr>
            <p:spPr bwMode="auto">
              <a:xfrm>
                <a:off x="2856" y="1764"/>
                <a:ext cx="800" cy="338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2 h 849"/>
                  <a:gd name="T4" fmla="*/ 125 w 1170"/>
                  <a:gd name="T5" fmla="*/ 13 h 849"/>
                  <a:gd name="T6" fmla="*/ 202 w 1170"/>
                  <a:gd name="T7" fmla="*/ 43 h 849"/>
                  <a:gd name="T8" fmla="*/ 282 w 1170"/>
                  <a:gd name="T9" fmla="*/ 52 h 849"/>
                  <a:gd name="T10" fmla="*/ 374 w 1170"/>
                  <a:gd name="T11" fmla="*/ 5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9" name="Freeform 886"/>
              <p:cNvSpPr>
                <a:spLocks noChangeAspect="1"/>
              </p:cNvSpPr>
              <p:nvPr/>
            </p:nvSpPr>
            <p:spPr bwMode="auto">
              <a:xfrm>
                <a:off x="2856" y="1792"/>
                <a:ext cx="800" cy="314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10 h 849"/>
                  <a:gd name="T6" fmla="*/ 202 w 1170"/>
                  <a:gd name="T7" fmla="*/ 35 h 849"/>
                  <a:gd name="T8" fmla="*/ 282 w 1170"/>
                  <a:gd name="T9" fmla="*/ 41 h 849"/>
                  <a:gd name="T10" fmla="*/ 374 w 1170"/>
                  <a:gd name="T11" fmla="*/ 4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0" name="Freeform 887"/>
              <p:cNvSpPr>
                <a:spLocks noChangeAspect="1"/>
              </p:cNvSpPr>
              <p:nvPr/>
            </p:nvSpPr>
            <p:spPr bwMode="auto">
              <a:xfrm>
                <a:off x="2856" y="1820"/>
                <a:ext cx="800" cy="28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8 h 849"/>
                  <a:gd name="T6" fmla="*/ 202 w 1170"/>
                  <a:gd name="T7" fmla="*/ 27 h 849"/>
                  <a:gd name="T8" fmla="*/ 282 w 1170"/>
                  <a:gd name="T9" fmla="*/ 32 h 849"/>
                  <a:gd name="T10" fmla="*/ 374 w 1170"/>
                  <a:gd name="T11" fmla="*/ 3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1" name="Freeform 888"/>
              <p:cNvSpPr>
                <a:spLocks noChangeAspect="1"/>
              </p:cNvSpPr>
              <p:nvPr/>
            </p:nvSpPr>
            <p:spPr bwMode="auto">
              <a:xfrm>
                <a:off x="2856" y="1849"/>
                <a:ext cx="800" cy="26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6 h 849"/>
                  <a:gd name="T6" fmla="*/ 202 w 1170"/>
                  <a:gd name="T7" fmla="*/ 20 h 849"/>
                  <a:gd name="T8" fmla="*/ 282 w 1170"/>
                  <a:gd name="T9" fmla="*/ 24 h 849"/>
                  <a:gd name="T10" fmla="*/ 374 w 1170"/>
                  <a:gd name="T11" fmla="*/ 2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2" name="Freeform 889"/>
              <p:cNvSpPr>
                <a:spLocks noChangeAspect="1"/>
              </p:cNvSpPr>
              <p:nvPr/>
            </p:nvSpPr>
            <p:spPr bwMode="auto">
              <a:xfrm>
                <a:off x="2856" y="1891"/>
                <a:ext cx="800" cy="21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3 h 849"/>
                  <a:gd name="T6" fmla="*/ 202 w 1170"/>
                  <a:gd name="T7" fmla="*/ 10 h 849"/>
                  <a:gd name="T8" fmla="*/ 282 w 1170"/>
                  <a:gd name="T9" fmla="*/ 13 h 849"/>
                  <a:gd name="T10" fmla="*/ 374 w 1170"/>
                  <a:gd name="T11" fmla="*/ 1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3" name="Freeform 890"/>
              <p:cNvSpPr>
                <a:spLocks noChangeAspect="1"/>
              </p:cNvSpPr>
              <p:nvPr/>
            </p:nvSpPr>
            <p:spPr bwMode="auto">
              <a:xfrm>
                <a:off x="2856" y="1918"/>
                <a:ext cx="800" cy="19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2 h 849"/>
                  <a:gd name="T6" fmla="*/ 202 w 1170"/>
                  <a:gd name="T7" fmla="*/ 8 h 849"/>
                  <a:gd name="T8" fmla="*/ 282 w 1170"/>
                  <a:gd name="T9" fmla="*/ 9 h 849"/>
                  <a:gd name="T10" fmla="*/ 374 w 1170"/>
                  <a:gd name="T11" fmla="*/ 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4" name="Freeform 891"/>
              <p:cNvSpPr>
                <a:spLocks noChangeAspect="1"/>
              </p:cNvSpPr>
              <p:nvPr/>
            </p:nvSpPr>
            <p:spPr bwMode="auto">
              <a:xfrm>
                <a:off x="2856" y="1946"/>
                <a:ext cx="800" cy="168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2 h 849"/>
                  <a:gd name="T6" fmla="*/ 202 w 1170"/>
                  <a:gd name="T7" fmla="*/ 5 h 849"/>
                  <a:gd name="T8" fmla="*/ 282 w 1170"/>
                  <a:gd name="T9" fmla="*/ 6 h 849"/>
                  <a:gd name="T10" fmla="*/ 374 w 1170"/>
                  <a:gd name="T11" fmla="*/ 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5" name="Freeform 892"/>
              <p:cNvSpPr>
                <a:spLocks noChangeAspect="1"/>
              </p:cNvSpPr>
              <p:nvPr/>
            </p:nvSpPr>
            <p:spPr bwMode="auto">
              <a:xfrm>
                <a:off x="2856" y="1977"/>
                <a:ext cx="800" cy="13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1 h 849"/>
                  <a:gd name="T6" fmla="*/ 202 w 1170"/>
                  <a:gd name="T7" fmla="*/ 3 h 849"/>
                  <a:gd name="T8" fmla="*/ 282 w 1170"/>
                  <a:gd name="T9" fmla="*/ 3 h 849"/>
                  <a:gd name="T10" fmla="*/ 374 w 1170"/>
                  <a:gd name="T11" fmla="*/ 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6" name="Freeform 893"/>
              <p:cNvSpPr>
                <a:spLocks noChangeAspect="1"/>
              </p:cNvSpPr>
              <p:nvPr/>
            </p:nvSpPr>
            <p:spPr bwMode="auto">
              <a:xfrm>
                <a:off x="2856" y="2007"/>
                <a:ext cx="800" cy="11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2 h 849"/>
                  <a:gd name="T8" fmla="*/ 282 w 1170"/>
                  <a:gd name="T9" fmla="*/ 2 h 849"/>
                  <a:gd name="T10" fmla="*/ 374 w 1170"/>
                  <a:gd name="T11" fmla="*/ 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7" name="Freeform 894"/>
              <p:cNvSpPr>
                <a:spLocks noChangeAspect="1"/>
              </p:cNvSpPr>
              <p:nvPr/>
            </p:nvSpPr>
            <p:spPr bwMode="auto">
              <a:xfrm>
                <a:off x="2856" y="2034"/>
                <a:ext cx="800" cy="86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1 h 849"/>
                  <a:gd name="T8" fmla="*/ 282 w 1170"/>
                  <a:gd name="T9" fmla="*/ 1 h 849"/>
                  <a:gd name="T10" fmla="*/ 374 w 1170"/>
                  <a:gd name="T11" fmla="*/ 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8" name="Freeform 895"/>
              <p:cNvSpPr>
                <a:spLocks noChangeAspect="1"/>
              </p:cNvSpPr>
              <p:nvPr/>
            </p:nvSpPr>
            <p:spPr bwMode="auto">
              <a:xfrm>
                <a:off x="2856" y="2065"/>
                <a:ext cx="800" cy="5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0 h 849"/>
                  <a:gd name="T8" fmla="*/ 282 w 1170"/>
                  <a:gd name="T9" fmla="*/ 0 h 849"/>
                  <a:gd name="T10" fmla="*/ 374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9" name="Freeform 896"/>
              <p:cNvSpPr>
                <a:spLocks noChangeAspect="1"/>
              </p:cNvSpPr>
              <p:nvPr/>
            </p:nvSpPr>
            <p:spPr bwMode="auto">
              <a:xfrm>
                <a:off x="2856" y="2093"/>
                <a:ext cx="800" cy="2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0 h 849"/>
                  <a:gd name="T8" fmla="*/ 282 w 1170"/>
                  <a:gd name="T9" fmla="*/ 0 h 849"/>
                  <a:gd name="T10" fmla="*/ 374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0" name="Freeform 897"/>
              <p:cNvSpPr>
                <a:spLocks noChangeAspect="1"/>
              </p:cNvSpPr>
              <p:nvPr/>
            </p:nvSpPr>
            <p:spPr bwMode="auto">
              <a:xfrm flipV="1">
                <a:off x="2862" y="2223"/>
                <a:ext cx="800" cy="886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7 h 849"/>
                  <a:gd name="T4" fmla="*/ 125 w 1170"/>
                  <a:gd name="T5" fmla="*/ 235 h 849"/>
                  <a:gd name="T6" fmla="*/ 202 w 1170"/>
                  <a:gd name="T7" fmla="*/ 781 h 849"/>
                  <a:gd name="T8" fmla="*/ 282 w 1170"/>
                  <a:gd name="T9" fmla="*/ 934 h 849"/>
                  <a:gd name="T10" fmla="*/ 374 w 1170"/>
                  <a:gd name="T11" fmla="*/ 96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1" name="Freeform 898"/>
              <p:cNvSpPr>
                <a:spLocks noChangeAspect="1"/>
              </p:cNvSpPr>
              <p:nvPr/>
            </p:nvSpPr>
            <p:spPr bwMode="auto">
              <a:xfrm flipV="1">
                <a:off x="2862" y="2216"/>
                <a:ext cx="800" cy="869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5 w 1170"/>
                  <a:gd name="T5" fmla="*/ 222 h 849"/>
                  <a:gd name="T6" fmla="*/ 202 w 1170"/>
                  <a:gd name="T7" fmla="*/ 737 h 849"/>
                  <a:gd name="T8" fmla="*/ 282 w 1170"/>
                  <a:gd name="T9" fmla="*/ 881 h 849"/>
                  <a:gd name="T10" fmla="*/ 374 w 1170"/>
                  <a:gd name="T11" fmla="*/ 9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2" name="Freeform 899"/>
              <p:cNvSpPr>
                <a:spLocks noChangeAspect="1"/>
              </p:cNvSpPr>
              <p:nvPr/>
            </p:nvSpPr>
            <p:spPr bwMode="auto">
              <a:xfrm flipV="1">
                <a:off x="2862" y="2218"/>
                <a:ext cx="800" cy="841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3 h 849"/>
                  <a:gd name="T4" fmla="*/ 125 w 1170"/>
                  <a:gd name="T5" fmla="*/ 201 h 849"/>
                  <a:gd name="T6" fmla="*/ 202 w 1170"/>
                  <a:gd name="T7" fmla="*/ 669 h 849"/>
                  <a:gd name="T8" fmla="*/ 282 w 1170"/>
                  <a:gd name="T9" fmla="*/ 798 h 849"/>
                  <a:gd name="T10" fmla="*/ 374 w 1170"/>
                  <a:gd name="T11" fmla="*/ 82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3" name="Freeform 900"/>
              <p:cNvSpPr>
                <a:spLocks noChangeAspect="1"/>
              </p:cNvSpPr>
              <p:nvPr/>
            </p:nvSpPr>
            <p:spPr bwMode="auto">
              <a:xfrm flipV="1">
                <a:off x="2862" y="2212"/>
                <a:ext cx="800" cy="822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0 h 849"/>
                  <a:gd name="T4" fmla="*/ 125 w 1170"/>
                  <a:gd name="T5" fmla="*/ 188 h 849"/>
                  <a:gd name="T6" fmla="*/ 202 w 1170"/>
                  <a:gd name="T7" fmla="*/ 624 h 849"/>
                  <a:gd name="T8" fmla="*/ 282 w 1170"/>
                  <a:gd name="T9" fmla="*/ 746 h 849"/>
                  <a:gd name="T10" fmla="*/ 374 w 1170"/>
                  <a:gd name="T11" fmla="*/ 77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4" name="Freeform 901"/>
              <p:cNvSpPr>
                <a:spLocks noChangeAspect="1"/>
              </p:cNvSpPr>
              <p:nvPr/>
            </p:nvSpPr>
            <p:spPr bwMode="auto">
              <a:xfrm flipV="1">
                <a:off x="2859" y="2205"/>
                <a:ext cx="798" cy="783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6 h 849"/>
                  <a:gd name="T4" fmla="*/ 123 w 1170"/>
                  <a:gd name="T5" fmla="*/ 162 h 849"/>
                  <a:gd name="T6" fmla="*/ 200 w 1170"/>
                  <a:gd name="T7" fmla="*/ 540 h 849"/>
                  <a:gd name="T8" fmla="*/ 280 w 1170"/>
                  <a:gd name="T9" fmla="*/ 645 h 849"/>
                  <a:gd name="T10" fmla="*/ 371 w 1170"/>
                  <a:gd name="T11" fmla="*/ 6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5" name="Freeform 902"/>
              <p:cNvSpPr>
                <a:spLocks noChangeAspect="1"/>
              </p:cNvSpPr>
              <p:nvPr/>
            </p:nvSpPr>
            <p:spPr bwMode="auto">
              <a:xfrm flipV="1">
                <a:off x="2859" y="2201"/>
                <a:ext cx="798" cy="760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4 h 849"/>
                  <a:gd name="T4" fmla="*/ 123 w 1170"/>
                  <a:gd name="T5" fmla="*/ 149 h 849"/>
                  <a:gd name="T6" fmla="*/ 200 w 1170"/>
                  <a:gd name="T7" fmla="*/ 493 h 849"/>
                  <a:gd name="T8" fmla="*/ 280 w 1170"/>
                  <a:gd name="T9" fmla="*/ 590 h 849"/>
                  <a:gd name="T10" fmla="*/ 371 w 1170"/>
                  <a:gd name="T11" fmla="*/ 60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6" name="Freeform 903"/>
              <p:cNvSpPr>
                <a:spLocks noChangeAspect="1"/>
              </p:cNvSpPr>
              <p:nvPr/>
            </p:nvSpPr>
            <p:spPr bwMode="auto">
              <a:xfrm flipV="1">
                <a:off x="2859" y="2196"/>
                <a:ext cx="798" cy="736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2 h 849"/>
                  <a:gd name="T4" fmla="*/ 123 w 1170"/>
                  <a:gd name="T5" fmla="*/ 134 h 849"/>
                  <a:gd name="T6" fmla="*/ 200 w 1170"/>
                  <a:gd name="T7" fmla="*/ 448 h 849"/>
                  <a:gd name="T8" fmla="*/ 280 w 1170"/>
                  <a:gd name="T9" fmla="*/ 536 h 849"/>
                  <a:gd name="T10" fmla="*/ 371 w 1170"/>
                  <a:gd name="T11" fmla="*/ 55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7" name="Freeform 904"/>
              <p:cNvSpPr>
                <a:spLocks noChangeAspect="1"/>
              </p:cNvSpPr>
              <p:nvPr/>
            </p:nvSpPr>
            <p:spPr bwMode="auto">
              <a:xfrm flipV="1">
                <a:off x="2861" y="2188"/>
                <a:ext cx="799" cy="715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0 h 849"/>
                  <a:gd name="T4" fmla="*/ 124 w 1170"/>
                  <a:gd name="T5" fmla="*/ 124 h 849"/>
                  <a:gd name="T6" fmla="*/ 201 w 1170"/>
                  <a:gd name="T7" fmla="*/ 411 h 849"/>
                  <a:gd name="T8" fmla="*/ 281 w 1170"/>
                  <a:gd name="T9" fmla="*/ 491 h 849"/>
                  <a:gd name="T10" fmla="*/ 373 w 1170"/>
                  <a:gd name="T11" fmla="*/ 50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8" name="Freeform 905"/>
              <p:cNvSpPr>
                <a:spLocks noChangeAspect="1"/>
              </p:cNvSpPr>
              <p:nvPr/>
            </p:nvSpPr>
            <p:spPr bwMode="auto">
              <a:xfrm flipV="1">
                <a:off x="2861" y="2184"/>
                <a:ext cx="799" cy="681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7 h 849"/>
                  <a:gd name="T4" fmla="*/ 124 w 1170"/>
                  <a:gd name="T5" fmla="*/ 107 h 849"/>
                  <a:gd name="T6" fmla="*/ 201 w 1170"/>
                  <a:gd name="T7" fmla="*/ 355 h 849"/>
                  <a:gd name="T8" fmla="*/ 281 w 1170"/>
                  <a:gd name="T9" fmla="*/ 424 h 849"/>
                  <a:gd name="T10" fmla="*/ 373 w 1170"/>
                  <a:gd name="T11" fmla="*/ 43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9" name="Freeform 906"/>
              <p:cNvSpPr>
                <a:spLocks noChangeAspect="1"/>
              </p:cNvSpPr>
              <p:nvPr/>
            </p:nvSpPr>
            <p:spPr bwMode="auto">
              <a:xfrm flipV="1">
                <a:off x="2861" y="2179"/>
                <a:ext cx="799" cy="659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6 h 849"/>
                  <a:gd name="T4" fmla="*/ 124 w 1170"/>
                  <a:gd name="T5" fmla="*/ 97 h 849"/>
                  <a:gd name="T6" fmla="*/ 201 w 1170"/>
                  <a:gd name="T7" fmla="*/ 321 h 849"/>
                  <a:gd name="T8" fmla="*/ 281 w 1170"/>
                  <a:gd name="T9" fmla="*/ 384 h 849"/>
                  <a:gd name="T10" fmla="*/ 373 w 1170"/>
                  <a:gd name="T11" fmla="*/ 39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0" name="Freeform 907"/>
              <p:cNvSpPr>
                <a:spLocks noChangeAspect="1"/>
              </p:cNvSpPr>
              <p:nvPr/>
            </p:nvSpPr>
            <p:spPr bwMode="auto">
              <a:xfrm flipV="1">
                <a:off x="2861" y="2173"/>
                <a:ext cx="799" cy="636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4 h 849"/>
                  <a:gd name="T4" fmla="*/ 124 w 1170"/>
                  <a:gd name="T5" fmla="*/ 87 h 849"/>
                  <a:gd name="T6" fmla="*/ 201 w 1170"/>
                  <a:gd name="T7" fmla="*/ 289 h 849"/>
                  <a:gd name="T8" fmla="*/ 281 w 1170"/>
                  <a:gd name="T9" fmla="*/ 345 h 849"/>
                  <a:gd name="T10" fmla="*/ 373 w 1170"/>
                  <a:gd name="T11" fmla="*/ 35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1" name="Freeform 908"/>
              <p:cNvSpPr>
                <a:spLocks noChangeAspect="1"/>
              </p:cNvSpPr>
              <p:nvPr/>
            </p:nvSpPr>
            <p:spPr bwMode="auto">
              <a:xfrm flipV="1">
                <a:off x="2862" y="2167"/>
                <a:ext cx="800" cy="611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2 h 849"/>
                  <a:gd name="T4" fmla="*/ 125 w 1170"/>
                  <a:gd name="T5" fmla="*/ 77 h 849"/>
                  <a:gd name="T6" fmla="*/ 202 w 1170"/>
                  <a:gd name="T7" fmla="*/ 256 h 849"/>
                  <a:gd name="T8" fmla="*/ 282 w 1170"/>
                  <a:gd name="T9" fmla="*/ 307 h 849"/>
                  <a:gd name="T10" fmla="*/ 374 w 1170"/>
                  <a:gd name="T11" fmla="*/ 31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2" name="Freeform 909"/>
              <p:cNvSpPr>
                <a:spLocks noChangeAspect="1"/>
              </p:cNvSpPr>
              <p:nvPr/>
            </p:nvSpPr>
            <p:spPr bwMode="auto">
              <a:xfrm flipV="1">
                <a:off x="2861" y="2162"/>
                <a:ext cx="799" cy="577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4 w 1170"/>
                  <a:gd name="T5" fmla="*/ 65 h 849"/>
                  <a:gd name="T6" fmla="*/ 201 w 1170"/>
                  <a:gd name="T7" fmla="*/ 215 h 849"/>
                  <a:gd name="T8" fmla="*/ 281 w 1170"/>
                  <a:gd name="T9" fmla="*/ 258 h 849"/>
                  <a:gd name="T10" fmla="*/ 373 w 1170"/>
                  <a:gd name="T11" fmla="*/ 2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3" name="Freeform 910"/>
              <p:cNvSpPr>
                <a:spLocks noChangeAspect="1"/>
              </p:cNvSpPr>
              <p:nvPr/>
            </p:nvSpPr>
            <p:spPr bwMode="auto">
              <a:xfrm flipV="1">
                <a:off x="2861" y="2158"/>
                <a:ext cx="799" cy="554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9 h 849"/>
                  <a:gd name="T4" fmla="*/ 124 w 1170"/>
                  <a:gd name="T5" fmla="*/ 57 h 849"/>
                  <a:gd name="T6" fmla="*/ 201 w 1170"/>
                  <a:gd name="T7" fmla="*/ 191 h 849"/>
                  <a:gd name="T8" fmla="*/ 281 w 1170"/>
                  <a:gd name="T9" fmla="*/ 228 h 849"/>
                  <a:gd name="T10" fmla="*/ 373 w 1170"/>
                  <a:gd name="T11" fmla="*/ 23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4" name="Freeform 911"/>
              <p:cNvSpPr>
                <a:spLocks noChangeAspect="1"/>
              </p:cNvSpPr>
              <p:nvPr/>
            </p:nvSpPr>
            <p:spPr bwMode="auto">
              <a:xfrm flipV="1">
                <a:off x="2861" y="2155"/>
                <a:ext cx="799" cy="526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7 h 849"/>
                  <a:gd name="T4" fmla="*/ 124 w 1170"/>
                  <a:gd name="T5" fmla="*/ 49 h 849"/>
                  <a:gd name="T6" fmla="*/ 201 w 1170"/>
                  <a:gd name="T7" fmla="*/ 164 h 849"/>
                  <a:gd name="T8" fmla="*/ 281 w 1170"/>
                  <a:gd name="T9" fmla="*/ 195 h 849"/>
                  <a:gd name="T10" fmla="*/ 373 w 1170"/>
                  <a:gd name="T11" fmla="*/ 20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5" name="Freeform 912"/>
              <p:cNvSpPr>
                <a:spLocks noChangeAspect="1"/>
              </p:cNvSpPr>
              <p:nvPr/>
            </p:nvSpPr>
            <p:spPr bwMode="auto">
              <a:xfrm flipV="1">
                <a:off x="2861" y="2150"/>
                <a:ext cx="799" cy="503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7 h 849"/>
                  <a:gd name="T4" fmla="*/ 124 w 1170"/>
                  <a:gd name="T5" fmla="*/ 43 h 849"/>
                  <a:gd name="T6" fmla="*/ 201 w 1170"/>
                  <a:gd name="T7" fmla="*/ 143 h 849"/>
                  <a:gd name="T8" fmla="*/ 281 w 1170"/>
                  <a:gd name="T9" fmla="*/ 171 h 849"/>
                  <a:gd name="T10" fmla="*/ 373 w 1170"/>
                  <a:gd name="T11" fmla="*/ 17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6" name="Freeform 913"/>
              <p:cNvSpPr>
                <a:spLocks noChangeAspect="1"/>
              </p:cNvSpPr>
              <p:nvPr/>
            </p:nvSpPr>
            <p:spPr bwMode="auto">
              <a:xfrm flipV="1">
                <a:off x="2862" y="2146"/>
                <a:ext cx="800" cy="453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5 w 1170"/>
                  <a:gd name="T5" fmla="*/ 31 h 849"/>
                  <a:gd name="T6" fmla="*/ 202 w 1170"/>
                  <a:gd name="T7" fmla="*/ 105 h 849"/>
                  <a:gd name="T8" fmla="*/ 282 w 1170"/>
                  <a:gd name="T9" fmla="*/ 125 h 849"/>
                  <a:gd name="T10" fmla="*/ 374 w 1170"/>
                  <a:gd name="T11" fmla="*/ 12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7" name="Freeform 914"/>
              <p:cNvSpPr>
                <a:spLocks noChangeAspect="1"/>
              </p:cNvSpPr>
              <p:nvPr/>
            </p:nvSpPr>
            <p:spPr bwMode="auto">
              <a:xfrm flipV="1">
                <a:off x="2862" y="2141"/>
                <a:ext cx="800" cy="432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5 w 1170"/>
                  <a:gd name="T5" fmla="*/ 27 h 849"/>
                  <a:gd name="T6" fmla="*/ 202 w 1170"/>
                  <a:gd name="T7" fmla="*/ 91 h 849"/>
                  <a:gd name="T8" fmla="*/ 282 w 1170"/>
                  <a:gd name="T9" fmla="*/ 108 h 849"/>
                  <a:gd name="T10" fmla="*/ 374 w 1170"/>
                  <a:gd name="T11" fmla="*/ 11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8" name="Freeform 915"/>
              <p:cNvSpPr>
                <a:spLocks noChangeAspect="1"/>
              </p:cNvSpPr>
              <p:nvPr/>
            </p:nvSpPr>
            <p:spPr bwMode="auto">
              <a:xfrm flipV="1">
                <a:off x="2862" y="2136"/>
                <a:ext cx="800" cy="407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4 h 849"/>
                  <a:gd name="T4" fmla="*/ 125 w 1170"/>
                  <a:gd name="T5" fmla="*/ 23 h 849"/>
                  <a:gd name="T6" fmla="*/ 202 w 1170"/>
                  <a:gd name="T7" fmla="*/ 76 h 849"/>
                  <a:gd name="T8" fmla="*/ 282 w 1170"/>
                  <a:gd name="T9" fmla="*/ 91 h 849"/>
                  <a:gd name="T10" fmla="*/ 374 w 1170"/>
                  <a:gd name="T11" fmla="*/ 9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9" name="Freeform 916"/>
              <p:cNvSpPr>
                <a:spLocks noChangeAspect="1"/>
              </p:cNvSpPr>
              <p:nvPr/>
            </p:nvSpPr>
            <p:spPr bwMode="auto">
              <a:xfrm flipV="1">
                <a:off x="2862" y="2136"/>
                <a:ext cx="800" cy="378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5 w 1170"/>
                  <a:gd name="T5" fmla="*/ 18 h 849"/>
                  <a:gd name="T6" fmla="*/ 202 w 1170"/>
                  <a:gd name="T7" fmla="*/ 61 h 849"/>
                  <a:gd name="T8" fmla="*/ 282 w 1170"/>
                  <a:gd name="T9" fmla="*/ 73 h 849"/>
                  <a:gd name="T10" fmla="*/ 374 w 1170"/>
                  <a:gd name="T11" fmla="*/ 7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0" name="Freeform 917"/>
              <p:cNvSpPr>
                <a:spLocks noChangeAspect="1"/>
              </p:cNvSpPr>
              <p:nvPr/>
            </p:nvSpPr>
            <p:spPr bwMode="auto">
              <a:xfrm flipV="1">
                <a:off x="2861" y="2134"/>
                <a:ext cx="799" cy="343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2 h 849"/>
                  <a:gd name="T4" fmla="*/ 124 w 1170"/>
                  <a:gd name="T5" fmla="*/ 14 h 849"/>
                  <a:gd name="T6" fmla="*/ 201 w 1170"/>
                  <a:gd name="T7" fmla="*/ 45 h 849"/>
                  <a:gd name="T8" fmla="*/ 281 w 1170"/>
                  <a:gd name="T9" fmla="*/ 54 h 849"/>
                  <a:gd name="T10" fmla="*/ 373 w 1170"/>
                  <a:gd name="T11" fmla="*/ 5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1" name="Freeform 918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31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2 h 849"/>
                  <a:gd name="T4" fmla="*/ 124 w 1170"/>
                  <a:gd name="T5" fmla="*/ 11 h 849"/>
                  <a:gd name="T6" fmla="*/ 201 w 1170"/>
                  <a:gd name="T7" fmla="*/ 36 h 849"/>
                  <a:gd name="T8" fmla="*/ 281 w 1170"/>
                  <a:gd name="T9" fmla="*/ 44 h 849"/>
                  <a:gd name="T10" fmla="*/ 373 w 1170"/>
                  <a:gd name="T11" fmla="*/ 4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2" name="Freeform 919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28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8 h 849"/>
                  <a:gd name="T6" fmla="*/ 201 w 1170"/>
                  <a:gd name="T7" fmla="*/ 27 h 849"/>
                  <a:gd name="T8" fmla="*/ 281 w 1170"/>
                  <a:gd name="T9" fmla="*/ 32 h 849"/>
                  <a:gd name="T10" fmla="*/ 373 w 1170"/>
                  <a:gd name="T11" fmla="*/ 3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3" name="Freeform 920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26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6 h 849"/>
                  <a:gd name="T6" fmla="*/ 201 w 1170"/>
                  <a:gd name="T7" fmla="*/ 20 h 849"/>
                  <a:gd name="T8" fmla="*/ 281 w 1170"/>
                  <a:gd name="T9" fmla="*/ 24 h 849"/>
                  <a:gd name="T10" fmla="*/ 373 w 1170"/>
                  <a:gd name="T11" fmla="*/ 2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4" name="Freeform 921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222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4 h 849"/>
                  <a:gd name="T6" fmla="*/ 201 w 1170"/>
                  <a:gd name="T7" fmla="*/ 12 h 849"/>
                  <a:gd name="T8" fmla="*/ 281 w 1170"/>
                  <a:gd name="T9" fmla="*/ 15 h 849"/>
                  <a:gd name="T10" fmla="*/ 373 w 1170"/>
                  <a:gd name="T11" fmla="*/ 1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5" name="Freeform 922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19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2 h 849"/>
                  <a:gd name="T6" fmla="*/ 201 w 1170"/>
                  <a:gd name="T7" fmla="*/ 8 h 849"/>
                  <a:gd name="T8" fmla="*/ 281 w 1170"/>
                  <a:gd name="T9" fmla="*/ 9 h 849"/>
                  <a:gd name="T10" fmla="*/ 373 w 1170"/>
                  <a:gd name="T11" fmla="*/ 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6" name="Freeform 923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16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2 h 849"/>
                  <a:gd name="T6" fmla="*/ 201 w 1170"/>
                  <a:gd name="T7" fmla="*/ 5 h 849"/>
                  <a:gd name="T8" fmla="*/ 281 w 1170"/>
                  <a:gd name="T9" fmla="*/ 6 h 849"/>
                  <a:gd name="T10" fmla="*/ 373 w 1170"/>
                  <a:gd name="T11" fmla="*/ 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7" name="Freeform 924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13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1 h 849"/>
                  <a:gd name="T6" fmla="*/ 201 w 1170"/>
                  <a:gd name="T7" fmla="*/ 3 h 849"/>
                  <a:gd name="T8" fmla="*/ 281 w 1170"/>
                  <a:gd name="T9" fmla="*/ 3 h 849"/>
                  <a:gd name="T10" fmla="*/ 373 w 1170"/>
                  <a:gd name="T11" fmla="*/ 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8" name="Freeform 925"/>
              <p:cNvSpPr>
                <a:spLocks noChangeAspect="1"/>
              </p:cNvSpPr>
              <p:nvPr/>
            </p:nvSpPr>
            <p:spPr bwMode="auto">
              <a:xfrm flipV="1">
                <a:off x="2861" y="2123"/>
                <a:ext cx="799" cy="11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2 h 849"/>
                  <a:gd name="T8" fmla="*/ 281 w 1170"/>
                  <a:gd name="T9" fmla="*/ 2 h 849"/>
                  <a:gd name="T10" fmla="*/ 373 w 1170"/>
                  <a:gd name="T11" fmla="*/ 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9" name="Freeform 926"/>
              <p:cNvSpPr>
                <a:spLocks noChangeAspect="1"/>
              </p:cNvSpPr>
              <p:nvPr/>
            </p:nvSpPr>
            <p:spPr bwMode="auto">
              <a:xfrm flipV="1">
                <a:off x="2861" y="2121"/>
                <a:ext cx="799" cy="85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1 h 849"/>
                  <a:gd name="T8" fmla="*/ 281 w 1170"/>
                  <a:gd name="T9" fmla="*/ 1 h 849"/>
                  <a:gd name="T10" fmla="*/ 373 w 1170"/>
                  <a:gd name="T11" fmla="*/ 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0" name="Freeform 927"/>
              <p:cNvSpPr>
                <a:spLocks noChangeAspect="1"/>
              </p:cNvSpPr>
              <p:nvPr/>
            </p:nvSpPr>
            <p:spPr bwMode="auto">
              <a:xfrm flipV="1">
                <a:off x="2861" y="2118"/>
                <a:ext cx="799" cy="58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0 h 849"/>
                  <a:gd name="T8" fmla="*/ 281 w 1170"/>
                  <a:gd name="T9" fmla="*/ 0 h 849"/>
                  <a:gd name="T10" fmla="*/ 373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1" name="Freeform 928"/>
              <p:cNvSpPr>
                <a:spLocks noChangeAspect="1"/>
              </p:cNvSpPr>
              <p:nvPr/>
            </p:nvSpPr>
            <p:spPr bwMode="auto">
              <a:xfrm flipV="1">
                <a:off x="2861" y="2121"/>
                <a:ext cx="799" cy="2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0 h 849"/>
                  <a:gd name="T8" fmla="*/ 281 w 1170"/>
                  <a:gd name="T9" fmla="*/ 0 h 849"/>
                  <a:gd name="T10" fmla="*/ 373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2" name="Rectangle 929"/>
              <p:cNvSpPr>
                <a:spLocks noChangeAspect="1" noChangeArrowheads="1"/>
              </p:cNvSpPr>
              <p:nvPr/>
            </p:nvSpPr>
            <p:spPr bwMode="auto">
              <a:xfrm>
                <a:off x="2595" y="1119"/>
                <a:ext cx="141" cy="4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3" name="Rectangle 930"/>
              <p:cNvSpPr>
                <a:spLocks noChangeAspect="1" noChangeArrowheads="1"/>
              </p:cNvSpPr>
              <p:nvPr/>
            </p:nvSpPr>
            <p:spPr bwMode="auto">
              <a:xfrm>
                <a:off x="2595" y="2125"/>
                <a:ext cx="140" cy="4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4" name="Rectangle 931"/>
              <p:cNvSpPr>
                <a:spLocks noChangeAspect="1" noChangeArrowheads="1"/>
              </p:cNvSpPr>
              <p:nvPr/>
            </p:nvSpPr>
            <p:spPr bwMode="auto">
              <a:xfrm>
                <a:off x="2595" y="2627"/>
                <a:ext cx="140" cy="4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5" name="Rectangle 932"/>
              <p:cNvSpPr>
                <a:spLocks noChangeAspect="1" noChangeArrowheads="1"/>
              </p:cNvSpPr>
              <p:nvPr/>
            </p:nvSpPr>
            <p:spPr bwMode="auto">
              <a:xfrm>
                <a:off x="2775" y="1124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6" name="Rectangle 933"/>
              <p:cNvSpPr>
                <a:spLocks noChangeAspect="1" noChangeArrowheads="1"/>
              </p:cNvSpPr>
              <p:nvPr/>
            </p:nvSpPr>
            <p:spPr bwMode="auto">
              <a:xfrm>
                <a:off x="2775" y="1247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7" name="Rectangle 934"/>
              <p:cNvSpPr>
                <a:spLocks noChangeAspect="1" noChangeArrowheads="1"/>
              </p:cNvSpPr>
              <p:nvPr/>
            </p:nvSpPr>
            <p:spPr bwMode="auto">
              <a:xfrm>
                <a:off x="2775" y="1369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8" name="Rectangle 935"/>
              <p:cNvSpPr>
                <a:spLocks noChangeAspect="1" noChangeArrowheads="1"/>
              </p:cNvSpPr>
              <p:nvPr/>
            </p:nvSpPr>
            <p:spPr bwMode="auto">
              <a:xfrm>
                <a:off x="2775" y="1490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9" name="Rectangle 936"/>
              <p:cNvSpPr>
                <a:spLocks noChangeAspect="1" noChangeArrowheads="1"/>
              </p:cNvSpPr>
              <p:nvPr/>
            </p:nvSpPr>
            <p:spPr bwMode="auto">
              <a:xfrm>
                <a:off x="2775" y="1627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0" name="Rectangle 937"/>
              <p:cNvSpPr>
                <a:spLocks noChangeAspect="1" noChangeArrowheads="1"/>
              </p:cNvSpPr>
              <p:nvPr/>
            </p:nvSpPr>
            <p:spPr bwMode="auto">
              <a:xfrm>
                <a:off x="2775" y="1751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1" name="Rectangle 938"/>
              <p:cNvSpPr>
                <a:spLocks noChangeAspect="1" noChangeArrowheads="1"/>
              </p:cNvSpPr>
              <p:nvPr/>
            </p:nvSpPr>
            <p:spPr bwMode="auto">
              <a:xfrm>
                <a:off x="2775" y="1872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2" name="Rectangle 939"/>
              <p:cNvSpPr>
                <a:spLocks noChangeAspect="1" noChangeArrowheads="1"/>
              </p:cNvSpPr>
              <p:nvPr/>
            </p:nvSpPr>
            <p:spPr bwMode="auto">
              <a:xfrm>
                <a:off x="2775" y="1994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3" name="Rectangle 940"/>
              <p:cNvSpPr>
                <a:spLocks noChangeAspect="1" noChangeArrowheads="1"/>
              </p:cNvSpPr>
              <p:nvPr/>
            </p:nvSpPr>
            <p:spPr bwMode="auto">
              <a:xfrm>
                <a:off x="2774" y="2121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4" name="Rectangle 941"/>
              <p:cNvSpPr>
                <a:spLocks noChangeAspect="1" noChangeArrowheads="1"/>
              </p:cNvSpPr>
              <p:nvPr/>
            </p:nvSpPr>
            <p:spPr bwMode="auto">
              <a:xfrm>
                <a:off x="2774" y="2244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5" name="Rectangle 942"/>
              <p:cNvSpPr>
                <a:spLocks noChangeAspect="1" noChangeArrowheads="1"/>
              </p:cNvSpPr>
              <p:nvPr/>
            </p:nvSpPr>
            <p:spPr bwMode="auto">
              <a:xfrm>
                <a:off x="2774" y="2373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6" name="Rectangle 943"/>
              <p:cNvSpPr>
                <a:spLocks noChangeAspect="1" noChangeArrowheads="1"/>
              </p:cNvSpPr>
              <p:nvPr/>
            </p:nvSpPr>
            <p:spPr bwMode="auto">
              <a:xfrm>
                <a:off x="2774" y="2503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7" name="Rectangle 944"/>
              <p:cNvSpPr>
                <a:spLocks noChangeAspect="1" noChangeArrowheads="1"/>
              </p:cNvSpPr>
              <p:nvPr/>
            </p:nvSpPr>
            <p:spPr bwMode="auto">
              <a:xfrm>
                <a:off x="2774" y="2633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8" name="Rectangle 945"/>
              <p:cNvSpPr>
                <a:spLocks noChangeAspect="1" noChangeArrowheads="1"/>
              </p:cNvSpPr>
              <p:nvPr/>
            </p:nvSpPr>
            <p:spPr bwMode="auto">
              <a:xfrm>
                <a:off x="2774" y="2755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9" name="Rectangle 946"/>
              <p:cNvSpPr>
                <a:spLocks noChangeAspect="1" noChangeArrowheads="1"/>
              </p:cNvSpPr>
              <p:nvPr/>
            </p:nvSpPr>
            <p:spPr bwMode="auto">
              <a:xfrm>
                <a:off x="2774" y="2876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40" name="Rectangle 947"/>
              <p:cNvSpPr>
                <a:spLocks noChangeAspect="1" noChangeArrowheads="1"/>
              </p:cNvSpPr>
              <p:nvPr/>
            </p:nvSpPr>
            <p:spPr bwMode="auto">
              <a:xfrm>
                <a:off x="2774" y="3005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271" name="Freeform 948"/>
            <p:cNvSpPr>
              <a:spLocks/>
            </p:cNvSpPr>
            <p:nvPr/>
          </p:nvSpPr>
          <p:spPr bwMode="auto">
            <a:xfrm>
              <a:off x="4384" y="1672"/>
              <a:ext cx="488" cy="168"/>
            </a:xfrm>
            <a:custGeom>
              <a:avLst/>
              <a:gdLst>
                <a:gd name="T0" fmla="*/ 0 w 488"/>
                <a:gd name="T1" fmla="*/ 0 h 168"/>
                <a:gd name="T2" fmla="*/ 208 w 488"/>
                <a:gd name="T3" fmla="*/ 168 h 168"/>
                <a:gd name="T4" fmla="*/ 488 w 488"/>
                <a:gd name="T5" fmla="*/ 168 h 168"/>
                <a:gd name="T6" fmla="*/ 0 60000 65536"/>
                <a:gd name="T7" fmla="*/ 0 60000 65536"/>
                <a:gd name="T8" fmla="*/ 0 60000 65536"/>
                <a:gd name="T9" fmla="*/ 0 w 488"/>
                <a:gd name="T10" fmla="*/ 0 h 168"/>
                <a:gd name="T11" fmla="*/ 488 w 48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8" h="168">
                  <a:moveTo>
                    <a:pt x="0" y="0"/>
                  </a:moveTo>
                  <a:lnTo>
                    <a:pt x="208" y="168"/>
                  </a:lnTo>
                  <a:lnTo>
                    <a:pt x="488" y="1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2" name="Freeform 949"/>
            <p:cNvSpPr>
              <a:spLocks/>
            </p:cNvSpPr>
            <p:nvPr/>
          </p:nvSpPr>
          <p:spPr bwMode="auto">
            <a:xfrm flipV="1">
              <a:off x="4384" y="1736"/>
              <a:ext cx="488" cy="168"/>
            </a:xfrm>
            <a:custGeom>
              <a:avLst/>
              <a:gdLst>
                <a:gd name="T0" fmla="*/ 0 w 488"/>
                <a:gd name="T1" fmla="*/ 0 h 168"/>
                <a:gd name="T2" fmla="*/ 208 w 488"/>
                <a:gd name="T3" fmla="*/ 168 h 168"/>
                <a:gd name="T4" fmla="*/ 488 w 488"/>
                <a:gd name="T5" fmla="*/ 168 h 168"/>
                <a:gd name="T6" fmla="*/ 0 60000 65536"/>
                <a:gd name="T7" fmla="*/ 0 60000 65536"/>
                <a:gd name="T8" fmla="*/ 0 60000 65536"/>
                <a:gd name="T9" fmla="*/ 0 w 488"/>
                <a:gd name="T10" fmla="*/ 0 h 168"/>
                <a:gd name="T11" fmla="*/ 488 w 48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8" h="168">
                  <a:moveTo>
                    <a:pt x="0" y="0"/>
                  </a:moveTo>
                  <a:lnTo>
                    <a:pt x="208" y="168"/>
                  </a:lnTo>
                  <a:lnTo>
                    <a:pt x="488" y="1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3" name="Freeform 950"/>
            <p:cNvSpPr>
              <a:spLocks/>
            </p:cNvSpPr>
            <p:nvPr/>
          </p:nvSpPr>
          <p:spPr bwMode="auto">
            <a:xfrm>
              <a:off x="4725" y="1579"/>
              <a:ext cx="451" cy="388"/>
            </a:xfrm>
            <a:custGeom>
              <a:avLst/>
              <a:gdLst>
                <a:gd name="T0" fmla="*/ 128 w 339"/>
                <a:gd name="T1" fmla="*/ 108 h 388"/>
                <a:gd name="T2" fmla="*/ 128 w 339"/>
                <a:gd name="T3" fmla="*/ 0 h 388"/>
                <a:gd name="T4" fmla="*/ 798 w 339"/>
                <a:gd name="T5" fmla="*/ 0 h 388"/>
                <a:gd name="T6" fmla="*/ 798 w 339"/>
                <a:gd name="T7" fmla="*/ 388 h 388"/>
                <a:gd name="T8" fmla="*/ 122 w 339"/>
                <a:gd name="T9" fmla="*/ 388 h 388"/>
                <a:gd name="T10" fmla="*/ 122 w 339"/>
                <a:gd name="T11" fmla="*/ 301 h 388"/>
                <a:gd name="T12" fmla="*/ 0 w 339"/>
                <a:gd name="T13" fmla="*/ 301 h 388"/>
                <a:gd name="T14" fmla="*/ 0 w 339"/>
                <a:gd name="T15" fmla="*/ 108 h 388"/>
                <a:gd name="T16" fmla="*/ 128 w 339"/>
                <a:gd name="T17" fmla="*/ 108 h 3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9"/>
                <a:gd name="T28" fmla="*/ 0 h 388"/>
                <a:gd name="T29" fmla="*/ 339 w 339"/>
                <a:gd name="T30" fmla="*/ 388 h 3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9" h="388">
                  <a:moveTo>
                    <a:pt x="54" y="108"/>
                  </a:moveTo>
                  <a:lnTo>
                    <a:pt x="54" y="0"/>
                  </a:lnTo>
                  <a:lnTo>
                    <a:pt x="339" y="0"/>
                  </a:lnTo>
                  <a:lnTo>
                    <a:pt x="339" y="388"/>
                  </a:lnTo>
                  <a:lnTo>
                    <a:pt x="52" y="388"/>
                  </a:lnTo>
                  <a:lnTo>
                    <a:pt x="52" y="301"/>
                  </a:lnTo>
                  <a:lnTo>
                    <a:pt x="0" y="301"/>
                  </a:lnTo>
                  <a:lnTo>
                    <a:pt x="0" y="108"/>
                  </a:lnTo>
                  <a:lnTo>
                    <a:pt x="54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4" name="Freeform 951"/>
            <p:cNvSpPr>
              <a:spLocks noChangeAspect="1"/>
            </p:cNvSpPr>
            <p:nvPr/>
          </p:nvSpPr>
          <p:spPr bwMode="auto">
            <a:xfrm>
              <a:off x="3748" y="1661"/>
              <a:ext cx="924" cy="671"/>
            </a:xfrm>
            <a:custGeom>
              <a:avLst/>
              <a:gdLst>
                <a:gd name="T0" fmla="*/ 18 w 924"/>
                <a:gd name="T1" fmla="*/ 3 h 671"/>
                <a:gd name="T2" fmla="*/ 236 w 924"/>
                <a:gd name="T3" fmla="*/ 0 h 671"/>
                <a:gd name="T4" fmla="*/ 468 w 924"/>
                <a:gd name="T5" fmla="*/ 243 h 671"/>
                <a:gd name="T6" fmla="*/ 468 w 924"/>
                <a:gd name="T7" fmla="*/ 431 h 671"/>
                <a:gd name="T8" fmla="*/ 908 w 924"/>
                <a:gd name="T9" fmla="*/ 431 h 671"/>
                <a:gd name="T10" fmla="*/ 924 w 924"/>
                <a:gd name="T11" fmla="*/ 671 h 671"/>
                <a:gd name="T12" fmla="*/ 452 w 924"/>
                <a:gd name="T13" fmla="*/ 671 h 671"/>
                <a:gd name="T14" fmla="*/ 224 w 924"/>
                <a:gd name="T15" fmla="*/ 443 h 671"/>
                <a:gd name="T16" fmla="*/ 225 w 924"/>
                <a:gd name="T17" fmla="*/ 243 h 671"/>
                <a:gd name="T18" fmla="*/ 0 w 924"/>
                <a:gd name="T19" fmla="*/ 243 h 6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4"/>
                <a:gd name="T31" fmla="*/ 0 h 671"/>
                <a:gd name="T32" fmla="*/ 924 w 924"/>
                <a:gd name="T33" fmla="*/ 671 h 6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4" h="671">
                  <a:moveTo>
                    <a:pt x="18" y="3"/>
                  </a:moveTo>
                  <a:lnTo>
                    <a:pt x="236" y="0"/>
                  </a:lnTo>
                  <a:lnTo>
                    <a:pt x="468" y="243"/>
                  </a:lnTo>
                  <a:lnTo>
                    <a:pt x="468" y="431"/>
                  </a:lnTo>
                  <a:lnTo>
                    <a:pt x="908" y="431"/>
                  </a:lnTo>
                  <a:lnTo>
                    <a:pt x="924" y="671"/>
                  </a:lnTo>
                  <a:lnTo>
                    <a:pt x="452" y="671"/>
                  </a:lnTo>
                  <a:lnTo>
                    <a:pt x="224" y="443"/>
                  </a:lnTo>
                  <a:lnTo>
                    <a:pt x="225" y="243"/>
                  </a:lnTo>
                  <a:lnTo>
                    <a:pt x="0" y="243"/>
                  </a:lnTo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5" name="Oval 952"/>
            <p:cNvSpPr>
              <a:spLocks noChangeAspect="1" noChangeArrowheads="1"/>
            </p:cNvSpPr>
            <p:nvPr/>
          </p:nvSpPr>
          <p:spPr bwMode="auto">
            <a:xfrm>
              <a:off x="4072" y="2657"/>
              <a:ext cx="46" cy="42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6" name="Oval 953"/>
            <p:cNvSpPr>
              <a:spLocks noChangeAspect="1" noChangeArrowheads="1"/>
            </p:cNvSpPr>
            <p:nvPr/>
          </p:nvSpPr>
          <p:spPr bwMode="auto">
            <a:xfrm>
              <a:off x="4193" y="2856"/>
              <a:ext cx="46" cy="19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7" name="Oval 954"/>
            <p:cNvSpPr>
              <a:spLocks noChangeAspect="1" noChangeArrowheads="1"/>
            </p:cNvSpPr>
            <p:nvPr/>
          </p:nvSpPr>
          <p:spPr bwMode="auto">
            <a:xfrm>
              <a:off x="3954" y="2856"/>
              <a:ext cx="46" cy="19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8" name="Rectangle 955"/>
            <p:cNvSpPr>
              <a:spLocks noChangeAspect="1" noChangeArrowheads="1"/>
            </p:cNvSpPr>
            <p:nvPr/>
          </p:nvSpPr>
          <p:spPr bwMode="auto">
            <a:xfrm>
              <a:off x="3761" y="2916"/>
              <a:ext cx="677" cy="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9" name="Line 956"/>
            <p:cNvSpPr>
              <a:spLocks noChangeAspect="1" noChangeShapeType="1"/>
            </p:cNvSpPr>
            <p:nvPr/>
          </p:nvSpPr>
          <p:spPr bwMode="auto">
            <a:xfrm>
              <a:off x="3998" y="2916"/>
              <a:ext cx="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0" name="Line 957"/>
            <p:cNvSpPr>
              <a:spLocks noChangeAspect="1" noChangeShapeType="1"/>
            </p:cNvSpPr>
            <p:nvPr/>
          </p:nvSpPr>
          <p:spPr bwMode="auto">
            <a:xfrm>
              <a:off x="4119" y="2916"/>
              <a:ext cx="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1" name="Arc 958"/>
            <p:cNvSpPr>
              <a:spLocks noChangeAspect="1"/>
            </p:cNvSpPr>
            <p:nvPr/>
          </p:nvSpPr>
          <p:spPr bwMode="auto">
            <a:xfrm rot="71229" flipH="1">
              <a:off x="1360" y="1298"/>
              <a:ext cx="362" cy="974"/>
            </a:xfrm>
            <a:custGeom>
              <a:avLst/>
              <a:gdLst>
                <a:gd name="T0" fmla="*/ 0 w 22814"/>
                <a:gd name="T1" fmla="*/ 0 h 43200"/>
                <a:gd name="T2" fmla="*/ 0 w 22814"/>
                <a:gd name="T3" fmla="*/ 0 h 43200"/>
                <a:gd name="T4" fmla="*/ 0 w 22814"/>
                <a:gd name="T5" fmla="*/ 0 h 43200"/>
                <a:gd name="T6" fmla="*/ 0 60000 65536"/>
                <a:gd name="T7" fmla="*/ 0 60000 65536"/>
                <a:gd name="T8" fmla="*/ 0 60000 65536"/>
                <a:gd name="T9" fmla="*/ 0 w 22814"/>
                <a:gd name="T10" fmla="*/ 0 h 43200"/>
                <a:gd name="T11" fmla="*/ 22814 w 2281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14" h="43200" fill="none" extrusionOk="0">
                  <a:moveTo>
                    <a:pt x="1213" y="0"/>
                  </a:moveTo>
                  <a:cubicBezTo>
                    <a:pt x="13143" y="0"/>
                    <a:pt x="22814" y="9670"/>
                    <a:pt x="22814" y="21600"/>
                  </a:cubicBezTo>
                  <a:cubicBezTo>
                    <a:pt x="22814" y="33529"/>
                    <a:pt x="13143" y="43200"/>
                    <a:pt x="1214" y="43200"/>
                  </a:cubicBezTo>
                  <a:cubicBezTo>
                    <a:pt x="809" y="43200"/>
                    <a:pt x="404" y="43188"/>
                    <a:pt x="0" y="43165"/>
                  </a:cubicBezTo>
                </a:path>
                <a:path w="22814" h="43200" stroke="0" extrusionOk="0">
                  <a:moveTo>
                    <a:pt x="1213" y="0"/>
                  </a:moveTo>
                  <a:cubicBezTo>
                    <a:pt x="13143" y="0"/>
                    <a:pt x="22814" y="9670"/>
                    <a:pt x="22814" y="21600"/>
                  </a:cubicBezTo>
                  <a:cubicBezTo>
                    <a:pt x="22814" y="33529"/>
                    <a:pt x="13143" y="43200"/>
                    <a:pt x="1214" y="43200"/>
                  </a:cubicBezTo>
                  <a:cubicBezTo>
                    <a:pt x="809" y="43200"/>
                    <a:pt x="404" y="43188"/>
                    <a:pt x="0" y="43165"/>
                  </a:cubicBezTo>
                  <a:lnTo>
                    <a:pt x="1214" y="21600"/>
                  </a:lnTo>
                  <a:lnTo>
                    <a:pt x="1213" y="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1282" name="Text Box 959"/>
            <p:cNvSpPr txBox="1">
              <a:spLocks noChangeAspect="1" noChangeArrowheads="1"/>
            </p:cNvSpPr>
            <p:nvPr/>
          </p:nvSpPr>
          <p:spPr bwMode="auto">
            <a:xfrm>
              <a:off x="728" y="2031"/>
              <a:ext cx="70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polar. controller</a:t>
              </a:r>
            </a:p>
          </p:txBody>
        </p:sp>
        <p:sp>
          <p:nvSpPr>
            <p:cNvPr id="11283" name="Text Box 960"/>
            <p:cNvSpPr txBox="1">
              <a:spLocks noChangeAspect="1" noChangeArrowheads="1"/>
            </p:cNvSpPr>
            <p:nvPr/>
          </p:nvSpPr>
          <p:spPr bwMode="auto">
            <a:xfrm>
              <a:off x="1726" y="1130"/>
              <a:ext cx="10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1W PM</a:t>
              </a:r>
            </a:p>
            <a:p>
              <a:r>
                <a:rPr lang="fr-FR">
                  <a:solidFill>
                    <a:schemeClr val="tx1"/>
                  </a:solidFill>
                </a:rPr>
                <a:t>EDFAs</a:t>
              </a:r>
            </a:p>
          </p:txBody>
        </p:sp>
        <p:sp>
          <p:nvSpPr>
            <p:cNvPr id="11284" name="Text Box 961"/>
            <p:cNvSpPr txBox="1">
              <a:spLocks noChangeAspect="1" noChangeArrowheads="1"/>
            </p:cNvSpPr>
            <p:nvPr/>
          </p:nvSpPr>
          <p:spPr bwMode="auto">
            <a:xfrm>
              <a:off x="2302" y="2864"/>
              <a:ext cx="144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16 × 4-channels PLZT phase modulators</a:t>
              </a:r>
            </a:p>
          </p:txBody>
        </p:sp>
        <p:sp>
          <p:nvSpPr>
            <p:cNvPr id="11285" name="Line 962"/>
            <p:cNvSpPr>
              <a:spLocks noChangeAspect="1" noChangeShapeType="1"/>
            </p:cNvSpPr>
            <p:nvPr/>
          </p:nvSpPr>
          <p:spPr bwMode="auto">
            <a:xfrm rot="-5400000">
              <a:off x="3562" y="2072"/>
              <a:ext cx="8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6" name="Line 963"/>
            <p:cNvSpPr>
              <a:spLocks noChangeAspect="1" noChangeShapeType="1"/>
            </p:cNvSpPr>
            <p:nvPr/>
          </p:nvSpPr>
          <p:spPr bwMode="auto">
            <a:xfrm rot="-5400000">
              <a:off x="3927" y="2194"/>
              <a:ext cx="5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7" name="Line 964"/>
            <p:cNvSpPr>
              <a:spLocks noChangeAspect="1" noChangeShapeType="1"/>
            </p:cNvSpPr>
            <p:nvPr/>
          </p:nvSpPr>
          <p:spPr bwMode="auto">
            <a:xfrm>
              <a:off x="3973" y="2512"/>
              <a:ext cx="126" cy="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8" name="Line 965"/>
            <p:cNvSpPr>
              <a:spLocks noChangeAspect="1" noChangeShapeType="1"/>
            </p:cNvSpPr>
            <p:nvPr/>
          </p:nvSpPr>
          <p:spPr bwMode="auto">
            <a:xfrm flipH="1">
              <a:off x="4091" y="2504"/>
              <a:ext cx="125" cy="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9" name="Oval 966"/>
            <p:cNvSpPr>
              <a:spLocks noChangeAspect="1" noChangeArrowheads="1"/>
            </p:cNvSpPr>
            <p:nvPr/>
          </p:nvSpPr>
          <p:spPr bwMode="auto">
            <a:xfrm rot="5400000">
              <a:off x="4058" y="2298"/>
              <a:ext cx="66" cy="37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0" name="Rectangle 967"/>
            <p:cNvSpPr>
              <a:spLocks noChangeAspect="1" noChangeArrowheads="1"/>
            </p:cNvSpPr>
            <p:nvPr/>
          </p:nvSpPr>
          <p:spPr bwMode="auto">
            <a:xfrm>
              <a:off x="3910" y="3057"/>
              <a:ext cx="377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1" name="Rectangle 968"/>
            <p:cNvSpPr>
              <a:spLocks noChangeAspect="1" noChangeArrowheads="1"/>
            </p:cNvSpPr>
            <p:nvPr/>
          </p:nvSpPr>
          <p:spPr bwMode="auto">
            <a:xfrm>
              <a:off x="4036" y="2993"/>
              <a:ext cx="125" cy="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2" name="Text Box 969"/>
            <p:cNvSpPr txBox="1">
              <a:spLocks noChangeAspect="1" noChangeArrowheads="1"/>
            </p:cNvSpPr>
            <p:nvPr/>
          </p:nvSpPr>
          <p:spPr bwMode="auto">
            <a:xfrm>
              <a:off x="4226" y="2984"/>
              <a:ext cx="78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far-field</a:t>
              </a:r>
            </a:p>
            <a:p>
              <a:r>
                <a:rPr lang="fr-FR">
                  <a:solidFill>
                    <a:schemeClr val="tx1"/>
                  </a:solidFill>
                </a:rPr>
                <a:t>observation</a:t>
              </a:r>
            </a:p>
          </p:txBody>
        </p:sp>
        <p:sp>
          <p:nvSpPr>
            <p:cNvPr id="11293" name="Line 970"/>
            <p:cNvSpPr>
              <a:spLocks noChangeAspect="1" noChangeShapeType="1"/>
            </p:cNvSpPr>
            <p:nvPr/>
          </p:nvSpPr>
          <p:spPr bwMode="auto">
            <a:xfrm>
              <a:off x="4193" y="2333"/>
              <a:ext cx="4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4" name="Line 971"/>
            <p:cNvSpPr>
              <a:spLocks noChangeAspect="1" noChangeShapeType="1"/>
            </p:cNvSpPr>
            <p:nvPr/>
          </p:nvSpPr>
          <p:spPr bwMode="auto">
            <a:xfrm>
              <a:off x="3957" y="2093"/>
              <a:ext cx="7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5" name="Text Box 972"/>
            <p:cNvSpPr txBox="1">
              <a:spLocks noChangeAspect="1" noChangeArrowheads="1"/>
            </p:cNvSpPr>
            <p:nvPr/>
          </p:nvSpPr>
          <p:spPr bwMode="auto">
            <a:xfrm>
              <a:off x="4297" y="2183"/>
              <a:ext cx="99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fr-FR" b="1">
                <a:solidFill>
                  <a:schemeClr val="tx1"/>
                </a:solidFill>
              </a:endParaRPr>
            </a:p>
            <a:p>
              <a:r>
                <a:rPr lang="fr-FR" b="1">
                  <a:solidFill>
                    <a:schemeClr val="tx1"/>
                  </a:solidFill>
                </a:rPr>
                <a:t>laser output</a:t>
              </a:r>
            </a:p>
            <a:p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296" name="AutoShape 973"/>
            <p:cNvSpPr>
              <a:spLocks noChangeAspect="1" noChangeArrowheads="1"/>
            </p:cNvSpPr>
            <p:nvPr/>
          </p:nvSpPr>
          <p:spPr bwMode="auto">
            <a:xfrm rot="5400000">
              <a:off x="4585" y="2121"/>
              <a:ext cx="318" cy="188"/>
            </a:xfrm>
            <a:prstGeom prst="triangle">
              <a:avLst>
                <a:gd name="adj" fmla="val 50000"/>
              </a:avLst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297" name="Group 974"/>
            <p:cNvGrpSpPr>
              <a:grpSpLocks noChangeAspect="1"/>
            </p:cNvGrpSpPr>
            <p:nvPr/>
          </p:nvGrpSpPr>
          <p:grpSpPr bwMode="auto">
            <a:xfrm>
              <a:off x="3572" y="1582"/>
              <a:ext cx="157" cy="404"/>
              <a:chOff x="3312" y="1836"/>
              <a:chExt cx="120" cy="299"/>
            </a:xfrm>
          </p:grpSpPr>
          <p:sp>
            <p:nvSpPr>
              <p:cNvPr id="11427" name="Freeform 975"/>
              <p:cNvSpPr>
                <a:spLocks noChangeAspect="1"/>
              </p:cNvSpPr>
              <p:nvPr/>
            </p:nvSpPr>
            <p:spPr bwMode="auto">
              <a:xfrm>
                <a:off x="3312" y="1836"/>
                <a:ext cx="120" cy="299"/>
              </a:xfrm>
              <a:custGeom>
                <a:avLst/>
                <a:gdLst>
                  <a:gd name="T0" fmla="*/ 0 w 96"/>
                  <a:gd name="T1" fmla="*/ 93 h 240"/>
                  <a:gd name="T2" fmla="*/ 188 w 96"/>
                  <a:gd name="T3" fmla="*/ 0 h 240"/>
                  <a:gd name="T4" fmla="*/ 188 w 96"/>
                  <a:gd name="T5" fmla="*/ 371 h 240"/>
                  <a:gd name="T6" fmla="*/ 0 w 96"/>
                  <a:gd name="T7" fmla="*/ 465 h 240"/>
                  <a:gd name="T8" fmla="*/ 0 w 96"/>
                  <a:gd name="T9" fmla="*/ 9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240"/>
                  <a:gd name="T17" fmla="*/ 96 w 9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240">
                    <a:moveTo>
                      <a:pt x="0" y="48"/>
                    </a:moveTo>
                    <a:lnTo>
                      <a:pt x="96" y="0"/>
                    </a:lnTo>
                    <a:lnTo>
                      <a:pt x="96" y="192"/>
                    </a:lnTo>
                    <a:lnTo>
                      <a:pt x="0" y="24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428" name="Group 976"/>
              <p:cNvGrpSpPr>
                <a:grpSpLocks noChangeAspect="1"/>
              </p:cNvGrpSpPr>
              <p:nvPr/>
            </p:nvGrpSpPr>
            <p:grpSpPr bwMode="auto">
              <a:xfrm>
                <a:off x="3324" y="1878"/>
                <a:ext cx="94" cy="216"/>
                <a:chOff x="3504" y="2304"/>
                <a:chExt cx="94" cy="216"/>
              </a:xfrm>
            </p:grpSpPr>
            <p:sp>
              <p:nvSpPr>
                <p:cNvPr id="11429" name="Oval 977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0" name="Oval 978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1" name="Oval 979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4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2" name="Oval 980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3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3" name="Oval 981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2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4" name="Oval 982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1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5" name="Oval 983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1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6" name="Oval 984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0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7" name="Oval 985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8" name="Oval 986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9" name="Oval 987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6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0" name="Oval 988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1" name="Oval 98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2" name="Oval 990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4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3" name="Oval 991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3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4" name="Oval 992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2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5" name="Oval 993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6" name="Oval 994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7" name="Oval 995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8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8" name="Oval 996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9" name="Oval 99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0" name="Oval 998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6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1" name="Oval 99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2" name="Oval 1000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3" name="Oval 1001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4" name="Oval 1002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5" name="Oval 1003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10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6" name="Oval 1004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7" name="Oval 1005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8" name="Oval 1006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8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9" name="Oval 1007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0" name="Oval 1008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1" name="Oval 1009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2" name="Oval 1010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3" name="Oval 1011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3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4" name="Oval 10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5" name="Oval 1013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6" name="Oval 1014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10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7" name="Oval 1015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8" name="Oval 10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9" name="Oval 1017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0" name="Oval 1018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1" name="Oval 1019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5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2" name="Oval 1020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3" name="Oval 1021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4" name="Oval 1022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3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5" name="Oval 1023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6" name="Oval 1024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7" name="Oval 1025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9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8" name="Oval 1026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8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9" name="Oval 1027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7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0" name="Oval 1028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1" name="Oval 102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2" name="Oval 1030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5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3" name="Oval 1031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4" name="Oval 1032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5" name="Oval 1033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51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6" name="Oval 1034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50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7" name="Oval 1035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50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8" name="Oval 1036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9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9" name="Oval 103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8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0" name="Oval 1038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7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1" name="Oval 103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2" name="Oval 1040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11298" name="Freeform 1041"/>
            <p:cNvSpPr>
              <a:spLocks noChangeAspect="1"/>
            </p:cNvSpPr>
            <p:nvPr/>
          </p:nvSpPr>
          <p:spPr bwMode="auto">
            <a:xfrm>
              <a:off x="3688" y="1580"/>
              <a:ext cx="157" cy="404"/>
            </a:xfrm>
            <a:custGeom>
              <a:avLst/>
              <a:gdLst>
                <a:gd name="T0" fmla="*/ 0 w 96"/>
                <a:gd name="T1" fmla="*/ 229 h 240"/>
                <a:gd name="T2" fmla="*/ 420 w 96"/>
                <a:gd name="T3" fmla="*/ 0 h 240"/>
                <a:gd name="T4" fmla="*/ 420 w 96"/>
                <a:gd name="T5" fmla="*/ 916 h 240"/>
                <a:gd name="T6" fmla="*/ 0 w 96"/>
                <a:gd name="T7" fmla="*/ 1145 h 240"/>
                <a:gd name="T8" fmla="*/ 0 w 96"/>
                <a:gd name="T9" fmla="*/ 22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0"/>
                <a:gd name="T17" fmla="*/ 96 w 9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0">
                  <a:moveTo>
                    <a:pt x="0" y="48"/>
                  </a:moveTo>
                  <a:lnTo>
                    <a:pt x="96" y="0"/>
                  </a:lnTo>
                  <a:lnTo>
                    <a:pt x="96" y="192"/>
                  </a:lnTo>
                  <a:lnTo>
                    <a:pt x="0" y="24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299" name="Group 1042"/>
            <p:cNvGrpSpPr>
              <a:grpSpLocks noChangeAspect="1"/>
            </p:cNvGrpSpPr>
            <p:nvPr/>
          </p:nvGrpSpPr>
          <p:grpSpPr bwMode="auto">
            <a:xfrm>
              <a:off x="3698" y="1621"/>
              <a:ext cx="136" cy="316"/>
              <a:chOff x="3552" y="2256"/>
              <a:chExt cx="768" cy="1488"/>
            </a:xfrm>
          </p:grpSpPr>
          <p:sp>
            <p:nvSpPr>
              <p:cNvPr id="11363" name="Oval 1043"/>
              <p:cNvSpPr>
                <a:spLocks noChangeAspect="1" noChangeArrowheads="1"/>
              </p:cNvSpPr>
              <p:nvPr/>
            </p:nvSpPr>
            <p:spPr bwMode="auto">
              <a:xfrm>
                <a:off x="3552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4" name="Oval 1044"/>
              <p:cNvSpPr>
                <a:spLocks noChangeAspect="1" noChangeArrowheads="1"/>
              </p:cNvSpPr>
              <p:nvPr/>
            </p:nvSpPr>
            <p:spPr bwMode="auto">
              <a:xfrm>
                <a:off x="3648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5" name="Oval 1045"/>
              <p:cNvSpPr>
                <a:spLocks noChangeAspect="1" noChangeArrowheads="1"/>
              </p:cNvSpPr>
              <p:nvPr/>
            </p:nvSpPr>
            <p:spPr bwMode="auto">
              <a:xfrm>
                <a:off x="3744" y="249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6" name="Oval 1046"/>
              <p:cNvSpPr>
                <a:spLocks noChangeAspect="1" noChangeArrowheads="1"/>
              </p:cNvSpPr>
              <p:nvPr/>
            </p:nvSpPr>
            <p:spPr bwMode="auto">
              <a:xfrm>
                <a:off x="3840" y="244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7" name="Oval 1047"/>
              <p:cNvSpPr>
                <a:spLocks noChangeAspect="1" noChangeArrowheads="1"/>
              </p:cNvSpPr>
              <p:nvPr/>
            </p:nvSpPr>
            <p:spPr bwMode="auto">
              <a:xfrm>
                <a:off x="3936" y="24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" name="Oval 1048"/>
              <p:cNvSpPr>
                <a:spLocks noChangeAspect="1" noChangeArrowheads="1"/>
              </p:cNvSpPr>
              <p:nvPr/>
            </p:nvSpPr>
            <p:spPr bwMode="auto">
              <a:xfrm>
                <a:off x="4032" y="235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" name="Oval 1049"/>
              <p:cNvSpPr>
                <a:spLocks noChangeAspect="1" noChangeArrowheads="1"/>
              </p:cNvSpPr>
              <p:nvPr/>
            </p:nvSpPr>
            <p:spPr bwMode="auto">
              <a:xfrm>
                <a:off x="4128" y="230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" name="Oval 1050"/>
              <p:cNvSpPr>
                <a:spLocks noChangeAspect="1" noChangeArrowheads="1"/>
              </p:cNvSpPr>
              <p:nvPr/>
            </p:nvSpPr>
            <p:spPr bwMode="auto">
              <a:xfrm>
                <a:off x="4224" y="22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" name="Oval 1051"/>
              <p:cNvSpPr>
                <a:spLocks noChangeAspect="1" noChangeArrowheads="1"/>
              </p:cNvSpPr>
              <p:nvPr/>
            </p:nvSpPr>
            <p:spPr bwMode="auto">
              <a:xfrm>
                <a:off x="3552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2" name="Oval 1052"/>
              <p:cNvSpPr>
                <a:spLocks noChangeAspect="1" noChangeArrowheads="1"/>
              </p:cNvSpPr>
              <p:nvPr/>
            </p:nvSpPr>
            <p:spPr bwMode="auto">
              <a:xfrm>
                <a:off x="3648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3" name="Oval 1053"/>
              <p:cNvSpPr>
                <a:spLocks noChangeAspect="1" noChangeArrowheads="1"/>
              </p:cNvSpPr>
              <p:nvPr/>
            </p:nvSpPr>
            <p:spPr bwMode="auto">
              <a:xfrm>
                <a:off x="3744" y="264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4" name="Oval 1054"/>
              <p:cNvSpPr>
                <a:spLocks noChangeAspect="1" noChangeArrowheads="1"/>
              </p:cNvSpPr>
              <p:nvPr/>
            </p:nvSpPr>
            <p:spPr bwMode="auto">
              <a:xfrm>
                <a:off x="3840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5" name="Oval 1055"/>
              <p:cNvSpPr>
                <a:spLocks noChangeAspect="1" noChangeArrowheads="1"/>
              </p:cNvSpPr>
              <p:nvPr/>
            </p:nvSpPr>
            <p:spPr bwMode="auto">
              <a:xfrm>
                <a:off x="3936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6" name="Oval 1056"/>
              <p:cNvSpPr>
                <a:spLocks noChangeAspect="1" noChangeArrowheads="1"/>
              </p:cNvSpPr>
              <p:nvPr/>
            </p:nvSpPr>
            <p:spPr bwMode="auto">
              <a:xfrm>
                <a:off x="4032" y="249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7" name="Oval 1057"/>
              <p:cNvSpPr>
                <a:spLocks noChangeAspect="1" noChangeArrowheads="1"/>
              </p:cNvSpPr>
              <p:nvPr/>
            </p:nvSpPr>
            <p:spPr bwMode="auto">
              <a:xfrm>
                <a:off x="4128" y="244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8" name="Oval 1058"/>
              <p:cNvSpPr>
                <a:spLocks noChangeAspect="1" noChangeArrowheads="1"/>
              </p:cNvSpPr>
              <p:nvPr/>
            </p:nvSpPr>
            <p:spPr bwMode="auto">
              <a:xfrm>
                <a:off x="4224" y="24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9" name="Oval 1059"/>
              <p:cNvSpPr>
                <a:spLocks noChangeAspect="1" noChangeArrowheads="1"/>
              </p:cNvSpPr>
              <p:nvPr/>
            </p:nvSpPr>
            <p:spPr bwMode="auto">
              <a:xfrm>
                <a:off x="3552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0" name="Oval 1060"/>
              <p:cNvSpPr>
                <a:spLocks noChangeAspect="1" noChangeArrowheads="1"/>
              </p:cNvSpPr>
              <p:nvPr/>
            </p:nvSpPr>
            <p:spPr bwMode="auto">
              <a:xfrm>
                <a:off x="3648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1" name="Oval 1061"/>
              <p:cNvSpPr>
                <a:spLocks noChangeAspect="1" noChangeArrowheads="1"/>
              </p:cNvSpPr>
              <p:nvPr/>
            </p:nvSpPr>
            <p:spPr bwMode="auto">
              <a:xfrm>
                <a:off x="3744" y="278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2" name="Oval 1062"/>
              <p:cNvSpPr>
                <a:spLocks noChangeAspect="1" noChangeArrowheads="1"/>
              </p:cNvSpPr>
              <p:nvPr/>
            </p:nvSpPr>
            <p:spPr bwMode="auto">
              <a:xfrm>
                <a:off x="3840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3" name="Oval 1063"/>
              <p:cNvSpPr>
                <a:spLocks noChangeAspect="1" noChangeArrowheads="1"/>
              </p:cNvSpPr>
              <p:nvPr/>
            </p:nvSpPr>
            <p:spPr bwMode="auto">
              <a:xfrm>
                <a:off x="3936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4" name="Oval 1064"/>
              <p:cNvSpPr>
                <a:spLocks noChangeAspect="1" noChangeArrowheads="1"/>
              </p:cNvSpPr>
              <p:nvPr/>
            </p:nvSpPr>
            <p:spPr bwMode="auto">
              <a:xfrm>
                <a:off x="4032" y="264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5" name="Oval 1065"/>
              <p:cNvSpPr>
                <a:spLocks noChangeAspect="1" noChangeArrowheads="1"/>
              </p:cNvSpPr>
              <p:nvPr/>
            </p:nvSpPr>
            <p:spPr bwMode="auto">
              <a:xfrm>
                <a:off x="4128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6" name="Oval 1066"/>
              <p:cNvSpPr>
                <a:spLocks noChangeAspect="1" noChangeArrowheads="1"/>
              </p:cNvSpPr>
              <p:nvPr/>
            </p:nvSpPr>
            <p:spPr bwMode="auto">
              <a:xfrm>
                <a:off x="4224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7" name="Oval 1067"/>
              <p:cNvSpPr>
                <a:spLocks noChangeAspect="1" noChangeArrowheads="1"/>
              </p:cNvSpPr>
              <p:nvPr/>
            </p:nvSpPr>
            <p:spPr bwMode="auto">
              <a:xfrm>
                <a:off x="3552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8" name="Oval 1068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9" name="Oval 1069"/>
              <p:cNvSpPr>
                <a:spLocks noChangeAspect="1" noChangeArrowheads="1"/>
              </p:cNvSpPr>
              <p:nvPr/>
            </p:nvSpPr>
            <p:spPr bwMode="auto">
              <a:xfrm>
                <a:off x="3744" y="292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0" name="Oval 1070"/>
              <p:cNvSpPr>
                <a:spLocks noChangeAspect="1" noChangeArrowheads="1"/>
              </p:cNvSpPr>
              <p:nvPr/>
            </p:nvSpPr>
            <p:spPr bwMode="auto">
              <a:xfrm>
                <a:off x="3840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1" name="Oval 1071"/>
              <p:cNvSpPr>
                <a:spLocks noChangeAspect="1" noChangeArrowheads="1"/>
              </p:cNvSpPr>
              <p:nvPr/>
            </p:nvSpPr>
            <p:spPr bwMode="auto">
              <a:xfrm>
                <a:off x="3936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2" name="Oval 1072"/>
              <p:cNvSpPr>
                <a:spLocks noChangeAspect="1" noChangeArrowheads="1"/>
              </p:cNvSpPr>
              <p:nvPr/>
            </p:nvSpPr>
            <p:spPr bwMode="auto">
              <a:xfrm>
                <a:off x="4032" y="278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3" name="Oval 1073"/>
              <p:cNvSpPr>
                <a:spLocks noChangeAspect="1" noChangeArrowheads="1"/>
              </p:cNvSpPr>
              <p:nvPr/>
            </p:nvSpPr>
            <p:spPr bwMode="auto">
              <a:xfrm>
                <a:off x="4128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4" name="Oval 1074"/>
              <p:cNvSpPr>
                <a:spLocks noChangeAspect="1" noChangeArrowheads="1"/>
              </p:cNvSpPr>
              <p:nvPr/>
            </p:nvSpPr>
            <p:spPr bwMode="auto">
              <a:xfrm>
                <a:off x="4224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5" name="Oval 1075"/>
              <p:cNvSpPr>
                <a:spLocks noChangeAspect="1" noChangeArrowheads="1"/>
              </p:cNvSpPr>
              <p:nvPr/>
            </p:nvSpPr>
            <p:spPr bwMode="auto">
              <a:xfrm>
                <a:off x="3552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6" name="Oval 1076"/>
              <p:cNvSpPr>
                <a:spLocks noChangeAspect="1" noChangeArrowheads="1"/>
              </p:cNvSpPr>
              <p:nvPr/>
            </p:nvSpPr>
            <p:spPr bwMode="auto">
              <a:xfrm>
                <a:off x="3648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7" name="Oval 1077"/>
              <p:cNvSpPr>
                <a:spLocks noChangeAspect="1" noChangeArrowheads="1"/>
              </p:cNvSpPr>
              <p:nvPr/>
            </p:nvSpPr>
            <p:spPr bwMode="auto">
              <a:xfrm>
                <a:off x="3744" y="307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8" name="Oval 1078"/>
              <p:cNvSpPr>
                <a:spLocks noChangeAspect="1" noChangeArrowheads="1"/>
              </p:cNvSpPr>
              <p:nvPr/>
            </p:nvSpPr>
            <p:spPr bwMode="auto">
              <a:xfrm>
                <a:off x="3840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9" name="Oval 1079"/>
              <p:cNvSpPr>
                <a:spLocks noChangeAspect="1" noChangeArrowheads="1"/>
              </p:cNvSpPr>
              <p:nvPr/>
            </p:nvSpPr>
            <p:spPr bwMode="auto">
              <a:xfrm>
                <a:off x="3936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0" name="Oval 1080"/>
              <p:cNvSpPr>
                <a:spLocks noChangeAspect="1" noChangeArrowheads="1"/>
              </p:cNvSpPr>
              <p:nvPr/>
            </p:nvSpPr>
            <p:spPr bwMode="auto">
              <a:xfrm>
                <a:off x="4032" y="292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1" name="Oval 1081"/>
              <p:cNvSpPr>
                <a:spLocks noChangeAspect="1" noChangeArrowheads="1"/>
              </p:cNvSpPr>
              <p:nvPr/>
            </p:nvSpPr>
            <p:spPr bwMode="auto">
              <a:xfrm>
                <a:off x="4128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2" name="Oval 1082"/>
              <p:cNvSpPr>
                <a:spLocks noChangeAspect="1" noChangeArrowheads="1"/>
              </p:cNvSpPr>
              <p:nvPr/>
            </p:nvSpPr>
            <p:spPr bwMode="auto">
              <a:xfrm>
                <a:off x="4224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3" name="Oval 1083"/>
              <p:cNvSpPr>
                <a:spLocks noChangeAspect="1" noChangeArrowheads="1"/>
              </p:cNvSpPr>
              <p:nvPr/>
            </p:nvSpPr>
            <p:spPr bwMode="auto">
              <a:xfrm>
                <a:off x="3552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4" name="Oval 1084"/>
              <p:cNvSpPr>
                <a:spLocks noChangeAspect="1" noChangeArrowheads="1"/>
              </p:cNvSpPr>
              <p:nvPr/>
            </p:nvSpPr>
            <p:spPr bwMode="auto">
              <a:xfrm>
                <a:off x="3648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5" name="Oval 1085"/>
              <p:cNvSpPr>
                <a:spLocks noChangeAspect="1" noChangeArrowheads="1"/>
              </p:cNvSpPr>
              <p:nvPr/>
            </p:nvSpPr>
            <p:spPr bwMode="auto">
              <a:xfrm>
                <a:off x="3744" y="321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6" name="Oval 1086"/>
              <p:cNvSpPr>
                <a:spLocks noChangeAspect="1" noChangeArrowheads="1"/>
              </p:cNvSpPr>
              <p:nvPr/>
            </p:nvSpPr>
            <p:spPr bwMode="auto">
              <a:xfrm>
                <a:off x="3840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7" name="Oval 1087"/>
              <p:cNvSpPr>
                <a:spLocks noChangeAspect="1" noChangeArrowheads="1"/>
              </p:cNvSpPr>
              <p:nvPr/>
            </p:nvSpPr>
            <p:spPr bwMode="auto">
              <a:xfrm>
                <a:off x="3936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8" name="Oval 1088"/>
              <p:cNvSpPr>
                <a:spLocks noChangeAspect="1" noChangeArrowheads="1"/>
              </p:cNvSpPr>
              <p:nvPr/>
            </p:nvSpPr>
            <p:spPr bwMode="auto">
              <a:xfrm>
                <a:off x="4032" y="307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9" name="Oval 1089"/>
              <p:cNvSpPr>
                <a:spLocks noChangeAspect="1" noChangeArrowheads="1"/>
              </p:cNvSpPr>
              <p:nvPr/>
            </p:nvSpPr>
            <p:spPr bwMode="auto">
              <a:xfrm>
                <a:off x="4128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0" name="Oval 1090"/>
              <p:cNvSpPr>
                <a:spLocks noChangeAspect="1" noChangeArrowheads="1"/>
              </p:cNvSpPr>
              <p:nvPr/>
            </p:nvSpPr>
            <p:spPr bwMode="auto">
              <a:xfrm>
                <a:off x="4224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1" name="Oval 1091"/>
              <p:cNvSpPr>
                <a:spLocks noChangeAspect="1" noChangeArrowheads="1"/>
              </p:cNvSpPr>
              <p:nvPr/>
            </p:nvSpPr>
            <p:spPr bwMode="auto">
              <a:xfrm>
                <a:off x="3552" y="34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2" name="Oval 1092"/>
              <p:cNvSpPr>
                <a:spLocks noChangeAspect="1" noChangeArrowheads="1"/>
              </p:cNvSpPr>
              <p:nvPr/>
            </p:nvSpPr>
            <p:spPr bwMode="auto">
              <a:xfrm>
                <a:off x="3648" y="340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3" name="Oval 1093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4" name="Oval 1094"/>
              <p:cNvSpPr>
                <a:spLocks noChangeAspect="1" noChangeArrowheads="1"/>
              </p:cNvSpPr>
              <p:nvPr/>
            </p:nvSpPr>
            <p:spPr bwMode="auto">
              <a:xfrm>
                <a:off x="3840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5" name="Oval 1095"/>
              <p:cNvSpPr>
                <a:spLocks noChangeAspect="1" noChangeArrowheads="1"/>
              </p:cNvSpPr>
              <p:nvPr/>
            </p:nvSpPr>
            <p:spPr bwMode="auto">
              <a:xfrm>
                <a:off x="3936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6" name="Oval 1096"/>
              <p:cNvSpPr>
                <a:spLocks noChangeAspect="1" noChangeArrowheads="1"/>
              </p:cNvSpPr>
              <p:nvPr/>
            </p:nvSpPr>
            <p:spPr bwMode="auto">
              <a:xfrm>
                <a:off x="4032" y="321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7" name="Oval 1097"/>
              <p:cNvSpPr>
                <a:spLocks noChangeAspect="1" noChangeArrowheads="1"/>
              </p:cNvSpPr>
              <p:nvPr/>
            </p:nvSpPr>
            <p:spPr bwMode="auto">
              <a:xfrm>
                <a:off x="4128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8" name="Oval 1098"/>
              <p:cNvSpPr>
                <a:spLocks noChangeAspect="1" noChangeArrowheads="1"/>
              </p:cNvSpPr>
              <p:nvPr/>
            </p:nvSpPr>
            <p:spPr bwMode="auto">
              <a:xfrm>
                <a:off x="4224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9" name="Oval 1099"/>
              <p:cNvSpPr>
                <a:spLocks noChangeAspect="1" noChangeArrowheads="1"/>
              </p:cNvSpPr>
              <p:nvPr/>
            </p:nvSpPr>
            <p:spPr bwMode="auto">
              <a:xfrm>
                <a:off x="3552" y="36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0" name="Oval 1100"/>
              <p:cNvSpPr>
                <a:spLocks noChangeAspect="1" noChangeArrowheads="1"/>
              </p:cNvSpPr>
              <p:nvPr/>
            </p:nvSpPr>
            <p:spPr bwMode="auto">
              <a:xfrm>
                <a:off x="3648" y="355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1" name="Oval 1101"/>
              <p:cNvSpPr>
                <a:spLocks noChangeAspect="1" noChangeArrowheads="1"/>
              </p:cNvSpPr>
              <p:nvPr/>
            </p:nvSpPr>
            <p:spPr bwMode="auto">
              <a:xfrm>
                <a:off x="3744" y="350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2" name="Oval 1102"/>
              <p:cNvSpPr>
                <a:spLocks noChangeAspect="1" noChangeArrowheads="1"/>
              </p:cNvSpPr>
              <p:nvPr/>
            </p:nvSpPr>
            <p:spPr bwMode="auto">
              <a:xfrm>
                <a:off x="3840" y="34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3" name="Oval 1103"/>
              <p:cNvSpPr>
                <a:spLocks noChangeAspect="1" noChangeArrowheads="1"/>
              </p:cNvSpPr>
              <p:nvPr/>
            </p:nvSpPr>
            <p:spPr bwMode="auto">
              <a:xfrm>
                <a:off x="3936" y="340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4" name="Oval 1104"/>
              <p:cNvSpPr>
                <a:spLocks noChangeAspect="1" noChangeArrowheads="1"/>
              </p:cNvSpPr>
              <p:nvPr/>
            </p:nvSpPr>
            <p:spPr bwMode="auto">
              <a:xfrm>
                <a:off x="4032" y="336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5" name="Oval 1105"/>
              <p:cNvSpPr>
                <a:spLocks noChangeAspect="1" noChangeArrowheads="1"/>
              </p:cNvSpPr>
              <p:nvPr/>
            </p:nvSpPr>
            <p:spPr bwMode="auto">
              <a:xfrm>
                <a:off x="4128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6" name="Oval 1106"/>
              <p:cNvSpPr>
                <a:spLocks noChangeAspect="1" noChangeArrowheads="1"/>
              </p:cNvSpPr>
              <p:nvPr/>
            </p:nvSpPr>
            <p:spPr bwMode="auto">
              <a:xfrm>
                <a:off x="4224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300" name="Line 1107"/>
            <p:cNvSpPr>
              <a:spLocks noChangeAspect="1" noChangeShapeType="1"/>
            </p:cNvSpPr>
            <p:nvPr/>
          </p:nvSpPr>
          <p:spPr bwMode="auto">
            <a:xfrm>
              <a:off x="3761" y="1661"/>
              <a:ext cx="5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1" name="Line 1108"/>
            <p:cNvSpPr>
              <a:spLocks noChangeAspect="1" noChangeShapeType="1"/>
            </p:cNvSpPr>
            <p:nvPr/>
          </p:nvSpPr>
          <p:spPr bwMode="auto">
            <a:xfrm>
              <a:off x="3761" y="1904"/>
              <a:ext cx="5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Rectangle 1109"/>
            <p:cNvSpPr>
              <a:spLocks noChangeAspect="1" noChangeArrowheads="1"/>
            </p:cNvSpPr>
            <p:nvPr/>
          </p:nvSpPr>
          <p:spPr bwMode="auto">
            <a:xfrm>
              <a:off x="3753" y="1661"/>
              <a:ext cx="94" cy="241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3" name="Rectangle 1110"/>
            <p:cNvSpPr>
              <a:spLocks noChangeAspect="1" noChangeArrowheads="1"/>
            </p:cNvSpPr>
            <p:nvPr/>
          </p:nvSpPr>
          <p:spPr bwMode="auto">
            <a:xfrm>
              <a:off x="4903" y="1516"/>
              <a:ext cx="94" cy="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4" name="Text Box 1111"/>
            <p:cNvSpPr txBox="1">
              <a:spLocks noChangeAspect="1" noChangeArrowheads="1"/>
            </p:cNvSpPr>
            <p:nvPr/>
          </p:nvSpPr>
          <p:spPr bwMode="auto">
            <a:xfrm>
              <a:off x="3283" y="433"/>
              <a:ext cx="131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Phase processing and feedback loop</a:t>
              </a:r>
              <a:endParaRPr lang="fr-FR" sz="1600" b="1">
                <a:solidFill>
                  <a:schemeClr val="tx1"/>
                </a:solidFill>
              </a:endParaRPr>
            </a:p>
          </p:txBody>
        </p:sp>
        <p:grpSp>
          <p:nvGrpSpPr>
            <p:cNvPr id="11305" name="Group 1112"/>
            <p:cNvGrpSpPr>
              <a:grpSpLocks/>
            </p:cNvGrpSpPr>
            <p:nvPr/>
          </p:nvGrpSpPr>
          <p:grpSpPr bwMode="auto">
            <a:xfrm>
              <a:off x="1718" y="1071"/>
              <a:ext cx="838" cy="475"/>
              <a:chOff x="1718" y="1055"/>
              <a:chExt cx="838" cy="507"/>
            </a:xfrm>
          </p:grpSpPr>
          <p:sp>
            <p:nvSpPr>
              <p:cNvPr id="11361" name="Freeform 1113"/>
              <p:cNvSpPr>
                <a:spLocks/>
              </p:cNvSpPr>
              <p:nvPr/>
            </p:nvSpPr>
            <p:spPr bwMode="auto">
              <a:xfrm>
                <a:off x="1718" y="1055"/>
                <a:ext cx="838" cy="245"/>
              </a:xfrm>
              <a:custGeom>
                <a:avLst/>
                <a:gdLst>
                  <a:gd name="T0" fmla="*/ 0 w 1118"/>
                  <a:gd name="T1" fmla="*/ 245 h 245"/>
                  <a:gd name="T2" fmla="*/ 152 w 1118"/>
                  <a:gd name="T3" fmla="*/ 1 h 245"/>
                  <a:gd name="T4" fmla="*/ 471 w 1118"/>
                  <a:gd name="T5" fmla="*/ 0 h 245"/>
                  <a:gd name="T6" fmla="*/ 0 60000 65536"/>
                  <a:gd name="T7" fmla="*/ 0 60000 65536"/>
                  <a:gd name="T8" fmla="*/ 0 60000 65536"/>
                  <a:gd name="T9" fmla="*/ 0 w 1118"/>
                  <a:gd name="T10" fmla="*/ 0 h 245"/>
                  <a:gd name="T11" fmla="*/ 1118 w 1118"/>
                  <a:gd name="T12" fmla="*/ 245 h 2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8" h="245">
                    <a:moveTo>
                      <a:pt x="0" y="245"/>
                    </a:moveTo>
                    <a:cubicBezTo>
                      <a:pt x="28" y="211"/>
                      <a:pt x="104" y="1"/>
                      <a:pt x="362" y="1"/>
                    </a:cubicBezTo>
                    <a:cubicBezTo>
                      <a:pt x="740" y="0"/>
                      <a:pt x="1118" y="0"/>
                      <a:pt x="111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2" name="Freeform 1114"/>
              <p:cNvSpPr>
                <a:spLocks/>
              </p:cNvSpPr>
              <p:nvPr/>
            </p:nvSpPr>
            <p:spPr bwMode="auto">
              <a:xfrm flipV="1">
                <a:off x="1718" y="1317"/>
                <a:ext cx="838" cy="245"/>
              </a:xfrm>
              <a:custGeom>
                <a:avLst/>
                <a:gdLst>
                  <a:gd name="T0" fmla="*/ 0 w 1118"/>
                  <a:gd name="T1" fmla="*/ 245 h 245"/>
                  <a:gd name="T2" fmla="*/ 152 w 1118"/>
                  <a:gd name="T3" fmla="*/ 1 h 245"/>
                  <a:gd name="T4" fmla="*/ 471 w 1118"/>
                  <a:gd name="T5" fmla="*/ 0 h 245"/>
                  <a:gd name="T6" fmla="*/ 0 60000 65536"/>
                  <a:gd name="T7" fmla="*/ 0 60000 65536"/>
                  <a:gd name="T8" fmla="*/ 0 60000 65536"/>
                  <a:gd name="T9" fmla="*/ 0 w 1118"/>
                  <a:gd name="T10" fmla="*/ 0 h 245"/>
                  <a:gd name="T11" fmla="*/ 1118 w 1118"/>
                  <a:gd name="T12" fmla="*/ 245 h 2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8" h="245">
                    <a:moveTo>
                      <a:pt x="0" y="245"/>
                    </a:moveTo>
                    <a:cubicBezTo>
                      <a:pt x="28" y="211"/>
                      <a:pt x="104" y="1"/>
                      <a:pt x="362" y="1"/>
                    </a:cubicBezTo>
                    <a:cubicBezTo>
                      <a:pt x="740" y="0"/>
                      <a:pt x="1118" y="0"/>
                      <a:pt x="111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306" name="Group 1115"/>
            <p:cNvGrpSpPr>
              <a:grpSpLocks/>
            </p:cNvGrpSpPr>
            <p:nvPr/>
          </p:nvGrpSpPr>
          <p:grpSpPr bwMode="auto">
            <a:xfrm>
              <a:off x="2313" y="1024"/>
              <a:ext cx="189" cy="103"/>
              <a:chOff x="2291" y="1292"/>
              <a:chExt cx="189" cy="103"/>
            </a:xfrm>
          </p:grpSpPr>
          <p:sp>
            <p:nvSpPr>
              <p:cNvPr id="11359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60" name="Line 1117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07" name="AutoShape 1118"/>
            <p:cNvSpPr>
              <a:spLocks noChangeArrowheads="1"/>
            </p:cNvSpPr>
            <p:nvPr/>
          </p:nvSpPr>
          <p:spPr bwMode="auto">
            <a:xfrm rot="5400000">
              <a:off x="2001" y="951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08" name="Group 1119"/>
            <p:cNvGrpSpPr>
              <a:grpSpLocks/>
            </p:cNvGrpSpPr>
            <p:nvPr/>
          </p:nvGrpSpPr>
          <p:grpSpPr bwMode="auto">
            <a:xfrm>
              <a:off x="2313" y="1496"/>
              <a:ext cx="189" cy="103"/>
              <a:chOff x="2291" y="1292"/>
              <a:chExt cx="189" cy="103"/>
            </a:xfrm>
          </p:grpSpPr>
          <p:sp>
            <p:nvSpPr>
              <p:cNvPr id="11357" name="Rectangle 1120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8" name="Line 1121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09" name="AutoShape 1122"/>
            <p:cNvSpPr>
              <a:spLocks noChangeArrowheads="1"/>
            </p:cNvSpPr>
            <p:nvPr/>
          </p:nvSpPr>
          <p:spPr bwMode="auto">
            <a:xfrm rot="5400000">
              <a:off x="2001" y="1423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0" name="Text Box 1123"/>
            <p:cNvSpPr txBox="1">
              <a:spLocks noChangeAspect="1" noChangeArrowheads="1"/>
            </p:cNvSpPr>
            <p:nvPr/>
          </p:nvSpPr>
          <p:spPr bwMode="auto">
            <a:xfrm>
              <a:off x="920" y="1034"/>
              <a:ext cx="9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1×2 splitters</a:t>
              </a:r>
            </a:p>
          </p:txBody>
        </p:sp>
        <p:sp>
          <p:nvSpPr>
            <p:cNvPr id="11311" name="Rectangle 1124"/>
            <p:cNvSpPr>
              <a:spLocks noChangeAspect="1" noChangeArrowheads="1"/>
            </p:cNvSpPr>
            <p:nvPr/>
          </p:nvSpPr>
          <p:spPr bwMode="auto">
            <a:xfrm>
              <a:off x="1662" y="1246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2" name="Freeform 1125"/>
            <p:cNvSpPr>
              <a:spLocks/>
            </p:cNvSpPr>
            <p:nvPr/>
          </p:nvSpPr>
          <p:spPr bwMode="auto">
            <a:xfrm>
              <a:off x="1718" y="2035"/>
              <a:ext cx="838" cy="245"/>
            </a:xfrm>
            <a:custGeom>
              <a:avLst/>
              <a:gdLst>
                <a:gd name="T0" fmla="*/ 0 w 1118"/>
                <a:gd name="T1" fmla="*/ 245 h 245"/>
                <a:gd name="T2" fmla="*/ 152 w 1118"/>
                <a:gd name="T3" fmla="*/ 1 h 245"/>
                <a:gd name="T4" fmla="*/ 471 w 1118"/>
                <a:gd name="T5" fmla="*/ 0 h 245"/>
                <a:gd name="T6" fmla="*/ 0 60000 65536"/>
                <a:gd name="T7" fmla="*/ 0 60000 65536"/>
                <a:gd name="T8" fmla="*/ 0 60000 65536"/>
                <a:gd name="T9" fmla="*/ 0 w 1118"/>
                <a:gd name="T10" fmla="*/ 0 h 245"/>
                <a:gd name="T11" fmla="*/ 1118 w 1118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8" h="245">
                  <a:moveTo>
                    <a:pt x="0" y="245"/>
                  </a:moveTo>
                  <a:cubicBezTo>
                    <a:pt x="28" y="211"/>
                    <a:pt x="104" y="1"/>
                    <a:pt x="362" y="1"/>
                  </a:cubicBezTo>
                  <a:cubicBezTo>
                    <a:pt x="740" y="0"/>
                    <a:pt x="1118" y="0"/>
                    <a:pt x="111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13" name="Freeform 1126"/>
            <p:cNvSpPr>
              <a:spLocks/>
            </p:cNvSpPr>
            <p:nvPr/>
          </p:nvSpPr>
          <p:spPr bwMode="auto">
            <a:xfrm flipV="1">
              <a:off x="1718" y="2265"/>
              <a:ext cx="838" cy="245"/>
            </a:xfrm>
            <a:custGeom>
              <a:avLst/>
              <a:gdLst>
                <a:gd name="T0" fmla="*/ 0 w 1118"/>
                <a:gd name="T1" fmla="*/ 245 h 245"/>
                <a:gd name="T2" fmla="*/ 152 w 1118"/>
                <a:gd name="T3" fmla="*/ 1 h 245"/>
                <a:gd name="T4" fmla="*/ 471 w 1118"/>
                <a:gd name="T5" fmla="*/ 0 h 245"/>
                <a:gd name="T6" fmla="*/ 0 60000 65536"/>
                <a:gd name="T7" fmla="*/ 0 60000 65536"/>
                <a:gd name="T8" fmla="*/ 0 60000 65536"/>
                <a:gd name="T9" fmla="*/ 0 w 1118"/>
                <a:gd name="T10" fmla="*/ 0 h 245"/>
                <a:gd name="T11" fmla="*/ 1118 w 1118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8" h="245">
                  <a:moveTo>
                    <a:pt x="0" y="245"/>
                  </a:moveTo>
                  <a:cubicBezTo>
                    <a:pt x="28" y="211"/>
                    <a:pt x="104" y="1"/>
                    <a:pt x="362" y="1"/>
                  </a:cubicBezTo>
                  <a:cubicBezTo>
                    <a:pt x="740" y="0"/>
                    <a:pt x="1118" y="0"/>
                    <a:pt x="111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314" name="Group 1127"/>
            <p:cNvGrpSpPr>
              <a:grpSpLocks/>
            </p:cNvGrpSpPr>
            <p:nvPr/>
          </p:nvGrpSpPr>
          <p:grpSpPr bwMode="auto">
            <a:xfrm>
              <a:off x="2313" y="1988"/>
              <a:ext cx="189" cy="103"/>
              <a:chOff x="2291" y="1292"/>
              <a:chExt cx="189" cy="103"/>
            </a:xfrm>
          </p:grpSpPr>
          <p:sp>
            <p:nvSpPr>
              <p:cNvPr id="11355" name="Rectangle 1128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6" name="Line 1129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15" name="AutoShape 1130"/>
            <p:cNvSpPr>
              <a:spLocks noChangeArrowheads="1"/>
            </p:cNvSpPr>
            <p:nvPr/>
          </p:nvSpPr>
          <p:spPr bwMode="auto">
            <a:xfrm rot="5400000">
              <a:off x="2001" y="1915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16" name="Group 1131"/>
            <p:cNvGrpSpPr>
              <a:grpSpLocks/>
            </p:cNvGrpSpPr>
            <p:nvPr/>
          </p:nvGrpSpPr>
          <p:grpSpPr bwMode="auto">
            <a:xfrm>
              <a:off x="2313" y="2456"/>
              <a:ext cx="189" cy="103"/>
              <a:chOff x="2291" y="1292"/>
              <a:chExt cx="189" cy="103"/>
            </a:xfrm>
          </p:grpSpPr>
          <p:sp>
            <p:nvSpPr>
              <p:cNvPr id="11353" name="Rectangle 1132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4" name="Line 1133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17" name="AutoShape 1134"/>
            <p:cNvSpPr>
              <a:spLocks noChangeArrowheads="1"/>
            </p:cNvSpPr>
            <p:nvPr/>
          </p:nvSpPr>
          <p:spPr bwMode="auto">
            <a:xfrm rot="5400000">
              <a:off x="2001" y="2387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8" name="Rectangle 1135"/>
            <p:cNvSpPr>
              <a:spLocks noChangeAspect="1" noChangeArrowheads="1"/>
            </p:cNvSpPr>
            <p:nvPr/>
          </p:nvSpPr>
          <p:spPr bwMode="auto">
            <a:xfrm>
              <a:off x="1666" y="2206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9" name="Text Box 1136"/>
            <p:cNvSpPr txBox="1">
              <a:spLocks noChangeAspect="1" noChangeArrowheads="1"/>
            </p:cNvSpPr>
            <p:nvPr/>
          </p:nvSpPr>
          <p:spPr bwMode="auto">
            <a:xfrm>
              <a:off x="1496" y="2691"/>
              <a:ext cx="9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1×16 splitters</a:t>
              </a:r>
            </a:p>
          </p:txBody>
        </p:sp>
        <p:sp>
          <p:nvSpPr>
            <p:cNvPr id="11320" name="Text Box 1137"/>
            <p:cNvSpPr txBox="1">
              <a:spLocks noChangeAspect="1" noChangeArrowheads="1"/>
            </p:cNvSpPr>
            <p:nvPr/>
          </p:nvSpPr>
          <p:spPr bwMode="auto">
            <a:xfrm>
              <a:off x="414" y="1490"/>
              <a:ext cx="10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1W PM EDFA</a:t>
              </a:r>
            </a:p>
          </p:txBody>
        </p:sp>
        <p:sp>
          <p:nvSpPr>
            <p:cNvPr id="11321" name="Freeform 1138"/>
            <p:cNvSpPr>
              <a:spLocks/>
            </p:cNvSpPr>
            <p:nvPr/>
          </p:nvSpPr>
          <p:spPr bwMode="auto">
            <a:xfrm>
              <a:off x="748" y="1816"/>
              <a:ext cx="546" cy="856"/>
            </a:xfrm>
            <a:custGeom>
              <a:avLst/>
              <a:gdLst>
                <a:gd name="T0" fmla="*/ 0 w 720"/>
                <a:gd name="T1" fmla="*/ 856 h 856"/>
                <a:gd name="T2" fmla="*/ 0 w 720"/>
                <a:gd name="T3" fmla="*/ 208 h 856"/>
                <a:gd name="T4" fmla="*/ 76 w 720"/>
                <a:gd name="T5" fmla="*/ 1 h 856"/>
                <a:gd name="T6" fmla="*/ 314 w 720"/>
                <a:gd name="T7" fmla="*/ 0 h 8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856"/>
                <a:gd name="T14" fmla="*/ 720 w 720"/>
                <a:gd name="T15" fmla="*/ 856 h 8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856">
                  <a:moveTo>
                    <a:pt x="0" y="856"/>
                  </a:moveTo>
                  <a:cubicBezTo>
                    <a:pt x="0" y="856"/>
                    <a:pt x="0" y="532"/>
                    <a:pt x="0" y="208"/>
                  </a:cubicBezTo>
                  <a:cubicBezTo>
                    <a:pt x="0" y="70"/>
                    <a:pt x="45" y="1"/>
                    <a:pt x="174" y="1"/>
                  </a:cubicBezTo>
                  <a:cubicBezTo>
                    <a:pt x="447" y="0"/>
                    <a:pt x="720" y="0"/>
                    <a:pt x="72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322" name="Group 1139"/>
            <p:cNvGrpSpPr>
              <a:grpSpLocks/>
            </p:cNvGrpSpPr>
            <p:nvPr/>
          </p:nvGrpSpPr>
          <p:grpSpPr bwMode="auto">
            <a:xfrm>
              <a:off x="694" y="2351"/>
              <a:ext cx="100" cy="194"/>
              <a:chOff x="342" y="2655"/>
              <a:chExt cx="100" cy="194"/>
            </a:xfrm>
          </p:grpSpPr>
          <p:sp>
            <p:nvSpPr>
              <p:cNvPr id="11351" name="Rectangle 1140"/>
              <p:cNvSpPr>
                <a:spLocks noChangeAspect="1" noChangeArrowheads="1"/>
              </p:cNvSpPr>
              <p:nvPr/>
            </p:nvSpPr>
            <p:spPr bwMode="auto">
              <a:xfrm rot="-5400000">
                <a:off x="295" y="2702"/>
                <a:ext cx="194" cy="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2" name="Line 1141"/>
              <p:cNvSpPr>
                <a:spLocks noChangeAspect="1" noChangeShapeType="1"/>
              </p:cNvSpPr>
              <p:nvPr/>
            </p:nvSpPr>
            <p:spPr bwMode="auto">
              <a:xfrm rot="-5400000">
                <a:off x="316" y="2752"/>
                <a:ext cx="153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23" name="Rectangle 1142"/>
            <p:cNvSpPr>
              <a:spLocks noChangeAspect="1" noChangeArrowheads="1"/>
            </p:cNvSpPr>
            <p:nvPr/>
          </p:nvSpPr>
          <p:spPr bwMode="auto">
            <a:xfrm>
              <a:off x="1290" y="1750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24" name="AutoShape 1143"/>
            <p:cNvSpPr>
              <a:spLocks noChangeArrowheads="1"/>
            </p:cNvSpPr>
            <p:nvPr/>
          </p:nvSpPr>
          <p:spPr bwMode="auto">
            <a:xfrm rot="5400000">
              <a:off x="929" y="1699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25" name="Group 1144"/>
            <p:cNvGrpSpPr>
              <a:grpSpLocks/>
            </p:cNvGrpSpPr>
            <p:nvPr/>
          </p:nvGrpSpPr>
          <p:grpSpPr bwMode="auto">
            <a:xfrm>
              <a:off x="467" y="1977"/>
              <a:ext cx="338" cy="276"/>
              <a:chOff x="120" y="2281"/>
              <a:chExt cx="338" cy="276"/>
            </a:xfrm>
          </p:grpSpPr>
          <p:sp>
            <p:nvSpPr>
              <p:cNvPr id="11347" name="Oval 1145"/>
              <p:cNvSpPr>
                <a:spLocks noChangeAspect="1" noChangeArrowheads="1"/>
              </p:cNvSpPr>
              <p:nvPr/>
            </p:nvSpPr>
            <p:spPr bwMode="auto">
              <a:xfrm rot="-5400000">
                <a:off x="236" y="2364"/>
                <a:ext cx="111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48" name="Oval 1146"/>
              <p:cNvSpPr>
                <a:spLocks noChangeAspect="1" noChangeArrowheads="1"/>
              </p:cNvSpPr>
              <p:nvPr/>
            </p:nvSpPr>
            <p:spPr bwMode="auto">
              <a:xfrm rot="-5400000">
                <a:off x="237" y="2327"/>
                <a:ext cx="109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49" name="Oval 1147"/>
              <p:cNvSpPr>
                <a:spLocks noChangeAspect="1" noChangeArrowheads="1"/>
              </p:cNvSpPr>
              <p:nvPr/>
            </p:nvSpPr>
            <p:spPr bwMode="auto">
              <a:xfrm rot="-5400000">
                <a:off x="237" y="2285"/>
                <a:ext cx="11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0" name="Line 1148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51" y="2250"/>
                <a:ext cx="276" cy="338"/>
              </a:xfrm>
              <a:prstGeom prst="line">
                <a:avLst/>
              </a:prstGeom>
              <a:noFill/>
              <a:ln w="19050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26" name="Rectangle 1149"/>
            <p:cNvSpPr>
              <a:spLocks noChangeAspect="1" noChangeArrowheads="1"/>
            </p:cNvSpPr>
            <p:nvPr/>
          </p:nvSpPr>
          <p:spPr bwMode="auto">
            <a:xfrm rot="-5400000">
              <a:off x="575" y="2723"/>
              <a:ext cx="354" cy="1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11327" name="Text Box 1150"/>
            <p:cNvSpPr txBox="1">
              <a:spLocks noChangeAspect="1" noChangeArrowheads="1"/>
            </p:cNvSpPr>
            <p:nvPr/>
          </p:nvSpPr>
          <p:spPr bwMode="auto">
            <a:xfrm>
              <a:off x="839" y="2617"/>
              <a:ext cx="517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Laser diode</a:t>
              </a:r>
            </a:p>
            <a:p>
              <a:r>
                <a:rPr lang="fr-FR" b="1">
                  <a:solidFill>
                    <a:schemeClr val="tx1"/>
                  </a:solidFill>
                </a:rPr>
                <a:t>1.55µm</a:t>
              </a:r>
            </a:p>
          </p:txBody>
        </p:sp>
        <p:sp>
          <p:nvSpPr>
            <p:cNvPr id="11328" name="Oval 1151"/>
            <p:cNvSpPr>
              <a:spLocks noChangeAspect="1" noChangeArrowheads="1"/>
            </p:cNvSpPr>
            <p:nvPr/>
          </p:nvSpPr>
          <p:spPr bwMode="auto">
            <a:xfrm rot="10800000">
              <a:off x="4326" y="1580"/>
              <a:ext cx="64" cy="3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29" name="Oval 1152"/>
            <p:cNvSpPr>
              <a:spLocks noChangeAspect="1" noChangeArrowheads="1"/>
            </p:cNvSpPr>
            <p:nvPr/>
          </p:nvSpPr>
          <p:spPr bwMode="auto">
            <a:xfrm rot="10800000">
              <a:off x="4590" y="1580"/>
              <a:ext cx="64" cy="3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0" name="Rectangle 1153"/>
            <p:cNvSpPr>
              <a:spLocks noChangeAspect="1" noChangeArrowheads="1"/>
            </p:cNvSpPr>
            <p:nvPr/>
          </p:nvSpPr>
          <p:spPr bwMode="auto">
            <a:xfrm rot="-2700000">
              <a:off x="4067" y="1976"/>
              <a:ext cx="38" cy="5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1" name="Rectangle 1154"/>
            <p:cNvSpPr>
              <a:spLocks noChangeAspect="1" noChangeArrowheads="1"/>
            </p:cNvSpPr>
            <p:nvPr/>
          </p:nvSpPr>
          <p:spPr bwMode="auto">
            <a:xfrm rot="-2700000">
              <a:off x="4083" y="1504"/>
              <a:ext cx="38" cy="5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2" name="Text Box 1155"/>
            <p:cNvSpPr txBox="1">
              <a:spLocks noChangeAspect="1" noChangeArrowheads="1"/>
            </p:cNvSpPr>
            <p:nvPr/>
          </p:nvSpPr>
          <p:spPr bwMode="auto">
            <a:xfrm>
              <a:off x="4018" y="1413"/>
              <a:ext cx="7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200">
                  <a:solidFill>
                    <a:schemeClr val="tx1"/>
                  </a:solidFill>
                </a:rPr>
                <a:t>2:1image relay</a:t>
              </a:r>
            </a:p>
          </p:txBody>
        </p:sp>
        <p:sp>
          <p:nvSpPr>
            <p:cNvPr id="11333" name="Text Box 1156"/>
            <p:cNvSpPr txBox="1">
              <a:spLocks noChangeAspect="1" noChangeArrowheads="1"/>
            </p:cNvSpPr>
            <p:nvPr/>
          </p:nvSpPr>
          <p:spPr bwMode="auto">
            <a:xfrm>
              <a:off x="3138" y="1130"/>
              <a:ext cx="53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fiber array</a:t>
              </a:r>
            </a:p>
          </p:txBody>
        </p:sp>
        <p:sp>
          <p:nvSpPr>
            <p:cNvPr id="11334" name="Text Box 1157"/>
            <p:cNvSpPr txBox="1">
              <a:spLocks noChangeAspect="1" noChangeArrowheads="1"/>
            </p:cNvSpPr>
            <p:nvPr/>
          </p:nvSpPr>
          <p:spPr bwMode="auto">
            <a:xfrm>
              <a:off x="3220" y="2151"/>
              <a:ext cx="53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lenslet array</a:t>
              </a:r>
            </a:p>
          </p:txBody>
        </p:sp>
        <p:sp>
          <p:nvSpPr>
            <p:cNvPr id="11335" name="Line 1158"/>
            <p:cNvSpPr>
              <a:spLocks noChangeShapeType="1"/>
            </p:cNvSpPr>
            <p:nvPr/>
          </p:nvSpPr>
          <p:spPr bwMode="auto">
            <a:xfrm>
              <a:off x="3503" y="1497"/>
              <a:ext cx="8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6" name="Line 1159"/>
            <p:cNvSpPr>
              <a:spLocks noChangeShapeType="1"/>
            </p:cNvSpPr>
            <p:nvPr/>
          </p:nvSpPr>
          <p:spPr bwMode="auto">
            <a:xfrm flipV="1">
              <a:off x="3640" y="2000"/>
              <a:ext cx="55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7" name="Freeform 1160"/>
            <p:cNvSpPr>
              <a:spLocks/>
            </p:cNvSpPr>
            <p:nvPr/>
          </p:nvSpPr>
          <p:spPr bwMode="auto">
            <a:xfrm>
              <a:off x="2750" y="602"/>
              <a:ext cx="2197" cy="941"/>
            </a:xfrm>
            <a:custGeom>
              <a:avLst/>
              <a:gdLst>
                <a:gd name="T0" fmla="*/ 39 w 2197"/>
                <a:gd name="T1" fmla="*/ 247 h 941"/>
                <a:gd name="T2" fmla="*/ 1499 w 2197"/>
                <a:gd name="T3" fmla="*/ 457 h 941"/>
                <a:gd name="T4" fmla="*/ 2197 w 2197"/>
                <a:gd name="T5" fmla="*/ 941 h 941"/>
                <a:gd name="T6" fmla="*/ 0 60000 65536"/>
                <a:gd name="T7" fmla="*/ 0 60000 65536"/>
                <a:gd name="T8" fmla="*/ 0 60000 65536"/>
                <a:gd name="T9" fmla="*/ 0 w 2197"/>
                <a:gd name="T10" fmla="*/ 0 h 941"/>
                <a:gd name="T11" fmla="*/ 2197 w 2197"/>
                <a:gd name="T12" fmla="*/ 941 h 9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7" h="941">
                  <a:moveTo>
                    <a:pt x="39" y="247"/>
                  </a:moveTo>
                  <a:cubicBezTo>
                    <a:pt x="0" y="0"/>
                    <a:pt x="924" y="80"/>
                    <a:pt x="1499" y="457"/>
                  </a:cubicBezTo>
                  <a:cubicBezTo>
                    <a:pt x="1881" y="556"/>
                    <a:pt x="2139" y="521"/>
                    <a:pt x="2197" y="94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11338" name="Picture 11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736"/>
              <a:ext cx="744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9" name="Freeform 1162"/>
            <p:cNvSpPr>
              <a:spLocks/>
            </p:cNvSpPr>
            <p:nvPr/>
          </p:nvSpPr>
          <p:spPr bwMode="auto">
            <a:xfrm>
              <a:off x="4729" y="1179"/>
              <a:ext cx="85" cy="66"/>
            </a:xfrm>
            <a:custGeom>
              <a:avLst/>
              <a:gdLst>
                <a:gd name="T0" fmla="*/ 0 w 85"/>
                <a:gd name="T1" fmla="*/ 45 h 66"/>
                <a:gd name="T2" fmla="*/ 48 w 85"/>
                <a:gd name="T3" fmla="*/ 0 h 66"/>
                <a:gd name="T4" fmla="*/ 85 w 85"/>
                <a:gd name="T5" fmla="*/ 26 h 66"/>
                <a:gd name="T6" fmla="*/ 42 w 85"/>
                <a:gd name="T7" fmla="*/ 66 h 66"/>
                <a:gd name="T8" fmla="*/ 0 w 85"/>
                <a:gd name="T9" fmla="*/ 45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66"/>
                <a:gd name="T17" fmla="*/ 85 w 85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66">
                  <a:moveTo>
                    <a:pt x="0" y="45"/>
                  </a:moveTo>
                  <a:lnTo>
                    <a:pt x="48" y="0"/>
                  </a:lnTo>
                  <a:lnTo>
                    <a:pt x="85" y="26"/>
                  </a:lnTo>
                  <a:lnTo>
                    <a:pt x="42" y="6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0" name="Freeform 1163"/>
            <p:cNvSpPr>
              <a:spLocks/>
            </p:cNvSpPr>
            <p:nvPr/>
          </p:nvSpPr>
          <p:spPr bwMode="auto">
            <a:xfrm>
              <a:off x="4203" y="1029"/>
              <a:ext cx="67" cy="45"/>
            </a:xfrm>
            <a:custGeom>
              <a:avLst/>
              <a:gdLst>
                <a:gd name="T0" fmla="*/ 0 w 67"/>
                <a:gd name="T1" fmla="*/ 27 h 45"/>
                <a:gd name="T2" fmla="*/ 37 w 67"/>
                <a:gd name="T3" fmla="*/ 0 h 45"/>
                <a:gd name="T4" fmla="*/ 67 w 67"/>
                <a:gd name="T5" fmla="*/ 16 h 45"/>
                <a:gd name="T6" fmla="*/ 27 w 67"/>
                <a:gd name="T7" fmla="*/ 45 h 45"/>
                <a:gd name="T8" fmla="*/ 0 w 67"/>
                <a:gd name="T9" fmla="*/ 2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5"/>
                <a:gd name="T17" fmla="*/ 67 w 67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5">
                  <a:moveTo>
                    <a:pt x="0" y="27"/>
                  </a:moveTo>
                  <a:lnTo>
                    <a:pt x="37" y="0"/>
                  </a:lnTo>
                  <a:lnTo>
                    <a:pt x="67" y="16"/>
                  </a:lnTo>
                  <a:lnTo>
                    <a:pt x="27" y="4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1" name="Text Box 1164"/>
            <p:cNvSpPr txBox="1">
              <a:spLocks noChangeAspect="1" noChangeArrowheads="1"/>
            </p:cNvSpPr>
            <p:nvPr/>
          </p:nvSpPr>
          <p:spPr bwMode="auto">
            <a:xfrm>
              <a:off x="4681" y="1676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QWLSI</a:t>
              </a:r>
            </a:p>
          </p:txBody>
        </p:sp>
        <p:sp>
          <p:nvSpPr>
            <p:cNvPr id="11342" name="AutoShape 1165"/>
            <p:cNvSpPr>
              <a:spLocks noChangeArrowheads="1"/>
            </p:cNvSpPr>
            <p:nvPr/>
          </p:nvSpPr>
          <p:spPr bwMode="auto">
            <a:xfrm rot="3859187">
              <a:off x="4873" y="1274"/>
              <a:ext cx="192" cy="9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3" name="AutoShape 1166"/>
            <p:cNvSpPr>
              <a:spLocks noChangeArrowheads="1"/>
            </p:cNvSpPr>
            <p:nvPr/>
          </p:nvSpPr>
          <p:spPr bwMode="auto">
            <a:xfrm rot="1174388">
              <a:off x="3921" y="796"/>
              <a:ext cx="192" cy="9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4" name="Rectangle 1167"/>
            <p:cNvSpPr>
              <a:spLocks noChangeAspect="1" noChangeArrowheads="1"/>
            </p:cNvSpPr>
            <p:nvPr/>
          </p:nvSpPr>
          <p:spPr bwMode="auto">
            <a:xfrm>
              <a:off x="2759" y="818"/>
              <a:ext cx="60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5" name="Line 1168"/>
            <p:cNvSpPr>
              <a:spLocks noChangeShapeType="1"/>
            </p:cNvSpPr>
            <p:nvPr/>
          </p:nvSpPr>
          <p:spPr bwMode="auto">
            <a:xfrm flipH="1" flipV="1">
              <a:off x="2792" y="2710"/>
              <a:ext cx="34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46" name="Freeform 1169"/>
            <p:cNvSpPr>
              <a:spLocks/>
            </p:cNvSpPr>
            <p:nvPr/>
          </p:nvSpPr>
          <p:spPr bwMode="auto">
            <a:xfrm>
              <a:off x="2344" y="2659"/>
              <a:ext cx="277" cy="142"/>
            </a:xfrm>
            <a:custGeom>
              <a:avLst/>
              <a:gdLst>
                <a:gd name="T0" fmla="*/ 0 w 265"/>
                <a:gd name="T1" fmla="*/ 79 h 190"/>
                <a:gd name="T2" fmla="*/ 183 w 265"/>
                <a:gd name="T3" fmla="*/ 79 h 190"/>
                <a:gd name="T4" fmla="*/ 303 w 265"/>
                <a:gd name="T5" fmla="*/ 0 h 190"/>
                <a:gd name="T6" fmla="*/ 0 60000 65536"/>
                <a:gd name="T7" fmla="*/ 0 60000 65536"/>
                <a:gd name="T8" fmla="*/ 0 60000 65536"/>
                <a:gd name="T9" fmla="*/ 0 w 265"/>
                <a:gd name="T10" fmla="*/ 0 h 190"/>
                <a:gd name="T11" fmla="*/ 265 w 265"/>
                <a:gd name="T12" fmla="*/ 190 h 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5" h="190">
                  <a:moveTo>
                    <a:pt x="0" y="190"/>
                  </a:moveTo>
                  <a:lnTo>
                    <a:pt x="160" y="190"/>
                  </a:lnTo>
                  <a:lnTo>
                    <a:pt x="26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1178"/>
          <p:cNvSpPr>
            <a:spLocks noGrp="1" noChangeArrowheads="1"/>
          </p:cNvSpPr>
          <p:nvPr>
            <p:ph type="title"/>
          </p:nvPr>
        </p:nvSpPr>
        <p:spPr>
          <a:xfrm>
            <a:off x="-728662" y="133350"/>
            <a:ext cx="9136063" cy="554038"/>
          </a:xfrm>
        </p:spPr>
        <p:txBody>
          <a:bodyPr>
            <a:noAutofit/>
          </a:bodyPr>
          <a:lstStyle/>
          <a:p>
            <a:r>
              <a:rPr lang="fr-FR" sz="1800" dirty="0">
                <a:latin typeface="Century Gothic" charset="0"/>
              </a:rPr>
              <a:t>J. </a:t>
            </a:r>
            <a:r>
              <a:rPr lang="fr-FR" sz="1800" dirty="0" err="1">
                <a:latin typeface="Century Gothic" charset="0"/>
              </a:rPr>
              <a:t>Bourderionnet</a:t>
            </a:r>
            <a:r>
              <a:rPr lang="fr-FR" sz="1800" dirty="0">
                <a:latin typeface="Century Gothic" charset="0"/>
              </a:rPr>
              <a:t>, A. </a:t>
            </a:r>
            <a:r>
              <a:rPr lang="fr-FR" sz="1800" dirty="0" err="1">
                <a:latin typeface="Century Gothic" charset="0"/>
              </a:rPr>
              <a:t>Brignon</a:t>
            </a:r>
            <a:r>
              <a:rPr lang="fr-FR" sz="1800" dirty="0">
                <a:latin typeface="Century Gothic" charset="0"/>
              </a:rPr>
              <a:t> (Thales), C. Bellanger, J. </a:t>
            </a:r>
            <a:r>
              <a:rPr lang="fr-FR" sz="1800" dirty="0" err="1">
                <a:latin typeface="Century Gothic" charset="0"/>
              </a:rPr>
              <a:t>Primot</a:t>
            </a:r>
            <a:r>
              <a:rPr lang="fr-FR" sz="1800" dirty="0">
                <a:latin typeface="Century Gothic" charset="0"/>
              </a:rPr>
              <a:t> (ONERA)</a:t>
            </a:r>
            <a:br>
              <a:rPr lang="fr-FR" sz="1800" dirty="0">
                <a:latin typeface="Century Gothic" charset="0"/>
              </a:rPr>
            </a:br>
            <a:r>
              <a:rPr lang="fr-FR" sz="2800" b="1" i="1" dirty="0" err="1">
                <a:latin typeface="Century Gothic" charset="0"/>
              </a:rPr>
              <a:t>Coherent</a:t>
            </a:r>
            <a:r>
              <a:rPr lang="fr-FR" sz="2800" b="1" i="1" dirty="0">
                <a:latin typeface="Century Gothic" charset="0"/>
              </a:rPr>
              <a:t> </a:t>
            </a:r>
            <a:r>
              <a:rPr lang="fr-FR" sz="2800" b="1" i="1" dirty="0" err="1">
                <a:latin typeface="Century Gothic" charset="0"/>
              </a:rPr>
              <a:t>Fiber</a:t>
            </a:r>
            <a:r>
              <a:rPr lang="fr-FR" sz="2800" b="1" i="1" dirty="0">
                <a:latin typeface="Century Gothic" charset="0"/>
              </a:rPr>
              <a:t> </a:t>
            </a:r>
            <a:r>
              <a:rPr lang="fr-FR" sz="2800" b="1" i="1" dirty="0" err="1">
                <a:latin typeface="Century Gothic" charset="0"/>
              </a:rPr>
              <a:t>Combining</a:t>
            </a:r>
            <a:endParaRPr lang="fr-FR" sz="2800" b="1" i="1" dirty="0">
              <a:latin typeface="Century Gothic" charset="0"/>
            </a:endParaRPr>
          </a:p>
        </p:txBody>
      </p:sp>
      <p:sp>
        <p:nvSpPr>
          <p:cNvPr id="11268" name="ZoneTexte 391"/>
          <p:cNvSpPr txBox="1">
            <a:spLocks noChangeArrowheads="1"/>
          </p:cNvSpPr>
          <p:nvPr/>
        </p:nvSpPr>
        <p:spPr bwMode="auto">
          <a:xfrm>
            <a:off x="4797425" y="5549900"/>
            <a:ext cx="327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fr-FR" sz="2000" b="1">
                <a:solidFill>
                  <a:srgbClr val="FF3300"/>
                </a:solidFill>
              </a:rPr>
              <a:t>Achievement 2011</a:t>
            </a:r>
          </a:p>
          <a:p>
            <a:pPr algn="l"/>
            <a:r>
              <a:rPr lang="fr-FR" sz="2000" b="1">
                <a:solidFill>
                  <a:srgbClr val="FF3300"/>
                </a:solidFill>
                <a:sym typeface="Wingdings" charset="0"/>
              </a:rPr>
              <a:t> 64 phase-locked fibers</a:t>
            </a:r>
            <a:endParaRPr lang="fr-FR" sz="2000" b="1">
              <a:solidFill>
                <a:srgbClr val="FF33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18591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6" y="49745"/>
            <a:ext cx="1427162" cy="8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8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64384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64 CW fibers have been phased</a:t>
            </a:r>
            <a:b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(This experiment in fact validates an extension possible  to &gt;10</a:t>
            </a:r>
            <a:r>
              <a:rPr lang="en-US" sz="1600" b="1" i="1" baseline="300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 </a:t>
            </a:r>
            <a:r>
              <a:rPr lang="en-US" sz="1600" b="1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phased  fibers at 1kHz)  </a:t>
            </a:r>
            <a:endParaRPr lang="en-US" sz="1600" b="1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8" name="Picture 2" descr="Screen shot 2010-07-21 at 21.5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37759"/>
            <a:ext cx="8001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Arial" charset="0"/>
              </a:rPr>
              <a:t>G. Mourou</a:t>
            </a:r>
            <a:endParaRPr lang="en-US" sz="1400" dirty="0"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805329" cy="62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78" y="101600"/>
            <a:ext cx="1254645" cy="7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12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Solving</a:t>
            </a:r>
            <a:r>
              <a:rPr lang="fr-FR" dirty="0" smtClean="0"/>
              <a:t> the </a:t>
            </a:r>
            <a:r>
              <a:rPr lang="fr-FR" dirty="0" err="1" smtClean="0"/>
              <a:t>Peak</a:t>
            </a:r>
            <a:r>
              <a:rPr lang="fr-FR" dirty="0" smtClean="0"/>
              <a:t> Power-</a:t>
            </a:r>
            <a:r>
              <a:rPr lang="fr-FR" dirty="0" err="1" smtClean="0"/>
              <a:t>Average</a:t>
            </a:r>
            <a:r>
              <a:rPr lang="fr-FR" dirty="0" smtClean="0"/>
              <a:t> Power </a:t>
            </a:r>
            <a:r>
              <a:rPr lang="fr-FR" dirty="0" err="1" smtClean="0"/>
              <a:t>Quandary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51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pture d’écran 2017-04-23 à 15.08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9" b="10549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15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Fifth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b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Measuring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and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keeping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Bay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the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Nonlinear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effects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fr-FR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6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pture d’écran 2017-04-23 à 15.07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" b="1783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617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1400" smtClean="0">
                <a:latin typeface="Arial" charset="0"/>
              </a:rPr>
              <a:t>G. Mourou</a:t>
            </a:r>
            <a:endParaRPr lang="fr-FR" sz="1400">
              <a:latin typeface="Arial" charset="0"/>
            </a:endParaRPr>
          </a:p>
        </p:txBody>
      </p:sp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319469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i="1" dirty="0">
                <a:solidFill>
                  <a:schemeClr val="accent2"/>
                </a:solidFill>
                <a:latin typeface="Arial" charset="0"/>
              </a:rPr>
              <a:t>CAN </a:t>
            </a:r>
            <a:r>
              <a:rPr lang="en-US" sz="3200" b="1" i="1" dirty="0" smtClean="0">
                <a:solidFill>
                  <a:schemeClr val="accent2"/>
                </a:solidFill>
                <a:latin typeface="Arial" charset="0"/>
              </a:rPr>
              <a:t>results </a:t>
            </a:r>
            <a:r>
              <a:rPr lang="en-US" sz="3200" b="1" i="1" dirty="0">
                <a:solidFill>
                  <a:schemeClr val="accent2"/>
                </a:solidFill>
                <a:latin typeface="Arial" charset="0"/>
              </a:rPr>
              <a:t>/ phase locking technique</a:t>
            </a:r>
          </a:p>
          <a:p>
            <a:pPr algn="ctr"/>
            <a:r>
              <a:rPr lang="en-US" sz="3200" b="1" i="1" dirty="0">
                <a:solidFill>
                  <a:schemeClr val="accent2"/>
                </a:solidFill>
                <a:latin typeface="Arial" charset="0"/>
              </a:rPr>
              <a:t>In the </a:t>
            </a:r>
            <a:r>
              <a:rPr lang="en-US" sz="3200" b="1" i="1" dirty="0" smtClean="0">
                <a:solidFill>
                  <a:schemeClr val="accent2"/>
                </a:solidFill>
                <a:latin typeface="Arial" charset="0"/>
              </a:rPr>
              <a:t>femtosecond </a:t>
            </a:r>
            <a:endParaRPr lang="en-US" sz="3200" b="1" i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7347" name="ZoneTexte 5"/>
          <p:cNvSpPr txBox="1">
            <a:spLocks noChangeArrowheads="1"/>
          </p:cNvSpPr>
          <p:nvPr/>
        </p:nvSpPr>
        <p:spPr bwMode="auto">
          <a:xfrm>
            <a:off x="5364163" y="1628775"/>
            <a:ext cx="36734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latin typeface="Calibri" charset="0"/>
                <a:cs typeface="Arial" charset="0"/>
              </a:rPr>
              <a:t>Combining efficiency &gt; 90%</a:t>
            </a:r>
          </a:p>
          <a:p>
            <a:pPr eaLnBrk="1" hangingPunct="1"/>
            <a:endParaRPr lang="fr-FR" sz="2000" b="1">
              <a:latin typeface="Calibri" charset="0"/>
              <a:cs typeface="Arial" charset="0"/>
            </a:endParaRPr>
          </a:p>
          <a:p>
            <a:pPr eaLnBrk="1" hangingPunct="1"/>
            <a:endParaRPr lang="fr-FR" sz="2000">
              <a:latin typeface="Calibri" charset="0"/>
              <a:cs typeface="Arial" charset="0"/>
            </a:endParaRPr>
          </a:p>
          <a:p>
            <a:pPr eaLnBrk="1" hangingPunct="1"/>
            <a:endParaRPr lang="fr-FR" sz="2000">
              <a:latin typeface="Calibri" charset="0"/>
              <a:cs typeface="Arial" charset="0"/>
            </a:endParaRPr>
          </a:p>
          <a:p>
            <a:pPr eaLnBrk="1" hangingPunct="1"/>
            <a:endParaRPr lang="fr-FR" sz="2000">
              <a:latin typeface="Calibri" charset="0"/>
              <a:cs typeface="Arial" charset="0"/>
            </a:endParaRPr>
          </a:p>
          <a:p>
            <a:pPr eaLnBrk="1" hangingPunct="1"/>
            <a:endParaRPr lang="fr-FR" sz="2000">
              <a:latin typeface="Calibri" charset="0"/>
              <a:cs typeface="Arial" charset="0"/>
            </a:endParaRPr>
          </a:p>
          <a:p>
            <a:pPr eaLnBrk="1" hangingPunct="1"/>
            <a:r>
              <a:rPr lang="en-US" sz="1400" u="sng">
                <a:latin typeface="Calibri" charset="0"/>
                <a:cs typeface="Arial" charset="0"/>
              </a:rPr>
              <a:t>L. Daniault</a:t>
            </a:r>
            <a:r>
              <a:rPr lang="en-US" sz="1400">
                <a:latin typeface="Calibri" charset="0"/>
                <a:cs typeface="Arial" charset="0"/>
              </a:rPr>
              <a:t>, M. Hanna, L. Lombard, D. Goular, P. Bourdon, F. Druon, P. Georges</a:t>
            </a:r>
          </a:p>
          <a:p>
            <a:pPr eaLnBrk="1" hangingPunct="1"/>
            <a:r>
              <a:rPr lang="en-US" sz="1400">
                <a:latin typeface="Calibri" charset="0"/>
                <a:cs typeface="Arial" charset="0"/>
              </a:rPr>
              <a:t>“Coherent combining of two femtosecond fiber chirped pulse amplifiers“</a:t>
            </a:r>
          </a:p>
          <a:p>
            <a:pPr eaLnBrk="1" hangingPunct="1"/>
            <a:r>
              <a:rPr lang="en-US" sz="1400">
                <a:latin typeface="Calibri" charset="0"/>
                <a:cs typeface="Arial" charset="0"/>
              </a:rPr>
              <a:t>Oral : Advanced Solid State Photonics, ASSP 2011, Istanbul, Turkey  (February 13-16 2011)</a:t>
            </a:r>
            <a:endParaRPr lang="fr-FR" sz="1400">
              <a:latin typeface="Calibri" charset="0"/>
              <a:cs typeface="Arial" charset="0"/>
            </a:endParaRPr>
          </a:p>
          <a:p>
            <a:pPr eaLnBrk="1" hangingPunct="1"/>
            <a:endParaRPr lang="fr-FR" sz="1400">
              <a:latin typeface="Calibri" charset="0"/>
              <a:cs typeface="Arial" charset="0"/>
            </a:endParaRPr>
          </a:p>
          <a:p>
            <a:pPr eaLnBrk="1" hangingPunct="1"/>
            <a:r>
              <a:rPr lang="fr-FR" sz="1400">
                <a:latin typeface="Calibri" charset="0"/>
                <a:cs typeface="Arial" charset="0"/>
              </a:rPr>
              <a:t>Accepted: Optics Letters, L. Daniault et al, « Coherent beam combining of two femtosecond fiber chirped pulse amplifiers » </a:t>
            </a:r>
          </a:p>
        </p:txBody>
      </p:sp>
      <p:pic>
        <p:nvPicPr>
          <p:cNvPr id="57348" name="Picture 16" descr="logo06-p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349500"/>
            <a:ext cx="151923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 descr="Schéma mont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1438"/>
            <a:ext cx="51768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888962" cy="69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Capture d’écran 2012-05-01 à 11.42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46" y="27860"/>
            <a:ext cx="1085292" cy="61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68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fr-FR" sz="1400" smtClean="0">
                <a:latin typeface="Arial" charset="0"/>
              </a:rPr>
              <a:t>G. Mourou</a:t>
            </a:r>
            <a:endParaRPr lang="fr-FR" sz="1400">
              <a:latin typeface="Arial" charset="0"/>
            </a:endParaRPr>
          </a:p>
        </p:txBody>
      </p:sp>
      <p:pic>
        <p:nvPicPr>
          <p:cNvPr id="59394" name="Image 3" descr="Spect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412875"/>
            <a:ext cx="44084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ZoneTexte 5"/>
          <p:cNvSpPr txBox="1">
            <a:spLocks noChangeArrowheads="1"/>
          </p:cNvSpPr>
          <p:nvPr/>
        </p:nvSpPr>
        <p:spPr bwMode="auto">
          <a:xfrm>
            <a:off x="1276350" y="4384675"/>
            <a:ext cx="1949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latin typeface="Arial" charset="0"/>
                <a:cs typeface="Arial" charset="0"/>
              </a:rPr>
              <a:t>Autocorrelations</a:t>
            </a:r>
          </a:p>
          <a:p>
            <a:pPr eaLnBrk="1" hangingPunct="1"/>
            <a:r>
              <a:rPr lang="fr-FR" sz="1800">
                <a:latin typeface="Arial" charset="0"/>
                <a:cs typeface="Arial" charset="0"/>
              </a:rPr>
              <a:t>325 fs pulsewidth</a:t>
            </a:r>
            <a:endParaRPr lang="fr-FR" sz="1800" b="1">
              <a:latin typeface="Arial" charset="0"/>
              <a:cs typeface="Arial" charset="0"/>
            </a:endParaRPr>
          </a:p>
          <a:p>
            <a:pPr eaLnBrk="1" hangingPunct="1"/>
            <a:endParaRPr lang="fr-FR" sz="1800">
              <a:latin typeface="Symbol" charset="0"/>
              <a:cs typeface="Arial" charset="0"/>
            </a:endParaRPr>
          </a:p>
        </p:txBody>
      </p:sp>
      <p:sp>
        <p:nvSpPr>
          <p:cNvPr id="59396" name="ZoneTexte 5"/>
          <p:cNvSpPr txBox="1">
            <a:spLocks noChangeArrowheads="1"/>
          </p:cNvSpPr>
          <p:nvPr/>
        </p:nvSpPr>
        <p:spPr bwMode="auto">
          <a:xfrm>
            <a:off x="6132513" y="4332288"/>
            <a:ext cx="1657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>
                <a:latin typeface="Arial" charset="0"/>
                <a:cs typeface="Arial" charset="0"/>
              </a:rPr>
              <a:t>Spectra</a:t>
            </a:r>
          </a:p>
          <a:p>
            <a:pPr algn="ctr" eaLnBrk="1" hangingPunct="1"/>
            <a:r>
              <a:rPr lang="fr-FR" sz="1800">
                <a:latin typeface="Arial" charset="0"/>
                <a:cs typeface="Arial" charset="0"/>
              </a:rPr>
              <a:t>4.3 nm FWHM</a:t>
            </a:r>
            <a:endParaRPr lang="fr-FR" sz="1800" b="1">
              <a:latin typeface="Arial" charset="0"/>
              <a:cs typeface="Arial" charset="0"/>
            </a:endParaRPr>
          </a:p>
          <a:p>
            <a:pPr algn="ctr" eaLnBrk="1" hangingPunct="1"/>
            <a:endParaRPr lang="fr-FR" sz="1800">
              <a:latin typeface="Symbol" charset="0"/>
              <a:cs typeface="Arial" charset="0"/>
            </a:endParaRPr>
          </a:p>
        </p:txBody>
      </p:sp>
      <p:sp>
        <p:nvSpPr>
          <p:cNvPr id="59397" name="Rectangle 10"/>
          <p:cNvSpPr>
            <a:spLocks noChangeArrowheads="1"/>
          </p:cNvSpPr>
          <p:nvPr/>
        </p:nvSpPr>
        <p:spPr bwMode="auto">
          <a:xfrm>
            <a:off x="0" y="5572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Arial" charset="0"/>
              </a:rPr>
              <a:t>CAN recent results / phase locking technique </a:t>
            </a:r>
            <a:r>
              <a:rPr lang="en-US" sz="3200" i="1">
                <a:solidFill>
                  <a:schemeClr val="accent2"/>
                </a:solidFill>
                <a:latin typeface="Arial" charset="0"/>
              </a:rPr>
              <a:t>(2)</a:t>
            </a:r>
          </a:p>
        </p:txBody>
      </p:sp>
      <p:pic>
        <p:nvPicPr>
          <p:cNvPr id="59398" name="Picture 16" descr="logo06-p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45125"/>
            <a:ext cx="15192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 descr="Auto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r="11803"/>
          <a:stretch>
            <a:fillRect/>
          </a:stretch>
        </p:blipFill>
        <p:spPr bwMode="auto">
          <a:xfrm>
            <a:off x="179388" y="1576388"/>
            <a:ext cx="388937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5" descr="Spect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r="12436"/>
          <a:stretch>
            <a:fillRect/>
          </a:stretch>
        </p:blipFill>
        <p:spPr bwMode="auto">
          <a:xfrm>
            <a:off x="4716463" y="1576388"/>
            <a:ext cx="392271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3" descr="Profi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2"/>
          <a:stretch>
            <a:fillRect/>
          </a:stretch>
        </p:blipFill>
        <p:spPr bwMode="auto">
          <a:xfrm>
            <a:off x="684213" y="5300663"/>
            <a:ext cx="445611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Capture d’écran 2012-05-01 à 11.42.2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209" y="19670"/>
            <a:ext cx="164668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43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pture d’écran 2017-04-23 à 15.09.5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990"/>
          <a:stretch>
            <a:fillRect/>
          </a:stretch>
        </p:blipFill>
        <p:spPr/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79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522315" y="1469269"/>
            <a:ext cx="8090047" cy="5181600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r>
              <a:rPr lang="fr-FR" dirty="0"/>
              <a:t>X CAN </a:t>
            </a:r>
            <a:r>
              <a:rPr lang="fr-FR" dirty="0" err="1"/>
              <a:t>is</a:t>
            </a:r>
            <a:r>
              <a:rPr lang="fr-FR" dirty="0"/>
              <a:t> an Ecole Polytechnique - Thales consortium to </a:t>
            </a:r>
            <a:r>
              <a:rPr lang="fr-FR" dirty="0" err="1"/>
              <a:t>demonstrate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CAN concept </a:t>
            </a:r>
            <a:r>
              <a:rPr lang="fr-FR" dirty="0" err="1"/>
              <a:t>is</a:t>
            </a:r>
            <a:r>
              <a:rPr lang="fr-FR" dirty="0"/>
              <a:t> capable to </a:t>
            </a:r>
            <a:r>
              <a:rPr lang="fr-FR" dirty="0" err="1"/>
              <a:t>provide</a:t>
            </a:r>
            <a:r>
              <a:rPr lang="fr-FR" dirty="0"/>
              <a:t>:</a:t>
            </a:r>
          </a:p>
          <a:p>
            <a:pPr lvl="1"/>
            <a:r>
              <a:rPr lang="fr-FR" sz="2600" dirty="0"/>
              <a:t> High </a:t>
            </a:r>
            <a:r>
              <a:rPr lang="fr-FR" sz="2600" dirty="0" err="1"/>
              <a:t>Peak</a:t>
            </a:r>
            <a:r>
              <a:rPr lang="fr-FR" sz="2600" dirty="0"/>
              <a:t> Power 100TW</a:t>
            </a:r>
          </a:p>
          <a:p>
            <a:pPr lvl="1"/>
            <a:r>
              <a:rPr lang="fr-FR" sz="2600" dirty="0"/>
              <a:t>High </a:t>
            </a:r>
            <a:r>
              <a:rPr lang="fr-FR" sz="2600" dirty="0" err="1"/>
              <a:t>Average</a:t>
            </a:r>
            <a:r>
              <a:rPr lang="fr-FR" sz="2600" dirty="0"/>
              <a:t> power in the 100kW</a:t>
            </a:r>
          </a:p>
          <a:p>
            <a:pPr lvl="1"/>
            <a:r>
              <a:rPr lang="fr-FR" sz="2600" dirty="0"/>
              <a:t>High </a:t>
            </a:r>
            <a:r>
              <a:rPr lang="fr-FR" sz="2600" dirty="0" err="1"/>
              <a:t>Eficiency</a:t>
            </a:r>
            <a:r>
              <a:rPr lang="fr-FR" sz="2600" dirty="0"/>
              <a:t> &gt;30%</a:t>
            </a:r>
          </a:p>
          <a:p>
            <a:pPr marL="268260" lvl="1" indent="0"/>
            <a:endParaRPr lang="fr-FR" sz="2600" dirty="0"/>
          </a:p>
          <a:p>
            <a:pPr marL="268260" lvl="1" indent="0"/>
            <a:r>
              <a:rPr lang="fr-FR" sz="2600" dirty="0"/>
              <a:t>A budget of 3M€ has been </a:t>
            </a:r>
            <a:r>
              <a:rPr lang="fr-FR" sz="2600" dirty="0" err="1"/>
              <a:t>allocated</a:t>
            </a:r>
            <a:r>
              <a:rPr lang="fr-FR" sz="2600" dirty="0"/>
              <a:t> to </a:t>
            </a:r>
            <a:r>
              <a:rPr lang="fr-FR" sz="2600" dirty="0" err="1"/>
              <a:t>build</a:t>
            </a:r>
            <a:r>
              <a:rPr lang="fr-FR" sz="2600" dirty="0"/>
              <a:t> a 61 </a:t>
            </a:r>
            <a:r>
              <a:rPr lang="fr-FR" sz="2600" dirty="0" err="1"/>
              <a:t>high</a:t>
            </a:r>
            <a:r>
              <a:rPr lang="fr-FR" sz="2600" dirty="0"/>
              <a:t> </a:t>
            </a:r>
            <a:r>
              <a:rPr lang="fr-FR" sz="2600" dirty="0" err="1"/>
              <a:t>energy</a:t>
            </a:r>
            <a:r>
              <a:rPr lang="fr-FR" sz="2600" dirty="0"/>
              <a:t> </a:t>
            </a:r>
            <a:r>
              <a:rPr lang="fr-FR" sz="2600" dirty="0" err="1"/>
              <a:t>fiber</a:t>
            </a:r>
            <a:r>
              <a:rPr lang="fr-FR" sz="2600" dirty="0"/>
              <a:t> prototype </a:t>
            </a:r>
            <a:r>
              <a:rPr lang="fr-FR" sz="2600" dirty="0" err="1"/>
              <a:t>that</a:t>
            </a:r>
            <a:r>
              <a:rPr lang="fr-FR" sz="2600" dirty="0"/>
              <a:t> </a:t>
            </a:r>
            <a:r>
              <a:rPr lang="fr-FR" sz="2600" dirty="0" err="1"/>
              <a:t>will</a:t>
            </a:r>
            <a:r>
              <a:rPr lang="fr-FR" sz="2600" dirty="0"/>
              <a:t> </a:t>
            </a:r>
            <a:r>
              <a:rPr lang="fr-FR" sz="2600" dirty="0" err="1"/>
              <a:t>validate</a:t>
            </a:r>
            <a:r>
              <a:rPr lang="fr-FR" sz="2600" dirty="0"/>
              <a:t> the construction a  10^4 </a:t>
            </a:r>
            <a:r>
              <a:rPr lang="fr-FR" sz="2600" dirty="0" err="1"/>
              <a:t>fiber</a:t>
            </a:r>
            <a:r>
              <a:rPr lang="fr-FR" sz="2600" dirty="0"/>
              <a:t> unit for grand </a:t>
            </a:r>
            <a:r>
              <a:rPr lang="fr-FR" sz="2600" dirty="0" err="1"/>
              <a:t>scale</a:t>
            </a:r>
            <a:r>
              <a:rPr lang="fr-FR" sz="2600" dirty="0"/>
              <a:t> applications.  </a:t>
            </a:r>
          </a:p>
          <a:p>
            <a:pPr marL="0" indent="0"/>
            <a:r>
              <a:rPr lang="fr-FR" dirty="0"/>
              <a:t>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914220" y="6368596"/>
            <a:ext cx="6542565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fr-FR" sz="1600"/>
              <a:t>RIKEN </a:t>
            </a:r>
            <a:endParaRPr lang="fr-FR" sz="1600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    </a:t>
            </a:r>
            <a:r>
              <a:rPr lang="fr-FR" sz="3600" dirty="0" err="1"/>
              <a:t>From</a:t>
            </a:r>
            <a:r>
              <a:rPr lang="fr-FR" sz="3600" dirty="0"/>
              <a:t> Prototype to Large </a:t>
            </a:r>
            <a:r>
              <a:rPr lang="fr-FR" sz="3600" dirty="0" err="1"/>
              <a:t>Scale</a:t>
            </a:r>
            <a:r>
              <a:rPr lang="fr-FR" sz="3600" dirty="0"/>
              <a:t>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04664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96782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b="1" i="1" dirty="0" smtClean="0">
                <a:latin typeface="Arial"/>
                <a:cs typeface="Arial"/>
              </a:rPr>
              <a:t/>
            </a:r>
            <a:br>
              <a:rPr lang="fr-FR" sz="2800" b="1" i="1" dirty="0" smtClean="0">
                <a:latin typeface="Arial"/>
                <a:cs typeface="Arial"/>
              </a:rPr>
            </a:br>
            <a:r>
              <a:rPr lang="fr-FR" sz="2800" b="1" i="1" dirty="0">
                <a:latin typeface="Arial"/>
                <a:cs typeface="Arial"/>
              </a:rPr>
              <a:t/>
            </a:r>
            <a:br>
              <a:rPr lang="fr-FR" sz="2800" b="1" i="1" dirty="0">
                <a:latin typeface="Arial"/>
                <a:cs typeface="Arial"/>
              </a:rPr>
            </a:br>
            <a:r>
              <a:rPr lang="fr-FR" sz="2800" b="1" i="1" dirty="0">
                <a:latin typeface="Arial"/>
                <a:cs typeface="Arial"/>
              </a:rPr>
              <a:t>High </a:t>
            </a:r>
            <a:r>
              <a:rPr lang="fr-FR" sz="2800" b="1" i="1" dirty="0" err="1">
                <a:latin typeface="Arial"/>
                <a:cs typeface="Arial"/>
              </a:rPr>
              <a:t>average</a:t>
            </a:r>
            <a:r>
              <a:rPr lang="fr-FR" sz="2800" b="1" i="1" dirty="0">
                <a:latin typeface="Arial"/>
                <a:cs typeface="Arial"/>
              </a:rPr>
              <a:t> and </a:t>
            </a:r>
            <a:r>
              <a:rPr lang="fr-FR" sz="2800" b="1" i="1" dirty="0" err="1">
                <a:latin typeface="Arial"/>
                <a:cs typeface="Arial"/>
              </a:rPr>
              <a:t>Peak</a:t>
            </a:r>
            <a:r>
              <a:rPr lang="fr-FR" sz="2800" b="1" i="1" dirty="0">
                <a:latin typeface="Arial"/>
                <a:cs typeface="Arial"/>
              </a:rPr>
              <a:t> power </a:t>
            </a:r>
            <a:r>
              <a:rPr lang="fr-FR" sz="2800" b="1" i="1" dirty="0" smtClean="0">
                <a:latin typeface="Arial"/>
                <a:cs typeface="Arial"/>
              </a:rPr>
              <a:t>laser  </a:t>
            </a:r>
            <a:br>
              <a:rPr lang="fr-FR" sz="2800" b="1" i="1" dirty="0" smtClean="0">
                <a:latin typeface="Arial"/>
                <a:cs typeface="Arial"/>
              </a:rPr>
            </a:br>
            <a:r>
              <a:rPr lang="fr-FR" sz="2800" b="1" i="1" dirty="0" smtClean="0">
                <a:latin typeface="Arial"/>
                <a:cs typeface="Arial"/>
              </a:rPr>
              <a:t>Agile, </a:t>
            </a:r>
            <a:r>
              <a:rPr lang="fr-FR" sz="2800" b="1" i="1" dirty="0" err="1" smtClean="0">
                <a:latin typeface="Arial"/>
                <a:cs typeface="Arial"/>
              </a:rPr>
              <a:t>precision</a:t>
            </a:r>
            <a:r>
              <a:rPr lang="fr-FR" sz="2800" b="1" i="1" dirty="0" smtClean="0">
                <a:latin typeface="Arial"/>
                <a:cs typeface="Arial"/>
              </a:rPr>
              <a:t> and </a:t>
            </a:r>
            <a:r>
              <a:rPr lang="fr-FR" sz="2800" b="1" i="1" dirty="0" err="1">
                <a:latin typeface="Arial"/>
                <a:cs typeface="Arial"/>
              </a:rPr>
              <a:t>h</a:t>
            </a:r>
            <a:r>
              <a:rPr lang="fr-FR" sz="2800" b="1" i="1" dirty="0" err="1" smtClean="0">
                <a:latin typeface="Arial"/>
                <a:cs typeface="Arial"/>
              </a:rPr>
              <a:t>euristic</a:t>
            </a:r>
            <a:r>
              <a:rPr lang="fr-FR" sz="2800" b="1" i="1" dirty="0" smtClean="0">
                <a:latin typeface="Arial"/>
                <a:cs typeface="Arial"/>
              </a:rPr>
              <a:t>  </a:t>
            </a:r>
            <a:r>
              <a:rPr lang="fr-FR" sz="2800" b="1" i="1" dirty="0">
                <a:latin typeface="Arial"/>
                <a:cs typeface="Arial"/>
              </a:rPr>
              <a:t>laser </a:t>
            </a:r>
            <a:r>
              <a:rPr lang="fr-FR" sz="2800" b="1" i="1" dirty="0" smtClean="0">
                <a:latin typeface="Arial"/>
                <a:cs typeface="Arial"/>
              </a:rPr>
              <a:t/>
            </a:r>
            <a:br>
              <a:rPr lang="fr-FR" sz="2800" b="1" i="1" dirty="0" smtClean="0">
                <a:latin typeface="Arial"/>
                <a:cs typeface="Arial"/>
              </a:rPr>
            </a:br>
            <a:endParaRPr lang="fr-FR" sz="2800" b="1" i="1" dirty="0">
              <a:latin typeface="Arial"/>
              <a:cs typeface="Arial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2505954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b="1" i="1" dirty="0" smtClean="0"/>
              <a:t>Capable to </a:t>
            </a:r>
            <a:r>
              <a:rPr lang="fr-FR" sz="2400" b="1" i="1" dirty="0" err="1" smtClean="0"/>
              <a:t>provide</a:t>
            </a:r>
            <a:r>
              <a:rPr lang="fr-FR" sz="2400" b="1" i="1" dirty="0" smtClean="0"/>
              <a:t>,  100TW </a:t>
            </a:r>
            <a:r>
              <a:rPr lang="fr-FR" sz="2400" b="1" i="1" dirty="0" err="1" smtClean="0"/>
              <a:t>peak</a:t>
            </a:r>
            <a:r>
              <a:rPr lang="fr-FR" sz="2400" b="1" i="1" dirty="0" smtClean="0"/>
              <a:t> power </a:t>
            </a:r>
            <a:r>
              <a:rPr lang="fr-FR" sz="2400" b="1" i="1" dirty="0" err="1" smtClean="0"/>
              <a:t>at</a:t>
            </a:r>
            <a:r>
              <a:rPr lang="fr-FR" sz="2400" b="1" i="1" dirty="0" smtClean="0"/>
              <a:t> MW </a:t>
            </a:r>
            <a:r>
              <a:rPr lang="fr-FR" sz="2400" b="1" i="1" dirty="0" err="1" smtClean="0"/>
              <a:t>average</a:t>
            </a:r>
            <a:r>
              <a:rPr lang="fr-FR" sz="2400" b="1" i="1" dirty="0" smtClean="0"/>
              <a:t> power in the visible 2W and 3W.</a:t>
            </a:r>
          </a:p>
          <a:p>
            <a:r>
              <a:rPr lang="fr-FR" sz="2400" b="1" i="1" dirty="0" smtClean="0"/>
              <a:t>Efficient 40%</a:t>
            </a:r>
          </a:p>
          <a:p>
            <a:r>
              <a:rPr lang="fr-FR" sz="2400" b="1" i="1" dirty="0" smtClean="0"/>
              <a:t>Total phase amplitude control of </a:t>
            </a:r>
            <a:r>
              <a:rPr lang="fr-FR" sz="2400" b="1" i="1" dirty="0" err="1" smtClean="0"/>
              <a:t>each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fiber</a:t>
            </a:r>
            <a:r>
              <a:rPr lang="fr-FR" sz="2400" b="1" i="1" dirty="0"/>
              <a:t>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:</a:t>
            </a:r>
            <a:r>
              <a:rPr lang="fr-FR" sz="2400" b="1" i="1" dirty="0"/>
              <a:t> </a:t>
            </a:r>
            <a:r>
              <a:rPr lang="fr-FR" sz="2400" b="1" i="1" dirty="0" smtClean="0"/>
              <a:t>Phase &lt;1% and amplitude &lt;1%  </a:t>
            </a:r>
          </a:p>
          <a:p>
            <a:r>
              <a:rPr lang="fr-FR" sz="2400" b="1" i="1" dirty="0" smtClean="0"/>
              <a:t>A </a:t>
            </a:r>
            <a:r>
              <a:rPr lang="fr-FR" sz="2400" b="1" i="1" dirty="0" err="1" smtClean="0"/>
              <a:t>superior</a:t>
            </a:r>
            <a:r>
              <a:rPr lang="fr-FR" sz="2400" b="1" i="1" dirty="0" smtClean="0"/>
              <a:t> spatial </a:t>
            </a:r>
            <a:r>
              <a:rPr lang="fr-FR" sz="2400" b="1" i="1" dirty="0" err="1" smtClean="0"/>
              <a:t>resolution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10</a:t>
            </a:r>
            <a:r>
              <a:rPr lang="fr-FR" sz="2400" b="1" i="1" baseline="30000" dirty="0"/>
              <a:t>4</a:t>
            </a:r>
            <a:r>
              <a:rPr lang="fr-FR" sz="2400" b="1" i="1" baseline="30000" dirty="0" smtClean="0"/>
              <a:t> </a:t>
            </a:r>
            <a:r>
              <a:rPr lang="fr-FR" sz="2400" b="1" i="1" dirty="0" err="1" smtClean="0"/>
              <a:t>fibers</a:t>
            </a:r>
            <a:r>
              <a:rPr lang="fr-FR" sz="2400" b="1" i="1" dirty="0" smtClean="0"/>
              <a:t>.</a:t>
            </a:r>
          </a:p>
          <a:p>
            <a:r>
              <a:rPr lang="fr-FR" sz="2400" b="1" i="1" dirty="0" smtClean="0"/>
              <a:t>A control of the phase and </a:t>
            </a:r>
            <a:r>
              <a:rPr lang="fr-FR" sz="2400" b="1" i="1" dirty="0" err="1" smtClean="0"/>
              <a:t>much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less</a:t>
            </a:r>
            <a:r>
              <a:rPr lang="fr-FR" sz="2400" b="1" i="1" dirty="0" smtClean="0"/>
              <a:t> of 1% over the </a:t>
            </a:r>
            <a:r>
              <a:rPr lang="fr-FR" sz="2400" b="1" i="1" dirty="0" err="1" smtClean="0"/>
              <a:t>beam</a:t>
            </a:r>
            <a:endParaRPr lang="fr-FR" sz="2400" b="1" i="1" dirty="0" smtClean="0"/>
          </a:p>
          <a:p>
            <a:r>
              <a:rPr lang="fr-FR" sz="2400" b="1" i="1" dirty="0" smtClean="0"/>
              <a:t>A system </a:t>
            </a:r>
            <a:r>
              <a:rPr lang="fr-FR" sz="2400" b="1" i="1" dirty="0" err="1" smtClean="0"/>
              <a:t>constantly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aligned</a:t>
            </a:r>
            <a:r>
              <a:rPr lang="fr-FR" sz="2400" b="1" i="1" dirty="0" smtClean="0"/>
              <a:t>  </a:t>
            </a:r>
          </a:p>
          <a:p>
            <a:r>
              <a:rPr lang="fr-FR" sz="2400" b="1" i="1" dirty="0" err="1" smtClean="0"/>
              <a:t>Heuristic</a:t>
            </a:r>
            <a:r>
              <a:rPr lang="fr-FR" sz="2400" b="1" i="1" dirty="0" smtClean="0"/>
              <a:t>: Spatial and Temporal </a:t>
            </a:r>
            <a:r>
              <a:rPr lang="fr-FR" sz="2400" b="1" i="1" dirty="0" err="1" smtClean="0"/>
              <a:t>shape</a:t>
            </a:r>
            <a:r>
              <a:rPr lang="fr-FR" sz="2400" b="1" i="1" dirty="0" smtClean="0"/>
              <a:t> reconfigurable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extreme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agility</a:t>
            </a:r>
            <a:r>
              <a:rPr lang="fr-FR" sz="2400" b="1" i="1" dirty="0" smtClean="0"/>
              <a:t> (1kHz).</a:t>
            </a:r>
            <a:endParaRPr lang="fr-FR" sz="2400" b="1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553200" y="6492875"/>
            <a:ext cx="2895600" cy="365125"/>
          </a:xfrm>
        </p:spPr>
        <p:txBody>
          <a:bodyPr/>
          <a:lstStyle/>
          <a:p>
            <a:r>
              <a:rPr lang="fr-FR" dirty="0" smtClean="0"/>
              <a:t>(1kHz0G. Mourou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37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9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4402"/>
            <a:ext cx="7772400" cy="785620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00FF"/>
                </a:solidFill>
              </a:rPr>
              <a:t>The ICAN-</a:t>
            </a:r>
            <a:r>
              <a:rPr lang="de-DE" sz="3200" b="1" u="sng" dirty="0" err="1" smtClean="0">
                <a:solidFill>
                  <a:srgbClr val="0000FF"/>
                </a:solidFill>
              </a:rPr>
              <a:t>concept</a:t>
            </a:r>
            <a:r>
              <a:rPr lang="de-DE" sz="3200" b="1" u="sng" dirty="0" smtClean="0">
                <a:solidFill>
                  <a:srgbClr val="0000FF"/>
                </a:solidFill>
              </a:rPr>
              <a:t>: a versatile  digital </a:t>
            </a:r>
            <a:r>
              <a:rPr lang="de-DE" sz="3200" b="1" u="sng" dirty="0" err="1" smtClean="0">
                <a:solidFill>
                  <a:srgbClr val="0000FF"/>
                </a:solidFill>
              </a:rPr>
              <a:t>laser</a:t>
            </a:r>
            <a:endParaRPr lang="de-DE" sz="3200" b="1" u="sng" dirty="0">
              <a:solidFill>
                <a:srgbClr val="0000FF"/>
              </a:solidFill>
            </a:endParaRPr>
          </a:p>
        </p:txBody>
      </p:sp>
      <p:pic>
        <p:nvPicPr>
          <p:cNvPr id="4" name="Bild 3" descr="fraunhof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9" y="1507161"/>
            <a:ext cx="4349256" cy="239069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78" y="1276328"/>
            <a:ext cx="2131443" cy="2650740"/>
          </a:xfrm>
          <a:prstGeom prst="rect">
            <a:avLst/>
          </a:prstGeom>
        </p:spPr>
      </p:pic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198039" y="966281"/>
            <a:ext cx="8821023" cy="540880"/>
          </a:xfrm>
        </p:spPr>
        <p:txBody>
          <a:bodyPr>
            <a:normAutofit fontScale="70000" lnSpcReduction="20000"/>
          </a:bodyPr>
          <a:lstStyle/>
          <a:p>
            <a:r>
              <a:rPr lang="de-DE" sz="2600" dirty="0" err="1">
                <a:solidFill>
                  <a:schemeClr val="tx1"/>
                </a:solidFill>
              </a:rPr>
              <a:t>C</a:t>
            </a:r>
            <a:r>
              <a:rPr lang="de-DE" sz="2600" dirty="0" err="1" smtClean="0">
                <a:solidFill>
                  <a:schemeClr val="tx1"/>
                </a:solidFill>
              </a:rPr>
              <a:t>hoose</a:t>
            </a:r>
            <a:r>
              <a:rPr lang="de-DE" sz="2600" dirty="0" smtClean="0">
                <a:solidFill>
                  <a:schemeClr val="tx1"/>
                </a:solidFill>
              </a:rPr>
              <a:t> a </a:t>
            </a:r>
            <a:r>
              <a:rPr lang="de-DE" sz="2600" dirty="0" err="1" smtClean="0">
                <a:solidFill>
                  <a:schemeClr val="tx1"/>
                </a:solidFill>
              </a:rPr>
              <a:t>far-field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of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your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liking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 </a:t>
            </a:r>
            <a:r>
              <a:rPr lang="de-DE" sz="2600" b="1" dirty="0" smtClean="0">
                <a:solidFill>
                  <a:srgbClr val="FF0000"/>
                </a:solidFill>
                <a:cs typeface="Apple Chancery"/>
                <a:sym typeface="Wingdings"/>
              </a:rPr>
              <a:t>Fourier </a:t>
            </a:r>
            <a:r>
              <a:rPr lang="de-DE" sz="2600" b="1" dirty="0" err="1" smtClean="0">
                <a:solidFill>
                  <a:srgbClr val="FF0000"/>
                </a:solidFill>
                <a:cs typeface="Apple Chancery"/>
                <a:sym typeface="Wingdings"/>
              </a:rPr>
              <a:t>transform</a:t>
            </a:r>
            <a:r>
              <a:rPr lang="de-DE" sz="2600" b="1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provides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smtClean="0">
                <a:solidFill>
                  <a:schemeClr val="tx1"/>
                </a:solidFill>
                <a:cs typeface="Apple Chancery"/>
                <a:sym typeface="Wingdings"/>
              </a:rPr>
              <a:t>E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and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φ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distribution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for</a:t>
            </a:r>
            <a:r>
              <a:rPr lang="de-DE" sz="2600" dirty="0" smtClean="0">
                <a:solidFill>
                  <a:schemeClr val="tx1"/>
                </a:solidFill>
                <a:sym typeface="Wingdings"/>
              </a:rPr>
              <a:t>  </a:t>
            </a:r>
            <a:r>
              <a:rPr lang="de-DE" sz="2600" dirty="0" err="1" smtClean="0">
                <a:solidFill>
                  <a:schemeClr val="tx1"/>
                </a:solidFill>
                <a:sym typeface="Wingdings"/>
              </a:rPr>
              <a:t>fibres</a:t>
            </a:r>
            <a:endParaRPr lang="de-DE" sz="2600" dirty="0" smtClean="0">
              <a:solidFill>
                <a:schemeClr val="tx1"/>
              </a:solidFill>
              <a:sym typeface="Wingdings"/>
            </a:endParaRPr>
          </a:p>
          <a:p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03355" y="2317919"/>
            <a:ext cx="1011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de-DE" sz="60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44244" y="3927068"/>
            <a:ext cx="183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Bessel 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J</a:t>
            </a:r>
            <a:r>
              <a:rPr lang="de-DE" sz="2400" baseline="-25000" dirty="0" smtClean="0">
                <a:solidFill>
                  <a:srgbClr val="0000FF"/>
                </a:solidFill>
              </a:rPr>
              <a:t>1</a:t>
            </a:r>
            <a:r>
              <a:rPr lang="de-DE" sz="2400" dirty="0" smtClean="0">
                <a:solidFill>
                  <a:srgbClr val="0000FF"/>
                </a:solidFill>
              </a:rPr>
              <a:t>(</a:t>
            </a:r>
            <a:r>
              <a:rPr lang="de-DE" sz="2400" dirty="0" err="1" smtClean="0">
                <a:solidFill>
                  <a:srgbClr val="0000FF"/>
                </a:solidFill>
              </a:rPr>
              <a:t>r</a:t>
            </a:r>
            <a:r>
              <a:rPr lang="de-DE" sz="2400" dirty="0" smtClean="0">
                <a:solidFill>
                  <a:srgbClr val="0000FF"/>
                </a:solidFill>
              </a:rPr>
              <a:t>)/</a:t>
            </a:r>
            <a:r>
              <a:rPr lang="de-DE" sz="2400" dirty="0" err="1" smtClean="0">
                <a:solidFill>
                  <a:srgbClr val="0000FF"/>
                </a:solidFill>
              </a:rPr>
              <a:t>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39985" y="3927068"/>
            <a:ext cx="111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t</a:t>
            </a:r>
            <a:r>
              <a:rPr lang="de-DE" sz="2400" dirty="0" smtClean="0">
                <a:solidFill>
                  <a:srgbClr val="0000FF"/>
                </a:solidFill>
              </a:rPr>
              <a:t>op-hat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8806" y="4836108"/>
            <a:ext cx="7956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top-hat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/>
              <a:t> </a:t>
            </a:r>
            <a:r>
              <a:rPr lang="de-DE" dirty="0" err="1" smtClean="0"/>
              <a:t>electromagnetic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 smtClean="0"/>
              <a:t>Megawatt ICF-</a:t>
            </a:r>
            <a:r>
              <a:rPr lang="de-DE" dirty="0" err="1" smtClean="0"/>
              <a:t>application</a:t>
            </a:r>
            <a:r>
              <a:rPr lang="de-DE" dirty="0" smtClean="0"/>
              <a:t>: </a:t>
            </a:r>
            <a:r>
              <a:rPr lang="de-DE" dirty="0" err="1" smtClean="0"/>
              <a:t>randomize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coherent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parametric</a:t>
            </a:r>
            <a:r>
              <a:rPr lang="de-DE" dirty="0" smtClean="0"/>
              <a:t> </a:t>
            </a:r>
            <a:r>
              <a:rPr lang="de-DE" dirty="0" err="1" smtClean="0"/>
              <a:t>instabilities</a:t>
            </a:r>
            <a:r>
              <a:rPr lang="de-DE" dirty="0" smtClean="0"/>
              <a:t> (SBS, SRS)</a:t>
            </a:r>
            <a:endParaRPr lang="de-DE" dirty="0"/>
          </a:p>
        </p:txBody>
      </p:sp>
      <p:sp>
        <p:nvSpPr>
          <p:cNvPr id="3" name="ZoneTexte 2"/>
          <p:cNvSpPr txBox="1"/>
          <p:nvPr/>
        </p:nvSpPr>
        <p:spPr>
          <a:xfrm>
            <a:off x="822426" y="4386725"/>
            <a:ext cx="763577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High </a:t>
            </a:r>
            <a:r>
              <a:rPr lang="fr-FR" b="1" dirty="0" err="1" smtClean="0">
                <a:solidFill>
                  <a:srgbClr val="FF0000"/>
                </a:solidFill>
              </a:rPr>
              <a:t>Resolution</a:t>
            </a:r>
            <a:r>
              <a:rPr lang="fr-FR" b="1" dirty="0" smtClean="0">
                <a:solidFill>
                  <a:srgbClr val="FF0000"/>
                </a:solidFill>
              </a:rPr>
              <a:t> Phase and Amplitude control </a:t>
            </a:r>
            <a:r>
              <a:rPr lang="fr-FR" b="1" dirty="0" err="1" smtClean="0">
                <a:solidFill>
                  <a:srgbClr val="FF0000"/>
                </a:solidFill>
              </a:rPr>
              <a:t>across</a:t>
            </a:r>
            <a:r>
              <a:rPr lang="fr-FR" b="1" dirty="0" smtClean="0">
                <a:solidFill>
                  <a:srgbClr val="FF0000"/>
                </a:solidFill>
              </a:rPr>
              <a:t> the out put </a:t>
            </a:r>
            <a:r>
              <a:rPr lang="fr-FR" b="1" dirty="0" err="1" smtClean="0">
                <a:solidFill>
                  <a:srgbClr val="FF0000"/>
                </a:solidFill>
              </a:rPr>
              <a:t>pupil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at</a:t>
            </a:r>
            <a:r>
              <a:rPr lang="fr-FR" b="1" dirty="0" smtClean="0">
                <a:solidFill>
                  <a:srgbClr val="FF0000"/>
                </a:solidFill>
              </a:rPr>
              <a:t> 1KHz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03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err="1" smtClean="0">
                <a:latin typeface="Arial"/>
                <a:cs typeface="Arial"/>
              </a:rPr>
              <a:t>Cost</a:t>
            </a:r>
            <a:r>
              <a:rPr lang="fr-FR" b="1" i="1" dirty="0" smtClean="0">
                <a:latin typeface="Arial"/>
                <a:cs typeface="Arial"/>
              </a:rPr>
              <a:t> of a PW@10kHz </a:t>
            </a:r>
            <a:endParaRPr lang="fr-FR" b="1" i="1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927" y="2050473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b="1" i="1" dirty="0" err="1" smtClean="0">
                <a:latin typeface="Arial"/>
                <a:cs typeface="Arial"/>
              </a:rPr>
              <a:t>Cost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latin typeface="Arial"/>
                <a:cs typeface="Arial"/>
              </a:rPr>
              <a:t>based</a:t>
            </a:r>
            <a:r>
              <a:rPr lang="fr-FR" sz="2400" b="1" i="1" dirty="0" smtClean="0">
                <a:latin typeface="Arial"/>
                <a:cs typeface="Arial"/>
              </a:rPr>
              <a:t> on 7€/watt for a 50J/pulse </a:t>
            </a:r>
            <a:r>
              <a:rPr lang="fr-FR" sz="2400" b="1" i="1" dirty="0" err="1" smtClean="0">
                <a:latin typeface="Arial"/>
                <a:cs typeface="Arial"/>
              </a:rPr>
              <a:t>at</a:t>
            </a:r>
            <a:r>
              <a:rPr lang="fr-FR" sz="2400" b="1" i="1" dirty="0" smtClean="0">
                <a:latin typeface="Arial"/>
                <a:cs typeface="Arial"/>
              </a:rPr>
              <a:t> 10kHz</a:t>
            </a:r>
          </a:p>
          <a:p>
            <a:r>
              <a:rPr lang="fr-FR" sz="2400" b="1" i="1" dirty="0" err="1" smtClean="0">
                <a:latin typeface="Arial"/>
                <a:cs typeface="Arial"/>
              </a:rPr>
              <a:t>Average</a:t>
            </a:r>
            <a:r>
              <a:rPr lang="fr-FR" sz="2400" b="1" i="1" dirty="0" smtClean="0">
                <a:latin typeface="Arial"/>
                <a:cs typeface="Arial"/>
              </a:rPr>
              <a:t> power 500kW</a:t>
            </a:r>
          </a:p>
          <a:p>
            <a:r>
              <a:rPr lang="fr-FR" sz="2400" b="1" i="1" dirty="0" smtClean="0">
                <a:latin typeface="Arial"/>
                <a:cs typeface="Arial"/>
              </a:rPr>
              <a:t>Wall </a:t>
            </a:r>
            <a:r>
              <a:rPr lang="fr-FR" sz="2400" b="1" i="1" dirty="0" err="1" smtClean="0">
                <a:latin typeface="Arial"/>
                <a:cs typeface="Arial"/>
              </a:rPr>
              <a:t>plug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latin typeface="Arial"/>
                <a:cs typeface="Arial"/>
              </a:rPr>
              <a:t>efficiency</a:t>
            </a:r>
            <a:r>
              <a:rPr lang="fr-FR" sz="2400" b="1" i="1" dirty="0" smtClean="0">
                <a:latin typeface="Arial"/>
                <a:cs typeface="Arial"/>
              </a:rPr>
              <a:t>: 30%</a:t>
            </a:r>
          </a:p>
          <a:p>
            <a:r>
              <a:rPr lang="fr-FR" sz="2400" b="1" i="1" dirty="0" smtClean="0">
                <a:latin typeface="Arial"/>
                <a:cs typeface="Arial"/>
              </a:rPr>
              <a:t>Factor 50% for the </a:t>
            </a:r>
            <a:r>
              <a:rPr lang="fr-FR" sz="2400" b="1" i="1" dirty="0" err="1" smtClean="0">
                <a:latin typeface="Arial"/>
                <a:cs typeface="Arial"/>
              </a:rPr>
              <a:t>grating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latin typeface="Arial"/>
                <a:cs typeface="Arial"/>
              </a:rPr>
              <a:t>efficiency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</a:p>
          <a:p>
            <a:r>
              <a:rPr lang="fr-FR" sz="2400" b="1" i="1" dirty="0" smtClean="0">
                <a:latin typeface="Arial"/>
                <a:cs typeface="Arial"/>
              </a:rPr>
              <a:t>A factor of 3 </a:t>
            </a:r>
            <a:r>
              <a:rPr lang="fr-FR" sz="2400" b="1" i="1" dirty="0" err="1" smtClean="0">
                <a:latin typeface="Arial"/>
                <a:cs typeface="Arial"/>
              </a:rPr>
              <a:t>is</a:t>
            </a:r>
            <a:r>
              <a:rPr lang="fr-FR" sz="2400" b="1" i="1" dirty="0" smtClean="0"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latin typeface="Arial"/>
                <a:cs typeface="Arial"/>
              </a:rPr>
              <a:t>taken</a:t>
            </a:r>
            <a:r>
              <a:rPr lang="fr-FR" sz="2400" b="1" i="1" dirty="0" smtClean="0">
                <a:latin typeface="Arial"/>
                <a:cs typeface="Arial"/>
              </a:rPr>
              <a:t> to go </a:t>
            </a:r>
            <a:r>
              <a:rPr lang="fr-FR" sz="2400" b="1" i="1" dirty="0" err="1" smtClean="0">
                <a:latin typeface="Arial"/>
                <a:cs typeface="Arial"/>
              </a:rPr>
              <a:t>from</a:t>
            </a:r>
            <a:r>
              <a:rPr lang="fr-FR" sz="2400" b="1" i="1" dirty="0" smtClean="0">
                <a:latin typeface="Arial"/>
                <a:cs typeface="Arial"/>
              </a:rPr>
              <a:t> diode </a:t>
            </a:r>
            <a:r>
              <a:rPr lang="fr-FR" sz="2400" b="1" i="1" dirty="0" err="1" smtClean="0">
                <a:latin typeface="Arial"/>
                <a:cs typeface="Arial"/>
              </a:rPr>
              <a:t>cost</a:t>
            </a:r>
            <a:r>
              <a:rPr lang="fr-FR" sz="2400" b="1" i="1" dirty="0" smtClean="0">
                <a:latin typeface="Arial"/>
                <a:cs typeface="Arial"/>
              </a:rPr>
              <a:t> to the full system </a:t>
            </a:r>
            <a:r>
              <a:rPr lang="fr-FR" sz="2400" b="1" i="1" dirty="0" err="1" smtClean="0">
                <a:latin typeface="Arial"/>
                <a:cs typeface="Arial"/>
              </a:rPr>
              <a:t>cost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             </a:t>
            </a:r>
          </a:p>
          <a:p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System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cost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~ 70M€  </a:t>
            </a:r>
            <a:endParaRPr lang="fr-FR" sz="24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101195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i="1" dirty="0"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160" y="101600"/>
            <a:ext cx="1414219" cy="7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3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Gerard Mourou S.L Chin, Laval</a:t>
            </a:r>
            <a:endParaRPr lang="en-US"/>
          </a:p>
        </p:txBody>
      </p:sp>
      <p:pic>
        <p:nvPicPr>
          <p:cNvPr id="44034" name="Image 3" descr="Capture d’écran 2012-06-10 à 17.1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7" y="1614488"/>
            <a:ext cx="91916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ZoneTexte 4"/>
          <p:cNvSpPr txBox="1">
            <a:spLocks noChangeArrowheads="1"/>
          </p:cNvSpPr>
          <p:nvPr/>
        </p:nvSpPr>
        <p:spPr bwMode="auto">
          <a:xfrm>
            <a:off x="1547813" y="446088"/>
            <a:ext cx="660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 i="1"/>
              <a:t>Laser Wake field Acceleration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34357" y="5089508"/>
            <a:ext cx="1866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rgbClr val="FF1825"/>
                </a:solidFill>
              </a:rPr>
              <a:t>GeV</a:t>
            </a:r>
            <a:r>
              <a:rPr lang="fr-FR" sz="2400" b="1" i="1" dirty="0" smtClean="0">
                <a:solidFill>
                  <a:srgbClr val="FF1825"/>
                </a:solidFill>
              </a:rPr>
              <a:t>,  100 </a:t>
            </a:r>
            <a:r>
              <a:rPr lang="fr-FR" sz="2400" b="1" i="1" dirty="0" err="1" smtClean="0">
                <a:solidFill>
                  <a:srgbClr val="FF1825"/>
                </a:solidFill>
              </a:rPr>
              <a:t>pC</a:t>
            </a:r>
            <a:endParaRPr lang="fr-FR" sz="2400" b="1" i="1" dirty="0" smtClean="0">
              <a:solidFill>
                <a:srgbClr val="FF1825"/>
              </a:solidFill>
            </a:endParaRPr>
          </a:p>
          <a:p>
            <a:r>
              <a:rPr lang="fr-FR" sz="2400" b="1" i="1" dirty="0" smtClean="0">
                <a:solidFill>
                  <a:srgbClr val="FF1825"/>
                </a:solidFill>
              </a:rPr>
              <a:t>=100mW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934357" y="4935027"/>
            <a:ext cx="2052889" cy="985478"/>
          </a:xfrm>
          <a:prstGeom prst="rect">
            <a:avLst/>
          </a:prstGeom>
          <a:noFill/>
          <a:ln w="38100" cmpd="sng">
            <a:solidFill>
              <a:srgbClr val="FF18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379413" y="4206750"/>
            <a:ext cx="1380200" cy="646332"/>
          </a:xfrm>
          <a:prstGeom prst="rect">
            <a:avLst/>
          </a:prstGeom>
          <a:noFill/>
          <a:ln w="38100" cmpd="sng">
            <a:solidFill>
              <a:srgbClr val="FF18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090034" y="4206751"/>
            <a:ext cx="138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/>
              <a:t>   40W</a:t>
            </a:r>
            <a:endParaRPr lang="fr-FR" sz="3600" b="1" i="1" dirty="0"/>
          </a:p>
        </p:txBody>
      </p:sp>
    </p:spTree>
    <p:extLst>
      <p:ext uri="{BB962C8B-B14F-4D97-AF65-F5344CB8AC3E}">
        <p14:creationId xmlns:p14="http://schemas.microsoft.com/office/powerpoint/2010/main" val="97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lang="fr-FR" b="1" i="1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: The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cost</a:t>
            </a:r>
            <a:endParaRPr lang="fr-FR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74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58" y="1976820"/>
            <a:ext cx="4865354" cy="31506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7" y="0"/>
            <a:ext cx="1695276" cy="766447"/>
          </a:xfrm>
          <a:prstGeom prst="rect">
            <a:avLst/>
          </a:prstGeom>
        </p:spPr>
      </p:pic>
      <p:pic>
        <p:nvPicPr>
          <p:cNvPr id="10" name="Picture 2" descr="http://david-benhamou.fr/portals/0/Images/Thal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6"/>
          <a:stretch/>
        </p:blipFill>
        <p:spPr bwMode="auto">
          <a:xfrm>
            <a:off x="4256411" y="172451"/>
            <a:ext cx="1695670" cy="2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r="13859"/>
          <a:stretch/>
        </p:blipFill>
        <p:spPr>
          <a:xfrm>
            <a:off x="6858355" y="63960"/>
            <a:ext cx="1964177" cy="475350"/>
          </a:xfrm>
          <a:prstGeom prst="rect">
            <a:avLst/>
          </a:prstGeom>
        </p:spPr>
      </p:pic>
      <p:pic>
        <p:nvPicPr>
          <p:cNvPr id="12" name="Picture 2" descr="http://cilexsaclay.fr/Images/astImg/6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55" y="56725"/>
            <a:ext cx="857117" cy="4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623088" y="614995"/>
            <a:ext cx="85209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3077182" y="4995599"/>
            <a:ext cx="3086857" cy="99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 rtlCol="0">
            <a:noAutofit/>
          </a:bodyPr>
          <a:lstStyle/>
          <a:p>
            <a:pPr algn="ctr"/>
            <a:endParaRPr lang="en-US" sz="6000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2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16" t="14153" r="17990" b="14401"/>
          <a:stretch/>
        </p:blipFill>
        <p:spPr>
          <a:xfrm rot="1768668">
            <a:off x="3685192" y="4053642"/>
            <a:ext cx="1773613" cy="1915503"/>
          </a:xfrm>
          <a:prstGeom prst="rect">
            <a:avLst/>
          </a:prstGeom>
        </p:spPr>
      </p:pic>
      <p:sp>
        <p:nvSpPr>
          <p:cNvPr id="64" name="ZoneTexte 4"/>
          <p:cNvSpPr txBox="1">
            <a:spLocks noChangeArrowheads="1"/>
          </p:cNvSpPr>
          <p:nvPr/>
        </p:nvSpPr>
        <p:spPr bwMode="auto">
          <a:xfrm>
            <a:off x="0" y="1186697"/>
            <a:ext cx="9143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"/>
              </a:rPr>
              <a:t>61 channels</a:t>
            </a:r>
          </a:p>
          <a:p>
            <a:pPr algn="ctr" eaLnBrk="1" hangingPunct="1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"/>
              </a:rPr>
              <a:t>350 fs</a:t>
            </a:r>
          </a:p>
          <a:p>
            <a:pPr algn="ctr" eaLnBrk="1" hangingPunct="1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"/>
              </a:rPr>
              <a:t>&gt;10 mJ</a:t>
            </a:r>
          </a:p>
          <a:p>
            <a:pPr algn="ctr" eaLnBrk="1" hangingPunct="1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"/>
              </a:rPr>
              <a:t>50 kHz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4"/>
          <a:stretch/>
        </p:blipFill>
        <p:spPr bwMode="auto">
          <a:xfrm>
            <a:off x="588327" y="646859"/>
            <a:ext cx="1032299" cy="19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idx="4294967295"/>
          </p:nvPr>
        </p:nvSpPr>
        <p:spPr>
          <a:xfrm>
            <a:off x="1481697" y="138089"/>
            <a:ext cx="7543800" cy="5327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Expected performances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I </a:t>
            </a:r>
            <a:r>
              <a:rPr lang="fr-FR" dirty="0" err="1" smtClean="0"/>
              <a:t>don’t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any</a:t>
            </a:r>
            <a:r>
              <a:rPr lang="fr-FR" dirty="0" smtClean="0"/>
              <a:t> road block to </a:t>
            </a:r>
            <a:r>
              <a:rPr lang="fr-FR" dirty="0" err="1" smtClean="0"/>
              <a:t>build</a:t>
            </a:r>
            <a:r>
              <a:rPr lang="fr-FR" dirty="0" smtClean="0"/>
              <a:t> an EFFICIENT Laser </a:t>
            </a:r>
            <a:r>
              <a:rPr lang="fr-FR" dirty="0" err="1" smtClean="0"/>
              <a:t>with</a:t>
            </a:r>
            <a:r>
              <a:rPr lang="fr-FR" dirty="0" smtClean="0"/>
              <a:t> 10</a:t>
            </a:r>
            <a:r>
              <a:rPr lang="fr-FR" baseline="30000" dirty="0" smtClean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fiber</a:t>
            </a:r>
            <a:r>
              <a:rPr lang="fr-FR" dirty="0" smtClean="0"/>
              <a:t> system for HEP applications: </a:t>
            </a:r>
          </a:p>
          <a:p>
            <a:pPr lvl="1"/>
            <a:r>
              <a:rPr lang="fr-FR" dirty="0" err="1" smtClean="0"/>
              <a:t>Peak</a:t>
            </a:r>
            <a:r>
              <a:rPr lang="fr-FR" dirty="0" smtClean="0"/>
              <a:t> Power in the PW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1"/>
            <a:r>
              <a:rPr lang="fr-FR" dirty="0" smtClean="0"/>
              <a:t>MW </a:t>
            </a:r>
            <a:r>
              <a:rPr lang="fr-FR" dirty="0" err="1" smtClean="0"/>
              <a:t>Average</a:t>
            </a:r>
            <a:r>
              <a:rPr lang="fr-FR" dirty="0" smtClean="0"/>
              <a:t> Power</a:t>
            </a:r>
          </a:p>
          <a:p>
            <a:pPr lvl="1"/>
            <a:r>
              <a:rPr lang="fr-FR" dirty="0" smtClean="0"/>
              <a:t>5- 10joules</a:t>
            </a:r>
          </a:p>
          <a:p>
            <a:pPr lvl="1"/>
            <a:r>
              <a:rPr lang="fr-FR" dirty="0" smtClean="0"/>
              <a:t>Efficient </a:t>
            </a:r>
            <a:r>
              <a:rPr lang="fr-FR" dirty="0" err="1" smtClean="0"/>
              <a:t>Harmonic</a:t>
            </a:r>
            <a:r>
              <a:rPr lang="fr-FR" dirty="0" smtClean="0"/>
              <a:t> conversion possible</a:t>
            </a:r>
          </a:p>
          <a:p>
            <a:pPr lvl="1"/>
            <a:r>
              <a:rPr lang="fr-FR" dirty="0" smtClean="0"/>
              <a:t>10 to 100KHz </a:t>
            </a:r>
            <a:r>
              <a:rPr lang="fr-FR" dirty="0" err="1" smtClean="0"/>
              <a:t>repetition</a:t>
            </a:r>
            <a:r>
              <a:rPr lang="fr-FR" dirty="0" smtClean="0"/>
              <a:t> rate</a:t>
            </a:r>
          </a:p>
          <a:p>
            <a:pPr lvl="1"/>
            <a:r>
              <a:rPr lang="fr-FR" dirty="0" smtClean="0"/>
              <a:t> </a:t>
            </a:r>
            <a:r>
              <a:rPr lang="fr-FR" dirty="0" err="1" smtClean="0"/>
              <a:t>Pristine</a:t>
            </a:r>
            <a:r>
              <a:rPr lang="fr-FR" dirty="0" smtClean="0"/>
              <a:t> spatial and temporal  </a:t>
            </a:r>
            <a:r>
              <a:rPr lang="fr-FR" dirty="0" err="1" smtClean="0"/>
              <a:t>stability</a:t>
            </a:r>
            <a:endParaRPr lang="fr-FR" dirty="0" smtClean="0"/>
          </a:p>
          <a:p>
            <a:pPr lvl="1"/>
            <a:r>
              <a:rPr lang="fr-FR" dirty="0" err="1" smtClean="0"/>
              <a:t>Heuristic</a:t>
            </a:r>
            <a:r>
              <a:rPr lang="fr-FR" dirty="0" smtClean="0"/>
              <a:t> and configurable </a:t>
            </a:r>
            <a:r>
              <a:rPr lang="fr-FR" dirty="0" err="1" smtClean="0"/>
              <a:t>at</a:t>
            </a:r>
            <a:r>
              <a:rPr lang="fr-FR" dirty="0" smtClean="0"/>
              <a:t> kHz speed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43</a:t>
            </a:fld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721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 err="1" smtClean="0"/>
              <a:t>Acknowledgements</a:t>
            </a:r>
            <a:r>
              <a:rPr lang="fr-FR" b="1" i="1" dirty="0" smtClean="0"/>
              <a:t> </a:t>
            </a:r>
            <a:endParaRPr lang="fr-FR" b="1" i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u="sng" dirty="0" smtClean="0"/>
              <a:t>CERN</a:t>
            </a:r>
            <a:endParaRPr lang="fr-FR" b="1" u="sng" dirty="0"/>
          </a:p>
          <a:p>
            <a:r>
              <a:rPr lang="fr-FR" dirty="0"/>
              <a:t>J.P. </a:t>
            </a:r>
            <a:r>
              <a:rPr lang="fr-FR" dirty="0" err="1"/>
              <a:t>Koutchouck</a:t>
            </a:r>
            <a:endParaRPr lang="fr-FR" dirty="0"/>
          </a:p>
          <a:p>
            <a:endParaRPr lang="fr-FR" dirty="0" smtClean="0"/>
          </a:p>
          <a:p>
            <a:r>
              <a:rPr lang="fr-FR" b="1" u="sng" dirty="0" smtClean="0"/>
              <a:t>ORC</a:t>
            </a:r>
            <a:r>
              <a:rPr lang="fr-FR" b="1" u="sng" dirty="0"/>
              <a:t>, </a:t>
            </a:r>
            <a:r>
              <a:rPr lang="fr-FR" b="1" u="sng" dirty="0" smtClean="0"/>
              <a:t>Southampton</a:t>
            </a:r>
            <a:endParaRPr lang="fr-FR" b="1" u="sng" dirty="0"/>
          </a:p>
          <a:p>
            <a:r>
              <a:rPr lang="fr-FR" dirty="0"/>
              <a:t>D. Payne</a:t>
            </a:r>
          </a:p>
          <a:p>
            <a:r>
              <a:rPr lang="fr-FR" dirty="0"/>
              <a:t>W. </a:t>
            </a:r>
            <a:r>
              <a:rPr lang="fr-FR" dirty="0" err="1" smtClean="0"/>
              <a:t>Brocklesby</a:t>
            </a:r>
            <a:endParaRPr lang="fr-FR" dirty="0"/>
          </a:p>
          <a:p>
            <a:r>
              <a:rPr lang="fr-FR" dirty="0"/>
              <a:t>D. </a:t>
            </a:r>
            <a:r>
              <a:rPr lang="fr-FR" dirty="0" err="1"/>
              <a:t>Nilson</a:t>
            </a:r>
            <a:endParaRPr lang="fr-FR" dirty="0"/>
          </a:p>
          <a:p>
            <a:endParaRPr lang="fr-FR" b="1" u="sng" dirty="0" smtClean="0"/>
          </a:p>
          <a:p>
            <a:r>
              <a:rPr lang="fr-FR" b="1" u="sng" dirty="0" smtClean="0"/>
              <a:t>Fraunhofer </a:t>
            </a:r>
            <a:r>
              <a:rPr lang="fr-FR" b="1" u="sng" dirty="0"/>
              <a:t>Institute, Jena</a:t>
            </a:r>
          </a:p>
          <a:p>
            <a:r>
              <a:rPr lang="fr-FR" dirty="0"/>
              <a:t>A. </a:t>
            </a:r>
            <a:r>
              <a:rPr lang="fr-FR" dirty="0" err="1"/>
              <a:t>Tunnermann</a:t>
            </a:r>
            <a:endParaRPr lang="fr-FR" dirty="0"/>
          </a:p>
          <a:p>
            <a:r>
              <a:rPr lang="fr-FR" dirty="0"/>
              <a:t>J. </a:t>
            </a:r>
            <a:r>
              <a:rPr lang="fr-FR" dirty="0" err="1"/>
              <a:t>Limpert</a:t>
            </a:r>
            <a:endParaRPr lang="fr-FR" dirty="0"/>
          </a:p>
          <a:p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 smtClean="0"/>
              <a:t>Schrieber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u="sng" dirty="0"/>
              <a:t>Ecole Polytechnique </a:t>
            </a:r>
          </a:p>
          <a:p>
            <a:pPr lvl="1"/>
            <a:r>
              <a:rPr lang="fr-FR" b="1" dirty="0"/>
              <a:t>Thales</a:t>
            </a:r>
          </a:p>
          <a:p>
            <a:pPr lvl="2"/>
            <a:r>
              <a:rPr lang="fr-FR" dirty="0"/>
              <a:t> A. </a:t>
            </a:r>
            <a:r>
              <a:rPr lang="fr-FR" dirty="0" err="1"/>
              <a:t>Brignon</a:t>
            </a:r>
            <a:endParaRPr lang="fr-FR" dirty="0"/>
          </a:p>
          <a:p>
            <a:pPr lvl="2"/>
            <a:r>
              <a:rPr lang="fr-FR" dirty="0"/>
              <a:t>J. </a:t>
            </a:r>
            <a:r>
              <a:rPr lang="fr-FR" dirty="0" err="1"/>
              <a:t>Borderionnet</a:t>
            </a:r>
            <a:r>
              <a:rPr lang="fr-FR" dirty="0"/>
              <a:t> </a:t>
            </a:r>
            <a:endParaRPr lang="fr-FR" dirty="0" smtClean="0"/>
          </a:p>
          <a:p>
            <a:pPr lvl="1"/>
            <a:r>
              <a:rPr lang="fr-FR" b="1" dirty="0" smtClean="0"/>
              <a:t>ONERA</a:t>
            </a:r>
            <a:endParaRPr lang="fr-FR" b="1" dirty="0"/>
          </a:p>
          <a:p>
            <a:pPr lvl="2"/>
            <a:r>
              <a:rPr lang="fr-FR" dirty="0"/>
              <a:t>C. Bellanger</a:t>
            </a:r>
          </a:p>
          <a:p>
            <a:pPr lvl="2"/>
            <a:r>
              <a:rPr lang="fr-FR" dirty="0"/>
              <a:t>J. </a:t>
            </a:r>
            <a:r>
              <a:rPr lang="fr-FR" dirty="0" err="1"/>
              <a:t>Primot</a:t>
            </a:r>
            <a:endParaRPr lang="fr-FR" dirty="0"/>
          </a:p>
          <a:p>
            <a:pPr lvl="2"/>
            <a:r>
              <a:rPr lang="fr-FR" dirty="0"/>
              <a:t>L. Lombard</a:t>
            </a:r>
          </a:p>
          <a:p>
            <a:pPr lvl="2"/>
            <a:r>
              <a:rPr lang="fr-FR" dirty="0"/>
              <a:t>V. Michau</a:t>
            </a:r>
          </a:p>
          <a:p>
            <a:pPr lvl="1"/>
            <a:r>
              <a:rPr lang="fr-FR" b="1" u="sng" dirty="0"/>
              <a:t>Institut d',Optique</a:t>
            </a:r>
          </a:p>
          <a:p>
            <a:pPr lvl="2"/>
            <a:r>
              <a:rPr lang="fr-FR" dirty="0"/>
              <a:t>M. Hanna</a:t>
            </a:r>
          </a:p>
          <a:p>
            <a:pPr lvl="2"/>
            <a:r>
              <a:rPr lang="fr-FR" dirty="0"/>
              <a:t>L. </a:t>
            </a:r>
            <a:r>
              <a:rPr lang="fr-FR" dirty="0" err="1"/>
              <a:t>Daniault</a:t>
            </a:r>
            <a:r>
              <a:rPr lang="fr-FR" dirty="0"/>
              <a:t> </a:t>
            </a:r>
          </a:p>
          <a:p>
            <a:pPr lvl="1"/>
            <a:r>
              <a:rPr lang="fr-FR" b="1" u="sng" dirty="0"/>
              <a:t>U. Michigan</a:t>
            </a:r>
          </a:p>
          <a:p>
            <a:pPr lvl="2"/>
            <a:r>
              <a:rPr lang="fr-FR" dirty="0"/>
              <a:t>A. </a:t>
            </a:r>
            <a:r>
              <a:rPr lang="fr-FR" dirty="0" err="1" smtClean="0"/>
              <a:t>Galvanauskas</a:t>
            </a:r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73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70449" y="837262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/>
              <a:t>         </a:t>
            </a:r>
            <a:r>
              <a:rPr lang="fr-FR" sz="3200" i="1" dirty="0" err="1" smtClean="0"/>
              <a:t>Reducing</a:t>
            </a:r>
            <a:r>
              <a:rPr lang="fr-FR" sz="3200" i="1" dirty="0" smtClean="0"/>
              <a:t> the </a:t>
            </a:r>
            <a:r>
              <a:rPr lang="fr-FR" sz="3200" i="1" dirty="0" err="1"/>
              <a:t>N</a:t>
            </a:r>
            <a:r>
              <a:rPr lang="fr-FR" sz="3200" i="1" dirty="0" err="1" smtClean="0"/>
              <a:t>umber</a:t>
            </a:r>
            <a:r>
              <a:rPr lang="fr-FR" sz="3200" i="1" dirty="0" smtClean="0"/>
              <a:t> of </a:t>
            </a:r>
            <a:r>
              <a:rPr lang="fr-FR" sz="3200" i="1" dirty="0" err="1" smtClean="0"/>
              <a:t>fibers</a:t>
            </a:r>
            <a:r>
              <a:rPr lang="fr-FR" sz="3200" i="1" dirty="0" smtClean="0"/>
              <a:t/>
            </a:r>
            <a:br>
              <a:rPr lang="fr-FR" sz="3200" i="1" dirty="0" smtClean="0"/>
            </a:br>
            <a:r>
              <a:rPr lang="fr-FR" sz="3200" i="1" dirty="0" smtClean="0"/>
              <a:t>         DPA (Division Pulse Amplification) and  </a:t>
            </a:r>
            <a:r>
              <a:rPr lang="fr-FR" sz="3200" i="1" dirty="0" err="1" smtClean="0"/>
              <a:t>enhancement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Cavity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combination</a:t>
            </a:r>
            <a:r>
              <a:rPr lang="fr-FR" sz="3200" i="1" dirty="0" smtClean="0"/>
              <a:t>  </a:t>
            </a:r>
            <a:br>
              <a:rPr lang="fr-FR" sz="3200" i="1" dirty="0" smtClean="0"/>
            </a:br>
            <a:r>
              <a:rPr lang="fr-FR" sz="3200" i="1" dirty="0" smtClean="0"/>
              <a:t>J. </a:t>
            </a:r>
            <a:r>
              <a:rPr lang="fr-FR" sz="3200" i="1" dirty="0" err="1" smtClean="0"/>
              <a:t>Limpert</a:t>
            </a:r>
            <a:r>
              <a:rPr lang="fr-FR" sz="3200" i="1" dirty="0" smtClean="0"/>
              <a:t> et al </a:t>
            </a:r>
            <a:br>
              <a:rPr lang="fr-FR" sz="3200" i="1" dirty="0" smtClean="0"/>
            </a:b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45</a:t>
            </a:fld>
            <a:endParaRPr lang="fr-FR"/>
          </a:p>
        </p:txBody>
      </p:sp>
      <p:pic>
        <p:nvPicPr>
          <p:cNvPr id="7" name="Image 6" descr="Capture d’écran 2013-06-03 à 06.3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9" y="3012484"/>
            <a:ext cx="8703590" cy="31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The 7th </a:t>
            </a:r>
            <a:r>
              <a:rPr lang="fr-FR" b="1" i="1" dirty="0" err="1" smtClean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lang="fr-FR" b="1" i="1" dirty="0" smtClean="0">
                <a:solidFill>
                  <a:srgbClr val="FF0000"/>
                </a:solidFill>
                <a:latin typeface="Arial"/>
                <a:cs typeface="Arial"/>
              </a:rPr>
              <a:t>: the Applications</a:t>
            </a:r>
            <a:endParaRPr lang="fr-FR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2" y="101600"/>
            <a:ext cx="2061678" cy="11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2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Focused Intensity vs Year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646113"/>
            <a:ext cx="6931025" cy="60626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400" smtClean="0">
                <a:latin typeface="Arial" charset="0"/>
              </a:rPr>
              <a:t>G. Mourou</a:t>
            </a:r>
            <a:endParaRPr lang="en-US" sz="140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6200" y="1533525"/>
            <a:ext cx="2530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5"/>
                </a:solidFill>
                <a:latin typeface="Arial"/>
                <a:ea typeface="+mn-ea"/>
                <a:cs typeface="Arial"/>
              </a:rPr>
              <a:t>Vacuum Polarization</a:t>
            </a:r>
            <a:endParaRPr lang="en-US" sz="20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694363" y="1614488"/>
            <a:ext cx="1085850" cy="83502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4803775" y="17145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  </a:t>
            </a:r>
            <a:r>
              <a:rPr lang="en-US" b="1" i="1">
                <a:solidFill>
                  <a:srgbClr val="FF0000"/>
                </a:solidFill>
                <a:latin typeface="Calibri" charset="0"/>
              </a:rPr>
              <a:t> IZEST   C</a:t>
            </a:r>
            <a:r>
              <a:rPr lang="en-US" b="1" i="1" baseline="30000">
                <a:solidFill>
                  <a:srgbClr val="FF0000"/>
                </a:solidFill>
                <a:latin typeface="Calibri" charset="0"/>
              </a:rPr>
              <a:t>3</a:t>
            </a:r>
          </a:p>
        </p:txBody>
      </p:sp>
      <p:sp>
        <p:nvSpPr>
          <p:cNvPr id="18438" name="TextBox 14"/>
          <p:cNvSpPr txBox="1">
            <a:spLocks noChangeArrowheads="1"/>
          </p:cNvSpPr>
          <p:nvPr/>
        </p:nvSpPr>
        <p:spPr bwMode="auto">
          <a:xfrm>
            <a:off x="1419225" y="82550"/>
            <a:ext cx="5008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i="1">
                <a:latin typeface="Calibri" charset="0"/>
              </a:rPr>
              <a:t>Extreme Light  Road Map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34113" y="3838575"/>
            <a:ext cx="573087" cy="36195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latin typeface="Times"/>
                <a:cs typeface="Times"/>
              </a:rPr>
              <a:t>MeV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37288" y="5276850"/>
            <a:ext cx="573087" cy="36195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i="1" dirty="0">
                <a:latin typeface="Times"/>
                <a:cs typeface="Times"/>
              </a:rPr>
              <a:t>eV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83313" y="3851275"/>
            <a:ext cx="573087" cy="36195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i="1" dirty="0">
                <a:latin typeface="Times"/>
                <a:cs typeface="Times"/>
              </a:rPr>
              <a:t>MeV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53163" y="2381250"/>
            <a:ext cx="573087" cy="36195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i="1" dirty="0" err="1">
                <a:latin typeface="Times"/>
                <a:cs typeface="Times"/>
              </a:rPr>
              <a:t>GeV</a:t>
            </a:r>
            <a:endParaRPr lang="fr-FR" sz="1400" b="1" i="1" dirty="0">
              <a:latin typeface="Times"/>
              <a:cs typeface="Time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34113" y="1247775"/>
            <a:ext cx="573087" cy="36195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i="1" dirty="0" err="1">
                <a:latin typeface="Times"/>
                <a:cs typeface="Times"/>
              </a:rPr>
              <a:t>TeV</a:t>
            </a:r>
            <a:endParaRPr lang="fr-FR" sz="1400" b="1" i="1" dirty="0">
              <a:latin typeface="Times"/>
              <a:cs typeface="Time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2113" y="3973513"/>
            <a:ext cx="573087" cy="3619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i="1" dirty="0">
                <a:latin typeface="Times"/>
                <a:cs typeface="Times"/>
              </a:rPr>
              <a:t>J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29100" y="1284288"/>
            <a:ext cx="573088" cy="3619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i="1" dirty="0">
                <a:latin typeface="Times"/>
                <a:cs typeface="Times"/>
              </a:rPr>
              <a:t>MJ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11638" y="2413000"/>
            <a:ext cx="573087" cy="3619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i="1" dirty="0">
                <a:latin typeface="Times"/>
                <a:cs typeface="Times"/>
              </a:rPr>
              <a:t>kJ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02113" y="5276850"/>
            <a:ext cx="573087" cy="36195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i="1" dirty="0" err="1">
                <a:latin typeface="Times"/>
                <a:cs typeface="Times"/>
              </a:rPr>
              <a:t>mJ</a:t>
            </a:r>
            <a:endParaRPr lang="fr-FR" sz="2000" b="1" i="1" dirty="0">
              <a:latin typeface="Times"/>
              <a:cs typeface="Times"/>
            </a:endParaRPr>
          </a:p>
        </p:txBody>
      </p:sp>
      <p:pic>
        <p:nvPicPr>
          <p:cNvPr id="184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ZoneTexte 1"/>
          <p:cNvSpPr txBox="1">
            <a:spLocks noChangeArrowheads="1"/>
          </p:cNvSpPr>
          <p:nvPr/>
        </p:nvSpPr>
        <p:spPr bwMode="auto">
          <a:xfrm>
            <a:off x="2293938" y="2878138"/>
            <a:ext cx="1857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fr-FR" sz="1800" i="1" baseline="30000">
              <a:cs typeface="Time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338" y="2305050"/>
            <a:ext cx="1016000" cy="29368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i="1" dirty="0">
              <a:latin typeface="Times"/>
              <a:cs typeface="Times"/>
            </a:endParaRPr>
          </a:p>
          <a:p>
            <a:pPr algn="ctr">
              <a:defRPr/>
            </a:pPr>
            <a:r>
              <a:rPr lang="fr-FR" sz="1800" i="1" dirty="0" err="1">
                <a:latin typeface="Times"/>
                <a:cs typeface="Times"/>
              </a:rPr>
              <a:t>E</a:t>
            </a:r>
            <a:r>
              <a:rPr lang="fr-FR" sz="1800" i="1" baseline="-25000" dirty="0" err="1">
                <a:latin typeface="Times"/>
                <a:cs typeface="Times"/>
              </a:rPr>
              <a:t>p</a:t>
            </a:r>
            <a:r>
              <a:rPr lang="fr-FR" sz="1800" i="1" dirty="0">
                <a:latin typeface="Times"/>
                <a:cs typeface="Times"/>
              </a:rPr>
              <a:t>=m</a:t>
            </a:r>
            <a:r>
              <a:rPr lang="fr-FR" sz="1800" i="1" baseline="-25000" dirty="0">
                <a:latin typeface="Times"/>
                <a:cs typeface="Times"/>
              </a:rPr>
              <a:t>p</a:t>
            </a:r>
            <a:r>
              <a:rPr lang="fr-FR" sz="1800" i="1" dirty="0">
                <a:latin typeface="Times"/>
                <a:cs typeface="Times"/>
              </a:rPr>
              <a:t>c</a:t>
            </a:r>
            <a:r>
              <a:rPr lang="fr-FR" sz="1800" i="1" baseline="30000" dirty="0">
                <a:latin typeface="Times"/>
                <a:cs typeface="Times"/>
              </a:rPr>
              <a:t>2</a:t>
            </a:r>
          </a:p>
          <a:p>
            <a:pPr algn="ctr">
              <a:defRPr/>
            </a:pP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1949450" y="3773488"/>
            <a:ext cx="1016000" cy="2952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i="1" dirty="0">
              <a:latin typeface="Times"/>
              <a:cs typeface="Times"/>
            </a:endParaRPr>
          </a:p>
          <a:p>
            <a:pPr algn="ctr">
              <a:defRPr/>
            </a:pPr>
            <a:r>
              <a:rPr lang="fr-FR" sz="1800" i="1" dirty="0" err="1">
                <a:latin typeface="Times"/>
                <a:cs typeface="Times"/>
              </a:rPr>
              <a:t>E</a:t>
            </a:r>
            <a:r>
              <a:rPr lang="fr-FR" sz="1800" i="1" baseline="-25000" dirty="0" err="1">
                <a:latin typeface="Times"/>
                <a:cs typeface="Times"/>
              </a:rPr>
              <a:t>e</a:t>
            </a:r>
            <a:r>
              <a:rPr lang="fr-FR" sz="1800" i="1" dirty="0">
                <a:latin typeface="Times"/>
                <a:cs typeface="Times"/>
              </a:rPr>
              <a:t>=m</a:t>
            </a:r>
            <a:r>
              <a:rPr lang="fr-FR" sz="1800" i="1" baseline="-25000" dirty="0">
                <a:latin typeface="Times"/>
                <a:cs typeface="Times"/>
              </a:rPr>
              <a:t>0</a:t>
            </a:r>
            <a:r>
              <a:rPr lang="fr-FR" sz="1800" i="1" dirty="0">
                <a:latin typeface="Times"/>
                <a:cs typeface="Times"/>
              </a:rPr>
              <a:t>c</a:t>
            </a:r>
            <a:r>
              <a:rPr lang="fr-FR" sz="1800" i="1" baseline="30000" dirty="0">
                <a:latin typeface="Times"/>
                <a:cs typeface="Times"/>
              </a:rPr>
              <a:t>2</a:t>
            </a:r>
          </a:p>
          <a:p>
            <a:pPr algn="ctr">
              <a:defRPr/>
            </a:pPr>
            <a:endParaRPr lang="fr-FR" dirty="0"/>
          </a:p>
        </p:txBody>
      </p:sp>
      <p:pic>
        <p:nvPicPr>
          <p:cNvPr id="18452" name="Image 1" descr="Megajoule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90550"/>
            <a:ext cx="2006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Image 5" descr="Capture d’écran 2012-07-22 à 16.48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2127250"/>
            <a:ext cx="1739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ZoneTexte 8"/>
          <p:cNvSpPr txBox="1">
            <a:spLocks noChangeArrowheads="1"/>
          </p:cNvSpPr>
          <p:nvPr/>
        </p:nvSpPr>
        <p:spPr bwMode="auto">
          <a:xfrm>
            <a:off x="7137400" y="760413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1"/>
                </a:solidFill>
                <a:latin typeface="Calibri" charset="0"/>
              </a:rPr>
              <a:t>LMJ/NIF, 2MJ, 3B€</a:t>
            </a:r>
          </a:p>
        </p:txBody>
      </p:sp>
      <p:sp>
        <p:nvSpPr>
          <p:cNvPr id="18455" name="ZoneTexte 32"/>
          <p:cNvSpPr txBox="1">
            <a:spLocks noChangeArrowheads="1"/>
          </p:cNvSpPr>
          <p:nvPr/>
        </p:nvSpPr>
        <p:spPr bwMode="auto">
          <a:xfrm>
            <a:off x="7416800" y="19939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bg1"/>
                </a:solidFill>
                <a:latin typeface="Calibri" charset="0"/>
              </a:rPr>
              <a:t>ELI, kJ .3 B€</a:t>
            </a:r>
          </a:p>
        </p:txBody>
      </p:sp>
      <p:pic>
        <p:nvPicPr>
          <p:cNvPr id="18456" name="Image 8" descr="Capture d’écran 2012-11-04 à 20.33.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4335463"/>
            <a:ext cx="12287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Image 7" descr="Capture d’écran 2012-11-04 à 20.19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390900"/>
            <a:ext cx="12715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3" descr="Figure5_3_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5408613"/>
            <a:ext cx="1122363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ZoneTexte 1"/>
          <p:cNvSpPr txBox="1">
            <a:spLocks noChangeArrowheads="1"/>
          </p:cNvSpPr>
          <p:nvPr/>
        </p:nvSpPr>
        <p:spPr bwMode="auto">
          <a:xfrm>
            <a:off x="4502150" y="2119313"/>
            <a:ext cx="88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600" b="1" i="1">
                <a:solidFill>
                  <a:srgbClr val="FF0000"/>
                </a:solidFill>
                <a:ea typeface="ヒラギノ角ゴ StdN W8" charset="0"/>
                <a:cs typeface="ヒラギノ角ゴ StdN W8" charset="0"/>
              </a:rPr>
              <a:t>XCELS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7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97139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b="1" i="1" dirty="0" smtClean="0"/>
              <a:t>Rational </a:t>
            </a:r>
            <a:r>
              <a:rPr lang="fr-FR" b="1" i="1" dirty="0" err="1" smtClean="0"/>
              <a:t>Behind</a:t>
            </a:r>
            <a:r>
              <a:rPr lang="fr-FR" b="1" i="1" dirty="0" smtClean="0"/>
              <a:t> </a:t>
            </a:r>
            <a:r>
              <a:rPr lang="fr-FR" b="1" i="1" dirty="0" err="1"/>
              <a:t>F</a:t>
            </a:r>
            <a:r>
              <a:rPr lang="fr-FR" b="1" i="1" dirty="0" err="1" smtClean="0"/>
              <a:t>iber</a:t>
            </a:r>
            <a:r>
              <a:rPr lang="fr-FR" b="1" i="1" dirty="0" smtClean="0"/>
              <a:t> </a:t>
            </a:r>
            <a:r>
              <a:rPr lang="fr-FR" b="1" i="1" dirty="0" err="1"/>
              <a:t>C</a:t>
            </a:r>
            <a:r>
              <a:rPr lang="fr-FR" b="1" i="1" dirty="0" err="1" smtClean="0"/>
              <a:t>hoice</a:t>
            </a:r>
            <a:endParaRPr lang="fr-FR" b="1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91082" y="1817349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fr-FR" sz="2800" b="1" i="1" dirty="0" smtClean="0"/>
              <a:t>The  </a:t>
            </a:r>
            <a:r>
              <a:rPr lang="fr-FR" sz="2800" b="1" i="1" dirty="0" err="1">
                <a:cs typeface="Calibri"/>
              </a:rPr>
              <a:t>fiber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choice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comes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from</a:t>
            </a:r>
            <a:r>
              <a:rPr lang="fr-FR" sz="2800" b="1" i="1" dirty="0">
                <a:cs typeface="Calibri"/>
              </a:rPr>
              <a:t> the </a:t>
            </a:r>
            <a:r>
              <a:rPr lang="fr-FR" sz="2800" b="1" i="1" dirty="0" err="1">
                <a:cs typeface="Calibri"/>
              </a:rPr>
              <a:t>current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thinking</a:t>
            </a:r>
            <a:r>
              <a:rPr lang="fr-FR" sz="2800" b="1" i="1" dirty="0" smtClean="0">
                <a:cs typeface="Calibri"/>
              </a:rPr>
              <a:t> in the </a:t>
            </a:r>
            <a:r>
              <a:rPr lang="fr-FR" sz="2800" b="1" i="1" dirty="0" err="1" smtClean="0">
                <a:cs typeface="Calibri"/>
              </a:rPr>
              <a:t>community</a:t>
            </a:r>
            <a:r>
              <a:rPr lang="fr-FR" sz="2800" b="1" i="1" dirty="0" smtClean="0"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r-FR" sz="2800" b="1" i="1" dirty="0" smtClean="0">
                <a:cs typeface="Calibri"/>
              </a:rPr>
              <a:t>      </a:t>
            </a:r>
            <a:r>
              <a:rPr lang="fr-FR" sz="2800" b="1" i="1" dirty="0" err="1" smtClean="0">
                <a:cs typeface="Calibri"/>
              </a:rPr>
              <a:t>that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>
                <a:cs typeface="Calibri"/>
              </a:rPr>
              <a:t>the </a:t>
            </a:r>
            <a:r>
              <a:rPr lang="fr-FR" sz="2800" b="1" i="1" dirty="0" err="1">
                <a:cs typeface="Calibri"/>
              </a:rPr>
              <a:t>highest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brigthness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will</a:t>
            </a:r>
            <a:r>
              <a:rPr lang="fr-FR" sz="2800" b="1" i="1" dirty="0">
                <a:cs typeface="Calibri"/>
              </a:rPr>
              <a:t> come </a:t>
            </a:r>
            <a:r>
              <a:rPr lang="fr-FR" sz="2800" b="1" i="1" dirty="0" err="1">
                <a:cs typeface="Calibri"/>
              </a:rPr>
              <a:t>from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err="1">
                <a:cs typeface="Calibri"/>
              </a:rPr>
              <a:t>advances</a:t>
            </a:r>
            <a:r>
              <a:rPr lang="fr-FR" sz="2800" b="1" i="1" dirty="0">
                <a:cs typeface="Calibri"/>
              </a:rPr>
              <a:t> in </a:t>
            </a:r>
            <a:r>
              <a:rPr lang="fr-FR" sz="2800" b="1" i="1" dirty="0" err="1">
                <a:cs typeface="Calibri"/>
              </a:rPr>
              <a:t>fiber</a:t>
            </a:r>
            <a:r>
              <a:rPr lang="fr-FR" sz="2800" b="1" i="1" dirty="0">
                <a:cs typeface="Calibri"/>
              </a:rPr>
              <a:t> </a:t>
            </a:r>
            <a:r>
              <a:rPr lang="fr-FR" sz="2800" b="1" i="1" dirty="0" smtClean="0">
                <a:cs typeface="Calibri"/>
              </a:rPr>
              <a:t>lasers.</a:t>
            </a:r>
          </a:p>
          <a:p>
            <a:endParaRPr lang="fr-FR" sz="2800" b="1" i="1" dirty="0" smtClean="0">
              <a:cs typeface="Calibri"/>
            </a:endParaRPr>
          </a:p>
          <a:p>
            <a:r>
              <a:rPr lang="fr-FR" sz="2800" b="1" i="1" dirty="0">
                <a:cs typeface="Calibri"/>
              </a:rPr>
              <a:t>M</a:t>
            </a:r>
            <a:r>
              <a:rPr lang="fr-FR" sz="2800" b="1" i="1" dirty="0" smtClean="0">
                <a:cs typeface="Calibri"/>
              </a:rPr>
              <a:t>odern lasers </a:t>
            </a:r>
            <a:r>
              <a:rPr lang="fr-FR" sz="2800" b="1" i="1" dirty="0" err="1" smtClean="0">
                <a:cs typeface="Calibri"/>
              </a:rPr>
              <a:t>will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try</a:t>
            </a:r>
            <a:r>
              <a:rPr lang="fr-FR" sz="2800" b="1" i="1" dirty="0" smtClean="0">
                <a:cs typeface="Calibri"/>
              </a:rPr>
              <a:t> to </a:t>
            </a:r>
            <a:r>
              <a:rPr lang="fr-FR" sz="2800" b="1" i="1" dirty="0" err="1" smtClean="0">
                <a:cs typeface="Calibri"/>
              </a:rPr>
              <a:t>eliminate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bulk</a:t>
            </a:r>
            <a:r>
              <a:rPr lang="fr-FR" sz="2800" b="1" i="1" dirty="0" smtClean="0">
                <a:cs typeface="Calibri"/>
              </a:rPr>
              <a:t> components as </a:t>
            </a:r>
            <a:r>
              <a:rPr lang="fr-FR" sz="2800" b="1" i="1" dirty="0" err="1" smtClean="0">
                <a:cs typeface="Calibri"/>
              </a:rPr>
              <a:t>much</a:t>
            </a:r>
            <a:r>
              <a:rPr lang="fr-FR" sz="2800" b="1" i="1" dirty="0" smtClean="0">
                <a:cs typeface="Calibri"/>
              </a:rPr>
              <a:t> as possible to the </a:t>
            </a:r>
            <a:r>
              <a:rPr lang="fr-FR" sz="2800" b="1" i="1" dirty="0" err="1" smtClean="0">
                <a:cs typeface="Calibri"/>
              </a:rPr>
              <a:t>benefit</a:t>
            </a:r>
            <a:r>
              <a:rPr lang="fr-FR" sz="2800" b="1" i="1" dirty="0" smtClean="0">
                <a:cs typeface="Calibri"/>
              </a:rPr>
              <a:t> of </a:t>
            </a:r>
            <a:r>
              <a:rPr lang="fr-FR" sz="2800" b="1" i="1" dirty="0" err="1" smtClean="0">
                <a:cs typeface="Calibri"/>
              </a:rPr>
              <a:t>fibers</a:t>
            </a:r>
            <a:r>
              <a:rPr lang="fr-FR" sz="2800" b="1" i="1" dirty="0" smtClean="0">
                <a:cs typeface="Calibri"/>
              </a:rPr>
              <a:t>.</a:t>
            </a:r>
          </a:p>
          <a:p>
            <a:endParaRPr lang="fr-FR" sz="2800" b="1" i="1" dirty="0" smtClean="0">
              <a:cs typeface="Calibri"/>
            </a:endParaRPr>
          </a:p>
          <a:p>
            <a:r>
              <a:rPr lang="fr-FR" sz="2800" b="1" i="1" dirty="0" err="1" smtClean="0">
                <a:cs typeface="Calibri"/>
              </a:rPr>
              <a:t>We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can</a:t>
            </a:r>
            <a:r>
              <a:rPr lang="fr-FR" sz="2800" b="1" i="1" dirty="0" smtClean="0">
                <a:cs typeface="Calibri"/>
              </a:rPr>
              <a:t> use all the </a:t>
            </a:r>
            <a:r>
              <a:rPr lang="fr-FR" sz="2800" b="1" i="1" dirty="0" err="1" smtClean="0">
                <a:cs typeface="Calibri"/>
              </a:rPr>
              <a:t>low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cost</a:t>
            </a:r>
            <a:r>
              <a:rPr lang="fr-FR" sz="2800" b="1" i="1" dirty="0" smtClean="0">
                <a:cs typeface="Calibri"/>
              </a:rPr>
              <a:t> fibre </a:t>
            </a:r>
            <a:r>
              <a:rPr lang="fr-FR" sz="2800" b="1" i="1" dirty="0" err="1" smtClean="0">
                <a:cs typeface="Calibri"/>
              </a:rPr>
              <a:t>telecom</a:t>
            </a:r>
            <a:r>
              <a:rPr lang="fr-FR" sz="2800" b="1" i="1" dirty="0" smtClean="0">
                <a:cs typeface="Calibri"/>
              </a:rPr>
              <a:t> tricks: </a:t>
            </a:r>
            <a:r>
              <a:rPr lang="fr-FR" sz="2800" b="1" i="1" dirty="0" err="1" smtClean="0">
                <a:cs typeface="Calibri"/>
              </a:rPr>
              <a:t>special</a:t>
            </a:r>
            <a:r>
              <a:rPr lang="fr-FR" sz="2800" b="1" i="1" dirty="0" smtClean="0">
                <a:cs typeface="Calibri"/>
              </a:rPr>
              <a:t> </a:t>
            </a:r>
            <a:r>
              <a:rPr lang="fr-FR" sz="2800" b="1" i="1" dirty="0" err="1" smtClean="0">
                <a:cs typeface="Calibri"/>
              </a:rPr>
              <a:t>fiber</a:t>
            </a:r>
            <a:r>
              <a:rPr lang="fr-FR" sz="2800" b="1" i="1" dirty="0" smtClean="0">
                <a:cs typeface="Calibri"/>
              </a:rPr>
              <a:t>, </a:t>
            </a:r>
            <a:r>
              <a:rPr lang="fr-FR" sz="2800" b="1" i="1" dirty="0" err="1" smtClean="0">
                <a:cs typeface="Calibri"/>
              </a:rPr>
              <a:t>filters</a:t>
            </a:r>
            <a:r>
              <a:rPr lang="fr-FR" sz="2800" b="1" i="1" dirty="0" smtClean="0">
                <a:cs typeface="Calibri"/>
              </a:rPr>
              <a:t>, compression ,</a:t>
            </a:r>
            <a:r>
              <a:rPr lang="fr-FR" sz="2800" b="1" i="1" dirty="0" err="1" smtClean="0">
                <a:cs typeface="Calibri"/>
              </a:rPr>
              <a:t>Couplers</a:t>
            </a:r>
            <a:r>
              <a:rPr lang="fr-FR" sz="2800" b="1" i="1" dirty="0" smtClean="0">
                <a:cs typeface="Calibri"/>
              </a:rPr>
              <a:t>, etc.. </a:t>
            </a:r>
          </a:p>
          <a:p>
            <a:endParaRPr lang="fr-FR" sz="2800" dirty="0" smtClean="0">
              <a:cs typeface="Calibri"/>
            </a:endParaRPr>
          </a:p>
          <a:p>
            <a:endParaRPr lang="fr-FR" sz="2300" b="1" dirty="0" smtClean="0"/>
          </a:p>
          <a:p>
            <a:endParaRPr lang="fr-FR" sz="2300" b="1" dirty="0"/>
          </a:p>
          <a:p>
            <a:r>
              <a:rPr lang="fr-FR" sz="2300" b="1" dirty="0" err="1" smtClean="0"/>
              <a:t>Thin</a:t>
            </a:r>
            <a:r>
              <a:rPr lang="fr-FR" sz="2300" b="1" dirty="0" smtClean="0"/>
              <a:t> </a:t>
            </a:r>
            <a:r>
              <a:rPr lang="fr-FR" sz="2300" b="1" dirty="0" err="1"/>
              <a:t>disk</a:t>
            </a:r>
            <a:r>
              <a:rPr lang="fr-FR" sz="2300" b="1" dirty="0"/>
              <a:t>  </a:t>
            </a:r>
            <a:r>
              <a:rPr lang="fr-FR" sz="2300" b="1" dirty="0" err="1"/>
              <a:t>Complex</a:t>
            </a:r>
            <a:r>
              <a:rPr lang="fr-FR" sz="2300" b="1" dirty="0"/>
              <a:t> </a:t>
            </a:r>
            <a:r>
              <a:rPr lang="fr-FR" sz="2300" b="1" dirty="0" err="1"/>
              <a:t>systems</a:t>
            </a:r>
            <a:r>
              <a:rPr lang="fr-FR" sz="2300" b="1" dirty="0"/>
              <a:t> for </a:t>
            </a:r>
            <a:r>
              <a:rPr lang="fr-FR" sz="2300" b="1" dirty="0" err="1"/>
              <a:t>pump</a:t>
            </a:r>
            <a:r>
              <a:rPr lang="fr-FR" sz="2300" b="1" dirty="0"/>
              <a:t> </a:t>
            </a:r>
            <a:r>
              <a:rPr lang="fr-FR" sz="2300" b="1" dirty="0" smtClean="0"/>
              <a:t>are </a:t>
            </a:r>
            <a:r>
              <a:rPr lang="fr-FR" sz="2300" b="1" dirty="0" err="1" smtClean="0"/>
              <a:t>cycling</a:t>
            </a:r>
            <a:r>
              <a:rPr lang="fr-FR" sz="2300" b="1" dirty="0" smtClean="0"/>
              <a:t> </a:t>
            </a:r>
            <a:r>
              <a:rPr lang="fr-FR" sz="2300" b="1" dirty="0"/>
              <a:t>and </a:t>
            </a:r>
            <a:r>
              <a:rPr lang="fr-FR" sz="2300" b="1" dirty="0" err="1"/>
              <a:t>regeneratieve</a:t>
            </a:r>
            <a:r>
              <a:rPr lang="fr-FR" sz="2300" b="1" dirty="0"/>
              <a:t> </a:t>
            </a:r>
            <a:r>
              <a:rPr lang="fr-FR" sz="2300" b="1" dirty="0" err="1"/>
              <a:t>amplifiers</a:t>
            </a:r>
            <a:endParaRPr lang="fr-FR" sz="2300" b="1" dirty="0"/>
          </a:p>
          <a:p>
            <a:r>
              <a:rPr lang="fr-FR" sz="2300" b="1" dirty="0" err="1"/>
              <a:t>SlabThermal</a:t>
            </a:r>
            <a:r>
              <a:rPr lang="fr-FR" sz="2300" b="1" dirty="0"/>
              <a:t> </a:t>
            </a:r>
            <a:r>
              <a:rPr lang="fr-FR" sz="2300" b="1" dirty="0" err="1"/>
              <a:t>effect</a:t>
            </a:r>
            <a:r>
              <a:rPr lang="fr-FR" sz="2300" b="1" dirty="0"/>
              <a:t> </a:t>
            </a:r>
            <a:r>
              <a:rPr lang="fr-FR" sz="2300" b="1" dirty="0" err="1"/>
              <a:t>modify</a:t>
            </a:r>
            <a:r>
              <a:rPr lang="fr-FR" sz="2300" b="1" dirty="0"/>
              <a:t> the </a:t>
            </a:r>
            <a:r>
              <a:rPr lang="fr-FR" sz="2300" b="1" dirty="0" err="1"/>
              <a:t>beam</a:t>
            </a:r>
            <a:endParaRPr lang="fr-FR" sz="2300" b="1" dirty="0"/>
          </a:p>
          <a:p>
            <a:r>
              <a:rPr lang="fr-FR" sz="2300" b="1" dirty="0" err="1"/>
              <a:t>Complex</a:t>
            </a:r>
            <a:r>
              <a:rPr lang="fr-FR" sz="2300" b="1" dirty="0"/>
              <a:t> Management of </a:t>
            </a:r>
            <a:r>
              <a:rPr lang="fr-FR" sz="2300" b="1" dirty="0" err="1"/>
              <a:t>pump</a:t>
            </a:r>
            <a:r>
              <a:rPr lang="fr-FR" sz="2300" b="1" dirty="0"/>
              <a:t> and signal </a:t>
            </a:r>
            <a:r>
              <a:rPr lang="fr-FR" sz="2300" b="1" dirty="0" err="1"/>
              <a:t>beams</a:t>
            </a:r>
            <a:endParaRPr lang="fr-FR" sz="23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</a:t>
            </a:r>
            <a:endParaRPr lang="fr-FR" sz="2300" b="1" i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51" y="33324"/>
            <a:ext cx="1274709" cy="71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03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b="1" i="1" dirty="0" err="1">
                <a:latin typeface="Arial" charset="0"/>
                <a:ea typeface="ＭＳ Ｐゴシック" charset="0"/>
                <a:cs typeface="ＭＳ Ｐゴシック" charset="0"/>
              </a:rPr>
              <a:t>Scientific</a:t>
            </a:r>
            <a:r>
              <a:rPr lang="fr-FR" sz="3200" b="1" i="1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3200" b="1" i="1" dirty="0" err="1">
                <a:latin typeface="Arial" charset="0"/>
                <a:ea typeface="ＭＳ Ｐゴシック" charset="0"/>
                <a:cs typeface="ＭＳ Ｐゴシック" charset="0"/>
              </a:rPr>
              <a:t>Societal</a:t>
            </a:r>
            <a:r>
              <a:rPr lang="fr-FR" sz="3200" b="1" i="1" dirty="0">
                <a:latin typeface="Arial" charset="0"/>
                <a:ea typeface="ＭＳ Ｐゴシック" charset="0"/>
                <a:cs typeface="ＭＳ Ｐゴシック" charset="0"/>
              </a:rPr>
              <a:t> Applications of </a:t>
            </a:r>
            <a:r>
              <a:rPr lang="fr-FR" sz="32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Relativistic</a:t>
            </a:r>
            <a: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32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electron</a:t>
            </a:r>
            <a: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b="1" i="1" dirty="0">
                <a:latin typeface="Arial" charset="0"/>
                <a:ea typeface="ＭＳ Ｐゴシック" charset="0"/>
                <a:cs typeface="ＭＳ Ｐゴシック" charset="0"/>
              </a:rPr>
              <a:t>Protons(&gt;</a:t>
            </a:r>
            <a:r>
              <a:rPr lang="fr-FR" sz="3200" b="1" i="1" dirty="0" err="1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b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32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Megawatt</a:t>
            </a:r>
            <a: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  <a:t>  Power </a:t>
            </a:r>
            <a:r>
              <a:rPr lang="fr-FR" sz="32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level</a:t>
            </a:r>
            <a:r>
              <a:rPr lang="fr-FR" sz="3200" b="1" i="1" dirty="0" smtClean="0">
                <a:latin typeface="Arial" charset="0"/>
                <a:ea typeface="ＭＳ Ｐゴシック" charset="0"/>
                <a:cs typeface="ＭＳ Ｐゴシック" charset="0"/>
              </a:rPr>
              <a:t> (B€)    </a:t>
            </a:r>
            <a:endParaRPr lang="fr-FR" sz="3200" b="1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Espace réservé du contenu 3"/>
          <p:cNvSpPr>
            <a:spLocks noGrp="1"/>
          </p:cNvSpPr>
          <p:nvPr>
            <p:ph idx="1"/>
          </p:nvPr>
        </p:nvSpPr>
        <p:spPr>
          <a:xfrm>
            <a:off x="1763713" y="23495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Proton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Colliders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Tevatron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, LHC</a:t>
            </a: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fr-FR" sz="2400" b="1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Neutron sources (SNS, ESS)</a:t>
            </a:r>
          </a:p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Neutrino Sources(SNS, ESS)</a:t>
            </a:r>
          </a:p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Radioactive </a:t>
            </a: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Ion </a:t>
            </a:r>
            <a:r>
              <a:rPr lang="fr-FR" sz="24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Beam</a:t>
            </a: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FRIB,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Eurisol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Accelerator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Driven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Systems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Ch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-ADS,MYRRHA)</a:t>
            </a:r>
          </a:p>
          <a:p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Electron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linear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collider</a:t>
            </a:r>
            <a:endParaRPr lang="fr-FR" sz="2400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Muon </a:t>
            </a:r>
            <a:r>
              <a:rPr lang="fr-FR" sz="24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collider</a:t>
            </a:r>
            <a:endParaRPr lang="fr-FR" sz="2400" b="1" i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Free Electron laser </a:t>
            </a:r>
            <a:r>
              <a:rPr lang="fr-FR" sz="2400" b="1" i="1" dirty="0" err="1" smtClean="0">
                <a:latin typeface="Arial" charset="0"/>
                <a:ea typeface="ＭＳ Ｐゴシック" charset="0"/>
                <a:cs typeface="ＭＳ Ｐゴシック" charset="0"/>
              </a:rPr>
              <a:t>at</a:t>
            </a: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 10kHz</a:t>
            </a:r>
          </a:p>
          <a:p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Higgs</a:t>
            </a:r>
            <a:r>
              <a:rPr lang="fr-FR" sz="2400" b="1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b="1" i="1" dirty="0" err="1">
                <a:latin typeface="Arial" charset="0"/>
                <a:ea typeface="ＭＳ Ｐゴシック" charset="0"/>
                <a:cs typeface="ＭＳ Ｐゴシック" charset="0"/>
              </a:rPr>
              <a:t>factory</a:t>
            </a:r>
            <a:endParaRPr lang="fr-FR" sz="2400" b="1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marL="0" indent="0">
              <a:buNone/>
            </a:pPr>
            <a:r>
              <a:rPr lang="fr-FR" sz="2400" b="1" i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400" b="1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Arial" charset="0"/>
              </a:rPr>
              <a:t>G. Mourou</a:t>
            </a:r>
            <a:endParaRPr lang="en-US" sz="1400">
              <a:latin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70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Screen shot 2011-05-01 at 09.5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" y="201613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Arial" charset="0"/>
              </a:rPr>
              <a:t>G. Mourou</a:t>
            </a:r>
            <a:endParaRPr lang="en-US" sz="1400"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717426" y="873892"/>
            <a:ext cx="2319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err="1" smtClean="0"/>
              <a:t>TeV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Collider</a:t>
            </a:r>
            <a:r>
              <a:rPr lang="fr-FR" sz="3200" b="1" i="1" dirty="0" smtClean="0"/>
              <a:t> </a:t>
            </a:r>
            <a:endParaRPr lang="fr-FR" sz="3200" b="1" i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38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re 5"/>
          <p:cNvSpPr>
            <a:spLocks noGrp="1"/>
          </p:cNvSpPr>
          <p:nvPr>
            <p:ph type="title"/>
          </p:nvPr>
        </p:nvSpPr>
        <p:spPr>
          <a:xfrm>
            <a:off x="658813" y="2825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i="1" dirty="0" err="1" smtClean="0">
                <a:latin typeface="Calibri" charset="0"/>
              </a:rPr>
              <a:t>Societal</a:t>
            </a:r>
            <a:r>
              <a:rPr lang="fr-FR" i="1" dirty="0" smtClean="0">
                <a:latin typeface="Calibri" charset="0"/>
              </a:rPr>
              <a:t> Application</a:t>
            </a:r>
            <a:br>
              <a:rPr lang="fr-FR" i="1" dirty="0" smtClean="0">
                <a:latin typeface="Calibri" charset="0"/>
              </a:rPr>
            </a:br>
            <a:r>
              <a:rPr lang="fr-FR" sz="3600" i="1" dirty="0" err="1" smtClean="0">
                <a:latin typeface="Calibri" charset="0"/>
              </a:rPr>
              <a:t>Nuclear</a:t>
            </a:r>
            <a:r>
              <a:rPr lang="fr-FR" sz="3600" i="1" dirty="0" smtClean="0">
                <a:latin typeface="Calibri" charset="0"/>
              </a:rPr>
              <a:t> </a:t>
            </a:r>
            <a:r>
              <a:rPr lang="fr-FR" sz="3600" i="1" dirty="0" err="1">
                <a:latin typeface="Calibri" charset="0"/>
              </a:rPr>
              <a:t>Waste</a:t>
            </a:r>
            <a:r>
              <a:rPr lang="fr-FR" sz="3600" i="1" dirty="0">
                <a:latin typeface="Calibri" charset="0"/>
              </a:rPr>
              <a:t> </a:t>
            </a:r>
            <a:r>
              <a:rPr lang="fr-FR" sz="3600" i="1" dirty="0" smtClean="0">
                <a:latin typeface="Calibri" charset="0"/>
              </a:rPr>
              <a:t>Transmutation</a:t>
            </a:r>
            <a:br>
              <a:rPr lang="fr-FR" sz="3600" i="1" dirty="0" smtClean="0">
                <a:latin typeface="Calibri" charset="0"/>
              </a:rPr>
            </a:br>
            <a:r>
              <a:rPr lang="fr-FR" sz="3600" i="1" dirty="0" smtClean="0">
                <a:latin typeface="Calibri" charset="0"/>
              </a:rPr>
              <a:t>ADS(Accelerator </a:t>
            </a:r>
            <a:r>
              <a:rPr lang="fr-FR" sz="3600" i="1" dirty="0" err="1" smtClean="0">
                <a:latin typeface="Calibri" charset="0"/>
              </a:rPr>
              <a:t>Driven</a:t>
            </a:r>
            <a:r>
              <a:rPr lang="fr-FR" sz="3600" i="1" dirty="0" smtClean="0">
                <a:latin typeface="Calibri" charset="0"/>
              </a:rPr>
              <a:t> System)</a:t>
            </a:r>
            <a:endParaRPr lang="fr-FR" sz="3600" i="1" dirty="0">
              <a:latin typeface="Calibri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G. Mourou</a:t>
            </a:r>
            <a:endParaRPr lang="en-US"/>
          </a:p>
        </p:txBody>
      </p:sp>
      <p:pic>
        <p:nvPicPr>
          <p:cNvPr id="74755" name="Image 2" descr="Capture d’écran 2012-09-19 à 10.0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163763"/>
            <a:ext cx="5638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Image 4" descr="Capture d’écran 2012-09-19 à 09.54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416175"/>
            <a:ext cx="28448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Image 6" descr="Capture d’écran 2012-06-18 à 08.14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0"/>
            <a:ext cx="18097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07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Transmutation </a:t>
            </a:r>
            <a:endParaRPr lang="fr-FR" dirty="0"/>
          </a:p>
        </p:txBody>
      </p:sp>
      <p:pic>
        <p:nvPicPr>
          <p:cNvPr id="3" name="Image 2" descr="Capture d’écran 2012-10-07 à 09.3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1984828"/>
            <a:ext cx="8997482" cy="3403601"/>
          </a:xfrm>
          <a:prstGeom prst="rect">
            <a:avLst/>
          </a:prstGeom>
        </p:spPr>
      </p:pic>
      <p:pic>
        <p:nvPicPr>
          <p:cNvPr id="4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88900"/>
            <a:ext cx="253206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90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 2" descr="Capture d’écran 2012-09-04 à 13.19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Espace réservé du pied de page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400" smtClean="0">
                <a:latin typeface="Arial" charset="0"/>
              </a:rPr>
              <a:t>G. Mourou</a:t>
            </a:r>
            <a:endParaRPr lang="en-US" sz="1400"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682167" cy="5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63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3" descr="Capture d’écran 2012-10-08 à 22.38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766763"/>
            <a:ext cx="7683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88900"/>
            <a:ext cx="253206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49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3" name="Image 2" descr="Capture d’écran 2013-02-19 à 14.2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96" y="181404"/>
            <a:ext cx="3708400" cy="2400300"/>
          </a:xfrm>
          <a:prstGeom prst="rect">
            <a:avLst/>
          </a:prstGeom>
        </p:spPr>
      </p:pic>
      <p:pic>
        <p:nvPicPr>
          <p:cNvPr id="4" name="Image 3" descr="Capture d’écran 2013-02-19 à 14.06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3" y="3847430"/>
            <a:ext cx="4468077" cy="2508920"/>
          </a:xfrm>
          <a:prstGeom prst="rect">
            <a:avLst/>
          </a:prstGeom>
        </p:spPr>
      </p:pic>
      <p:pic>
        <p:nvPicPr>
          <p:cNvPr id="6" name="Image 5" descr="Capture d’écran 2013-02-19 à 14.44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3" y="767432"/>
            <a:ext cx="4091997" cy="3079998"/>
          </a:xfrm>
          <a:prstGeom prst="rect">
            <a:avLst/>
          </a:prstGeom>
        </p:spPr>
      </p:pic>
      <p:pic>
        <p:nvPicPr>
          <p:cNvPr id="7" name="Image 6" descr="Capture d’écran 2013-02-19 à 14.35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8" y="2989686"/>
            <a:ext cx="3616032" cy="386831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6323" y="2927511"/>
            <a:ext cx="232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FF0000"/>
                </a:solidFill>
              </a:rPr>
              <a:t>Radioactive Ion </a:t>
            </a:r>
            <a:r>
              <a:rPr lang="fr-FR" b="1" i="1" dirty="0" err="1" smtClean="0">
                <a:solidFill>
                  <a:srgbClr val="FF0000"/>
                </a:solidFill>
              </a:rPr>
              <a:t>Beam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05500" y="3112177"/>
            <a:ext cx="204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chemeClr val="bg1">
                    <a:lumMod val="95000"/>
                  </a:schemeClr>
                </a:solidFill>
              </a:rPr>
              <a:t>Free Electron Laser</a:t>
            </a:r>
            <a:endParaRPr lang="fr-FR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52600" y="5858304"/>
            <a:ext cx="286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>
                <a:solidFill>
                  <a:schemeClr val="bg1">
                    <a:lumMod val="95000"/>
                  </a:schemeClr>
                </a:solidFill>
              </a:rPr>
              <a:t>European</a:t>
            </a:r>
            <a:r>
              <a:rPr lang="fr-FR" b="1" i="1" dirty="0" smtClean="0">
                <a:solidFill>
                  <a:schemeClr val="bg1">
                    <a:lumMod val="95000"/>
                  </a:schemeClr>
                </a:solidFill>
              </a:rPr>
              <a:t> Spallation Source</a:t>
            </a:r>
            <a:endParaRPr lang="fr-FR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24540" y="1677940"/>
            <a:ext cx="2757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3366FF"/>
                </a:solidFill>
              </a:rPr>
              <a:t>Accelerator </a:t>
            </a:r>
            <a:r>
              <a:rPr lang="fr-FR" b="1" i="1" dirty="0" err="1" smtClean="0">
                <a:solidFill>
                  <a:srgbClr val="3366FF"/>
                </a:solidFill>
              </a:rPr>
              <a:t>Driven</a:t>
            </a:r>
            <a:r>
              <a:rPr lang="fr-FR" b="1" i="1" dirty="0" smtClean="0">
                <a:solidFill>
                  <a:srgbClr val="3366FF"/>
                </a:solidFill>
              </a:rPr>
              <a:t> System</a:t>
            </a:r>
          </a:p>
          <a:p>
            <a:r>
              <a:rPr lang="fr-FR" b="1" i="1" dirty="0" smtClean="0">
                <a:solidFill>
                  <a:srgbClr val="3366FF"/>
                </a:solidFill>
              </a:rPr>
              <a:t>MYRRHA </a:t>
            </a:r>
            <a:endParaRPr lang="fr-FR" b="1" i="1" dirty="0">
              <a:solidFill>
                <a:srgbClr val="3366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0200" y="181404"/>
            <a:ext cx="4411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>
                <a:latin typeface="Arial"/>
                <a:cs typeface="Arial"/>
              </a:rPr>
              <a:t>ICAN APPLICATIONS</a:t>
            </a:r>
            <a:endParaRPr lang="fr-FR" sz="3200" b="1" i="1" dirty="0">
              <a:latin typeface="Arial"/>
              <a:cs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68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55</a:t>
            </a:fld>
            <a:endParaRPr lang="fr-FR"/>
          </a:p>
        </p:txBody>
      </p:sp>
      <p:pic>
        <p:nvPicPr>
          <p:cNvPr id="5" name="Image 4" descr="Capture d’écran 2013-07-16 à 09.2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2" y="314477"/>
            <a:ext cx="5515428" cy="2334605"/>
          </a:xfrm>
          <a:prstGeom prst="rect">
            <a:avLst/>
          </a:prstGeom>
        </p:spPr>
      </p:pic>
      <p:pic>
        <p:nvPicPr>
          <p:cNvPr id="7" name="Image 6" descr="Capture d’écran 2013-07-16 à 09.2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9" y="2564417"/>
            <a:ext cx="6482965" cy="44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 smtClean="0"/>
              <a:t>Conclusion</a:t>
            </a:r>
            <a:br>
              <a:rPr lang="fr-FR" b="1" i="1" dirty="0" smtClean="0"/>
            </a:br>
            <a:r>
              <a:rPr lang="fr-FR" sz="3600" b="1" i="1" dirty="0" err="1" smtClean="0"/>
              <a:t>Moving</a:t>
            </a:r>
            <a:r>
              <a:rPr lang="fr-FR" sz="3600" b="1" i="1" dirty="0" smtClean="0"/>
              <a:t> </a:t>
            </a:r>
            <a:r>
              <a:rPr lang="fr-FR" sz="3600" b="1" i="1" dirty="0" err="1" smtClean="0"/>
              <a:t>from</a:t>
            </a:r>
            <a:r>
              <a:rPr lang="fr-FR" sz="3600" b="1" i="1" dirty="0" smtClean="0"/>
              <a:t> </a:t>
            </a:r>
            <a:r>
              <a:rPr lang="fr-FR" sz="3600" b="1" i="1" dirty="0" err="1" smtClean="0"/>
              <a:t>Analog</a:t>
            </a:r>
            <a:r>
              <a:rPr lang="fr-FR" sz="3600" b="1" i="1" dirty="0" smtClean="0"/>
              <a:t> to Digital and Smart Laser</a:t>
            </a:r>
            <a:endParaRPr lang="fr-FR" sz="3600" b="1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84665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sz="2000" b="1" i="1" dirty="0" smtClean="0">
                <a:latin typeface="Arial"/>
                <a:cs typeface="Arial"/>
              </a:rPr>
              <a:t>The </a:t>
            </a:r>
            <a:r>
              <a:rPr lang="fr-FR" sz="2000" b="1" i="1" dirty="0" err="1" smtClean="0">
                <a:latin typeface="Arial"/>
                <a:cs typeface="Arial"/>
              </a:rPr>
              <a:t>key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elements</a:t>
            </a:r>
            <a:r>
              <a:rPr lang="fr-FR" sz="2000" b="1" i="1" dirty="0" smtClean="0">
                <a:latin typeface="Arial"/>
                <a:cs typeface="Arial"/>
              </a:rPr>
              <a:t> of CAN has been </a:t>
            </a:r>
            <a:r>
              <a:rPr lang="fr-FR" sz="2000" b="1" i="1" dirty="0" err="1" smtClean="0">
                <a:latin typeface="Arial"/>
                <a:cs typeface="Arial"/>
              </a:rPr>
              <a:t>validated</a:t>
            </a:r>
            <a:r>
              <a:rPr lang="fr-FR" sz="2000" b="1" i="1" dirty="0" smtClean="0">
                <a:latin typeface="Arial"/>
                <a:cs typeface="Arial"/>
              </a:rPr>
              <a:t> and have </a:t>
            </a:r>
            <a:r>
              <a:rPr lang="fr-FR" sz="2000" b="1" i="1" dirty="0" err="1" smtClean="0">
                <a:latin typeface="Arial"/>
                <a:cs typeface="Arial"/>
              </a:rPr>
              <a:t>shown</a:t>
            </a:r>
            <a:r>
              <a:rPr lang="fr-FR" sz="2000" b="1" i="1" dirty="0" smtClean="0">
                <a:latin typeface="Arial"/>
                <a:cs typeface="Arial"/>
              </a:rPr>
              <a:t> no Show stopper to </a:t>
            </a:r>
            <a:r>
              <a:rPr lang="fr-FR" sz="2000" b="1" i="1" dirty="0" err="1" smtClean="0">
                <a:latin typeface="Arial"/>
                <a:cs typeface="Arial"/>
              </a:rPr>
              <a:t>produce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simultaneously</a:t>
            </a:r>
            <a:r>
              <a:rPr lang="fr-FR" sz="2000" b="1" i="1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fr-FR" sz="2000" b="1" i="1" dirty="0" err="1" smtClean="0">
                <a:latin typeface="Arial"/>
                <a:cs typeface="Arial"/>
              </a:rPr>
              <a:t>Peak</a:t>
            </a:r>
            <a:r>
              <a:rPr lang="fr-FR" sz="2000" b="1" i="1" dirty="0" smtClean="0">
                <a:latin typeface="Arial"/>
                <a:cs typeface="Arial"/>
              </a:rPr>
              <a:t> Power in the &gt;PW</a:t>
            </a:r>
          </a:p>
          <a:p>
            <a:pPr lvl="1"/>
            <a:r>
              <a:rPr lang="fr-FR" sz="2000" b="1" i="1" dirty="0" err="1" smtClean="0">
                <a:latin typeface="Arial"/>
                <a:cs typeface="Arial"/>
              </a:rPr>
              <a:t>Average</a:t>
            </a:r>
            <a:r>
              <a:rPr lang="fr-FR" sz="2000" b="1" i="1" dirty="0" smtClean="0">
                <a:latin typeface="Arial"/>
                <a:cs typeface="Arial"/>
              </a:rPr>
              <a:t> Power in the &gt;MW</a:t>
            </a:r>
          </a:p>
          <a:p>
            <a:pPr lvl="1"/>
            <a:r>
              <a:rPr lang="fr-FR" sz="2000" b="1" i="1" dirty="0" smtClean="0">
                <a:latin typeface="Arial"/>
                <a:cs typeface="Arial"/>
              </a:rPr>
              <a:t>Wall </a:t>
            </a:r>
            <a:r>
              <a:rPr lang="fr-FR" sz="2000" b="1" i="1" dirty="0" err="1" smtClean="0">
                <a:latin typeface="Arial"/>
                <a:cs typeface="Arial"/>
              </a:rPr>
              <a:t>plug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efficiency</a:t>
            </a:r>
            <a:r>
              <a:rPr lang="fr-FR" sz="2000" b="1" i="1" dirty="0" smtClean="0">
                <a:latin typeface="Arial"/>
                <a:cs typeface="Arial"/>
              </a:rPr>
              <a:t> &gt;30%</a:t>
            </a:r>
          </a:p>
          <a:p>
            <a:pPr marL="0" indent="0">
              <a:buNone/>
            </a:pPr>
            <a:r>
              <a:rPr lang="fr-FR" sz="2000" b="1" i="1" dirty="0" smtClean="0">
                <a:latin typeface="Arial"/>
                <a:cs typeface="Arial"/>
              </a:rPr>
              <a:t> </a:t>
            </a:r>
          </a:p>
          <a:p>
            <a:r>
              <a:rPr lang="fr-FR" sz="2000" b="1" i="1" dirty="0" smtClean="0">
                <a:latin typeface="Arial"/>
                <a:cs typeface="Arial"/>
              </a:rPr>
              <a:t>The CAN Concept </a:t>
            </a:r>
            <a:r>
              <a:rPr lang="fr-FR" sz="2000" b="1" i="1" dirty="0" err="1" smtClean="0">
                <a:latin typeface="Arial"/>
                <a:cs typeface="Arial"/>
              </a:rPr>
              <a:t>exhibits</a:t>
            </a:r>
            <a:r>
              <a:rPr lang="fr-FR" sz="2000" b="1" i="1" dirty="0" smtClean="0">
                <a:latin typeface="Arial"/>
                <a:cs typeface="Arial"/>
              </a:rPr>
              <a:t> new and </a:t>
            </a:r>
            <a:r>
              <a:rPr lang="fr-FR" sz="2000" b="1" i="1" dirty="0" err="1" smtClean="0">
                <a:latin typeface="Arial"/>
                <a:cs typeface="Arial"/>
              </a:rPr>
              <a:t>precious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features</a:t>
            </a:r>
            <a:r>
              <a:rPr lang="fr-FR" sz="2000" b="1" i="1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fr-FR" sz="2000" b="1" i="1" dirty="0" err="1" smtClean="0">
                <a:latin typeface="Arial"/>
                <a:cs typeface="Arial"/>
              </a:rPr>
              <a:t>Each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fiber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can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be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individually</a:t>
            </a:r>
            <a:r>
              <a:rPr lang="fr-FR" sz="2000" b="1" i="1" dirty="0" smtClean="0">
                <a:latin typeface="Arial"/>
                <a:cs typeface="Arial"/>
              </a:rPr>
              <a:t> control </a:t>
            </a:r>
            <a:r>
              <a:rPr lang="fr-FR" sz="2000" b="1" i="1" dirty="0" err="1" smtClean="0">
                <a:latin typeface="Arial"/>
                <a:cs typeface="Arial"/>
              </a:rPr>
              <a:t>with</a:t>
            </a:r>
            <a:r>
              <a:rPr lang="fr-FR" sz="2000" b="1" i="1" dirty="0" smtClean="0">
                <a:latin typeface="Arial"/>
                <a:cs typeface="Arial"/>
              </a:rPr>
              <a:t> 1pixel </a:t>
            </a:r>
            <a:r>
              <a:rPr lang="fr-FR" sz="2000" b="1" i="1" dirty="0" err="1" smtClean="0">
                <a:latin typeface="Arial"/>
                <a:cs typeface="Arial"/>
              </a:rPr>
              <a:t>presicion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</a:p>
          <a:p>
            <a:pPr lvl="1"/>
            <a:r>
              <a:rPr lang="fr-FR" sz="2000" b="1" i="1" dirty="0" smtClean="0">
                <a:latin typeface="Arial"/>
                <a:cs typeface="Arial"/>
              </a:rPr>
              <a:t>High </a:t>
            </a:r>
            <a:r>
              <a:rPr lang="fr-FR" sz="2000" b="1" i="1" dirty="0" err="1" smtClean="0">
                <a:latin typeface="Arial"/>
                <a:cs typeface="Arial"/>
              </a:rPr>
              <a:t>resolution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Wavefront</a:t>
            </a:r>
            <a:r>
              <a:rPr lang="fr-FR" sz="2000" b="1" i="1" dirty="0" smtClean="0">
                <a:latin typeface="Arial"/>
                <a:cs typeface="Arial"/>
              </a:rPr>
              <a:t> control in amplitude 1% </a:t>
            </a:r>
            <a:r>
              <a:rPr lang="fr-FR" sz="2000" b="1" i="1" dirty="0" err="1" smtClean="0">
                <a:latin typeface="Arial"/>
                <a:cs typeface="Arial"/>
              </a:rPr>
              <a:t>at</a:t>
            </a:r>
            <a:r>
              <a:rPr lang="fr-FR" sz="2000" b="1" i="1" dirty="0" smtClean="0">
                <a:latin typeface="Arial"/>
                <a:cs typeface="Arial"/>
              </a:rPr>
              <a:t> 1kHz</a:t>
            </a:r>
          </a:p>
          <a:p>
            <a:pPr lvl="1"/>
            <a:r>
              <a:rPr lang="fr-FR" sz="2000" b="1" i="1" dirty="0" smtClean="0">
                <a:latin typeface="Arial"/>
                <a:cs typeface="Arial"/>
              </a:rPr>
              <a:t>High </a:t>
            </a:r>
            <a:r>
              <a:rPr lang="fr-FR" sz="2000" b="1" i="1" dirty="0" err="1" smtClean="0">
                <a:latin typeface="Arial"/>
                <a:cs typeface="Arial"/>
              </a:rPr>
              <a:t>Resolution</a:t>
            </a:r>
            <a:r>
              <a:rPr lang="fr-FR" sz="2000" b="1" i="1" dirty="0" smtClean="0">
                <a:latin typeface="Arial"/>
                <a:cs typeface="Arial"/>
              </a:rPr>
              <a:t> </a:t>
            </a:r>
            <a:r>
              <a:rPr lang="fr-FR" sz="2000" b="1" i="1" dirty="0" err="1" smtClean="0">
                <a:latin typeface="Arial"/>
                <a:cs typeface="Arial"/>
              </a:rPr>
              <a:t>Wavefront</a:t>
            </a:r>
            <a:r>
              <a:rPr lang="fr-FR" sz="2000" b="1" i="1" dirty="0" smtClean="0">
                <a:latin typeface="Arial"/>
                <a:cs typeface="Arial"/>
              </a:rPr>
              <a:t> contrôle in phase </a:t>
            </a:r>
            <a:r>
              <a:rPr lang="fr-FR" sz="2000" b="1" i="1" dirty="0" err="1" smtClean="0">
                <a:latin typeface="Arial"/>
                <a:cs typeface="Arial"/>
              </a:rPr>
              <a:t>with</a:t>
            </a:r>
            <a:r>
              <a:rPr lang="fr-FR" sz="2000" b="1" i="1" dirty="0" smtClean="0">
                <a:latin typeface="Arial"/>
                <a:cs typeface="Arial"/>
              </a:rPr>
              <a:t> l/60 </a:t>
            </a:r>
            <a:r>
              <a:rPr lang="fr-FR" sz="2000" b="1" i="1" dirty="0" err="1" smtClean="0">
                <a:latin typeface="Arial"/>
                <a:cs typeface="Arial"/>
              </a:rPr>
              <a:t>at</a:t>
            </a:r>
            <a:r>
              <a:rPr lang="fr-FR" sz="2000" b="1" i="1" dirty="0" smtClean="0">
                <a:latin typeface="Arial"/>
                <a:cs typeface="Arial"/>
              </a:rPr>
              <a:t> 1kHz</a:t>
            </a:r>
          </a:p>
          <a:p>
            <a:pPr marL="0" indent="0">
              <a:buNone/>
            </a:pPr>
            <a:r>
              <a:rPr lang="fr-FR" sz="2000" b="1" i="1" dirty="0" smtClean="0">
                <a:latin typeface="Arial"/>
                <a:cs typeface="Arial"/>
              </a:rPr>
              <a:t> </a:t>
            </a:r>
            <a:endParaRPr lang="fr-FR" sz="2400" b="1" i="1" dirty="0" smtClean="0">
              <a:latin typeface="Arial"/>
              <a:cs typeface="Arial"/>
            </a:endParaRPr>
          </a:p>
          <a:p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To move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Further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will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endeavor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to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form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a world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wide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consortium,  ICAN-B  (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read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:  I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can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lang="fr-F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) Horizon 2020     </a:t>
            </a:r>
            <a:endParaRPr lang="fr-FR" sz="24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9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>
          <a:xfrm>
            <a:off x="52647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Times"/>
                <a:cs typeface="Times"/>
              </a:rPr>
              <a:t/>
            </a:r>
            <a:br>
              <a:rPr lang="fr-FR" dirty="0" smtClean="0">
                <a:latin typeface="Times"/>
                <a:cs typeface="Times"/>
              </a:rPr>
            </a:br>
            <a:r>
              <a:rPr lang="fr-FR" sz="3600" b="1" i="1" dirty="0" err="1" smtClean="0">
                <a:latin typeface="Arial"/>
                <a:cs typeface="Arial"/>
              </a:rPr>
              <a:t>Next</a:t>
            </a:r>
            <a:r>
              <a:rPr lang="fr-FR" sz="3600" b="1" i="1" dirty="0" smtClean="0">
                <a:latin typeface="Arial"/>
                <a:cs typeface="Arial"/>
              </a:rPr>
              <a:t> Action Item</a:t>
            </a:r>
            <a:br>
              <a:rPr lang="fr-FR" sz="3600" b="1" i="1" dirty="0" smtClean="0">
                <a:latin typeface="Arial"/>
                <a:cs typeface="Arial"/>
              </a:rPr>
            </a:br>
            <a:r>
              <a:rPr lang="fr-FR" sz="3600" b="1" i="1" dirty="0" smtClean="0">
                <a:latin typeface="Arial"/>
                <a:cs typeface="Arial"/>
              </a:rPr>
              <a:t>An International  Infrastructure</a:t>
            </a:r>
            <a:br>
              <a:rPr lang="fr-FR" sz="3600" b="1" i="1" dirty="0" smtClean="0">
                <a:latin typeface="Arial"/>
                <a:cs typeface="Arial"/>
              </a:rPr>
            </a:br>
            <a:r>
              <a:rPr lang="fr-FR" sz="3600" b="1" i="1" dirty="0" smtClean="0">
                <a:latin typeface="Arial"/>
                <a:cs typeface="Arial"/>
              </a:rPr>
              <a:t>ICAN-B</a:t>
            </a:r>
            <a:r>
              <a:rPr lang="fr-FR" b="1" i="1" dirty="0" smtClean="0">
                <a:latin typeface="Arial"/>
                <a:cs typeface="Arial"/>
              </a:rPr>
              <a:t/>
            </a:r>
            <a:br>
              <a:rPr lang="fr-FR" b="1" i="1" dirty="0" smtClean="0">
                <a:latin typeface="Arial"/>
                <a:cs typeface="Arial"/>
              </a:rPr>
            </a:br>
            <a:r>
              <a:rPr lang="fr-FR" b="1" i="1" dirty="0" smtClean="0">
                <a:latin typeface="Arial"/>
                <a:cs typeface="Arial"/>
              </a:rPr>
              <a:t> </a:t>
            </a:r>
            <a:endParaRPr lang="fr-FR" b="1" i="1" dirty="0">
              <a:latin typeface="Arial"/>
              <a:cs typeface="Arial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268413"/>
            <a:ext cx="8496300" cy="4525962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fr-FR" dirty="0"/>
          </a:p>
          <a:p>
            <a:pPr>
              <a:defRPr/>
            </a:pPr>
            <a:endParaRPr lang="fr-FR" sz="9600" b="1" i="1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fr-FR" sz="9600" b="1" i="1" dirty="0" smtClean="0">
                <a:latin typeface="Arial"/>
                <a:cs typeface="Arial"/>
              </a:rPr>
              <a:t>First </a:t>
            </a:r>
            <a:r>
              <a:rPr lang="fr-FR" sz="9600" b="1" i="1" dirty="0" err="1" smtClean="0">
                <a:latin typeface="Arial"/>
                <a:cs typeface="Arial"/>
              </a:rPr>
              <a:t>Create</a:t>
            </a:r>
            <a:r>
              <a:rPr lang="fr-FR" sz="9600" b="1" i="1" dirty="0" smtClean="0">
                <a:latin typeface="Arial"/>
                <a:cs typeface="Arial"/>
              </a:rPr>
              <a:t> ICAN Consortium  ICAN-B (</a:t>
            </a:r>
            <a:r>
              <a:rPr lang="fr-FR" sz="9600" b="1" i="1" dirty="0" err="1" smtClean="0">
                <a:latin typeface="Arial"/>
                <a:cs typeface="Arial"/>
              </a:rPr>
              <a:t>Academe</a:t>
            </a:r>
            <a:r>
              <a:rPr lang="fr-FR" sz="9600" b="1" i="1" dirty="0" smtClean="0">
                <a:latin typeface="Arial"/>
                <a:cs typeface="Arial"/>
              </a:rPr>
              <a:t>, </a:t>
            </a:r>
            <a:r>
              <a:rPr lang="fr-FR" sz="9600" b="1" i="1" dirty="0" err="1" smtClean="0">
                <a:latin typeface="Arial"/>
                <a:cs typeface="Arial"/>
              </a:rPr>
              <a:t>industry</a:t>
            </a:r>
            <a:r>
              <a:rPr lang="fr-FR" sz="9600" b="1" i="1" dirty="0" smtClean="0">
                <a:latin typeface="Arial"/>
                <a:cs typeface="Arial"/>
              </a:rPr>
              <a:t>) </a:t>
            </a:r>
          </a:p>
          <a:p>
            <a:pPr>
              <a:defRPr/>
            </a:pPr>
            <a:r>
              <a:rPr lang="fr-FR" sz="9600" b="1" i="1" dirty="0" smtClean="0">
                <a:latin typeface="Arial"/>
                <a:cs typeface="Arial"/>
              </a:rPr>
              <a:t>An infrastructure </a:t>
            </a:r>
            <a:r>
              <a:rPr lang="fr-FR" sz="9600" b="1" i="1" dirty="0" err="1" smtClean="0">
                <a:latin typeface="Arial"/>
                <a:cs typeface="Arial"/>
              </a:rPr>
              <a:t>highly</a:t>
            </a:r>
            <a:r>
              <a:rPr lang="fr-FR" sz="9600" b="1" i="1" dirty="0" smtClean="0">
                <a:latin typeface="Arial"/>
                <a:cs typeface="Arial"/>
              </a:rPr>
              <a:t> relevant to science, </a:t>
            </a:r>
            <a:r>
              <a:rPr lang="fr-FR" sz="9600" b="1" i="1" dirty="0" err="1" smtClean="0">
                <a:latin typeface="Arial"/>
                <a:cs typeface="Arial"/>
              </a:rPr>
              <a:t>societal</a:t>
            </a:r>
            <a:r>
              <a:rPr lang="fr-FR" sz="9600" b="1" i="1" dirty="0" smtClean="0">
                <a:latin typeface="Arial"/>
                <a:cs typeface="Arial"/>
              </a:rPr>
              <a:t> Applications  </a:t>
            </a:r>
            <a:r>
              <a:rPr lang="fr-FR" sz="9600" b="1" i="1" dirty="0" err="1" smtClean="0">
                <a:latin typeface="Arial"/>
                <a:cs typeface="Arial"/>
              </a:rPr>
              <a:t>with</a:t>
            </a:r>
            <a:r>
              <a:rPr lang="fr-FR" sz="9600" b="1" i="1" dirty="0" smtClean="0">
                <a:latin typeface="Arial"/>
                <a:cs typeface="Arial"/>
              </a:rPr>
              <a:t> the </a:t>
            </a:r>
            <a:r>
              <a:rPr lang="fr-FR" sz="9600" b="1" i="1" dirty="0" err="1" smtClean="0">
                <a:latin typeface="Arial"/>
                <a:cs typeface="Arial"/>
              </a:rPr>
              <a:t>specifications</a:t>
            </a:r>
            <a:r>
              <a:rPr lang="fr-FR" sz="9600" b="1" i="1" dirty="0" smtClean="0">
                <a:latin typeface="Arial"/>
                <a:cs typeface="Arial"/>
              </a:rPr>
              <a:t> &gt;50J, &gt;10kHz, &gt;30% efficient (&gt;10kW </a:t>
            </a:r>
            <a:r>
              <a:rPr lang="fr-FR" sz="9600" b="1" i="1" dirty="0">
                <a:latin typeface="Arial"/>
                <a:cs typeface="Arial"/>
              </a:rPr>
              <a:t> </a:t>
            </a:r>
            <a:r>
              <a:rPr lang="fr-FR" sz="9600" b="1" i="1" dirty="0" smtClean="0">
                <a:latin typeface="Arial"/>
                <a:cs typeface="Arial"/>
              </a:rPr>
              <a:t>capable to </a:t>
            </a:r>
            <a:r>
              <a:rPr lang="fr-FR" sz="9600" b="1" i="1" dirty="0" err="1" smtClean="0">
                <a:latin typeface="Arial"/>
                <a:cs typeface="Arial"/>
              </a:rPr>
              <a:t>produce</a:t>
            </a:r>
            <a:r>
              <a:rPr lang="fr-FR" sz="9600" b="1" i="1" dirty="0" smtClean="0">
                <a:latin typeface="Arial"/>
                <a:cs typeface="Arial"/>
              </a:rPr>
              <a:t> 10GeV </a:t>
            </a:r>
            <a:r>
              <a:rPr lang="fr-FR" sz="9600" b="1" i="1" dirty="0" err="1" smtClean="0">
                <a:latin typeface="Arial"/>
                <a:cs typeface="Arial"/>
              </a:rPr>
              <a:t>electrons</a:t>
            </a:r>
            <a:r>
              <a:rPr lang="fr-FR" sz="9600" b="1" i="1" dirty="0">
                <a:latin typeface="Arial"/>
                <a:cs typeface="Arial"/>
              </a:rPr>
              <a:t> </a:t>
            </a:r>
            <a:r>
              <a:rPr lang="fr-FR" sz="9600" b="1" i="1" dirty="0" smtClean="0">
                <a:latin typeface="Arial"/>
                <a:cs typeface="Arial"/>
              </a:rPr>
              <a:t>and </a:t>
            </a:r>
            <a:r>
              <a:rPr lang="fr-FR" sz="9600" b="1" i="1" dirty="0" err="1" smtClean="0">
                <a:latin typeface="Arial"/>
                <a:cs typeface="Arial"/>
              </a:rPr>
              <a:t>GeV</a:t>
            </a:r>
            <a:r>
              <a:rPr lang="fr-FR" sz="9600" b="1" i="1" dirty="0" smtClean="0">
                <a:latin typeface="Arial"/>
                <a:cs typeface="Arial"/>
              </a:rPr>
              <a:t>(</a:t>
            </a:r>
            <a:r>
              <a:rPr lang="fr-FR" sz="9600" b="1" i="1" dirty="0" err="1" smtClean="0">
                <a:latin typeface="Arial"/>
                <a:cs typeface="Arial"/>
              </a:rPr>
              <a:t>relativistic</a:t>
            </a:r>
            <a:r>
              <a:rPr lang="fr-FR" sz="9600" b="1" i="1" dirty="0" smtClean="0">
                <a:latin typeface="Arial"/>
                <a:cs typeface="Arial"/>
              </a:rPr>
              <a:t> protons).</a:t>
            </a:r>
          </a:p>
          <a:p>
            <a:pPr marL="457200" lvl="1" indent="0">
              <a:buFont typeface="Arial" charset="0"/>
              <a:buNone/>
              <a:defRPr/>
            </a:pPr>
            <a:endParaRPr lang="fr-FR" sz="11400" dirty="0" smtClean="0">
              <a:latin typeface="Times"/>
              <a:cs typeface="Times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fr-FR" sz="9600" b="1" i="1" dirty="0" err="1" smtClean="0">
                <a:latin typeface="Arial"/>
                <a:cs typeface="Arial"/>
              </a:rPr>
              <a:t>Such</a:t>
            </a:r>
            <a:r>
              <a:rPr lang="fr-FR" sz="9600" b="1" i="1" dirty="0" smtClean="0">
                <a:latin typeface="Arial"/>
                <a:cs typeface="Arial"/>
              </a:rPr>
              <a:t> an </a:t>
            </a:r>
            <a:r>
              <a:rPr lang="fr-FR" sz="9600" b="1" i="1" dirty="0" err="1" smtClean="0">
                <a:latin typeface="Arial"/>
                <a:cs typeface="Arial"/>
              </a:rPr>
              <a:t>infrastruture</a:t>
            </a:r>
            <a:r>
              <a:rPr lang="fr-FR" sz="9600" b="1" i="1" dirty="0" smtClean="0">
                <a:latin typeface="Arial"/>
                <a:cs typeface="Arial"/>
              </a:rPr>
              <a:t> </a:t>
            </a:r>
            <a:r>
              <a:rPr lang="fr-FR" sz="9600" b="1" i="1" dirty="0" err="1" smtClean="0">
                <a:latin typeface="Arial"/>
                <a:cs typeface="Arial"/>
              </a:rPr>
              <a:t>could</a:t>
            </a:r>
            <a:r>
              <a:rPr lang="fr-FR" sz="9600" b="1" i="1" dirty="0" smtClean="0">
                <a:latin typeface="Arial"/>
                <a:cs typeface="Arial"/>
              </a:rPr>
              <a:t> </a:t>
            </a:r>
            <a:r>
              <a:rPr lang="fr-FR" sz="9600" b="1" i="1" dirty="0" err="1" smtClean="0">
                <a:latin typeface="Arial"/>
                <a:cs typeface="Arial"/>
              </a:rPr>
              <a:t>validate</a:t>
            </a:r>
            <a:r>
              <a:rPr lang="fr-FR" sz="9600" b="1" i="1" dirty="0" smtClean="0">
                <a:latin typeface="Arial"/>
                <a:cs typeface="Arial"/>
              </a:rPr>
              <a:t> a: </a:t>
            </a:r>
          </a:p>
          <a:p>
            <a:pPr marL="971550" lvl="1" indent="-514350">
              <a:buFont typeface="Arial" charset="0"/>
              <a:buAutoNum type="arabicPeriod"/>
              <a:defRPr/>
            </a:pPr>
            <a:r>
              <a:rPr lang="fr-FR" sz="9600" b="1" i="1" dirty="0" err="1" smtClean="0">
                <a:latin typeface="Arial"/>
                <a:cs typeface="Arial"/>
              </a:rPr>
              <a:t>TeV</a:t>
            </a:r>
            <a:r>
              <a:rPr lang="fr-FR" sz="9600" b="1" i="1" dirty="0" smtClean="0">
                <a:latin typeface="Arial"/>
                <a:cs typeface="Arial"/>
              </a:rPr>
              <a:t> laser </a:t>
            </a:r>
            <a:r>
              <a:rPr lang="fr-FR" sz="9600" b="1" i="1" dirty="0" err="1" smtClean="0">
                <a:latin typeface="Arial"/>
                <a:cs typeface="Arial"/>
              </a:rPr>
              <a:t>collider</a:t>
            </a:r>
            <a:r>
              <a:rPr lang="fr-FR" sz="9600" b="1" i="1" dirty="0">
                <a:latin typeface="Arial"/>
                <a:cs typeface="Arial"/>
              </a:rPr>
              <a:t> </a:t>
            </a:r>
            <a:r>
              <a:rPr lang="fr-FR" sz="9600" b="1" i="1" dirty="0" smtClean="0">
                <a:latin typeface="Arial"/>
                <a:cs typeface="Arial"/>
              </a:rPr>
              <a:t>concept </a:t>
            </a:r>
          </a:p>
          <a:p>
            <a:pPr marL="971550" lvl="1" indent="-514350">
              <a:buFont typeface="Arial" charset="0"/>
              <a:buAutoNum type="arabicPeriod"/>
              <a:defRPr/>
            </a:pPr>
            <a:r>
              <a:rPr lang="fr-FR" sz="9600" b="1" i="1" dirty="0" smtClean="0">
                <a:latin typeface="Arial"/>
                <a:cs typeface="Arial"/>
              </a:rPr>
              <a:t>Free Electron Laser  in the High X-ray </a:t>
            </a:r>
            <a:r>
              <a:rPr lang="fr-FR" sz="9600" b="1" i="1" dirty="0" err="1" smtClean="0">
                <a:latin typeface="Arial"/>
                <a:cs typeface="Arial"/>
              </a:rPr>
              <a:t>regime</a:t>
            </a:r>
            <a:r>
              <a:rPr lang="fr-FR" sz="9600" b="1" i="1" dirty="0" smtClean="0">
                <a:latin typeface="Arial"/>
                <a:cs typeface="Arial"/>
              </a:rPr>
              <a:t> comparable to LCLS-SLAC but </a:t>
            </a:r>
            <a:r>
              <a:rPr lang="fr-FR" sz="9600" b="1" i="1" dirty="0" err="1" smtClean="0">
                <a:latin typeface="Arial"/>
                <a:cs typeface="Arial"/>
              </a:rPr>
              <a:t>at</a:t>
            </a:r>
            <a:r>
              <a:rPr lang="fr-FR" sz="9600" b="1" i="1" dirty="0" smtClean="0">
                <a:latin typeface="Arial"/>
                <a:cs typeface="Arial"/>
              </a:rPr>
              <a:t> &gt;1kHz.</a:t>
            </a:r>
          </a:p>
          <a:p>
            <a:pPr marL="971550" lvl="1" indent="-514350">
              <a:buFont typeface="Arial" charset="0"/>
              <a:buAutoNum type="arabicPeriod"/>
              <a:defRPr/>
            </a:pPr>
            <a:r>
              <a:rPr lang="fr-FR" sz="9600" b="1" i="1" dirty="0" smtClean="0">
                <a:latin typeface="Arial"/>
                <a:cs typeface="Arial"/>
              </a:rPr>
              <a:t>ADS  Accelerator </a:t>
            </a:r>
            <a:r>
              <a:rPr lang="fr-FR" sz="9600" b="1" i="1" dirty="0" err="1" smtClean="0">
                <a:latin typeface="Arial"/>
                <a:cs typeface="Arial"/>
              </a:rPr>
              <a:t>Driven</a:t>
            </a:r>
            <a:r>
              <a:rPr lang="fr-FR" sz="9600" b="1" i="1" dirty="0" smtClean="0">
                <a:latin typeface="Arial"/>
                <a:cs typeface="Arial"/>
              </a:rPr>
              <a:t> System Transmutation  </a:t>
            </a:r>
          </a:p>
          <a:p>
            <a:pPr marL="971550" lvl="1" indent="-514350">
              <a:buFont typeface="Arial" charset="0"/>
              <a:buAutoNum type="arabicPeriod"/>
              <a:defRPr/>
            </a:pPr>
            <a:r>
              <a:rPr lang="fr-FR" sz="9600" b="1" i="1" dirty="0" smtClean="0">
                <a:latin typeface="Arial"/>
                <a:cs typeface="Arial"/>
              </a:rPr>
              <a:t>Proton </a:t>
            </a:r>
            <a:r>
              <a:rPr lang="fr-FR" sz="9600" b="1" i="1" dirty="0" err="1" smtClean="0">
                <a:latin typeface="Arial"/>
                <a:cs typeface="Arial"/>
              </a:rPr>
              <a:t>therapy</a:t>
            </a:r>
            <a:endParaRPr lang="fr-FR" sz="9600" b="1" i="1" dirty="0" smtClean="0">
              <a:latin typeface="Arial"/>
              <a:cs typeface="Arial"/>
            </a:endParaRPr>
          </a:p>
          <a:p>
            <a:pPr marL="971550" lvl="1" indent="-514350">
              <a:buFont typeface="Arial" charset="0"/>
              <a:buAutoNum type="arabicPeriod"/>
              <a:defRPr/>
            </a:pPr>
            <a:r>
              <a:rPr lang="fr-FR" sz="9600" b="1" i="1" dirty="0" smtClean="0">
                <a:latin typeface="Arial"/>
                <a:cs typeface="Arial"/>
              </a:rPr>
              <a:t>X- ray, Gamma ray </a:t>
            </a:r>
          </a:p>
          <a:p>
            <a:pPr marL="971550" lvl="1" indent="-514350">
              <a:buFont typeface="Arial" charset="0"/>
              <a:buAutoNum type="arabicPeriod"/>
              <a:defRPr/>
            </a:pPr>
            <a:endParaRPr lang="fr-FR" sz="9600" b="1" dirty="0" smtClean="0">
              <a:latin typeface="Arial"/>
              <a:cs typeface="Arial"/>
            </a:endParaRPr>
          </a:p>
          <a:p>
            <a:pPr marL="457200" lvl="1" indent="0">
              <a:buFont typeface="Arial" charset="0"/>
              <a:buNone/>
              <a:defRPr/>
            </a:pPr>
            <a:endParaRPr lang="fr-FR" sz="11400" dirty="0" smtClean="0">
              <a:latin typeface="Times"/>
              <a:cs typeface="Times"/>
            </a:endParaRPr>
          </a:p>
          <a:p>
            <a:pPr marL="457200" lvl="1" indent="0">
              <a:buFont typeface="Arial" charset="0"/>
              <a:buNone/>
              <a:defRPr/>
            </a:pPr>
            <a:endParaRPr lang="fr-FR" sz="11400" dirty="0" smtClean="0">
              <a:latin typeface="Times"/>
              <a:cs typeface="Times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fr-FR" dirty="0" smtClean="0"/>
              <a:t>  </a:t>
            </a:r>
          </a:p>
          <a:p>
            <a:pPr marL="457200" lvl="1" indent="0">
              <a:buFont typeface="Arial" charset="0"/>
              <a:buNone/>
              <a:defRPr/>
            </a:pPr>
            <a:endParaRPr lang="fr-FR" dirty="0" smtClean="0"/>
          </a:p>
          <a:p>
            <a:pPr lvl="1">
              <a:defRPr/>
            </a:pPr>
            <a:endParaRPr lang="fr-FR" dirty="0"/>
          </a:p>
          <a:p>
            <a:pPr lvl="1">
              <a:defRPr/>
            </a:pPr>
            <a:endParaRPr lang="fr-FR" dirty="0" smtClean="0"/>
          </a:p>
        </p:txBody>
      </p:sp>
      <p:pic>
        <p:nvPicPr>
          <p:cNvPr id="16387" name="Image 6" descr="Capture d’écran 2012-05-01 à 11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170973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30" y="162204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25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i="1" dirty="0" smtClean="0">
                <a:latin typeface="Arial"/>
                <a:cs typeface="Arial"/>
              </a:rPr>
              <a:t>Source of Phase Noise (100W CW)</a:t>
            </a:r>
            <a:br>
              <a:rPr lang="fr-FR" sz="3200" b="1" i="1" dirty="0" smtClean="0">
                <a:latin typeface="Arial"/>
                <a:cs typeface="Arial"/>
              </a:rPr>
            </a:br>
            <a:r>
              <a:rPr lang="fr-FR" sz="3200" b="1" i="1" dirty="0" smtClean="0">
                <a:latin typeface="Arial"/>
                <a:cs typeface="Arial"/>
              </a:rPr>
              <a:t>(</a:t>
            </a:r>
            <a:r>
              <a:rPr lang="fr-FR" sz="3200" b="1" i="1" dirty="0" err="1" smtClean="0">
                <a:latin typeface="Arial"/>
                <a:cs typeface="Arial"/>
              </a:rPr>
              <a:t>Extremely</a:t>
            </a:r>
            <a:r>
              <a:rPr lang="fr-FR" sz="3200" b="1" i="1" dirty="0" smtClean="0">
                <a:latin typeface="Arial"/>
                <a:cs typeface="Arial"/>
              </a:rPr>
              <a:t> </a:t>
            </a:r>
            <a:r>
              <a:rPr lang="fr-FR" sz="3200" b="1" i="1" dirty="0" err="1" smtClean="0">
                <a:latin typeface="Arial"/>
                <a:cs typeface="Arial"/>
              </a:rPr>
              <a:t>low</a:t>
            </a:r>
            <a:r>
              <a:rPr lang="fr-FR" sz="3200" b="1" i="1" dirty="0" smtClean="0">
                <a:latin typeface="Arial"/>
                <a:cs typeface="Arial"/>
              </a:rPr>
              <a:t> f&gt; 10Hz)</a:t>
            </a:r>
            <a:endParaRPr lang="fr-FR" sz="3200" b="1" i="1" dirty="0">
              <a:latin typeface="Arial"/>
              <a:cs typeface="Arial"/>
            </a:endParaRPr>
          </a:p>
        </p:txBody>
      </p:sp>
      <p:pic>
        <p:nvPicPr>
          <p:cNvPr id="4" name="Image 3" descr="Capture d’écran 2013-02-13 à 13.2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4" y="1246513"/>
            <a:ext cx="8636000" cy="53075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78451" y="2624667"/>
            <a:ext cx="74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l/6</a:t>
            </a:r>
            <a:endParaRPr lang="fr-FR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94343" y="472440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l/600</a:t>
            </a:r>
            <a:endParaRPr lang="fr-FR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483895" y="5440947"/>
            <a:ext cx="31104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594343" y="5467683"/>
            <a:ext cx="18759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470316" y="5486398"/>
            <a:ext cx="8956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256422" y="5583199"/>
            <a:ext cx="193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Electrical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&lt;</a:t>
            </a:r>
            <a:r>
              <a:rPr lang="fr-FR" b="1" dirty="0" smtClean="0">
                <a:solidFill>
                  <a:srgbClr val="FF0000"/>
                </a:solidFill>
              </a:rPr>
              <a:t>1kHz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94343" y="5492472"/>
            <a:ext cx="193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Vibration 10Hz-1Hz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815433" y="5492109"/>
            <a:ext cx="193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Thermal &lt;10Hz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012040" cy="78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87" y="101599"/>
            <a:ext cx="1177697" cy="66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81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400" cy="68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7128" y="659754"/>
            <a:ext cx="8228160" cy="1146360"/>
          </a:xfrm>
          <a:ln/>
        </p:spPr>
        <p:txBody>
          <a:bodyPr tIns="16001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i="1" dirty="0" smtClean="0">
                <a:solidFill>
                  <a:srgbClr val="FFFFFF"/>
                </a:solidFill>
              </a:rPr>
              <a:t>Can the Future of Accelerator Be Fibers? 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1361" y="3401638"/>
            <a:ext cx="1362240" cy="150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9637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“The discovery of this particle is potentially the beginning of another road, which is to explore </a:t>
            </a:r>
            <a:r>
              <a:rPr lang="en-US" sz="1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</a:t>
            </a:r>
            <a:r>
              <a:rPr lang="en-US" sz="1000" i="1" dirty="0">
                <a:solidFill>
                  <a:srgbClr val="CCCCCC"/>
                </a:solidFill>
              </a:rPr>
              <a:t> lies beyond the Standard Model”</a:t>
            </a:r>
          </a:p>
          <a:p>
            <a:pPr>
              <a:buClrTx/>
              <a:buFontTx/>
              <a:buNone/>
            </a:pPr>
            <a:endParaRPr lang="en-US" sz="1000" i="1" dirty="0">
              <a:solidFill>
                <a:srgbClr val="CCCCCC"/>
              </a:solidFill>
            </a:endParaRPr>
          </a:p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- Peter Higgs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397281" y="4863391"/>
            <a:ext cx="1362240" cy="13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9637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“I realized there would be many applications for the laser, but it never occurred to me that we'd get such power from it!”</a:t>
            </a:r>
          </a:p>
          <a:p>
            <a:pPr>
              <a:buClrTx/>
              <a:buFontTx/>
              <a:buNone/>
            </a:pPr>
            <a:endParaRPr lang="en-US" sz="1000" i="1" dirty="0">
              <a:solidFill>
                <a:srgbClr val="CCCCCC"/>
              </a:solidFill>
            </a:endParaRPr>
          </a:p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- Charles H. Townes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0" y="1777147"/>
            <a:ext cx="1149120" cy="15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3237461"/>
            <a:ext cx="1157760" cy="15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96000" y="5587364"/>
            <a:ext cx="4752000" cy="9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555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ctr" hangingPunct="1">
              <a:buClrTx/>
              <a:buFontTx/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Gerard Mourou S.L Chin, Laval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3817191" y="4387036"/>
            <a:ext cx="2850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ICAN Symposium</a:t>
            </a:r>
          </a:p>
          <a:p>
            <a:pPr algn="ctr"/>
            <a:r>
              <a:rPr lang="fr-FR" sz="2800" b="1" i="1" dirty="0" err="1" smtClean="0">
                <a:solidFill>
                  <a:schemeClr val="bg1"/>
                </a:solidFill>
              </a:rPr>
              <a:t>June</a:t>
            </a:r>
            <a:r>
              <a:rPr lang="fr-FR" sz="2800" b="1" i="1" dirty="0" smtClean="0">
                <a:solidFill>
                  <a:schemeClr val="bg1"/>
                </a:solidFill>
              </a:rPr>
              <a:t>  27-28, 2013</a:t>
            </a:r>
          </a:p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CERN, Geneva</a:t>
            </a:r>
          </a:p>
          <a:p>
            <a:pPr algn="ctr"/>
            <a:endParaRPr lang="fr-FR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88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 err="1" smtClean="0"/>
              <a:t>We</a:t>
            </a:r>
            <a:r>
              <a:rPr lang="fr-FR" b="1" i="1" dirty="0" smtClean="0"/>
              <a:t> </a:t>
            </a:r>
            <a:r>
              <a:rPr lang="fr-FR" b="1" i="1" dirty="0" err="1" smtClean="0"/>
              <a:t>need</a:t>
            </a:r>
            <a:r>
              <a:rPr lang="fr-FR" b="1" i="1" dirty="0" smtClean="0"/>
              <a:t> to Power a TGV (10MW)</a:t>
            </a:r>
            <a:br>
              <a:rPr lang="fr-FR" b="1" i="1" dirty="0" smtClean="0"/>
            </a:br>
            <a:r>
              <a:rPr lang="fr-FR" b="1" i="1" dirty="0" err="1" smtClean="0"/>
              <a:t>TeV</a:t>
            </a:r>
            <a:r>
              <a:rPr lang="fr-FR" b="1" i="1" dirty="0" smtClean="0"/>
              <a:t>, 4nC, 13kHz</a:t>
            </a:r>
            <a:endParaRPr lang="fr-FR" b="1" i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 descr="Capture d’écran 2013-06-01 à 17.0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3" y="1576481"/>
            <a:ext cx="7366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Gerard Mourou S.L Chin, Laval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DFB1A5E-687B-7C4B-9504-A20C6888E315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60585" y="2690336"/>
            <a:ext cx="7231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hlinkClick r:id="rId2"/>
              </a:rPr>
              <a:t>https://www.izest.polytechnique.edu/izest-home/ican/news-events-documentation/ican-conference-can-the-futur-of-accelerators-be-fiber-cern-geneva-switzerland-288403.kjsp?RH=D1_IZEST-EN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458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80"/>
          <p:cNvGrpSpPr>
            <a:grpSpLocks/>
          </p:cNvGrpSpPr>
          <p:nvPr/>
        </p:nvGrpSpPr>
        <p:grpSpPr bwMode="auto">
          <a:xfrm>
            <a:off x="624918" y="1039019"/>
            <a:ext cx="7750175" cy="4567237"/>
            <a:chOff x="414" y="433"/>
            <a:chExt cx="4882" cy="2877"/>
          </a:xfrm>
        </p:grpSpPr>
        <p:grpSp>
          <p:nvGrpSpPr>
            <p:cNvPr id="11270" name="Group 799"/>
            <p:cNvGrpSpPr>
              <a:grpSpLocks/>
            </p:cNvGrpSpPr>
            <p:nvPr/>
          </p:nvGrpSpPr>
          <p:grpSpPr bwMode="auto">
            <a:xfrm>
              <a:off x="2555" y="852"/>
              <a:ext cx="1067" cy="1886"/>
              <a:chOff x="2595" y="1119"/>
              <a:chExt cx="1067" cy="1993"/>
            </a:xfrm>
          </p:grpSpPr>
          <p:sp>
            <p:nvSpPr>
              <p:cNvPr id="11493" name="Line 800"/>
              <p:cNvSpPr>
                <a:spLocks noChangeAspect="1" noChangeShapeType="1"/>
              </p:cNvSpPr>
              <p:nvPr/>
            </p:nvSpPr>
            <p:spPr bwMode="auto">
              <a:xfrm>
                <a:off x="2737" y="113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4" name="Line 801"/>
              <p:cNvSpPr>
                <a:spLocks noChangeAspect="1" noChangeShapeType="1"/>
              </p:cNvSpPr>
              <p:nvPr/>
            </p:nvSpPr>
            <p:spPr bwMode="auto">
              <a:xfrm>
                <a:off x="2737" y="116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5" name="Line 802"/>
              <p:cNvSpPr>
                <a:spLocks noChangeAspect="1" noChangeShapeType="1"/>
              </p:cNvSpPr>
              <p:nvPr/>
            </p:nvSpPr>
            <p:spPr bwMode="auto">
              <a:xfrm>
                <a:off x="2737" y="119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6" name="Line 803"/>
              <p:cNvSpPr>
                <a:spLocks noChangeAspect="1" noChangeShapeType="1"/>
              </p:cNvSpPr>
              <p:nvPr/>
            </p:nvSpPr>
            <p:spPr bwMode="auto">
              <a:xfrm>
                <a:off x="2737" y="1227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7" name="Line 804"/>
              <p:cNvSpPr>
                <a:spLocks noChangeAspect="1" noChangeShapeType="1"/>
              </p:cNvSpPr>
              <p:nvPr/>
            </p:nvSpPr>
            <p:spPr bwMode="auto">
              <a:xfrm>
                <a:off x="2737" y="126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8" name="Line 805"/>
              <p:cNvSpPr>
                <a:spLocks noChangeAspect="1" noChangeShapeType="1"/>
              </p:cNvSpPr>
              <p:nvPr/>
            </p:nvSpPr>
            <p:spPr bwMode="auto">
              <a:xfrm>
                <a:off x="2737" y="1289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499" name="Line 806"/>
              <p:cNvSpPr>
                <a:spLocks noChangeAspect="1" noChangeShapeType="1"/>
              </p:cNvSpPr>
              <p:nvPr/>
            </p:nvSpPr>
            <p:spPr bwMode="auto">
              <a:xfrm>
                <a:off x="2737" y="131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0" name="Line 807"/>
              <p:cNvSpPr>
                <a:spLocks noChangeAspect="1" noChangeShapeType="1"/>
              </p:cNvSpPr>
              <p:nvPr/>
            </p:nvSpPr>
            <p:spPr bwMode="auto">
              <a:xfrm>
                <a:off x="2737" y="134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1" name="Line 808"/>
              <p:cNvSpPr>
                <a:spLocks noChangeAspect="1" noChangeShapeType="1"/>
              </p:cNvSpPr>
              <p:nvPr/>
            </p:nvSpPr>
            <p:spPr bwMode="auto">
              <a:xfrm>
                <a:off x="2737" y="1380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2" name="Line 809"/>
              <p:cNvSpPr>
                <a:spLocks noChangeAspect="1" noChangeShapeType="1"/>
              </p:cNvSpPr>
              <p:nvPr/>
            </p:nvSpPr>
            <p:spPr bwMode="auto">
              <a:xfrm>
                <a:off x="2737" y="1408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3" name="Line 810"/>
              <p:cNvSpPr>
                <a:spLocks noChangeAspect="1" noChangeShapeType="1"/>
              </p:cNvSpPr>
              <p:nvPr/>
            </p:nvSpPr>
            <p:spPr bwMode="auto">
              <a:xfrm>
                <a:off x="2737" y="1437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4" name="Line 811"/>
              <p:cNvSpPr>
                <a:spLocks noChangeAspect="1" noChangeShapeType="1"/>
              </p:cNvSpPr>
              <p:nvPr/>
            </p:nvSpPr>
            <p:spPr bwMode="auto">
              <a:xfrm>
                <a:off x="2737" y="146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5" name="Line 812"/>
              <p:cNvSpPr>
                <a:spLocks noChangeAspect="1" noChangeShapeType="1"/>
              </p:cNvSpPr>
              <p:nvPr/>
            </p:nvSpPr>
            <p:spPr bwMode="auto">
              <a:xfrm>
                <a:off x="2737" y="150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6" name="Line 813"/>
              <p:cNvSpPr>
                <a:spLocks noChangeAspect="1" noChangeShapeType="1"/>
              </p:cNvSpPr>
              <p:nvPr/>
            </p:nvSpPr>
            <p:spPr bwMode="auto">
              <a:xfrm>
                <a:off x="2737" y="152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7" name="Line 814"/>
              <p:cNvSpPr>
                <a:spLocks noChangeAspect="1" noChangeShapeType="1"/>
              </p:cNvSpPr>
              <p:nvPr/>
            </p:nvSpPr>
            <p:spPr bwMode="auto">
              <a:xfrm>
                <a:off x="2737" y="1593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8" name="Line 815"/>
              <p:cNvSpPr>
                <a:spLocks noChangeAspect="1" noChangeShapeType="1"/>
              </p:cNvSpPr>
              <p:nvPr/>
            </p:nvSpPr>
            <p:spPr bwMode="auto">
              <a:xfrm>
                <a:off x="2737" y="156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09" name="Rectangle 816"/>
              <p:cNvSpPr>
                <a:spLocks noChangeAspect="1" noChangeArrowheads="1"/>
              </p:cNvSpPr>
              <p:nvPr/>
            </p:nvSpPr>
            <p:spPr bwMode="auto">
              <a:xfrm>
                <a:off x="2595" y="1621"/>
                <a:ext cx="141" cy="4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0" name="Line 817"/>
              <p:cNvSpPr>
                <a:spLocks noChangeAspect="1" noChangeShapeType="1"/>
              </p:cNvSpPr>
              <p:nvPr/>
            </p:nvSpPr>
            <p:spPr bwMode="auto">
              <a:xfrm>
                <a:off x="2737" y="163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1" name="Line 818"/>
              <p:cNvSpPr>
                <a:spLocks noChangeAspect="1" noChangeShapeType="1"/>
              </p:cNvSpPr>
              <p:nvPr/>
            </p:nvSpPr>
            <p:spPr bwMode="auto">
              <a:xfrm>
                <a:off x="2737" y="1664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2" name="Line 819"/>
              <p:cNvSpPr>
                <a:spLocks noChangeAspect="1" noChangeShapeType="1"/>
              </p:cNvSpPr>
              <p:nvPr/>
            </p:nvSpPr>
            <p:spPr bwMode="auto">
              <a:xfrm>
                <a:off x="2737" y="1696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3" name="Line 820"/>
              <p:cNvSpPr>
                <a:spLocks noChangeAspect="1" noChangeShapeType="1"/>
              </p:cNvSpPr>
              <p:nvPr/>
            </p:nvSpPr>
            <p:spPr bwMode="auto">
              <a:xfrm>
                <a:off x="2737" y="172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4" name="Line 821"/>
              <p:cNvSpPr>
                <a:spLocks noChangeAspect="1" noChangeShapeType="1"/>
              </p:cNvSpPr>
              <p:nvPr/>
            </p:nvSpPr>
            <p:spPr bwMode="auto">
              <a:xfrm>
                <a:off x="2737" y="176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5" name="Line 822"/>
              <p:cNvSpPr>
                <a:spLocks noChangeAspect="1" noChangeShapeType="1"/>
              </p:cNvSpPr>
              <p:nvPr/>
            </p:nvSpPr>
            <p:spPr bwMode="auto">
              <a:xfrm>
                <a:off x="2737" y="1792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6" name="Line 823"/>
              <p:cNvSpPr>
                <a:spLocks noChangeAspect="1" noChangeShapeType="1"/>
              </p:cNvSpPr>
              <p:nvPr/>
            </p:nvSpPr>
            <p:spPr bwMode="auto">
              <a:xfrm>
                <a:off x="2737" y="182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7" name="Line 824"/>
              <p:cNvSpPr>
                <a:spLocks noChangeAspect="1" noChangeShapeType="1"/>
              </p:cNvSpPr>
              <p:nvPr/>
            </p:nvSpPr>
            <p:spPr bwMode="auto">
              <a:xfrm>
                <a:off x="2737" y="184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8" name="Line 825"/>
              <p:cNvSpPr>
                <a:spLocks noChangeAspect="1" noChangeShapeType="1"/>
              </p:cNvSpPr>
              <p:nvPr/>
            </p:nvSpPr>
            <p:spPr bwMode="auto">
              <a:xfrm>
                <a:off x="2737" y="188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19" name="Line 826"/>
              <p:cNvSpPr>
                <a:spLocks noChangeAspect="1" noChangeShapeType="1"/>
              </p:cNvSpPr>
              <p:nvPr/>
            </p:nvSpPr>
            <p:spPr bwMode="auto">
              <a:xfrm>
                <a:off x="2737" y="1911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0" name="Line 827"/>
              <p:cNvSpPr>
                <a:spLocks noChangeAspect="1" noChangeShapeType="1"/>
              </p:cNvSpPr>
              <p:nvPr/>
            </p:nvSpPr>
            <p:spPr bwMode="auto">
              <a:xfrm>
                <a:off x="2737" y="1939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1" name="Line 828"/>
              <p:cNvSpPr>
                <a:spLocks noChangeAspect="1" noChangeShapeType="1"/>
              </p:cNvSpPr>
              <p:nvPr/>
            </p:nvSpPr>
            <p:spPr bwMode="auto">
              <a:xfrm>
                <a:off x="2737" y="1968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2" name="Line 829"/>
              <p:cNvSpPr>
                <a:spLocks noChangeAspect="1" noChangeShapeType="1"/>
              </p:cNvSpPr>
              <p:nvPr/>
            </p:nvSpPr>
            <p:spPr bwMode="auto">
              <a:xfrm>
                <a:off x="2737" y="2004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3" name="Line 830"/>
              <p:cNvSpPr>
                <a:spLocks noChangeAspect="1" noChangeShapeType="1"/>
              </p:cNvSpPr>
              <p:nvPr/>
            </p:nvSpPr>
            <p:spPr bwMode="auto">
              <a:xfrm>
                <a:off x="2737" y="2032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4" name="Line 831"/>
              <p:cNvSpPr>
                <a:spLocks noChangeAspect="1" noChangeShapeType="1"/>
              </p:cNvSpPr>
              <p:nvPr/>
            </p:nvSpPr>
            <p:spPr bwMode="auto">
              <a:xfrm>
                <a:off x="2737" y="209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5" name="Line 832"/>
              <p:cNvSpPr>
                <a:spLocks noChangeAspect="1" noChangeShapeType="1"/>
              </p:cNvSpPr>
              <p:nvPr/>
            </p:nvSpPr>
            <p:spPr bwMode="auto">
              <a:xfrm>
                <a:off x="2737" y="2065"/>
                <a:ext cx="37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6" name="Line 833"/>
              <p:cNvSpPr>
                <a:spLocks noChangeAspect="1" noChangeShapeType="1"/>
              </p:cNvSpPr>
              <p:nvPr/>
            </p:nvSpPr>
            <p:spPr bwMode="auto">
              <a:xfrm>
                <a:off x="2737" y="213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7" name="Line 834"/>
              <p:cNvSpPr>
                <a:spLocks noChangeAspect="1" noChangeShapeType="1"/>
              </p:cNvSpPr>
              <p:nvPr/>
            </p:nvSpPr>
            <p:spPr bwMode="auto">
              <a:xfrm>
                <a:off x="2737" y="2164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8" name="Line 835"/>
              <p:cNvSpPr>
                <a:spLocks noChangeAspect="1" noChangeShapeType="1"/>
              </p:cNvSpPr>
              <p:nvPr/>
            </p:nvSpPr>
            <p:spPr bwMode="auto">
              <a:xfrm>
                <a:off x="2737" y="219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29" name="Line 836"/>
              <p:cNvSpPr>
                <a:spLocks noChangeAspect="1" noChangeShapeType="1"/>
              </p:cNvSpPr>
              <p:nvPr/>
            </p:nvSpPr>
            <p:spPr bwMode="auto">
              <a:xfrm>
                <a:off x="2737" y="2232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0" name="Line 837"/>
              <p:cNvSpPr>
                <a:spLocks noChangeAspect="1" noChangeShapeType="1"/>
              </p:cNvSpPr>
              <p:nvPr/>
            </p:nvSpPr>
            <p:spPr bwMode="auto">
              <a:xfrm>
                <a:off x="2736" y="2265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1" name="Line 838"/>
              <p:cNvSpPr>
                <a:spLocks noChangeAspect="1" noChangeShapeType="1"/>
              </p:cNvSpPr>
              <p:nvPr/>
            </p:nvSpPr>
            <p:spPr bwMode="auto">
              <a:xfrm>
                <a:off x="2736" y="229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2" name="Line 839"/>
              <p:cNvSpPr>
                <a:spLocks noChangeAspect="1" noChangeShapeType="1"/>
              </p:cNvSpPr>
              <p:nvPr/>
            </p:nvSpPr>
            <p:spPr bwMode="auto">
              <a:xfrm>
                <a:off x="2736" y="2321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3" name="Line 840"/>
              <p:cNvSpPr>
                <a:spLocks noChangeAspect="1" noChangeShapeType="1"/>
              </p:cNvSpPr>
              <p:nvPr/>
            </p:nvSpPr>
            <p:spPr bwMode="auto">
              <a:xfrm>
                <a:off x="2736" y="2349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4" name="Line 841"/>
              <p:cNvSpPr>
                <a:spLocks noChangeAspect="1" noChangeShapeType="1"/>
              </p:cNvSpPr>
              <p:nvPr/>
            </p:nvSpPr>
            <p:spPr bwMode="auto">
              <a:xfrm>
                <a:off x="2737" y="238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5" name="Line 842"/>
              <p:cNvSpPr>
                <a:spLocks noChangeAspect="1" noChangeShapeType="1"/>
              </p:cNvSpPr>
              <p:nvPr/>
            </p:nvSpPr>
            <p:spPr bwMode="auto">
              <a:xfrm>
                <a:off x="2737" y="241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6" name="Line 843"/>
              <p:cNvSpPr>
                <a:spLocks noChangeAspect="1" noChangeShapeType="1"/>
              </p:cNvSpPr>
              <p:nvPr/>
            </p:nvSpPr>
            <p:spPr bwMode="auto">
              <a:xfrm>
                <a:off x="2737" y="244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7" name="Line 844"/>
              <p:cNvSpPr>
                <a:spLocks noChangeAspect="1" noChangeShapeType="1"/>
              </p:cNvSpPr>
              <p:nvPr/>
            </p:nvSpPr>
            <p:spPr bwMode="auto">
              <a:xfrm>
                <a:off x="2737" y="2469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8" name="Line 845"/>
              <p:cNvSpPr>
                <a:spLocks noChangeAspect="1" noChangeShapeType="1"/>
              </p:cNvSpPr>
              <p:nvPr/>
            </p:nvSpPr>
            <p:spPr bwMode="auto">
              <a:xfrm>
                <a:off x="2737" y="250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39" name="Line 846"/>
              <p:cNvSpPr>
                <a:spLocks noChangeAspect="1" noChangeShapeType="1"/>
              </p:cNvSpPr>
              <p:nvPr/>
            </p:nvSpPr>
            <p:spPr bwMode="auto">
              <a:xfrm>
                <a:off x="2737" y="253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0" name="Line 847"/>
              <p:cNvSpPr>
                <a:spLocks noChangeAspect="1" noChangeShapeType="1"/>
              </p:cNvSpPr>
              <p:nvPr/>
            </p:nvSpPr>
            <p:spPr bwMode="auto">
              <a:xfrm>
                <a:off x="2737" y="259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1" name="Line 848"/>
              <p:cNvSpPr>
                <a:spLocks noChangeAspect="1" noChangeShapeType="1"/>
              </p:cNvSpPr>
              <p:nvPr/>
            </p:nvSpPr>
            <p:spPr bwMode="auto">
              <a:xfrm>
                <a:off x="2737" y="256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2" name="Line 849"/>
              <p:cNvSpPr>
                <a:spLocks noChangeAspect="1" noChangeShapeType="1"/>
              </p:cNvSpPr>
              <p:nvPr/>
            </p:nvSpPr>
            <p:spPr bwMode="auto">
              <a:xfrm>
                <a:off x="2737" y="263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3" name="Line 850"/>
              <p:cNvSpPr>
                <a:spLocks noChangeAspect="1" noChangeShapeType="1"/>
              </p:cNvSpPr>
              <p:nvPr/>
            </p:nvSpPr>
            <p:spPr bwMode="auto">
              <a:xfrm>
                <a:off x="2737" y="266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4" name="Line 851"/>
              <p:cNvSpPr>
                <a:spLocks noChangeAspect="1" noChangeShapeType="1"/>
              </p:cNvSpPr>
              <p:nvPr/>
            </p:nvSpPr>
            <p:spPr bwMode="auto">
              <a:xfrm>
                <a:off x="2737" y="270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5" name="Line 852"/>
              <p:cNvSpPr>
                <a:spLocks noChangeAspect="1" noChangeShapeType="1"/>
              </p:cNvSpPr>
              <p:nvPr/>
            </p:nvSpPr>
            <p:spPr bwMode="auto">
              <a:xfrm>
                <a:off x="2737" y="2734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6" name="Line 853"/>
              <p:cNvSpPr>
                <a:spLocks noChangeAspect="1" noChangeShapeType="1"/>
              </p:cNvSpPr>
              <p:nvPr/>
            </p:nvSpPr>
            <p:spPr bwMode="auto">
              <a:xfrm>
                <a:off x="2736" y="2768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7" name="Line 854"/>
              <p:cNvSpPr>
                <a:spLocks noChangeAspect="1" noChangeShapeType="1"/>
              </p:cNvSpPr>
              <p:nvPr/>
            </p:nvSpPr>
            <p:spPr bwMode="auto">
              <a:xfrm>
                <a:off x="2736" y="2795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8" name="Line 855"/>
              <p:cNvSpPr>
                <a:spLocks noChangeAspect="1" noChangeShapeType="1"/>
              </p:cNvSpPr>
              <p:nvPr/>
            </p:nvSpPr>
            <p:spPr bwMode="auto">
              <a:xfrm>
                <a:off x="2736" y="282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49" name="Line 856"/>
              <p:cNvSpPr>
                <a:spLocks noChangeAspect="1" noChangeShapeType="1"/>
              </p:cNvSpPr>
              <p:nvPr/>
            </p:nvSpPr>
            <p:spPr bwMode="auto">
              <a:xfrm>
                <a:off x="2736" y="2853"/>
                <a:ext cx="35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0" name="Line 857"/>
              <p:cNvSpPr>
                <a:spLocks noChangeAspect="1" noChangeShapeType="1"/>
              </p:cNvSpPr>
              <p:nvPr/>
            </p:nvSpPr>
            <p:spPr bwMode="auto">
              <a:xfrm>
                <a:off x="2737" y="288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1" name="Line 858"/>
              <p:cNvSpPr>
                <a:spLocks noChangeAspect="1" noChangeShapeType="1"/>
              </p:cNvSpPr>
              <p:nvPr/>
            </p:nvSpPr>
            <p:spPr bwMode="auto">
              <a:xfrm>
                <a:off x="2737" y="2915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2" name="Line 859"/>
              <p:cNvSpPr>
                <a:spLocks noChangeAspect="1" noChangeShapeType="1"/>
              </p:cNvSpPr>
              <p:nvPr/>
            </p:nvSpPr>
            <p:spPr bwMode="auto">
              <a:xfrm>
                <a:off x="2737" y="2943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3" name="Line 860"/>
              <p:cNvSpPr>
                <a:spLocks noChangeAspect="1" noChangeShapeType="1"/>
              </p:cNvSpPr>
              <p:nvPr/>
            </p:nvSpPr>
            <p:spPr bwMode="auto">
              <a:xfrm>
                <a:off x="2737" y="2971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4" name="Line 861"/>
              <p:cNvSpPr>
                <a:spLocks noChangeAspect="1" noChangeShapeType="1"/>
              </p:cNvSpPr>
              <p:nvPr/>
            </p:nvSpPr>
            <p:spPr bwMode="auto">
              <a:xfrm>
                <a:off x="2737" y="3007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5" name="Line 862"/>
              <p:cNvSpPr>
                <a:spLocks noChangeAspect="1" noChangeShapeType="1"/>
              </p:cNvSpPr>
              <p:nvPr/>
            </p:nvSpPr>
            <p:spPr bwMode="auto">
              <a:xfrm>
                <a:off x="2737" y="3036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6" name="Line 863"/>
              <p:cNvSpPr>
                <a:spLocks noChangeAspect="1" noChangeShapeType="1"/>
              </p:cNvSpPr>
              <p:nvPr/>
            </p:nvSpPr>
            <p:spPr bwMode="auto">
              <a:xfrm>
                <a:off x="2737" y="3100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7" name="Line 864"/>
              <p:cNvSpPr>
                <a:spLocks noChangeAspect="1" noChangeShapeType="1"/>
              </p:cNvSpPr>
              <p:nvPr/>
            </p:nvSpPr>
            <p:spPr bwMode="auto">
              <a:xfrm>
                <a:off x="2737" y="3068"/>
                <a:ext cx="3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558" name="Freeform 865"/>
              <p:cNvSpPr>
                <a:spLocks noChangeAspect="1"/>
              </p:cNvSpPr>
              <p:nvPr/>
            </p:nvSpPr>
            <p:spPr bwMode="auto">
              <a:xfrm>
                <a:off x="2859" y="1132"/>
                <a:ext cx="798" cy="881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3 w 1170"/>
                  <a:gd name="T5" fmla="*/ 231 h 849"/>
                  <a:gd name="T6" fmla="*/ 200 w 1170"/>
                  <a:gd name="T7" fmla="*/ 768 h 849"/>
                  <a:gd name="T8" fmla="*/ 280 w 1170"/>
                  <a:gd name="T9" fmla="*/ 918 h 849"/>
                  <a:gd name="T10" fmla="*/ 371 w 1170"/>
                  <a:gd name="T11" fmla="*/ 94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59" name="Freeform 866"/>
              <p:cNvSpPr>
                <a:spLocks noChangeAspect="1"/>
              </p:cNvSpPr>
              <p:nvPr/>
            </p:nvSpPr>
            <p:spPr bwMode="auto">
              <a:xfrm>
                <a:off x="2859" y="1155"/>
                <a:ext cx="798" cy="863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3 w 1170"/>
                  <a:gd name="T5" fmla="*/ 217 h 849"/>
                  <a:gd name="T6" fmla="*/ 200 w 1170"/>
                  <a:gd name="T7" fmla="*/ 722 h 849"/>
                  <a:gd name="T8" fmla="*/ 280 w 1170"/>
                  <a:gd name="T9" fmla="*/ 864 h 849"/>
                  <a:gd name="T10" fmla="*/ 371 w 1170"/>
                  <a:gd name="T11" fmla="*/ 89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0" name="Freeform 867"/>
              <p:cNvSpPr>
                <a:spLocks noChangeAspect="1"/>
              </p:cNvSpPr>
              <p:nvPr/>
            </p:nvSpPr>
            <p:spPr bwMode="auto">
              <a:xfrm>
                <a:off x="2859" y="1181"/>
                <a:ext cx="798" cy="850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3 h 849"/>
                  <a:gd name="T4" fmla="*/ 123 w 1170"/>
                  <a:gd name="T5" fmla="*/ 207 h 849"/>
                  <a:gd name="T6" fmla="*/ 200 w 1170"/>
                  <a:gd name="T7" fmla="*/ 690 h 849"/>
                  <a:gd name="T8" fmla="*/ 280 w 1170"/>
                  <a:gd name="T9" fmla="*/ 825 h 849"/>
                  <a:gd name="T10" fmla="*/ 371 w 1170"/>
                  <a:gd name="T11" fmla="*/ 85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1" name="Freeform 868"/>
              <p:cNvSpPr>
                <a:spLocks noChangeAspect="1"/>
              </p:cNvSpPr>
              <p:nvPr/>
            </p:nvSpPr>
            <p:spPr bwMode="auto">
              <a:xfrm>
                <a:off x="2859" y="1207"/>
                <a:ext cx="798" cy="830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0 h 849"/>
                  <a:gd name="T4" fmla="*/ 123 w 1170"/>
                  <a:gd name="T5" fmla="*/ 193 h 849"/>
                  <a:gd name="T6" fmla="*/ 200 w 1170"/>
                  <a:gd name="T7" fmla="*/ 642 h 849"/>
                  <a:gd name="T8" fmla="*/ 280 w 1170"/>
                  <a:gd name="T9" fmla="*/ 768 h 849"/>
                  <a:gd name="T10" fmla="*/ 371 w 1170"/>
                  <a:gd name="T11" fmla="*/ 79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2" name="Freeform 869"/>
              <p:cNvSpPr>
                <a:spLocks noChangeAspect="1"/>
              </p:cNvSpPr>
              <p:nvPr/>
            </p:nvSpPr>
            <p:spPr bwMode="auto">
              <a:xfrm>
                <a:off x="2854" y="1252"/>
                <a:ext cx="799" cy="772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5 h 849"/>
                  <a:gd name="T4" fmla="*/ 124 w 1170"/>
                  <a:gd name="T5" fmla="*/ 155 h 849"/>
                  <a:gd name="T6" fmla="*/ 201 w 1170"/>
                  <a:gd name="T7" fmla="*/ 516 h 849"/>
                  <a:gd name="T8" fmla="*/ 281 w 1170"/>
                  <a:gd name="T9" fmla="*/ 617 h 849"/>
                  <a:gd name="T10" fmla="*/ 373 w 1170"/>
                  <a:gd name="T11" fmla="*/ 63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3" name="Freeform 870"/>
              <p:cNvSpPr>
                <a:spLocks noChangeAspect="1"/>
              </p:cNvSpPr>
              <p:nvPr/>
            </p:nvSpPr>
            <p:spPr bwMode="auto">
              <a:xfrm>
                <a:off x="2854" y="1279"/>
                <a:ext cx="799" cy="768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4 h 849"/>
                  <a:gd name="T4" fmla="*/ 124 w 1170"/>
                  <a:gd name="T5" fmla="*/ 153 h 849"/>
                  <a:gd name="T6" fmla="*/ 201 w 1170"/>
                  <a:gd name="T7" fmla="*/ 508 h 849"/>
                  <a:gd name="T8" fmla="*/ 281 w 1170"/>
                  <a:gd name="T9" fmla="*/ 609 h 849"/>
                  <a:gd name="T10" fmla="*/ 373 w 1170"/>
                  <a:gd name="T11" fmla="*/ 62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4" name="Freeform 871"/>
              <p:cNvSpPr>
                <a:spLocks noChangeAspect="1"/>
              </p:cNvSpPr>
              <p:nvPr/>
            </p:nvSpPr>
            <p:spPr bwMode="auto">
              <a:xfrm>
                <a:off x="2854" y="1309"/>
                <a:ext cx="799" cy="743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2 h 849"/>
                  <a:gd name="T4" fmla="*/ 124 w 1170"/>
                  <a:gd name="T5" fmla="*/ 138 h 849"/>
                  <a:gd name="T6" fmla="*/ 201 w 1170"/>
                  <a:gd name="T7" fmla="*/ 460 h 849"/>
                  <a:gd name="T8" fmla="*/ 281 w 1170"/>
                  <a:gd name="T9" fmla="*/ 550 h 849"/>
                  <a:gd name="T10" fmla="*/ 373 w 1170"/>
                  <a:gd name="T11" fmla="*/ 56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5" name="Freeform 872"/>
              <p:cNvSpPr>
                <a:spLocks noChangeAspect="1"/>
              </p:cNvSpPr>
              <p:nvPr/>
            </p:nvSpPr>
            <p:spPr bwMode="auto">
              <a:xfrm>
                <a:off x="2856" y="1338"/>
                <a:ext cx="800" cy="704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8 h 849"/>
                  <a:gd name="T4" fmla="*/ 125 w 1170"/>
                  <a:gd name="T5" fmla="*/ 119 h 849"/>
                  <a:gd name="T6" fmla="*/ 202 w 1170"/>
                  <a:gd name="T7" fmla="*/ 392 h 849"/>
                  <a:gd name="T8" fmla="*/ 282 w 1170"/>
                  <a:gd name="T9" fmla="*/ 469 h 849"/>
                  <a:gd name="T10" fmla="*/ 374 w 1170"/>
                  <a:gd name="T11" fmla="*/ 48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6" name="Freeform 873"/>
              <p:cNvSpPr>
                <a:spLocks noChangeAspect="1"/>
              </p:cNvSpPr>
              <p:nvPr/>
            </p:nvSpPr>
            <p:spPr bwMode="auto">
              <a:xfrm>
                <a:off x="2856" y="1375"/>
                <a:ext cx="800" cy="684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8 h 849"/>
                  <a:gd name="T4" fmla="*/ 125 w 1170"/>
                  <a:gd name="T5" fmla="*/ 109 h 849"/>
                  <a:gd name="T6" fmla="*/ 202 w 1170"/>
                  <a:gd name="T7" fmla="*/ 359 h 849"/>
                  <a:gd name="T8" fmla="*/ 282 w 1170"/>
                  <a:gd name="T9" fmla="*/ 429 h 849"/>
                  <a:gd name="T10" fmla="*/ 374 w 1170"/>
                  <a:gd name="T11" fmla="*/ 44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7" name="Freeform 874"/>
              <p:cNvSpPr>
                <a:spLocks noChangeAspect="1"/>
              </p:cNvSpPr>
              <p:nvPr/>
            </p:nvSpPr>
            <p:spPr bwMode="auto">
              <a:xfrm>
                <a:off x="2856" y="1402"/>
                <a:ext cx="800" cy="665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6 h 849"/>
                  <a:gd name="T4" fmla="*/ 125 w 1170"/>
                  <a:gd name="T5" fmla="*/ 99 h 849"/>
                  <a:gd name="T6" fmla="*/ 202 w 1170"/>
                  <a:gd name="T7" fmla="*/ 330 h 849"/>
                  <a:gd name="T8" fmla="*/ 282 w 1170"/>
                  <a:gd name="T9" fmla="*/ 395 h 849"/>
                  <a:gd name="T10" fmla="*/ 374 w 1170"/>
                  <a:gd name="T11" fmla="*/ 40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8" name="Freeform 875"/>
              <p:cNvSpPr>
                <a:spLocks noChangeAspect="1"/>
              </p:cNvSpPr>
              <p:nvPr/>
            </p:nvSpPr>
            <p:spPr bwMode="auto">
              <a:xfrm>
                <a:off x="2856" y="1432"/>
                <a:ext cx="800" cy="646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4 h 849"/>
                  <a:gd name="T4" fmla="*/ 125 w 1170"/>
                  <a:gd name="T5" fmla="*/ 91 h 849"/>
                  <a:gd name="T6" fmla="*/ 202 w 1170"/>
                  <a:gd name="T7" fmla="*/ 303 h 849"/>
                  <a:gd name="T8" fmla="*/ 282 w 1170"/>
                  <a:gd name="T9" fmla="*/ 362 h 849"/>
                  <a:gd name="T10" fmla="*/ 374 w 1170"/>
                  <a:gd name="T11" fmla="*/ 37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9" name="Freeform 876"/>
              <p:cNvSpPr>
                <a:spLocks noChangeAspect="1"/>
              </p:cNvSpPr>
              <p:nvPr/>
            </p:nvSpPr>
            <p:spPr bwMode="auto">
              <a:xfrm>
                <a:off x="2859" y="1462"/>
                <a:ext cx="798" cy="608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2 h 849"/>
                  <a:gd name="T4" fmla="*/ 123 w 1170"/>
                  <a:gd name="T5" fmla="*/ 76 h 849"/>
                  <a:gd name="T6" fmla="*/ 200 w 1170"/>
                  <a:gd name="T7" fmla="*/ 252 h 849"/>
                  <a:gd name="T8" fmla="*/ 280 w 1170"/>
                  <a:gd name="T9" fmla="*/ 302 h 849"/>
                  <a:gd name="T10" fmla="*/ 371 w 1170"/>
                  <a:gd name="T11" fmla="*/ 31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0" name="Freeform 877"/>
              <p:cNvSpPr>
                <a:spLocks noChangeAspect="1"/>
              </p:cNvSpPr>
              <p:nvPr/>
            </p:nvSpPr>
            <p:spPr bwMode="auto">
              <a:xfrm>
                <a:off x="2856" y="1503"/>
                <a:ext cx="800" cy="577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5 w 1170"/>
                  <a:gd name="T5" fmla="*/ 65 h 849"/>
                  <a:gd name="T6" fmla="*/ 202 w 1170"/>
                  <a:gd name="T7" fmla="*/ 215 h 849"/>
                  <a:gd name="T8" fmla="*/ 282 w 1170"/>
                  <a:gd name="T9" fmla="*/ 258 h 849"/>
                  <a:gd name="T10" fmla="*/ 374 w 1170"/>
                  <a:gd name="T11" fmla="*/ 2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1" name="Freeform 878"/>
              <p:cNvSpPr>
                <a:spLocks noChangeAspect="1"/>
              </p:cNvSpPr>
              <p:nvPr/>
            </p:nvSpPr>
            <p:spPr bwMode="auto">
              <a:xfrm>
                <a:off x="2856" y="1530"/>
                <a:ext cx="800" cy="573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5 w 1170"/>
                  <a:gd name="T5" fmla="*/ 63 h 849"/>
                  <a:gd name="T6" fmla="*/ 202 w 1170"/>
                  <a:gd name="T7" fmla="*/ 211 h 849"/>
                  <a:gd name="T8" fmla="*/ 282 w 1170"/>
                  <a:gd name="T9" fmla="*/ 253 h 849"/>
                  <a:gd name="T10" fmla="*/ 374 w 1170"/>
                  <a:gd name="T11" fmla="*/ 26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2" name="Freeform 879"/>
              <p:cNvSpPr>
                <a:spLocks noChangeAspect="1"/>
              </p:cNvSpPr>
              <p:nvPr/>
            </p:nvSpPr>
            <p:spPr bwMode="auto">
              <a:xfrm>
                <a:off x="2856" y="1559"/>
                <a:ext cx="800" cy="529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8 h 849"/>
                  <a:gd name="T4" fmla="*/ 125 w 1170"/>
                  <a:gd name="T5" fmla="*/ 50 h 849"/>
                  <a:gd name="T6" fmla="*/ 202 w 1170"/>
                  <a:gd name="T7" fmla="*/ 166 h 849"/>
                  <a:gd name="T8" fmla="*/ 282 w 1170"/>
                  <a:gd name="T9" fmla="*/ 199 h 849"/>
                  <a:gd name="T10" fmla="*/ 374 w 1170"/>
                  <a:gd name="T11" fmla="*/ 20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3" name="Freeform 880"/>
              <p:cNvSpPr>
                <a:spLocks noChangeAspect="1"/>
              </p:cNvSpPr>
              <p:nvPr/>
            </p:nvSpPr>
            <p:spPr bwMode="auto">
              <a:xfrm>
                <a:off x="2856" y="1587"/>
                <a:ext cx="800" cy="497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6 h 849"/>
                  <a:gd name="T4" fmla="*/ 125 w 1170"/>
                  <a:gd name="T5" fmla="*/ 42 h 849"/>
                  <a:gd name="T6" fmla="*/ 202 w 1170"/>
                  <a:gd name="T7" fmla="*/ 138 h 849"/>
                  <a:gd name="T8" fmla="*/ 282 w 1170"/>
                  <a:gd name="T9" fmla="*/ 165 h 849"/>
                  <a:gd name="T10" fmla="*/ 374 w 1170"/>
                  <a:gd name="T11" fmla="*/ 17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4" name="Freeform 881"/>
              <p:cNvSpPr>
                <a:spLocks noChangeAspect="1"/>
              </p:cNvSpPr>
              <p:nvPr/>
            </p:nvSpPr>
            <p:spPr bwMode="auto">
              <a:xfrm>
                <a:off x="2859" y="1641"/>
                <a:ext cx="798" cy="467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6 h 849"/>
                  <a:gd name="T4" fmla="*/ 123 w 1170"/>
                  <a:gd name="T5" fmla="*/ 35 h 849"/>
                  <a:gd name="T6" fmla="*/ 200 w 1170"/>
                  <a:gd name="T7" fmla="*/ 114 h 849"/>
                  <a:gd name="T8" fmla="*/ 280 w 1170"/>
                  <a:gd name="T9" fmla="*/ 137 h 849"/>
                  <a:gd name="T10" fmla="*/ 371 w 1170"/>
                  <a:gd name="T11" fmla="*/ 14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5" name="Freeform 882"/>
              <p:cNvSpPr>
                <a:spLocks noChangeAspect="1"/>
              </p:cNvSpPr>
              <p:nvPr/>
            </p:nvSpPr>
            <p:spPr bwMode="auto">
              <a:xfrm>
                <a:off x="2859" y="1668"/>
                <a:ext cx="798" cy="438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3 w 1170"/>
                  <a:gd name="T5" fmla="*/ 28 h 849"/>
                  <a:gd name="T6" fmla="*/ 200 w 1170"/>
                  <a:gd name="T7" fmla="*/ 94 h 849"/>
                  <a:gd name="T8" fmla="*/ 280 w 1170"/>
                  <a:gd name="T9" fmla="*/ 113 h 849"/>
                  <a:gd name="T10" fmla="*/ 371 w 1170"/>
                  <a:gd name="T11" fmla="*/ 11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6" name="Freeform 883"/>
              <p:cNvSpPr>
                <a:spLocks noChangeAspect="1"/>
              </p:cNvSpPr>
              <p:nvPr/>
            </p:nvSpPr>
            <p:spPr bwMode="auto">
              <a:xfrm>
                <a:off x="2859" y="1697"/>
                <a:ext cx="798" cy="396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3 w 1170"/>
                  <a:gd name="T5" fmla="*/ 21 h 849"/>
                  <a:gd name="T6" fmla="*/ 200 w 1170"/>
                  <a:gd name="T7" fmla="*/ 69 h 849"/>
                  <a:gd name="T8" fmla="*/ 280 w 1170"/>
                  <a:gd name="T9" fmla="*/ 83 h 849"/>
                  <a:gd name="T10" fmla="*/ 371 w 1170"/>
                  <a:gd name="T11" fmla="*/ 8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7" name="Freeform 884"/>
              <p:cNvSpPr>
                <a:spLocks noChangeAspect="1"/>
              </p:cNvSpPr>
              <p:nvPr/>
            </p:nvSpPr>
            <p:spPr bwMode="auto">
              <a:xfrm>
                <a:off x="2859" y="1726"/>
                <a:ext cx="798" cy="372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3 w 1170"/>
                  <a:gd name="T5" fmla="*/ 18 h 849"/>
                  <a:gd name="T6" fmla="*/ 200 w 1170"/>
                  <a:gd name="T7" fmla="*/ 58 h 849"/>
                  <a:gd name="T8" fmla="*/ 280 w 1170"/>
                  <a:gd name="T9" fmla="*/ 69 h 849"/>
                  <a:gd name="T10" fmla="*/ 371 w 1170"/>
                  <a:gd name="T11" fmla="*/ 7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8" name="Freeform 885"/>
              <p:cNvSpPr>
                <a:spLocks noChangeAspect="1"/>
              </p:cNvSpPr>
              <p:nvPr/>
            </p:nvSpPr>
            <p:spPr bwMode="auto">
              <a:xfrm>
                <a:off x="2856" y="1764"/>
                <a:ext cx="800" cy="338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2 h 849"/>
                  <a:gd name="T4" fmla="*/ 125 w 1170"/>
                  <a:gd name="T5" fmla="*/ 13 h 849"/>
                  <a:gd name="T6" fmla="*/ 202 w 1170"/>
                  <a:gd name="T7" fmla="*/ 43 h 849"/>
                  <a:gd name="T8" fmla="*/ 282 w 1170"/>
                  <a:gd name="T9" fmla="*/ 52 h 849"/>
                  <a:gd name="T10" fmla="*/ 374 w 1170"/>
                  <a:gd name="T11" fmla="*/ 5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9" name="Freeform 886"/>
              <p:cNvSpPr>
                <a:spLocks noChangeAspect="1"/>
              </p:cNvSpPr>
              <p:nvPr/>
            </p:nvSpPr>
            <p:spPr bwMode="auto">
              <a:xfrm>
                <a:off x="2856" y="1792"/>
                <a:ext cx="800" cy="314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10 h 849"/>
                  <a:gd name="T6" fmla="*/ 202 w 1170"/>
                  <a:gd name="T7" fmla="*/ 35 h 849"/>
                  <a:gd name="T8" fmla="*/ 282 w 1170"/>
                  <a:gd name="T9" fmla="*/ 41 h 849"/>
                  <a:gd name="T10" fmla="*/ 374 w 1170"/>
                  <a:gd name="T11" fmla="*/ 4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0" name="Freeform 887"/>
              <p:cNvSpPr>
                <a:spLocks noChangeAspect="1"/>
              </p:cNvSpPr>
              <p:nvPr/>
            </p:nvSpPr>
            <p:spPr bwMode="auto">
              <a:xfrm>
                <a:off x="2856" y="1820"/>
                <a:ext cx="800" cy="28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8 h 849"/>
                  <a:gd name="T6" fmla="*/ 202 w 1170"/>
                  <a:gd name="T7" fmla="*/ 27 h 849"/>
                  <a:gd name="T8" fmla="*/ 282 w 1170"/>
                  <a:gd name="T9" fmla="*/ 32 h 849"/>
                  <a:gd name="T10" fmla="*/ 374 w 1170"/>
                  <a:gd name="T11" fmla="*/ 3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1" name="Freeform 888"/>
              <p:cNvSpPr>
                <a:spLocks noChangeAspect="1"/>
              </p:cNvSpPr>
              <p:nvPr/>
            </p:nvSpPr>
            <p:spPr bwMode="auto">
              <a:xfrm>
                <a:off x="2856" y="1849"/>
                <a:ext cx="800" cy="26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5 w 1170"/>
                  <a:gd name="T5" fmla="*/ 6 h 849"/>
                  <a:gd name="T6" fmla="*/ 202 w 1170"/>
                  <a:gd name="T7" fmla="*/ 20 h 849"/>
                  <a:gd name="T8" fmla="*/ 282 w 1170"/>
                  <a:gd name="T9" fmla="*/ 24 h 849"/>
                  <a:gd name="T10" fmla="*/ 374 w 1170"/>
                  <a:gd name="T11" fmla="*/ 2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2" name="Freeform 889"/>
              <p:cNvSpPr>
                <a:spLocks noChangeAspect="1"/>
              </p:cNvSpPr>
              <p:nvPr/>
            </p:nvSpPr>
            <p:spPr bwMode="auto">
              <a:xfrm>
                <a:off x="2856" y="1891"/>
                <a:ext cx="800" cy="21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3 h 849"/>
                  <a:gd name="T6" fmla="*/ 202 w 1170"/>
                  <a:gd name="T7" fmla="*/ 10 h 849"/>
                  <a:gd name="T8" fmla="*/ 282 w 1170"/>
                  <a:gd name="T9" fmla="*/ 13 h 849"/>
                  <a:gd name="T10" fmla="*/ 374 w 1170"/>
                  <a:gd name="T11" fmla="*/ 1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3" name="Freeform 890"/>
              <p:cNvSpPr>
                <a:spLocks noChangeAspect="1"/>
              </p:cNvSpPr>
              <p:nvPr/>
            </p:nvSpPr>
            <p:spPr bwMode="auto">
              <a:xfrm>
                <a:off x="2856" y="1918"/>
                <a:ext cx="800" cy="19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2 h 849"/>
                  <a:gd name="T6" fmla="*/ 202 w 1170"/>
                  <a:gd name="T7" fmla="*/ 8 h 849"/>
                  <a:gd name="T8" fmla="*/ 282 w 1170"/>
                  <a:gd name="T9" fmla="*/ 9 h 849"/>
                  <a:gd name="T10" fmla="*/ 374 w 1170"/>
                  <a:gd name="T11" fmla="*/ 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4" name="Freeform 891"/>
              <p:cNvSpPr>
                <a:spLocks noChangeAspect="1"/>
              </p:cNvSpPr>
              <p:nvPr/>
            </p:nvSpPr>
            <p:spPr bwMode="auto">
              <a:xfrm>
                <a:off x="2856" y="1946"/>
                <a:ext cx="800" cy="168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2 h 849"/>
                  <a:gd name="T6" fmla="*/ 202 w 1170"/>
                  <a:gd name="T7" fmla="*/ 5 h 849"/>
                  <a:gd name="T8" fmla="*/ 282 w 1170"/>
                  <a:gd name="T9" fmla="*/ 6 h 849"/>
                  <a:gd name="T10" fmla="*/ 374 w 1170"/>
                  <a:gd name="T11" fmla="*/ 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5" name="Freeform 892"/>
              <p:cNvSpPr>
                <a:spLocks noChangeAspect="1"/>
              </p:cNvSpPr>
              <p:nvPr/>
            </p:nvSpPr>
            <p:spPr bwMode="auto">
              <a:xfrm>
                <a:off x="2856" y="1977"/>
                <a:ext cx="800" cy="13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1 h 849"/>
                  <a:gd name="T6" fmla="*/ 202 w 1170"/>
                  <a:gd name="T7" fmla="*/ 3 h 849"/>
                  <a:gd name="T8" fmla="*/ 282 w 1170"/>
                  <a:gd name="T9" fmla="*/ 3 h 849"/>
                  <a:gd name="T10" fmla="*/ 374 w 1170"/>
                  <a:gd name="T11" fmla="*/ 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6" name="Freeform 893"/>
              <p:cNvSpPr>
                <a:spLocks noChangeAspect="1"/>
              </p:cNvSpPr>
              <p:nvPr/>
            </p:nvSpPr>
            <p:spPr bwMode="auto">
              <a:xfrm>
                <a:off x="2856" y="2007"/>
                <a:ext cx="800" cy="11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2 h 849"/>
                  <a:gd name="T8" fmla="*/ 282 w 1170"/>
                  <a:gd name="T9" fmla="*/ 2 h 849"/>
                  <a:gd name="T10" fmla="*/ 374 w 1170"/>
                  <a:gd name="T11" fmla="*/ 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7" name="Freeform 894"/>
              <p:cNvSpPr>
                <a:spLocks noChangeAspect="1"/>
              </p:cNvSpPr>
              <p:nvPr/>
            </p:nvSpPr>
            <p:spPr bwMode="auto">
              <a:xfrm>
                <a:off x="2856" y="2034"/>
                <a:ext cx="800" cy="86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1 h 849"/>
                  <a:gd name="T8" fmla="*/ 282 w 1170"/>
                  <a:gd name="T9" fmla="*/ 1 h 849"/>
                  <a:gd name="T10" fmla="*/ 374 w 1170"/>
                  <a:gd name="T11" fmla="*/ 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8" name="Freeform 895"/>
              <p:cNvSpPr>
                <a:spLocks noChangeAspect="1"/>
              </p:cNvSpPr>
              <p:nvPr/>
            </p:nvSpPr>
            <p:spPr bwMode="auto">
              <a:xfrm>
                <a:off x="2856" y="2065"/>
                <a:ext cx="800" cy="5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0 h 849"/>
                  <a:gd name="T8" fmla="*/ 282 w 1170"/>
                  <a:gd name="T9" fmla="*/ 0 h 849"/>
                  <a:gd name="T10" fmla="*/ 374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9" name="Freeform 896"/>
              <p:cNvSpPr>
                <a:spLocks noChangeAspect="1"/>
              </p:cNvSpPr>
              <p:nvPr/>
            </p:nvSpPr>
            <p:spPr bwMode="auto">
              <a:xfrm>
                <a:off x="2856" y="2093"/>
                <a:ext cx="800" cy="2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5 w 1170"/>
                  <a:gd name="T5" fmla="*/ 0 h 849"/>
                  <a:gd name="T6" fmla="*/ 202 w 1170"/>
                  <a:gd name="T7" fmla="*/ 0 h 849"/>
                  <a:gd name="T8" fmla="*/ 282 w 1170"/>
                  <a:gd name="T9" fmla="*/ 0 h 849"/>
                  <a:gd name="T10" fmla="*/ 374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0" name="Freeform 897"/>
              <p:cNvSpPr>
                <a:spLocks noChangeAspect="1"/>
              </p:cNvSpPr>
              <p:nvPr/>
            </p:nvSpPr>
            <p:spPr bwMode="auto">
              <a:xfrm flipV="1">
                <a:off x="2862" y="2223"/>
                <a:ext cx="800" cy="886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7 h 849"/>
                  <a:gd name="T4" fmla="*/ 125 w 1170"/>
                  <a:gd name="T5" fmla="*/ 235 h 849"/>
                  <a:gd name="T6" fmla="*/ 202 w 1170"/>
                  <a:gd name="T7" fmla="*/ 781 h 849"/>
                  <a:gd name="T8" fmla="*/ 282 w 1170"/>
                  <a:gd name="T9" fmla="*/ 934 h 849"/>
                  <a:gd name="T10" fmla="*/ 374 w 1170"/>
                  <a:gd name="T11" fmla="*/ 96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1" name="Freeform 898"/>
              <p:cNvSpPr>
                <a:spLocks noChangeAspect="1"/>
              </p:cNvSpPr>
              <p:nvPr/>
            </p:nvSpPr>
            <p:spPr bwMode="auto">
              <a:xfrm flipV="1">
                <a:off x="2862" y="2216"/>
                <a:ext cx="800" cy="869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6 h 849"/>
                  <a:gd name="T4" fmla="*/ 125 w 1170"/>
                  <a:gd name="T5" fmla="*/ 222 h 849"/>
                  <a:gd name="T6" fmla="*/ 202 w 1170"/>
                  <a:gd name="T7" fmla="*/ 737 h 849"/>
                  <a:gd name="T8" fmla="*/ 282 w 1170"/>
                  <a:gd name="T9" fmla="*/ 881 h 849"/>
                  <a:gd name="T10" fmla="*/ 374 w 1170"/>
                  <a:gd name="T11" fmla="*/ 9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2" name="Freeform 899"/>
              <p:cNvSpPr>
                <a:spLocks noChangeAspect="1"/>
              </p:cNvSpPr>
              <p:nvPr/>
            </p:nvSpPr>
            <p:spPr bwMode="auto">
              <a:xfrm flipV="1">
                <a:off x="2862" y="2218"/>
                <a:ext cx="800" cy="841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3 h 849"/>
                  <a:gd name="T4" fmla="*/ 125 w 1170"/>
                  <a:gd name="T5" fmla="*/ 201 h 849"/>
                  <a:gd name="T6" fmla="*/ 202 w 1170"/>
                  <a:gd name="T7" fmla="*/ 669 h 849"/>
                  <a:gd name="T8" fmla="*/ 282 w 1170"/>
                  <a:gd name="T9" fmla="*/ 798 h 849"/>
                  <a:gd name="T10" fmla="*/ 374 w 1170"/>
                  <a:gd name="T11" fmla="*/ 82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3" name="Freeform 900"/>
              <p:cNvSpPr>
                <a:spLocks noChangeAspect="1"/>
              </p:cNvSpPr>
              <p:nvPr/>
            </p:nvSpPr>
            <p:spPr bwMode="auto">
              <a:xfrm flipV="1">
                <a:off x="2862" y="2212"/>
                <a:ext cx="800" cy="822"/>
              </a:xfrm>
              <a:custGeom>
                <a:avLst/>
                <a:gdLst>
                  <a:gd name="T0" fmla="*/ 0 w 1170"/>
                  <a:gd name="T1" fmla="*/ 9 h 849"/>
                  <a:gd name="T2" fmla="*/ 63 w 1170"/>
                  <a:gd name="T3" fmla="*/ 30 h 849"/>
                  <a:gd name="T4" fmla="*/ 125 w 1170"/>
                  <a:gd name="T5" fmla="*/ 188 h 849"/>
                  <a:gd name="T6" fmla="*/ 202 w 1170"/>
                  <a:gd name="T7" fmla="*/ 624 h 849"/>
                  <a:gd name="T8" fmla="*/ 282 w 1170"/>
                  <a:gd name="T9" fmla="*/ 746 h 849"/>
                  <a:gd name="T10" fmla="*/ 374 w 1170"/>
                  <a:gd name="T11" fmla="*/ 77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4" name="Freeform 901"/>
              <p:cNvSpPr>
                <a:spLocks noChangeAspect="1"/>
              </p:cNvSpPr>
              <p:nvPr/>
            </p:nvSpPr>
            <p:spPr bwMode="auto">
              <a:xfrm flipV="1">
                <a:off x="2859" y="2205"/>
                <a:ext cx="798" cy="783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6 h 849"/>
                  <a:gd name="T4" fmla="*/ 123 w 1170"/>
                  <a:gd name="T5" fmla="*/ 162 h 849"/>
                  <a:gd name="T6" fmla="*/ 200 w 1170"/>
                  <a:gd name="T7" fmla="*/ 540 h 849"/>
                  <a:gd name="T8" fmla="*/ 280 w 1170"/>
                  <a:gd name="T9" fmla="*/ 645 h 849"/>
                  <a:gd name="T10" fmla="*/ 371 w 1170"/>
                  <a:gd name="T11" fmla="*/ 6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5" name="Freeform 902"/>
              <p:cNvSpPr>
                <a:spLocks noChangeAspect="1"/>
              </p:cNvSpPr>
              <p:nvPr/>
            </p:nvSpPr>
            <p:spPr bwMode="auto">
              <a:xfrm flipV="1">
                <a:off x="2859" y="2201"/>
                <a:ext cx="798" cy="760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4 h 849"/>
                  <a:gd name="T4" fmla="*/ 123 w 1170"/>
                  <a:gd name="T5" fmla="*/ 149 h 849"/>
                  <a:gd name="T6" fmla="*/ 200 w 1170"/>
                  <a:gd name="T7" fmla="*/ 493 h 849"/>
                  <a:gd name="T8" fmla="*/ 280 w 1170"/>
                  <a:gd name="T9" fmla="*/ 590 h 849"/>
                  <a:gd name="T10" fmla="*/ 371 w 1170"/>
                  <a:gd name="T11" fmla="*/ 60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6" name="Freeform 903"/>
              <p:cNvSpPr>
                <a:spLocks noChangeAspect="1"/>
              </p:cNvSpPr>
              <p:nvPr/>
            </p:nvSpPr>
            <p:spPr bwMode="auto">
              <a:xfrm flipV="1">
                <a:off x="2859" y="2196"/>
                <a:ext cx="798" cy="736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2 h 849"/>
                  <a:gd name="T4" fmla="*/ 123 w 1170"/>
                  <a:gd name="T5" fmla="*/ 134 h 849"/>
                  <a:gd name="T6" fmla="*/ 200 w 1170"/>
                  <a:gd name="T7" fmla="*/ 448 h 849"/>
                  <a:gd name="T8" fmla="*/ 280 w 1170"/>
                  <a:gd name="T9" fmla="*/ 536 h 849"/>
                  <a:gd name="T10" fmla="*/ 371 w 1170"/>
                  <a:gd name="T11" fmla="*/ 55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7" name="Freeform 904"/>
              <p:cNvSpPr>
                <a:spLocks noChangeAspect="1"/>
              </p:cNvSpPr>
              <p:nvPr/>
            </p:nvSpPr>
            <p:spPr bwMode="auto">
              <a:xfrm flipV="1">
                <a:off x="2861" y="2188"/>
                <a:ext cx="799" cy="715"/>
              </a:xfrm>
              <a:custGeom>
                <a:avLst/>
                <a:gdLst>
                  <a:gd name="T0" fmla="*/ 0 w 1170"/>
                  <a:gd name="T1" fmla="*/ 6 h 849"/>
                  <a:gd name="T2" fmla="*/ 63 w 1170"/>
                  <a:gd name="T3" fmla="*/ 20 h 849"/>
                  <a:gd name="T4" fmla="*/ 124 w 1170"/>
                  <a:gd name="T5" fmla="*/ 124 h 849"/>
                  <a:gd name="T6" fmla="*/ 201 w 1170"/>
                  <a:gd name="T7" fmla="*/ 411 h 849"/>
                  <a:gd name="T8" fmla="*/ 281 w 1170"/>
                  <a:gd name="T9" fmla="*/ 491 h 849"/>
                  <a:gd name="T10" fmla="*/ 373 w 1170"/>
                  <a:gd name="T11" fmla="*/ 50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8" name="Freeform 905"/>
              <p:cNvSpPr>
                <a:spLocks noChangeAspect="1"/>
              </p:cNvSpPr>
              <p:nvPr/>
            </p:nvSpPr>
            <p:spPr bwMode="auto">
              <a:xfrm flipV="1">
                <a:off x="2861" y="2184"/>
                <a:ext cx="799" cy="681"/>
              </a:xfrm>
              <a:custGeom>
                <a:avLst/>
                <a:gdLst>
                  <a:gd name="T0" fmla="*/ 0 w 1170"/>
                  <a:gd name="T1" fmla="*/ 5 h 849"/>
                  <a:gd name="T2" fmla="*/ 63 w 1170"/>
                  <a:gd name="T3" fmla="*/ 17 h 849"/>
                  <a:gd name="T4" fmla="*/ 124 w 1170"/>
                  <a:gd name="T5" fmla="*/ 107 h 849"/>
                  <a:gd name="T6" fmla="*/ 201 w 1170"/>
                  <a:gd name="T7" fmla="*/ 355 h 849"/>
                  <a:gd name="T8" fmla="*/ 281 w 1170"/>
                  <a:gd name="T9" fmla="*/ 424 h 849"/>
                  <a:gd name="T10" fmla="*/ 373 w 1170"/>
                  <a:gd name="T11" fmla="*/ 438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9" name="Freeform 906"/>
              <p:cNvSpPr>
                <a:spLocks noChangeAspect="1"/>
              </p:cNvSpPr>
              <p:nvPr/>
            </p:nvSpPr>
            <p:spPr bwMode="auto">
              <a:xfrm flipV="1">
                <a:off x="2861" y="2179"/>
                <a:ext cx="799" cy="659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6 h 849"/>
                  <a:gd name="T4" fmla="*/ 124 w 1170"/>
                  <a:gd name="T5" fmla="*/ 97 h 849"/>
                  <a:gd name="T6" fmla="*/ 201 w 1170"/>
                  <a:gd name="T7" fmla="*/ 321 h 849"/>
                  <a:gd name="T8" fmla="*/ 281 w 1170"/>
                  <a:gd name="T9" fmla="*/ 384 h 849"/>
                  <a:gd name="T10" fmla="*/ 373 w 1170"/>
                  <a:gd name="T11" fmla="*/ 39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0" name="Freeform 907"/>
              <p:cNvSpPr>
                <a:spLocks noChangeAspect="1"/>
              </p:cNvSpPr>
              <p:nvPr/>
            </p:nvSpPr>
            <p:spPr bwMode="auto">
              <a:xfrm flipV="1">
                <a:off x="2861" y="2173"/>
                <a:ext cx="799" cy="636"/>
              </a:xfrm>
              <a:custGeom>
                <a:avLst/>
                <a:gdLst>
                  <a:gd name="T0" fmla="*/ 0 w 1170"/>
                  <a:gd name="T1" fmla="*/ 4 h 849"/>
                  <a:gd name="T2" fmla="*/ 63 w 1170"/>
                  <a:gd name="T3" fmla="*/ 14 h 849"/>
                  <a:gd name="T4" fmla="*/ 124 w 1170"/>
                  <a:gd name="T5" fmla="*/ 87 h 849"/>
                  <a:gd name="T6" fmla="*/ 201 w 1170"/>
                  <a:gd name="T7" fmla="*/ 289 h 849"/>
                  <a:gd name="T8" fmla="*/ 281 w 1170"/>
                  <a:gd name="T9" fmla="*/ 345 h 849"/>
                  <a:gd name="T10" fmla="*/ 373 w 1170"/>
                  <a:gd name="T11" fmla="*/ 35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1" name="Freeform 908"/>
              <p:cNvSpPr>
                <a:spLocks noChangeAspect="1"/>
              </p:cNvSpPr>
              <p:nvPr/>
            </p:nvSpPr>
            <p:spPr bwMode="auto">
              <a:xfrm flipV="1">
                <a:off x="2862" y="2167"/>
                <a:ext cx="800" cy="611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2 h 849"/>
                  <a:gd name="T4" fmla="*/ 125 w 1170"/>
                  <a:gd name="T5" fmla="*/ 77 h 849"/>
                  <a:gd name="T6" fmla="*/ 202 w 1170"/>
                  <a:gd name="T7" fmla="*/ 256 h 849"/>
                  <a:gd name="T8" fmla="*/ 282 w 1170"/>
                  <a:gd name="T9" fmla="*/ 307 h 849"/>
                  <a:gd name="T10" fmla="*/ 374 w 1170"/>
                  <a:gd name="T11" fmla="*/ 31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2" name="Freeform 909"/>
              <p:cNvSpPr>
                <a:spLocks noChangeAspect="1"/>
              </p:cNvSpPr>
              <p:nvPr/>
            </p:nvSpPr>
            <p:spPr bwMode="auto">
              <a:xfrm flipV="1">
                <a:off x="2861" y="2162"/>
                <a:ext cx="799" cy="577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10 h 849"/>
                  <a:gd name="T4" fmla="*/ 124 w 1170"/>
                  <a:gd name="T5" fmla="*/ 65 h 849"/>
                  <a:gd name="T6" fmla="*/ 201 w 1170"/>
                  <a:gd name="T7" fmla="*/ 215 h 849"/>
                  <a:gd name="T8" fmla="*/ 281 w 1170"/>
                  <a:gd name="T9" fmla="*/ 258 h 849"/>
                  <a:gd name="T10" fmla="*/ 373 w 1170"/>
                  <a:gd name="T11" fmla="*/ 26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3" name="Freeform 910"/>
              <p:cNvSpPr>
                <a:spLocks noChangeAspect="1"/>
              </p:cNvSpPr>
              <p:nvPr/>
            </p:nvSpPr>
            <p:spPr bwMode="auto">
              <a:xfrm flipV="1">
                <a:off x="2861" y="2158"/>
                <a:ext cx="799" cy="554"/>
              </a:xfrm>
              <a:custGeom>
                <a:avLst/>
                <a:gdLst>
                  <a:gd name="T0" fmla="*/ 0 w 1170"/>
                  <a:gd name="T1" fmla="*/ 3 h 849"/>
                  <a:gd name="T2" fmla="*/ 63 w 1170"/>
                  <a:gd name="T3" fmla="*/ 9 h 849"/>
                  <a:gd name="T4" fmla="*/ 124 w 1170"/>
                  <a:gd name="T5" fmla="*/ 57 h 849"/>
                  <a:gd name="T6" fmla="*/ 201 w 1170"/>
                  <a:gd name="T7" fmla="*/ 191 h 849"/>
                  <a:gd name="T8" fmla="*/ 281 w 1170"/>
                  <a:gd name="T9" fmla="*/ 228 h 849"/>
                  <a:gd name="T10" fmla="*/ 373 w 1170"/>
                  <a:gd name="T11" fmla="*/ 23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4" name="Freeform 911"/>
              <p:cNvSpPr>
                <a:spLocks noChangeAspect="1"/>
              </p:cNvSpPr>
              <p:nvPr/>
            </p:nvSpPr>
            <p:spPr bwMode="auto">
              <a:xfrm flipV="1">
                <a:off x="2861" y="2155"/>
                <a:ext cx="799" cy="526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7 h 849"/>
                  <a:gd name="T4" fmla="*/ 124 w 1170"/>
                  <a:gd name="T5" fmla="*/ 49 h 849"/>
                  <a:gd name="T6" fmla="*/ 201 w 1170"/>
                  <a:gd name="T7" fmla="*/ 164 h 849"/>
                  <a:gd name="T8" fmla="*/ 281 w 1170"/>
                  <a:gd name="T9" fmla="*/ 195 h 849"/>
                  <a:gd name="T10" fmla="*/ 373 w 1170"/>
                  <a:gd name="T11" fmla="*/ 20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5" name="Freeform 912"/>
              <p:cNvSpPr>
                <a:spLocks noChangeAspect="1"/>
              </p:cNvSpPr>
              <p:nvPr/>
            </p:nvSpPr>
            <p:spPr bwMode="auto">
              <a:xfrm flipV="1">
                <a:off x="2861" y="2150"/>
                <a:ext cx="799" cy="503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7 h 849"/>
                  <a:gd name="T4" fmla="*/ 124 w 1170"/>
                  <a:gd name="T5" fmla="*/ 43 h 849"/>
                  <a:gd name="T6" fmla="*/ 201 w 1170"/>
                  <a:gd name="T7" fmla="*/ 143 h 849"/>
                  <a:gd name="T8" fmla="*/ 281 w 1170"/>
                  <a:gd name="T9" fmla="*/ 171 h 849"/>
                  <a:gd name="T10" fmla="*/ 373 w 1170"/>
                  <a:gd name="T11" fmla="*/ 177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6" name="Freeform 913"/>
              <p:cNvSpPr>
                <a:spLocks noChangeAspect="1"/>
              </p:cNvSpPr>
              <p:nvPr/>
            </p:nvSpPr>
            <p:spPr bwMode="auto">
              <a:xfrm flipV="1">
                <a:off x="2862" y="2146"/>
                <a:ext cx="800" cy="453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5 w 1170"/>
                  <a:gd name="T5" fmla="*/ 31 h 849"/>
                  <a:gd name="T6" fmla="*/ 202 w 1170"/>
                  <a:gd name="T7" fmla="*/ 105 h 849"/>
                  <a:gd name="T8" fmla="*/ 282 w 1170"/>
                  <a:gd name="T9" fmla="*/ 125 h 849"/>
                  <a:gd name="T10" fmla="*/ 374 w 1170"/>
                  <a:gd name="T11" fmla="*/ 129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7" name="Freeform 914"/>
              <p:cNvSpPr>
                <a:spLocks noChangeAspect="1"/>
              </p:cNvSpPr>
              <p:nvPr/>
            </p:nvSpPr>
            <p:spPr bwMode="auto">
              <a:xfrm flipV="1">
                <a:off x="2862" y="2141"/>
                <a:ext cx="800" cy="432"/>
              </a:xfrm>
              <a:custGeom>
                <a:avLst/>
                <a:gdLst>
                  <a:gd name="T0" fmla="*/ 0 w 1170"/>
                  <a:gd name="T1" fmla="*/ 2 h 849"/>
                  <a:gd name="T2" fmla="*/ 63 w 1170"/>
                  <a:gd name="T3" fmla="*/ 5 h 849"/>
                  <a:gd name="T4" fmla="*/ 125 w 1170"/>
                  <a:gd name="T5" fmla="*/ 27 h 849"/>
                  <a:gd name="T6" fmla="*/ 202 w 1170"/>
                  <a:gd name="T7" fmla="*/ 91 h 849"/>
                  <a:gd name="T8" fmla="*/ 282 w 1170"/>
                  <a:gd name="T9" fmla="*/ 108 h 849"/>
                  <a:gd name="T10" fmla="*/ 374 w 1170"/>
                  <a:gd name="T11" fmla="*/ 11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8" name="Freeform 915"/>
              <p:cNvSpPr>
                <a:spLocks noChangeAspect="1"/>
              </p:cNvSpPr>
              <p:nvPr/>
            </p:nvSpPr>
            <p:spPr bwMode="auto">
              <a:xfrm flipV="1">
                <a:off x="2862" y="2136"/>
                <a:ext cx="800" cy="407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4 h 849"/>
                  <a:gd name="T4" fmla="*/ 125 w 1170"/>
                  <a:gd name="T5" fmla="*/ 23 h 849"/>
                  <a:gd name="T6" fmla="*/ 202 w 1170"/>
                  <a:gd name="T7" fmla="*/ 76 h 849"/>
                  <a:gd name="T8" fmla="*/ 282 w 1170"/>
                  <a:gd name="T9" fmla="*/ 91 h 849"/>
                  <a:gd name="T10" fmla="*/ 374 w 1170"/>
                  <a:gd name="T11" fmla="*/ 9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9" name="Freeform 916"/>
              <p:cNvSpPr>
                <a:spLocks noChangeAspect="1"/>
              </p:cNvSpPr>
              <p:nvPr/>
            </p:nvSpPr>
            <p:spPr bwMode="auto">
              <a:xfrm flipV="1">
                <a:off x="2862" y="2136"/>
                <a:ext cx="800" cy="378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3 h 849"/>
                  <a:gd name="T4" fmla="*/ 125 w 1170"/>
                  <a:gd name="T5" fmla="*/ 18 h 849"/>
                  <a:gd name="T6" fmla="*/ 202 w 1170"/>
                  <a:gd name="T7" fmla="*/ 61 h 849"/>
                  <a:gd name="T8" fmla="*/ 282 w 1170"/>
                  <a:gd name="T9" fmla="*/ 73 h 849"/>
                  <a:gd name="T10" fmla="*/ 374 w 1170"/>
                  <a:gd name="T11" fmla="*/ 7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0" name="Freeform 917"/>
              <p:cNvSpPr>
                <a:spLocks noChangeAspect="1"/>
              </p:cNvSpPr>
              <p:nvPr/>
            </p:nvSpPr>
            <p:spPr bwMode="auto">
              <a:xfrm flipV="1">
                <a:off x="2861" y="2134"/>
                <a:ext cx="799" cy="343"/>
              </a:xfrm>
              <a:custGeom>
                <a:avLst/>
                <a:gdLst>
                  <a:gd name="T0" fmla="*/ 0 w 1170"/>
                  <a:gd name="T1" fmla="*/ 1 h 849"/>
                  <a:gd name="T2" fmla="*/ 63 w 1170"/>
                  <a:gd name="T3" fmla="*/ 2 h 849"/>
                  <a:gd name="T4" fmla="*/ 124 w 1170"/>
                  <a:gd name="T5" fmla="*/ 14 h 849"/>
                  <a:gd name="T6" fmla="*/ 201 w 1170"/>
                  <a:gd name="T7" fmla="*/ 45 h 849"/>
                  <a:gd name="T8" fmla="*/ 281 w 1170"/>
                  <a:gd name="T9" fmla="*/ 54 h 849"/>
                  <a:gd name="T10" fmla="*/ 373 w 1170"/>
                  <a:gd name="T11" fmla="*/ 5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1" name="Freeform 918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31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2 h 849"/>
                  <a:gd name="T4" fmla="*/ 124 w 1170"/>
                  <a:gd name="T5" fmla="*/ 11 h 849"/>
                  <a:gd name="T6" fmla="*/ 201 w 1170"/>
                  <a:gd name="T7" fmla="*/ 36 h 849"/>
                  <a:gd name="T8" fmla="*/ 281 w 1170"/>
                  <a:gd name="T9" fmla="*/ 44 h 849"/>
                  <a:gd name="T10" fmla="*/ 373 w 1170"/>
                  <a:gd name="T11" fmla="*/ 4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2" name="Freeform 919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289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8 h 849"/>
                  <a:gd name="T6" fmla="*/ 201 w 1170"/>
                  <a:gd name="T7" fmla="*/ 27 h 849"/>
                  <a:gd name="T8" fmla="*/ 281 w 1170"/>
                  <a:gd name="T9" fmla="*/ 32 h 849"/>
                  <a:gd name="T10" fmla="*/ 373 w 1170"/>
                  <a:gd name="T11" fmla="*/ 33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3" name="Freeform 920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26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6 h 849"/>
                  <a:gd name="T6" fmla="*/ 201 w 1170"/>
                  <a:gd name="T7" fmla="*/ 20 h 849"/>
                  <a:gd name="T8" fmla="*/ 281 w 1170"/>
                  <a:gd name="T9" fmla="*/ 24 h 849"/>
                  <a:gd name="T10" fmla="*/ 373 w 1170"/>
                  <a:gd name="T11" fmla="*/ 2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4" name="Freeform 921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222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1 h 849"/>
                  <a:gd name="T4" fmla="*/ 124 w 1170"/>
                  <a:gd name="T5" fmla="*/ 4 h 849"/>
                  <a:gd name="T6" fmla="*/ 201 w 1170"/>
                  <a:gd name="T7" fmla="*/ 12 h 849"/>
                  <a:gd name="T8" fmla="*/ 281 w 1170"/>
                  <a:gd name="T9" fmla="*/ 15 h 849"/>
                  <a:gd name="T10" fmla="*/ 373 w 1170"/>
                  <a:gd name="T11" fmla="*/ 15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5" name="Freeform 922"/>
              <p:cNvSpPr>
                <a:spLocks noChangeAspect="1"/>
              </p:cNvSpPr>
              <p:nvPr/>
            </p:nvSpPr>
            <p:spPr bwMode="auto">
              <a:xfrm flipV="1">
                <a:off x="2861" y="2131"/>
                <a:ext cx="799" cy="191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2 h 849"/>
                  <a:gd name="T6" fmla="*/ 201 w 1170"/>
                  <a:gd name="T7" fmla="*/ 8 h 849"/>
                  <a:gd name="T8" fmla="*/ 281 w 1170"/>
                  <a:gd name="T9" fmla="*/ 9 h 849"/>
                  <a:gd name="T10" fmla="*/ 373 w 1170"/>
                  <a:gd name="T11" fmla="*/ 1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6" name="Freeform 923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16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2 h 849"/>
                  <a:gd name="T6" fmla="*/ 201 w 1170"/>
                  <a:gd name="T7" fmla="*/ 5 h 849"/>
                  <a:gd name="T8" fmla="*/ 281 w 1170"/>
                  <a:gd name="T9" fmla="*/ 6 h 849"/>
                  <a:gd name="T10" fmla="*/ 373 w 1170"/>
                  <a:gd name="T11" fmla="*/ 6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7" name="Freeform 924"/>
              <p:cNvSpPr>
                <a:spLocks noChangeAspect="1"/>
              </p:cNvSpPr>
              <p:nvPr/>
            </p:nvSpPr>
            <p:spPr bwMode="auto">
              <a:xfrm flipV="1">
                <a:off x="2861" y="2127"/>
                <a:ext cx="799" cy="13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1 h 849"/>
                  <a:gd name="T6" fmla="*/ 201 w 1170"/>
                  <a:gd name="T7" fmla="*/ 3 h 849"/>
                  <a:gd name="T8" fmla="*/ 281 w 1170"/>
                  <a:gd name="T9" fmla="*/ 3 h 849"/>
                  <a:gd name="T10" fmla="*/ 373 w 1170"/>
                  <a:gd name="T11" fmla="*/ 4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8" name="Freeform 925"/>
              <p:cNvSpPr>
                <a:spLocks noChangeAspect="1"/>
              </p:cNvSpPr>
              <p:nvPr/>
            </p:nvSpPr>
            <p:spPr bwMode="auto">
              <a:xfrm flipV="1">
                <a:off x="2861" y="2123"/>
                <a:ext cx="799" cy="110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2 h 849"/>
                  <a:gd name="T8" fmla="*/ 281 w 1170"/>
                  <a:gd name="T9" fmla="*/ 2 h 849"/>
                  <a:gd name="T10" fmla="*/ 373 w 1170"/>
                  <a:gd name="T11" fmla="*/ 2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9" name="Freeform 926"/>
              <p:cNvSpPr>
                <a:spLocks noChangeAspect="1"/>
              </p:cNvSpPr>
              <p:nvPr/>
            </p:nvSpPr>
            <p:spPr bwMode="auto">
              <a:xfrm flipV="1">
                <a:off x="2861" y="2121"/>
                <a:ext cx="799" cy="85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1 h 849"/>
                  <a:gd name="T8" fmla="*/ 281 w 1170"/>
                  <a:gd name="T9" fmla="*/ 1 h 849"/>
                  <a:gd name="T10" fmla="*/ 373 w 1170"/>
                  <a:gd name="T11" fmla="*/ 1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0" name="Freeform 927"/>
              <p:cNvSpPr>
                <a:spLocks noChangeAspect="1"/>
              </p:cNvSpPr>
              <p:nvPr/>
            </p:nvSpPr>
            <p:spPr bwMode="auto">
              <a:xfrm flipV="1">
                <a:off x="2861" y="2118"/>
                <a:ext cx="799" cy="58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0 h 849"/>
                  <a:gd name="T8" fmla="*/ 281 w 1170"/>
                  <a:gd name="T9" fmla="*/ 0 h 849"/>
                  <a:gd name="T10" fmla="*/ 373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1" name="Freeform 928"/>
              <p:cNvSpPr>
                <a:spLocks noChangeAspect="1"/>
              </p:cNvSpPr>
              <p:nvPr/>
            </p:nvSpPr>
            <p:spPr bwMode="auto">
              <a:xfrm flipV="1">
                <a:off x="2861" y="2121"/>
                <a:ext cx="799" cy="27"/>
              </a:xfrm>
              <a:custGeom>
                <a:avLst/>
                <a:gdLst>
                  <a:gd name="T0" fmla="*/ 0 w 1170"/>
                  <a:gd name="T1" fmla="*/ 0 h 849"/>
                  <a:gd name="T2" fmla="*/ 63 w 1170"/>
                  <a:gd name="T3" fmla="*/ 0 h 849"/>
                  <a:gd name="T4" fmla="*/ 124 w 1170"/>
                  <a:gd name="T5" fmla="*/ 0 h 849"/>
                  <a:gd name="T6" fmla="*/ 201 w 1170"/>
                  <a:gd name="T7" fmla="*/ 0 h 849"/>
                  <a:gd name="T8" fmla="*/ 281 w 1170"/>
                  <a:gd name="T9" fmla="*/ 0 h 849"/>
                  <a:gd name="T10" fmla="*/ 373 w 1170"/>
                  <a:gd name="T11" fmla="*/ 0 h 8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0"/>
                  <a:gd name="T19" fmla="*/ 0 h 849"/>
                  <a:gd name="T20" fmla="*/ 1170 w 1170"/>
                  <a:gd name="T21" fmla="*/ 849 h 8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0" h="849">
                    <a:moveTo>
                      <a:pt x="0" y="9"/>
                    </a:moveTo>
                    <a:cubicBezTo>
                      <a:pt x="32" y="13"/>
                      <a:pt x="133" y="0"/>
                      <a:pt x="198" y="33"/>
                    </a:cubicBezTo>
                    <a:cubicBezTo>
                      <a:pt x="263" y="66"/>
                      <a:pt x="318" y="98"/>
                      <a:pt x="390" y="207"/>
                    </a:cubicBezTo>
                    <a:cubicBezTo>
                      <a:pt x="462" y="316"/>
                      <a:pt x="548" y="585"/>
                      <a:pt x="630" y="687"/>
                    </a:cubicBezTo>
                    <a:cubicBezTo>
                      <a:pt x="712" y="789"/>
                      <a:pt x="792" y="795"/>
                      <a:pt x="882" y="822"/>
                    </a:cubicBezTo>
                    <a:cubicBezTo>
                      <a:pt x="972" y="849"/>
                      <a:pt x="1110" y="844"/>
                      <a:pt x="1170" y="849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2" name="Rectangle 929"/>
              <p:cNvSpPr>
                <a:spLocks noChangeAspect="1" noChangeArrowheads="1"/>
              </p:cNvSpPr>
              <p:nvPr/>
            </p:nvSpPr>
            <p:spPr bwMode="auto">
              <a:xfrm>
                <a:off x="2595" y="1119"/>
                <a:ext cx="141" cy="48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3" name="Rectangle 930"/>
              <p:cNvSpPr>
                <a:spLocks noChangeAspect="1" noChangeArrowheads="1"/>
              </p:cNvSpPr>
              <p:nvPr/>
            </p:nvSpPr>
            <p:spPr bwMode="auto">
              <a:xfrm>
                <a:off x="2595" y="2125"/>
                <a:ext cx="140" cy="4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4" name="Rectangle 931"/>
              <p:cNvSpPr>
                <a:spLocks noChangeAspect="1" noChangeArrowheads="1"/>
              </p:cNvSpPr>
              <p:nvPr/>
            </p:nvSpPr>
            <p:spPr bwMode="auto">
              <a:xfrm>
                <a:off x="2595" y="2627"/>
                <a:ext cx="140" cy="4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625" name="Rectangle 932"/>
              <p:cNvSpPr>
                <a:spLocks noChangeAspect="1" noChangeArrowheads="1"/>
              </p:cNvSpPr>
              <p:nvPr/>
            </p:nvSpPr>
            <p:spPr bwMode="auto">
              <a:xfrm>
                <a:off x="2775" y="1124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6" name="Rectangle 933"/>
              <p:cNvSpPr>
                <a:spLocks noChangeAspect="1" noChangeArrowheads="1"/>
              </p:cNvSpPr>
              <p:nvPr/>
            </p:nvSpPr>
            <p:spPr bwMode="auto">
              <a:xfrm>
                <a:off x="2775" y="1247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7" name="Rectangle 934"/>
              <p:cNvSpPr>
                <a:spLocks noChangeAspect="1" noChangeArrowheads="1"/>
              </p:cNvSpPr>
              <p:nvPr/>
            </p:nvSpPr>
            <p:spPr bwMode="auto">
              <a:xfrm>
                <a:off x="2775" y="1369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8" name="Rectangle 935"/>
              <p:cNvSpPr>
                <a:spLocks noChangeAspect="1" noChangeArrowheads="1"/>
              </p:cNvSpPr>
              <p:nvPr/>
            </p:nvSpPr>
            <p:spPr bwMode="auto">
              <a:xfrm>
                <a:off x="2775" y="1490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29" name="Rectangle 936"/>
              <p:cNvSpPr>
                <a:spLocks noChangeAspect="1" noChangeArrowheads="1"/>
              </p:cNvSpPr>
              <p:nvPr/>
            </p:nvSpPr>
            <p:spPr bwMode="auto">
              <a:xfrm>
                <a:off x="2775" y="1627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0" name="Rectangle 937"/>
              <p:cNvSpPr>
                <a:spLocks noChangeAspect="1" noChangeArrowheads="1"/>
              </p:cNvSpPr>
              <p:nvPr/>
            </p:nvSpPr>
            <p:spPr bwMode="auto">
              <a:xfrm>
                <a:off x="2775" y="1751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1" name="Rectangle 938"/>
              <p:cNvSpPr>
                <a:spLocks noChangeAspect="1" noChangeArrowheads="1"/>
              </p:cNvSpPr>
              <p:nvPr/>
            </p:nvSpPr>
            <p:spPr bwMode="auto">
              <a:xfrm>
                <a:off x="2775" y="1872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2" name="Rectangle 939"/>
              <p:cNvSpPr>
                <a:spLocks noChangeAspect="1" noChangeArrowheads="1"/>
              </p:cNvSpPr>
              <p:nvPr/>
            </p:nvSpPr>
            <p:spPr bwMode="auto">
              <a:xfrm>
                <a:off x="2775" y="1994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3" name="Rectangle 940"/>
              <p:cNvSpPr>
                <a:spLocks noChangeAspect="1" noChangeArrowheads="1"/>
              </p:cNvSpPr>
              <p:nvPr/>
            </p:nvSpPr>
            <p:spPr bwMode="auto">
              <a:xfrm>
                <a:off x="2774" y="2121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4" name="Rectangle 941"/>
              <p:cNvSpPr>
                <a:spLocks noChangeAspect="1" noChangeArrowheads="1"/>
              </p:cNvSpPr>
              <p:nvPr/>
            </p:nvSpPr>
            <p:spPr bwMode="auto">
              <a:xfrm>
                <a:off x="2774" y="2244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5" name="Rectangle 942"/>
              <p:cNvSpPr>
                <a:spLocks noChangeAspect="1" noChangeArrowheads="1"/>
              </p:cNvSpPr>
              <p:nvPr/>
            </p:nvSpPr>
            <p:spPr bwMode="auto">
              <a:xfrm>
                <a:off x="2774" y="2373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6" name="Rectangle 943"/>
              <p:cNvSpPr>
                <a:spLocks noChangeAspect="1" noChangeArrowheads="1"/>
              </p:cNvSpPr>
              <p:nvPr/>
            </p:nvSpPr>
            <p:spPr bwMode="auto">
              <a:xfrm>
                <a:off x="2774" y="2503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7" name="Rectangle 944"/>
              <p:cNvSpPr>
                <a:spLocks noChangeAspect="1" noChangeArrowheads="1"/>
              </p:cNvSpPr>
              <p:nvPr/>
            </p:nvSpPr>
            <p:spPr bwMode="auto">
              <a:xfrm>
                <a:off x="2774" y="2633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8" name="Rectangle 945"/>
              <p:cNvSpPr>
                <a:spLocks noChangeAspect="1" noChangeArrowheads="1"/>
              </p:cNvSpPr>
              <p:nvPr/>
            </p:nvSpPr>
            <p:spPr bwMode="auto">
              <a:xfrm>
                <a:off x="2774" y="2755"/>
                <a:ext cx="101" cy="10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39" name="Rectangle 946"/>
              <p:cNvSpPr>
                <a:spLocks noChangeAspect="1" noChangeArrowheads="1"/>
              </p:cNvSpPr>
              <p:nvPr/>
            </p:nvSpPr>
            <p:spPr bwMode="auto">
              <a:xfrm>
                <a:off x="2774" y="2876"/>
                <a:ext cx="101" cy="1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40" name="Rectangle 947"/>
              <p:cNvSpPr>
                <a:spLocks noChangeAspect="1" noChangeArrowheads="1"/>
              </p:cNvSpPr>
              <p:nvPr/>
            </p:nvSpPr>
            <p:spPr bwMode="auto">
              <a:xfrm>
                <a:off x="2774" y="3005"/>
                <a:ext cx="101" cy="10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271" name="Freeform 948"/>
            <p:cNvSpPr>
              <a:spLocks/>
            </p:cNvSpPr>
            <p:nvPr/>
          </p:nvSpPr>
          <p:spPr bwMode="auto">
            <a:xfrm>
              <a:off x="4384" y="1672"/>
              <a:ext cx="488" cy="168"/>
            </a:xfrm>
            <a:custGeom>
              <a:avLst/>
              <a:gdLst>
                <a:gd name="T0" fmla="*/ 0 w 488"/>
                <a:gd name="T1" fmla="*/ 0 h 168"/>
                <a:gd name="T2" fmla="*/ 208 w 488"/>
                <a:gd name="T3" fmla="*/ 168 h 168"/>
                <a:gd name="T4" fmla="*/ 488 w 488"/>
                <a:gd name="T5" fmla="*/ 168 h 168"/>
                <a:gd name="T6" fmla="*/ 0 60000 65536"/>
                <a:gd name="T7" fmla="*/ 0 60000 65536"/>
                <a:gd name="T8" fmla="*/ 0 60000 65536"/>
                <a:gd name="T9" fmla="*/ 0 w 488"/>
                <a:gd name="T10" fmla="*/ 0 h 168"/>
                <a:gd name="T11" fmla="*/ 488 w 48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8" h="168">
                  <a:moveTo>
                    <a:pt x="0" y="0"/>
                  </a:moveTo>
                  <a:lnTo>
                    <a:pt x="208" y="168"/>
                  </a:lnTo>
                  <a:lnTo>
                    <a:pt x="488" y="1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2" name="Freeform 949"/>
            <p:cNvSpPr>
              <a:spLocks/>
            </p:cNvSpPr>
            <p:nvPr/>
          </p:nvSpPr>
          <p:spPr bwMode="auto">
            <a:xfrm flipV="1">
              <a:off x="4384" y="1736"/>
              <a:ext cx="488" cy="168"/>
            </a:xfrm>
            <a:custGeom>
              <a:avLst/>
              <a:gdLst>
                <a:gd name="T0" fmla="*/ 0 w 488"/>
                <a:gd name="T1" fmla="*/ 0 h 168"/>
                <a:gd name="T2" fmla="*/ 208 w 488"/>
                <a:gd name="T3" fmla="*/ 168 h 168"/>
                <a:gd name="T4" fmla="*/ 488 w 488"/>
                <a:gd name="T5" fmla="*/ 168 h 168"/>
                <a:gd name="T6" fmla="*/ 0 60000 65536"/>
                <a:gd name="T7" fmla="*/ 0 60000 65536"/>
                <a:gd name="T8" fmla="*/ 0 60000 65536"/>
                <a:gd name="T9" fmla="*/ 0 w 488"/>
                <a:gd name="T10" fmla="*/ 0 h 168"/>
                <a:gd name="T11" fmla="*/ 488 w 488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8" h="168">
                  <a:moveTo>
                    <a:pt x="0" y="0"/>
                  </a:moveTo>
                  <a:lnTo>
                    <a:pt x="208" y="168"/>
                  </a:lnTo>
                  <a:lnTo>
                    <a:pt x="488" y="1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3" name="Freeform 950"/>
            <p:cNvSpPr>
              <a:spLocks/>
            </p:cNvSpPr>
            <p:nvPr/>
          </p:nvSpPr>
          <p:spPr bwMode="auto">
            <a:xfrm>
              <a:off x="4725" y="1579"/>
              <a:ext cx="451" cy="388"/>
            </a:xfrm>
            <a:custGeom>
              <a:avLst/>
              <a:gdLst>
                <a:gd name="T0" fmla="*/ 128 w 339"/>
                <a:gd name="T1" fmla="*/ 108 h 388"/>
                <a:gd name="T2" fmla="*/ 128 w 339"/>
                <a:gd name="T3" fmla="*/ 0 h 388"/>
                <a:gd name="T4" fmla="*/ 798 w 339"/>
                <a:gd name="T5" fmla="*/ 0 h 388"/>
                <a:gd name="T6" fmla="*/ 798 w 339"/>
                <a:gd name="T7" fmla="*/ 388 h 388"/>
                <a:gd name="T8" fmla="*/ 122 w 339"/>
                <a:gd name="T9" fmla="*/ 388 h 388"/>
                <a:gd name="T10" fmla="*/ 122 w 339"/>
                <a:gd name="T11" fmla="*/ 301 h 388"/>
                <a:gd name="T12" fmla="*/ 0 w 339"/>
                <a:gd name="T13" fmla="*/ 301 h 388"/>
                <a:gd name="T14" fmla="*/ 0 w 339"/>
                <a:gd name="T15" fmla="*/ 108 h 388"/>
                <a:gd name="T16" fmla="*/ 128 w 339"/>
                <a:gd name="T17" fmla="*/ 108 h 3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9"/>
                <a:gd name="T28" fmla="*/ 0 h 388"/>
                <a:gd name="T29" fmla="*/ 339 w 339"/>
                <a:gd name="T30" fmla="*/ 388 h 3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9" h="388">
                  <a:moveTo>
                    <a:pt x="54" y="108"/>
                  </a:moveTo>
                  <a:lnTo>
                    <a:pt x="54" y="0"/>
                  </a:lnTo>
                  <a:lnTo>
                    <a:pt x="339" y="0"/>
                  </a:lnTo>
                  <a:lnTo>
                    <a:pt x="339" y="388"/>
                  </a:lnTo>
                  <a:lnTo>
                    <a:pt x="52" y="388"/>
                  </a:lnTo>
                  <a:lnTo>
                    <a:pt x="52" y="301"/>
                  </a:lnTo>
                  <a:lnTo>
                    <a:pt x="0" y="301"/>
                  </a:lnTo>
                  <a:lnTo>
                    <a:pt x="0" y="108"/>
                  </a:lnTo>
                  <a:lnTo>
                    <a:pt x="54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4" name="Freeform 951"/>
            <p:cNvSpPr>
              <a:spLocks noChangeAspect="1"/>
            </p:cNvSpPr>
            <p:nvPr/>
          </p:nvSpPr>
          <p:spPr bwMode="auto">
            <a:xfrm>
              <a:off x="3748" y="1661"/>
              <a:ext cx="924" cy="671"/>
            </a:xfrm>
            <a:custGeom>
              <a:avLst/>
              <a:gdLst>
                <a:gd name="T0" fmla="*/ 18 w 924"/>
                <a:gd name="T1" fmla="*/ 3 h 671"/>
                <a:gd name="T2" fmla="*/ 236 w 924"/>
                <a:gd name="T3" fmla="*/ 0 h 671"/>
                <a:gd name="T4" fmla="*/ 468 w 924"/>
                <a:gd name="T5" fmla="*/ 243 h 671"/>
                <a:gd name="T6" fmla="*/ 468 w 924"/>
                <a:gd name="T7" fmla="*/ 431 h 671"/>
                <a:gd name="T8" fmla="*/ 908 w 924"/>
                <a:gd name="T9" fmla="*/ 431 h 671"/>
                <a:gd name="T10" fmla="*/ 924 w 924"/>
                <a:gd name="T11" fmla="*/ 671 h 671"/>
                <a:gd name="T12" fmla="*/ 452 w 924"/>
                <a:gd name="T13" fmla="*/ 671 h 671"/>
                <a:gd name="T14" fmla="*/ 224 w 924"/>
                <a:gd name="T15" fmla="*/ 443 h 671"/>
                <a:gd name="T16" fmla="*/ 225 w 924"/>
                <a:gd name="T17" fmla="*/ 243 h 671"/>
                <a:gd name="T18" fmla="*/ 0 w 924"/>
                <a:gd name="T19" fmla="*/ 243 h 6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4"/>
                <a:gd name="T31" fmla="*/ 0 h 671"/>
                <a:gd name="T32" fmla="*/ 924 w 924"/>
                <a:gd name="T33" fmla="*/ 671 h 6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4" h="671">
                  <a:moveTo>
                    <a:pt x="18" y="3"/>
                  </a:moveTo>
                  <a:lnTo>
                    <a:pt x="236" y="0"/>
                  </a:lnTo>
                  <a:lnTo>
                    <a:pt x="468" y="243"/>
                  </a:lnTo>
                  <a:lnTo>
                    <a:pt x="468" y="431"/>
                  </a:lnTo>
                  <a:lnTo>
                    <a:pt x="908" y="431"/>
                  </a:lnTo>
                  <a:lnTo>
                    <a:pt x="924" y="671"/>
                  </a:lnTo>
                  <a:lnTo>
                    <a:pt x="452" y="671"/>
                  </a:lnTo>
                  <a:lnTo>
                    <a:pt x="224" y="443"/>
                  </a:lnTo>
                  <a:lnTo>
                    <a:pt x="225" y="243"/>
                  </a:lnTo>
                  <a:lnTo>
                    <a:pt x="0" y="243"/>
                  </a:lnTo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75" name="Oval 952"/>
            <p:cNvSpPr>
              <a:spLocks noChangeAspect="1" noChangeArrowheads="1"/>
            </p:cNvSpPr>
            <p:nvPr/>
          </p:nvSpPr>
          <p:spPr bwMode="auto">
            <a:xfrm>
              <a:off x="4072" y="2657"/>
              <a:ext cx="46" cy="42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6" name="Oval 953"/>
            <p:cNvSpPr>
              <a:spLocks noChangeAspect="1" noChangeArrowheads="1"/>
            </p:cNvSpPr>
            <p:nvPr/>
          </p:nvSpPr>
          <p:spPr bwMode="auto">
            <a:xfrm>
              <a:off x="4193" y="2856"/>
              <a:ext cx="46" cy="19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7" name="Oval 954"/>
            <p:cNvSpPr>
              <a:spLocks noChangeAspect="1" noChangeArrowheads="1"/>
            </p:cNvSpPr>
            <p:nvPr/>
          </p:nvSpPr>
          <p:spPr bwMode="auto">
            <a:xfrm>
              <a:off x="3954" y="2856"/>
              <a:ext cx="46" cy="194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8" name="Rectangle 955"/>
            <p:cNvSpPr>
              <a:spLocks noChangeAspect="1" noChangeArrowheads="1"/>
            </p:cNvSpPr>
            <p:nvPr/>
          </p:nvSpPr>
          <p:spPr bwMode="auto">
            <a:xfrm>
              <a:off x="3761" y="2916"/>
              <a:ext cx="677" cy="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9" name="Line 956"/>
            <p:cNvSpPr>
              <a:spLocks noChangeAspect="1" noChangeShapeType="1"/>
            </p:cNvSpPr>
            <p:nvPr/>
          </p:nvSpPr>
          <p:spPr bwMode="auto">
            <a:xfrm>
              <a:off x="3998" y="2916"/>
              <a:ext cx="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0" name="Line 957"/>
            <p:cNvSpPr>
              <a:spLocks noChangeAspect="1" noChangeShapeType="1"/>
            </p:cNvSpPr>
            <p:nvPr/>
          </p:nvSpPr>
          <p:spPr bwMode="auto">
            <a:xfrm>
              <a:off x="4119" y="2916"/>
              <a:ext cx="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1" name="Arc 958"/>
            <p:cNvSpPr>
              <a:spLocks noChangeAspect="1"/>
            </p:cNvSpPr>
            <p:nvPr/>
          </p:nvSpPr>
          <p:spPr bwMode="auto">
            <a:xfrm rot="71229" flipH="1">
              <a:off x="1360" y="1298"/>
              <a:ext cx="362" cy="974"/>
            </a:xfrm>
            <a:custGeom>
              <a:avLst/>
              <a:gdLst>
                <a:gd name="T0" fmla="*/ 0 w 22814"/>
                <a:gd name="T1" fmla="*/ 0 h 43200"/>
                <a:gd name="T2" fmla="*/ 0 w 22814"/>
                <a:gd name="T3" fmla="*/ 0 h 43200"/>
                <a:gd name="T4" fmla="*/ 0 w 22814"/>
                <a:gd name="T5" fmla="*/ 0 h 43200"/>
                <a:gd name="T6" fmla="*/ 0 60000 65536"/>
                <a:gd name="T7" fmla="*/ 0 60000 65536"/>
                <a:gd name="T8" fmla="*/ 0 60000 65536"/>
                <a:gd name="T9" fmla="*/ 0 w 22814"/>
                <a:gd name="T10" fmla="*/ 0 h 43200"/>
                <a:gd name="T11" fmla="*/ 22814 w 2281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14" h="43200" fill="none" extrusionOk="0">
                  <a:moveTo>
                    <a:pt x="1213" y="0"/>
                  </a:moveTo>
                  <a:cubicBezTo>
                    <a:pt x="13143" y="0"/>
                    <a:pt x="22814" y="9670"/>
                    <a:pt x="22814" y="21600"/>
                  </a:cubicBezTo>
                  <a:cubicBezTo>
                    <a:pt x="22814" y="33529"/>
                    <a:pt x="13143" y="43200"/>
                    <a:pt x="1214" y="43200"/>
                  </a:cubicBezTo>
                  <a:cubicBezTo>
                    <a:pt x="809" y="43200"/>
                    <a:pt x="404" y="43188"/>
                    <a:pt x="0" y="43165"/>
                  </a:cubicBezTo>
                </a:path>
                <a:path w="22814" h="43200" stroke="0" extrusionOk="0">
                  <a:moveTo>
                    <a:pt x="1213" y="0"/>
                  </a:moveTo>
                  <a:cubicBezTo>
                    <a:pt x="13143" y="0"/>
                    <a:pt x="22814" y="9670"/>
                    <a:pt x="22814" y="21600"/>
                  </a:cubicBezTo>
                  <a:cubicBezTo>
                    <a:pt x="22814" y="33529"/>
                    <a:pt x="13143" y="43200"/>
                    <a:pt x="1214" y="43200"/>
                  </a:cubicBezTo>
                  <a:cubicBezTo>
                    <a:pt x="809" y="43200"/>
                    <a:pt x="404" y="43188"/>
                    <a:pt x="0" y="43165"/>
                  </a:cubicBezTo>
                  <a:lnTo>
                    <a:pt x="1214" y="21600"/>
                  </a:lnTo>
                  <a:lnTo>
                    <a:pt x="1213" y="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1282" name="Text Box 959"/>
            <p:cNvSpPr txBox="1">
              <a:spLocks noChangeAspect="1" noChangeArrowheads="1"/>
            </p:cNvSpPr>
            <p:nvPr/>
          </p:nvSpPr>
          <p:spPr bwMode="auto">
            <a:xfrm>
              <a:off x="728" y="2031"/>
              <a:ext cx="70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polar. controller</a:t>
              </a:r>
            </a:p>
          </p:txBody>
        </p:sp>
        <p:sp>
          <p:nvSpPr>
            <p:cNvPr id="11283" name="Text Box 960"/>
            <p:cNvSpPr txBox="1">
              <a:spLocks noChangeAspect="1" noChangeArrowheads="1"/>
            </p:cNvSpPr>
            <p:nvPr/>
          </p:nvSpPr>
          <p:spPr bwMode="auto">
            <a:xfrm>
              <a:off x="1726" y="1130"/>
              <a:ext cx="10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1W PM</a:t>
              </a:r>
            </a:p>
            <a:p>
              <a:r>
                <a:rPr lang="fr-FR">
                  <a:solidFill>
                    <a:schemeClr val="tx1"/>
                  </a:solidFill>
                </a:rPr>
                <a:t>EDFAs</a:t>
              </a:r>
            </a:p>
          </p:txBody>
        </p:sp>
        <p:sp>
          <p:nvSpPr>
            <p:cNvPr id="11284" name="Text Box 961"/>
            <p:cNvSpPr txBox="1">
              <a:spLocks noChangeAspect="1" noChangeArrowheads="1"/>
            </p:cNvSpPr>
            <p:nvPr/>
          </p:nvSpPr>
          <p:spPr bwMode="auto">
            <a:xfrm>
              <a:off x="2302" y="2864"/>
              <a:ext cx="144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16 × 4-channels PLZT phase modulators</a:t>
              </a:r>
            </a:p>
          </p:txBody>
        </p:sp>
        <p:sp>
          <p:nvSpPr>
            <p:cNvPr id="11285" name="Line 962"/>
            <p:cNvSpPr>
              <a:spLocks noChangeAspect="1" noChangeShapeType="1"/>
            </p:cNvSpPr>
            <p:nvPr/>
          </p:nvSpPr>
          <p:spPr bwMode="auto">
            <a:xfrm rot="-5400000">
              <a:off x="3562" y="2072"/>
              <a:ext cx="82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6" name="Line 963"/>
            <p:cNvSpPr>
              <a:spLocks noChangeAspect="1" noChangeShapeType="1"/>
            </p:cNvSpPr>
            <p:nvPr/>
          </p:nvSpPr>
          <p:spPr bwMode="auto">
            <a:xfrm rot="-5400000">
              <a:off x="3927" y="2194"/>
              <a:ext cx="5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7" name="Line 964"/>
            <p:cNvSpPr>
              <a:spLocks noChangeAspect="1" noChangeShapeType="1"/>
            </p:cNvSpPr>
            <p:nvPr/>
          </p:nvSpPr>
          <p:spPr bwMode="auto">
            <a:xfrm>
              <a:off x="3973" y="2512"/>
              <a:ext cx="126" cy="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8" name="Line 965"/>
            <p:cNvSpPr>
              <a:spLocks noChangeAspect="1" noChangeShapeType="1"/>
            </p:cNvSpPr>
            <p:nvPr/>
          </p:nvSpPr>
          <p:spPr bwMode="auto">
            <a:xfrm flipH="1">
              <a:off x="4091" y="2504"/>
              <a:ext cx="125" cy="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89" name="Oval 966"/>
            <p:cNvSpPr>
              <a:spLocks noChangeAspect="1" noChangeArrowheads="1"/>
            </p:cNvSpPr>
            <p:nvPr/>
          </p:nvSpPr>
          <p:spPr bwMode="auto">
            <a:xfrm rot="5400000">
              <a:off x="4058" y="2298"/>
              <a:ext cx="66" cy="37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0" name="Rectangle 967"/>
            <p:cNvSpPr>
              <a:spLocks noChangeAspect="1" noChangeArrowheads="1"/>
            </p:cNvSpPr>
            <p:nvPr/>
          </p:nvSpPr>
          <p:spPr bwMode="auto">
            <a:xfrm>
              <a:off x="3910" y="3057"/>
              <a:ext cx="377" cy="1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1" name="Rectangle 968"/>
            <p:cNvSpPr>
              <a:spLocks noChangeAspect="1" noChangeArrowheads="1"/>
            </p:cNvSpPr>
            <p:nvPr/>
          </p:nvSpPr>
          <p:spPr bwMode="auto">
            <a:xfrm>
              <a:off x="4036" y="2993"/>
              <a:ext cx="125" cy="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2" name="Text Box 969"/>
            <p:cNvSpPr txBox="1">
              <a:spLocks noChangeAspect="1" noChangeArrowheads="1"/>
            </p:cNvSpPr>
            <p:nvPr/>
          </p:nvSpPr>
          <p:spPr bwMode="auto">
            <a:xfrm>
              <a:off x="4226" y="2984"/>
              <a:ext cx="78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far-field</a:t>
              </a:r>
            </a:p>
            <a:p>
              <a:r>
                <a:rPr lang="fr-FR">
                  <a:solidFill>
                    <a:schemeClr val="tx1"/>
                  </a:solidFill>
                </a:rPr>
                <a:t>observation</a:t>
              </a:r>
            </a:p>
          </p:txBody>
        </p:sp>
        <p:sp>
          <p:nvSpPr>
            <p:cNvPr id="11293" name="Line 970"/>
            <p:cNvSpPr>
              <a:spLocks noChangeAspect="1" noChangeShapeType="1"/>
            </p:cNvSpPr>
            <p:nvPr/>
          </p:nvSpPr>
          <p:spPr bwMode="auto">
            <a:xfrm>
              <a:off x="4193" y="2333"/>
              <a:ext cx="4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4" name="Line 971"/>
            <p:cNvSpPr>
              <a:spLocks noChangeAspect="1" noChangeShapeType="1"/>
            </p:cNvSpPr>
            <p:nvPr/>
          </p:nvSpPr>
          <p:spPr bwMode="auto">
            <a:xfrm>
              <a:off x="3957" y="2093"/>
              <a:ext cx="7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5" name="Text Box 972"/>
            <p:cNvSpPr txBox="1">
              <a:spLocks noChangeAspect="1" noChangeArrowheads="1"/>
            </p:cNvSpPr>
            <p:nvPr/>
          </p:nvSpPr>
          <p:spPr bwMode="auto">
            <a:xfrm>
              <a:off x="4297" y="2183"/>
              <a:ext cx="99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fr-FR" b="1">
                <a:solidFill>
                  <a:schemeClr val="tx1"/>
                </a:solidFill>
              </a:endParaRPr>
            </a:p>
            <a:p>
              <a:r>
                <a:rPr lang="fr-FR" b="1">
                  <a:solidFill>
                    <a:schemeClr val="tx1"/>
                  </a:solidFill>
                </a:rPr>
                <a:t>laser output</a:t>
              </a:r>
            </a:p>
            <a:p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1296" name="AutoShape 973"/>
            <p:cNvSpPr>
              <a:spLocks noChangeAspect="1" noChangeArrowheads="1"/>
            </p:cNvSpPr>
            <p:nvPr/>
          </p:nvSpPr>
          <p:spPr bwMode="auto">
            <a:xfrm rot="5400000">
              <a:off x="4585" y="2121"/>
              <a:ext cx="318" cy="188"/>
            </a:xfrm>
            <a:prstGeom prst="triangle">
              <a:avLst>
                <a:gd name="adj" fmla="val 50000"/>
              </a:avLst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297" name="Group 974"/>
            <p:cNvGrpSpPr>
              <a:grpSpLocks noChangeAspect="1"/>
            </p:cNvGrpSpPr>
            <p:nvPr/>
          </p:nvGrpSpPr>
          <p:grpSpPr bwMode="auto">
            <a:xfrm>
              <a:off x="3572" y="1582"/>
              <a:ext cx="157" cy="404"/>
              <a:chOff x="3312" y="1836"/>
              <a:chExt cx="120" cy="299"/>
            </a:xfrm>
          </p:grpSpPr>
          <p:sp>
            <p:nvSpPr>
              <p:cNvPr id="11427" name="Freeform 975"/>
              <p:cNvSpPr>
                <a:spLocks noChangeAspect="1"/>
              </p:cNvSpPr>
              <p:nvPr/>
            </p:nvSpPr>
            <p:spPr bwMode="auto">
              <a:xfrm>
                <a:off x="3312" y="1836"/>
                <a:ext cx="120" cy="299"/>
              </a:xfrm>
              <a:custGeom>
                <a:avLst/>
                <a:gdLst>
                  <a:gd name="T0" fmla="*/ 0 w 96"/>
                  <a:gd name="T1" fmla="*/ 93 h 240"/>
                  <a:gd name="T2" fmla="*/ 188 w 96"/>
                  <a:gd name="T3" fmla="*/ 0 h 240"/>
                  <a:gd name="T4" fmla="*/ 188 w 96"/>
                  <a:gd name="T5" fmla="*/ 371 h 240"/>
                  <a:gd name="T6" fmla="*/ 0 w 96"/>
                  <a:gd name="T7" fmla="*/ 465 h 240"/>
                  <a:gd name="T8" fmla="*/ 0 w 96"/>
                  <a:gd name="T9" fmla="*/ 93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240"/>
                  <a:gd name="T17" fmla="*/ 96 w 9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240">
                    <a:moveTo>
                      <a:pt x="0" y="48"/>
                    </a:moveTo>
                    <a:lnTo>
                      <a:pt x="96" y="0"/>
                    </a:lnTo>
                    <a:lnTo>
                      <a:pt x="96" y="192"/>
                    </a:lnTo>
                    <a:lnTo>
                      <a:pt x="0" y="24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428" name="Group 976"/>
              <p:cNvGrpSpPr>
                <a:grpSpLocks noChangeAspect="1"/>
              </p:cNvGrpSpPr>
              <p:nvPr/>
            </p:nvGrpSpPr>
            <p:grpSpPr bwMode="auto">
              <a:xfrm>
                <a:off x="3324" y="1878"/>
                <a:ext cx="94" cy="216"/>
                <a:chOff x="3504" y="2304"/>
                <a:chExt cx="94" cy="216"/>
              </a:xfrm>
            </p:grpSpPr>
            <p:sp>
              <p:nvSpPr>
                <p:cNvPr id="11429" name="Oval 977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0" name="Oval 978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1" name="Oval 979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4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2" name="Oval 980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3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3" name="Oval 981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2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4" name="Oval 982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1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5" name="Oval 983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1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6" name="Oval 984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0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7" name="Oval 985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8" name="Oval 986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39" name="Oval 987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6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0" name="Oval 988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1" name="Oval 98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2" name="Oval 990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42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3" name="Oval 991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3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4" name="Oval 992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2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5" name="Oval 993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6" name="Oval 994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7" name="Oval 995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38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8" name="Oval 996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49" name="Oval 99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0" name="Oval 998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64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1" name="Oval 99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57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2" name="Oval 1000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4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3" name="Oval 1001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4" name="Oval 1002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5" name="Oval 1003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10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6" name="Oval 1004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7" name="Oval 1005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8" name="Oval 1006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38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59" name="Oval 1007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379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0" name="Oval 1008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7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1" name="Oval 1009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2" name="Oval 1010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3" name="Oval 1011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3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4" name="Oval 10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5" name="Oval 1013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6" name="Oval 1014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10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7" name="Oval 1015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0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8" name="Oval 10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39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69" name="Oval 1017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0" name="Oval 1018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1" name="Oval 1019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5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2" name="Oval 1020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3" name="Oval 1021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4" name="Oval 1022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32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5" name="Oval 1023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25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6" name="Oval 1024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1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7" name="Oval 1025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9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8" name="Oval 1026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48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79" name="Oval 1027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47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0" name="Oval 1028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1" name="Oval 1029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2" name="Oval 1030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5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3" name="Oval 1031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47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4" name="Oval 1032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4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5" name="Oval 1033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51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6" name="Oval 1034"/>
                <p:cNvSpPr>
                  <a:spLocks noChangeAspect="1" noChangeArrowheads="1"/>
                </p:cNvSpPr>
                <p:nvPr/>
              </p:nvSpPr>
              <p:spPr bwMode="auto">
                <a:xfrm>
                  <a:off x="3517" y="250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7" name="Oval 1035"/>
                <p:cNvSpPr>
                  <a:spLocks noChangeAspect="1" noChangeArrowheads="1"/>
                </p:cNvSpPr>
                <p:nvPr/>
              </p:nvSpPr>
              <p:spPr bwMode="auto">
                <a:xfrm>
                  <a:off x="3530" y="250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8" name="Oval 1036"/>
                <p:cNvSpPr>
                  <a:spLocks noChangeAspect="1" noChangeArrowheads="1"/>
                </p:cNvSpPr>
                <p:nvPr/>
              </p:nvSpPr>
              <p:spPr bwMode="auto">
                <a:xfrm>
                  <a:off x="3543" y="249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89" name="Oval 1037"/>
                <p:cNvSpPr>
                  <a:spLocks noChangeAspect="1" noChangeArrowheads="1"/>
                </p:cNvSpPr>
                <p:nvPr/>
              </p:nvSpPr>
              <p:spPr bwMode="auto">
                <a:xfrm>
                  <a:off x="3556" y="2485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0" name="Oval 1038"/>
                <p:cNvSpPr>
                  <a:spLocks noChangeAspect="1" noChangeArrowheads="1"/>
                </p:cNvSpPr>
                <p:nvPr/>
              </p:nvSpPr>
              <p:spPr bwMode="auto">
                <a:xfrm>
                  <a:off x="3569" y="2478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1" name="Oval 1039"/>
                <p:cNvSpPr>
                  <a:spLocks noChangeAspect="1" noChangeArrowheads="1"/>
                </p:cNvSpPr>
                <p:nvPr/>
              </p:nvSpPr>
              <p:spPr bwMode="auto">
                <a:xfrm>
                  <a:off x="3582" y="2470"/>
                  <a:ext cx="3" cy="5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492" name="Oval 1040"/>
                <p:cNvSpPr>
                  <a:spLocks noChangeAspect="1" noChangeArrowheads="1"/>
                </p:cNvSpPr>
                <p:nvPr/>
              </p:nvSpPr>
              <p:spPr bwMode="auto">
                <a:xfrm>
                  <a:off x="3595" y="2463"/>
                  <a:ext cx="3" cy="4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11298" name="Freeform 1041"/>
            <p:cNvSpPr>
              <a:spLocks noChangeAspect="1"/>
            </p:cNvSpPr>
            <p:nvPr/>
          </p:nvSpPr>
          <p:spPr bwMode="auto">
            <a:xfrm>
              <a:off x="3688" y="1580"/>
              <a:ext cx="157" cy="404"/>
            </a:xfrm>
            <a:custGeom>
              <a:avLst/>
              <a:gdLst>
                <a:gd name="T0" fmla="*/ 0 w 96"/>
                <a:gd name="T1" fmla="*/ 229 h 240"/>
                <a:gd name="T2" fmla="*/ 420 w 96"/>
                <a:gd name="T3" fmla="*/ 0 h 240"/>
                <a:gd name="T4" fmla="*/ 420 w 96"/>
                <a:gd name="T5" fmla="*/ 916 h 240"/>
                <a:gd name="T6" fmla="*/ 0 w 96"/>
                <a:gd name="T7" fmla="*/ 1145 h 240"/>
                <a:gd name="T8" fmla="*/ 0 w 96"/>
                <a:gd name="T9" fmla="*/ 22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40"/>
                <a:gd name="T17" fmla="*/ 96 w 9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40">
                  <a:moveTo>
                    <a:pt x="0" y="48"/>
                  </a:moveTo>
                  <a:lnTo>
                    <a:pt x="96" y="0"/>
                  </a:lnTo>
                  <a:lnTo>
                    <a:pt x="96" y="192"/>
                  </a:lnTo>
                  <a:lnTo>
                    <a:pt x="0" y="24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299" name="Group 1042"/>
            <p:cNvGrpSpPr>
              <a:grpSpLocks noChangeAspect="1"/>
            </p:cNvGrpSpPr>
            <p:nvPr/>
          </p:nvGrpSpPr>
          <p:grpSpPr bwMode="auto">
            <a:xfrm>
              <a:off x="3698" y="1621"/>
              <a:ext cx="136" cy="316"/>
              <a:chOff x="3552" y="2256"/>
              <a:chExt cx="768" cy="1488"/>
            </a:xfrm>
          </p:grpSpPr>
          <p:sp>
            <p:nvSpPr>
              <p:cNvPr id="11363" name="Oval 1043"/>
              <p:cNvSpPr>
                <a:spLocks noChangeAspect="1" noChangeArrowheads="1"/>
              </p:cNvSpPr>
              <p:nvPr/>
            </p:nvSpPr>
            <p:spPr bwMode="auto">
              <a:xfrm>
                <a:off x="3552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4" name="Oval 1044"/>
              <p:cNvSpPr>
                <a:spLocks noChangeAspect="1" noChangeArrowheads="1"/>
              </p:cNvSpPr>
              <p:nvPr/>
            </p:nvSpPr>
            <p:spPr bwMode="auto">
              <a:xfrm>
                <a:off x="3648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5" name="Oval 1045"/>
              <p:cNvSpPr>
                <a:spLocks noChangeAspect="1" noChangeArrowheads="1"/>
              </p:cNvSpPr>
              <p:nvPr/>
            </p:nvSpPr>
            <p:spPr bwMode="auto">
              <a:xfrm>
                <a:off x="3744" y="249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6" name="Oval 1046"/>
              <p:cNvSpPr>
                <a:spLocks noChangeAspect="1" noChangeArrowheads="1"/>
              </p:cNvSpPr>
              <p:nvPr/>
            </p:nvSpPr>
            <p:spPr bwMode="auto">
              <a:xfrm>
                <a:off x="3840" y="244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7" name="Oval 1047"/>
              <p:cNvSpPr>
                <a:spLocks noChangeAspect="1" noChangeArrowheads="1"/>
              </p:cNvSpPr>
              <p:nvPr/>
            </p:nvSpPr>
            <p:spPr bwMode="auto">
              <a:xfrm>
                <a:off x="3936" y="24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8" name="Oval 1048"/>
              <p:cNvSpPr>
                <a:spLocks noChangeAspect="1" noChangeArrowheads="1"/>
              </p:cNvSpPr>
              <p:nvPr/>
            </p:nvSpPr>
            <p:spPr bwMode="auto">
              <a:xfrm>
                <a:off x="4032" y="235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69" name="Oval 1049"/>
              <p:cNvSpPr>
                <a:spLocks noChangeAspect="1" noChangeArrowheads="1"/>
              </p:cNvSpPr>
              <p:nvPr/>
            </p:nvSpPr>
            <p:spPr bwMode="auto">
              <a:xfrm>
                <a:off x="4128" y="230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0" name="Oval 1050"/>
              <p:cNvSpPr>
                <a:spLocks noChangeAspect="1" noChangeArrowheads="1"/>
              </p:cNvSpPr>
              <p:nvPr/>
            </p:nvSpPr>
            <p:spPr bwMode="auto">
              <a:xfrm>
                <a:off x="4224" y="22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1" name="Oval 1051"/>
              <p:cNvSpPr>
                <a:spLocks noChangeAspect="1" noChangeArrowheads="1"/>
              </p:cNvSpPr>
              <p:nvPr/>
            </p:nvSpPr>
            <p:spPr bwMode="auto">
              <a:xfrm>
                <a:off x="3552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2" name="Oval 1052"/>
              <p:cNvSpPr>
                <a:spLocks noChangeAspect="1" noChangeArrowheads="1"/>
              </p:cNvSpPr>
              <p:nvPr/>
            </p:nvSpPr>
            <p:spPr bwMode="auto">
              <a:xfrm>
                <a:off x="3648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3" name="Oval 1053"/>
              <p:cNvSpPr>
                <a:spLocks noChangeAspect="1" noChangeArrowheads="1"/>
              </p:cNvSpPr>
              <p:nvPr/>
            </p:nvSpPr>
            <p:spPr bwMode="auto">
              <a:xfrm>
                <a:off x="3744" y="264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4" name="Oval 1054"/>
              <p:cNvSpPr>
                <a:spLocks noChangeAspect="1" noChangeArrowheads="1"/>
              </p:cNvSpPr>
              <p:nvPr/>
            </p:nvSpPr>
            <p:spPr bwMode="auto">
              <a:xfrm>
                <a:off x="3840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5" name="Oval 1055"/>
              <p:cNvSpPr>
                <a:spLocks noChangeAspect="1" noChangeArrowheads="1"/>
              </p:cNvSpPr>
              <p:nvPr/>
            </p:nvSpPr>
            <p:spPr bwMode="auto">
              <a:xfrm>
                <a:off x="3936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6" name="Oval 1056"/>
              <p:cNvSpPr>
                <a:spLocks noChangeAspect="1" noChangeArrowheads="1"/>
              </p:cNvSpPr>
              <p:nvPr/>
            </p:nvSpPr>
            <p:spPr bwMode="auto">
              <a:xfrm>
                <a:off x="4032" y="249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7" name="Oval 1057"/>
              <p:cNvSpPr>
                <a:spLocks noChangeAspect="1" noChangeArrowheads="1"/>
              </p:cNvSpPr>
              <p:nvPr/>
            </p:nvSpPr>
            <p:spPr bwMode="auto">
              <a:xfrm>
                <a:off x="4128" y="244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8" name="Oval 1058"/>
              <p:cNvSpPr>
                <a:spLocks noChangeAspect="1" noChangeArrowheads="1"/>
              </p:cNvSpPr>
              <p:nvPr/>
            </p:nvSpPr>
            <p:spPr bwMode="auto">
              <a:xfrm>
                <a:off x="4224" y="24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79" name="Oval 1059"/>
              <p:cNvSpPr>
                <a:spLocks noChangeAspect="1" noChangeArrowheads="1"/>
              </p:cNvSpPr>
              <p:nvPr/>
            </p:nvSpPr>
            <p:spPr bwMode="auto">
              <a:xfrm>
                <a:off x="3552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0" name="Oval 1060"/>
              <p:cNvSpPr>
                <a:spLocks noChangeAspect="1" noChangeArrowheads="1"/>
              </p:cNvSpPr>
              <p:nvPr/>
            </p:nvSpPr>
            <p:spPr bwMode="auto">
              <a:xfrm>
                <a:off x="3648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1" name="Oval 1061"/>
              <p:cNvSpPr>
                <a:spLocks noChangeAspect="1" noChangeArrowheads="1"/>
              </p:cNvSpPr>
              <p:nvPr/>
            </p:nvSpPr>
            <p:spPr bwMode="auto">
              <a:xfrm>
                <a:off x="3744" y="278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2" name="Oval 1062"/>
              <p:cNvSpPr>
                <a:spLocks noChangeAspect="1" noChangeArrowheads="1"/>
              </p:cNvSpPr>
              <p:nvPr/>
            </p:nvSpPr>
            <p:spPr bwMode="auto">
              <a:xfrm>
                <a:off x="3840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3" name="Oval 1063"/>
              <p:cNvSpPr>
                <a:spLocks noChangeAspect="1" noChangeArrowheads="1"/>
              </p:cNvSpPr>
              <p:nvPr/>
            </p:nvSpPr>
            <p:spPr bwMode="auto">
              <a:xfrm>
                <a:off x="3936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4" name="Oval 1064"/>
              <p:cNvSpPr>
                <a:spLocks noChangeAspect="1" noChangeArrowheads="1"/>
              </p:cNvSpPr>
              <p:nvPr/>
            </p:nvSpPr>
            <p:spPr bwMode="auto">
              <a:xfrm>
                <a:off x="4032" y="264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5" name="Oval 1065"/>
              <p:cNvSpPr>
                <a:spLocks noChangeAspect="1" noChangeArrowheads="1"/>
              </p:cNvSpPr>
              <p:nvPr/>
            </p:nvSpPr>
            <p:spPr bwMode="auto">
              <a:xfrm>
                <a:off x="4128" y="259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6" name="Oval 1066"/>
              <p:cNvSpPr>
                <a:spLocks noChangeAspect="1" noChangeArrowheads="1"/>
              </p:cNvSpPr>
              <p:nvPr/>
            </p:nvSpPr>
            <p:spPr bwMode="auto">
              <a:xfrm>
                <a:off x="4224" y="254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7" name="Oval 1067"/>
              <p:cNvSpPr>
                <a:spLocks noChangeAspect="1" noChangeArrowheads="1"/>
              </p:cNvSpPr>
              <p:nvPr/>
            </p:nvSpPr>
            <p:spPr bwMode="auto">
              <a:xfrm>
                <a:off x="3552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8" name="Oval 1068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89" name="Oval 1069"/>
              <p:cNvSpPr>
                <a:spLocks noChangeAspect="1" noChangeArrowheads="1"/>
              </p:cNvSpPr>
              <p:nvPr/>
            </p:nvSpPr>
            <p:spPr bwMode="auto">
              <a:xfrm>
                <a:off x="3744" y="292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0" name="Oval 1070"/>
              <p:cNvSpPr>
                <a:spLocks noChangeAspect="1" noChangeArrowheads="1"/>
              </p:cNvSpPr>
              <p:nvPr/>
            </p:nvSpPr>
            <p:spPr bwMode="auto">
              <a:xfrm>
                <a:off x="3840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1" name="Oval 1071"/>
              <p:cNvSpPr>
                <a:spLocks noChangeAspect="1" noChangeArrowheads="1"/>
              </p:cNvSpPr>
              <p:nvPr/>
            </p:nvSpPr>
            <p:spPr bwMode="auto">
              <a:xfrm>
                <a:off x="3936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2" name="Oval 1072"/>
              <p:cNvSpPr>
                <a:spLocks noChangeAspect="1" noChangeArrowheads="1"/>
              </p:cNvSpPr>
              <p:nvPr/>
            </p:nvSpPr>
            <p:spPr bwMode="auto">
              <a:xfrm>
                <a:off x="4032" y="278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3" name="Oval 1073"/>
              <p:cNvSpPr>
                <a:spLocks noChangeAspect="1" noChangeArrowheads="1"/>
              </p:cNvSpPr>
              <p:nvPr/>
            </p:nvSpPr>
            <p:spPr bwMode="auto">
              <a:xfrm>
                <a:off x="4128" y="273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4" name="Oval 1074"/>
              <p:cNvSpPr>
                <a:spLocks noChangeAspect="1" noChangeArrowheads="1"/>
              </p:cNvSpPr>
              <p:nvPr/>
            </p:nvSpPr>
            <p:spPr bwMode="auto">
              <a:xfrm>
                <a:off x="4224" y="268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5" name="Oval 1075"/>
              <p:cNvSpPr>
                <a:spLocks noChangeAspect="1" noChangeArrowheads="1"/>
              </p:cNvSpPr>
              <p:nvPr/>
            </p:nvSpPr>
            <p:spPr bwMode="auto">
              <a:xfrm>
                <a:off x="3552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6" name="Oval 1076"/>
              <p:cNvSpPr>
                <a:spLocks noChangeAspect="1" noChangeArrowheads="1"/>
              </p:cNvSpPr>
              <p:nvPr/>
            </p:nvSpPr>
            <p:spPr bwMode="auto">
              <a:xfrm>
                <a:off x="3648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7" name="Oval 1077"/>
              <p:cNvSpPr>
                <a:spLocks noChangeAspect="1" noChangeArrowheads="1"/>
              </p:cNvSpPr>
              <p:nvPr/>
            </p:nvSpPr>
            <p:spPr bwMode="auto">
              <a:xfrm>
                <a:off x="3744" y="307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8" name="Oval 1078"/>
              <p:cNvSpPr>
                <a:spLocks noChangeAspect="1" noChangeArrowheads="1"/>
              </p:cNvSpPr>
              <p:nvPr/>
            </p:nvSpPr>
            <p:spPr bwMode="auto">
              <a:xfrm>
                <a:off x="3840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99" name="Oval 1079"/>
              <p:cNvSpPr>
                <a:spLocks noChangeAspect="1" noChangeArrowheads="1"/>
              </p:cNvSpPr>
              <p:nvPr/>
            </p:nvSpPr>
            <p:spPr bwMode="auto">
              <a:xfrm>
                <a:off x="3936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0" name="Oval 1080"/>
              <p:cNvSpPr>
                <a:spLocks noChangeAspect="1" noChangeArrowheads="1"/>
              </p:cNvSpPr>
              <p:nvPr/>
            </p:nvSpPr>
            <p:spPr bwMode="auto">
              <a:xfrm>
                <a:off x="4032" y="292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1" name="Oval 1081"/>
              <p:cNvSpPr>
                <a:spLocks noChangeAspect="1" noChangeArrowheads="1"/>
              </p:cNvSpPr>
              <p:nvPr/>
            </p:nvSpPr>
            <p:spPr bwMode="auto">
              <a:xfrm>
                <a:off x="4128" y="288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2" name="Oval 1082"/>
              <p:cNvSpPr>
                <a:spLocks noChangeAspect="1" noChangeArrowheads="1"/>
              </p:cNvSpPr>
              <p:nvPr/>
            </p:nvSpPr>
            <p:spPr bwMode="auto">
              <a:xfrm>
                <a:off x="4224" y="283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3" name="Oval 1083"/>
              <p:cNvSpPr>
                <a:spLocks noChangeAspect="1" noChangeArrowheads="1"/>
              </p:cNvSpPr>
              <p:nvPr/>
            </p:nvSpPr>
            <p:spPr bwMode="auto">
              <a:xfrm>
                <a:off x="3552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4" name="Oval 1084"/>
              <p:cNvSpPr>
                <a:spLocks noChangeAspect="1" noChangeArrowheads="1"/>
              </p:cNvSpPr>
              <p:nvPr/>
            </p:nvSpPr>
            <p:spPr bwMode="auto">
              <a:xfrm>
                <a:off x="3648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5" name="Oval 1085"/>
              <p:cNvSpPr>
                <a:spLocks noChangeAspect="1" noChangeArrowheads="1"/>
              </p:cNvSpPr>
              <p:nvPr/>
            </p:nvSpPr>
            <p:spPr bwMode="auto">
              <a:xfrm>
                <a:off x="3744" y="321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6" name="Oval 1086"/>
              <p:cNvSpPr>
                <a:spLocks noChangeAspect="1" noChangeArrowheads="1"/>
              </p:cNvSpPr>
              <p:nvPr/>
            </p:nvSpPr>
            <p:spPr bwMode="auto">
              <a:xfrm>
                <a:off x="3840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7" name="Oval 1087"/>
              <p:cNvSpPr>
                <a:spLocks noChangeAspect="1" noChangeArrowheads="1"/>
              </p:cNvSpPr>
              <p:nvPr/>
            </p:nvSpPr>
            <p:spPr bwMode="auto">
              <a:xfrm>
                <a:off x="3936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8" name="Oval 1088"/>
              <p:cNvSpPr>
                <a:spLocks noChangeAspect="1" noChangeArrowheads="1"/>
              </p:cNvSpPr>
              <p:nvPr/>
            </p:nvSpPr>
            <p:spPr bwMode="auto">
              <a:xfrm>
                <a:off x="4032" y="307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09" name="Oval 1089"/>
              <p:cNvSpPr>
                <a:spLocks noChangeAspect="1" noChangeArrowheads="1"/>
              </p:cNvSpPr>
              <p:nvPr/>
            </p:nvSpPr>
            <p:spPr bwMode="auto">
              <a:xfrm>
                <a:off x="4128" y="302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0" name="Oval 1090"/>
              <p:cNvSpPr>
                <a:spLocks noChangeAspect="1" noChangeArrowheads="1"/>
              </p:cNvSpPr>
              <p:nvPr/>
            </p:nvSpPr>
            <p:spPr bwMode="auto">
              <a:xfrm>
                <a:off x="4224" y="297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1" name="Oval 1091"/>
              <p:cNvSpPr>
                <a:spLocks noChangeAspect="1" noChangeArrowheads="1"/>
              </p:cNvSpPr>
              <p:nvPr/>
            </p:nvSpPr>
            <p:spPr bwMode="auto">
              <a:xfrm>
                <a:off x="3552" y="34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2" name="Oval 1092"/>
              <p:cNvSpPr>
                <a:spLocks noChangeAspect="1" noChangeArrowheads="1"/>
              </p:cNvSpPr>
              <p:nvPr/>
            </p:nvSpPr>
            <p:spPr bwMode="auto">
              <a:xfrm>
                <a:off x="3648" y="340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3" name="Oval 1093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4" name="Oval 1094"/>
              <p:cNvSpPr>
                <a:spLocks noChangeAspect="1" noChangeArrowheads="1"/>
              </p:cNvSpPr>
              <p:nvPr/>
            </p:nvSpPr>
            <p:spPr bwMode="auto">
              <a:xfrm>
                <a:off x="3840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5" name="Oval 1095"/>
              <p:cNvSpPr>
                <a:spLocks noChangeAspect="1" noChangeArrowheads="1"/>
              </p:cNvSpPr>
              <p:nvPr/>
            </p:nvSpPr>
            <p:spPr bwMode="auto">
              <a:xfrm>
                <a:off x="3936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6" name="Oval 1096"/>
              <p:cNvSpPr>
                <a:spLocks noChangeAspect="1" noChangeArrowheads="1"/>
              </p:cNvSpPr>
              <p:nvPr/>
            </p:nvSpPr>
            <p:spPr bwMode="auto">
              <a:xfrm>
                <a:off x="4032" y="321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7" name="Oval 1097"/>
              <p:cNvSpPr>
                <a:spLocks noChangeAspect="1" noChangeArrowheads="1"/>
              </p:cNvSpPr>
              <p:nvPr/>
            </p:nvSpPr>
            <p:spPr bwMode="auto">
              <a:xfrm>
                <a:off x="4128" y="316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8" name="Oval 1098"/>
              <p:cNvSpPr>
                <a:spLocks noChangeAspect="1" noChangeArrowheads="1"/>
              </p:cNvSpPr>
              <p:nvPr/>
            </p:nvSpPr>
            <p:spPr bwMode="auto">
              <a:xfrm>
                <a:off x="4224" y="312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19" name="Oval 1099"/>
              <p:cNvSpPr>
                <a:spLocks noChangeAspect="1" noChangeArrowheads="1"/>
              </p:cNvSpPr>
              <p:nvPr/>
            </p:nvSpPr>
            <p:spPr bwMode="auto">
              <a:xfrm>
                <a:off x="3552" y="360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0" name="Oval 1100"/>
              <p:cNvSpPr>
                <a:spLocks noChangeAspect="1" noChangeArrowheads="1"/>
              </p:cNvSpPr>
              <p:nvPr/>
            </p:nvSpPr>
            <p:spPr bwMode="auto">
              <a:xfrm>
                <a:off x="3648" y="355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1" name="Oval 1101"/>
              <p:cNvSpPr>
                <a:spLocks noChangeAspect="1" noChangeArrowheads="1"/>
              </p:cNvSpPr>
              <p:nvPr/>
            </p:nvSpPr>
            <p:spPr bwMode="auto">
              <a:xfrm>
                <a:off x="3744" y="350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2" name="Oval 1102"/>
              <p:cNvSpPr>
                <a:spLocks noChangeAspect="1" noChangeArrowheads="1"/>
              </p:cNvSpPr>
              <p:nvPr/>
            </p:nvSpPr>
            <p:spPr bwMode="auto">
              <a:xfrm>
                <a:off x="3840" y="3456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3" name="Oval 1103"/>
              <p:cNvSpPr>
                <a:spLocks noChangeAspect="1" noChangeArrowheads="1"/>
              </p:cNvSpPr>
              <p:nvPr/>
            </p:nvSpPr>
            <p:spPr bwMode="auto">
              <a:xfrm>
                <a:off x="3936" y="3408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4" name="Oval 1104"/>
              <p:cNvSpPr>
                <a:spLocks noChangeAspect="1" noChangeArrowheads="1"/>
              </p:cNvSpPr>
              <p:nvPr/>
            </p:nvSpPr>
            <p:spPr bwMode="auto">
              <a:xfrm>
                <a:off x="4032" y="3360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5" name="Oval 1105"/>
              <p:cNvSpPr>
                <a:spLocks noChangeAspect="1" noChangeArrowheads="1"/>
              </p:cNvSpPr>
              <p:nvPr/>
            </p:nvSpPr>
            <p:spPr bwMode="auto">
              <a:xfrm>
                <a:off x="4128" y="3312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26" name="Oval 1106"/>
              <p:cNvSpPr>
                <a:spLocks noChangeAspect="1" noChangeArrowheads="1"/>
              </p:cNvSpPr>
              <p:nvPr/>
            </p:nvSpPr>
            <p:spPr bwMode="auto">
              <a:xfrm>
                <a:off x="4224" y="3264"/>
                <a:ext cx="96" cy="144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300" name="Line 1107"/>
            <p:cNvSpPr>
              <a:spLocks noChangeAspect="1" noChangeShapeType="1"/>
            </p:cNvSpPr>
            <p:nvPr/>
          </p:nvSpPr>
          <p:spPr bwMode="auto">
            <a:xfrm>
              <a:off x="3761" y="1661"/>
              <a:ext cx="5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1" name="Line 1108"/>
            <p:cNvSpPr>
              <a:spLocks noChangeAspect="1" noChangeShapeType="1"/>
            </p:cNvSpPr>
            <p:nvPr/>
          </p:nvSpPr>
          <p:spPr bwMode="auto">
            <a:xfrm>
              <a:off x="3761" y="1904"/>
              <a:ext cx="5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Rectangle 1109"/>
            <p:cNvSpPr>
              <a:spLocks noChangeAspect="1" noChangeArrowheads="1"/>
            </p:cNvSpPr>
            <p:nvPr/>
          </p:nvSpPr>
          <p:spPr bwMode="auto">
            <a:xfrm>
              <a:off x="3753" y="1661"/>
              <a:ext cx="94" cy="241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3" name="Rectangle 1110"/>
            <p:cNvSpPr>
              <a:spLocks noChangeAspect="1" noChangeArrowheads="1"/>
            </p:cNvSpPr>
            <p:nvPr/>
          </p:nvSpPr>
          <p:spPr bwMode="auto">
            <a:xfrm>
              <a:off x="4903" y="1516"/>
              <a:ext cx="94" cy="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4" name="Text Box 1111"/>
            <p:cNvSpPr txBox="1">
              <a:spLocks noChangeAspect="1" noChangeArrowheads="1"/>
            </p:cNvSpPr>
            <p:nvPr/>
          </p:nvSpPr>
          <p:spPr bwMode="auto">
            <a:xfrm>
              <a:off x="3283" y="433"/>
              <a:ext cx="131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Phase processing and feedback loop</a:t>
              </a:r>
              <a:endParaRPr lang="fr-FR" sz="1600" b="1">
                <a:solidFill>
                  <a:schemeClr val="tx1"/>
                </a:solidFill>
              </a:endParaRPr>
            </a:p>
          </p:txBody>
        </p:sp>
        <p:grpSp>
          <p:nvGrpSpPr>
            <p:cNvPr id="11305" name="Group 1112"/>
            <p:cNvGrpSpPr>
              <a:grpSpLocks/>
            </p:cNvGrpSpPr>
            <p:nvPr/>
          </p:nvGrpSpPr>
          <p:grpSpPr bwMode="auto">
            <a:xfrm>
              <a:off x="1718" y="1071"/>
              <a:ext cx="838" cy="475"/>
              <a:chOff x="1718" y="1055"/>
              <a:chExt cx="838" cy="507"/>
            </a:xfrm>
          </p:grpSpPr>
          <p:sp>
            <p:nvSpPr>
              <p:cNvPr id="11361" name="Freeform 1113"/>
              <p:cNvSpPr>
                <a:spLocks/>
              </p:cNvSpPr>
              <p:nvPr/>
            </p:nvSpPr>
            <p:spPr bwMode="auto">
              <a:xfrm>
                <a:off x="1718" y="1055"/>
                <a:ext cx="838" cy="245"/>
              </a:xfrm>
              <a:custGeom>
                <a:avLst/>
                <a:gdLst>
                  <a:gd name="T0" fmla="*/ 0 w 1118"/>
                  <a:gd name="T1" fmla="*/ 245 h 245"/>
                  <a:gd name="T2" fmla="*/ 152 w 1118"/>
                  <a:gd name="T3" fmla="*/ 1 h 245"/>
                  <a:gd name="T4" fmla="*/ 471 w 1118"/>
                  <a:gd name="T5" fmla="*/ 0 h 245"/>
                  <a:gd name="T6" fmla="*/ 0 60000 65536"/>
                  <a:gd name="T7" fmla="*/ 0 60000 65536"/>
                  <a:gd name="T8" fmla="*/ 0 60000 65536"/>
                  <a:gd name="T9" fmla="*/ 0 w 1118"/>
                  <a:gd name="T10" fmla="*/ 0 h 245"/>
                  <a:gd name="T11" fmla="*/ 1118 w 1118"/>
                  <a:gd name="T12" fmla="*/ 245 h 2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8" h="245">
                    <a:moveTo>
                      <a:pt x="0" y="245"/>
                    </a:moveTo>
                    <a:cubicBezTo>
                      <a:pt x="28" y="211"/>
                      <a:pt x="104" y="1"/>
                      <a:pt x="362" y="1"/>
                    </a:cubicBezTo>
                    <a:cubicBezTo>
                      <a:pt x="740" y="0"/>
                      <a:pt x="1118" y="0"/>
                      <a:pt x="111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2" name="Freeform 1114"/>
              <p:cNvSpPr>
                <a:spLocks/>
              </p:cNvSpPr>
              <p:nvPr/>
            </p:nvSpPr>
            <p:spPr bwMode="auto">
              <a:xfrm flipV="1">
                <a:off x="1718" y="1317"/>
                <a:ext cx="838" cy="245"/>
              </a:xfrm>
              <a:custGeom>
                <a:avLst/>
                <a:gdLst>
                  <a:gd name="T0" fmla="*/ 0 w 1118"/>
                  <a:gd name="T1" fmla="*/ 245 h 245"/>
                  <a:gd name="T2" fmla="*/ 152 w 1118"/>
                  <a:gd name="T3" fmla="*/ 1 h 245"/>
                  <a:gd name="T4" fmla="*/ 471 w 1118"/>
                  <a:gd name="T5" fmla="*/ 0 h 245"/>
                  <a:gd name="T6" fmla="*/ 0 60000 65536"/>
                  <a:gd name="T7" fmla="*/ 0 60000 65536"/>
                  <a:gd name="T8" fmla="*/ 0 60000 65536"/>
                  <a:gd name="T9" fmla="*/ 0 w 1118"/>
                  <a:gd name="T10" fmla="*/ 0 h 245"/>
                  <a:gd name="T11" fmla="*/ 1118 w 1118"/>
                  <a:gd name="T12" fmla="*/ 245 h 2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8" h="245">
                    <a:moveTo>
                      <a:pt x="0" y="245"/>
                    </a:moveTo>
                    <a:cubicBezTo>
                      <a:pt x="28" y="211"/>
                      <a:pt x="104" y="1"/>
                      <a:pt x="362" y="1"/>
                    </a:cubicBezTo>
                    <a:cubicBezTo>
                      <a:pt x="740" y="0"/>
                      <a:pt x="1118" y="0"/>
                      <a:pt x="1118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306" name="Group 1115"/>
            <p:cNvGrpSpPr>
              <a:grpSpLocks/>
            </p:cNvGrpSpPr>
            <p:nvPr/>
          </p:nvGrpSpPr>
          <p:grpSpPr bwMode="auto">
            <a:xfrm>
              <a:off x="2313" y="1024"/>
              <a:ext cx="189" cy="103"/>
              <a:chOff x="2291" y="1292"/>
              <a:chExt cx="189" cy="103"/>
            </a:xfrm>
          </p:grpSpPr>
          <p:sp>
            <p:nvSpPr>
              <p:cNvPr id="11359" name="Rectangle 1116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60" name="Line 1117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07" name="AutoShape 1118"/>
            <p:cNvSpPr>
              <a:spLocks noChangeArrowheads="1"/>
            </p:cNvSpPr>
            <p:nvPr/>
          </p:nvSpPr>
          <p:spPr bwMode="auto">
            <a:xfrm rot="5400000">
              <a:off x="2001" y="951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08" name="Group 1119"/>
            <p:cNvGrpSpPr>
              <a:grpSpLocks/>
            </p:cNvGrpSpPr>
            <p:nvPr/>
          </p:nvGrpSpPr>
          <p:grpSpPr bwMode="auto">
            <a:xfrm>
              <a:off x="2313" y="1496"/>
              <a:ext cx="189" cy="103"/>
              <a:chOff x="2291" y="1292"/>
              <a:chExt cx="189" cy="103"/>
            </a:xfrm>
          </p:grpSpPr>
          <p:sp>
            <p:nvSpPr>
              <p:cNvPr id="11357" name="Rectangle 1120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8" name="Line 1121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09" name="AutoShape 1122"/>
            <p:cNvSpPr>
              <a:spLocks noChangeArrowheads="1"/>
            </p:cNvSpPr>
            <p:nvPr/>
          </p:nvSpPr>
          <p:spPr bwMode="auto">
            <a:xfrm rot="5400000">
              <a:off x="2001" y="1423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0" name="Text Box 1123"/>
            <p:cNvSpPr txBox="1">
              <a:spLocks noChangeAspect="1" noChangeArrowheads="1"/>
            </p:cNvSpPr>
            <p:nvPr/>
          </p:nvSpPr>
          <p:spPr bwMode="auto">
            <a:xfrm>
              <a:off x="920" y="1034"/>
              <a:ext cx="9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1×2 splitters</a:t>
              </a:r>
            </a:p>
          </p:txBody>
        </p:sp>
        <p:sp>
          <p:nvSpPr>
            <p:cNvPr id="11311" name="Rectangle 1124"/>
            <p:cNvSpPr>
              <a:spLocks noChangeAspect="1" noChangeArrowheads="1"/>
            </p:cNvSpPr>
            <p:nvPr/>
          </p:nvSpPr>
          <p:spPr bwMode="auto">
            <a:xfrm>
              <a:off x="1662" y="1246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2" name="Freeform 1125"/>
            <p:cNvSpPr>
              <a:spLocks/>
            </p:cNvSpPr>
            <p:nvPr/>
          </p:nvSpPr>
          <p:spPr bwMode="auto">
            <a:xfrm>
              <a:off x="1718" y="2035"/>
              <a:ext cx="838" cy="245"/>
            </a:xfrm>
            <a:custGeom>
              <a:avLst/>
              <a:gdLst>
                <a:gd name="T0" fmla="*/ 0 w 1118"/>
                <a:gd name="T1" fmla="*/ 245 h 245"/>
                <a:gd name="T2" fmla="*/ 152 w 1118"/>
                <a:gd name="T3" fmla="*/ 1 h 245"/>
                <a:gd name="T4" fmla="*/ 471 w 1118"/>
                <a:gd name="T5" fmla="*/ 0 h 245"/>
                <a:gd name="T6" fmla="*/ 0 60000 65536"/>
                <a:gd name="T7" fmla="*/ 0 60000 65536"/>
                <a:gd name="T8" fmla="*/ 0 60000 65536"/>
                <a:gd name="T9" fmla="*/ 0 w 1118"/>
                <a:gd name="T10" fmla="*/ 0 h 245"/>
                <a:gd name="T11" fmla="*/ 1118 w 1118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8" h="245">
                  <a:moveTo>
                    <a:pt x="0" y="245"/>
                  </a:moveTo>
                  <a:cubicBezTo>
                    <a:pt x="28" y="211"/>
                    <a:pt x="104" y="1"/>
                    <a:pt x="362" y="1"/>
                  </a:cubicBezTo>
                  <a:cubicBezTo>
                    <a:pt x="740" y="0"/>
                    <a:pt x="1118" y="0"/>
                    <a:pt x="111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13" name="Freeform 1126"/>
            <p:cNvSpPr>
              <a:spLocks/>
            </p:cNvSpPr>
            <p:nvPr/>
          </p:nvSpPr>
          <p:spPr bwMode="auto">
            <a:xfrm flipV="1">
              <a:off x="1718" y="2265"/>
              <a:ext cx="838" cy="245"/>
            </a:xfrm>
            <a:custGeom>
              <a:avLst/>
              <a:gdLst>
                <a:gd name="T0" fmla="*/ 0 w 1118"/>
                <a:gd name="T1" fmla="*/ 245 h 245"/>
                <a:gd name="T2" fmla="*/ 152 w 1118"/>
                <a:gd name="T3" fmla="*/ 1 h 245"/>
                <a:gd name="T4" fmla="*/ 471 w 1118"/>
                <a:gd name="T5" fmla="*/ 0 h 245"/>
                <a:gd name="T6" fmla="*/ 0 60000 65536"/>
                <a:gd name="T7" fmla="*/ 0 60000 65536"/>
                <a:gd name="T8" fmla="*/ 0 60000 65536"/>
                <a:gd name="T9" fmla="*/ 0 w 1118"/>
                <a:gd name="T10" fmla="*/ 0 h 245"/>
                <a:gd name="T11" fmla="*/ 1118 w 1118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8" h="245">
                  <a:moveTo>
                    <a:pt x="0" y="245"/>
                  </a:moveTo>
                  <a:cubicBezTo>
                    <a:pt x="28" y="211"/>
                    <a:pt x="104" y="1"/>
                    <a:pt x="362" y="1"/>
                  </a:cubicBezTo>
                  <a:cubicBezTo>
                    <a:pt x="740" y="0"/>
                    <a:pt x="1118" y="0"/>
                    <a:pt x="1118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314" name="Group 1127"/>
            <p:cNvGrpSpPr>
              <a:grpSpLocks/>
            </p:cNvGrpSpPr>
            <p:nvPr/>
          </p:nvGrpSpPr>
          <p:grpSpPr bwMode="auto">
            <a:xfrm>
              <a:off x="2313" y="1988"/>
              <a:ext cx="189" cy="103"/>
              <a:chOff x="2291" y="1292"/>
              <a:chExt cx="189" cy="103"/>
            </a:xfrm>
          </p:grpSpPr>
          <p:sp>
            <p:nvSpPr>
              <p:cNvPr id="11355" name="Rectangle 1128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6" name="Line 1129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15" name="AutoShape 1130"/>
            <p:cNvSpPr>
              <a:spLocks noChangeArrowheads="1"/>
            </p:cNvSpPr>
            <p:nvPr/>
          </p:nvSpPr>
          <p:spPr bwMode="auto">
            <a:xfrm rot="5400000">
              <a:off x="2001" y="1915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16" name="Group 1131"/>
            <p:cNvGrpSpPr>
              <a:grpSpLocks/>
            </p:cNvGrpSpPr>
            <p:nvPr/>
          </p:nvGrpSpPr>
          <p:grpSpPr bwMode="auto">
            <a:xfrm>
              <a:off x="2313" y="2456"/>
              <a:ext cx="189" cy="103"/>
              <a:chOff x="2291" y="1292"/>
              <a:chExt cx="189" cy="103"/>
            </a:xfrm>
          </p:grpSpPr>
          <p:sp>
            <p:nvSpPr>
              <p:cNvPr id="11353" name="Rectangle 1132"/>
              <p:cNvSpPr>
                <a:spLocks noChangeAspect="1" noChangeArrowheads="1"/>
              </p:cNvSpPr>
              <p:nvPr/>
            </p:nvSpPr>
            <p:spPr bwMode="auto">
              <a:xfrm>
                <a:off x="2291" y="1292"/>
                <a:ext cx="189" cy="1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4" name="Line 1133"/>
              <p:cNvSpPr>
                <a:spLocks noChangeAspect="1" noChangeShapeType="1"/>
              </p:cNvSpPr>
              <p:nvPr/>
            </p:nvSpPr>
            <p:spPr bwMode="auto">
              <a:xfrm>
                <a:off x="2313" y="1343"/>
                <a:ext cx="146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17" name="AutoShape 1134"/>
            <p:cNvSpPr>
              <a:spLocks noChangeArrowheads="1"/>
            </p:cNvSpPr>
            <p:nvPr/>
          </p:nvSpPr>
          <p:spPr bwMode="auto">
            <a:xfrm rot="5400000">
              <a:off x="2001" y="2387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8" name="Rectangle 1135"/>
            <p:cNvSpPr>
              <a:spLocks noChangeAspect="1" noChangeArrowheads="1"/>
            </p:cNvSpPr>
            <p:nvPr/>
          </p:nvSpPr>
          <p:spPr bwMode="auto">
            <a:xfrm>
              <a:off x="1666" y="2206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9" name="Text Box 1136"/>
            <p:cNvSpPr txBox="1">
              <a:spLocks noChangeAspect="1" noChangeArrowheads="1"/>
            </p:cNvSpPr>
            <p:nvPr/>
          </p:nvSpPr>
          <p:spPr bwMode="auto">
            <a:xfrm>
              <a:off x="1496" y="2691"/>
              <a:ext cx="9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1×16 splitters</a:t>
              </a:r>
            </a:p>
          </p:txBody>
        </p:sp>
        <p:sp>
          <p:nvSpPr>
            <p:cNvPr id="11320" name="Text Box 1137"/>
            <p:cNvSpPr txBox="1">
              <a:spLocks noChangeAspect="1" noChangeArrowheads="1"/>
            </p:cNvSpPr>
            <p:nvPr/>
          </p:nvSpPr>
          <p:spPr bwMode="auto">
            <a:xfrm>
              <a:off x="414" y="1490"/>
              <a:ext cx="10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1W PM EDFA</a:t>
              </a:r>
            </a:p>
          </p:txBody>
        </p:sp>
        <p:sp>
          <p:nvSpPr>
            <p:cNvPr id="11321" name="Freeform 1138"/>
            <p:cNvSpPr>
              <a:spLocks/>
            </p:cNvSpPr>
            <p:nvPr/>
          </p:nvSpPr>
          <p:spPr bwMode="auto">
            <a:xfrm>
              <a:off x="748" y="1816"/>
              <a:ext cx="546" cy="856"/>
            </a:xfrm>
            <a:custGeom>
              <a:avLst/>
              <a:gdLst>
                <a:gd name="T0" fmla="*/ 0 w 720"/>
                <a:gd name="T1" fmla="*/ 856 h 856"/>
                <a:gd name="T2" fmla="*/ 0 w 720"/>
                <a:gd name="T3" fmla="*/ 208 h 856"/>
                <a:gd name="T4" fmla="*/ 76 w 720"/>
                <a:gd name="T5" fmla="*/ 1 h 856"/>
                <a:gd name="T6" fmla="*/ 314 w 720"/>
                <a:gd name="T7" fmla="*/ 0 h 8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856"/>
                <a:gd name="T14" fmla="*/ 720 w 720"/>
                <a:gd name="T15" fmla="*/ 856 h 8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856">
                  <a:moveTo>
                    <a:pt x="0" y="856"/>
                  </a:moveTo>
                  <a:cubicBezTo>
                    <a:pt x="0" y="856"/>
                    <a:pt x="0" y="532"/>
                    <a:pt x="0" y="208"/>
                  </a:cubicBezTo>
                  <a:cubicBezTo>
                    <a:pt x="0" y="70"/>
                    <a:pt x="45" y="1"/>
                    <a:pt x="174" y="1"/>
                  </a:cubicBezTo>
                  <a:cubicBezTo>
                    <a:pt x="447" y="0"/>
                    <a:pt x="720" y="0"/>
                    <a:pt x="720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322" name="Group 1139"/>
            <p:cNvGrpSpPr>
              <a:grpSpLocks/>
            </p:cNvGrpSpPr>
            <p:nvPr/>
          </p:nvGrpSpPr>
          <p:grpSpPr bwMode="auto">
            <a:xfrm>
              <a:off x="694" y="2351"/>
              <a:ext cx="100" cy="194"/>
              <a:chOff x="342" y="2655"/>
              <a:chExt cx="100" cy="194"/>
            </a:xfrm>
          </p:grpSpPr>
          <p:sp>
            <p:nvSpPr>
              <p:cNvPr id="11351" name="Rectangle 1140"/>
              <p:cNvSpPr>
                <a:spLocks noChangeAspect="1" noChangeArrowheads="1"/>
              </p:cNvSpPr>
              <p:nvPr/>
            </p:nvSpPr>
            <p:spPr bwMode="auto">
              <a:xfrm rot="-5400000">
                <a:off x="295" y="2702"/>
                <a:ext cx="194" cy="1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2" name="Line 1141"/>
              <p:cNvSpPr>
                <a:spLocks noChangeAspect="1" noChangeShapeType="1"/>
              </p:cNvSpPr>
              <p:nvPr/>
            </p:nvSpPr>
            <p:spPr bwMode="auto">
              <a:xfrm rot="-5400000">
                <a:off x="316" y="2752"/>
                <a:ext cx="153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23" name="Rectangle 1142"/>
            <p:cNvSpPr>
              <a:spLocks noChangeAspect="1" noChangeArrowheads="1"/>
            </p:cNvSpPr>
            <p:nvPr/>
          </p:nvSpPr>
          <p:spPr bwMode="auto">
            <a:xfrm>
              <a:off x="1290" y="1750"/>
              <a:ext cx="88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24" name="AutoShape 1143"/>
            <p:cNvSpPr>
              <a:spLocks noChangeArrowheads="1"/>
            </p:cNvSpPr>
            <p:nvPr/>
          </p:nvSpPr>
          <p:spPr bwMode="auto">
            <a:xfrm rot="5400000">
              <a:off x="929" y="1699"/>
              <a:ext cx="274" cy="237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1325" name="Group 1144"/>
            <p:cNvGrpSpPr>
              <a:grpSpLocks/>
            </p:cNvGrpSpPr>
            <p:nvPr/>
          </p:nvGrpSpPr>
          <p:grpSpPr bwMode="auto">
            <a:xfrm>
              <a:off x="467" y="1977"/>
              <a:ext cx="338" cy="276"/>
              <a:chOff x="120" y="2281"/>
              <a:chExt cx="338" cy="276"/>
            </a:xfrm>
          </p:grpSpPr>
          <p:sp>
            <p:nvSpPr>
              <p:cNvPr id="11347" name="Oval 1145"/>
              <p:cNvSpPr>
                <a:spLocks noChangeAspect="1" noChangeArrowheads="1"/>
              </p:cNvSpPr>
              <p:nvPr/>
            </p:nvSpPr>
            <p:spPr bwMode="auto">
              <a:xfrm rot="-5400000">
                <a:off x="236" y="2364"/>
                <a:ext cx="111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48" name="Oval 1146"/>
              <p:cNvSpPr>
                <a:spLocks noChangeAspect="1" noChangeArrowheads="1"/>
              </p:cNvSpPr>
              <p:nvPr/>
            </p:nvSpPr>
            <p:spPr bwMode="auto">
              <a:xfrm rot="-5400000">
                <a:off x="237" y="2327"/>
                <a:ext cx="109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49" name="Oval 1147"/>
              <p:cNvSpPr>
                <a:spLocks noChangeAspect="1" noChangeArrowheads="1"/>
              </p:cNvSpPr>
              <p:nvPr/>
            </p:nvSpPr>
            <p:spPr bwMode="auto">
              <a:xfrm rot="-5400000">
                <a:off x="237" y="2285"/>
                <a:ext cx="11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66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350" name="Line 1148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51" y="2250"/>
                <a:ext cx="276" cy="338"/>
              </a:xfrm>
              <a:prstGeom prst="line">
                <a:avLst/>
              </a:prstGeom>
              <a:noFill/>
              <a:ln w="19050">
                <a:solidFill>
                  <a:srgbClr val="0033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1326" name="Rectangle 1149"/>
            <p:cNvSpPr>
              <a:spLocks noChangeAspect="1" noChangeArrowheads="1"/>
            </p:cNvSpPr>
            <p:nvPr/>
          </p:nvSpPr>
          <p:spPr bwMode="auto">
            <a:xfrm rot="-5400000">
              <a:off x="575" y="2723"/>
              <a:ext cx="354" cy="1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11327" name="Text Box 1150"/>
            <p:cNvSpPr txBox="1">
              <a:spLocks noChangeAspect="1" noChangeArrowheads="1"/>
            </p:cNvSpPr>
            <p:nvPr/>
          </p:nvSpPr>
          <p:spPr bwMode="auto">
            <a:xfrm>
              <a:off x="839" y="2617"/>
              <a:ext cx="517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>
                  <a:solidFill>
                    <a:schemeClr val="tx1"/>
                  </a:solidFill>
                </a:rPr>
                <a:t>Laser diode</a:t>
              </a:r>
            </a:p>
            <a:p>
              <a:r>
                <a:rPr lang="fr-FR" b="1">
                  <a:solidFill>
                    <a:schemeClr val="tx1"/>
                  </a:solidFill>
                </a:rPr>
                <a:t>1.55µm</a:t>
              </a:r>
            </a:p>
          </p:txBody>
        </p:sp>
        <p:sp>
          <p:nvSpPr>
            <p:cNvPr id="11328" name="Oval 1151"/>
            <p:cNvSpPr>
              <a:spLocks noChangeAspect="1" noChangeArrowheads="1"/>
            </p:cNvSpPr>
            <p:nvPr/>
          </p:nvSpPr>
          <p:spPr bwMode="auto">
            <a:xfrm rot="10800000">
              <a:off x="4326" y="1580"/>
              <a:ext cx="64" cy="3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29" name="Oval 1152"/>
            <p:cNvSpPr>
              <a:spLocks noChangeAspect="1" noChangeArrowheads="1"/>
            </p:cNvSpPr>
            <p:nvPr/>
          </p:nvSpPr>
          <p:spPr bwMode="auto">
            <a:xfrm rot="10800000">
              <a:off x="4590" y="1580"/>
              <a:ext cx="64" cy="3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0" name="Rectangle 1153"/>
            <p:cNvSpPr>
              <a:spLocks noChangeAspect="1" noChangeArrowheads="1"/>
            </p:cNvSpPr>
            <p:nvPr/>
          </p:nvSpPr>
          <p:spPr bwMode="auto">
            <a:xfrm rot="-2700000">
              <a:off x="4067" y="1976"/>
              <a:ext cx="38" cy="5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1" name="Rectangle 1154"/>
            <p:cNvSpPr>
              <a:spLocks noChangeAspect="1" noChangeArrowheads="1"/>
            </p:cNvSpPr>
            <p:nvPr/>
          </p:nvSpPr>
          <p:spPr bwMode="auto">
            <a:xfrm rot="-2700000">
              <a:off x="4083" y="1504"/>
              <a:ext cx="38" cy="5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2" name="Text Box 1155"/>
            <p:cNvSpPr txBox="1">
              <a:spLocks noChangeAspect="1" noChangeArrowheads="1"/>
            </p:cNvSpPr>
            <p:nvPr/>
          </p:nvSpPr>
          <p:spPr bwMode="auto">
            <a:xfrm>
              <a:off x="4018" y="1413"/>
              <a:ext cx="7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200">
                  <a:solidFill>
                    <a:schemeClr val="tx1"/>
                  </a:solidFill>
                </a:rPr>
                <a:t>2:1image relay</a:t>
              </a:r>
            </a:p>
          </p:txBody>
        </p:sp>
        <p:sp>
          <p:nvSpPr>
            <p:cNvPr id="11333" name="Text Box 1156"/>
            <p:cNvSpPr txBox="1">
              <a:spLocks noChangeAspect="1" noChangeArrowheads="1"/>
            </p:cNvSpPr>
            <p:nvPr/>
          </p:nvSpPr>
          <p:spPr bwMode="auto">
            <a:xfrm>
              <a:off x="3138" y="1130"/>
              <a:ext cx="53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fiber array</a:t>
              </a:r>
            </a:p>
          </p:txBody>
        </p:sp>
        <p:sp>
          <p:nvSpPr>
            <p:cNvPr id="11334" name="Text Box 1157"/>
            <p:cNvSpPr txBox="1">
              <a:spLocks noChangeAspect="1" noChangeArrowheads="1"/>
            </p:cNvSpPr>
            <p:nvPr/>
          </p:nvSpPr>
          <p:spPr bwMode="auto">
            <a:xfrm>
              <a:off x="3220" y="2151"/>
              <a:ext cx="53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lenslet array</a:t>
              </a:r>
            </a:p>
          </p:txBody>
        </p:sp>
        <p:sp>
          <p:nvSpPr>
            <p:cNvPr id="11335" name="Line 1158"/>
            <p:cNvSpPr>
              <a:spLocks noChangeShapeType="1"/>
            </p:cNvSpPr>
            <p:nvPr/>
          </p:nvSpPr>
          <p:spPr bwMode="auto">
            <a:xfrm>
              <a:off x="3503" y="1497"/>
              <a:ext cx="8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6" name="Line 1159"/>
            <p:cNvSpPr>
              <a:spLocks noChangeShapeType="1"/>
            </p:cNvSpPr>
            <p:nvPr/>
          </p:nvSpPr>
          <p:spPr bwMode="auto">
            <a:xfrm flipV="1">
              <a:off x="3640" y="2000"/>
              <a:ext cx="55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37" name="Freeform 1160"/>
            <p:cNvSpPr>
              <a:spLocks/>
            </p:cNvSpPr>
            <p:nvPr/>
          </p:nvSpPr>
          <p:spPr bwMode="auto">
            <a:xfrm>
              <a:off x="2750" y="602"/>
              <a:ext cx="2197" cy="941"/>
            </a:xfrm>
            <a:custGeom>
              <a:avLst/>
              <a:gdLst>
                <a:gd name="T0" fmla="*/ 39 w 2197"/>
                <a:gd name="T1" fmla="*/ 247 h 941"/>
                <a:gd name="T2" fmla="*/ 1499 w 2197"/>
                <a:gd name="T3" fmla="*/ 457 h 941"/>
                <a:gd name="T4" fmla="*/ 2197 w 2197"/>
                <a:gd name="T5" fmla="*/ 941 h 941"/>
                <a:gd name="T6" fmla="*/ 0 60000 65536"/>
                <a:gd name="T7" fmla="*/ 0 60000 65536"/>
                <a:gd name="T8" fmla="*/ 0 60000 65536"/>
                <a:gd name="T9" fmla="*/ 0 w 2197"/>
                <a:gd name="T10" fmla="*/ 0 h 941"/>
                <a:gd name="T11" fmla="*/ 2197 w 2197"/>
                <a:gd name="T12" fmla="*/ 941 h 9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7" h="941">
                  <a:moveTo>
                    <a:pt x="39" y="247"/>
                  </a:moveTo>
                  <a:cubicBezTo>
                    <a:pt x="0" y="0"/>
                    <a:pt x="924" y="80"/>
                    <a:pt x="1499" y="457"/>
                  </a:cubicBezTo>
                  <a:cubicBezTo>
                    <a:pt x="1881" y="556"/>
                    <a:pt x="2139" y="521"/>
                    <a:pt x="2197" y="94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11338" name="Picture 11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736"/>
              <a:ext cx="744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39" name="Freeform 1162"/>
            <p:cNvSpPr>
              <a:spLocks/>
            </p:cNvSpPr>
            <p:nvPr/>
          </p:nvSpPr>
          <p:spPr bwMode="auto">
            <a:xfrm>
              <a:off x="4729" y="1179"/>
              <a:ext cx="85" cy="66"/>
            </a:xfrm>
            <a:custGeom>
              <a:avLst/>
              <a:gdLst>
                <a:gd name="T0" fmla="*/ 0 w 85"/>
                <a:gd name="T1" fmla="*/ 45 h 66"/>
                <a:gd name="T2" fmla="*/ 48 w 85"/>
                <a:gd name="T3" fmla="*/ 0 h 66"/>
                <a:gd name="T4" fmla="*/ 85 w 85"/>
                <a:gd name="T5" fmla="*/ 26 h 66"/>
                <a:gd name="T6" fmla="*/ 42 w 85"/>
                <a:gd name="T7" fmla="*/ 66 h 66"/>
                <a:gd name="T8" fmla="*/ 0 w 85"/>
                <a:gd name="T9" fmla="*/ 45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66"/>
                <a:gd name="T17" fmla="*/ 85 w 85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66">
                  <a:moveTo>
                    <a:pt x="0" y="45"/>
                  </a:moveTo>
                  <a:lnTo>
                    <a:pt x="48" y="0"/>
                  </a:lnTo>
                  <a:lnTo>
                    <a:pt x="85" y="26"/>
                  </a:lnTo>
                  <a:lnTo>
                    <a:pt x="42" y="6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0" name="Freeform 1163"/>
            <p:cNvSpPr>
              <a:spLocks/>
            </p:cNvSpPr>
            <p:nvPr/>
          </p:nvSpPr>
          <p:spPr bwMode="auto">
            <a:xfrm>
              <a:off x="4203" y="1029"/>
              <a:ext cx="67" cy="45"/>
            </a:xfrm>
            <a:custGeom>
              <a:avLst/>
              <a:gdLst>
                <a:gd name="T0" fmla="*/ 0 w 67"/>
                <a:gd name="T1" fmla="*/ 27 h 45"/>
                <a:gd name="T2" fmla="*/ 37 w 67"/>
                <a:gd name="T3" fmla="*/ 0 h 45"/>
                <a:gd name="T4" fmla="*/ 67 w 67"/>
                <a:gd name="T5" fmla="*/ 16 h 45"/>
                <a:gd name="T6" fmla="*/ 27 w 67"/>
                <a:gd name="T7" fmla="*/ 45 h 45"/>
                <a:gd name="T8" fmla="*/ 0 w 67"/>
                <a:gd name="T9" fmla="*/ 2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5"/>
                <a:gd name="T17" fmla="*/ 67 w 67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5">
                  <a:moveTo>
                    <a:pt x="0" y="27"/>
                  </a:moveTo>
                  <a:lnTo>
                    <a:pt x="37" y="0"/>
                  </a:lnTo>
                  <a:lnTo>
                    <a:pt x="67" y="16"/>
                  </a:lnTo>
                  <a:lnTo>
                    <a:pt x="27" y="4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41" name="Text Box 1164"/>
            <p:cNvSpPr txBox="1">
              <a:spLocks noChangeAspect="1" noChangeArrowheads="1"/>
            </p:cNvSpPr>
            <p:nvPr/>
          </p:nvSpPr>
          <p:spPr bwMode="auto">
            <a:xfrm>
              <a:off x="4681" y="1676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23265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b="1">
                  <a:solidFill>
                    <a:schemeClr val="tx1"/>
                  </a:solidFill>
                </a:rPr>
                <a:t>QWLSI</a:t>
              </a:r>
            </a:p>
          </p:txBody>
        </p:sp>
        <p:sp>
          <p:nvSpPr>
            <p:cNvPr id="11342" name="AutoShape 1165"/>
            <p:cNvSpPr>
              <a:spLocks noChangeArrowheads="1"/>
            </p:cNvSpPr>
            <p:nvPr/>
          </p:nvSpPr>
          <p:spPr bwMode="auto">
            <a:xfrm rot="3859187">
              <a:off x="4873" y="1274"/>
              <a:ext cx="192" cy="9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3" name="AutoShape 1166"/>
            <p:cNvSpPr>
              <a:spLocks noChangeArrowheads="1"/>
            </p:cNvSpPr>
            <p:nvPr/>
          </p:nvSpPr>
          <p:spPr bwMode="auto">
            <a:xfrm rot="1174388">
              <a:off x="3921" y="796"/>
              <a:ext cx="192" cy="9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4" name="Rectangle 1167"/>
            <p:cNvSpPr>
              <a:spLocks noChangeAspect="1" noChangeArrowheads="1"/>
            </p:cNvSpPr>
            <p:nvPr/>
          </p:nvSpPr>
          <p:spPr bwMode="auto">
            <a:xfrm>
              <a:off x="2759" y="818"/>
              <a:ext cx="60" cy="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5" name="Line 1168"/>
            <p:cNvSpPr>
              <a:spLocks noChangeShapeType="1"/>
            </p:cNvSpPr>
            <p:nvPr/>
          </p:nvSpPr>
          <p:spPr bwMode="auto">
            <a:xfrm flipH="1" flipV="1">
              <a:off x="2792" y="2710"/>
              <a:ext cx="34" cy="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46" name="Freeform 1169"/>
            <p:cNvSpPr>
              <a:spLocks/>
            </p:cNvSpPr>
            <p:nvPr/>
          </p:nvSpPr>
          <p:spPr bwMode="auto">
            <a:xfrm>
              <a:off x="2344" y="2659"/>
              <a:ext cx="277" cy="142"/>
            </a:xfrm>
            <a:custGeom>
              <a:avLst/>
              <a:gdLst>
                <a:gd name="T0" fmla="*/ 0 w 265"/>
                <a:gd name="T1" fmla="*/ 79 h 190"/>
                <a:gd name="T2" fmla="*/ 183 w 265"/>
                <a:gd name="T3" fmla="*/ 79 h 190"/>
                <a:gd name="T4" fmla="*/ 303 w 265"/>
                <a:gd name="T5" fmla="*/ 0 h 190"/>
                <a:gd name="T6" fmla="*/ 0 60000 65536"/>
                <a:gd name="T7" fmla="*/ 0 60000 65536"/>
                <a:gd name="T8" fmla="*/ 0 60000 65536"/>
                <a:gd name="T9" fmla="*/ 0 w 265"/>
                <a:gd name="T10" fmla="*/ 0 h 190"/>
                <a:gd name="T11" fmla="*/ 265 w 265"/>
                <a:gd name="T12" fmla="*/ 190 h 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5" h="190">
                  <a:moveTo>
                    <a:pt x="0" y="190"/>
                  </a:moveTo>
                  <a:lnTo>
                    <a:pt x="160" y="190"/>
                  </a:lnTo>
                  <a:lnTo>
                    <a:pt x="26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1178"/>
          <p:cNvSpPr>
            <a:spLocks noGrp="1" noChangeArrowheads="1"/>
          </p:cNvSpPr>
          <p:nvPr>
            <p:ph type="title"/>
          </p:nvPr>
        </p:nvSpPr>
        <p:spPr>
          <a:xfrm>
            <a:off x="381236" y="23954"/>
            <a:ext cx="9136063" cy="989274"/>
          </a:xfrm>
        </p:spPr>
        <p:txBody>
          <a:bodyPr>
            <a:noAutofit/>
          </a:bodyPr>
          <a:lstStyle/>
          <a:p>
            <a:r>
              <a:rPr lang="fr-FR" sz="2800" b="1" i="1" dirty="0" smtClean="0">
                <a:latin typeface="Century Gothic" charset="0"/>
              </a:rPr>
              <a:t/>
            </a:r>
            <a:br>
              <a:rPr lang="fr-FR" sz="2800" b="1" i="1" dirty="0" smtClean="0">
                <a:latin typeface="Century Gothic" charset="0"/>
              </a:rPr>
            </a:br>
            <a:r>
              <a:rPr lang="fr-FR" sz="2800" b="1" i="1" dirty="0" smtClean="0">
                <a:latin typeface="Century Gothic" charset="0"/>
              </a:rPr>
              <a:t>Smart Laser </a:t>
            </a:r>
            <a:r>
              <a:rPr lang="fr-FR" sz="1800" b="1" i="1" dirty="0">
                <a:latin typeface="Century Gothic" charset="0"/>
              </a:rPr>
              <a:t/>
            </a:r>
            <a:br>
              <a:rPr lang="fr-FR" sz="1800" b="1" i="1" dirty="0">
                <a:latin typeface="Century Gothic" charset="0"/>
              </a:rPr>
            </a:br>
            <a:r>
              <a:rPr lang="fr-FR" sz="1800" b="1" i="1" dirty="0" err="1" smtClean="0">
                <a:latin typeface="Century Gothic" charset="0"/>
              </a:rPr>
              <a:t>Optimization</a:t>
            </a:r>
            <a:r>
              <a:rPr lang="fr-FR" sz="1800" b="1" i="1" dirty="0" smtClean="0">
                <a:latin typeface="Century Gothic" charset="0"/>
              </a:rPr>
              <a:t> of the signal by </a:t>
            </a:r>
            <a:r>
              <a:rPr lang="fr-FR" sz="1800" b="1" i="1" dirty="0" err="1" smtClean="0">
                <a:latin typeface="Century Gothic" charset="0"/>
              </a:rPr>
              <a:t>Genetic</a:t>
            </a:r>
            <a:r>
              <a:rPr lang="fr-FR" sz="1800" b="1" i="1" dirty="0" smtClean="0">
                <a:latin typeface="Century Gothic" charset="0"/>
              </a:rPr>
              <a:t> </a:t>
            </a:r>
            <a:r>
              <a:rPr lang="fr-FR" sz="1800" b="1" i="1" dirty="0" err="1" smtClean="0">
                <a:latin typeface="Century Gothic" charset="0"/>
              </a:rPr>
              <a:t>Algorithm</a:t>
            </a:r>
            <a:r>
              <a:rPr lang="fr-FR" sz="1800" b="1" i="1" dirty="0" smtClean="0">
                <a:latin typeface="Century Gothic" charset="0"/>
              </a:rPr>
              <a:t> (</a:t>
            </a:r>
            <a:r>
              <a:rPr lang="fr-FR" sz="1800" b="1" i="1" dirty="0" err="1" smtClean="0">
                <a:latin typeface="Century Gothic" charset="0"/>
              </a:rPr>
              <a:t>pending</a:t>
            </a:r>
            <a:r>
              <a:rPr lang="fr-FR" sz="1800" b="1" i="1" dirty="0" smtClean="0">
                <a:latin typeface="Century Gothic" charset="0"/>
              </a:rPr>
              <a:t>)Patent  </a:t>
            </a:r>
            <a:endParaRPr lang="fr-FR" sz="2800" b="1" i="1" dirty="0">
              <a:latin typeface="Century Gothic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18591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" name="Image 6" descr="Capture d’écran 2012-05-01 à 11.42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6" y="49745"/>
            <a:ext cx="1427162" cy="8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472962" y="2674355"/>
            <a:ext cx="121383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1" dirty="0" smtClean="0"/>
              <a:t>Detector</a:t>
            </a:r>
            <a:endParaRPr lang="fr-FR" sz="20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38113" y="5790922"/>
            <a:ext cx="834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For 10</a:t>
            </a:r>
            <a:r>
              <a:rPr lang="fr-FR" b="1" baseline="30000" dirty="0" smtClean="0"/>
              <a:t>4</a:t>
            </a:r>
            <a:r>
              <a:rPr lang="fr-FR" b="1" dirty="0" smtClean="0"/>
              <a:t> </a:t>
            </a:r>
            <a:r>
              <a:rPr lang="fr-FR" b="1" dirty="0" err="1" smtClean="0"/>
              <a:t>fibers</a:t>
            </a:r>
            <a:r>
              <a:rPr lang="fr-FR" b="1" dirty="0" smtClean="0"/>
              <a:t> The laser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fire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10kHz, the </a:t>
            </a:r>
            <a:r>
              <a:rPr lang="fr-FR" b="1" dirty="0" err="1" smtClean="0"/>
              <a:t>wave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changed</a:t>
            </a:r>
            <a:r>
              <a:rPr lang="fr-FR" b="1" dirty="0" smtClean="0"/>
              <a:t> in phase and</a:t>
            </a:r>
          </a:p>
          <a:p>
            <a:r>
              <a:rPr lang="fr-FR" b="1" dirty="0" smtClean="0"/>
              <a:t> Amplitude </a:t>
            </a:r>
            <a:r>
              <a:rPr lang="fr-FR" b="1" dirty="0" err="1" smtClean="0"/>
              <a:t>at</a:t>
            </a:r>
            <a:r>
              <a:rPr lang="fr-FR" b="1" dirty="0" smtClean="0"/>
              <a:t> a kHz.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965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5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Laser Acceleration-</a:t>
            </a:r>
            <a:r>
              <a:rPr lang="en-US" sz="3600" i="1" dirty="0" smtClean="0">
                <a:latin typeface="Arial" charset="0"/>
                <a:ea typeface="ＭＳ Ｐゴシック" charset="0"/>
                <a:cs typeface="ＭＳ Ｐゴシック" charset="0"/>
              </a:rPr>
              <a:t>Telecom virtuous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Cycle</a:t>
            </a:r>
          </a:p>
        </p:txBody>
      </p:sp>
      <p:pic>
        <p:nvPicPr>
          <p:cNvPr id="89090" name="Picture 8" descr="Screen shot 2010-07-23 at 22.43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447800"/>
            <a:ext cx="307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9" descr="Screen shot 2010-07-24 at 09.2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0"/>
            <a:ext cx="11287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10" descr="Screen shot 2010-07-24 at 09.26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5181600"/>
            <a:ext cx="1593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11" descr="Screen shot 2010-07-24 at 09.23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505200"/>
            <a:ext cx="25447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12" descr="Screen shot 2010-07-24 at 09.14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1676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TextBox 13"/>
          <p:cNvSpPr txBox="1">
            <a:spLocks noChangeArrowheads="1"/>
          </p:cNvSpPr>
          <p:nvPr/>
        </p:nvSpPr>
        <p:spPr bwMode="auto">
          <a:xfrm>
            <a:off x="6553200" y="2362200"/>
            <a:ext cx="195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800"/>
          </a:p>
          <a:p>
            <a:r>
              <a:rPr lang="en-US" sz="1800"/>
              <a:t>       </a:t>
            </a:r>
            <a:r>
              <a:rPr lang="en-US" sz="1800" i="1"/>
              <a:t>WWW</a:t>
            </a:r>
          </a:p>
          <a:p>
            <a:r>
              <a:rPr lang="en-US" sz="1800" i="1"/>
              <a:t>Tim Berners-Lee</a:t>
            </a:r>
          </a:p>
        </p:txBody>
      </p:sp>
      <p:sp>
        <p:nvSpPr>
          <p:cNvPr id="89096" name="TextBox 14"/>
          <p:cNvSpPr txBox="1">
            <a:spLocks noChangeArrowheads="1"/>
          </p:cNvSpPr>
          <p:nvPr/>
        </p:nvSpPr>
        <p:spPr bwMode="auto">
          <a:xfrm>
            <a:off x="6248400" y="5867400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/>
              <a:t>Optical Fiber</a:t>
            </a:r>
          </a:p>
          <a:p>
            <a:r>
              <a:rPr lang="en-US" sz="1800" i="1"/>
              <a:t>Charles Kao</a:t>
            </a:r>
          </a:p>
        </p:txBody>
      </p:sp>
      <p:sp>
        <p:nvSpPr>
          <p:cNvPr id="16" name="Right Arrow 15"/>
          <p:cNvSpPr/>
          <p:nvPr/>
        </p:nvSpPr>
        <p:spPr>
          <a:xfrm rot="2027362" flipV="1">
            <a:off x="6048375" y="2571750"/>
            <a:ext cx="820738" cy="2111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19431956" flipV="1">
            <a:off x="1863725" y="3148013"/>
            <a:ext cx="819150" cy="212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8382695" flipV="1">
            <a:off x="6642100" y="5338763"/>
            <a:ext cx="819150" cy="211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ight Arrow 19"/>
          <p:cNvSpPr/>
          <p:nvPr/>
        </p:nvSpPr>
        <p:spPr>
          <a:xfrm rot="12762525" flipV="1">
            <a:off x="1984375" y="5459413"/>
            <a:ext cx="819150" cy="2524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101" name="TextBox 20"/>
          <p:cNvSpPr txBox="1">
            <a:spLocks noChangeArrowheads="1"/>
          </p:cNvSpPr>
          <p:nvPr/>
        </p:nvSpPr>
        <p:spPr bwMode="auto">
          <a:xfrm>
            <a:off x="0" y="2286000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/>
              <a:t>Coherent Amplifying</a:t>
            </a:r>
          </a:p>
          <a:p>
            <a:r>
              <a:rPr lang="en-US" sz="1800" i="1"/>
              <a:t>Network+ Laser Wake Field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" y="770892"/>
            <a:ext cx="805065" cy="62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5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" y="-33123"/>
            <a:ext cx="9158400" cy="68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7128" y="659754"/>
            <a:ext cx="8228160" cy="1146360"/>
          </a:xfrm>
          <a:ln/>
        </p:spPr>
        <p:txBody>
          <a:bodyPr tIns="16001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i="1" dirty="0" smtClean="0">
                <a:solidFill>
                  <a:srgbClr val="FFFFFF"/>
                </a:solidFill>
              </a:rPr>
              <a:t>Can the </a:t>
            </a:r>
            <a:r>
              <a:rPr lang="en-US" sz="3600" b="1" i="1" dirty="0" err="1">
                <a:solidFill>
                  <a:srgbClr val="FFFFFF"/>
                </a:solidFill>
              </a:rPr>
              <a:t>F</a:t>
            </a:r>
            <a:r>
              <a:rPr lang="en-US" sz="3600" b="1" i="1" dirty="0" err="1" smtClean="0">
                <a:solidFill>
                  <a:srgbClr val="FFFFFF"/>
                </a:solidFill>
              </a:rPr>
              <a:t>utur</a:t>
            </a:r>
            <a:r>
              <a:rPr lang="en-US" sz="3600" b="1" i="1" dirty="0" smtClean="0">
                <a:solidFill>
                  <a:srgbClr val="FFFFFF"/>
                </a:solidFill>
              </a:rPr>
              <a:t> of Accelerator Be Fibers? 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1361" y="3401638"/>
            <a:ext cx="1362240" cy="150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9637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“The discovery of this particle is potentially the beginning of another road, which is to explore what lies beyond the Standard Model”</a:t>
            </a:r>
          </a:p>
          <a:p>
            <a:pPr>
              <a:buClrTx/>
              <a:buFontTx/>
              <a:buNone/>
            </a:pPr>
            <a:endParaRPr lang="en-US" sz="1000" i="1" dirty="0">
              <a:solidFill>
                <a:srgbClr val="CCCCCC"/>
              </a:solidFill>
            </a:endParaRPr>
          </a:p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- Peter Higgs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397281" y="4863391"/>
            <a:ext cx="1362240" cy="13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9637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“I realized there would be many applications for the laser, but it never occurred to me that we'd get such power from it!”</a:t>
            </a:r>
          </a:p>
          <a:p>
            <a:pPr>
              <a:buClrTx/>
              <a:buFontTx/>
              <a:buNone/>
            </a:pPr>
            <a:endParaRPr lang="en-US" sz="1000" i="1" dirty="0">
              <a:solidFill>
                <a:srgbClr val="CCCCCC"/>
              </a:solidFill>
            </a:endParaRPr>
          </a:p>
          <a:p>
            <a:pPr>
              <a:buClrTx/>
              <a:buFontTx/>
              <a:buNone/>
            </a:pPr>
            <a:r>
              <a:rPr lang="en-US" sz="1000" i="1" dirty="0">
                <a:solidFill>
                  <a:srgbClr val="CCCCCC"/>
                </a:solidFill>
              </a:rPr>
              <a:t>- Charles H. Townes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0" y="1777147"/>
            <a:ext cx="1149120" cy="15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3237461"/>
            <a:ext cx="1157760" cy="15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96000" y="5587364"/>
            <a:ext cx="4752000" cy="9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555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en-US" i="1" dirty="0">
                <a:solidFill>
                  <a:srgbClr val="FFFFFF"/>
                </a:solidFill>
              </a:rPr>
              <a:t>Gerard Mourou</a:t>
            </a:r>
          </a:p>
          <a:p>
            <a:pPr algn="ctr" hangingPunct="1">
              <a:buClrTx/>
              <a:buFontTx/>
              <a:buNone/>
            </a:pPr>
            <a:r>
              <a:rPr lang="en-US" sz="1500" i="1" dirty="0">
                <a:solidFill>
                  <a:srgbClr val="FFFFFF"/>
                </a:solidFill>
              </a:rPr>
              <a:t>IZEST </a:t>
            </a:r>
            <a:r>
              <a:rPr lang="en-US" sz="1500" i="1" dirty="0" err="1">
                <a:solidFill>
                  <a:srgbClr val="FFFFFF"/>
                </a:solidFill>
              </a:rPr>
              <a:t>Ecole</a:t>
            </a:r>
            <a:r>
              <a:rPr lang="en-US" sz="1500" i="1" dirty="0">
                <a:solidFill>
                  <a:srgbClr val="FFFFFF"/>
                </a:solidFill>
              </a:rPr>
              <a:t> </a:t>
            </a:r>
            <a:r>
              <a:rPr lang="en-US" sz="1500" i="1" dirty="0" err="1">
                <a:solidFill>
                  <a:srgbClr val="FFFFFF"/>
                </a:solidFill>
              </a:rPr>
              <a:t>Polytechnique</a:t>
            </a:r>
            <a:r>
              <a:rPr lang="en-US" sz="1500" i="1" dirty="0">
                <a:solidFill>
                  <a:srgbClr val="FFFFFF"/>
                </a:solidFill>
              </a:rPr>
              <a:t> – Paris </a:t>
            </a:r>
            <a:r>
              <a:rPr lang="en-US" sz="1500" i="1" dirty="0" smtClean="0">
                <a:solidFill>
                  <a:srgbClr val="FFFFFF"/>
                </a:solidFill>
              </a:rPr>
              <a:t>– France</a:t>
            </a:r>
          </a:p>
          <a:p>
            <a:r>
              <a:rPr lang="it-IT" sz="1000" b="1" dirty="0" smtClean="0"/>
              <a:t>150th </a:t>
            </a:r>
            <a:r>
              <a:rPr lang="it-IT" sz="1000" b="1" dirty="0"/>
              <a:t>Anniversary of Politecnico di Milano</a:t>
            </a:r>
            <a:endParaRPr lang="en-US" sz="1000" dirty="0"/>
          </a:p>
          <a:p>
            <a:r>
              <a:rPr lang="it-IT" sz="1000" dirty="0"/>
              <a:t> </a:t>
            </a:r>
            <a:endParaRPr lang="en-US" sz="1000" dirty="0"/>
          </a:p>
          <a:p>
            <a:pPr algn="ctr" hangingPunct="1">
              <a:buClrTx/>
              <a:buFontTx/>
              <a:buNone/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Gerard Mourou S.L Chin, Laval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893601" y="1456657"/>
            <a:ext cx="56942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1st </a:t>
            </a:r>
            <a:r>
              <a:rPr lang="fr-FR" sz="2800" b="1" i="1" dirty="0" err="1" smtClean="0">
                <a:solidFill>
                  <a:schemeClr val="bg1"/>
                </a:solidFill>
              </a:rPr>
              <a:t>European</a:t>
            </a:r>
            <a:r>
              <a:rPr lang="fr-FR" sz="2800" b="1" i="1" dirty="0" smtClean="0">
                <a:solidFill>
                  <a:schemeClr val="bg1"/>
                </a:solidFill>
              </a:rPr>
              <a:t> Advanced </a:t>
            </a:r>
            <a:r>
              <a:rPr lang="fr-FR" sz="2800" b="1" i="1" dirty="0" err="1" smtClean="0">
                <a:solidFill>
                  <a:schemeClr val="bg1"/>
                </a:solidFill>
              </a:rPr>
              <a:t>Acceletrator</a:t>
            </a:r>
            <a:r>
              <a:rPr lang="fr-FR" sz="2800" b="1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Concept 2013</a:t>
            </a:r>
          </a:p>
          <a:p>
            <a:pPr algn="ctr"/>
            <a:r>
              <a:rPr lang="fr-FR" sz="2800" b="1" i="1" dirty="0" err="1" smtClean="0">
                <a:solidFill>
                  <a:schemeClr val="bg1"/>
                </a:solidFill>
              </a:rPr>
              <a:t>Elba</a:t>
            </a:r>
            <a:r>
              <a:rPr lang="fr-FR" sz="2800" b="1" i="1" dirty="0" smtClean="0">
                <a:solidFill>
                  <a:schemeClr val="bg1"/>
                </a:solidFill>
              </a:rPr>
              <a:t>, </a:t>
            </a:r>
            <a:r>
              <a:rPr lang="fr-FR" sz="2800" b="1" i="1" dirty="0" err="1" smtClean="0">
                <a:solidFill>
                  <a:schemeClr val="bg1"/>
                </a:solidFill>
              </a:rPr>
              <a:t>June</a:t>
            </a:r>
            <a:r>
              <a:rPr lang="fr-FR" sz="2800" b="1" i="1" dirty="0" smtClean="0">
                <a:solidFill>
                  <a:schemeClr val="bg1"/>
                </a:solidFill>
              </a:rPr>
              <a:t>  2-7, 2013</a:t>
            </a:r>
            <a:endParaRPr lang="fr-FR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307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 smtClean="0"/>
              <a:t>Laser-Accelerator concepts</a:t>
            </a:r>
            <a:br>
              <a:rPr lang="fr-FR" b="1" i="1" dirty="0" smtClean="0"/>
            </a:br>
            <a:r>
              <a:rPr lang="fr-FR" b="1" i="1" dirty="0" err="1"/>
              <a:t>S</a:t>
            </a:r>
            <a:r>
              <a:rPr lang="fr-FR" b="1" i="1" dirty="0" err="1" smtClean="0"/>
              <a:t>cientific</a:t>
            </a:r>
            <a:r>
              <a:rPr lang="fr-FR" b="1" i="1" dirty="0" smtClean="0"/>
              <a:t> and </a:t>
            </a:r>
            <a:r>
              <a:rPr lang="fr-FR" b="1" i="1" dirty="0" err="1" smtClean="0"/>
              <a:t>Societal</a:t>
            </a:r>
            <a:r>
              <a:rPr lang="fr-FR" b="1" i="1" dirty="0" smtClean="0"/>
              <a:t> Applications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endParaRPr lang="fr-FR" sz="6700" b="1" i="1" dirty="0">
              <a:latin typeface="Arial"/>
              <a:cs typeface="Arial"/>
            </a:endParaRPr>
          </a:p>
          <a:p>
            <a:r>
              <a:rPr lang="fr-FR" sz="6700" b="1" i="1" dirty="0" smtClean="0">
                <a:latin typeface="Arial"/>
                <a:cs typeface="Arial"/>
              </a:rPr>
              <a:t>Applications</a:t>
            </a:r>
          </a:p>
          <a:p>
            <a:pPr marL="0" indent="0">
              <a:buNone/>
            </a:pPr>
            <a:r>
              <a:rPr lang="fr-FR" sz="6700" b="1" i="1" dirty="0">
                <a:latin typeface="Arial"/>
                <a:cs typeface="Arial"/>
              </a:rPr>
              <a:t> </a:t>
            </a:r>
            <a:r>
              <a:rPr lang="fr-FR" sz="6700" b="1" i="1" dirty="0" smtClean="0">
                <a:latin typeface="Arial"/>
                <a:cs typeface="Arial"/>
              </a:rPr>
              <a:t>         </a:t>
            </a:r>
            <a:r>
              <a:rPr lang="fr-FR" sz="6700" b="1" i="1" dirty="0" err="1" smtClean="0">
                <a:latin typeface="Arial"/>
                <a:cs typeface="Arial"/>
              </a:rPr>
              <a:t>electron</a:t>
            </a:r>
            <a:r>
              <a:rPr lang="fr-FR" sz="6700" b="1" i="1" dirty="0" smtClean="0">
                <a:latin typeface="Arial"/>
                <a:cs typeface="Arial"/>
              </a:rPr>
              <a:t>-positron </a:t>
            </a:r>
            <a:r>
              <a:rPr lang="fr-FR" sz="6700" b="1" i="1" dirty="0" err="1" smtClean="0">
                <a:latin typeface="Arial"/>
                <a:cs typeface="Arial"/>
              </a:rPr>
              <a:t>Collider</a:t>
            </a:r>
            <a:r>
              <a:rPr lang="fr-FR" sz="6700" b="1" i="1" dirty="0" smtClean="0">
                <a:latin typeface="Arial"/>
                <a:cs typeface="Arial"/>
              </a:rPr>
              <a:t> </a:t>
            </a:r>
            <a:endParaRPr lang="fr-FR" sz="6700" b="1" i="1" dirty="0">
              <a:latin typeface="Arial"/>
              <a:cs typeface="Arial"/>
            </a:endParaRP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Proton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Colliders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 (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Tevatron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, LHC)</a:t>
            </a: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Neutron sources (SNS, ESS)</a:t>
            </a: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Neutrino Sources(SNS, ESS)</a:t>
            </a: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Radioactive Ion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Beam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 (FRIB,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Eurisol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)</a:t>
            </a: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Accelerator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Driven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Systems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Ch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-ADS,MYRRHA)</a:t>
            </a:r>
          </a:p>
          <a:p>
            <a:pPr lvl="1"/>
            <a:r>
              <a:rPr lang="fr-FR" sz="6700" b="1" i="1" dirty="0" smtClean="0">
                <a:latin typeface="Arial"/>
                <a:ea typeface="ＭＳ Ｐゴシック" charset="0"/>
                <a:cs typeface="Arial"/>
              </a:rPr>
              <a:t>Muon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collider</a:t>
            </a:r>
            <a:endParaRPr lang="fr-FR" sz="6700" b="1" i="1" dirty="0">
              <a:latin typeface="Arial"/>
              <a:ea typeface="ＭＳ Ｐゴシック" charset="0"/>
              <a:cs typeface="Arial"/>
            </a:endParaRPr>
          </a:p>
          <a:p>
            <a:pPr lvl="1"/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Free Electron laser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at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6700" b="1" i="1" dirty="0" smtClean="0">
                <a:latin typeface="Arial"/>
                <a:ea typeface="ＭＳ Ｐゴシック" charset="0"/>
                <a:cs typeface="Arial"/>
              </a:rPr>
              <a:t>10kHz</a:t>
            </a:r>
            <a:endParaRPr lang="fr-FR" sz="6700" b="1" i="1" dirty="0">
              <a:latin typeface="Arial"/>
              <a:ea typeface="ＭＳ Ｐゴシック" charset="0"/>
              <a:cs typeface="Arial"/>
            </a:endParaRPr>
          </a:p>
          <a:p>
            <a:pPr lvl="1"/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Higgs</a:t>
            </a:r>
            <a:r>
              <a:rPr lang="fr-FR" sz="6700" b="1" i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6700" b="1" i="1" dirty="0" err="1">
                <a:latin typeface="Arial"/>
                <a:ea typeface="ＭＳ Ｐゴシック" charset="0"/>
                <a:cs typeface="Arial"/>
              </a:rPr>
              <a:t>Factory</a:t>
            </a:r>
            <a:endParaRPr lang="fr-FR" sz="6700" b="1" i="1" dirty="0">
              <a:latin typeface="Arial"/>
              <a:ea typeface="ＭＳ Ｐゴシック" charset="0"/>
              <a:cs typeface="Arial"/>
            </a:endParaRPr>
          </a:p>
          <a:p>
            <a:pPr marL="400050" lvl="1" indent="0">
              <a:buNone/>
            </a:pPr>
            <a:r>
              <a:rPr lang="fr-FR" sz="6700" b="1" i="1" dirty="0">
                <a:latin typeface="Arial"/>
                <a:cs typeface="Arial"/>
              </a:rPr>
              <a:t> 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01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813" y="1193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200" b="1" i="1" dirty="0" smtClean="0"/>
              <a:t>Introduction</a:t>
            </a:r>
            <a:br>
              <a:rPr lang="fr-FR" sz="3200" b="1" i="1" dirty="0" smtClean="0"/>
            </a:br>
            <a:r>
              <a:rPr lang="fr-FR" sz="3200" b="1" i="1" dirty="0" smtClean="0"/>
              <a:t>Laser Driver concepts</a:t>
            </a:r>
            <a:br>
              <a:rPr lang="fr-FR" sz="3200" b="1" i="1" dirty="0" smtClean="0"/>
            </a:br>
            <a:r>
              <a:rPr lang="fr-FR" sz="3200" b="1" i="1" dirty="0" smtClean="0"/>
              <a:t>Basic </a:t>
            </a:r>
            <a:r>
              <a:rPr lang="fr-FR" sz="3200" b="1" i="1" dirty="0" err="1" smtClean="0"/>
              <a:t>requirements</a:t>
            </a:r>
            <a:endParaRPr lang="fr-FR" sz="32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fr-FR" sz="2400" b="1" i="1" dirty="0" smtClean="0"/>
          </a:p>
          <a:p>
            <a:pPr marL="457200" lvl="1" indent="0">
              <a:buNone/>
            </a:pPr>
            <a:r>
              <a:rPr lang="fr-FR" sz="2400" b="1" i="1" dirty="0" smtClean="0"/>
              <a:t>1) </a:t>
            </a:r>
            <a:r>
              <a:rPr lang="fr-FR" sz="2400" b="1" i="1" dirty="0" err="1" smtClean="0"/>
              <a:t>Peak</a:t>
            </a:r>
            <a:r>
              <a:rPr lang="fr-FR" sz="2400" b="1" i="1" dirty="0" smtClean="0"/>
              <a:t> Power 100TW to  PW,  </a:t>
            </a:r>
            <a:r>
              <a:rPr lang="fr-FR" sz="2400" b="1" i="1" dirty="0" err="1" smtClean="0"/>
              <a:t>Relativistic</a:t>
            </a:r>
            <a:r>
              <a:rPr lang="fr-FR" sz="2400" b="1" i="1" dirty="0" smtClean="0"/>
              <a:t> and Ultra </a:t>
            </a:r>
            <a:r>
              <a:rPr lang="fr-FR" sz="2400" b="1" i="1" dirty="0" err="1" smtClean="0"/>
              <a:t>relativistic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regime</a:t>
            </a:r>
            <a:r>
              <a:rPr lang="fr-FR" sz="2400" b="1" i="1" dirty="0" smtClean="0"/>
              <a:t> for </a:t>
            </a:r>
            <a:r>
              <a:rPr lang="fr-FR" sz="2400" b="1" i="1" dirty="0" err="1" smtClean="0"/>
              <a:t>electrons</a:t>
            </a:r>
            <a:r>
              <a:rPr lang="fr-FR" sz="2400" b="1" i="1" dirty="0" smtClean="0"/>
              <a:t> (10</a:t>
            </a:r>
            <a:r>
              <a:rPr lang="fr-FR" sz="2400" b="1" i="1" baseline="30000" dirty="0" smtClean="0"/>
              <a:t>18</a:t>
            </a:r>
            <a:r>
              <a:rPr lang="fr-FR" sz="2400" b="1" i="1" dirty="0" smtClean="0"/>
              <a:t>W/cm</a:t>
            </a:r>
            <a:r>
              <a:rPr lang="fr-FR" sz="2400" b="1" i="1" baseline="30000" dirty="0" smtClean="0"/>
              <a:t>2</a:t>
            </a:r>
            <a:r>
              <a:rPr lang="fr-FR" sz="2400" b="1" i="1" dirty="0" smtClean="0"/>
              <a:t>) and protons  (10</a:t>
            </a:r>
            <a:r>
              <a:rPr lang="fr-FR" sz="2400" b="1" i="1" baseline="30000" dirty="0" smtClean="0"/>
              <a:t>23</a:t>
            </a:r>
            <a:r>
              <a:rPr lang="fr-FR" sz="2400" b="1" i="1" dirty="0" smtClean="0"/>
              <a:t>W/cm</a:t>
            </a:r>
            <a:r>
              <a:rPr lang="fr-FR" sz="2400" b="1" i="1" baseline="30000" dirty="0" smtClean="0"/>
              <a:t>2</a:t>
            </a:r>
            <a:r>
              <a:rPr lang="fr-FR" sz="2400" b="1" i="1" dirty="0" smtClean="0"/>
              <a:t>), </a:t>
            </a:r>
            <a:r>
              <a:rPr lang="fr-FR" sz="2400" b="1" i="1" dirty="0" err="1" smtClean="0"/>
              <a:t>with</a:t>
            </a:r>
            <a:r>
              <a:rPr lang="fr-FR" sz="2400" b="1" i="1" dirty="0" smtClean="0"/>
              <a:t> MW </a:t>
            </a:r>
            <a:r>
              <a:rPr lang="fr-FR" sz="2400" b="1" i="1" dirty="0" err="1" smtClean="0"/>
              <a:t>average</a:t>
            </a:r>
            <a:r>
              <a:rPr lang="fr-FR" sz="2400" b="1" i="1" dirty="0" smtClean="0"/>
              <a:t> power </a:t>
            </a:r>
            <a:endParaRPr lang="fr-FR" sz="2400" b="1" i="1" dirty="0"/>
          </a:p>
          <a:p>
            <a:pPr marL="457200" lvl="1" indent="0">
              <a:buNone/>
            </a:pPr>
            <a:endParaRPr lang="fr-FR" sz="2400" b="1" i="1" dirty="0" smtClean="0"/>
          </a:p>
          <a:p>
            <a:pPr marL="457200" lvl="1" indent="0">
              <a:buNone/>
            </a:pPr>
            <a:r>
              <a:rPr lang="fr-FR" sz="2400" b="1" i="1" dirty="0"/>
              <a:t>2</a:t>
            </a:r>
            <a:r>
              <a:rPr lang="fr-FR" sz="2400" b="1" i="1" dirty="0" smtClean="0"/>
              <a:t>) High </a:t>
            </a:r>
            <a:r>
              <a:rPr lang="fr-FR" sz="2400" b="1" i="1" dirty="0"/>
              <a:t>W</a:t>
            </a:r>
            <a:r>
              <a:rPr lang="fr-FR" sz="2400" b="1" i="1" dirty="0" smtClean="0"/>
              <a:t>all </a:t>
            </a:r>
            <a:r>
              <a:rPr lang="fr-FR" sz="2400" b="1" i="1" dirty="0"/>
              <a:t>P</a:t>
            </a:r>
            <a:r>
              <a:rPr lang="fr-FR" sz="2400" b="1" i="1" dirty="0" smtClean="0"/>
              <a:t>lug </a:t>
            </a:r>
            <a:r>
              <a:rPr lang="fr-FR" sz="2400" b="1" i="1" dirty="0" err="1" smtClean="0"/>
              <a:t>Efficiency</a:t>
            </a:r>
            <a:r>
              <a:rPr lang="fr-FR" sz="2400" b="1" i="1" dirty="0"/>
              <a:t> </a:t>
            </a:r>
            <a:r>
              <a:rPr lang="fr-FR" sz="2400" b="1" i="1" dirty="0" smtClean="0"/>
              <a:t>&gt;30%.</a:t>
            </a:r>
          </a:p>
          <a:p>
            <a:pPr marL="457200" lvl="1" indent="0">
              <a:buNone/>
            </a:pPr>
            <a:endParaRPr lang="fr-FR" sz="2400" b="1" i="1" dirty="0" smtClean="0"/>
          </a:p>
          <a:p>
            <a:pPr marL="457200" lvl="1" indent="0">
              <a:buNone/>
            </a:pPr>
            <a:r>
              <a:rPr lang="fr-FR" sz="2400" b="1" i="1" dirty="0"/>
              <a:t>3</a:t>
            </a:r>
            <a:r>
              <a:rPr lang="fr-FR" sz="2400" b="1" i="1" dirty="0" smtClean="0"/>
              <a:t>)</a:t>
            </a:r>
            <a:r>
              <a:rPr lang="fr-FR" sz="2400" b="1" i="1" dirty="0" err="1" smtClean="0"/>
              <a:t>Way</a:t>
            </a:r>
            <a:r>
              <a:rPr lang="fr-FR" sz="2400" b="1" i="1" dirty="0" smtClean="0"/>
              <a:t> to  </a:t>
            </a:r>
            <a:r>
              <a:rPr lang="fr-FR" sz="2400" b="1" i="1" dirty="0" err="1" smtClean="0"/>
              <a:t>Optimize</a:t>
            </a:r>
            <a:r>
              <a:rPr lang="fr-FR" sz="2400" b="1" i="1" dirty="0" smtClean="0"/>
              <a:t> laser Plasma interaction for laser-plasma Interaction </a:t>
            </a:r>
            <a:r>
              <a:rPr lang="fr-FR" sz="2400" b="1" i="1" dirty="0" err="1" smtClean="0"/>
              <a:t>efficiency</a:t>
            </a:r>
            <a:r>
              <a:rPr lang="fr-FR" sz="2400" b="1" i="1" dirty="0" smtClean="0"/>
              <a:t>, Smart-laser. </a:t>
            </a:r>
            <a:endParaRPr lang="fr-FR" sz="2800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1600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39" y="101600"/>
            <a:ext cx="1946961" cy="109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50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2-05-01 à 22.0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6083"/>
          </a:xfrm>
          <a:prstGeom prst="rect">
            <a:avLst/>
          </a:prstGeom>
        </p:spPr>
      </p:pic>
      <p:pic>
        <p:nvPicPr>
          <p:cNvPr id="5" name="Image 4" descr="Capture d’écran 2012-04-30 à 19.23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29" y="1109938"/>
            <a:ext cx="2308754" cy="1857741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06401" y="34211"/>
            <a:ext cx="8534400" cy="98488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There </a:t>
            </a:r>
            <a:r>
              <a:rPr lang="fr-FR" sz="2000" b="1" dirty="0" err="1" smtClean="0">
                <a:solidFill>
                  <a:schemeClr val="bg1"/>
                </a:solidFill>
              </a:rPr>
              <a:t>is</a:t>
            </a:r>
            <a:r>
              <a:rPr lang="fr-FR" sz="2000" b="1" dirty="0" smtClean="0">
                <a:solidFill>
                  <a:schemeClr val="bg1"/>
                </a:solidFill>
              </a:rPr>
              <a:t> a </a:t>
            </a:r>
            <a:r>
              <a:rPr lang="fr-FR" sz="2000" b="1" dirty="0" err="1" smtClean="0">
                <a:solidFill>
                  <a:schemeClr val="bg1"/>
                </a:solidFill>
              </a:rPr>
              <a:t>parallel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between</a:t>
            </a:r>
            <a:r>
              <a:rPr lang="fr-FR" sz="2000" b="1" dirty="0" smtClean="0">
                <a:solidFill>
                  <a:schemeClr val="bg1"/>
                </a:solidFill>
              </a:rPr>
              <a:t> ICAN and the ELT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 smtClean="0">
                <a:solidFill>
                  <a:schemeClr val="bg1"/>
                </a:solidFill>
              </a:rPr>
              <a:t>Extreme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Large </a:t>
            </a:r>
            <a:r>
              <a:rPr lang="fr-FR" sz="2000" b="1" dirty="0" err="1" smtClean="0">
                <a:solidFill>
                  <a:schemeClr val="bg1"/>
                </a:solidFill>
              </a:rPr>
              <a:t>Telescope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>
                <a:solidFill>
                  <a:schemeClr val="bg1"/>
                </a:solidFill>
              </a:rPr>
              <a:t>(42m): 1000 </a:t>
            </a:r>
            <a:r>
              <a:rPr lang="fr-FR" sz="2000" b="1" dirty="0" err="1">
                <a:solidFill>
                  <a:schemeClr val="bg1"/>
                </a:solidFill>
              </a:rPr>
              <a:t>mirrors</a:t>
            </a:r>
            <a:r>
              <a:rPr lang="fr-FR" sz="2000" b="1" dirty="0">
                <a:solidFill>
                  <a:schemeClr val="bg1"/>
                </a:solidFill>
              </a:rPr>
              <a:t>, 40000 </a:t>
            </a:r>
            <a:r>
              <a:rPr lang="fr-FR" sz="2000" b="1" dirty="0" err="1">
                <a:solidFill>
                  <a:schemeClr val="bg1"/>
                </a:solidFill>
              </a:rPr>
              <a:t>actuators</a:t>
            </a:r>
            <a:r>
              <a:rPr lang="fr-FR" sz="2000" b="1" dirty="0">
                <a:solidFill>
                  <a:schemeClr val="bg1"/>
                </a:solidFill>
              </a:rPr>
              <a:t>, 2kHz </a:t>
            </a:r>
            <a:r>
              <a:rPr lang="fr-FR" sz="2000" b="1" dirty="0" err="1">
                <a:solidFill>
                  <a:schemeClr val="bg1"/>
                </a:solidFill>
              </a:rPr>
              <a:t>sampling</a:t>
            </a:r>
            <a:r>
              <a:rPr lang="fr-FR" sz="2000" b="1" dirty="0">
                <a:solidFill>
                  <a:schemeClr val="bg1"/>
                </a:solidFill>
              </a:rPr>
              <a:t> rate </a:t>
            </a:r>
          </a:p>
          <a:p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70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err="1"/>
              <a:t>Accelerators</a:t>
            </a:r>
            <a:r>
              <a:rPr lang="fr-FR" dirty="0"/>
              <a:t> for </a:t>
            </a:r>
            <a:r>
              <a:rPr lang="fr-FR" dirty="0" err="1"/>
              <a:t>Discovery</a:t>
            </a:r>
            <a:r>
              <a:rPr lang="fr-FR" dirty="0"/>
              <a:t> </a:t>
            </a:r>
            <a:r>
              <a:rPr lang="fr-FR" dirty="0" smtClean="0"/>
              <a:t>Science</a:t>
            </a:r>
          </a:p>
          <a:p>
            <a:pPr lvl="1"/>
            <a:r>
              <a:rPr lang="fr-FR" dirty="0" err="1" smtClean="0"/>
              <a:t>Nuclear</a:t>
            </a:r>
            <a:endParaRPr lang="fr-FR" dirty="0" smtClean="0"/>
          </a:p>
          <a:p>
            <a:pPr lvl="1"/>
            <a:r>
              <a:rPr lang="fr-FR" dirty="0" err="1" smtClean="0"/>
              <a:t>Particle</a:t>
            </a:r>
            <a:endParaRPr lang="fr-FR" dirty="0" smtClean="0"/>
          </a:p>
          <a:p>
            <a:pPr lvl="1"/>
            <a:r>
              <a:rPr lang="fr-FR" dirty="0" smtClean="0"/>
              <a:t>Neutron</a:t>
            </a:r>
          </a:p>
          <a:p>
            <a:pPr lvl="1"/>
            <a:r>
              <a:rPr lang="fr-FR" dirty="0" smtClean="0"/>
              <a:t>Photon</a:t>
            </a:r>
          </a:p>
          <a:p>
            <a:r>
              <a:rPr lang="fr-FR" dirty="0" err="1" smtClean="0"/>
              <a:t>Accelerators</a:t>
            </a:r>
            <a:r>
              <a:rPr lang="fr-FR" dirty="0" smtClean="0"/>
              <a:t> </a:t>
            </a:r>
            <a:r>
              <a:rPr lang="fr-FR" dirty="0"/>
              <a:t>for </a:t>
            </a:r>
            <a:r>
              <a:rPr lang="fr-FR" dirty="0" err="1"/>
              <a:t>Energy</a:t>
            </a:r>
            <a:r>
              <a:rPr lang="fr-FR" dirty="0"/>
              <a:t> and the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pPr lvl="1"/>
            <a:r>
              <a:rPr lang="fr-FR" dirty="0"/>
              <a:t>clean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safer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smtClean="0"/>
              <a:t>power</a:t>
            </a:r>
          </a:p>
          <a:p>
            <a:pPr lvl="1"/>
            <a:r>
              <a:rPr lang="fr-FR" dirty="0" smtClean="0"/>
              <a:t>clean </a:t>
            </a:r>
            <a:r>
              <a:rPr lang="fr-FR" dirty="0"/>
              <a:t>up </a:t>
            </a:r>
            <a:r>
              <a:rPr lang="fr-FR" dirty="0" err="1"/>
              <a:t>polluted</a:t>
            </a:r>
            <a:r>
              <a:rPr lang="fr-FR" dirty="0"/>
              <a:t> air and water</a:t>
            </a:r>
            <a:r>
              <a:rPr lang="fr-FR" dirty="0" smtClean="0"/>
              <a:t>,</a:t>
            </a:r>
          </a:p>
          <a:p>
            <a:r>
              <a:rPr lang="fr-FR" dirty="0" err="1"/>
              <a:t>Accelerators</a:t>
            </a:r>
            <a:r>
              <a:rPr lang="fr-FR" dirty="0"/>
              <a:t> for </a:t>
            </a:r>
            <a:r>
              <a:rPr lang="fr-FR" dirty="0" err="1" smtClean="0"/>
              <a:t>Industry</a:t>
            </a:r>
            <a:endParaRPr lang="fr-FR" dirty="0" smtClean="0"/>
          </a:p>
          <a:p>
            <a:pPr lvl="1"/>
            <a:r>
              <a:rPr lang="fr-FR" dirty="0" err="1"/>
              <a:t>contribute</a:t>
            </a:r>
            <a:r>
              <a:rPr lang="fr-FR" dirty="0"/>
              <a:t> to the </a:t>
            </a:r>
            <a:r>
              <a:rPr lang="fr-FR" dirty="0" err="1"/>
              <a:t>development</a:t>
            </a:r>
            <a:r>
              <a:rPr lang="fr-FR" dirty="0"/>
              <a:t> of new </a:t>
            </a:r>
            <a:r>
              <a:rPr lang="fr-FR" dirty="0" err="1" smtClean="0"/>
              <a:t>materials</a:t>
            </a:r>
            <a:endParaRPr lang="fr-FR" dirty="0" smtClean="0"/>
          </a:p>
          <a:p>
            <a:r>
              <a:rPr lang="fr-FR" dirty="0" err="1"/>
              <a:t>Accelerators</a:t>
            </a:r>
            <a:r>
              <a:rPr lang="fr-FR" dirty="0"/>
              <a:t> for </a:t>
            </a:r>
            <a:r>
              <a:rPr lang="fr-FR" dirty="0" err="1" smtClean="0"/>
              <a:t>Medicine</a:t>
            </a:r>
            <a:endParaRPr lang="fr-FR" dirty="0"/>
          </a:p>
          <a:p>
            <a:pPr lvl="1"/>
            <a:r>
              <a:rPr lang="fr-FR" dirty="0" err="1"/>
              <a:t>targeted</a:t>
            </a:r>
            <a:r>
              <a:rPr lang="fr-FR" dirty="0"/>
              <a:t> cancer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minimal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;</a:t>
            </a:r>
            <a:endParaRPr lang="fr-FR" dirty="0" smtClean="0"/>
          </a:p>
          <a:p>
            <a:r>
              <a:rPr lang="fr-FR" dirty="0" err="1"/>
              <a:t>Accelerators</a:t>
            </a:r>
            <a:r>
              <a:rPr lang="fr-FR" dirty="0"/>
              <a:t> for Security and </a:t>
            </a:r>
            <a:r>
              <a:rPr lang="fr-FR" dirty="0" err="1" smtClean="0"/>
              <a:t>Defense</a:t>
            </a:r>
            <a:endParaRPr lang="fr-FR" dirty="0" smtClean="0"/>
          </a:p>
          <a:p>
            <a:pPr lvl="1"/>
            <a:r>
              <a:rPr lang="fr-FR" dirty="0" err="1" smtClean="0"/>
              <a:t>inspecting</a:t>
            </a:r>
            <a:r>
              <a:rPr lang="fr-FR" dirty="0" smtClean="0"/>
              <a:t> cargo</a:t>
            </a:r>
          </a:p>
          <a:p>
            <a:pPr lvl="1"/>
            <a:r>
              <a:rPr lang="fr-FR" dirty="0"/>
              <a:t>monitoring of test </a:t>
            </a:r>
            <a:r>
              <a:rPr lang="fr-FR" dirty="0" err="1" smtClean="0"/>
              <a:t>bancompliance</a:t>
            </a:r>
            <a:endParaRPr lang="fr-FR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8600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323" y="233750"/>
            <a:ext cx="7717678" cy="1036116"/>
          </a:xfrm>
        </p:spPr>
        <p:txBody>
          <a:bodyPr>
            <a:noAutofit/>
          </a:bodyPr>
          <a:lstStyle/>
          <a:p>
            <a:r>
              <a:rPr lang="fr-FR" sz="3200" b="1" i="1" dirty="0" smtClean="0">
                <a:latin typeface="Times"/>
                <a:cs typeface="Times"/>
              </a:rPr>
              <a:t>ICAN </a:t>
            </a:r>
            <a:br>
              <a:rPr lang="fr-FR" sz="3200" b="1" i="1" dirty="0" smtClean="0">
                <a:latin typeface="Times"/>
                <a:cs typeface="Times"/>
              </a:rPr>
            </a:br>
            <a:r>
              <a:rPr lang="fr-FR" sz="3200" b="1" i="1" dirty="0" err="1">
                <a:latin typeface="Times"/>
                <a:cs typeface="Times"/>
              </a:rPr>
              <a:t>M</a:t>
            </a:r>
            <a:r>
              <a:rPr lang="fr-FR" sz="3200" b="1" i="1" dirty="0" err="1" smtClean="0">
                <a:latin typeface="Times"/>
                <a:cs typeface="Times"/>
              </a:rPr>
              <a:t>itigating</a:t>
            </a:r>
            <a:r>
              <a:rPr lang="fr-FR" sz="3200" b="1" i="1" dirty="0" smtClean="0">
                <a:latin typeface="Times"/>
                <a:cs typeface="Times"/>
              </a:rPr>
              <a:t> Thermal and </a:t>
            </a:r>
            <a:r>
              <a:rPr lang="fr-FR" sz="3200" b="1" i="1" dirty="0" err="1">
                <a:latin typeface="Times"/>
                <a:cs typeface="Times"/>
              </a:rPr>
              <a:t>N</a:t>
            </a:r>
            <a:r>
              <a:rPr lang="fr-FR" sz="3200" b="1" i="1" dirty="0" err="1" smtClean="0">
                <a:latin typeface="Times"/>
                <a:cs typeface="Times"/>
              </a:rPr>
              <a:t>onlinear</a:t>
            </a:r>
            <a:r>
              <a:rPr lang="fr-FR" sz="3200" b="1" i="1" dirty="0" smtClean="0">
                <a:latin typeface="Times"/>
                <a:cs typeface="Times"/>
              </a:rPr>
              <a:t> </a:t>
            </a:r>
            <a:r>
              <a:rPr lang="fr-FR" sz="3200" b="1" i="1" dirty="0" err="1">
                <a:latin typeface="Times"/>
                <a:cs typeface="Times"/>
              </a:rPr>
              <a:t>F</a:t>
            </a:r>
            <a:r>
              <a:rPr lang="fr-FR" sz="3200" b="1" i="1" dirty="0" err="1" smtClean="0">
                <a:latin typeface="Times"/>
                <a:cs typeface="Times"/>
              </a:rPr>
              <a:t>ocusing</a:t>
            </a:r>
            <a:r>
              <a:rPr lang="fr-FR" sz="3200" b="1" i="1" dirty="0" smtClean="0">
                <a:latin typeface="Times"/>
                <a:cs typeface="Times"/>
              </a:rPr>
              <a:t> in </a:t>
            </a:r>
            <a:r>
              <a:rPr lang="fr-FR" sz="3200" b="1" i="1" dirty="0" err="1">
                <a:latin typeface="Times"/>
                <a:cs typeface="Times"/>
              </a:rPr>
              <a:t>A</a:t>
            </a:r>
            <a:r>
              <a:rPr lang="fr-FR" sz="3200" b="1" i="1" dirty="0" err="1" smtClean="0">
                <a:latin typeface="Times"/>
                <a:cs typeface="Times"/>
              </a:rPr>
              <a:t>mplifiers</a:t>
            </a:r>
            <a:r>
              <a:rPr lang="fr-FR" sz="3200" b="1" i="1" dirty="0" smtClean="0">
                <a:latin typeface="Times"/>
                <a:cs typeface="Times"/>
              </a:rPr>
              <a:t>  </a:t>
            </a:r>
            <a:endParaRPr lang="fr-FR" sz="3200" b="1" i="1" dirty="0">
              <a:latin typeface="Times"/>
              <a:cs typeface="Times"/>
            </a:endParaRPr>
          </a:p>
        </p:txBody>
      </p:sp>
      <p:pic>
        <p:nvPicPr>
          <p:cNvPr id="5" name="Image 4" descr="Capture d’écran 2013-05-22 à 15.3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90" y="1487116"/>
            <a:ext cx="7489809" cy="53708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1782481"/>
            <a:ext cx="2599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u="sng" dirty="0" smtClean="0">
                <a:latin typeface="Times"/>
                <a:cs typeface="Times"/>
              </a:rPr>
              <a:t>Large Amplifier</a:t>
            </a:r>
          </a:p>
          <a:p>
            <a:r>
              <a:rPr lang="fr-FR" b="1" i="1" dirty="0" smtClean="0">
                <a:latin typeface="Times"/>
                <a:cs typeface="Times"/>
              </a:rPr>
              <a:t>Small </a:t>
            </a:r>
            <a:r>
              <a:rPr lang="fr-FR" b="1" i="1" dirty="0" err="1" smtClean="0">
                <a:latin typeface="Times"/>
                <a:cs typeface="Times"/>
              </a:rPr>
              <a:t>cooling</a:t>
            </a:r>
            <a:r>
              <a:rPr lang="fr-FR" b="1" i="1" dirty="0" smtClean="0">
                <a:latin typeface="Times"/>
                <a:cs typeface="Times"/>
              </a:rPr>
              <a:t> area/to </a:t>
            </a:r>
          </a:p>
          <a:p>
            <a:r>
              <a:rPr lang="fr-FR" b="1" i="1" dirty="0" smtClean="0">
                <a:latin typeface="Times"/>
                <a:cs typeface="Times"/>
              </a:rPr>
              <a:t>Volume ratio </a:t>
            </a:r>
          </a:p>
          <a:p>
            <a:r>
              <a:rPr lang="fr-FR" b="1" i="1" dirty="0" smtClean="0">
                <a:latin typeface="Times"/>
                <a:cs typeface="Times"/>
              </a:rPr>
              <a:t>Thermal </a:t>
            </a:r>
            <a:r>
              <a:rPr lang="fr-FR" b="1" i="1" dirty="0" err="1" smtClean="0">
                <a:latin typeface="Times"/>
                <a:cs typeface="Times"/>
              </a:rPr>
              <a:t>defocusing</a:t>
            </a:r>
            <a:endParaRPr lang="fr-FR" b="1" i="1" dirty="0" smtClean="0">
              <a:latin typeface="Times"/>
              <a:cs typeface="Times"/>
            </a:endParaRPr>
          </a:p>
          <a:p>
            <a:r>
              <a:rPr lang="fr-FR" b="1" i="1" dirty="0" smtClean="0">
                <a:latin typeface="Times"/>
                <a:cs typeface="Times"/>
              </a:rPr>
              <a:t>Small </a:t>
            </a:r>
            <a:r>
              <a:rPr lang="fr-FR" b="1" i="1" dirty="0" err="1" smtClean="0">
                <a:latin typeface="Times"/>
                <a:cs typeface="Times"/>
              </a:rPr>
              <a:t>scale</a:t>
            </a:r>
            <a:r>
              <a:rPr lang="fr-FR" b="1" i="1" dirty="0" smtClean="0">
                <a:latin typeface="Times"/>
                <a:cs typeface="Times"/>
              </a:rPr>
              <a:t> self </a:t>
            </a:r>
            <a:r>
              <a:rPr lang="fr-FR" b="1" i="1" dirty="0" err="1" smtClean="0">
                <a:latin typeface="Times"/>
                <a:cs typeface="Times"/>
              </a:rPr>
              <a:t>focusing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532" y="3492932"/>
            <a:ext cx="26335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i="1" dirty="0" smtClean="0">
              <a:latin typeface="Times"/>
              <a:cs typeface="Times"/>
            </a:endParaRPr>
          </a:p>
          <a:p>
            <a:r>
              <a:rPr lang="fr-FR" b="1" i="1" u="sng" dirty="0" smtClean="0">
                <a:latin typeface="Times"/>
                <a:cs typeface="Times"/>
              </a:rPr>
              <a:t>Single mode </a:t>
            </a:r>
          </a:p>
          <a:p>
            <a:r>
              <a:rPr lang="fr-FR" b="1" i="1" dirty="0" err="1" smtClean="0">
                <a:latin typeface="Times"/>
                <a:cs typeface="Times"/>
              </a:rPr>
              <a:t>Little</a:t>
            </a:r>
            <a:r>
              <a:rPr lang="fr-FR" b="1" i="1" dirty="0" smtClean="0">
                <a:latin typeface="Times"/>
                <a:cs typeface="Times"/>
              </a:rPr>
              <a:t> thermal </a:t>
            </a:r>
            <a:r>
              <a:rPr lang="fr-FR" b="1" i="1" dirty="0" err="1" smtClean="0">
                <a:latin typeface="Times"/>
                <a:cs typeface="Times"/>
              </a:rPr>
              <a:t>focusing</a:t>
            </a:r>
            <a:endParaRPr lang="fr-FR" b="1" i="1" dirty="0" smtClean="0">
              <a:latin typeface="Times"/>
              <a:cs typeface="Times"/>
            </a:endParaRPr>
          </a:p>
          <a:p>
            <a:r>
              <a:rPr lang="fr-FR" b="1" i="1" dirty="0" err="1" smtClean="0">
                <a:latin typeface="Times"/>
                <a:cs typeface="Times"/>
              </a:rPr>
              <a:t>Little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 err="1" smtClean="0">
                <a:latin typeface="Times"/>
                <a:cs typeface="Times"/>
              </a:rPr>
              <a:t>small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 err="1" smtClean="0">
                <a:latin typeface="Times"/>
                <a:cs typeface="Times"/>
              </a:rPr>
              <a:t>scale</a:t>
            </a:r>
            <a:r>
              <a:rPr lang="fr-FR" b="1" i="1" dirty="0" smtClean="0">
                <a:latin typeface="Times"/>
                <a:cs typeface="Times"/>
              </a:rPr>
              <a:t> self foc.</a:t>
            </a:r>
          </a:p>
          <a:p>
            <a:r>
              <a:rPr lang="fr-FR" b="1" i="1" dirty="0" smtClean="0">
                <a:latin typeface="Times"/>
                <a:cs typeface="Times"/>
              </a:rPr>
              <a:t>Small </a:t>
            </a:r>
            <a:r>
              <a:rPr lang="fr-FR" b="1" i="1" dirty="0" err="1" smtClean="0">
                <a:latin typeface="Times"/>
                <a:cs typeface="Times"/>
              </a:rPr>
              <a:t>energy</a:t>
            </a:r>
            <a:r>
              <a:rPr lang="fr-FR" b="1" i="1" dirty="0" smtClean="0">
                <a:latin typeface="Times"/>
                <a:cs typeface="Times"/>
              </a:rPr>
              <a:t> and </a:t>
            </a:r>
            <a:r>
              <a:rPr lang="fr-FR" b="1" i="1" dirty="0" err="1">
                <a:latin typeface="Times"/>
                <a:cs typeface="Times"/>
              </a:rPr>
              <a:t>p</a:t>
            </a:r>
            <a:r>
              <a:rPr lang="fr-FR" b="1" i="1" dirty="0" err="1" smtClean="0">
                <a:latin typeface="Times"/>
                <a:cs typeface="Times"/>
              </a:rPr>
              <a:t>eak</a:t>
            </a:r>
            <a:r>
              <a:rPr lang="fr-FR" b="1" i="1" dirty="0" smtClean="0">
                <a:latin typeface="Times"/>
                <a:cs typeface="Times"/>
              </a:rPr>
              <a:t> </a:t>
            </a:r>
          </a:p>
          <a:p>
            <a:r>
              <a:rPr lang="fr-FR" b="1" i="1" dirty="0" smtClean="0">
                <a:latin typeface="Times"/>
                <a:cs typeface="Times"/>
              </a:rPr>
              <a:t>power.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8604" y="5218669"/>
            <a:ext cx="2650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>
                <a:latin typeface="Times"/>
                <a:cs typeface="Times"/>
              </a:rPr>
              <a:t>I</a:t>
            </a:r>
            <a:r>
              <a:rPr lang="fr-FR" b="1" i="1" u="sng" dirty="0" smtClean="0">
                <a:latin typeface="Times"/>
                <a:cs typeface="Times"/>
              </a:rPr>
              <a:t>CAN</a:t>
            </a:r>
          </a:p>
          <a:p>
            <a:r>
              <a:rPr lang="fr-FR" b="1" i="1" dirty="0" err="1" smtClean="0">
                <a:latin typeface="Times"/>
                <a:cs typeface="Times"/>
              </a:rPr>
              <a:t>Little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thermal </a:t>
            </a:r>
            <a:r>
              <a:rPr lang="fr-FR" b="1" i="1" dirty="0" err="1">
                <a:latin typeface="Times"/>
                <a:cs typeface="Times"/>
              </a:rPr>
              <a:t>focusing</a:t>
            </a:r>
            <a:endParaRPr lang="fr-FR" b="1" i="1" dirty="0">
              <a:latin typeface="Times"/>
              <a:cs typeface="Times"/>
            </a:endParaRPr>
          </a:p>
          <a:p>
            <a:r>
              <a:rPr lang="fr-FR" b="1" i="1" dirty="0" err="1" smtClean="0">
                <a:latin typeface="Times"/>
                <a:cs typeface="Times"/>
              </a:rPr>
              <a:t>Little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 err="1">
                <a:latin typeface="Times"/>
                <a:cs typeface="Times"/>
              </a:rPr>
              <a:t>small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latin typeface="Times"/>
                <a:cs typeface="Times"/>
              </a:rPr>
              <a:t>scale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smtClean="0">
                <a:latin typeface="Times"/>
                <a:cs typeface="Times"/>
              </a:rPr>
              <a:t>self </a:t>
            </a:r>
            <a:r>
              <a:rPr lang="fr-FR" b="1" i="1" dirty="0">
                <a:latin typeface="Times"/>
                <a:cs typeface="Times"/>
              </a:rPr>
              <a:t>foc.</a:t>
            </a:r>
          </a:p>
          <a:p>
            <a:r>
              <a:rPr lang="fr-FR" b="1" i="1" dirty="0" err="1" smtClean="0">
                <a:latin typeface="Times"/>
                <a:cs typeface="Times"/>
              </a:rPr>
              <a:t>Energy</a:t>
            </a:r>
            <a:r>
              <a:rPr lang="fr-FR" b="1" i="1" dirty="0" smtClean="0">
                <a:latin typeface="Times"/>
                <a:cs typeface="Times"/>
              </a:rPr>
              <a:t> and </a:t>
            </a:r>
            <a:r>
              <a:rPr lang="fr-FR" b="1" i="1" dirty="0" err="1" smtClean="0">
                <a:latin typeface="Times"/>
                <a:cs typeface="Times"/>
              </a:rPr>
              <a:t>peak</a:t>
            </a:r>
            <a:r>
              <a:rPr lang="fr-FR" b="1" i="1" dirty="0" smtClean="0">
                <a:latin typeface="Times"/>
                <a:cs typeface="Times"/>
              </a:rPr>
              <a:t> power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Gerard Mourou S.L Chin, Laval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06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03-27 à 23.3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9" y="0"/>
            <a:ext cx="8989541" cy="685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62C-D8E6-3F45-9701-D0F084FE7D8D}" type="datetime1">
              <a:rPr lang="fr-FR" smtClean="0"/>
              <a:t>24/04/17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XCAN Seminaire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2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62901" y="1317232"/>
            <a:ext cx="7772400" cy="312267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b="1" i="1" dirty="0" err="1" smtClean="0"/>
              <a:t>Coherent</a:t>
            </a:r>
            <a:r>
              <a:rPr lang="fr-FR" b="1" i="1" dirty="0" smtClean="0"/>
              <a:t> </a:t>
            </a:r>
            <a:r>
              <a:rPr lang="fr-FR" b="1" i="1" dirty="0" err="1" smtClean="0"/>
              <a:t>Amplifying</a:t>
            </a:r>
            <a:r>
              <a:rPr lang="fr-FR" b="1" i="1" dirty="0" smtClean="0"/>
              <a:t> Network</a:t>
            </a:r>
            <a:br>
              <a:rPr lang="fr-FR" b="1" i="1" dirty="0" smtClean="0"/>
            </a:br>
            <a:r>
              <a:rPr lang="fr-FR" b="1" i="1" dirty="0" smtClean="0"/>
              <a:t>CAN</a:t>
            </a:r>
            <a:br>
              <a:rPr lang="fr-FR" b="1" i="1" dirty="0" smtClean="0"/>
            </a:br>
            <a:r>
              <a:rPr lang="fr-FR" b="1" i="1" dirty="0" smtClean="0"/>
              <a:t>A </a:t>
            </a:r>
            <a:r>
              <a:rPr lang="fr-FR" b="1" i="1" dirty="0" err="1" smtClean="0"/>
              <a:t>Revolution</a:t>
            </a:r>
            <a:r>
              <a:rPr lang="fr-FR" b="1" i="1" dirty="0" smtClean="0"/>
              <a:t> in Laser Architecture</a:t>
            </a:r>
            <a:br>
              <a:rPr lang="fr-FR" b="1" i="1" dirty="0" smtClean="0"/>
            </a:br>
            <a:r>
              <a:rPr lang="fr-FR" sz="3600" b="1" i="1" dirty="0" err="1" smtClean="0"/>
              <a:t>Peak</a:t>
            </a:r>
            <a:r>
              <a:rPr lang="fr-FR" sz="3600" b="1" i="1" dirty="0" smtClean="0"/>
              <a:t> Power,  </a:t>
            </a:r>
            <a:r>
              <a:rPr lang="fr-FR" sz="3600" b="1" i="1" dirty="0" err="1" smtClean="0"/>
              <a:t>Average</a:t>
            </a:r>
            <a:r>
              <a:rPr lang="fr-FR" sz="3600" b="1" i="1" dirty="0" smtClean="0"/>
              <a:t> Power , </a:t>
            </a:r>
            <a:r>
              <a:rPr lang="fr-FR" sz="3600" b="1" i="1" dirty="0" err="1" smtClean="0"/>
              <a:t>Efficiency</a:t>
            </a:r>
            <a:r>
              <a:rPr lang="fr-FR" sz="3600" b="1" i="1" dirty="0" smtClean="0"/>
              <a:t/>
            </a:r>
            <a:br>
              <a:rPr lang="fr-FR" sz="3600" b="1" i="1" dirty="0" smtClean="0"/>
            </a:br>
            <a:r>
              <a:rPr lang="fr-FR" sz="3600" b="1" i="1" dirty="0" smtClean="0"/>
              <a:t/>
            </a:r>
            <a:br>
              <a:rPr lang="fr-FR" sz="3600" b="1" i="1" dirty="0" smtClean="0"/>
            </a:br>
            <a:r>
              <a:rPr lang="fr-FR" sz="3600" b="1" i="1" dirty="0"/>
              <a:t/>
            </a:r>
            <a:br>
              <a:rPr lang="fr-FR" sz="3600" b="1" i="1" dirty="0"/>
            </a:br>
            <a:r>
              <a:rPr lang="fr-FR" b="1" i="1" dirty="0" smtClean="0"/>
              <a:t> </a:t>
            </a:r>
            <a:br>
              <a:rPr lang="fr-FR" b="1" i="1" dirty="0" smtClean="0"/>
            </a:br>
            <a:endParaRPr lang="fr-FR" b="1" i="1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51243" y="4720652"/>
            <a:ext cx="6400800" cy="1752600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253206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43" y="224491"/>
            <a:ext cx="1193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4421" y="58269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/>
              <a:t>G. Mourou, W. </a:t>
            </a:r>
            <a:r>
              <a:rPr lang="fr-FR" i="1" dirty="0" err="1"/>
              <a:t>Brockelby</a:t>
            </a:r>
            <a:r>
              <a:rPr lang="fr-FR" i="1" dirty="0"/>
              <a:t>, J. </a:t>
            </a:r>
            <a:r>
              <a:rPr lang="fr-FR" i="1" dirty="0" err="1"/>
              <a:t>Limpert</a:t>
            </a:r>
            <a:r>
              <a:rPr lang="fr-FR" i="1" dirty="0"/>
              <a:t>, </a:t>
            </a:r>
            <a:r>
              <a:rPr lang="fr-FR" i="1" dirty="0" err="1"/>
              <a:t>T</a:t>
            </a:r>
            <a:r>
              <a:rPr lang="fr-FR" i="1" dirty="0"/>
              <a:t>. </a:t>
            </a:r>
            <a:r>
              <a:rPr lang="fr-FR" i="1" dirty="0" err="1"/>
              <a:t>Tajima</a:t>
            </a:r>
            <a:r>
              <a:rPr lang="fr-FR" i="1" dirty="0"/>
              <a:t>, Nature </a:t>
            </a:r>
            <a:r>
              <a:rPr lang="fr-FR" i="1" dirty="0" err="1"/>
              <a:t>Photonics</a:t>
            </a:r>
            <a:r>
              <a:rPr lang="fr-FR" i="1" dirty="0"/>
              <a:t> April(2013)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4421" y="4602023"/>
            <a:ext cx="67031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G. A. </a:t>
            </a:r>
            <a:r>
              <a:rPr lang="en-US" dirty="0" err="1" smtClean="0"/>
              <a:t>Mourou,et</a:t>
            </a:r>
            <a:r>
              <a:rPr lang="en-US" dirty="0" smtClean="0"/>
              <a:t> al  D. </a:t>
            </a:r>
            <a:r>
              <a:rPr lang="en-US" dirty="0" err="1" smtClean="0"/>
              <a:t>Hulin</a:t>
            </a:r>
            <a:r>
              <a:rPr lang="en-US" dirty="0" smtClean="0"/>
              <a:t> and A. </a:t>
            </a:r>
            <a:r>
              <a:rPr lang="en-US" dirty="0" err="1" smtClean="0"/>
              <a:t>Galvanauskas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AIP Conference Proceedings, vol. 827,  152-163 (2006).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07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24000" y="20639"/>
            <a:ext cx="7874000" cy="1143000"/>
          </a:xfrm>
        </p:spPr>
        <p:txBody>
          <a:bodyPr>
            <a:normAutofit/>
          </a:bodyPr>
          <a:lstStyle/>
          <a:p>
            <a:r>
              <a:rPr lang="fr-FR" sz="2800" b="1" i="1" dirty="0" smtClean="0"/>
              <a:t>The basic brick: the Yb </a:t>
            </a:r>
            <a:r>
              <a:rPr lang="fr-FR" sz="2800" b="1" i="1" dirty="0" err="1" smtClean="0"/>
              <a:t>doped</a:t>
            </a:r>
            <a:r>
              <a:rPr lang="fr-FR" sz="2800" b="1" i="1" dirty="0" smtClean="0"/>
              <a:t> Single mode </a:t>
            </a:r>
            <a:r>
              <a:rPr lang="fr-FR" sz="2800" b="1" i="1" dirty="0" err="1" smtClean="0"/>
              <a:t>fiber</a:t>
            </a:r>
            <a:endParaRPr lang="fr-FR" sz="2800" b="1" i="1" dirty="0"/>
          </a:p>
        </p:txBody>
      </p:sp>
      <p:pic>
        <p:nvPicPr>
          <p:cNvPr id="5" name="Image 4" descr="Capture d’écran 2013-01-27 à 19.16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092"/>
            <a:ext cx="9144000" cy="5373908"/>
          </a:xfrm>
          <a:prstGeom prst="rect">
            <a:avLst/>
          </a:prstGeom>
        </p:spPr>
      </p:pic>
      <p:pic>
        <p:nvPicPr>
          <p:cNvPr id="6" name="Image 6" descr="Capture d’écran 2012-05-01 à 11.42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9"/>
            <a:ext cx="1969367" cy="11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G. Mourou</a:t>
            </a:r>
            <a:endParaRPr lang="fr-FR"/>
          </a:p>
        </p:txBody>
      </p:sp>
      <p:pic>
        <p:nvPicPr>
          <p:cNvPr id="8" name="Image 7" descr="Capture d’écran 2013-02-20 à 23.29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85" y="5493610"/>
            <a:ext cx="3848100" cy="4826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83DD-A82C-0548-BFC9-D21BC547E9A3}" type="slidenum">
              <a:rPr lang="fr-FR" smtClean="0"/>
              <a:t>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2322" y="831844"/>
            <a:ext cx="815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Eidam</a:t>
            </a:r>
            <a:r>
              <a:rPr lang="en-GB" dirty="0"/>
              <a:t>, T. </a:t>
            </a:r>
            <a:r>
              <a:rPr lang="en-GB" i="1" dirty="0"/>
              <a:t>et al.</a:t>
            </a:r>
            <a:r>
              <a:rPr lang="en-GB" dirty="0"/>
              <a:t> </a:t>
            </a:r>
            <a:r>
              <a:rPr lang="en-GB" dirty="0" err="1"/>
              <a:t>Fiber</a:t>
            </a:r>
            <a:r>
              <a:rPr lang="en-GB" dirty="0"/>
              <a:t> chirped-pulse amplification system emitting 38 GW peak power.</a:t>
            </a:r>
          </a:p>
          <a:p>
            <a:r>
              <a:rPr lang="en-GB" dirty="0"/>
              <a:t> </a:t>
            </a:r>
            <a:r>
              <a:rPr lang="en-GB" i="1" dirty="0"/>
              <a:t>Optics Express</a:t>
            </a:r>
            <a:r>
              <a:rPr lang="en-GB" dirty="0"/>
              <a:t> </a:t>
            </a:r>
            <a:r>
              <a:rPr lang="en-GB" b="1" dirty="0"/>
              <a:t>19</a:t>
            </a:r>
            <a:r>
              <a:rPr lang="en-GB" dirty="0"/>
              <a:t>, 255 (2010).</a:t>
            </a:r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72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17152</TotalTime>
  <Words>2558</Words>
  <Application>Microsoft Macintosh PowerPoint</Application>
  <PresentationFormat>Présentation à l'écran (4:3)</PresentationFormat>
  <Paragraphs>568</Paragraphs>
  <Slides>68</Slides>
  <Notes>10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Présentation PowerPoint</vt:lpstr>
      <vt:lpstr>Présentation PowerPoint</vt:lpstr>
      <vt:lpstr>Solving the Peak Power-Average Power Quandary </vt:lpstr>
      <vt:lpstr>Présentation PowerPoint</vt:lpstr>
      <vt:lpstr>Présentation PowerPoint</vt:lpstr>
      <vt:lpstr>We need to Power a TGV (10MW) TeV, 4nC, 13kHz</vt:lpstr>
      <vt:lpstr>Présentation PowerPoint</vt:lpstr>
      <vt:lpstr>    Coherent Amplifying Network CAN A Revolution in Laser Architecture Peak Power,  Average Power , Efficiency     </vt:lpstr>
      <vt:lpstr>The basic brick: the Yb doped Single mode fiber</vt:lpstr>
      <vt:lpstr>CAN Basic Bricks The Yb-doped Fiber (continued)</vt:lpstr>
      <vt:lpstr>However Need to Phase 32 J/1mJ/fiber~ 30 103 Phased Fibers!! (G. Mourou patent 2005)</vt:lpstr>
      <vt:lpstr> ICAN (European Project)  CAN Coherent Amplification Network</vt:lpstr>
      <vt:lpstr>Présentation PowerPoint</vt:lpstr>
      <vt:lpstr>Moving from sub-mJ/ fiber to 10mJ /Rod</vt:lpstr>
      <vt:lpstr>Rod-based CAN for High energy, High  repetition rate applications</vt:lpstr>
      <vt:lpstr>Présentation PowerPoint</vt:lpstr>
      <vt:lpstr>First Step:   Understanding the Fiber Laser Noise</vt:lpstr>
      <vt:lpstr>ICAN Sources of Phase Noise</vt:lpstr>
      <vt:lpstr> Second Step:  Micron Precision  Fiber Assembly Fabrication</vt:lpstr>
      <vt:lpstr>The fiber must be  mounted on a precision mechanical mount. Each fiber is at the focus of a lens,forming a microlens  array matrix</vt:lpstr>
      <vt:lpstr>Microlens Arrays</vt:lpstr>
      <vt:lpstr>Présentation PowerPoint</vt:lpstr>
      <vt:lpstr>Présentation PowerPoint</vt:lpstr>
      <vt:lpstr>Phase Noise Measurement with a  Quadrilateral Shearing Interferometer (104 fibers with l/60 precision at kHz)  </vt:lpstr>
      <vt:lpstr>Phase Noise Measurement with a Quadrilateral Shearing Interferometer (104 fibers with l/60 precision at kHz) </vt:lpstr>
      <vt:lpstr>Fourth step:  Phase Correction  by Optical Modulator </vt:lpstr>
      <vt:lpstr>Présentation PowerPoint</vt:lpstr>
      <vt:lpstr>J. Bourderionnet, A. Brignon (Thales), C. Bellanger, J. Primot (ONERA) Coherent Fiber Combining</vt:lpstr>
      <vt:lpstr>64 CW fibers have been phased (This experiment in fact validates an extension possible  to &gt;104 phased  fibers at 1kHz)  </vt:lpstr>
      <vt:lpstr>Présentation PowerPoint</vt:lpstr>
      <vt:lpstr>Fifth Step:  Measuring and keeping at Bay the Nonlinear effects </vt:lpstr>
      <vt:lpstr>Présentation PowerPoint</vt:lpstr>
      <vt:lpstr>Présentation PowerPoint</vt:lpstr>
      <vt:lpstr>Présentation PowerPoint</vt:lpstr>
      <vt:lpstr>Présentation PowerPoint</vt:lpstr>
      <vt:lpstr>     From Prototype to Large Scale Applications </vt:lpstr>
      <vt:lpstr>  High average and Peak power laser   Agile, precision and heuristic  laser  </vt:lpstr>
      <vt:lpstr>The ICAN-concept: a versatile  digital laser</vt:lpstr>
      <vt:lpstr>Cost of a PW@10kHz </vt:lpstr>
      <vt:lpstr>6th Step: The cost</vt:lpstr>
      <vt:lpstr>Présentation PowerPoint</vt:lpstr>
      <vt:lpstr>Expected performances</vt:lpstr>
      <vt:lpstr>Conclusion </vt:lpstr>
      <vt:lpstr>Acknowledgements </vt:lpstr>
      <vt:lpstr>         Reducing the Number of fibers          DPA (Division Pulse Amplification) and  enhancement Cavity combination   J. Limpert et al  </vt:lpstr>
      <vt:lpstr>The 7th Step: the Applications</vt:lpstr>
      <vt:lpstr>Présentation PowerPoint</vt:lpstr>
      <vt:lpstr>Rational Behind Fiber Choice</vt:lpstr>
      <vt:lpstr>Scientific and Societal Applications of Relativistic, electron Protons(&gt;GeV) Megawatt  Power level (B€)    </vt:lpstr>
      <vt:lpstr>Societal Application Nuclear Waste Transmutation ADS(Accelerator Driven System)</vt:lpstr>
      <vt:lpstr>Transmutation </vt:lpstr>
      <vt:lpstr>Présentation PowerPoint</vt:lpstr>
      <vt:lpstr>Présentation PowerPoint</vt:lpstr>
      <vt:lpstr>Présentation PowerPoint</vt:lpstr>
      <vt:lpstr>Présentation PowerPoint</vt:lpstr>
      <vt:lpstr>Conclusion Moving from Analog to Digital and Smart Laser</vt:lpstr>
      <vt:lpstr> Next Action Item An International  Infrastructure ICAN-B  </vt:lpstr>
      <vt:lpstr>Source of Phase Noise (100W CW) (Extremely low f&gt; 10Hz)</vt:lpstr>
      <vt:lpstr>Can the Future of Accelerator Be Fibers? </vt:lpstr>
      <vt:lpstr>Présentation PowerPoint</vt:lpstr>
      <vt:lpstr> Smart Laser  Optimization of the signal by Genetic Algorithm (pending)Patent  </vt:lpstr>
      <vt:lpstr>Laser Acceleration-Telecom virtuous Cycle</vt:lpstr>
      <vt:lpstr>Can the Futur of Accelerator Be Fibers? </vt:lpstr>
      <vt:lpstr>Laser-Accelerator concepts Scientific and Societal Applications</vt:lpstr>
      <vt:lpstr>Introduction Laser Driver concepts Basic requirements</vt:lpstr>
      <vt:lpstr>Présentation PowerPoint</vt:lpstr>
      <vt:lpstr>Présentation PowerPoint</vt:lpstr>
      <vt:lpstr>ICAN  Mitigating Thermal and Nonlinear Focusing in Amplifiers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ICAN  The laser Response to Grand Scientific and Societal Challenges  Gérard Mourou Toshiki Tajima IZEST (International Zetta-Exawatt Science and Technology) Ecole Polytechnique </dc:title>
  <dc:creator>Gérard Mourou</dc:creator>
  <cp:lastModifiedBy>Gérard Mourou</cp:lastModifiedBy>
  <cp:revision>173</cp:revision>
  <cp:lastPrinted>2013-06-04T14:18:51Z</cp:lastPrinted>
  <dcterms:created xsi:type="dcterms:W3CDTF">2013-02-13T19:47:03Z</dcterms:created>
  <dcterms:modified xsi:type="dcterms:W3CDTF">2017-04-24T05:46:44Z</dcterms:modified>
</cp:coreProperties>
</file>