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OV" ContentType="video/quicktime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56" r:id="rId2"/>
    <p:sldId id="340" r:id="rId3"/>
    <p:sldId id="392" r:id="rId4"/>
    <p:sldId id="439" r:id="rId5"/>
    <p:sldId id="395" r:id="rId6"/>
    <p:sldId id="405" r:id="rId7"/>
    <p:sldId id="394" r:id="rId8"/>
    <p:sldId id="440" r:id="rId9"/>
    <p:sldId id="396" r:id="rId10"/>
    <p:sldId id="407" r:id="rId11"/>
    <p:sldId id="452" r:id="rId12"/>
    <p:sldId id="401" r:id="rId13"/>
    <p:sldId id="453" r:id="rId14"/>
    <p:sldId id="402" r:id="rId15"/>
    <p:sldId id="446" r:id="rId16"/>
    <p:sldId id="455" r:id="rId17"/>
    <p:sldId id="454" r:id="rId18"/>
    <p:sldId id="406" r:id="rId19"/>
    <p:sldId id="403" r:id="rId20"/>
    <p:sldId id="438" r:id="rId21"/>
    <p:sldId id="445" r:id="rId22"/>
    <p:sldId id="411" r:id="rId23"/>
    <p:sldId id="449" r:id="rId24"/>
    <p:sldId id="451" r:id="rId25"/>
    <p:sldId id="397" r:id="rId26"/>
    <p:sldId id="408" r:id="rId27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Times New Roman" charset="0"/>
        <a:cs typeface="Times New Roman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Times New Roman" charset="0"/>
        <a:cs typeface="Times New Roman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Times New Roman" charset="0"/>
        <a:cs typeface="Times New Roman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Times New Roman" charset="0"/>
        <a:cs typeface="Times New Roman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Times New Roman" charset="0"/>
        <a:cs typeface="Times New Roman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Times New Roman" charset="0"/>
        <a:cs typeface="Times New Roman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Times New Roman" charset="0"/>
        <a:cs typeface="Times New Roman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Times New Roman" charset="0"/>
        <a:cs typeface="Times New Roman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Times New Roman" charset="0"/>
        <a:cs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7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08"/>
    <p:restoredTop sz="94643"/>
  </p:normalViewPr>
  <p:slideViewPr>
    <p:cSldViewPr>
      <p:cViewPr varScale="1">
        <p:scale>
          <a:sx n="103" d="100"/>
          <a:sy n="103" d="100"/>
        </p:scale>
        <p:origin x="168" y="536"/>
      </p:cViewPr>
      <p:guideLst>
        <p:guide orient="horz" pos="217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9848" cy="6984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charset="0"/>
              <a:buNone/>
              <a:defRPr sz="1200"/>
            </a:lvl1pPr>
          </a:lstStyle>
          <a:p>
            <a:endParaRPr lang="zh-CN" altLang="zh-CN"/>
          </a:p>
        </p:txBody>
      </p:sp>
      <p:sp>
        <p:nvSpPr>
          <p:cNvPr id="3075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/>
            </a:lvl1pPr>
          </a:lstStyle>
          <a:p>
            <a:fld id="{B4883726-50E1-F645-830A-2FD6ACFD4583}" type="datetime1">
              <a:rPr lang="zh-CN" altLang="en-US"/>
              <a:pPr/>
              <a:t>16/6/23</a:t>
            </a:fld>
            <a:endParaRPr lang="zh-CN" altLang="en-US" sz="1200"/>
          </a:p>
        </p:txBody>
      </p:sp>
      <p:sp>
        <p:nvSpPr>
          <p:cNvPr id="14340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5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 defTabSz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defTabSz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defTabSz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defTabSz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zh-CN" altLang="en-US" sz="1200"/>
              <a:t>单击此处编辑母版文本样式</a:t>
            </a:r>
          </a:p>
          <a:p>
            <a:pPr>
              <a:spcBef>
                <a:spcPct val="30000"/>
              </a:spcBef>
            </a:pPr>
            <a:r>
              <a:rPr lang="zh-CN" altLang="en-US" sz="1200"/>
              <a:t>第二级</a:t>
            </a:r>
          </a:p>
          <a:p>
            <a:pPr>
              <a:spcBef>
                <a:spcPct val="30000"/>
              </a:spcBef>
            </a:pPr>
            <a:r>
              <a:rPr lang="zh-CN" altLang="en-US" sz="1200"/>
              <a:t>第三级</a:t>
            </a:r>
          </a:p>
          <a:p>
            <a:pPr>
              <a:spcBef>
                <a:spcPct val="30000"/>
              </a:spcBef>
            </a:pPr>
            <a:r>
              <a:rPr lang="zh-CN" altLang="en-US" sz="1200"/>
              <a:t>第四级</a:t>
            </a:r>
          </a:p>
          <a:p>
            <a:pPr>
              <a:spcBef>
                <a:spcPct val="30000"/>
              </a:spcBef>
            </a:pPr>
            <a:r>
              <a:rPr lang="zh-CN" altLang="en-US" sz="1200"/>
              <a:t>第五级</a:t>
            </a:r>
          </a:p>
        </p:txBody>
      </p:sp>
      <p:sp>
        <p:nvSpPr>
          <p:cNvPr id="3078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charset="0"/>
              <a:buNone/>
              <a:defRPr sz="1200"/>
            </a:lvl1pPr>
          </a:lstStyle>
          <a:p>
            <a:endParaRPr lang="zh-CN" altLang="zh-CN"/>
          </a:p>
        </p:txBody>
      </p:sp>
      <p:sp>
        <p:nvSpPr>
          <p:cNvPr id="3079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/>
            </a:lvl1pPr>
          </a:lstStyle>
          <a:p>
            <a:fld id="{87A13655-E351-1742-8D6D-892F2D6224C7}" type="slidenum">
              <a:rPr lang="zh-CN" altLang="en-US"/>
              <a:pPr/>
              <a:t>‹#›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5115976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宋体" charset="0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fld id="{6E552C01-F5F8-3F48-816A-FE0E8CE238A0}" type="datetime1">
              <a:rPr lang="zh-CN" altLang="en-US"/>
              <a:pPr/>
              <a:t>16/6/23</a:t>
            </a:fld>
            <a:endParaRPr lang="zh-CN" altLang="en-US" sz="1200"/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fld id="{97B1A526-FCA8-5440-9478-F522EE1B00A8}" type="slidenum">
              <a:rPr lang="zh-CN" altLang="en-US"/>
              <a:pPr/>
              <a:t>9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68948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2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kumimoji="0" lang="zh-CN" altLang="en-US">
              <a:latin typeface="Arial" charset="0"/>
            </a:endParaRPr>
          </a:p>
        </p:txBody>
      </p:sp>
      <p:sp>
        <p:nvSpPr>
          <p:cNvPr id="35843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fld id="{ED48EA9A-3DD4-0944-90D4-E38D4AB3EF5F}" type="datetime1">
              <a:rPr lang="zh-CN" altLang="en-US">
                <a:solidFill>
                  <a:srgbClr val="000000"/>
                </a:solidFill>
              </a:rPr>
              <a:pPr/>
              <a:t>16/6/23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5844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fld id="{FEC552B7-0F2D-B941-9C0E-AE5A7DF8C116}" type="slidenum">
              <a:rPr lang="zh-CN" altLang="en-US">
                <a:solidFill>
                  <a:srgbClr val="000000"/>
                </a:solidFill>
              </a:rPr>
              <a:pPr/>
              <a:t>20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52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0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en-US" altLang="zh-CN">
                <a:latin typeface="Arial" charset="0"/>
              </a:rPr>
              <a:t>Error should be taken into account in the reconstruction</a:t>
            </a:r>
            <a:endParaRPr kumimoji="0" lang="zh-CN" altLang="en-US">
              <a:latin typeface="Arial" charset="0"/>
            </a:endParaRPr>
          </a:p>
        </p:txBody>
      </p:sp>
      <p:sp>
        <p:nvSpPr>
          <p:cNvPr id="37891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fld id="{E26B6197-6D6F-0E4E-9399-87C470BDFAA6}" type="datetime1">
              <a:rPr lang="zh-CN" altLang="en-US"/>
              <a:pPr/>
              <a:t>16/6/23</a:t>
            </a:fld>
            <a:endParaRPr lang="zh-CN" altLang="en-US" sz="1200"/>
          </a:p>
        </p:txBody>
      </p:sp>
      <p:sp>
        <p:nvSpPr>
          <p:cNvPr id="37892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fld id="{A5F755F2-2ADA-B942-84DB-50CB713748F7}" type="slidenum">
              <a:rPr lang="zh-CN" altLang="en-US"/>
              <a:pPr/>
              <a:t>21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96135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39939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fld id="{876326D1-0773-8749-91C3-DE2B391E08DC}" type="datetime1">
              <a:rPr lang="zh-CN" altLang="en-US"/>
              <a:pPr/>
              <a:t>16/6/23</a:t>
            </a:fld>
            <a:endParaRPr lang="zh-CN" altLang="en-US" sz="1200"/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fld id="{15B9FAEF-D23F-0547-A573-9B4DEC19E08F}" type="slidenum">
              <a:rPr lang="zh-CN" altLang="en-US"/>
              <a:pPr/>
              <a:t>22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69614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2E601C-C11B-DB47-B3A1-42CDF3441DA5}" type="datetime1">
              <a:rPr lang="zh-CN" altLang="en-US"/>
              <a:pPr/>
              <a:t>16/6/23</a:t>
            </a:fld>
            <a:endParaRPr lang="zh-CN" altLang="en-US" sz="18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8555C-7A82-1546-A138-11C09E506F54}" type="slidenum">
              <a:rPr lang="zh-CN" altLang="en-US"/>
              <a:pPr/>
              <a:t>‹#›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592391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9F82A-1FEA-264E-82AD-E57359E83B2D}" type="datetime1">
              <a:rPr lang="zh-CN" altLang="en-US"/>
              <a:pPr/>
              <a:t>16/6/23</a:t>
            </a:fld>
            <a:endParaRPr lang="zh-CN" altLang="en-US" sz="18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CABC89-A19C-0146-A0E5-D82D0D768E9E}" type="slidenum">
              <a:rPr lang="zh-CN" altLang="en-US"/>
              <a:pPr/>
              <a:t>‹#›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07145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88125" y="0"/>
            <a:ext cx="2087563" cy="60102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3850" y="0"/>
            <a:ext cx="6111875" cy="60102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11F455-455B-D34D-9EC4-E46A11AA33C7}" type="datetime1">
              <a:rPr lang="zh-CN" altLang="en-US"/>
              <a:pPr/>
              <a:t>16/6/23</a:t>
            </a:fld>
            <a:endParaRPr lang="zh-CN" altLang="en-US" sz="18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772B5D-4C6B-FD4F-983D-3BD17FAFEE5B}" type="slidenum">
              <a:rPr lang="zh-CN" altLang="en-US"/>
              <a:pPr/>
              <a:t>‹#›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095943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750" y="0"/>
            <a:ext cx="8135938" cy="9080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22BAE9-3FD1-3A47-8DEB-D427761F77D6}" type="datetime1">
              <a:rPr lang="en-GB" altLang="zh-CN"/>
              <a:pPr/>
              <a:t>23/06/2016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FC9F1-341C-5249-B244-D5BA5732B75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474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A7E333-76A5-1D4B-BA92-18E02390A66C}" type="datetime1">
              <a:rPr lang="zh-CN" altLang="en-US"/>
              <a:pPr/>
              <a:t>16/6/23</a:t>
            </a:fld>
            <a:endParaRPr lang="zh-CN" altLang="en-US" sz="18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5A4C5-B6E5-124D-82A5-816F7527279D}" type="slidenum">
              <a:rPr lang="zh-CN" altLang="en-US"/>
              <a:pPr/>
              <a:t>‹#›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58864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B381B-2B8E-5D4F-B12E-FCC2E4A31BDA}" type="datetime1">
              <a:rPr lang="zh-CN" altLang="en-US"/>
              <a:pPr/>
              <a:t>16/6/23</a:t>
            </a:fld>
            <a:endParaRPr lang="zh-CN" altLang="en-US" sz="18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0D4728-BEF8-EF4B-9243-2FC2E8C4AFFB}" type="slidenum">
              <a:rPr lang="zh-CN" altLang="en-US"/>
              <a:pPr/>
              <a:t>‹#›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025760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3850" y="14843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14850" y="14843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AD33F8-836C-194D-9DE0-1C50EB87D3DA}" type="datetime1">
              <a:rPr lang="zh-CN" altLang="en-US"/>
              <a:pPr/>
              <a:t>16/6/23</a:t>
            </a:fld>
            <a:endParaRPr lang="zh-CN" altLang="en-US" sz="18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4929C4-A7C6-3E47-8140-303FBCDDF11C}" type="slidenum">
              <a:rPr lang="zh-CN" altLang="en-US"/>
              <a:pPr/>
              <a:t>‹#›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758379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605FC8-B9CC-7C49-AEB6-A346E7927012}" type="datetime1">
              <a:rPr lang="zh-CN" altLang="en-US"/>
              <a:pPr/>
              <a:t>16/6/23</a:t>
            </a:fld>
            <a:endParaRPr lang="zh-CN" altLang="en-US" sz="180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0F396-89A0-2349-93C2-A3E95F315618}" type="slidenum">
              <a:rPr lang="zh-CN" altLang="en-US"/>
              <a:pPr/>
              <a:t>‹#›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761113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495977-2369-9F45-91B3-69A75CB115F6}" type="datetime1">
              <a:rPr lang="zh-CN" altLang="en-US"/>
              <a:pPr/>
              <a:t>16/6/23</a:t>
            </a:fld>
            <a:endParaRPr lang="zh-CN" altLang="en-US" sz="180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C21A9C-E9EF-AA47-A118-6B7A6F31FF9D}" type="slidenum">
              <a:rPr lang="zh-CN" altLang="en-US"/>
              <a:pPr/>
              <a:t>‹#›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62953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8FBF89-8A3F-8848-BB7B-8C998C201FE2}" type="datetime1">
              <a:rPr lang="zh-CN" altLang="en-US"/>
              <a:pPr/>
              <a:t>16/6/23</a:t>
            </a:fld>
            <a:endParaRPr lang="zh-CN" altLang="en-US" sz="180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270973-5709-E14E-B1B4-560632E9563E}" type="slidenum">
              <a:rPr lang="zh-CN" altLang="en-US"/>
              <a:pPr/>
              <a:t>‹#›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808249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162FE-5227-634C-B325-694C9243BFC5}" type="datetime1">
              <a:rPr lang="zh-CN" altLang="en-US"/>
              <a:pPr/>
              <a:t>16/6/23</a:t>
            </a:fld>
            <a:endParaRPr lang="zh-CN" altLang="en-US" sz="18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954B78-2FCB-7D43-AABC-5D9C27C15152}" type="slidenum">
              <a:rPr lang="zh-CN" altLang="en-US"/>
              <a:pPr/>
              <a:t>‹#›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420086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Times New Roman" pitchFamily="18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567DA-9A0A-B04C-A848-3D596579DB87}" type="datetime1">
              <a:rPr lang="zh-CN" altLang="en-US"/>
              <a:pPr/>
              <a:t>16/6/23</a:t>
            </a:fld>
            <a:endParaRPr lang="zh-CN" altLang="en-US" sz="18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BC7AB-7B39-7749-AA49-F671CCE51ACD}" type="slidenum">
              <a:rPr lang="zh-CN" altLang="en-US"/>
              <a:pPr/>
              <a:t>‹#›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5260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39750" y="0"/>
            <a:ext cx="81359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sym typeface="Times New Roman" charset="0"/>
              </a:rPr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4843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sym typeface="Times New Roman" charset="0"/>
              </a:rPr>
              <a:t>单击此处编辑母版文本样式</a:t>
            </a:r>
            <a:endParaRPr lang="zh-CN" altLang="zh-CN">
              <a:sym typeface="Times New Roman" charset="0"/>
            </a:endParaRPr>
          </a:p>
          <a:p>
            <a:pPr lvl="1"/>
            <a:r>
              <a:rPr lang="zh-CN" altLang="en-US">
                <a:sym typeface="Times New Roman" charset="0"/>
              </a:rPr>
              <a:t>第二级</a:t>
            </a:r>
            <a:endParaRPr lang="zh-CN" altLang="zh-CN">
              <a:sym typeface="Times New Roman" charset="0"/>
            </a:endParaRPr>
          </a:p>
          <a:p>
            <a:pPr lvl="2"/>
            <a:r>
              <a:rPr lang="zh-CN" altLang="en-US">
                <a:sym typeface="Times New Roman" charset="0"/>
              </a:rPr>
              <a:t>第三级</a:t>
            </a:r>
            <a:endParaRPr lang="zh-CN" altLang="zh-CN">
              <a:sym typeface="Times New Roman" charset="0"/>
            </a:endParaRPr>
          </a:p>
          <a:p>
            <a:pPr lvl="3"/>
            <a:r>
              <a:rPr lang="zh-CN" altLang="en-US">
                <a:sym typeface="Times New Roman" charset="0"/>
              </a:rPr>
              <a:t>第四级</a:t>
            </a:r>
            <a:endParaRPr lang="zh-CN" altLang="zh-CN">
              <a:sym typeface="Times New Roman" charset="0"/>
            </a:endParaRPr>
          </a:p>
          <a:p>
            <a:pPr lvl="4"/>
            <a:r>
              <a:rPr lang="zh-CN" altLang="en-US">
                <a:sym typeface="Times New Roman" charset="0"/>
              </a:rPr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charset="0"/>
              <a:buNone/>
              <a:defRPr sz="1400"/>
            </a:lvl1pPr>
          </a:lstStyle>
          <a:p>
            <a:fld id="{4187273D-EB70-1143-80BC-126F4D5774D3}" type="datetime1">
              <a:rPr lang="zh-CN" altLang="en-US"/>
              <a:pPr/>
              <a:t>16/6/23</a:t>
            </a:fld>
            <a:endParaRPr lang="zh-CN" altLang="en-US" sz="180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charset="0"/>
              <a:buNone/>
              <a:defRPr sz="1400"/>
            </a:lvl1pPr>
          </a:lstStyle>
          <a:p>
            <a:endParaRPr lang="zh-CN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400"/>
            </a:lvl1pPr>
          </a:lstStyle>
          <a:p>
            <a:fld id="{6709DDD7-1184-6B43-8680-634E3986E2EB}" type="slidenum">
              <a:rPr lang="zh-CN" altLang="en-US"/>
              <a:pPr/>
              <a:t>‹#›</a:t>
            </a:fld>
            <a:endParaRPr lang="zh-CN" altLang="en-US" sz="1800"/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192088" y="836613"/>
            <a:ext cx="8820150" cy="15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2" name="Picture 6" descr="pku_logo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0"/>
            <a:ext cx="6429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xiougai2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483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7" descr="capt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571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宋体" charset="0"/>
          <a:cs typeface="+mj-cs"/>
          <a:sym typeface="Times New Roma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  <a:ea typeface="宋体" charset="0"/>
          <a:cs typeface="Times New Roman" pitchFamily="18" charset="0"/>
          <a:sym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  <a:ea typeface="宋体" charset="0"/>
          <a:cs typeface="Times New Roman" pitchFamily="18" charset="0"/>
          <a:sym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  <a:ea typeface="宋体" charset="0"/>
          <a:cs typeface="Times New Roman" pitchFamily="18" charset="0"/>
          <a:sym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  <a:ea typeface="宋体" charset="0"/>
          <a:cs typeface="Times New Roman" pitchFamily="18" charset="0"/>
          <a:sym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  <a:cs typeface="Times New Roman" pitchFamily="18" charset="0"/>
          <a:sym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  <a:cs typeface="Times New Roman" pitchFamily="18" charset="0"/>
          <a:sym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  <a:cs typeface="Times New Roman" pitchFamily="18" charset="0"/>
          <a:sym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  <a:cs typeface="Times New Roman" pitchFamily="18" charset="0"/>
          <a:sym typeface="Times New Roman" pitchFamily="18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宋体" charset="0"/>
          <a:cs typeface="+mn-cs"/>
          <a:sym typeface="Times New Roman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Times New Roman" charset="0"/>
          <a:cs typeface="+mn-cs"/>
          <a:sym typeface="Times New Roman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Times New Roman" charset="0"/>
          <a:cs typeface="+mn-cs"/>
          <a:sym typeface="Times New Roman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Times New Roman" charset="0"/>
          <a:cs typeface="+mn-cs"/>
          <a:sym typeface="Times New Roman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Times New Roman" charset="0"/>
          <a:cs typeface="+mn-cs"/>
          <a:sym typeface="Times New Roman" charset="0"/>
        </a:defRPr>
      </a:lvl5pPr>
      <a:lvl6pPr marL="2514600" indent="-228600" algn="l" defTabSz="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  <a:sym typeface="Times New Roman" pitchFamily="18" charset="0"/>
        </a:defRPr>
      </a:lvl6pPr>
      <a:lvl7pPr marL="2971800" indent="-228600" algn="l" defTabSz="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  <a:sym typeface="Times New Roman" pitchFamily="18" charset="0"/>
        </a:defRPr>
      </a:lvl7pPr>
      <a:lvl8pPr marL="3429000" indent="-228600" algn="l" defTabSz="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  <a:sym typeface="Times New Roman" pitchFamily="18" charset="0"/>
        </a:defRPr>
      </a:lvl8pPr>
      <a:lvl9pPr marL="3886200" indent="-228600" algn="l" defTabSz="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  <a:sym typeface="Times New Roman" pitchFamily="18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 noChangeArrowheads="1"/>
          </p:cNvSpPr>
          <p:nvPr>
            <p:ph type="ctrTitle" idx="4294967295"/>
          </p:nvPr>
        </p:nvSpPr>
        <p:spPr>
          <a:xfrm>
            <a:off x="171450" y="914400"/>
            <a:ext cx="8801100" cy="1778000"/>
          </a:xfrm>
        </p:spPr>
        <p:txBody>
          <a:bodyPr/>
          <a:lstStyle/>
          <a:p>
            <a:pPr eaLnBrk="1" hangingPunct="1"/>
            <a:r>
              <a:rPr lang="en-US" altLang="zh-CN">
                <a:ea typeface="宋体" charset="-122"/>
              </a:rPr>
              <a:t>A Freon-Filled Bubble Chamber for Gamma-Ray Detection in Intense Laser-NCD Plasma Interaction</a:t>
            </a:r>
            <a:endParaRPr lang="zh-CN" altLang="en-US">
              <a:ea typeface="宋体" charset="-122"/>
            </a:endParaRPr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2057400" y="3359150"/>
            <a:ext cx="461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sz="2400" b="1"/>
              <a:t>邹宇斌，赵伟博，马文君 </a:t>
            </a:r>
            <a:r>
              <a:rPr kumimoji="0" lang="en-US" altLang="zh-CN" sz="2400" b="1"/>
              <a:t> </a:t>
            </a:r>
            <a:r>
              <a:rPr kumimoji="0" lang="zh-CN" altLang="en-US" sz="2400" b="1"/>
              <a:t>宋炜</a:t>
            </a:r>
            <a:r>
              <a:rPr kumimoji="0" lang="en-US" altLang="zh-CN" sz="2400" b="1"/>
              <a:t>  </a:t>
            </a:r>
            <a:r>
              <a:rPr kumimoji="0" lang="zh-CN" altLang="en-US" sz="2400" b="1"/>
              <a:t>郭兆珩，颜学庆</a:t>
            </a: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2266950" y="331788"/>
            <a:ext cx="398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>
                <a:latin typeface="Arial" charset="0"/>
              </a:rPr>
              <a:t>23, June, 2016, Beijing </a:t>
            </a:r>
            <a:endParaRPr kumimoji="0" lang="zh-CN" altLang="en-US" sz="1800">
              <a:latin typeface="Arial" charset="0"/>
            </a:endParaRP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101600" y="5175250"/>
            <a:ext cx="8940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de-DE" altLang="zh-CN" sz="2800" b="1"/>
              <a:t>Institute of Heavy Ion</a:t>
            </a:r>
            <a:r>
              <a:rPr kumimoji="0" lang="en-US" altLang="zh-CN" sz="2800" b="1"/>
              <a:t>s</a:t>
            </a:r>
            <a:r>
              <a:rPr kumimoji="0" lang="de-DE" altLang="zh-CN" sz="2800" b="1"/>
              <a:t> Physics (IHIP)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fr-FR" altLang="zh-CN" sz="2800" b="1"/>
              <a:t>State Key Laboratory of Nuclear Physics and Technology Peking University, China</a:t>
            </a:r>
            <a:endParaRPr kumimoji="0" lang="de-DE" altLang="zh-CN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ZWB\Desktop\论坛报告\QQ截图20150424231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984250"/>
            <a:ext cx="45164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4"/>
          <p:cNvSpPr txBox="1">
            <a:spLocks noChangeArrowheads="1"/>
          </p:cNvSpPr>
          <p:nvPr/>
        </p:nvSpPr>
        <p:spPr bwMode="auto">
          <a:xfrm>
            <a:off x="-23813" y="5803900"/>
            <a:ext cx="65516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400"/>
              <a:t>F. Horst et al. / Nuclear Instruments and Methods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400"/>
              <a:t>in Physics Research A 782 (2015) 69–76</a:t>
            </a:r>
            <a:endParaRPr kumimoji="0" lang="zh-CN" altLang="en-US" sz="2400"/>
          </a:p>
        </p:txBody>
      </p:sp>
      <p:pic>
        <p:nvPicPr>
          <p:cNvPr id="25603" name="Picture 3" descr="C:\Users\ZWB\Desktop\论坛报告\QQ截图201504242320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20052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0" y="3848100"/>
            <a:ext cx="4054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/>
              <a:t>A </a:t>
            </a:r>
            <a:r>
              <a:rPr kumimoji="0" lang="en-US" altLang="zh-CN" sz="2000" b="1">
                <a:solidFill>
                  <a:srgbClr val="FF0000"/>
                </a:solidFill>
              </a:rPr>
              <a:t>TLD</a:t>
            </a:r>
            <a:r>
              <a:rPr kumimoji="0" lang="en-US" altLang="zh-CN" sz="2000" b="1"/>
              <a:t>-based ten channel system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/>
              <a:t>for the spectrometry of bremsstrahlung generated by laser-matter interaction</a:t>
            </a:r>
            <a:endParaRPr kumimoji="0" lang="zh-CN" altLang="en-US" sz="2000" b="1"/>
          </a:p>
        </p:txBody>
      </p:sp>
      <p:pic>
        <p:nvPicPr>
          <p:cNvPr id="25605" name="图片 2" descr="屏幕快照 2016-06-22 20.12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3302000"/>
            <a:ext cx="44767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2400">
                <a:ea typeface="宋体" charset="-122"/>
              </a:rPr>
              <a:t>气泡室</a:t>
            </a:r>
            <a:endParaRPr lang="en-US" altLang="en-US" sz="2400">
              <a:ea typeface="宋体" charset="-122"/>
            </a:endParaRPr>
          </a:p>
        </p:txBody>
      </p:sp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601AF9-50FD-044B-92DE-31E1F445519C}" type="datetime1">
              <a:rPr kumimoji="0" lang="zh-CN" altLang="en-US" sz="1400"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16/6/23</a:t>
            </a:fld>
            <a:endParaRPr kumimoji="0" lang="zh-CN" altLang="en-US" sz="1800">
              <a:latin typeface="Arial" charset="0"/>
            </a:endParaRPr>
          </a:p>
        </p:txBody>
      </p:sp>
      <p:pic>
        <p:nvPicPr>
          <p:cNvPr id="26627" name="图片 2" descr="http://www.ihep.cas.cn/kxcb/kpcg/lztcq/201004/W020100416493019664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193800"/>
            <a:ext cx="293052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473075" y="4826000"/>
            <a:ext cx="31178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2667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kumimoji="0" lang="zh-CN" altLang="en-US" sz="1200" i="1">
                <a:solidFill>
                  <a:srgbClr val="424242"/>
                </a:solidFill>
                <a:latin typeface="Arial" charset="0"/>
              </a:rPr>
              <a:t>阿耳瓦雷茨</a:t>
            </a:r>
            <a:r>
              <a:rPr kumimoji="0" lang="en-US" altLang="en-US" sz="1200" i="1">
                <a:solidFill>
                  <a:srgbClr val="424242"/>
                </a:solidFill>
                <a:latin typeface="Arial" charset="0"/>
              </a:rPr>
              <a:t>1959</a:t>
            </a:r>
            <a:r>
              <a:rPr kumimoji="0" lang="zh-CN" altLang="en-US" sz="1200" i="1">
                <a:solidFill>
                  <a:srgbClr val="424242"/>
                </a:solidFill>
                <a:latin typeface="Arial" charset="0"/>
              </a:rPr>
              <a:t>年建成的</a:t>
            </a:r>
            <a:r>
              <a:rPr kumimoji="0" lang="en-US" altLang="en-US" sz="1200" i="1">
                <a:solidFill>
                  <a:srgbClr val="424242"/>
                </a:solidFill>
                <a:latin typeface="Arial" charset="0"/>
              </a:rPr>
              <a:t>72</a:t>
            </a:r>
            <a:r>
              <a:rPr kumimoji="0" lang="zh-CN" altLang="en-US" sz="1200" i="1">
                <a:solidFill>
                  <a:srgbClr val="424242"/>
                </a:solidFill>
                <a:latin typeface="Arial" charset="0"/>
              </a:rPr>
              <a:t>英寸气泡室</a:t>
            </a:r>
            <a:endParaRPr kumimoji="0" lang="en-US" altLang="en-US" sz="1600">
              <a:latin typeface="宋体" charset="-122"/>
            </a:endParaRPr>
          </a:p>
        </p:txBody>
      </p:sp>
      <p:pic>
        <p:nvPicPr>
          <p:cNvPr id="26629" name="图片 3" descr="http://www.ihep.cas.cn/kxcb/kpcg/lztcq/201004/W0201004164930197744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1193800"/>
            <a:ext cx="384175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3997325" y="5245100"/>
            <a:ext cx="457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67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kumimoji="0" lang="zh-CN" altLang="en-US" sz="1400" i="1">
                <a:solidFill>
                  <a:srgbClr val="424242"/>
                </a:solidFill>
                <a:latin typeface="Arial" charset="0"/>
              </a:rPr>
              <a:t>建于上世纪</a:t>
            </a:r>
            <a:r>
              <a:rPr kumimoji="0" lang="en-US" altLang="en-US" sz="1400" i="1">
                <a:solidFill>
                  <a:srgbClr val="424242"/>
                </a:solidFill>
                <a:latin typeface="Arial" charset="0"/>
              </a:rPr>
              <a:t>70</a:t>
            </a:r>
            <a:r>
              <a:rPr kumimoji="0" lang="zh-CN" altLang="en-US" sz="1400" i="1">
                <a:solidFill>
                  <a:srgbClr val="424242"/>
                </a:solidFill>
                <a:latin typeface="Arial" charset="0"/>
              </a:rPr>
              <a:t>年代的、直径</a:t>
            </a:r>
            <a:r>
              <a:rPr kumimoji="0" lang="en-US" altLang="en-US" sz="1400" i="1">
                <a:solidFill>
                  <a:srgbClr val="424242"/>
                </a:solidFill>
                <a:latin typeface="Arial" charset="0"/>
              </a:rPr>
              <a:t>3.7</a:t>
            </a:r>
            <a:r>
              <a:rPr kumimoji="0" lang="zh-CN" altLang="en-US" sz="1400" i="1">
                <a:solidFill>
                  <a:srgbClr val="424242"/>
                </a:solidFill>
                <a:latin typeface="Arial" charset="0"/>
              </a:rPr>
              <a:t>米、高</a:t>
            </a:r>
            <a:r>
              <a:rPr kumimoji="0" lang="en-US" altLang="en-US" sz="1400" i="1">
                <a:solidFill>
                  <a:srgbClr val="424242"/>
                </a:solidFill>
                <a:latin typeface="Arial" charset="0"/>
              </a:rPr>
              <a:t>4</a:t>
            </a:r>
            <a:r>
              <a:rPr kumimoji="0" lang="zh-CN" altLang="en-US" sz="1400" i="1">
                <a:solidFill>
                  <a:srgbClr val="424242"/>
                </a:solidFill>
                <a:latin typeface="Arial" charset="0"/>
              </a:rPr>
              <a:t>米的欧洲大气泡室</a:t>
            </a:r>
            <a:r>
              <a:rPr kumimoji="0" lang="en-US" altLang="en-US" sz="1400" i="1">
                <a:solidFill>
                  <a:srgbClr val="424242"/>
                </a:solidFill>
                <a:latin typeface="Arial" charset="0"/>
              </a:rPr>
              <a:t>BEBC</a:t>
            </a:r>
            <a:endParaRPr kumimoji="0" lang="en-US" altLang="en-US" sz="1800">
              <a:latin typeface="宋体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413"/>
            <a:ext cx="9144000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739775" y="425450"/>
            <a:ext cx="7254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>
              <a:buFontTx/>
              <a:buNone/>
            </a:pPr>
            <a:r>
              <a:rPr kumimoji="0" lang="zh-CN" altLang="en-US" sz="2400" b="1">
                <a:sym typeface="宋体" charset="-122"/>
              </a:rPr>
              <a:t>基本原理</a:t>
            </a:r>
            <a:endParaRPr kumimoji="0" lang="zh-CN" altLang="en-US" sz="2400" b="1"/>
          </a:p>
        </p:txBody>
      </p:sp>
      <p:pic>
        <p:nvPicPr>
          <p:cNvPr id="27651" name="Picture 2" descr="C:\Users\ZWB\Desktop\4.16\QQ截图201504160006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027113"/>
            <a:ext cx="51689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389" name="直接箭头连接符 15"/>
          <p:cNvCxnSpPr>
            <a:cxnSpLocks noChangeShapeType="1"/>
          </p:cNvCxnSpPr>
          <p:nvPr/>
        </p:nvCxnSpPr>
        <p:spPr bwMode="auto">
          <a:xfrm flipH="1">
            <a:off x="2686050" y="1962150"/>
            <a:ext cx="558800" cy="9080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7653" name="TextBox 16"/>
          <p:cNvSpPr txBox="1">
            <a:spLocks noChangeArrowheads="1"/>
          </p:cNvSpPr>
          <p:nvPr/>
        </p:nvSpPr>
        <p:spPr bwMode="auto">
          <a:xfrm>
            <a:off x="3224213" y="1749425"/>
            <a:ext cx="1038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>
                <a:solidFill>
                  <a:srgbClr val="FF0000"/>
                </a:solidFill>
                <a:latin typeface="Arial" charset="0"/>
              </a:rPr>
              <a:t>P</a:t>
            </a:r>
            <a:r>
              <a:rPr kumimoji="0" lang="en-US" altLang="zh-CN" sz="1800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kumimoji="0" lang="en-US" altLang="zh-CN" sz="1800">
                <a:solidFill>
                  <a:srgbClr val="FF0000"/>
                </a:solidFill>
                <a:latin typeface="Arial" charset="0"/>
              </a:rPr>
              <a:t>T</a:t>
            </a:r>
            <a:r>
              <a:rPr kumimoji="0" lang="en-US" altLang="zh-CN" sz="1800" baseline="-25000">
                <a:solidFill>
                  <a:srgbClr val="FF0000"/>
                </a:solidFill>
                <a:latin typeface="Arial" charset="0"/>
              </a:rPr>
              <a:t>1</a:t>
            </a:r>
            <a:endParaRPr kumimoji="0" lang="zh-CN" altLang="en-US" sz="180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654" name="TextBox 1"/>
          <p:cNvSpPr txBox="1">
            <a:spLocks noChangeArrowheads="1"/>
          </p:cNvSpPr>
          <p:nvPr/>
        </p:nvSpPr>
        <p:spPr bwMode="auto">
          <a:xfrm>
            <a:off x="1428750" y="5240338"/>
            <a:ext cx="41894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400" b="1"/>
              <a:t>temperature being constant,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400" b="1"/>
              <a:t>decrease the pressure</a:t>
            </a:r>
            <a:endParaRPr kumimoji="0" lang="zh-CN" altLang="en-US" sz="2400" b="1"/>
          </a:p>
        </p:txBody>
      </p:sp>
      <p:sp>
        <p:nvSpPr>
          <p:cNvPr id="27655" name="TextBox 1"/>
          <p:cNvSpPr txBox="1">
            <a:spLocks noChangeArrowheads="1"/>
          </p:cNvSpPr>
          <p:nvPr/>
        </p:nvSpPr>
        <p:spPr bwMode="auto">
          <a:xfrm>
            <a:off x="2197100" y="6334125"/>
            <a:ext cx="6657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/>
              <a:t>M. C. Ghilea, D. D. Meyerhofer, and T. C. Sangster, Rev. Sci. Instrum. </a:t>
            </a:r>
            <a:r>
              <a:rPr kumimoji="0" lang="zh-CN" altLang="en-US" sz="1400" b="1"/>
              <a:t>82</a:t>
            </a:r>
            <a:r>
              <a:rPr kumimoji="0" lang="zh-CN" altLang="en-US" sz="1400"/>
              <a:t>, 033305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2400">
                <a:ea typeface="宋体" charset="-122"/>
              </a:rPr>
              <a:t>气泡室</a:t>
            </a:r>
            <a:endParaRPr lang="en-US" altLang="en-US" sz="2400">
              <a:ea typeface="宋体" charset="-122"/>
            </a:endParaRPr>
          </a:p>
        </p:txBody>
      </p:sp>
      <p:sp>
        <p:nvSpPr>
          <p:cNvPr id="2867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402691-82D9-834C-AC06-2FFC8E82FCDD}" type="datetime1">
              <a:rPr kumimoji="0" lang="zh-CN" altLang="en-US" sz="1400"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16/6/23</a:t>
            </a:fld>
            <a:endParaRPr kumimoji="0" lang="zh-CN" altLang="en-US" sz="1800">
              <a:latin typeface="Arial" charset="0"/>
            </a:endParaRPr>
          </a:p>
        </p:txBody>
      </p:sp>
      <p:pic>
        <p:nvPicPr>
          <p:cNvPr id="286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3641725"/>
            <a:ext cx="131445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552450" y="1851025"/>
            <a:ext cx="3416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重复频率低</a:t>
            </a:r>
            <a:endParaRPr kumimoji="0" lang="en-US" altLang="zh-CN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装置复杂，维护困难</a:t>
            </a:r>
            <a:endParaRPr kumimoji="0" lang="en-US" altLang="zh-CN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数据获取困难（胶片拍照）</a:t>
            </a:r>
            <a:endParaRPr kumimoji="0" lang="en-US" altLang="zh-CN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数据处理困难（人工处理图像）</a:t>
            </a:r>
            <a:endParaRPr kumimoji="0" lang="en-US" altLang="en-US" sz="1800">
              <a:latin typeface="Arial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2943225" y="4489450"/>
            <a:ext cx="54991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200">
                <a:solidFill>
                  <a:srgbClr val="666666"/>
                </a:solidFill>
                <a:latin typeface="Verdana" charset="0"/>
              </a:rPr>
              <a:t>The PICO project aims to detectect dark matter particles with the bubble chamber technique. The expriment is installed at a depth of 2 km in the SNOLAB underground laboratory at Sudbury, Ontario, Canada. The PICO collaboration is presently operating two dark matter search experiments: a bubble chamber filled with 37 kg of CF</a:t>
            </a:r>
            <a:r>
              <a:rPr kumimoji="0" lang="en-US" altLang="en-US" sz="1200" baseline="-25000">
                <a:solidFill>
                  <a:srgbClr val="666666"/>
                </a:solidFill>
                <a:latin typeface="Verdana" charset="0"/>
              </a:rPr>
              <a:t>3</a:t>
            </a:r>
            <a:r>
              <a:rPr kumimoji="0" lang="en-US" altLang="en-US" sz="1200">
                <a:solidFill>
                  <a:srgbClr val="666666"/>
                </a:solidFill>
                <a:latin typeface="Verdana" charset="0"/>
              </a:rPr>
              <a:t>I and a chamber loaded with 3 kg of C</a:t>
            </a:r>
            <a:r>
              <a:rPr kumimoji="0" lang="en-US" altLang="en-US" sz="1200" baseline="-25000">
                <a:solidFill>
                  <a:srgbClr val="666666"/>
                </a:solidFill>
                <a:latin typeface="Verdana" charset="0"/>
              </a:rPr>
              <a:t>3</a:t>
            </a:r>
            <a:r>
              <a:rPr kumimoji="0" lang="en-US" altLang="en-US" sz="1200">
                <a:solidFill>
                  <a:srgbClr val="666666"/>
                </a:solidFill>
                <a:latin typeface="Verdana" charset="0"/>
              </a:rPr>
              <a:t>F</a:t>
            </a:r>
            <a:r>
              <a:rPr kumimoji="0" lang="en-US" altLang="en-US" sz="1200" baseline="-25000">
                <a:solidFill>
                  <a:srgbClr val="666666"/>
                </a:solidFill>
                <a:latin typeface="Verdana" charset="0"/>
              </a:rPr>
              <a:t>8</a:t>
            </a:r>
            <a:r>
              <a:rPr kumimoji="0" lang="en-US" altLang="en-US" sz="1200">
                <a:solidFill>
                  <a:srgbClr val="666666"/>
                </a:solidFill>
                <a:latin typeface="Verdana" charset="0"/>
              </a:rPr>
              <a:t>. A much larger version of the experiment with 500 kg of active mass is in development.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en-US" sz="1200">
              <a:solidFill>
                <a:srgbClr val="666666"/>
              </a:solidFill>
              <a:latin typeface="Verdan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200">
                <a:solidFill>
                  <a:srgbClr val="666666"/>
                </a:solidFill>
                <a:latin typeface="Verdana" charset="0"/>
              </a:rPr>
              <a:t>From: http://www.picoexperiment.com/</a:t>
            </a:r>
            <a:endParaRPr kumimoji="0" lang="en-US" altLang="en-US" sz="1200">
              <a:latin typeface="Arial" charset="0"/>
            </a:endParaRPr>
          </a:p>
        </p:txBody>
      </p:sp>
      <p:sp>
        <p:nvSpPr>
          <p:cNvPr id="28678" name="TextBox 11"/>
          <p:cNvSpPr txBox="1">
            <a:spLocks noChangeArrowheads="1"/>
          </p:cNvSpPr>
          <p:nvPr/>
        </p:nvSpPr>
        <p:spPr bwMode="auto">
          <a:xfrm>
            <a:off x="4921250" y="1851025"/>
            <a:ext cx="4006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目前不需要高重频</a:t>
            </a:r>
            <a:endParaRPr kumimoji="0" lang="en-US" altLang="zh-CN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小型装置，新型执行机构降低复杂度</a:t>
            </a:r>
            <a:endParaRPr kumimoji="0" lang="en-US" altLang="zh-CN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数字化相机获取数据，自动化预处理</a:t>
            </a:r>
            <a:endParaRPr kumimoji="0" lang="en-US" altLang="zh-CN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程序自动进行数据处理</a:t>
            </a:r>
            <a:endParaRPr kumimoji="0" lang="en-US" altLang="en-US" sz="1800">
              <a:latin typeface="Arial" charset="0"/>
            </a:endParaRPr>
          </a:p>
        </p:txBody>
      </p:sp>
      <p:sp>
        <p:nvSpPr>
          <p:cNvPr id="28679" name="Right Arrow 8"/>
          <p:cNvSpPr>
            <a:spLocks noChangeArrowheads="1"/>
          </p:cNvSpPr>
          <p:nvPr/>
        </p:nvSpPr>
        <p:spPr bwMode="auto">
          <a:xfrm>
            <a:off x="3968750" y="1851025"/>
            <a:ext cx="463550" cy="12001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"/>
          <p:cNvSpPr txBox="1">
            <a:spLocks noChangeArrowheads="1"/>
          </p:cNvSpPr>
          <p:nvPr/>
        </p:nvSpPr>
        <p:spPr bwMode="auto">
          <a:xfrm>
            <a:off x="739775" y="355600"/>
            <a:ext cx="7813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>
              <a:buFontTx/>
              <a:buNone/>
            </a:pPr>
            <a:r>
              <a:rPr lang="zh-CN" altLang="en-US" sz="2400">
                <a:latin typeface="Arial" charset="0"/>
                <a:sym typeface="宋体" charset="-122"/>
              </a:rPr>
              <a:t>Ⅲ</a:t>
            </a:r>
            <a:r>
              <a:rPr lang="zh-CN" altLang="en-US" sz="2400">
                <a:latin typeface="Arial" charset="0"/>
                <a:sym typeface="Arial" charset="0"/>
              </a:rPr>
              <a:t>.  </a:t>
            </a:r>
            <a:r>
              <a:rPr lang="en-US" altLang="zh-CN" sz="2400">
                <a:latin typeface="Arial" charset="0"/>
                <a:sym typeface="Arial" charset="0"/>
              </a:rPr>
              <a:t>The operating principle of bubble chamber</a:t>
            </a:r>
            <a:endParaRPr kumimoji="0" lang="zh-CN" altLang="en-US" sz="2400" b="1">
              <a:latin typeface="Arial" charset="0"/>
            </a:endParaRPr>
          </a:p>
        </p:txBody>
      </p:sp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-107950" y="1054100"/>
            <a:ext cx="6207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400" b="1"/>
              <a:t>Gamma-ray interacts with substances</a:t>
            </a:r>
            <a:endParaRPr kumimoji="0" lang="zh-CN" altLang="en-US" sz="2400" b="1"/>
          </a:p>
        </p:txBody>
      </p:sp>
      <p:sp>
        <p:nvSpPr>
          <p:cNvPr id="29699" name="矩形 1"/>
          <p:cNvSpPr>
            <a:spLocks noChangeArrowheads="1"/>
          </p:cNvSpPr>
          <p:nvPr/>
        </p:nvSpPr>
        <p:spPr bwMode="auto">
          <a:xfrm>
            <a:off x="1009650" y="774700"/>
            <a:ext cx="258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b="1">
                <a:solidFill>
                  <a:srgbClr val="FF0000"/>
                </a:solidFill>
                <a:latin typeface="Arial" charset="0"/>
              </a:rPr>
              <a:t>Active medium:R134a</a:t>
            </a:r>
          </a:p>
        </p:txBody>
      </p:sp>
      <p:pic>
        <p:nvPicPr>
          <p:cNvPr id="29700" name="Picture 3" descr="C:\Users\ZWB\Desktop\论坛报告\u=1471324469,2613649310&amp;fm=15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506538"/>
            <a:ext cx="4175125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 descr="C:\Users\ZWB\Desktop\4.16\图片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597275"/>
            <a:ext cx="51308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矩形 2"/>
          <p:cNvSpPr>
            <a:spLocks noChangeArrowheads="1"/>
          </p:cNvSpPr>
          <p:nvPr/>
        </p:nvSpPr>
        <p:spPr bwMode="auto">
          <a:xfrm>
            <a:off x="869950" y="366712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>
                <a:latin typeface="Arial" charset="0"/>
              </a:rPr>
              <a:t>By </a:t>
            </a:r>
            <a:r>
              <a:rPr kumimoji="0" lang="zh-CN" altLang="zh-CN" sz="1800">
                <a:latin typeface="Arial" charset="0"/>
              </a:rPr>
              <a:t>CASINO</a:t>
            </a:r>
            <a:r>
              <a:rPr kumimoji="0" lang="zh-CN" altLang="en-US" sz="1800">
                <a:latin typeface="Arial" charset="0"/>
              </a:rPr>
              <a:t>，</a:t>
            </a:r>
            <a:r>
              <a:rPr kumimoji="0" lang="en-US" altLang="zh-CN" sz="1800">
                <a:latin typeface="Arial" charset="0"/>
              </a:rPr>
              <a:t>For </a:t>
            </a:r>
            <a:r>
              <a:rPr kumimoji="0" lang="zh-CN" altLang="zh-CN" sz="1800">
                <a:latin typeface="Arial" charset="0"/>
              </a:rPr>
              <a:t>1MeV</a:t>
            </a:r>
            <a:r>
              <a:rPr kumimoji="0" lang="en-US" altLang="zh-CN" sz="1800">
                <a:latin typeface="Arial" charset="0"/>
              </a:rPr>
              <a:t> elevtron ,</a:t>
            </a:r>
            <a:r>
              <a:rPr kumimoji="0" lang="zh-CN" altLang="zh-CN" sz="1800">
                <a:latin typeface="Arial" charset="0"/>
              </a:rPr>
              <a:t>1000</a:t>
            </a:r>
            <a:r>
              <a:rPr kumimoji="0" lang="zh-CN" altLang="en-US" sz="1800">
                <a:latin typeface="Arial" charset="0"/>
              </a:rPr>
              <a:t>，</a:t>
            </a:r>
            <a:r>
              <a:rPr kumimoji="0" lang="en-US" altLang="zh-CN" sz="1800">
                <a:latin typeface="Arial" charset="0"/>
              </a:rPr>
              <a:t>Incident upon </a:t>
            </a:r>
            <a:r>
              <a:rPr kumimoji="0" lang="zh-CN" altLang="zh-CN" sz="1800">
                <a:latin typeface="Arial" charset="0"/>
              </a:rPr>
              <a:t>R134a</a:t>
            </a:r>
            <a:r>
              <a:rPr kumimoji="0" lang="en-US" altLang="zh-CN" sz="1800">
                <a:latin typeface="Arial" charset="0"/>
              </a:rPr>
              <a:t> </a:t>
            </a:r>
            <a:endParaRPr kumimoji="0" lang="zh-CN" altLang="zh-CN" sz="1800">
              <a:latin typeface="Arial" charset="0"/>
            </a:endParaRPr>
          </a:p>
        </p:txBody>
      </p:sp>
      <p:sp>
        <p:nvSpPr>
          <p:cNvPr id="29703" name="矩形 3"/>
          <p:cNvSpPr>
            <a:spLocks noChangeArrowheads="1"/>
          </p:cNvSpPr>
          <p:nvPr/>
        </p:nvSpPr>
        <p:spPr bwMode="auto">
          <a:xfrm>
            <a:off x="869950" y="4505325"/>
            <a:ext cx="155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>
                <a:latin typeface="Arial" charset="0"/>
              </a:rPr>
              <a:t>Depth </a:t>
            </a:r>
            <a:r>
              <a:rPr kumimoji="0" lang="zh-CN" altLang="en-US" sz="1800">
                <a:latin typeface="Arial" charset="0"/>
              </a:rPr>
              <a:t>1.75mm  </a:t>
            </a:r>
          </a:p>
        </p:txBody>
      </p:sp>
      <p:sp>
        <p:nvSpPr>
          <p:cNvPr id="29704" name="TextBox 1"/>
          <p:cNvSpPr txBox="1">
            <a:spLocks noChangeArrowheads="1"/>
          </p:cNvSpPr>
          <p:nvPr/>
        </p:nvSpPr>
        <p:spPr bwMode="auto">
          <a:xfrm>
            <a:off x="5137150" y="2106613"/>
            <a:ext cx="3416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测量原理：</a:t>
            </a:r>
            <a:endParaRPr kumimoji="0" lang="en-US" altLang="zh-CN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气泡串得到康普顿电子径迹长度</a:t>
            </a:r>
            <a:endParaRPr kumimoji="0" lang="en-US" altLang="zh-CN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计算康普顿电子能谱</a:t>
            </a:r>
            <a:endParaRPr kumimoji="0" lang="en-US" altLang="zh-CN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计算入射</a:t>
            </a:r>
            <a:r>
              <a:rPr kumimoji="0" lang="en-US" altLang="zh-CN" sz="1800">
                <a:latin typeface="Arial" charset="0"/>
              </a:rPr>
              <a:t>gamma</a:t>
            </a:r>
            <a:r>
              <a:rPr kumimoji="0" lang="zh-CN" altLang="en-US" sz="1800">
                <a:latin typeface="Arial" charset="0"/>
              </a:rPr>
              <a:t>能谱</a:t>
            </a:r>
            <a:endParaRPr kumimoji="0" lang="en-US" alt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标题 1"/>
          <p:cNvSpPr>
            <a:spLocks noGrp="1"/>
          </p:cNvSpPr>
          <p:nvPr>
            <p:ph type="title"/>
          </p:nvPr>
        </p:nvSpPr>
        <p:spPr>
          <a:xfrm>
            <a:off x="869950" y="28575"/>
            <a:ext cx="7316788" cy="914400"/>
          </a:xfrm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zh-CN" altLang="en-US" sz="2600">
                <a:ea typeface="宋体" charset="-122"/>
                <a:sym typeface="宋体" charset="-122"/>
              </a:rPr>
              <a:t>原型设计</a:t>
            </a:r>
            <a:endParaRPr lang="zh-CN" altLang="en-US" sz="2600">
              <a:ea typeface="宋体" charset="-122"/>
            </a:endParaRPr>
          </a:p>
        </p:txBody>
      </p:sp>
      <p:pic>
        <p:nvPicPr>
          <p:cNvPr id="3072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333500"/>
            <a:ext cx="32829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13" descr="C:\Users\ZWB\Desktop\论坛报告\QQ截图201504242029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3927475"/>
            <a:ext cx="552926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333500"/>
            <a:ext cx="339725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矩形 1"/>
          <p:cNvSpPr>
            <a:spLocks noChangeArrowheads="1"/>
          </p:cNvSpPr>
          <p:nvPr/>
        </p:nvSpPr>
        <p:spPr bwMode="auto">
          <a:xfrm>
            <a:off x="6526213" y="4406900"/>
            <a:ext cx="26177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b="1">
                <a:latin typeface="Arial" charset="0"/>
              </a:rPr>
              <a:t>Bubble Chamber</a:t>
            </a:r>
            <a:r>
              <a:rPr kumimoji="0" lang="zh-CN" altLang="en-US" sz="1800" b="1">
                <a:latin typeface="Arial" charset="0"/>
              </a:rPr>
              <a:t>：</a:t>
            </a:r>
            <a:endParaRPr kumimoji="0" lang="en-US" altLang="zh-CN" sz="18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 sz="18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b="1">
                <a:latin typeface="Arial" charset="0"/>
              </a:rPr>
              <a:t>45mm</a:t>
            </a:r>
            <a:r>
              <a:rPr kumimoji="0" lang="zh-CN" altLang="en-US" sz="1800" b="1">
                <a:latin typeface="Arial" charset="0"/>
              </a:rPr>
              <a:t>* </a:t>
            </a:r>
            <a:r>
              <a:rPr kumimoji="0" lang="en-US" altLang="zh-CN" sz="1800" b="1">
                <a:latin typeface="Arial" charset="0"/>
              </a:rPr>
              <a:t>60mm </a:t>
            </a:r>
            <a:r>
              <a:rPr kumimoji="0" lang="zh-CN" altLang="en-US" sz="1800" b="1">
                <a:latin typeface="Arial" charset="0"/>
              </a:rPr>
              <a:t>* </a:t>
            </a:r>
            <a:r>
              <a:rPr kumimoji="0" lang="en-US" altLang="zh-CN" sz="1800" b="1">
                <a:latin typeface="Arial" charset="0"/>
              </a:rPr>
              <a:t>75 mm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 b="1">
                <a:latin typeface="Arial" charset="0"/>
              </a:rPr>
              <a:t>基本覆盖辐射场宽度，探测效率超过</a:t>
            </a:r>
            <a:r>
              <a:rPr kumimoji="0" lang="en-US" altLang="zh-CN" sz="1800" b="1">
                <a:latin typeface="Arial" charset="0"/>
              </a:rPr>
              <a:t>20%</a:t>
            </a:r>
            <a:endParaRPr kumimoji="0" lang="zh-CN" altLang="en-US" sz="18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宋体" charset="-122"/>
            </a:endParaRPr>
          </a:p>
        </p:txBody>
      </p:sp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fld id="{EE3817DA-D2A3-E64B-B284-0AFDB055B3A1}" type="datetime1">
              <a:rPr lang="zh-CN" altLang="en-US"/>
              <a:pPr/>
              <a:t>16/6/23</a:t>
            </a:fld>
            <a:endParaRPr lang="zh-CN" altLang="en-US" sz="1800"/>
          </a:p>
        </p:txBody>
      </p:sp>
      <p:pic>
        <p:nvPicPr>
          <p:cNvPr id="4608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4273550"/>
            <a:ext cx="37020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SC_008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600" y="169509"/>
            <a:ext cx="7296072" cy="4104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C:\Users\user\Desktop\QQ截图20160623023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1019175"/>
            <a:ext cx="314325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标题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CN" altLang="en-US" sz="2600">
                <a:ea typeface="宋体" charset="-122"/>
                <a:sym typeface="宋体" charset="-122"/>
              </a:rPr>
              <a:t>Ⅲ</a:t>
            </a:r>
            <a:r>
              <a:rPr lang="zh-CN" altLang="en-US" sz="2600">
                <a:ea typeface="宋体" charset="-122"/>
                <a:sym typeface="Arial" charset="0"/>
              </a:rPr>
              <a:t>.  </a:t>
            </a:r>
            <a:r>
              <a:rPr lang="en-US" altLang="zh-CN" sz="2600">
                <a:ea typeface="宋体" charset="-122"/>
                <a:sym typeface="Arial" charset="0"/>
              </a:rPr>
              <a:t>The operating principle of bubble chamber</a:t>
            </a:r>
            <a:endParaRPr lang="zh-CN" altLang="en-US" sz="2600">
              <a:ea typeface="宋体" charset="-122"/>
            </a:endParaRPr>
          </a:p>
        </p:txBody>
      </p:sp>
      <p:sp>
        <p:nvSpPr>
          <p:cNvPr id="19460" name="右箭头 1"/>
          <p:cNvSpPr>
            <a:spLocks noChangeArrowheads="1"/>
          </p:cNvSpPr>
          <p:nvPr/>
        </p:nvSpPr>
        <p:spPr bwMode="auto">
          <a:xfrm>
            <a:off x="1708150" y="1263650"/>
            <a:ext cx="1816100" cy="419100"/>
          </a:xfrm>
          <a:prstGeom prst="rightArrow">
            <a:avLst>
              <a:gd name="adj1" fmla="val 50000"/>
              <a:gd name="adj2" fmla="val 4999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kumimoji="0" lang="zh-CN" altLang="en-US" sz="1800" smtClean="0">
              <a:latin typeface="Arial" charset="0"/>
            </a:endParaRPr>
          </a:p>
        </p:txBody>
      </p:sp>
      <p:sp>
        <p:nvSpPr>
          <p:cNvPr id="19461" name="右箭头 6"/>
          <p:cNvSpPr>
            <a:spLocks noChangeArrowheads="1"/>
          </p:cNvSpPr>
          <p:nvPr/>
        </p:nvSpPr>
        <p:spPr bwMode="auto">
          <a:xfrm>
            <a:off x="1722438" y="6292850"/>
            <a:ext cx="1452562" cy="419100"/>
          </a:xfrm>
          <a:prstGeom prst="rightArrow">
            <a:avLst>
              <a:gd name="adj1" fmla="val 50000"/>
              <a:gd name="adj2" fmla="val 4998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kumimoji="0" lang="zh-CN" altLang="en-US" sz="1800" smtClean="0">
              <a:latin typeface="Arial" charset="0"/>
            </a:endParaRPr>
          </a:p>
        </p:txBody>
      </p:sp>
      <p:sp>
        <p:nvSpPr>
          <p:cNvPr id="19462" name="右箭头 8"/>
          <p:cNvSpPr>
            <a:spLocks noChangeArrowheads="1"/>
          </p:cNvSpPr>
          <p:nvPr/>
        </p:nvSpPr>
        <p:spPr bwMode="auto">
          <a:xfrm>
            <a:off x="2062163" y="3813175"/>
            <a:ext cx="1816100" cy="419100"/>
          </a:xfrm>
          <a:prstGeom prst="rightArrow">
            <a:avLst>
              <a:gd name="adj1" fmla="val 50000"/>
              <a:gd name="adj2" fmla="val 4999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kumimoji="0" lang="zh-CN" altLang="en-US" sz="1800" smtClean="0">
              <a:latin typeface="Arial" charset="0"/>
            </a:endParaRPr>
          </a:p>
        </p:txBody>
      </p:sp>
      <p:sp>
        <p:nvSpPr>
          <p:cNvPr id="19463" name="右箭头 9"/>
          <p:cNvSpPr>
            <a:spLocks noChangeArrowheads="1"/>
          </p:cNvSpPr>
          <p:nvPr/>
        </p:nvSpPr>
        <p:spPr bwMode="auto">
          <a:xfrm flipH="1">
            <a:off x="6038850" y="4875213"/>
            <a:ext cx="1536700" cy="419100"/>
          </a:xfrm>
          <a:prstGeom prst="rightArrow">
            <a:avLst>
              <a:gd name="adj1" fmla="val 50000"/>
              <a:gd name="adj2" fmla="val 4999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kumimoji="0" lang="zh-CN" altLang="en-US" sz="1800" smtClean="0">
              <a:latin typeface="Arial" charset="0"/>
            </a:endParaRPr>
          </a:p>
        </p:txBody>
      </p:sp>
      <p:sp>
        <p:nvSpPr>
          <p:cNvPr id="31751" name="TextBox 2"/>
          <p:cNvSpPr txBox="1">
            <a:spLocks noChangeArrowheads="1"/>
          </p:cNvSpPr>
          <p:nvPr/>
        </p:nvSpPr>
        <p:spPr bwMode="auto">
          <a:xfrm>
            <a:off x="534988" y="1041400"/>
            <a:ext cx="1187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>
                <a:latin typeface="Arial" charset="0"/>
              </a:rPr>
              <a:t>Bubble chamber head</a:t>
            </a:r>
            <a:endParaRPr kumimoji="0" lang="zh-CN" altLang="en-US" sz="1800">
              <a:latin typeface="Arial" charset="0"/>
            </a:endParaRPr>
          </a:p>
        </p:txBody>
      </p:sp>
      <p:sp>
        <p:nvSpPr>
          <p:cNvPr id="31752" name="TextBox 3"/>
          <p:cNvSpPr txBox="1">
            <a:spLocks noChangeArrowheads="1"/>
          </p:cNvSpPr>
          <p:nvPr/>
        </p:nvSpPr>
        <p:spPr bwMode="auto">
          <a:xfrm>
            <a:off x="7680325" y="4875213"/>
            <a:ext cx="171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>
                <a:latin typeface="Arial" charset="0"/>
              </a:rPr>
              <a:t>Temperature control </a:t>
            </a:r>
            <a:endParaRPr kumimoji="0" lang="zh-CN" altLang="en-US" sz="1800">
              <a:latin typeface="Arial" charset="0"/>
            </a:endParaRPr>
          </a:p>
        </p:txBody>
      </p:sp>
      <p:sp>
        <p:nvSpPr>
          <p:cNvPr id="31753" name="TextBox 4"/>
          <p:cNvSpPr txBox="1">
            <a:spLocks noChangeArrowheads="1"/>
          </p:cNvSpPr>
          <p:nvPr/>
        </p:nvSpPr>
        <p:spPr bwMode="auto">
          <a:xfrm>
            <a:off x="587375" y="6211888"/>
            <a:ext cx="1327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>
                <a:latin typeface="Arial" charset="0"/>
              </a:rPr>
              <a:t>Media source</a:t>
            </a:r>
            <a:endParaRPr kumimoji="0" lang="zh-CN" altLang="en-US" sz="1800">
              <a:latin typeface="Arial" charset="0"/>
            </a:endParaRPr>
          </a:p>
        </p:txBody>
      </p:sp>
      <p:sp>
        <p:nvSpPr>
          <p:cNvPr id="31754" name="TextBox 5"/>
          <p:cNvSpPr txBox="1">
            <a:spLocks noChangeArrowheads="1"/>
          </p:cNvSpPr>
          <p:nvPr/>
        </p:nvSpPr>
        <p:spPr bwMode="auto">
          <a:xfrm>
            <a:off x="820738" y="3813175"/>
            <a:ext cx="1603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>
                <a:latin typeface="Arial" charset="0"/>
              </a:rPr>
              <a:t>Pressure control </a:t>
            </a:r>
            <a:endParaRPr kumimoji="0" lang="zh-CN" alt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/>
          <p:cNvSpPr txBox="1">
            <a:spLocks noChangeArrowheads="1"/>
          </p:cNvSpPr>
          <p:nvPr/>
        </p:nvSpPr>
        <p:spPr bwMode="auto">
          <a:xfrm>
            <a:off x="730250" y="285750"/>
            <a:ext cx="7962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400" b="1">
                <a:latin typeface="Arial" charset="0"/>
                <a:sym typeface="宋体" charset="-122"/>
              </a:rPr>
              <a:t>标定实验</a:t>
            </a:r>
            <a:endParaRPr kumimoji="0" lang="zh-CN" altLang="en-US" sz="2400"/>
          </a:p>
        </p:txBody>
      </p:sp>
      <p:pic>
        <p:nvPicPr>
          <p:cNvPr id="32770" name="Picture 2" descr="C:\Users\ZWB\Desktop\论坛报告\QQ截图201504250002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1724025"/>
            <a:ext cx="587057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C:\Users\ZWB\Desktop\论坛报告\QQ截图201504250011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308100"/>
            <a:ext cx="2624138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059363" y="977900"/>
            <a:ext cx="37528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800" b="1"/>
              <a:t>calibration experiment</a:t>
            </a: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0" y="3751263"/>
            <a:ext cx="34925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b="1" baseline="30000"/>
              <a:t>22</a:t>
            </a:r>
            <a:r>
              <a:rPr kumimoji="0" lang="en-US" altLang="zh-CN" b="1"/>
              <a:t>Na ~ 1.27MeV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b="1"/>
              <a:t>300kBq</a:t>
            </a:r>
            <a:endParaRPr kumimoji="0" lang="zh-CN" altLang="en-US" b="1"/>
          </a:p>
        </p:txBody>
      </p:sp>
      <p:pic>
        <p:nvPicPr>
          <p:cNvPr id="32774" name="Picture 2" descr="C:\Users\ZWB\Desktop\论坛报告\QQ截图201504250002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3149600"/>
            <a:ext cx="1885950" cy="3502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4"/>
          <p:cNvSpPr txBox="1">
            <a:spLocks noChangeArrowheads="1"/>
          </p:cNvSpPr>
          <p:nvPr/>
        </p:nvSpPr>
        <p:spPr bwMode="auto">
          <a:xfrm>
            <a:off x="660400" y="330200"/>
            <a:ext cx="726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400" b="1"/>
              <a:t>The experiment and results @ RAL</a:t>
            </a:r>
            <a:endParaRPr kumimoji="0" lang="zh-CN" altLang="en-US" sz="2400"/>
          </a:p>
        </p:txBody>
      </p:sp>
      <p:pic>
        <p:nvPicPr>
          <p:cNvPr id="33794" name="Picture 2" descr="C:\Users\ZWB\Desktop\论坛报告\IMG_0615_看图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914400"/>
            <a:ext cx="39116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矩形 5"/>
          <p:cNvSpPr>
            <a:spLocks noChangeArrowheads="1"/>
          </p:cNvSpPr>
          <p:nvPr/>
        </p:nvSpPr>
        <p:spPr bwMode="auto">
          <a:xfrm>
            <a:off x="320675" y="941388"/>
            <a:ext cx="167005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/>
              <a:t>Astra Gemini</a:t>
            </a:r>
            <a:endParaRPr kumimoji="0" lang="zh-CN" altLang="en-US" sz="2000" b="1"/>
          </a:p>
        </p:txBody>
      </p:sp>
      <p:sp>
        <p:nvSpPr>
          <p:cNvPr id="33796" name="矩形 6"/>
          <p:cNvSpPr>
            <a:spLocks noChangeArrowheads="1"/>
          </p:cNvSpPr>
          <p:nvPr/>
        </p:nvSpPr>
        <p:spPr bwMode="auto">
          <a:xfrm>
            <a:off x="233363" y="1473200"/>
            <a:ext cx="1423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/>
              <a:t>wavelength</a:t>
            </a:r>
            <a:endParaRPr kumimoji="0" lang="zh-CN" altLang="en-US" sz="2000" b="1"/>
          </a:p>
        </p:txBody>
      </p:sp>
      <p:sp>
        <p:nvSpPr>
          <p:cNvPr id="33797" name="矩形 7"/>
          <p:cNvSpPr>
            <a:spLocks noChangeArrowheads="1"/>
          </p:cNvSpPr>
          <p:nvPr/>
        </p:nvSpPr>
        <p:spPr bwMode="auto">
          <a:xfrm>
            <a:off x="2262188" y="1492250"/>
            <a:ext cx="925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/>
              <a:t>800nm</a:t>
            </a:r>
            <a:endParaRPr kumimoji="0" lang="zh-CN" altLang="en-US" sz="2000" b="1"/>
          </a:p>
        </p:txBody>
      </p:sp>
      <p:sp>
        <p:nvSpPr>
          <p:cNvPr id="33798" name="矩形 8"/>
          <p:cNvSpPr>
            <a:spLocks noChangeArrowheads="1"/>
          </p:cNvSpPr>
          <p:nvPr/>
        </p:nvSpPr>
        <p:spPr bwMode="auto">
          <a:xfrm>
            <a:off x="2466975" y="941388"/>
            <a:ext cx="973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>
                <a:latin typeface="Arial" charset="0"/>
              </a:rPr>
              <a:t>~ 10 J </a:t>
            </a:r>
            <a:endParaRPr kumimoji="0" lang="zh-CN" altLang="en-US" sz="2000" b="1">
              <a:latin typeface="Arial" charset="0"/>
            </a:endParaRPr>
          </a:p>
        </p:txBody>
      </p:sp>
      <p:sp>
        <p:nvSpPr>
          <p:cNvPr id="33799" name="矩形 9"/>
          <p:cNvSpPr>
            <a:spLocks noChangeArrowheads="1"/>
          </p:cNvSpPr>
          <p:nvPr/>
        </p:nvSpPr>
        <p:spPr bwMode="auto">
          <a:xfrm>
            <a:off x="320675" y="1892300"/>
            <a:ext cx="285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/>
              <a:t>peak power of  ~ 0.5 PW</a:t>
            </a:r>
            <a:endParaRPr kumimoji="0" lang="zh-CN" altLang="en-US" sz="2000" b="1"/>
          </a:p>
        </p:txBody>
      </p:sp>
      <p:sp>
        <p:nvSpPr>
          <p:cNvPr id="33800" name="矩形 10"/>
          <p:cNvSpPr>
            <a:spLocks noChangeArrowheads="1"/>
          </p:cNvSpPr>
          <p:nvPr/>
        </p:nvSpPr>
        <p:spPr bwMode="auto">
          <a:xfrm>
            <a:off x="169863" y="2790825"/>
            <a:ext cx="1970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/>
              <a:t>40 femtoseconds</a:t>
            </a:r>
            <a:endParaRPr kumimoji="0" lang="zh-CN" altLang="en-US" sz="2000" b="1"/>
          </a:p>
        </p:txBody>
      </p:sp>
      <p:sp>
        <p:nvSpPr>
          <p:cNvPr id="33801" name="矩形 11"/>
          <p:cNvSpPr>
            <a:spLocks noChangeArrowheads="1"/>
          </p:cNvSpPr>
          <p:nvPr/>
        </p:nvSpPr>
        <p:spPr bwMode="auto">
          <a:xfrm>
            <a:off x="2544763" y="2840038"/>
            <a:ext cx="1851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/>
              <a:t>~ 2x10</a:t>
            </a:r>
            <a:r>
              <a:rPr kumimoji="0" lang="en-US" altLang="zh-CN" sz="2000" b="1" baseline="30000"/>
              <a:t>20</a:t>
            </a:r>
            <a:r>
              <a:rPr kumimoji="0" lang="en-US" altLang="zh-CN" sz="2000" b="1"/>
              <a:t> Wcm</a:t>
            </a:r>
            <a:r>
              <a:rPr kumimoji="0" lang="en-US" altLang="zh-CN" sz="2000" b="1" baseline="30000"/>
              <a:t>-2</a:t>
            </a:r>
            <a:endParaRPr kumimoji="0" lang="zh-CN" altLang="en-US" sz="2000" b="1"/>
          </a:p>
        </p:txBody>
      </p:sp>
      <p:sp>
        <p:nvSpPr>
          <p:cNvPr id="33802" name="TextBox 12"/>
          <p:cNvSpPr txBox="1">
            <a:spLocks noChangeArrowheads="1"/>
          </p:cNvSpPr>
          <p:nvPr/>
        </p:nvSpPr>
        <p:spPr bwMode="auto">
          <a:xfrm>
            <a:off x="130175" y="3043238"/>
            <a:ext cx="268763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/>
              <a:t>Target : CNT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>
                <a:latin typeface="Arial" charset="0"/>
              </a:rPr>
              <a:t>           </a:t>
            </a:r>
            <a:endParaRPr kumimoji="0" lang="zh-CN" altLang="en-US" sz="1800">
              <a:latin typeface="Arial" charset="0"/>
            </a:endParaRPr>
          </a:p>
        </p:txBody>
      </p:sp>
      <p:pic>
        <p:nvPicPr>
          <p:cNvPr id="33803" name="Picture 13" descr="C:\Users\user\Desktop\DSC_0027_看图王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8850"/>
            <a:ext cx="5056188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4" name="TextBox 1"/>
          <p:cNvSpPr txBox="1">
            <a:spLocks noChangeArrowheads="1"/>
          </p:cNvSpPr>
          <p:nvPr/>
        </p:nvSpPr>
        <p:spPr bwMode="auto">
          <a:xfrm>
            <a:off x="450850" y="2381250"/>
            <a:ext cx="273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/>
              <a:t>Plasma lense</a:t>
            </a:r>
            <a:endParaRPr kumimoji="0" lang="zh-CN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869950" y="285750"/>
            <a:ext cx="279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zh-CN" b="1" dirty="0" smtClean="0">
                <a:latin typeface="+mj-lt"/>
                <a:ea typeface="宋体" pitchFamily="2" charset="-122"/>
              </a:rPr>
              <a:t>Contents</a:t>
            </a:r>
          </a:p>
        </p:txBody>
      </p:sp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869950" y="1054100"/>
            <a:ext cx="79629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800" b="1">
                <a:sym typeface="宋体" charset="-122"/>
              </a:rPr>
              <a:t>背景</a:t>
            </a:r>
            <a:endParaRPr kumimoji="0" lang="en-US" altLang="zh-CN" sz="2800" b="1">
              <a:sym typeface="宋体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800" b="1">
                <a:sym typeface="Arial" charset="0"/>
              </a:rPr>
              <a:t>探测器选型</a:t>
            </a:r>
            <a:endParaRPr kumimoji="0" lang="en-US" altLang="zh-CN" sz="2800" b="1">
              <a:sym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800" b="1"/>
              <a:t>气泡室</a:t>
            </a:r>
            <a:endParaRPr kumimoji="0" lang="en-US" altLang="zh-CN" sz="2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800" b="1"/>
              <a:t>初步实验及结果</a:t>
            </a:r>
            <a:endParaRPr kumimoji="0" lang="en-US" altLang="zh-CN" sz="2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800" b="1"/>
              <a:t>展望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\\vmware-host\Shared Folders\桌面\recent ppt\pictures in ppt\图片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914400"/>
            <a:ext cx="65786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左箭头 1"/>
          <p:cNvSpPr>
            <a:spLocks noChangeArrowheads="1"/>
          </p:cNvSpPr>
          <p:nvPr/>
        </p:nvSpPr>
        <p:spPr bwMode="auto">
          <a:xfrm rot="8971898">
            <a:off x="3541713" y="4383088"/>
            <a:ext cx="1173162" cy="760412"/>
          </a:xfrm>
          <a:prstGeom prst="leftArrow">
            <a:avLst>
              <a:gd name="adj1" fmla="val 50000"/>
              <a:gd name="adj2" fmla="val 4998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zh-CN" altLang="en-US">
              <a:solidFill>
                <a:srgbClr val="000000"/>
              </a:solidFill>
              <a:ea typeface="宋体" charset="0"/>
              <a:cs typeface="宋体" charset="0"/>
            </a:endParaRPr>
          </a:p>
        </p:txBody>
      </p:sp>
      <p:sp>
        <p:nvSpPr>
          <p:cNvPr id="20484" name="右箭头 3"/>
          <p:cNvSpPr>
            <a:spLocks noChangeArrowheads="1"/>
          </p:cNvSpPr>
          <p:nvPr/>
        </p:nvSpPr>
        <p:spPr bwMode="auto">
          <a:xfrm rot="-5095070">
            <a:off x="-42862" y="4019550"/>
            <a:ext cx="1250950" cy="660400"/>
          </a:xfrm>
          <a:prstGeom prst="rightArrow">
            <a:avLst>
              <a:gd name="adj1" fmla="val 50000"/>
              <a:gd name="adj2" fmla="val 4996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zh-CN" altLang="en-US">
              <a:solidFill>
                <a:srgbClr val="000000"/>
              </a:solidFill>
              <a:ea typeface="宋体" charset="0"/>
              <a:cs typeface="宋体" charset="0"/>
            </a:endParaRPr>
          </a:p>
        </p:txBody>
      </p:sp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4211638" y="4349750"/>
            <a:ext cx="908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>
                <a:solidFill>
                  <a:srgbClr val="FF0000"/>
                </a:solidFill>
                <a:latin typeface="Arial" charset="0"/>
              </a:rPr>
              <a:t>1</a:t>
            </a:r>
            <a:endParaRPr kumimoji="0" lang="zh-CN" altLang="en-US" sz="3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4821" name="TextBox 5"/>
          <p:cNvSpPr txBox="1">
            <a:spLocks noChangeArrowheads="1"/>
          </p:cNvSpPr>
          <p:nvPr/>
        </p:nvSpPr>
        <p:spPr bwMode="auto">
          <a:xfrm rot="321235">
            <a:off x="298450" y="4133850"/>
            <a:ext cx="989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>
                <a:solidFill>
                  <a:srgbClr val="FF0000"/>
                </a:solidFill>
                <a:latin typeface="Arial" charset="0"/>
              </a:rPr>
              <a:t>2</a:t>
            </a:r>
            <a:endParaRPr kumimoji="0" lang="zh-CN" altLang="en-US" sz="3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87" name="下箭头 7"/>
          <p:cNvSpPr>
            <a:spLocks noChangeArrowheads="1"/>
          </p:cNvSpPr>
          <p:nvPr/>
        </p:nvSpPr>
        <p:spPr bwMode="auto">
          <a:xfrm>
            <a:off x="2693988" y="1703388"/>
            <a:ext cx="768350" cy="1130300"/>
          </a:xfrm>
          <a:prstGeom prst="downArrow">
            <a:avLst>
              <a:gd name="adj1" fmla="val 50000"/>
              <a:gd name="adj2" fmla="val 4996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zh-CN" altLang="en-US">
              <a:solidFill>
                <a:srgbClr val="000000"/>
              </a:solidFill>
              <a:ea typeface="宋体" charset="0"/>
              <a:cs typeface="宋体" charset="0"/>
            </a:endParaRPr>
          </a:p>
        </p:txBody>
      </p: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2833688" y="1908175"/>
            <a:ext cx="4889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>
                <a:solidFill>
                  <a:srgbClr val="FF0000"/>
                </a:solidFill>
                <a:latin typeface="Arial" charset="0"/>
              </a:rPr>
              <a:t>3</a:t>
            </a:r>
            <a:endParaRPr kumimoji="0" lang="zh-CN" alt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4824" name="Text Box 4"/>
          <p:cNvSpPr txBox="1">
            <a:spLocks noChangeArrowheads="1"/>
          </p:cNvSpPr>
          <p:nvPr/>
        </p:nvSpPr>
        <p:spPr bwMode="auto">
          <a:xfrm>
            <a:off x="677863" y="2159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600" b="1">
                <a:latin typeface="Arial" charset="0"/>
                <a:sym typeface="宋体" charset="-122"/>
              </a:rPr>
              <a:t>Ⅲ</a:t>
            </a:r>
            <a:r>
              <a:rPr kumimoji="0" lang="zh-CN" altLang="en-US" sz="2600" b="1">
                <a:latin typeface="Arial" charset="0"/>
              </a:rPr>
              <a:t>. </a:t>
            </a:r>
            <a:r>
              <a:rPr kumimoji="0" lang="en-US" altLang="zh-CN" sz="2600" b="1">
                <a:latin typeface="Arial" charset="0"/>
              </a:rPr>
              <a:t>The experiment conditions and results @ RAL</a:t>
            </a:r>
            <a:endParaRPr kumimoji="0" lang="zh-CN" altLang="en-US" sz="2600">
              <a:latin typeface="Arial" charset="0"/>
            </a:endParaRPr>
          </a:p>
        </p:txBody>
      </p:sp>
      <p:sp>
        <p:nvSpPr>
          <p:cNvPr id="34825" name="矩形 1"/>
          <p:cNvSpPr>
            <a:spLocks noChangeArrowheads="1"/>
          </p:cNvSpPr>
          <p:nvPr/>
        </p:nvSpPr>
        <p:spPr bwMode="auto">
          <a:xfrm>
            <a:off x="547688" y="5060950"/>
            <a:ext cx="45720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>
                <a:solidFill>
                  <a:srgbClr val="FFFF00"/>
                </a:solidFill>
                <a:latin typeface="Arial" charset="0"/>
              </a:rPr>
              <a:t>PKU:    Novel Bubble Chamber gamma spectrum</a:t>
            </a:r>
            <a:endParaRPr kumimoji="0" lang="zh-CN" altLang="en-US" sz="20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4826" name="矩形 2"/>
          <p:cNvSpPr>
            <a:spLocks noChangeArrowheads="1"/>
          </p:cNvSpPr>
          <p:nvPr/>
        </p:nvSpPr>
        <p:spPr bwMode="auto">
          <a:xfrm>
            <a:off x="6737350" y="2268538"/>
            <a:ext cx="2476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>
                <a:latin typeface="Arial" charset="0"/>
              </a:rPr>
              <a:t>RAL, Gemini Laser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>
                <a:latin typeface="Arial" charset="0"/>
              </a:rPr>
              <a:t>a~10, n~0.4 nc</a:t>
            </a:r>
            <a:endParaRPr kumimoji="0" lang="zh-CN" altLang="en-US" sz="2000">
              <a:latin typeface="Arial" charset="0"/>
            </a:endParaRPr>
          </a:p>
        </p:txBody>
      </p:sp>
      <p:sp>
        <p:nvSpPr>
          <p:cNvPr id="34827" name="矩形 3"/>
          <p:cNvSpPr>
            <a:spLocks noChangeArrowheads="1"/>
          </p:cNvSpPr>
          <p:nvPr/>
        </p:nvSpPr>
        <p:spPr bwMode="auto">
          <a:xfrm>
            <a:off x="6737350" y="3152775"/>
            <a:ext cx="18669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>
                <a:latin typeface="Arial" charset="0"/>
              </a:rPr>
              <a:t>MeV photons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 b="1">
                <a:latin typeface="Arial" charset="0"/>
              </a:rPr>
              <a:t>observed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zh-CN" alt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矩形 1"/>
          <p:cNvSpPr>
            <a:spLocks noChangeArrowheads="1"/>
          </p:cNvSpPr>
          <p:nvPr/>
        </p:nvSpPr>
        <p:spPr bwMode="auto">
          <a:xfrm>
            <a:off x="660400" y="330200"/>
            <a:ext cx="7613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400" b="1"/>
              <a:t>一个结果</a:t>
            </a:r>
          </a:p>
        </p:txBody>
      </p:sp>
      <p:pic>
        <p:nvPicPr>
          <p:cNvPr id="36866" name="图片 1" descr="屏幕快照 2016-06-22 17.17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64579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图片 2" descr="屏幕快照 2016-06-22 17.18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984250"/>
            <a:ext cx="39116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7" name="直线箭头连接符 4"/>
          <p:cNvCxnSpPr>
            <a:cxnSpLocks noChangeShapeType="1"/>
          </p:cNvCxnSpPr>
          <p:nvPr/>
        </p:nvCxnSpPr>
        <p:spPr bwMode="auto">
          <a:xfrm flipV="1">
            <a:off x="3524250" y="4197350"/>
            <a:ext cx="3143250" cy="209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558" name="直线箭头连接符 6"/>
          <p:cNvCxnSpPr>
            <a:cxnSpLocks noChangeShapeType="1"/>
          </p:cNvCxnSpPr>
          <p:nvPr/>
        </p:nvCxnSpPr>
        <p:spPr bwMode="auto">
          <a:xfrm flipV="1">
            <a:off x="3244850" y="2171700"/>
            <a:ext cx="2933700" cy="230505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矩形 1"/>
          <p:cNvSpPr>
            <a:spLocks noChangeArrowheads="1"/>
          </p:cNvSpPr>
          <p:nvPr/>
        </p:nvSpPr>
        <p:spPr bwMode="auto">
          <a:xfrm>
            <a:off x="800100" y="215900"/>
            <a:ext cx="7473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400" b="1"/>
              <a:t>V. Our instruments and energy spectrum analysis</a:t>
            </a:r>
            <a:endParaRPr kumimoji="0" lang="zh-CN" altLang="en-US" sz="2400" b="1"/>
          </a:p>
        </p:txBody>
      </p:sp>
      <p:pic>
        <p:nvPicPr>
          <p:cNvPr id="38914" name="Picture 4" descr="C:\Users\user\Desktop\图片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543050"/>
            <a:ext cx="74295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1"/>
          <p:cNvSpPr txBox="1">
            <a:spLocks noChangeArrowheads="1"/>
          </p:cNvSpPr>
          <p:nvPr/>
        </p:nvSpPr>
        <p:spPr bwMode="auto">
          <a:xfrm>
            <a:off x="3686175" y="5873750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径迹中气泡数</a:t>
            </a:r>
            <a:endParaRPr kumimoji="0" lang="en-US" altLang="en-US" sz="1800">
              <a:latin typeface="Arial" charset="0"/>
            </a:endParaRPr>
          </a:p>
        </p:txBody>
      </p:sp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1498600" y="1184275"/>
            <a:ext cx="127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约</a:t>
            </a:r>
            <a:r>
              <a:rPr kumimoji="0" lang="en-US" altLang="zh-CN" sz="1800">
                <a:latin typeface="Arial" charset="0"/>
              </a:rPr>
              <a:t>1.3</a:t>
            </a:r>
            <a:r>
              <a:rPr kumimoji="0" lang="zh-CN" altLang="en-US" sz="1800">
                <a:latin typeface="Arial" charset="0"/>
              </a:rPr>
              <a:t> </a:t>
            </a:r>
            <a:r>
              <a:rPr kumimoji="0" lang="en-US" altLang="zh-CN" sz="1800">
                <a:latin typeface="Arial" charset="0"/>
              </a:rPr>
              <a:t>MeV</a:t>
            </a:r>
            <a:endParaRPr kumimoji="0" lang="en-US" altLang="en-US" sz="1800">
              <a:latin typeface="Arial" charset="0"/>
            </a:endParaRPr>
          </a:p>
        </p:txBody>
      </p:sp>
      <p:cxnSp>
        <p:nvCxnSpPr>
          <p:cNvPr id="38917" name="Straight Arrow Connector 5"/>
          <p:cNvCxnSpPr>
            <a:cxnSpLocks noChangeShapeType="1"/>
          </p:cNvCxnSpPr>
          <p:nvPr/>
        </p:nvCxnSpPr>
        <p:spPr bwMode="auto">
          <a:xfrm>
            <a:off x="2057400" y="1554163"/>
            <a:ext cx="0" cy="4079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817563" y="169863"/>
            <a:ext cx="698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CN" sz="2400" b="1"/>
              <a:t>VI</a:t>
            </a:r>
            <a:r>
              <a:rPr kumimoji="0" lang="en-US" altLang="zh-CN" sz="2400" b="1">
                <a:latin typeface="Arial" charset="0"/>
              </a:rPr>
              <a:t>. Outlook</a:t>
            </a:r>
            <a:r>
              <a:rPr kumimoji="0" lang="zh-CN" altLang="en-US" sz="2400" b="1">
                <a:latin typeface="Arial" charset="0"/>
              </a:rPr>
              <a:t> 三维重建</a:t>
            </a:r>
            <a:endParaRPr kumimoji="0" lang="zh-CN" altLang="en-US" sz="2400" b="1"/>
          </a:p>
        </p:txBody>
      </p:sp>
      <p:pic>
        <p:nvPicPr>
          <p:cNvPr id="40962" name="Picture 12" descr="C:\Users\user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543050"/>
            <a:ext cx="7894637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1"/>
          <p:cNvSpPr txBox="1">
            <a:spLocks noChangeArrowheads="1"/>
          </p:cNvSpPr>
          <p:nvPr/>
        </p:nvSpPr>
        <p:spPr bwMode="auto">
          <a:xfrm>
            <a:off x="817563" y="169863"/>
            <a:ext cx="698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CN" sz="2400" b="1"/>
              <a:t>VI</a:t>
            </a:r>
            <a:r>
              <a:rPr kumimoji="0" lang="en-US" altLang="zh-CN" sz="2400" b="1">
                <a:latin typeface="Arial" charset="0"/>
              </a:rPr>
              <a:t>. Outlook</a:t>
            </a:r>
            <a:endParaRPr kumimoji="0" lang="zh-CN" altLang="en-US" sz="2400" b="1"/>
          </a:p>
        </p:txBody>
      </p:sp>
      <p:pic>
        <p:nvPicPr>
          <p:cNvPr id="41986" name="Picture 2" descr="C:\Users\user\Desktop\4.24报告用\picture jpg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9388"/>
            <a:ext cx="4572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C:\Users\user\Desktop\4.24报告用\picture jpg\9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9388"/>
            <a:ext cx="4572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29" name="直接箭头连接符 3"/>
          <p:cNvCxnSpPr>
            <a:cxnSpLocks noChangeShapeType="1"/>
          </p:cNvCxnSpPr>
          <p:nvPr/>
        </p:nvCxnSpPr>
        <p:spPr bwMode="auto">
          <a:xfrm flipV="1">
            <a:off x="2476500" y="5105400"/>
            <a:ext cx="209550" cy="6286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26630" name="直接箭头连接符 7"/>
          <p:cNvCxnSpPr>
            <a:cxnSpLocks noChangeShapeType="1"/>
          </p:cNvCxnSpPr>
          <p:nvPr/>
        </p:nvCxnSpPr>
        <p:spPr bwMode="auto">
          <a:xfrm flipH="1" flipV="1">
            <a:off x="2627313" y="2101850"/>
            <a:ext cx="687387" cy="4540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26631" name="直接箭头连接符 8"/>
          <p:cNvCxnSpPr>
            <a:cxnSpLocks noChangeShapeType="1"/>
          </p:cNvCxnSpPr>
          <p:nvPr/>
        </p:nvCxnSpPr>
        <p:spPr bwMode="auto">
          <a:xfrm flipV="1">
            <a:off x="520700" y="3009900"/>
            <a:ext cx="628650" cy="4889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26632" name="直接箭头连接符 9"/>
          <p:cNvCxnSpPr>
            <a:cxnSpLocks noChangeShapeType="1"/>
          </p:cNvCxnSpPr>
          <p:nvPr/>
        </p:nvCxnSpPr>
        <p:spPr bwMode="auto">
          <a:xfrm flipH="1" flipV="1">
            <a:off x="3030538" y="5048250"/>
            <a:ext cx="628650" cy="209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26633" name="直接箭头连接符 13"/>
          <p:cNvCxnSpPr>
            <a:cxnSpLocks noChangeShapeType="1"/>
          </p:cNvCxnSpPr>
          <p:nvPr/>
        </p:nvCxnSpPr>
        <p:spPr bwMode="auto">
          <a:xfrm flipH="1">
            <a:off x="2346325" y="1054100"/>
            <a:ext cx="130175" cy="838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26634" name="直接箭头连接符 15"/>
          <p:cNvCxnSpPr>
            <a:cxnSpLocks noChangeShapeType="1"/>
          </p:cNvCxnSpPr>
          <p:nvPr/>
        </p:nvCxnSpPr>
        <p:spPr bwMode="auto">
          <a:xfrm flipH="1" flipV="1">
            <a:off x="2686050" y="5105400"/>
            <a:ext cx="628650" cy="209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26635" name="直接箭头连接符 17"/>
          <p:cNvCxnSpPr>
            <a:cxnSpLocks noChangeShapeType="1"/>
          </p:cNvCxnSpPr>
          <p:nvPr/>
        </p:nvCxnSpPr>
        <p:spPr bwMode="auto">
          <a:xfrm flipH="1">
            <a:off x="2511425" y="3917950"/>
            <a:ext cx="5191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41995" name="矩形 1"/>
          <p:cNvSpPr>
            <a:spLocks noChangeArrowheads="1"/>
          </p:cNvSpPr>
          <p:nvPr/>
        </p:nvSpPr>
        <p:spPr bwMode="auto">
          <a:xfrm>
            <a:off x="382588" y="6248400"/>
            <a:ext cx="3927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>
                <a:latin typeface="Arial" charset="0"/>
              </a:rPr>
              <a:t>By Cloud Compare software</a:t>
            </a:r>
            <a:endParaRPr kumimoji="0" lang="zh-CN" alt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3"/>
          <p:cNvSpPr txBox="1">
            <a:spLocks noChangeArrowheads="1"/>
          </p:cNvSpPr>
          <p:nvPr/>
        </p:nvSpPr>
        <p:spPr bwMode="auto">
          <a:xfrm>
            <a:off x="660400" y="285750"/>
            <a:ext cx="7404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400" b="1"/>
              <a:t>VI</a:t>
            </a:r>
            <a:r>
              <a:rPr kumimoji="0" lang="en-US" altLang="zh-CN" sz="2400" b="1">
                <a:latin typeface="Arial" charset="0"/>
              </a:rPr>
              <a:t>. Outlook</a:t>
            </a:r>
            <a:endParaRPr kumimoji="0" lang="zh-CN" altLang="en-US" sz="2400" b="1"/>
          </a:p>
        </p:txBody>
      </p:sp>
      <p:sp>
        <p:nvSpPr>
          <p:cNvPr id="43010" name="文本框 1"/>
          <p:cNvSpPr txBox="1">
            <a:spLocks noChangeArrowheads="1"/>
          </p:cNvSpPr>
          <p:nvPr/>
        </p:nvSpPr>
        <p:spPr bwMode="auto">
          <a:xfrm>
            <a:off x="520700" y="1403350"/>
            <a:ext cx="74041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>
                <a:latin typeface="Arial" charset="0"/>
              </a:rPr>
              <a:t>完成三维重建</a:t>
            </a:r>
            <a:endParaRPr lang="en-US" altLang="zh-CN" sz="2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>
                <a:latin typeface="Arial" charset="0"/>
              </a:rPr>
              <a:t>加入康普顿散射角进行能谱重建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3"/>
          <p:cNvSpPr txBox="1">
            <a:spLocks noChangeArrowheads="1"/>
          </p:cNvSpPr>
          <p:nvPr/>
        </p:nvSpPr>
        <p:spPr bwMode="auto">
          <a:xfrm>
            <a:off x="1289050" y="3009900"/>
            <a:ext cx="6426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/>
              <a:t>Thanks for your attention </a:t>
            </a:r>
            <a:endParaRPr kumimoji="0" lang="zh-CN" altLang="en-US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520700" y="285750"/>
            <a:ext cx="8312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400" b="1">
                <a:sym typeface="宋体" charset="-122"/>
              </a:rPr>
              <a:t>Ⅰ</a:t>
            </a:r>
            <a:r>
              <a:rPr kumimoji="0" lang="en-US" altLang="zh-CN" sz="2400" b="1">
                <a:sym typeface="宋体" charset="-122"/>
              </a:rPr>
              <a:t>.  </a:t>
            </a:r>
            <a:r>
              <a:rPr kumimoji="0" lang="zh-CN" altLang="en-US" sz="2400" b="1"/>
              <a:t>背景</a:t>
            </a:r>
          </a:p>
        </p:txBody>
      </p:sp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-30163" y="844550"/>
            <a:ext cx="90408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CN" sz="2400" b="1"/>
              <a:t>Generating Overcritical Dense Relativistic Electron Beams via Self-Matching Resonance Acceleration </a:t>
            </a:r>
            <a:endParaRPr kumimoji="0" lang="zh-CN" altLang="en-US" sz="2400" b="1"/>
          </a:p>
        </p:txBody>
      </p:sp>
      <p:pic>
        <p:nvPicPr>
          <p:cNvPr id="17411" name="Picture 3" descr="C:\Users\ZWB\Desktop\论坛报告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359150"/>
            <a:ext cx="86201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C:\Users\ZWB\Desktop\论坛报告\QQ截图201504241353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822450"/>
            <a:ext cx="86201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315913" y="5949950"/>
            <a:ext cx="8348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400"/>
              <a:t>PHYSICAL REVIEW LETTERS  </a:t>
            </a:r>
            <a:r>
              <a:rPr kumimoji="0" lang="en-US" altLang="zh-CN" sz="2400" b="1"/>
              <a:t>110</a:t>
            </a:r>
            <a:r>
              <a:rPr kumimoji="0" lang="en-US" altLang="zh-CN" sz="2400"/>
              <a:t>, 045002(2013)</a:t>
            </a:r>
            <a:endParaRPr kumimoji="0"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520700" y="285750"/>
            <a:ext cx="8312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400" b="1">
                <a:sym typeface="宋体" charset="-122"/>
              </a:rPr>
              <a:t>Ⅰ</a:t>
            </a:r>
            <a:r>
              <a:rPr kumimoji="0" lang="en-US" altLang="zh-CN" sz="2400" b="1">
                <a:sym typeface="宋体" charset="-122"/>
              </a:rPr>
              <a:t>. Next generation of light source </a:t>
            </a:r>
            <a:r>
              <a:rPr kumimoji="0" lang="zh-CN" altLang="en-US" sz="2400" b="1">
                <a:sym typeface="宋体" charset="-122"/>
              </a:rPr>
              <a:t>？</a:t>
            </a:r>
            <a:r>
              <a:rPr kumimoji="0" lang="en-US" altLang="zh-CN" sz="2400" b="1">
                <a:sym typeface="宋体" charset="-122"/>
              </a:rPr>
              <a:t>   </a:t>
            </a:r>
            <a:endParaRPr kumimoji="0" lang="zh-CN" altLang="en-US" sz="2400" b="1"/>
          </a:p>
        </p:txBody>
      </p:sp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315913" y="5949950"/>
            <a:ext cx="8348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800"/>
              <a:t>PHYSICS OF PLASMAS </a:t>
            </a:r>
            <a:r>
              <a:rPr kumimoji="0" lang="en-US" altLang="zh-CN" sz="2800" b="1"/>
              <a:t>22</a:t>
            </a:r>
            <a:r>
              <a:rPr kumimoji="0" lang="en-US" altLang="zh-CN" sz="2800"/>
              <a:t>, 080704 (2015)</a:t>
            </a:r>
            <a:endParaRPr kumimoji="0" lang="zh-CN" altLang="en-US" sz="2800"/>
          </a:p>
        </p:txBody>
      </p:sp>
      <p:pic>
        <p:nvPicPr>
          <p:cNvPr id="18435" name="Picture 2" descr="C:\Users\user\Desktop\QQ截图201606201358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77888"/>
            <a:ext cx="87249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C:\Users\user\Desktop\QQ截图201606201359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940050"/>
            <a:ext cx="888047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8050"/>
            <a:ext cx="9144000" cy="565150"/>
          </a:xfrm>
          <a:solidFill>
            <a:schemeClr val="bg1"/>
          </a:solidFill>
        </p:spPr>
        <p:txBody>
          <a:bodyPr/>
          <a:lstStyle/>
          <a:p>
            <a:r>
              <a:rPr lang="en-US" altLang="zh-CN" sz="3200" b="0">
                <a:ea typeface="宋体" charset="-122"/>
              </a:rPr>
              <a:t>an  intense laser pulse  in near critical dense plasma</a:t>
            </a:r>
            <a:endParaRPr lang="zh-CN" altLang="en-US" sz="3200" b="0">
              <a:ea typeface="宋体" charset="-122"/>
            </a:endParaRPr>
          </a:p>
        </p:txBody>
      </p:sp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5051425" y="6461125"/>
            <a:ext cx="4092575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000">
                <a:solidFill>
                  <a:schemeClr val="tx2"/>
                </a:solidFill>
              </a:rPr>
              <a:t>B.Liu, et al.,PRL 110, 045002 (2013)</a:t>
            </a:r>
            <a:endParaRPr kumimoji="0" lang="zh-CN" altLang="en-US" sz="2000">
              <a:solidFill>
                <a:schemeClr val="tx2"/>
              </a:solidFill>
            </a:endParaRPr>
          </a:p>
        </p:txBody>
      </p:sp>
      <p:pic>
        <p:nvPicPr>
          <p:cNvPr id="19459" name="Picture 5" descr="20130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46588"/>
            <a:ext cx="76327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6597650" y="4454525"/>
            <a:ext cx="196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defRPr/>
            </a:pPr>
            <a:r>
              <a:rPr lang="en-US" altLang="zh-CN" b="1" smtClean="0">
                <a:solidFill>
                  <a:srgbClr val="FF0000"/>
                </a:solidFill>
                <a:sym typeface="Times New Roman" charset="0"/>
              </a:rPr>
              <a:t>Radius~1micron</a:t>
            </a:r>
          </a:p>
        </p:txBody>
      </p:sp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628775"/>
            <a:ext cx="5903912" cy="27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708688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1079500" y="355600"/>
            <a:ext cx="4330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CN" altLang="en-US" sz="1800">
              <a:latin typeface="Arial" charset="0"/>
            </a:endParaRPr>
          </a:p>
        </p:txBody>
      </p:sp>
      <p:sp>
        <p:nvSpPr>
          <p:cNvPr id="19463" name="TextBox 2"/>
          <p:cNvSpPr txBox="1">
            <a:spLocks noChangeArrowheads="1"/>
          </p:cNvSpPr>
          <p:nvPr/>
        </p:nvSpPr>
        <p:spPr bwMode="auto">
          <a:xfrm>
            <a:off x="657225" y="280988"/>
            <a:ext cx="6948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400" b="1">
                <a:sym typeface="宋体" charset="-122"/>
              </a:rPr>
              <a:t>Ⅰ</a:t>
            </a:r>
            <a:r>
              <a:rPr kumimoji="0" lang="en-US" altLang="zh-CN" sz="2400" b="1">
                <a:sym typeface="宋体" charset="-122"/>
              </a:rPr>
              <a:t>.  </a:t>
            </a:r>
            <a:r>
              <a:rPr kumimoji="0" lang="en-US" altLang="zh-CN" sz="2400" b="1"/>
              <a:t>Self-Matching Resonant Acceleration </a:t>
            </a:r>
            <a:endParaRPr kumimoji="0" lang="zh-CN" altLang="en-US" sz="2400" b="1"/>
          </a:p>
        </p:txBody>
      </p:sp>
      <p:sp>
        <p:nvSpPr>
          <p:cNvPr id="19464" name="TextBox 3"/>
          <p:cNvSpPr txBox="1">
            <a:spLocks noChangeArrowheads="1"/>
          </p:cNvSpPr>
          <p:nvPr/>
        </p:nvSpPr>
        <p:spPr bwMode="auto">
          <a:xfrm>
            <a:off x="6919913" y="4013200"/>
            <a:ext cx="1270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400">
                <a:solidFill>
                  <a:srgbClr val="FF0000"/>
                </a:solidFill>
                <a:latin typeface="Arial" charset="0"/>
              </a:rPr>
              <a:t>100 fs</a:t>
            </a:r>
            <a:endParaRPr kumimoji="0" lang="zh-CN" altLang="en-US" sz="240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1138" y="1484313"/>
            <a:ext cx="2824162" cy="191293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708688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12925"/>
            <a:ext cx="4300538" cy="269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90550" y="215900"/>
            <a:ext cx="7962900" cy="650875"/>
          </a:xfrm>
        </p:spPr>
        <p:txBody>
          <a:bodyPr/>
          <a:lstStyle/>
          <a:p>
            <a:pPr>
              <a:buFontTx/>
              <a:buNone/>
            </a:pPr>
            <a:r>
              <a:rPr kumimoji="0" lang="zh-CN" altLang="en-US" b="1">
                <a:ea typeface="宋体" charset="-122"/>
                <a:sym typeface="宋体" charset="-122"/>
              </a:rPr>
              <a:t>Ⅰ</a:t>
            </a:r>
            <a:r>
              <a:rPr kumimoji="0" lang="en-US" altLang="zh-CN" b="1">
                <a:ea typeface="宋体" charset="-122"/>
                <a:sym typeface="宋体" charset="-122"/>
              </a:rPr>
              <a:t>. Next generation of light source </a:t>
            </a:r>
            <a:r>
              <a:rPr kumimoji="0" lang="zh-CN" altLang="en-US" b="1">
                <a:ea typeface="宋体" charset="-122"/>
                <a:sym typeface="宋体" charset="-122"/>
              </a:rPr>
              <a:t>？</a:t>
            </a:r>
            <a:r>
              <a:rPr kumimoji="0" lang="en-US" altLang="zh-CN" b="1">
                <a:ea typeface="宋体" charset="-122"/>
                <a:sym typeface="宋体" charset="-122"/>
              </a:rPr>
              <a:t> </a:t>
            </a:r>
            <a:endParaRPr kumimoji="0" lang="zh-CN" altLang="en-US" b="1">
              <a:ea typeface="宋体" charset="-122"/>
            </a:endParaRPr>
          </a:p>
        </p:txBody>
      </p:sp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1358900" y="963613"/>
            <a:ext cx="2152650" cy="4603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400">
                <a:solidFill>
                  <a:srgbClr val="0000FF"/>
                </a:solidFill>
                <a:latin typeface="Arial" charset="0"/>
              </a:rPr>
              <a:t>Up</a:t>
            </a:r>
            <a:r>
              <a:rPr kumimoji="0" lang="zh-CN" altLang="en-US" sz="2400">
                <a:solidFill>
                  <a:srgbClr val="0000FF"/>
                </a:solidFill>
                <a:latin typeface="Arial" charset="0"/>
              </a:rPr>
              <a:t> </a:t>
            </a:r>
            <a:r>
              <a:rPr kumimoji="0" lang="en-US" altLang="zh-CN" sz="2400">
                <a:solidFill>
                  <a:srgbClr val="0000FF"/>
                </a:solidFill>
                <a:latin typeface="Arial" charset="0"/>
              </a:rPr>
              <a:t>to</a:t>
            </a:r>
            <a:r>
              <a:rPr kumimoji="0" lang="zh-CN" altLang="en-US" sz="2400">
                <a:solidFill>
                  <a:srgbClr val="0000FF"/>
                </a:solidFill>
                <a:latin typeface="Arial" charset="0"/>
              </a:rPr>
              <a:t> </a:t>
            </a:r>
            <a:r>
              <a:rPr kumimoji="0" lang="en-US" altLang="zh-CN" sz="2400">
                <a:solidFill>
                  <a:srgbClr val="0000FF"/>
                </a:solidFill>
                <a:latin typeface="Arial" charset="0"/>
              </a:rPr>
              <a:t>100MeV</a:t>
            </a:r>
          </a:p>
        </p:txBody>
      </p:sp>
      <p:cxnSp>
        <p:nvCxnSpPr>
          <p:cNvPr id="5" name="直接箭头连接符 4"/>
          <p:cNvCxnSpPr>
            <a:cxnSpLocks noChangeShapeType="1"/>
          </p:cNvCxnSpPr>
          <p:nvPr/>
        </p:nvCxnSpPr>
        <p:spPr bwMode="auto">
          <a:xfrm flipV="1">
            <a:off x="5265738" y="1665288"/>
            <a:ext cx="1552575" cy="54610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直接箭头连接符 19"/>
          <p:cNvCxnSpPr>
            <a:cxnSpLocks noChangeShapeType="1"/>
          </p:cNvCxnSpPr>
          <p:nvPr/>
        </p:nvCxnSpPr>
        <p:spPr bwMode="auto">
          <a:xfrm>
            <a:off x="5067300" y="2486025"/>
            <a:ext cx="1778000" cy="623888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20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5300" y="1516063"/>
            <a:ext cx="2184400" cy="18224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708688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2" descr="C:\Users\user\Desktop\QQ截图201606201407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49638"/>
            <a:ext cx="32988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153988" y="5003800"/>
            <a:ext cx="5099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400">
                <a:latin typeface="Arial" charset="0"/>
              </a:rPr>
              <a:t>emission angle π/18&lt; </a:t>
            </a:r>
            <a:r>
              <a:rPr kumimoji="0" lang="el-GR" altLang="zh-CN" sz="2400">
                <a:latin typeface="Arial" charset="0"/>
              </a:rPr>
              <a:t>θ</a:t>
            </a:r>
            <a:r>
              <a:rPr kumimoji="0" lang="en-US" altLang="zh-CN" sz="2400">
                <a:latin typeface="Arial" charset="0"/>
              </a:rPr>
              <a:t> &lt;π/9</a:t>
            </a:r>
            <a:endParaRPr kumimoji="0" lang="zh-CN" altLang="en-US" sz="2400">
              <a:latin typeface="Arial" charset="0"/>
            </a:endParaRPr>
          </a:p>
        </p:txBody>
      </p:sp>
      <p:cxnSp>
        <p:nvCxnSpPr>
          <p:cNvPr id="10253" name="直接箭头连接符 3"/>
          <p:cNvCxnSpPr>
            <a:cxnSpLocks noChangeShapeType="1"/>
          </p:cNvCxnSpPr>
          <p:nvPr/>
        </p:nvCxnSpPr>
        <p:spPr bwMode="auto">
          <a:xfrm flipH="1" flipV="1">
            <a:off x="3000375" y="4127500"/>
            <a:ext cx="296863" cy="838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0491" name="矩形 6"/>
          <p:cNvSpPr>
            <a:spLocks noChangeArrowheads="1"/>
          </p:cNvSpPr>
          <p:nvPr/>
        </p:nvSpPr>
        <p:spPr bwMode="auto">
          <a:xfrm>
            <a:off x="0" y="6453188"/>
            <a:ext cx="468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>
                <a:latin typeface="Arial" charset="0"/>
              </a:rPr>
              <a:t>PHYSICS OF PLASMAS </a:t>
            </a:r>
            <a:r>
              <a:rPr kumimoji="0" lang="en-US" altLang="zh-CN" sz="1800" b="1">
                <a:latin typeface="Arial" charset="0"/>
              </a:rPr>
              <a:t>22</a:t>
            </a:r>
            <a:r>
              <a:rPr kumimoji="0" lang="en-US" altLang="zh-CN" sz="1800">
                <a:latin typeface="Arial" charset="0"/>
              </a:rPr>
              <a:t>, 080704 (2015)</a:t>
            </a:r>
            <a:endParaRPr kumimoji="0" lang="zh-CN" altLang="en-US" sz="1800">
              <a:latin typeface="Arial" charset="0"/>
            </a:endParaRPr>
          </a:p>
        </p:txBody>
      </p:sp>
      <p:sp>
        <p:nvSpPr>
          <p:cNvPr id="20492" name="文本框 2"/>
          <p:cNvSpPr txBox="1">
            <a:spLocks noChangeArrowheads="1"/>
          </p:cNvSpPr>
          <p:nvPr/>
        </p:nvSpPr>
        <p:spPr bwMode="auto">
          <a:xfrm>
            <a:off x="3803650" y="954088"/>
            <a:ext cx="5099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400" b="1">
                <a:solidFill>
                  <a:srgbClr val="0000FF"/>
                </a:solidFill>
                <a:latin typeface="Arial" charset="0"/>
              </a:rPr>
              <a:t>～</a:t>
            </a:r>
            <a:r>
              <a:rPr kumimoji="0" lang="zh-CN" altLang="zh-CN" sz="2400" b="1">
                <a:solidFill>
                  <a:srgbClr val="0000FF"/>
                </a:solidFill>
                <a:latin typeface="Arial" charset="0"/>
              </a:rPr>
              <a:t>1</a:t>
            </a:r>
            <a:r>
              <a:rPr kumimoji="0" lang="en-US" altLang="zh-CN" sz="2400" b="1">
                <a:solidFill>
                  <a:srgbClr val="0000FF"/>
                </a:solidFill>
                <a:latin typeface="Arial" charset="0"/>
              </a:rPr>
              <a:t>0</a:t>
            </a:r>
            <a:r>
              <a:rPr kumimoji="0" lang="en-US" altLang="zh-CN" sz="2400" b="1" baseline="30000">
                <a:solidFill>
                  <a:srgbClr val="0000FF"/>
                </a:solidFill>
                <a:latin typeface="Arial" charset="0"/>
              </a:rPr>
              <a:t>24</a:t>
            </a:r>
            <a:r>
              <a:rPr kumimoji="0" lang="en-US" altLang="zh-CN" sz="2400" b="1">
                <a:solidFill>
                  <a:srgbClr val="0000FF"/>
                </a:solidFill>
                <a:latin typeface="Arial" charset="0"/>
              </a:rPr>
              <a:t> </a:t>
            </a:r>
            <a:r>
              <a:rPr kumimoji="0" lang="en-US" altLang="zh-CN" sz="2400">
                <a:solidFill>
                  <a:srgbClr val="0000FF"/>
                </a:solidFill>
              </a:rPr>
              <a:t>photons/s/mm</a:t>
            </a:r>
            <a:r>
              <a:rPr kumimoji="0" lang="en-US" altLang="zh-CN" sz="2400" b="1" baseline="30000">
                <a:solidFill>
                  <a:srgbClr val="0000FF"/>
                </a:solidFill>
                <a:latin typeface="Arial" charset="0"/>
              </a:rPr>
              <a:t>2</a:t>
            </a:r>
            <a:r>
              <a:rPr kumimoji="0" lang="en-US" altLang="zh-CN" sz="2400">
                <a:solidFill>
                  <a:srgbClr val="0000FF"/>
                </a:solidFill>
              </a:rPr>
              <a:t>/mrad</a:t>
            </a:r>
            <a:r>
              <a:rPr kumimoji="0" lang="en-US" altLang="zh-CN" sz="2400" b="1" baseline="30000">
                <a:solidFill>
                  <a:srgbClr val="0000FF"/>
                </a:solidFill>
                <a:latin typeface="Arial" charset="0"/>
              </a:rPr>
              <a:t>2</a:t>
            </a:r>
            <a:r>
              <a:rPr kumimoji="0" lang="en-US" altLang="zh-CN" sz="2400">
                <a:solidFill>
                  <a:srgbClr val="0000FF"/>
                </a:solidFill>
              </a:rPr>
              <a:t>/0.1BW</a:t>
            </a:r>
            <a:endParaRPr kumimoji="0" lang="zh-CN" altLang="en-US" sz="2400">
              <a:solidFill>
                <a:srgbClr val="0000FF"/>
              </a:solidFill>
            </a:endParaRPr>
          </a:p>
        </p:txBody>
      </p:sp>
      <p:sp>
        <p:nvSpPr>
          <p:cNvPr id="20493" name="Rectangle 3"/>
          <p:cNvSpPr>
            <a:spLocks noChangeArrowheads="1"/>
          </p:cNvSpPr>
          <p:nvPr/>
        </p:nvSpPr>
        <p:spPr bwMode="auto">
          <a:xfrm>
            <a:off x="7156450" y="5056188"/>
            <a:ext cx="419100" cy="1347787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en-US" sz="1800">
              <a:latin typeface="Arial" charset="0"/>
            </a:endParaRPr>
          </a:p>
        </p:txBody>
      </p:sp>
      <p:sp>
        <p:nvSpPr>
          <p:cNvPr id="20494" name="TextBox 6"/>
          <p:cNvSpPr txBox="1">
            <a:spLocks noChangeArrowheads="1"/>
          </p:cNvSpPr>
          <p:nvPr/>
        </p:nvSpPr>
        <p:spPr bwMode="auto">
          <a:xfrm>
            <a:off x="7342188" y="5095875"/>
            <a:ext cx="595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>
                <a:latin typeface="Arial" charset="0"/>
              </a:rPr>
              <a:t>ROI</a:t>
            </a:r>
            <a:endParaRPr kumimoji="0" lang="en-US" alt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3"/>
          <p:cNvSpPr txBox="1">
            <a:spLocks noChangeArrowheads="1"/>
          </p:cNvSpPr>
          <p:nvPr/>
        </p:nvSpPr>
        <p:spPr bwMode="auto">
          <a:xfrm>
            <a:off x="800100" y="215900"/>
            <a:ext cx="7613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400" b="1">
                <a:latin typeface="Arial" charset="0"/>
                <a:sym typeface="宋体" charset="-122"/>
              </a:rPr>
              <a:t>Ⅱ</a:t>
            </a:r>
            <a:r>
              <a:rPr kumimoji="0" lang="zh-CN" altLang="en-US" sz="2400" b="1">
                <a:sym typeface="Arial" charset="0"/>
              </a:rPr>
              <a:t>. 怎么探测</a:t>
            </a:r>
            <a:r>
              <a:rPr kumimoji="0" lang="en-US" altLang="zh-CN" sz="2400" b="1">
                <a:sym typeface="Arial" charset="0"/>
              </a:rPr>
              <a:t>-1</a:t>
            </a:r>
            <a:endParaRPr kumimoji="0" lang="zh-CN" altLang="en-US" sz="2400" b="1"/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1600" y="860425"/>
            <a:ext cx="586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2400" b="1"/>
              <a:t>The difficulty of scintillator detector</a:t>
            </a:r>
            <a:r>
              <a:rPr kumimoji="0" lang="zh-CN" altLang="en-US" sz="2400" b="1"/>
              <a:t>：</a:t>
            </a:r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101600" y="1682750"/>
            <a:ext cx="3860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CN" sz="2400" b="1"/>
              <a:t>The detector array is composed of independent component</a:t>
            </a:r>
            <a:endParaRPr kumimoji="0" lang="zh-CN" altLang="en-US" sz="2400" b="1"/>
          </a:p>
        </p:txBody>
      </p:sp>
      <p:pic>
        <p:nvPicPr>
          <p:cNvPr id="21508" name="Picture 2" descr="http://astronomy.nmsu.edu/tharriso/ast536/phoswichdiagr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1892300"/>
            <a:ext cx="35623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图片 10" descr="屏幕快照 2016-06-22 16.38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3436938"/>
            <a:ext cx="53784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1"/>
          <p:cNvSpPr>
            <a:spLocks noChangeArrowheads="1"/>
          </p:cNvSpPr>
          <p:nvPr/>
        </p:nvSpPr>
        <p:spPr bwMode="auto">
          <a:xfrm>
            <a:off x="1568450" y="3638550"/>
            <a:ext cx="279400" cy="188595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en-US" sz="1800">
              <a:latin typeface="Arial" charset="0"/>
            </a:endParaRPr>
          </a:p>
        </p:txBody>
      </p:sp>
      <p:pic>
        <p:nvPicPr>
          <p:cNvPr id="21511" name="Picture 2" descr="Liquid Scintillator Ce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3246438"/>
            <a:ext cx="1597025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3"/>
          <p:cNvSpPr txBox="1">
            <a:spLocks noChangeArrowheads="1"/>
          </p:cNvSpPr>
          <p:nvPr/>
        </p:nvSpPr>
        <p:spPr bwMode="auto">
          <a:xfrm>
            <a:off x="5991225" y="5372100"/>
            <a:ext cx="2671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需要大于</a:t>
            </a:r>
            <a:r>
              <a:rPr kumimoji="0" lang="en-US" altLang="zh-CN" sz="1800">
                <a:latin typeface="Arial" charset="0"/>
              </a:rPr>
              <a:t>10000</a:t>
            </a:r>
            <a:r>
              <a:rPr kumimoji="0" lang="zh-CN" altLang="en-US" sz="1800">
                <a:latin typeface="Arial" charset="0"/>
              </a:rPr>
              <a:t>路的阵列</a:t>
            </a:r>
            <a:endParaRPr kumimoji="0" lang="en-US" alt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图片 3" descr="鏁ｅ皠鑳介噺vs鍏ュ皠鑳介噺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3305175"/>
            <a:ext cx="53403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图片 2" descr="屏幕快照 2016-06-22 17.20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882650"/>
            <a:ext cx="89408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739775" y="231775"/>
            <a:ext cx="7254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400" b="1">
                <a:latin typeface="Arial" charset="0"/>
                <a:sym typeface="宋体" charset="-122"/>
              </a:rPr>
              <a:t>Ⅱ</a:t>
            </a:r>
            <a:r>
              <a:rPr kumimoji="0" lang="zh-CN" altLang="en-US" sz="2400" b="1">
                <a:sym typeface="Arial" charset="0"/>
              </a:rPr>
              <a:t>. 怎么探测</a:t>
            </a:r>
            <a:r>
              <a:rPr kumimoji="0" lang="en-US" altLang="zh-CN" sz="2400" b="1">
                <a:sym typeface="Arial" charset="0"/>
              </a:rPr>
              <a:t>-2</a:t>
            </a:r>
            <a:endParaRPr kumimoji="0" lang="zh-CN" altLang="en-US" sz="2400" b="1"/>
          </a:p>
        </p:txBody>
      </p:sp>
      <p:sp>
        <p:nvSpPr>
          <p:cNvPr id="2" name="TextBox 1"/>
          <p:cNvSpPr txBox="1"/>
          <p:nvPr/>
        </p:nvSpPr>
        <p:spPr>
          <a:xfrm>
            <a:off x="-20638" y="6296025"/>
            <a:ext cx="3335338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en-US" altLang="zh-CN" sz="1050" dirty="0">
                <a:latin typeface="Arial" pitchFamily="34" charset="0"/>
                <a:ea typeface="宋体" pitchFamily="2" charset="-122"/>
                <a:cs typeface="+mn-cs"/>
              </a:rPr>
              <a:t>Nature</a:t>
            </a:r>
            <a:r>
              <a:rPr lang="zh-CN" altLang="en-US" sz="1050" dirty="0">
                <a:latin typeface="Arial" pitchFamily="34" charset="0"/>
                <a:ea typeface="宋体" pitchFamily="2" charset="-122"/>
                <a:cs typeface="+mn-cs"/>
              </a:rPr>
              <a:t> </a:t>
            </a:r>
            <a:r>
              <a:rPr lang="en-US" altLang="zh-CN" sz="1050" dirty="0">
                <a:latin typeface="Arial" pitchFamily="34" charset="0"/>
                <a:ea typeface="宋体" pitchFamily="2" charset="-122"/>
                <a:cs typeface="+mn-cs"/>
              </a:rPr>
              <a:t>Physics DOI:10.1038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en-US" altLang="zh-CN" sz="1050" b="1" dirty="0">
                <a:latin typeface="+mn-ea"/>
                <a:ea typeface="+mn-ea"/>
                <a:cs typeface="+mn-cs"/>
              </a:rPr>
              <a:t>Gamma-rays from harmonically resonant </a:t>
            </a:r>
            <a:r>
              <a:rPr lang="en-US" altLang="zh-CN" sz="1050" b="1" dirty="0" err="1">
                <a:latin typeface="+mn-ea"/>
                <a:ea typeface="+mn-ea"/>
                <a:cs typeface="+mn-cs"/>
              </a:rPr>
              <a:t>betatron</a:t>
            </a:r>
            <a:r>
              <a:rPr lang="en-US" altLang="zh-CN" sz="1050" b="1" dirty="0">
                <a:latin typeface="+mn-ea"/>
                <a:ea typeface="+mn-ea"/>
                <a:cs typeface="+mn-cs"/>
              </a:rPr>
              <a:t> oscillations in a plasma wake</a:t>
            </a:r>
          </a:p>
        </p:txBody>
      </p:sp>
      <p:cxnSp>
        <p:nvCxnSpPr>
          <p:cNvPr id="22533" name="Straight Connector 3"/>
          <p:cNvCxnSpPr>
            <a:cxnSpLocks noChangeShapeType="1"/>
          </p:cNvCxnSpPr>
          <p:nvPr/>
        </p:nvCxnSpPr>
        <p:spPr bwMode="auto">
          <a:xfrm>
            <a:off x="4711700" y="3917950"/>
            <a:ext cx="1536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34" name="Straight Connector 7"/>
          <p:cNvCxnSpPr>
            <a:cxnSpLocks noChangeShapeType="1"/>
          </p:cNvCxnSpPr>
          <p:nvPr/>
        </p:nvCxnSpPr>
        <p:spPr bwMode="auto">
          <a:xfrm>
            <a:off x="4711700" y="3778250"/>
            <a:ext cx="279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35" name="Straight Connector 9"/>
          <p:cNvCxnSpPr>
            <a:cxnSpLocks noChangeShapeType="1"/>
          </p:cNvCxnSpPr>
          <p:nvPr/>
        </p:nvCxnSpPr>
        <p:spPr bwMode="auto">
          <a:xfrm flipV="1">
            <a:off x="6248400" y="3917950"/>
            <a:ext cx="0" cy="2524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36" name="Straight Connector 12"/>
          <p:cNvCxnSpPr>
            <a:cxnSpLocks noChangeShapeType="1"/>
          </p:cNvCxnSpPr>
          <p:nvPr/>
        </p:nvCxnSpPr>
        <p:spPr bwMode="auto">
          <a:xfrm flipV="1">
            <a:off x="7505700" y="3778250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37" name="TextBox 10"/>
          <p:cNvSpPr txBox="1">
            <a:spLocks noChangeArrowheads="1"/>
          </p:cNvSpPr>
          <p:nvPr/>
        </p:nvSpPr>
        <p:spPr bwMode="auto">
          <a:xfrm>
            <a:off x="415925" y="5170488"/>
            <a:ext cx="272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高能区能量分辨急剧降低</a:t>
            </a:r>
            <a:endParaRPr kumimoji="0" lang="en-US" altLang="en-US" sz="1800">
              <a:latin typeface="Arial" charset="0"/>
            </a:endParaRPr>
          </a:p>
        </p:txBody>
      </p:sp>
      <p:sp>
        <p:nvSpPr>
          <p:cNvPr id="22538" name="TextBox 11"/>
          <p:cNvSpPr txBox="1">
            <a:spLocks noChangeArrowheads="1"/>
          </p:cNvSpPr>
          <p:nvPr/>
        </p:nvSpPr>
        <p:spPr bwMode="auto">
          <a:xfrm>
            <a:off x="561975" y="3435350"/>
            <a:ext cx="3451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通过康普顿电子降低探测器直接探测的光子能量，降低对探测器灵敏体积的需求</a:t>
            </a:r>
            <a:endParaRPr kumimoji="0" lang="en-US" alt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844550"/>
            <a:ext cx="258762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800100" y="215900"/>
            <a:ext cx="782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400" b="1">
                <a:latin typeface="Arial" charset="0"/>
                <a:sym typeface="宋体" charset="-122"/>
              </a:rPr>
              <a:t>Ⅱ</a:t>
            </a:r>
            <a:r>
              <a:rPr kumimoji="0" lang="zh-CN" altLang="en-US" sz="2400" b="1">
                <a:sym typeface="Arial" charset="0"/>
              </a:rPr>
              <a:t>.</a:t>
            </a:r>
            <a:r>
              <a:rPr kumimoji="0" lang="en-US" altLang="zh-CN" sz="2400" b="1">
                <a:sym typeface="Arial" charset="0"/>
              </a:rPr>
              <a:t> </a:t>
            </a:r>
            <a:r>
              <a:rPr kumimoji="0" lang="zh-CN" altLang="en-US" sz="2400" b="1">
                <a:sym typeface="Arial" charset="0"/>
              </a:rPr>
              <a:t>怎么探测</a:t>
            </a:r>
            <a:r>
              <a:rPr kumimoji="0" lang="en-US" altLang="zh-CN" sz="2400" b="1">
                <a:sym typeface="Arial" charset="0"/>
              </a:rPr>
              <a:t>-3</a:t>
            </a:r>
            <a:endParaRPr kumimoji="0" lang="zh-CN" altLang="en-US" sz="2400" b="1"/>
          </a:p>
        </p:txBody>
      </p:sp>
      <p:pic>
        <p:nvPicPr>
          <p:cNvPr id="23555" name="Picture 2" descr="C:\Users\ZWB\Desktop\论坛报告\QQ截图201504241707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123950"/>
            <a:ext cx="216535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4432300" y="5654675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>
                <a:latin typeface="Arial" charset="0"/>
              </a:rPr>
              <a:t> </a:t>
            </a:r>
            <a:r>
              <a:rPr kumimoji="0" lang="en-US" altLang="zh-CN" sz="2000"/>
              <a:t>Review of Scientific Instruments </a:t>
            </a:r>
            <a:r>
              <a:rPr kumimoji="0" lang="en-US" altLang="zh-CN" sz="2000" b="1"/>
              <a:t>84</a:t>
            </a:r>
            <a:r>
              <a:rPr kumimoji="0" lang="en-US" altLang="zh-CN" sz="2000"/>
              <a:t>, 083505 (2013)</a:t>
            </a:r>
            <a:endParaRPr kumimoji="0" lang="zh-CN" altLang="en-US" sz="2000"/>
          </a:p>
        </p:txBody>
      </p:sp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15875" y="1223963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衰减法？</a:t>
            </a:r>
            <a:endParaRPr kumimoji="0" lang="en-US" altLang="en-US" sz="1800">
              <a:latin typeface="Arial" charset="0"/>
            </a:endParaRPr>
          </a:p>
        </p:txBody>
      </p:sp>
      <p:pic>
        <p:nvPicPr>
          <p:cNvPr id="23558" name="Picture 3" descr="C:\Users\ZWB\Desktop\论坛报告\QQ截图201504241709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3482975"/>
            <a:ext cx="3286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图片 1" descr="屏幕快照 2016-06-22 20.22.5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25" y="2209800"/>
            <a:ext cx="33020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6"/>
          <p:cNvSpPr txBox="1">
            <a:spLocks noChangeArrowheads="1"/>
          </p:cNvSpPr>
          <p:nvPr/>
        </p:nvSpPr>
        <p:spPr bwMode="auto">
          <a:xfrm>
            <a:off x="6226175" y="1457325"/>
            <a:ext cx="273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800">
                <a:latin typeface="Arial" charset="0"/>
              </a:rPr>
              <a:t>几</a:t>
            </a:r>
            <a:r>
              <a:rPr kumimoji="0" lang="en-US" altLang="zh-CN" sz="1800">
                <a:latin typeface="Arial" charset="0"/>
              </a:rPr>
              <a:t>MeV</a:t>
            </a:r>
            <a:r>
              <a:rPr kumimoji="0" lang="zh-CN" altLang="en-US" sz="1800">
                <a:latin typeface="Arial" charset="0"/>
              </a:rPr>
              <a:t>以上失去能量分辨</a:t>
            </a:r>
            <a:endParaRPr kumimoji="0" lang="en-US" altLang="en-US" sz="1800">
              <a:latin typeface="Arial" charset="0"/>
            </a:endParaRPr>
          </a:p>
        </p:txBody>
      </p:sp>
      <p:cxnSp>
        <p:nvCxnSpPr>
          <p:cNvPr id="23561" name="Straight Arrow Connector 8"/>
          <p:cNvCxnSpPr>
            <a:cxnSpLocks noChangeShapeType="1"/>
          </p:cNvCxnSpPr>
          <p:nvPr/>
        </p:nvCxnSpPr>
        <p:spPr bwMode="auto">
          <a:xfrm flipH="1">
            <a:off x="5270500" y="1223963"/>
            <a:ext cx="1181100" cy="935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北京大学激光加速北京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北京大学激光加速北京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9394</TotalTime>
  <Pages>0</Pages>
  <Words>695</Words>
  <Characters>0</Characters>
  <Application>Microsoft Macintosh PowerPoint</Application>
  <DocSecurity>0</DocSecurity>
  <PresentationFormat>On-screen Show (4:3)</PresentationFormat>
  <Lines>0</Lines>
  <Paragraphs>130</Paragraphs>
  <Slides>26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Times New Roman</vt:lpstr>
      <vt:lpstr>宋体</vt:lpstr>
      <vt:lpstr>Verdana</vt:lpstr>
      <vt:lpstr>北京大学激光加速北京</vt:lpstr>
      <vt:lpstr>A Freon-Filled Bubble Chamber for Gamma-Ray Detection in Intense Laser-NCD Plasma Interaction</vt:lpstr>
      <vt:lpstr>PowerPoint Presentation</vt:lpstr>
      <vt:lpstr>PowerPoint Presentation</vt:lpstr>
      <vt:lpstr>PowerPoint Presentation</vt:lpstr>
      <vt:lpstr>an  intense laser pulse  in near critical dense plasma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气泡室</vt:lpstr>
      <vt:lpstr>PowerPoint Presentation</vt:lpstr>
      <vt:lpstr>气泡室</vt:lpstr>
      <vt:lpstr>PowerPoint Presentation</vt:lpstr>
      <vt:lpstr>原型设计</vt:lpstr>
      <vt:lpstr>PowerPoint Presentation</vt:lpstr>
      <vt:lpstr>Ⅲ.  The operating principle of bubble chamber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peking university</Company>
  <LinksUpToDate>false</LinksUpToDate>
  <CharactersWithSpaces>0</CharactersWithSpaces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电子谱仪调研及初步设计</dc:title>
  <dc:creator>fuhezhen</dc:creator>
  <cp:lastModifiedBy>Yubin Zou</cp:lastModifiedBy>
  <cp:revision>243</cp:revision>
  <dcterms:created xsi:type="dcterms:W3CDTF">2013-10-29T23:00:00Z</dcterms:created>
  <dcterms:modified xsi:type="dcterms:W3CDTF">2016-06-23T03:29:33Z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2052-9.1.0.4715</vt:lpwstr>
  </property>
</Properties>
</file>