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85"/>
  </p:notesMasterIdLst>
  <p:sldIdLst>
    <p:sldId id="256" r:id="rId2"/>
    <p:sldId id="257" r:id="rId3"/>
    <p:sldId id="423" r:id="rId4"/>
    <p:sldId id="258" r:id="rId5"/>
    <p:sldId id="419" r:id="rId6"/>
    <p:sldId id="416" r:id="rId7"/>
    <p:sldId id="417" r:id="rId8"/>
    <p:sldId id="418" r:id="rId9"/>
    <p:sldId id="413" r:id="rId10"/>
    <p:sldId id="412" r:id="rId11"/>
    <p:sldId id="317" r:id="rId12"/>
    <p:sldId id="405" r:id="rId13"/>
    <p:sldId id="407" r:id="rId14"/>
    <p:sldId id="420" r:id="rId15"/>
    <p:sldId id="421" r:id="rId16"/>
    <p:sldId id="411" r:id="rId17"/>
    <p:sldId id="319" r:id="rId18"/>
    <p:sldId id="322" r:id="rId19"/>
    <p:sldId id="320" r:id="rId20"/>
    <p:sldId id="259" r:id="rId21"/>
    <p:sldId id="323" r:id="rId22"/>
    <p:sldId id="324" r:id="rId23"/>
    <p:sldId id="325" r:id="rId24"/>
    <p:sldId id="260" r:id="rId25"/>
    <p:sldId id="261" r:id="rId26"/>
    <p:sldId id="326" r:id="rId27"/>
    <p:sldId id="328" r:id="rId28"/>
    <p:sldId id="329" r:id="rId29"/>
    <p:sldId id="330" r:id="rId30"/>
    <p:sldId id="331" r:id="rId31"/>
    <p:sldId id="332" r:id="rId32"/>
    <p:sldId id="333" r:id="rId33"/>
    <p:sldId id="334" r:id="rId34"/>
    <p:sldId id="335" r:id="rId35"/>
    <p:sldId id="336" r:id="rId36"/>
    <p:sldId id="337" r:id="rId37"/>
    <p:sldId id="403" r:id="rId38"/>
    <p:sldId id="340" r:id="rId39"/>
    <p:sldId id="345" r:id="rId40"/>
    <p:sldId id="347" r:id="rId41"/>
    <p:sldId id="349" r:id="rId42"/>
    <p:sldId id="351" r:id="rId43"/>
    <p:sldId id="353" r:id="rId44"/>
    <p:sldId id="341" r:id="rId45"/>
    <p:sldId id="342" r:id="rId46"/>
    <p:sldId id="380" r:id="rId47"/>
    <p:sldId id="302" r:id="rId48"/>
    <p:sldId id="306" r:id="rId49"/>
    <p:sldId id="308" r:id="rId50"/>
    <p:sldId id="355" r:id="rId51"/>
    <p:sldId id="312" r:id="rId52"/>
    <p:sldId id="292" r:id="rId53"/>
    <p:sldId id="294" r:id="rId54"/>
    <p:sldId id="296" r:id="rId55"/>
    <p:sldId id="357" r:id="rId56"/>
    <p:sldId id="359" r:id="rId57"/>
    <p:sldId id="361" r:id="rId58"/>
    <p:sldId id="363" r:id="rId59"/>
    <p:sldId id="367" r:id="rId60"/>
    <p:sldId id="369" r:id="rId61"/>
    <p:sldId id="371" r:id="rId62"/>
    <p:sldId id="373" r:id="rId63"/>
    <p:sldId id="375" r:id="rId64"/>
    <p:sldId id="377" r:id="rId65"/>
    <p:sldId id="378" r:id="rId66"/>
    <p:sldId id="265" r:id="rId67"/>
    <p:sldId id="386" r:id="rId68"/>
    <p:sldId id="387" r:id="rId69"/>
    <p:sldId id="263" r:id="rId70"/>
    <p:sldId id="388" r:id="rId71"/>
    <p:sldId id="389" r:id="rId72"/>
    <p:sldId id="391" r:id="rId73"/>
    <p:sldId id="382" r:id="rId74"/>
    <p:sldId id="270" r:id="rId75"/>
    <p:sldId id="271" r:id="rId76"/>
    <p:sldId id="272" r:id="rId77"/>
    <p:sldId id="397" r:id="rId78"/>
    <p:sldId id="275" r:id="rId79"/>
    <p:sldId id="274" r:id="rId80"/>
    <p:sldId id="398" r:id="rId81"/>
    <p:sldId id="399" r:id="rId82"/>
    <p:sldId id="422" r:id="rId83"/>
    <p:sldId id="401" r:id="rId8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00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815" autoAdjust="0"/>
    <p:restoredTop sz="95956" autoAdjust="0"/>
  </p:normalViewPr>
  <p:slideViewPr>
    <p:cSldViewPr>
      <p:cViewPr>
        <p:scale>
          <a:sx n="71" d="100"/>
          <a:sy n="71" d="100"/>
        </p:scale>
        <p:origin x="-48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395357-5A6C-422E-A87B-D97647F8994D}" type="datetimeFigureOut">
              <a:rPr lang="zh-CN" altLang="en-US" smtClean="0"/>
              <a:pPr/>
              <a:t>2016-6-23</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8849B6-5B5E-4499-9992-F89583F2FFD1}"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C8849B6-5B5E-4499-9992-F89583F2FFD1}" type="slidenum">
              <a:rPr lang="zh-CN" altLang="en-US" smtClean="0"/>
              <a:pPr/>
              <a:t>70</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C8849B6-5B5E-4499-9992-F89583F2FFD1}" type="slidenum">
              <a:rPr lang="zh-CN" altLang="en-US" smtClean="0"/>
              <a:pPr/>
              <a:t>76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C8849B6-5B5E-4499-9992-F89583F2FFD1}" type="slidenum">
              <a:rPr lang="zh-CN" altLang="en-US" smtClean="0"/>
              <a:pPr/>
              <a:t>78</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6BA76ACD-06EC-49E2-B5A5-86CDC8CB9122}" type="datetimeFigureOut">
              <a:rPr lang="zh-CN" altLang="en-US" smtClean="0"/>
              <a:pPr/>
              <a:t>2016-6-23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5F57768-DA80-47CF-A280-0A4CDE2705D3}"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BA76ACD-06EC-49E2-B5A5-86CDC8CB9122}" type="datetimeFigureOut">
              <a:rPr lang="zh-CN" altLang="en-US" smtClean="0"/>
              <a:pPr/>
              <a:t>2016-6-23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5F57768-DA80-47CF-A280-0A4CDE2705D3}"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BA76ACD-06EC-49E2-B5A5-86CDC8CB9122}" type="datetimeFigureOut">
              <a:rPr lang="zh-CN" altLang="en-US" smtClean="0"/>
              <a:pPr/>
              <a:t>2016-6-23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5F57768-DA80-47CF-A280-0A4CDE2705D3}"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BA76ACD-06EC-49E2-B5A5-86CDC8CB9122}" type="datetimeFigureOut">
              <a:rPr lang="zh-CN" altLang="en-US" smtClean="0"/>
              <a:pPr/>
              <a:t>2016-6-23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5F57768-DA80-47CF-A280-0A4CDE2705D3}"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6BA76ACD-06EC-49E2-B5A5-86CDC8CB9122}" type="datetimeFigureOut">
              <a:rPr lang="zh-CN" altLang="en-US" smtClean="0"/>
              <a:pPr/>
              <a:t>2016-6-23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5F57768-DA80-47CF-A280-0A4CDE2705D3}"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6BA76ACD-06EC-49E2-B5A5-86CDC8CB9122}" type="datetimeFigureOut">
              <a:rPr lang="zh-CN" altLang="en-US" smtClean="0"/>
              <a:pPr/>
              <a:t>2016-6-23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5F57768-DA80-47CF-A280-0A4CDE2705D3}"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6BA76ACD-06EC-49E2-B5A5-86CDC8CB9122}" type="datetimeFigureOut">
              <a:rPr lang="zh-CN" altLang="en-US" smtClean="0"/>
              <a:pPr/>
              <a:t>2016-6-23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5F57768-DA80-47CF-A280-0A4CDE2705D3}"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6BA76ACD-06EC-49E2-B5A5-86CDC8CB9122}" type="datetimeFigureOut">
              <a:rPr lang="zh-CN" altLang="en-US" smtClean="0"/>
              <a:pPr/>
              <a:t>2016-6-23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5F57768-DA80-47CF-A280-0A4CDE2705D3}"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BA76ACD-06EC-49E2-B5A5-86CDC8CB9122}" type="datetimeFigureOut">
              <a:rPr lang="zh-CN" altLang="en-US" smtClean="0"/>
              <a:pPr/>
              <a:t>2016-6-23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5F57768-DA80-47CF-A280-0A4CDE2705D3}"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6BA76ACD-06EC-49E2-B5A5-86CDC8CB9122}" type="datetimeFigureOut">
              <a:rPr lang="zh-CN" altLang="en-US" smtClean="0"/>
              <a:pPr/>
              <a:t>2016-6-23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5F57768-DA80-47CF-A280-0A4CDE2705D3}"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6BA76ACD-06EC-49E2-B5A5-86CDC8CB9122}" type="datetimeFigureOut">
              <a:rPr lang="zh-CN" altLang="en-US" smtClean="0"/>
              <a:pPr/>
              <a:t>2016-6-23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5F57768-DA80-47CF-A280-0A4CDE2705D3}"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A76ACD-06EC-49E2-B5A5-86CDC8CB9122}" type="datetimeFigureOut">
              <a:rPr lang="zh-CN" altLang="en-US" smtClean="0"/>
              <a:pPr/>
              <a:t>2016-6-23</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F57768-DA80-47CF-A280-0A4CDE2705D3}"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hyperlink" Target="http://www.extreme-light-infrastructure.eu/ELI-Hungary_zoom_ELI-HU.jpg.php" TargetMode="External"/><Relationship Id="rId3" Type="http://schemas.openxmlformats.org/officeDocument/2006/relationships/image" Target="../media/image16.jpeg"/><Relationship Id="rId7" Type="http://schemas.openxmlformats.org/officeDocument/2006/relationships/hyperlink" Target="http://www.eli-hu.hu/" TargetMode="External"/><Relationship Id="rId2" Type="http://schemas.openxmlformats.org/officeDocument/2006/relationships/hyperlink" Target="http://www.extreme-light-infrastructure.eu/ELI-Czech-Republic_zoom_ELI-CZ.jpg.php" TargetMode="Externa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hyperlink" Target="http://www.eli-np.ro/" TargetMode="External"/><Relationship Id="rId4" Type="http://schemas.openxmlformats.org/officeDocument/2006/relationships/hyperlink" Target="http://www.eli-beams.eu/" TargetMode="External"/><Relationship Id="rId9"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slideLayout" Target="../slideLayouts/slideLayout7.xml"/><Relationship Id="rId5" Type="http://schemas.openxmlformats.org/officeDocument/2006/relationships/image" Target="../media/image22.wmf"/><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844" y="357166"/>
            <a:ext cx="9001156" cy="7540526"/>
          </a:xfrm>
          <a:prstGeom prst="rect">
            <a:avLst/>
          </a:prstGeom>
          <a:noFill/>
        </p:spPr>
        <p:txBody>
          <a:bodyPr wrap="square" rtlCol="0">
            <a:spAutoFit/>
          </a:bodyPr>
          <a:lstStyle/>
          <a:p>
            <a:pPr algn="ctr"/>
            <a:endParaRPr lang="en-US" altLang="zh-CN" sz="4400" b="1" dirty="0" smtClean="0"/>
          </a:p>
          <a:p>
            <a:pPr algn="ctr"/>
            <a:r>
              <a:rPr lang="zh-CN" altLang="en-US" sz="4400" b="1" dirty="0" smtClean="0"/>
              <a:t>准单能高</a:t>
            </a:r>
            <a:r>
              <a:rPr lang="zh-CN" altLang="en-US" sz="4400" b="1" dirty="0"/>
              <a:t>亮度</a:t>
            </a:r>
            <a:r>
              <a:rPr lang="en-US" altLang="zh-CN" sz="4400" b="1" dirty="0"/>
              <a:t>γ</a:t>
            </a:r>
            <a:r>
              <a:rPr lang="zh-CN" altLang="en-US" sz="4400" b="1" dirty="0" smtClean="0"/>
              <a:t>射线用于核物理研究</a:t>
            </a:r>
            <a:endParaRPr lang="en-US" altLang="zh-CN" sz="4400" b="1" dirty="0" smtClean="0"/>
          </a:p>
          <a:p>
            <a:pPr algn="ctr"/>
            <a:endParaRPr lang="en-US" altLang="zh-CN" sz="4400" b="1" dirty="0"/>
          </a:p>
          <a:p>
            <a:pPr algn="ctr"/>
            <a:r>
              <a:rPr lang="zh-CN" altLang="en-US" sz="4400" b="1" dirty="0" smtClean="0"/>
              <a:t>王乃彦</a:t>
            </a:r>
            <a:endParaRPr lang="en-US" altLang="zh-CN" sz="4400" b="1" dirty="0" smtClean="0"/>
          </a:p>
          <a:p>
            <a:pPr algn="ctr"/>
            <a:endParaRPr lang="en-US" altLang="zh-CN" sz="4400" b="1" dirty="0"/>
          </a:p>
          <a:p>
            <a:pPr algn="ctr"/>
            <a:r>
              <a:rPr lang="zh-CN" altLang="en-US" sz="4400" b="1" dirty="0" smtClean="0"/>
              <a:t>中国原子能科学研究院</a:t>
            </a:r>
            <a:endParaRPr lang="en-US" altLang="zh-CN" sz="4400" b="1" dirty="0" smtClean="0"/>
          </a:p>
          <a:p>
            <a:pPr algn="ctr"/>
            <a:endParaRPr lang="en-US" altLang="zh-CN" sz="4400" b="1" dirty="0"/>
          </a:p>
          <a:p>
            <a:pPr algn="ctr"/>
            <a:r>
              <a:rPr lang="zh-CN" altLang="en-US" sz="4400" b="1" dirty="0" smtClean="0"/>
              <a:t>北京         </a:t>
            </a:r>
            <a:r>
              <a:rPr lang="en-US" altLang="zh-CN" sz="4400" b="1" dirty="0" smtClean="0"/>
              <a:t>2016.6.23.</a:t>
            </a:r>
          </a:p>
          <a:p>
            <a:pPr algn="ctr"/>
            <a:endParaRPr lang="en-US" altLang="zh-CN" sz="4400" b="1" dirty="0"/>
          </a:p>
          <a:p>
            <a:pPr algn="ctr"/>
            <a:endParaRPr lang="en-US" altLang="zh-CN" sz="4400" b="1" dirty="0" smtClean="0"/>
          </a:p>
          <a:p>
            <a:pPr algn="ctr"/>
            <a:endParaRPr lang="zh-CN" altLang="en-US" sz="4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4" name="Picture 2"/>
          <p:cNvPicPr>
            <a:picLocks noChangeAspect="1" noChangeArrowheads="1"/>
          </p:cNvPicPr>
          <p:nvPr/>
        </p:nvPicPr>
        <p:blipFill>
          <a:blip r:embed="rId2"/>
          <a:srcRect/>
          <a:stretch>
            <a:fillRect/>
          </a:stretch>
        </p:blipFill>
        <p:spPr bwMode="auto">
          <a:xfrm>
            <a:off x="0" y="0"/>
            <a:ext cx="9144000" cy="68579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571480"/>
            <a:ext cx="7786742" cy="7294305"/>
          </a:xfrm>
          <a:prstGeom prst="rect">
            <a:avLst/>
          </a:prstGeom>
          <a:noFill/>
        </p:spPr>
        <p:txBody>
          <a:bodyPr wrap="square" rtlCol="0">
            <a:spAutoFit/>
          </a:bodyPr>
          <a:lstStyle/>
          <a:p>
            <a:endParaRPr lang="en-US" altLang="zh-CN" sz="3600" b="1" dirty="0" smtClean="0"/>
          </a:p>
          <a:p>
            <a:r>
              <a:rPr lang="en-US" altLang="zh-CN" sz="3600" b="1" dirty="0" smtClean="0"/>
              <a:t>LCS -</a:t>
            </a:r>
            <a:r>
              <a:rPr lang="en-US" altLang="zh-CN" sz="3600" b="1" dirty="0" err="1" smtClean="0"/>
              <a:t>γ射线的特点</a:t>
            </a:r>
            <a:endParaRPr lang="en-US" altLang="zh-CN" sz="3600" b="1" dirty="0" smtClean="0"/>
          </a:p>
          <a:p>
            <a:r>
              <a:rPr lang="en-US" altLang="zh-CN" sz="3600" b="1" dirty="0" smtClean="0"/>
              <a:t>      </a:t>
            </a:r>
          </a:p>
          <a:p>
            <a:r>
              <a:rPr lang="en-US" altLang="zh-CN" sz="3600" b="1" dirty="0" smtClean="0"/>
              <a:t>         E</a:t>
            </a:r>
            <a:r>
              <a:rPr lang="en-US" altLang="zh-CN" sz="3600" b="1" baseline="-25000" dirty="0" smtClean="0"/>
              <a:t>s</a:t>
            </a:r>
            <a:r>
              <a:rPr lang="en-US" altLang="zh-CN" sz="3600" b="1" dirty="0" smtClean="0"/>
              <a:t>  ~ 4γ</a:t>
            </a:r>
            <a:r>
              <a:rPr lang="en-US" altLang="zh-CN" sz="3600" b="1" baseline="30000" dirty="0" smtClean="0"/>
              <a:t>2</a:t>
            </a:r>
            <a:r>
              <a:rPr lang="en-US" altLang="zh-CN" sz="3600" b="1" dirty="0" smtClean="0"/>
              <a:t> </a:t>
            </a:r>
            <a:r>
              <a:rPr lang="en-US" altLang="zh-CN" sz="3600" b="1" dirty="0" err="1" smtClean="0"/>
              <a:t>hν</a:t>
            </a:r>
            <a:r>
              <a:rPr lang="en-US" altLang="zh-CN" sz="3600" b="1" dirty="0" smtClean="0"/>
              <a:t>    γ = </a:t>
            </a:r>
            <a:r>
              <a:rPr lang="en-US" altLang="zh-CN" sz="3600" b="1" dirty="0" err="1" smtClean="0"/>
              <a:t>Ee</a:t>
            </a:r>
            <a:r>
              <a:rPr lang="en-US" altLang="zh-CN" sz="3600" b="1" dirty="0" smtClean="0"/>
              <a:t> /mc</a:t>
            </a:r>
            <a:r>
              <a:rPr lang="en-US" altLang="zh-CN" sz="3600" b="1" baseline="30000" dirty="0" smtClean="0"/>
              <a:t>2</a:t>
            </a:r>
          </a:p>
          <a:p>
            <a:endParaRPr lang="en-US" altLang="zh-CN" sz="3600" b="1" baseline="30000" dirty="0" smtClean="0"/>
          </a:p>
          <a:p>
            <a:r>
              <a:rPr lang="en-US" altLang="zh-CN" sz="6000" b="1" baseline="30000" dirty="0" smtClean="0"/>
              <a:t>          θ</a:t>
            </a:r>
            <a:r>
              <a:rPr lang="en-US" altLang="zh-CN" sz="6000" b="1" dirty="0" smtClean="0"/>
              <a:t> </a:t>
            </a:r>
            <a:r>
              <a:rPr lang="en-US" altLang="zh-CN" sz="6000" b="1" baseline="30000" dirty="0" smtClean="0"/>
              <a:t>= 1/γ</a:t>
            </a:r>
            <a:r>
              <a:rPr lang="en-US" altLang="zh-CN" sz="6000" b="1" dirty="0" smtClean="0"/>
              <a:t> </a:t>
            </a:r>
          </a:p>
          <a:p>
            <a:r>
              <a:rPr lang="en-US" altLang="zh-CN" sz="3600" b="1" dirty="0" smtClean="0"/>
              <a:t>    </a:t>
            </a:r>
            <a:r>
              <a:rPr lang="zh-CN" altLang="en-US" sz="3600" b="1" dirty="0" smtClean="0"/>
              <a:t>和核相互作用后</a:t>
            </a:r>
            <a:r>
              <a:rPr lang="en-US" altLang="zh-CN" sz="3600" b="1" dirty="0" smtClean="0"/>
              <a:t>,  (</a:t>
            </a:r>
            <a:r>
              <a:rPr lang="en-US" altLang="zh-CN" sz="3600" b="1" dirty="0" err="1" smtClean="0"/>
              <a:t>γn</a:t>
            </a:r>
            <a:r>
              <a:rPr lang="en-US" altLang="zh-CN" sz="3600" b="1" dirty="0" smtClean="0"/>
              <a:t>)</a:t>
            </a:r>
            <a:r>
              <a:rPr lang="en-US" altLang="zh-CN" sz="3600" b="1" dirty="0" err="1" smtClean="0"/>
              <a:t>反应</a:t>
            </a:r>
            <a:r>
              <a:rPr lang="en-US" altLang="zh-CN" sz="3600" b="1" dirty="0" smtClean="0"/>
              <a:t>     </a:t>
            </a:r>
            <a:endParaRPr lang="en-US" altLang="zh-CN" sz="3600" b="1" dirty="0" smtClean="0">
              <a:solidFill>
                <a:srgbClr val="FF0000"/>
              </a:solidFill>
            </a:endParaRPr>
          </a:p>
          <a:p>
            <a:endParaRPr lang="en-US" altLang="zh-CN" sz="3600" b="1" dirty="0" smtClean="0">
              <a:solidFill>
                <a:srgbClr val="FF0000"/>
              </a:solidFill>
            </a:endParaRPr>
          </a:p>
          <a:p>
            <a:r>
              <a:rPr lang="en-US" altLang="zh-CN" sz="3600" b="1" dirty="0" smtClean="0">
                <a:solidFill>
                  <a:srgbClr val="FF0000"/>
                </a:solidFill>
              </a:rPr>
              <a:t>     </a:t>
            </a:r>
            <a:r>
              <a:rPr lang="en-US" altLang="zh-CN" sz="3600" b="1" dirty="0" err="1" smtClean="0">
                <a:solidFill>
                  <a:srgbClr val="FF0000"/>
                </a:solidFill>
              </a:rPr>
              <a:t>还放出一个中子</a:t>
            </a:r>
            <a:r>
              <a:rPr lang="en-US" altLang="zh-CN" sz="3600" b="1" dirty="0" smtClean="0">
                <a:solidFill>
                  <a:srgbClr val="FF0000"/>
                </a:solidFill>
              </a:rPr>
              <a:t> ,</a:t>
            </a:r>
            <a:r>
              <a:rPr lang="en-US" altLang="zh-CN" sz="3600" b="1" dirty="0" err="1" smtClean="0">
                <a:solidFill>
                  <a:srgbClr val="FF0000"/>
                </a:solidFill>
              </a:rPr>
              <a:t>可以再用于嬗变</a:t>
            </a:r>
            <a:r>
              <a:rPr lang="en-US" altLang="zh-CN" sz="3600" b="1" dirty="0" smtClean="0">
                <a:solidFill>
                  <a:srgbClr val="FF0000"/>
                </a:solidFill>
              </a:rPr>
              <a:t>                   </a:t>
            </a:r>
          </a:p>
          <a:p>
            <a:endParaRPr lang="en-US" altLang="zh-CN" sz="3600" b="1" dirty="0" smtClean="0"/>
          </a:p>
          <a:p>
            <a:endParaRPr lang="en-US" altLang="zh-CN" sz="3600" b="1" baseline="30000" dirty="0" smtClean="0"/>
          </a:p>
          <a:p>
            <a:r>
              <a:rPr lang="en-US" altLang="zh-CN" sz="3600" b="1" baseline="30000" dirty="0" smtClean="0"/>
              <a:t>            </a:t>
            </a:r>
          </a:p>
          <a:p>
            <a:endParaRPr lang="en-US" altLang="zh-CN" sz="3600" b="1" baseline="30000" dirty="0" smtClean="0"/>
          </a:p>
          <a:p>
            <a:r>
              <a:rPr lang="en-US" altLang="zh-CN" sz="3600" b="1" baseline="30000" dirty="0" smtClean="0"/>
              <a:t>         </a:t>
            </a:r>
            <a:endParaRPr lang="zh-CN" altLang="en-US" sz="3600" b="1" baseline="30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250825" y="115888"/>
            <a:ext cx="8231188" cy="519112"/>
          </a:xfrm>
          <a:prstGeom prst="rect">
            <a:avLst/>
          </a:prstGeom>
          <a:noFill/>
          <a:ln w="9525">
            <a:noFill/>
            <a:miter lim="800000"/>
            <a:headEnd/>
            <a:tailEnd/>
          </a:ln>
        </p:spPr>
        <p:txBody>
          <a:bodyPr anchor="ctr">
            <a:spAutoFit/>
          </a:bodyPr>
          <a:lstStyle/>
          <a:p>
            <a:pPr algn="justLow"/>
            <a:r>
              <a:rPr lang="en-US" altLang="zh-CN" sz="2800" b="1">
                <a:latin typeface="Georgia" pitchFamily="18" charset="0"/>
              </a:rPr>
              <a:t>ELI-Beamlines Facility </a:t>
            </a:r>
            <a:r>
              <a:rPr lang="zh-CN" altLang="zh-CN"/>
              <a:t>€236 million </a:t>
            </a:r>
            <a:endParaRPr lang="en-US" altLang="zh-CN"/>
          </a:p>
        </p:txBody>
      </p:sp>
      <p:pic>
        <p:nvPicPr>
          <p:cNvPr id="31747" name="Picture 3" descr="ELI-CZ">
            <a:hlinkClick r:id="rId2" tooltip="Click to zoom"/>
          </p:cNvPr>
          <p:cNvPicPr>
            <a:picLocks noChangeAspect="1" noChangeArrowheads="1"/>
          </p:cNvPicPr>
          <p:nvPr/>
        </p:nvPicPr>
        <p:blipFill>
          <a:blip r:embed="rId3"/>
          <a:srcRect/>
          <a:stretch>
            <a:fillRect/>
          </a:stretch>
        </p:blipFill>
        <p:spPr bwMode="auto">
          <a:xfrm>
            <a:off x="323850" y="808038"/>
            <a:ext cx="2663825" cy="1531937"/>
          </a:xfrm>
          <a:prstGeom prst="rect">
            <a:avLst/>
          </a:prstGeom>
          <a:noFill/>
          <a:ln w="9525">
            <a:noFill/>
            <a:miter lim="800000"/>
            <a:headEnd/>
            <a:tailEnd/>
          </a:ln>
        </p:spPr>
      </p:pic>
      <p:sp>
        <p:nvSpPr>
          <p:cNvPr id="31748" name="Rectangle 4"/>
          <p:cNvSpPr>
            <a:spLocks noChangeArrowheads="1"/>
          </p:cNvSpPr>
          <p:nvPr/>
        </p:nvSpPr>
        <p:spPr bwMode="auto">
          <a:xfrm>
            <a:off x="3132138" y="808038"/>
            <a:ext cx="5761037" cy="1465262"/>
          </a:xfrm>
          <a:prstGeom prst="rect">
            <a:avLst/>
          </a:prstGeom>
          <a:noFill/>
          <a:ln w="9525">
            <a:noFill/>
            <a:miter lim="800000"/>
            <a:headEnd/>
            <a:tailEnd/>
          </a:ln>
        </p:spPr>
        <p:txBody>
          <a:bodyPr>
            <a:spAutoFit/>
          </a:bodyPr>
          <a:lstStyle/>
          <a:p>
            <a:pPr algn="l" eaLnBrk="0" hangingPunct="0"/>
            <a:r>
              <a:rPr lang="en-US" altLang="zh-CN" sz="1800">
                <a:solidFill>
                  <a:schemeClr val="tx2"/>
                </a:solidFill>
                <a:latin typeface="Times New Roman" pitchFamily="18" charset="0"/>
                <a:cs typeface="Times New Roman" pitchFamily="18" charset="0"/>
              </a:rPr>
              <a:t>In the </a:t>
            </a:r>
            <a:r>
              <a:rPr lang="en-US" altLang="zh-CN" sz="1800" b="1">
                <a:solidFill>
                  <a:schemeClr val="tx2"/>
                </a:solidFill>
                <a:latin typeface="Times New Roman" pitchFamily="18" charset="0"/>
                <a:cs typeface="Times New Roman" pitchFamily="18" charset="0"/>
              </a:rPr>
              <a:t>Czech Republic</a:t>
            </a:r>
            <a:r>
              <a:rPr lang="en-US" altLang="zh-CN" sz="1800">
                <a:solidFill>
                  <a:schemeClr val="tx2"/>
                </a:solidFill>
                <a:latin typeface="Times New Roman" pitchFamily="18" charset="0"/>
                <a:cs typeface="Times New Roman" pitchFamily="18" charset="0"/>
              </a:rPr>
              <a:t>, Prague, the ELI pillar will focus on providing </a:t>
            </a:r>
            <a:r>
              <a:rPr lang="en-US" altLang="zh-CN" sz="1800">
                <a:solidFill>
                  <a:srgbClr val="FF0000"/>
                </a:solidFill>
                <a:latin typeface="Times New Roman" pitchFamily="18" charset="0"/>
                <a:cs typeface="Times New Roman" pitchFamily="18" charset="0"/>
              </a:rPr>
              <a:t>ultra-short energetic particle (10 GeV) and radiation (up to few MeV)</a:t>
            </a:r>
            <a:r>
              <a:rPr lang="en-US" altLang="zh-CN" sz="1800">
                <a:solidFill>
                  <a:schemeClr val="tx2"/>
                </a:solidFill>
                <a:latin typeface="Times New Roman" pitchFamily="18" charset="0"/>
                <a:cs typeface="Times New Roman" pitchFamily="18" charset="0"/>
              </a:rPr>
              <a:t> beams produced from compact laser plasma accelerators to users.</a:t>
            </a:r>
            <a:br>
              <a:rPr lang="en-US" altLang="zh-CN" sz="1800">
                <a:solidFill>
                  <a:schemeClr val="tx2"/>
                </a:solidFill>
                <a:latin typeface="Times New Roman" pitchFamily="18" charset="0"/>
                <a:cs typeface="Times New Roman" pitchFamily="18" charset="0"/>
              </a:rPr>
            </a:br>
            <a:r>
              <a:rPr lang="en-US" altLang="zh-CN" sz="1800">
                <a:solidFill>
                  <a:schemeClr val="tx2"/>
                </a:solidFill>
                <a:latin typeface="Times New Roman" pitchFamily="18" charset="0"/>
                <a:cs typeface="Times New Roman" pitchFamily="18" charset="0"/>
                <a:hlinkClick r:id="rId4"/>
              </a:rPr>
              <a:t>www.eli-beams.eu</a:t>
            </a:r>
            <a:endParaRPr lang="en-US" altLang="zh-CN" sz="1800">
              <a:solidFill>
                <a:schemeClr val="tx2"/>
              </a:solidFill>
              <a:latin typeface="Times New Roman" pitchFamily="18" charset="0"/>
              <a:cs typeface="Times New Roman" pitchFamily="18" charset="0"/>
            </a:endParaRPr>
          </a:p>
        </p:txBody>
      </p:sp>
      <p:sp>
        <p:nvSpPr>
          <p:cNvPr id="31749" name="Text Box 5"/>
          <p:cNvSpPr txBox="1">
            <a:spLocks noChangeArrowheads="1"/>
          </p:cNvSpPr>
          <p:nvPr/>
        </p:nvSpPr>
        <p:spPr bwMode="auto">
          <a:xfrm>
            <a:off x="3276600" y="3094038"/>
            <a:ext cx="5616575" cy="1465262"/>
          </a:xfrm>
          <a:prstGeom prst="rect">
            <a:avLst/>
          </a:prstGeom>
          <a:noFill/>
          <a:ln w="9525">
            <a:noFill/>
            <a:miter lim="800000"/>
            <a:headEnd/>
            <a:tailEnd/>
          </a:ln>
        </p:spPr>
        <p:txBody>
          <a:bodyPr>
            <a:spAutoFit/>
          </a:bodyPr>
          <a:lstStyle/>
          <a:p>
            <a:pPr algn="l"/>
            <a:r>
              <a:rPr lang="en-US" altLang="zh-CN" sz="1800" dirty="0">
                <a:latin typeface="Times New Roman" pitchFamily="18" charset="0"/>
                <a:cs typeface="Times New Roman" pitchFamily="18" charset="0"/>
              </a:rPr>
              <a:t>In </a:t>
            </a:r>
            <a:r>
              <a:rPr lang="en-US" altLang="zh-CN" sz="1800" b="1" dirty="0">
                <a:latin typeface="Times New Roman" pitchFamily="18" charset="0"/>
                <a:cs typeface="Times New Roman" pitchFamily="18" charset="0"/>
              </a:rPr>
              <a:t>Romania</a:t>
            </a:r>
            <a:r>
              <a:rPr lang="en-US" altLang="zh-CN" sz="1800" dirty="0">
                <a:latin typeface="Times New Roman" pitchFamily="18" charset="0"/>
                <a:cs typeface="Times New Roman" pitchFamily="18" charset="0"/>
              </a:rPr>
              <a:t>, </a:t>
            </a:r>
            <a:r>
              <a:rPr lang="en-US" altLang="zh-CN" sz="1800" dirty="0" err="1">
                <a:latin typeface="Times New Roman" pitchFamily="18" charset="0"/>
                <a:cs typeface="Times New Roman" pitchFamily="18" charset="0"/>
              </a:rPr>
              <a:t>Magurele</a:t>
            </a:r>
            <a:r>
              <a:rPr lang="en-US" altLang="zh-CN" sz="1800" dirty="0">
                <a:latin typeface="Times New Roman" pitchFamily="18" charset="0"/>
                <a:cs typeface="Times New Roman" pitchFamily="18" charset="0"/>
              </a:rPr>
              <a:t>, the ELI pillar will focus on</a:t>
            </a:r>
            <a:r>
              <a:rPr lang="en-US" altLang="zh-CN" sz="1800" dirty="0">
                <a:solidFill>
                  <a:srgbClr val="FF0000"/>
                </a:solidFill>
                <a:latin typeface="Times New Roman" pitchFamily="18" charset="0"/>
                <a:cs typeface="Times New Roman" pitchFamily="18" charset="0"/>
              </a:rPr>
              <a:t> laser-based nuclear physics. </a:t>
            </a:r>
            <a:r>
              <a:rPr lang="en-US" altLang="zh-CN" sz="1800" dirty="0">
                <a:latin typeface="Times New Roman" pitchFamily="18" charset="0"/>
                <a:cs typeface="Times New Roman" pitchFamily="18" charset="0"/>
              </a:rPr>
              <a:t>For this purpose</a:t>
            </a:r>
            <a:r>
              <a:rPr lang="en-US" altLang="zh-CN" sz="1800" dirty="0">
                <a:solidFill>
                  <a:srgbClr val="FFC000"/>
                </a:solidFill>
                <a:latin typeface="Times New Roman" pitchFamily="18" charset="0"/>
                <a:cs typeface="Times New Roman" pitchFamily="18" charset="0"/>
              </a:rPr>
              <a:t>, </a:t>
            </a:r>
            <a:r>
              <a:rPr lang="en-US" altLang="zh-CN" sz="1800" dirty="0">
                <a:solidFill>
                  <a:srgbClr val="FF0000"/>
                </a:solidFill>
                <a:latin typeface="Times New Roman" pitchFamily="18" charset="0"/>
                <a:cs typeface="Times New Roman" pitchFamily="18" charset="0"/>
              </a:rPr>
              <a:t>an intense gamma-ray source </a:t>
            </a:r>
            <a:r>
              <a:rPr lang="en-US" altLang="zh-CN" sz="1800" dirty="0">
                <a:latin typeface="Times New Roman" pitchFamily="18" charset="0"/>
                <a:cs typeface="Times New Roman" pitchFamily="18" charset="0"/>
              </a:rPr>
              <a:t>is </a:t>
            </a:r>
            <a:r>
              <a:rPr lang="en-US" altLang="zh-CN" sz="1800" dirty="0" err="1">
                <a:latin typeface="Times New Roman" pitchFamily="18" charset="0"/>
                <a:cs typeface="Times New Roman" pitchFamily="18" charset="0"/>
              </a:rPr>
              <a:t>forseen</a:t>
            </a:r>
            <a:r>
              <a:rPr lang="en-US" altLang="zh-CN" sz="1800" dirty="0">
                <a:latin typeface="Times New Roman" pitchFamily="18" charset="0"/>
                <a:cs typeface="Times New Roman" pitchFamily="18" charset="0"/>
              </a:rPr>
              <a:t> by </a:t>
            </a:r>
            <a:r>
              <a:rPr lang="en-US" altLang="zh-CN" sz="1800" dirty="0">
                <a:solidFill>
                  <a:srgbClr val="FF0000"/>
                </a:solidFill>
                <a:latin typeface="Times New Roman" pitchFamily="18" charset="0"/>
                <a:cs typeface="Times New Roman" pitchFamily="18" charset="0"/>
              </a:rPr>
              <a:t>coupling a high-energy particle accelerator to a high-power laser.</a:t>
            </a:r>
            <a:r>
              <a:rPr lang="en-US" altLang="zh-CN" sz="1800" dirty="0">
                <a:latin typeface="Times New Roman" pitchFamily="18" charset="0"/>
                <a:cs typeface="Times New Roman" pitchFamily="18" charset="0"/>
              </a:rPr>
              <a:t/>
            </a:r>
            <a:br>
              <a:rPr lang="en-US" altLang="zh-CN" sz="1800" dirty="0">
                <a:latin typeface="Times New Roman" pitchFamily="18" charset="0"/>
                <a:cs typeface="Times New Roman" pitchFamily="18" charset="0"/>
              </a:rPr>
            </a:br>
            <a:r>
              <a:rPr lang="en-US" altLang="zh-CN" sz="1800" dirty="0">
                <a:latin typeface="Times New Roman" pitchFamily="18" charset="0"/>
                <a:cs typeface="Times New Roman" pitchFamily="18" charset="0"/>
                <a:hlinkClick r:id="rId5"/>
              </a:rPr>
              <a:t>www.eli-np.ro</a:t>
            </a:r>
            <a:endParaRPr lang="en-US" altLang="zh-CN" sz="1800" dirty="0">
              <a:latin typeface="Times New Roman" pitchFamily="18" charset="0"/>
              <a:cs typeface="Times New Roman" pitchFamily="18" charset="0"/>
            </a:endParaRPr>
          </a:p>
        </p:txBody>
      </p:sp>
      <p:sp>
        <p:nvSpPr>
          <p:cNvPr id="31750" name="Rectangle 6"/>
          <p:cNvSpPr>
            <a:spLocks noChangeArrowheads="1"/>
          </p:cNvSpPr>
          <p:nvPr/>
        </p:nvSpPr>
        <p:spPr bwMode="auto">
          <a:xfrm>
            <a:off x="323850" y="2492375"/>
            <a:ext cx="6991350" cy="519113"/>
          </a:xfrm>
          <a:prstGeom prst="rect">
            <a:avLst/>
          </a:prstGeom>
          <a:noFill/>
          <a:ln w="9525">
            <a:noFill/>
            <a:miter lim="800000"/>
            <a:headEnd/>
            <a:tailEnd/>
          </a:ln>
        </p:spPr>
        <p:txBody>
          <a:bodyPr wrap="none">
            <a:spAutoFit/>
          </a:bodyPr>
          <a:lstStyle/>
          <a:p>
            <a:pPr algn="l"/>
            <a:r>
              <a:rPr lang="en-US" altLang="zh-CN" sz="2800" b="1">
                <a:latin typeface="Georgia" pitchFamily="18" charset="0"/>
              </a:rPr>
              <a:t>ELI-Nuclear Physics Facility </a:t>
            </a:r>
            <a:r>
              <a:rPr lang="zh-CN" altLang="zh-CN"/>
              <a:t>€356.2 million</a:t>
            </a:r>
            <a:endParaRPr lang="en-US" altLang="zh-CN"/>
          </a:p>
        </p:txBody>
      </p:sp>
      <p:pic>
        <p:nvPicPr>
          <p:cNvPr id="31751" name="Picture 7" descr="1"/>
          <p:cNvPicPr>
            <a:picLocks noChangeAspect="1" noChangeArrowheads="1"/>
          </p:cNvPicPr>
          <p:nvPr/>
        </p:nvPicPr>
        <p:blipFill>
          <a:blip r:embed="rId6"/>
          <a:srcRect/>
          <a:stretch>
            <a:fillRect/>
          </a:stretch>
        </p:blipFill>
        <p:spPr bwMode="auto">
          <a:xfrm>
            <a:off x="395288" y="3165475"/>
            <a:ext cx="2592387" cy="1338263"/>
          </a:xfrm>
          <a:prstGeom prst="rect">
            <a:avLst/>
          </a:prstGeom>
          <a:noFill/>
          <a:ln w="9525">
            <a:noFill/>
            <a:miter lim="800000"/>
            <a:headEnd/>
            <a:tailEnd/>
          </a:ln>
        </p:spPr>
      </p:pic>
      <p:sp>
        <p:nvSpPr>
          <p:cNvPr id="31752" name="Rectangle 8"/>
          <p:cNvSpPr>
            <a:spLocks noChangeArrowheads="1"/>
          </p:cNvSpPr>
          <p:nvPr/>
        </p:nvSpPr>
        <p:spPr bwMode="auto">
          <a:xfrm>
            <a:off x="2843213" y="5254625"/>
            <a:ext cx="6049962" cy="1465263"/>
          </a:xfrm>
          <a:prstGeom prst="rect">
            <a:avLst/>
          </a:prstGeom>
          <a:noFill/>
          <a:ln w="9525">
            <a:noFill/>
            <a:miter lim="800000"/>
            <a:headEnd/>
            <a:tailEnd/>
          </a:ln>
        </p:spPr>
        <p:txBody>
          <a:bodyPr anchor="ctr">
            <a:spAutoFit/>
          </a:bodyPr>
          <a:lstStyle/>
          <a:p>
            <a:pPr algn="justLow"/>
            <a:r>
              <a:rPr lang="zh-CN" altLang="en-US" sz="1800">
                <a:latin typeface="Times New Roman" pitchFamily="18" charset="0"/>
                <a:cs typeface="Times New Roman" pitchFamily="18" charset="0"/>
              </a:rPr>
              <a:t> </a:t>
            </a:r>
            <a:r>
              <a:rPr lang="en-US" altLang="zh-CN" sz="1800">
                <a:latin typeface="Times New Roman" pitchFamily="18" charset="0"/>
                <a:cs typeface="Times New Roman" pitchFamily="18" charset="0"/>
              </a:rPr>
              <a:t>In Hungary, Szeged, the ELI pillar will be dedicated to extremely fast dynamics by taking snap-shots in the attosecond scale (a billionth of a billionth of second) of the electron dynamics in atoms, molecules, plasmas and solids. It will also pursue research in ultrahigh intensity laser. </a:t>
            </a:r>
            <a:r>
              <a:rPr lang="en-US" altLang="zh-CN" sz="1800">
                <a:latin typeface="Times New Roman" pitchFamily="18" charset="0"/>
                <a:cs typeface="Times New Roman" pitchFamily="18" charset="0"/>
                <a:hlinkClick r:id="rId7"/>
              </a:rPr>
              <a:t>www.eli-hu.hu</a:t>
            </a:r>
            <a:endParaRPr lang="en-US" altLang="zh-CN" sz="1800">
              <a:latin typeface="Times New Roman" pitchFamily="18" charset="0"/>
              <a:cs typeface="Times New Roman" pitchFamily="18" charset="0"/>
            </a:endParaRPr>
          </a:p>
        </p:txBody>
      </p:sp>
      <p:pic>
        <p:nvPicPr>
          <p:cNvPr id="31753" name="Picture 9" descr="ELI-HU">
            <a:hlinkClick r:id="rId8" tooltip="Click to zoom"/>
          </p:cNvPr>
          <p:cNvPicPr>
            <a:picLocks noChangeAspect="1" noChangeArrowheads="1"/>
          </p:cNvPicPr>
          <p:nvPr/>
        </p:nvPicPr>
        <p:blipFill>
          <a:blip r:embed="rId9"/>
          <a:srcRect/>
          <a:stretch>
            <a:fillRect/>
          </a:stretch>
        </p:blipFill>
        <p:spPr bwMode="auto">
          <a:xfrm>
            <a:off x="395288" y="5229225"/>
            <a:ext cx="2447925" cy="1223963"/>
          </a:xfrm>
          <a:prstGeom prst="rect">
            <a:avLst/>
          </a:prstGeom>
          <a:noFill/>
          <a:ln w="9525">
            <a:noFill/>
            <a:miter lim="800000"/>
            <a:headEnd/>
            <a:tailEnd/>
          </a:ln>
        </p:spPr>
      </p:pic>
      <p:sp>
        <p:nvSpPr>
          <p:cNvPr id="31754" name="Rectangle 10"/>
          <p:cNvSpPr>
            <a:spLocks noChangeArrowheads="1"/>
          </p:cNvSpPr>
          <p:nvPr/>
        </p:nvSpPr>
        <p:spPr bwMode="auto">
          <a:xfrm>
            <a:off x="395288" y="4652963"/>
            <a:ext cx="4483100" cy="519112"/>
          </a:xfrm>
          <a:prstGeom prst="rect">
            <a:avLst/>
          </a:prstGeom>
          <a:noFill/>
          <a:ln w="9525">
            <a:noFill/>
            <a:miter lim="800000"/>
            <a:headEnd/>
            <a:tailEnd/>
          </a:ln>
        </p:spPr>
        <p:txBody>
          <a:bodyPr wrap="none">
            <a:spAutoFit/>
          </a:bodyPr>
          <a:lstStyle/>
          <a:p>
            <a:pPr algn="l"/>
            <a:r>
              <a:rPr lang="en-US" altLang="zh-CN" sz="2800" b="1">
                <a:latin typeface="Georgia" pitchFamily="18" charset="0"/>
              </a:rPr>
              <a:t>ELI-Attosecond Facility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srcRect/>
          <a:stretch>
            <a:fillRect/>
          </a:stretch>
        </p:blipFill>
        <p:spPr bwMode="auto">
          <a:xfrm>
            <a:off x="0" y="0"/>
            <a:ext cx="8847138" cy="3303588"/>
          </a:xfrm>
          <a:prstGeom prst="rect">
            <a:avLst/>
          </a:prstGeom>
          <a:noFill/>
          <a:ln w="9525">
            <a:noFill/>
            <a:miter lim="800000"/>
            <a:headEnd/>
            <a:tailEnd/>
          </a:ln>
        </p:spPr>
      </p:pic>
      <p:pic>
        <p:nvPicPr>
          <p:cNvPr id="32771" name="Picture 3"/>
          <p:cNvPicPr>
            <a:picLocks noChangeAspect="1" noChangeArrowheads="1"/>
          </p:cNvPicPr>
          <p:nvPr/>
        </p:nvPicPr>
        <p:blipFill>
          <a:blip r:embed="rId3"/>
          <a:srcRect/>
          <a:stretch>
            <a:fillRect/>
          </a:stretch>
        </p:blipFill>
        <p:spPr bwMode="auto">
          <a:xfrm>
            <a:off x="323850" y="3357563"/>
            <a:ext cx="8594725" cy="1493837"/>
          </a:xfrm>
          <a:prstGeom prst="rect">
            <a:avLst/>
          </a:prstGeom>
          <a:noFill/>
          <a:ln w="9525">
            <a:noFill/>
            <a:miter lim="800000"/>
            <a:headEnd/>
            <a:tailEnd/>
          </a:ln>
        </p:spPr>
      </p:pic>
      <p:pic>
        <p:nvPicPr>
          <p:cNvPr id="32772" name="Picture 4" descr="building3"/>
          <p:cNvPicPr>
            <a:picLocks noChangeAspect="1" noChangeArrowheads="1"/>
          </p:cNvPicPr>
          <p:nvPr/>
        </p:nvPicPr>
        <p:blipFill>
          <a:blip r:embed="rId4"/>
          <a:srcRect/>
          <a:stretch>
            <a:fillRect/>
          </a:stretch>
        </p:blipFill>
        <p:spPr bwMode="auto">
          <a:xfrm>
            <a:off x="34925" y="1381125"/>
            <a:ext cx="4643438" cy="3487738"/>
          </a:xfrm>
          <a:prstGeom prst="rect">
            <a:avLst/>
          </a:prstGeom>
          <a:noFill/>
          <a:ln w="9525">
            <a:noFill/>
            <a:miter lim="800000"/>
            <a:headEnd/>
            <a:tailEnd/>
          </a:ln>
        </p:spPr>
      </p:pic>
      <p:grpSp>
        <p:nvGrpSpPr>
          <p:cNvPr id="2" name="Group 5"/>
          <p:cNvGrpSpPr>
            <a:grpSpLocks/>
          </p:cNvGrpSpPr>
          <p:nvPr/>
        </p:nvGrpSpPr>
        <p:grpSpPr bwMode="auto">
          <a:xfrm>
            <a:off x="1979613" y="1989138"/>
            <a:ext cx="7164387" cy="4443412"/>
            <a:chOff x="1247" y="1521"/>
            <a:chExt cx="4513" cy="2799"/>
          </a:xfrm>
        </p:grpSpPr>
        <p:pic>
          <p:nvPicPr>
            <p:cNvPr id="32774" name="Picture 6"/>
            <p:cNvPicPr>
              <a:picLocks noChangeAspect="1" noChangeArrowheads="1"/>
            </p:cNvPicPr>
            <p:nvPr/>
          </p:nvPicPr>
          <p:blipFill>
            <a:blip r:embed="rId5"/>
            <a:srcRect l="8380" t="41586"/>
            <a:stretch>
              <a:fillRect/>
            </a:stretch>
          </p:blipFill>
          <p:spPr bwMode="auto">
            <a:xfrm>
              <a:off x="1247" y="1521"/>
              <a:ext cx="4513" cy="2799"/>
            </a:xfrm>
            <a:prstGeom prst="rect">
              <a:avLst/>
            </a:prstGeom>
            <a:noFill/>
            <a:ln w="9525">
              <a:solidFill>
                <a:schemeClr val="hlink"/>
              </a:solidFill>
              <a:miter lim="800000"/>
              <a:headEnd/>
              <a:tailEnd/>
            </a:ln>
          </p:spPr>
        </p:pic>
        <p:sp>
          <p:nvSpPr>
            <p:cNvPr id="32775" name="Line 7"/>
            <p:cNvSpPr>
              <a:spLocks noChangeShapeType="1"/>
            </p:cNvSpPr>
            <p:nvPr/>
          </p:nvSpPr>
          <p:spPr bwMode="auto">
            <a:xfrm>
              <a:off x="1927" y="2614"/>
              <a:ext cx="1044" cy="0"/>
            </a:xfrm>
            <a:prstGeom prst="line">
              <a:avLst/>
            </a:prstGeom>
            <a:noFill/>
            <a:ln w="38100">
              <a:solidFill>
                <a:srgbClr val="FF0000"/>
              </a:solidFill>
              <a:round/>
              <a:headEnd/>
              <a:tailEnd/>
            </a:ln>
          </p:spPr>
          <p:txBody>
            <a:bodyPr/>
            <a:lstStyle/>
            <a:p>
              <a:endParaRPr lang="zh-CN" altLang="en-US"/>
            </a:p>
          </p:txBody>
        </p:sp>
        <p:sp>
          <p:nvSpPr>
            <p:cNvPr id="32776" name="Line 8"/>
            <p:cNvSpPr>
              <a:spLocks noChangeShapeType="1"/>
            </p:cNvSpPr>
            <p:nvPr/>
          </p:nvSpPr>
          <p:spPr bwMode="auto">
            <a:xfrm>
              <a:off x="2154" y="2750"/>
              <a:ext cx="1044" cy="0"/>
            </a:xfrm>
            <a:prstGeom prst="line">
              <a:avLst/>
            </a:prstGeom>
            <a:noFill/>
            <a:ln w="38100">
              <a:solidFill>
                <a:srgbClr val="FF0000"/>
              </a:solidFill>
              <a:round/>
              <a:headEnd/>
              <a:tailEnd/>
            </a:ln>
          </p:spPr>
          <p:txBody>
            <a:bodyPr/>
            <a:lstStyle/>
            <a:p>
              <a:endParaRPr lang="zh-CN" altLang="en-US"/>
            </a:p>
          </p:txBody>
        </p:sp>
        <p:sp>
          <p:nvSpPr>
            <p:cNvPr id="32777" name="Line 9"/>
            <p:cNvSpPr>
              <a:spLocks noChangeShapeType="1"/>
            </p:cNvSpPr>
            <p:nvPr/>
          </p:nvSpPr>
          <p:spPr bwMode="auto">
            <a:xfrm>
              <a:off x="2199" y="3294"/>
              <a:ext cx="1497" cy="0"/>
            </a:xfrm>
            <a:prstGeom prst="line">
              <a:avLst/>
            </a:prstGeom>
            <a:noFill/>
            <a:ln w="38100">
              <a:solidFill>
                <a:srgbClr val="FF0000"/>
              </a:solidFill>
              <a:round/>
              <a:headEnd/>
              <a:tailEnd/>
            </a:ln>
          </p:spPr>
          <p:txBody>
            <a:bodyPr/>
            <a:lstStyle/>
            <a:p>
              <a:endParaRPr lang="zh-CN" altLang="en-US"/>
            </a:p>
          </p:txBody>
        </p:sp>
        <p:sp>
          <p:nvSpPr>
            <p:cNvPr id="32778" name="Line 10"/>
            <p:cNvSpPr>
              <a:spLocks noChangeShapeType="1"/>
            </p:cNvSpPr>
            <p:nvPr/>
          </p:nvSpPr>
          <p:spPr bwMode="auto">
            <a:xfrm>
              <a:off x="2109" y="4309"/>
              <a:ext cx="1678" cy="11"/>
            </a:xfrm>
            <a:prstGeom prst="line">
              <a:avLst/>
            </a:prstGeom>
            <a:noFill/>
            <a:ln w="38100">
              <a:solidFill>
                <a:srgbClr val="FF0000"/>
              </a:solidFill>
              <a:round/>
              <a:headEnd/>
              <a:tailEnd/>
            </a:ln>
          </p:spPr>
          <p:txBody>
            <a:bodyPr/>
            <a:lstStyle/>
            <a:p>
              <a:endParaRPr lang="zh-CN" altLang="en-US"/>
            </a:p>
          </p:txBody>
        </p:sp>
        <p:sp>
          <p:nvSpPr>
            <p:cNvPr id="32779" name="Line 11"/>
            <p:cNvSpPr>
              <a:spLocks noChangeShapeType="1"/>
            </p:cNvSpPr>
            <p:nvPr/>
          </p:nvSpPr>
          <p:spPr bwMode="auto">
            <a:xfrm>
              <a:off x="2063" y="2750"/>
              <a:ext cx="1044" cy="0"/>
            </a:xfrm>
            <a:prstGeom prst="line">
              <a:avLst/>
            </a:prstGeom>
            <a:noFill/>
            <a:ln w="38100">
              <a:solidFill>
                <a:srgbClr val="FF0000"/>
              </a:solidFill>
              <a:round/>
              <a:headEnd/>
              <a:tailEnd/>
            </a:ln>
          </p:spPr>
          <p:txBody>
            <a:bodyPr/>
            <a:lstStyle/>
            <a:p>
              <a:endParaRPr lang="zh-CN" altLang="en-US"/>
            </a:p>
          </p:txBody>
        </p:sp>
        <p:sp>
          <p:nvSpPr>
            <p:cNvPr id="32780" name="Line 12"/>
            <p:cNvSpPr>
              <a:spLocks noChangeShapeType="1"/>
            </p:cNvSpPr>
            <p:nvPr/>
          </p:nvSpPr>
          <p:spPr bwMode="auto">
            <a:xfrm>
              <a:off x="1973" y="3612"/>
              <a:ext cx="1044" cy="0"/>
            </a:xfrm>
            <a:prstGeom prst="line">
              <a:avLst/>
            </a:prstGeom>
            <a:noFill/>
            <a:ln w="38100">
              <a:solidFill>
                <a:srgbClr val="FF0000"/>
              </a:solidFill>
              <a:round/>
              <a:headEnd/>
              <a:tailEnd/>
            </a:ln>
          </p:spPr>
          <p:txBody>
            <a:bodyPr/>
            <a:lstStyle/>
            <a:p>
              <a:endParaRPr lang="zh-CN" altLang="en-US"/>
            </a:p>
          </p:txBody>
        </p:sp>
        <p:sp>
          <p:nvSpPr>
            <p:cNvPr id="32781" name="Line 13"/>
            <p:cNvSpPr>
              <a:spLocks noChangeShapeType="1"/>
            </p:cNvSpPr>
            <p:nvPr/>
          </p:nvSpPr>
          <p:spPr bwMode="auto">
            <a:xfrm>
              <a:off x="2199" y="3793"/>
              <a:ext cx="2359" cy="0"/>
            </a:xfrm>
            <a:prstGeom prst="line">
              <a:avLst/>
            </a:prstGeom>
            <a:noFill/>
            <a:ln w="38100">
              <a:solidFill>
                <a:srgbClr val="FF0000"/>
              </a:solidFill>
              <a:round/>
              <a:headEnd/>
              <a:tailEnd/>
            </a:ln>
          </p:spPr>
          <p:txBody>
            <a:bodyPr/>
            <a:lstStyle/>
            <a:p>
              <a:endParaRPr lang="zh-CN" altLang="en-US"/>
            </a:p>
          </p:txBody>
        </p:sp>
        <p:sp>
          <p:nvSpPr>
            <p:cNvPr id="32782" name="Line 14"/>
            <p:cNvSpPr>
              <a:spLocks noChangeShapeType="1"/>
            </p:cNvSpPr>
            <p:nvPr/>
          </p:nvSpPr>
          <p:spPr bwMode="auto">
            <a:xfrm>
              <a:off x="1927" y="3113"/>
              <a:ext cx="2042" cy="0"/>
            </a:xfrm>
            <a:prstGeom prst="line">
              <a:avLst/>
            </a:prstGeom>
            <a:noFill/>
            <a:ln w="38100">
              <a:solidFill>
                <a:srgbClr val="FF0000"/>
              </a:solidFill>
              <a:round/>
              <a:headEnd/>
              <a:tailEnd/>
            </a:ln>
          </p:spPr>
          <p:txBody>
            <a:bodyPr/>
            <a:lstStyle/>
            <a:p>
              <a:endParaRPr lang="zh-CN" altLang="en-US"/>
            </a:p>
          </p:txBody>
        </p:sp>
        <p:sp>
          <p:nvSpPr>
            <p:cNvPr id="32783" name="Line 15"/>
            <p:cNvSpPr>
              <a:spLocks noChangeShapeType="1"/>
            </p:cNvSpPr>
            <p:nvPr/>
          </p:nvSpPr>
          <p:spPr bwMode="auto">
            <a:xfrm>
              <a:off x="2018" y="4110"/>
              <a:ext cx="1180" cy="0"/>
            </a:xfrm>
            <a:prstGeom prst="line">
              <a:avLst/>
            </a:prstGeom>
            <a:noFill/>
            <a:ln w="38100">
              <a:solidFill>
                <a:srgbClr val="FF0000"/>
              </a:solidFill>
              <a:round/>
              <a:headEnd/>
              <a:tailEnd/>
            </a:ln>
          </p:spPr>
          <p:txBody>
            <a:bodyP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57166"/>
            <a:ext cx="9144000" cy="6822380"/>
          </a:xfrm>
          <a:prstGeom prst="rect">
            <a:avLst/>
          </a:prstGeom>
          <a:noFill/>
        </p:spPr>
        <p:txBody>
          <a:bodyPr wrap="square" rtlCol="0">
            <a:spAutoFit/>
          </a:bodyPr>
          <a:lstStyle/>
          <a:p>
            <a:r>
              <a:rPr lang="en-US" altLang="zh-CN" sz="3200" b="1" dirty="0" smtClean="0"/>
              <a:t>      ELI-</a:t>
            </a:r>
            <a:r>
              <a:rPr lang="en-US" altLang="zh-CN" sz="3200" b="1" dirty="0" err="1" smtClean="0"/>
              <a:t>Np</a:t>
            </a:r>
            <a:r>
              <a:rPr lang="en-US" altLang="zh-CN" sz="3200" b="1" dirty="0" smtClean="0"/>
              <a:t> </a:t>
            </a:r>
            <a:r>
              <a:rPr lang="zh-CN" altLang="en-US" sz="3200" b="1" dirty="0" smtClean="0"/>
              <a:t>包</a:t>
            </a:r>
            <a:r>
              <a:rPr lang="en-US" altLang="zh-CN" sz="3200" b="1" dirty="0" err="1" smtClean="0"/>
              <a:t>含两个组成部分;一个是非常高強度的激光系统</a:t>
            </a:r>
            <a:r>
              <a:rPr lang="en-US" altLang="zh-CN" sz="3200" b="1" dirty="0" smtClean="0"/>
              <a:t>(10-30PW)</a:t>
            </a:r>
            <a:r>
              <a:rPr lang="en-US" altLang="zh-CN" sz="3200" b="1" dirty="0" err="1" smtClean="0"/>
              <a:t>和一个非常高亮度的强γ射线</a:t>
            </a:r>
            <a:r>
              <a:rPr lang="en-US" altLang="zh-CN" sz="3200" b="1" dirty="0" smtClean="0"/>
              <a:t>; </a:t>
            </a:r>
          </a:p>
          <a:p>
            <a:r>
              <a:rPr lang="en-US" altLang="zh-CN" sz="3200" b="1" dirty="0" smtClean="0"/>
              <a:t>E </a:t>
            </a:r>
            <a:r>
              <a:rPr lang="en-US" altLang="zh-CN" sz="3200" b="1" baseline="-25000" dirty="0" smtClean="0"/>
              <a:t>γ</a:t>
            </a:r>
            <a:r>
              <a:rPr lang="en-US" altLang="zh-CN" sz="3200" b="1" dirty="0" smtClean="0"/>
              <a:t> =19MeV, 带宽为0.1%和10</a:t>
            </a:r>
            <a:r>
              <a:rPr lang="en-US" altLang="zh-CN" sz="3200" b="1" baseline="30000" dirty="0" smtClean="0"/>
              <a:t>13</a:t>
            </a:r>
            <a:r>
              <a:rPr lang="en-US" altLang="zh-CN" sz="3200" b="1" dirty="0" smtClean="0"/>
              <a:t> γ/s.在2020年后采用超导能量可回收的LINAC,以达到更高的γ强度10</a:t>
            </a:r>
            <a:r>
              <a:rPr lang="en-US" altLang="zh-CN" sz="3200" b="1" baseline="30000" dirty="0" smtClean="0"/>
              <a:t>15</a:t>
            </a:r>
            <a:r>
              <a:rPr lang="en-US" altLang="zh-CN" sz="3200" b="1" dirty="0" smtClean="0"/>
              <a:t> γ/</a:t>
            </a:r>
            <a:r>
              <a:rPr lang="en-US" altLang="zh-CN" sz="3200" b="1" dirty="0" err="1" smtClean="0"/>
              <a:t>s和改进带宽</a:t>
            </a:r>
            <a:r>
              <a:rPr lang="en-US" altLang="zh-CN" sz="3200" b="1" dirty="0" smtClean="0"/>
              <a:t>.</a:t>
            </a:r>
          </a:p>
          <a:p>
            <a:endParaRPr lang="en-US" altLang="zh-CN" sz="3200" b="1" dirty="0" smtClean="0"/>
          </a:p>
          <a:p>
            <a:r>
              <a:rPr lang="en-US" altLang="zh-CN" sz="3200" b="1" dirty="0" smtClean="0"/>
              <a:t>      </a:t>
            </a:r>
            <a:r>
              <a:rPr lang="en-US" altLang="zh-CN" sz="3200" b="1" dirty="0" err="1" smtClean="0"/>
              <a:t>它复蓋很广的科学研究内容;如核物理,天体物理,强场物理以及在核材料,放射性废物处理,材料科学和生命科学方面的应用</a:t>
            </a:r>
            <a:endParaRPr lang="en-US" altLang="zh-CN" sz="3200" b="1" dirty="0" smtClean="0"/>
          </a:p>
          <a:p>
            <a:endParaRPr lang="en-US" altLang="zh-CN" sz="3200" b="1" dirty="0" smtClean="0"/>
          </a:p>
          <a:p>
            <a:r>
              <a:rPr lang="en-US" altLang="zh-CN" sz="3200" b="1" dirty="0" smtClean="0"/>
              <a:t>      ELI-</a:t>
            </a:r>
            <a:r>
              <a:rPr lang="en-US" altLang="zh-CN" sz="3200" b="1" dirty="0" err="1" smtClean="0"/>
              <a:t>NP是基于激光的核物理</a:t>
            </a:r>
            <a:r>
              <a:rPr lang="en-US" altLang="zh-CN" sz="3200" b="1" dirty="0" smtClean="0"/>
              <a:t>(Laser- based Nuclear Physics).</a:t>
            </a:r>
            <a:r>
              <a:rPr lang="en-US" altLang="zh-CN" sz="3200" b="1" dirty="0" err="1" smtClean="0"/>
              <a:t>将建在.Bucherest附近的Magurele</a:t>
            </a:r>
            <a:r>
              <a:rPr lang="en-US" altLang="zh-CN" sz="3200" b="1" dirty="0" smtClean="0"/>
              <a:t> .</a:t>
            </a:r>
            <a:r>
              <a:rPr lang="en-US" altLang="zh-CN" sz="3200" b="1" dirty="0" err="1" smtClean="0"/>
              <a:t>将集中</a:t>
            </a:r>
            <a:endParaRPr lang="en-US" altLang="zh-CN" sz="3200" b="1" dirty="0" smtClean="0"/>
          </a:p>
          <a:p>
            <a:r>
              <a:rPr lang="en-US" altLang="zh-CN" sz="3200" b="1" baseline="30000" dirty="0" smtClean="0"/>
              <a:t>           </a:t>
            </a:r>
            <a:endParaRPr lang="en-US" altLang="zh-CN" sz="3200" b="1" dirty="0" smtClean="0"/>
          </a:p>
          <a:p>
            <a:r>
              <a:rPr lang="en-US" altLang="zh-CN" sz="3200" b="1" baseline="30000" dirty="0" smtClean="0"/>
              <a:t>        </a:t>
            </a:r>
            <a:endParaRPr lang="zh-CN" altLang="en-US" sz="3200" b="1" baseline="30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572560" cy="6842899"/>
          </a:xfrm>
          <a:prstGeom prst="rect">
            <a:avLst/>
          </a:prstGeom>
          <a:noFill/>
        </p:spPr>
        <p:txBody>
          <a:bodyPr wrap="square" rtlCol="0">
            <a:spAutoFit/>
          </a:bodyPr>
          <a:lstStyle/>
          <a:p>
            <a:r>
              <a:rPr lang="zh-CN" altLang="en-US" sz="2800" b="1" dirty="0" smtClean="0"/>
              <a:t>研究激光核物理</a:t>
            </a:r>
            <a:r>
              <a:rPr lang="en-US" altLang="zh-CN" sz="2800" b="1" dirty="0" smtClean="0"/>
              <a:t>,</a:t>
            </a:r>
            <a:r>
              <a:rPr lang="en-US" altLang="zh-CN" sz="2800" b="1" dirty="0" err="1" smtClean="0"/>
              <a:t>同时也研究原子物理</a:t>
            </a:r>
            <a:r>
              <a:rPr lang="en-US" altLang="zh-CN" sz="2800" b="1" dirty="0" smtClean="0"/>
              <a:t>. ELI-</a:t>
            </a:r>
            <a:r>
              <a:rPr lang="en-US" altLang="zh-CN" sz="2800" b="1" dirty="0" err="1" smtClean="0"/>
              <a:t>NP将产生比较高能量和亮度的辐射和粒子,以研究一些核的基本过程</a:t>
            </a:r>
            <a:r>
              <a:rPr lang="en-US" altLang="zh-CN" sz="2800" b="1" dirty="0" smtClean="0"/>
              <a:t>.</a:t>
            </a:r>
          </a:p>
          <a:p>
            <a:r>
              <a:rPr lang="en-US" altLang="zh-CN" sz="2800" b="1" dirty="0" smtClean="0"/>
              <a:t>       ELI-</a:t>
            </a:r>
            <a:r>
              <a:rPr lang="en-US" altLang="zh-CN" sz="2800" b="1" dirty="0" err="1" smtClean="0"/>
              <a:t>NP有两个主要的设备</a:t>
            </a:r>
            <a:r>
              <a:rPr lang="en-US" altLang="zh-CN" sz="2800" b="1" dirty="0" smtClean="0"/>
              <a:t>;</a:t>
            </a:r>
          </a:p>
          <a:p>
            <a:r>
              <a:rPr lang="en-US" altLang="zh-CN" sz="2800" b="1" dirty="0" smtClean="0"/>
              <a:t>        1.两朿Apollon型激光,每朿有10PW,相干性地叠加以产生10</a:t>
            </a:r>
            <a:r>
              <a:rPr lang="en-US" altLang="zh-CN" sz="2800" b="1" baseline="30000" dirty="0" smtClean="0"/>
              <a:t>23</a:t>
            </a:r>
            <a:r>
              <a:rPr lang="en-US" altLang="zh-CN" sz="2800" b="1" dirty="0" smtClean="0"/>
              <a:t>-10</a:t>
            </a:r>
            <a:r>
              <a:rPr lang="en-US" altLang="zh-CN" sz="2800" b="1" baseline="30000" dirty="0" smtClean="0"/>
              <a:t>24 </a:t>
            </a:r>
            <a:r>
              <a:rPr lang="en-US" altLang="zh-CN" sz="2800" b="1" dirty="0" smtClean="0"/>
              <a:t> W/cm</a:t>
            </a:r>
            <a:r>
              <a:rPr lang="en-US" altLang="zh-CN" sz="2800" b="1" baseline="30000" dirty="0" smtClean="0"/>
              <a:t>2 </a:t>
            </a:r>
            <a:r>
              <a:rPr lang="en-US" altLang="zh-CN" sz="2800" b="1" dirty="0" smtClean="0"/>
              <a:t> 的功率密度,相应电场为2X10</a:t>
            </a:r>
            <a:r>
              <a:rPr lang="en-US" altLang="zh-CN" sz="2800" b="1" baseline="30000" dirty="0" smtClean="0"/>
              <a:t>13</a:t>
            </a:r>
            <a:r>
              <a:rPr lang="en-US" altLang="zh-CN" sz="2800" b="1" dirty="0" smtClean="0"/>
              <a:t> </a:t>
            </a:r>
          </a:p>
          <a:p>
            <a:r>
              <a:rPr lang="en-US" altLang="zh-CN" sz="2800" b="1" dirty="0" smtClean="0"/>
              <a:t>V/cm.</a:t>
            </a:r>
          </a:p>
          <a:p>
            <a:r>
              <a:rPr lang="en-US" altLang="zh-CN" sz="2800" b="1" dirty="0" smtClean="0"/>
              <a:t>         2. </a:t>
            </a:r>
            <a:r>
              <a:rPr lang="en-US" altLang="zh-CN" sz="2800" b="1" dirty="0" err="1" smtClean="0"/>
              <a:t>一个非常高亮度,准单能的高能γ</a:t>
            </a:r>
            <a:r>
              <a:rPr lang="zh-CN" altLang="en-US" sz="2800" b="1" dirty="0" smtClean="0"/>
              <a:t>射线</a:t>
            </a:r>
            <a:r>
              <a:rPr lang="en-US" altLang="zh-CN" sz="2800" b="1" dirty="0" smtClean="0"/>
              <a:t>.</a:t>
            </a:r>
          </a:p>
          <a:p>
            <a:endParaRPr lang="en-US" altLang="zh-CN" sz="2800" b="1" dirty="0" smtClean="0"/>
          </a:p>
          <a:p>
            <a:r>
              <a:rPr lang="en-US" altLang="zh-CN" sz="2800" b="1" dirty="0" smtClean="0"/>
              <a:t>        </a:t>
            </a:r>
            <a:r>
              <a:rPr lang="en-US" altLang="zh-CN" sz="2800" b="1" dirty="0" err="1" smtClean="0"/>
              <a:t>开展具有高分辨率的比较高激发能态的研究</a:t>
            </a:r>
            <a:r>
              <a:rPr lang="en-US" altLang="zh-CN" sz="2800" b="1" dirty="0" smtClean="0"/>
              <a:t>.</a:t>
            </a:r>
          </a:p>
          <a:p>
            <a:r>
              <a:rPr lang="en-US" altLang="zh-CN" sz="2800" b="1" dirty="0" smtClean="0"/>
              <a:t>        </a:t>
            </a:r>
            <a:r>
              <a:rPr lang="en-US" altLang="zh-CN" sz="2800" b="1" dirty="0" err="1" smtClean="0"/>
              <a:t>从真空中催化电子对的产生</a:t>
            </a:r>
            <a:r>
              <a:rPr lang="en-US" altLang="zh-CN" sz="2800" b="1" dirty="0" smtClean="0"/>
              <a:t>.</a:t>
            </a:r>
          </a:p>
          <a:p>
            <a:r>
              <a:rPr lang="en-US" altLang="zh-CN" sz="2800" b="1" dirty="0" smtClean="0"/>
              <a:t>              </a:t>
            </a:r>
            <a:r>
              <a:rPr lang="en-US" altLang="zh-CN" sz="2800" b="1" dirty="0" err="1" smtClean="0"/>
              <a:t>研究在高场强下的QED过程</a:t>
            </a:r>
            <a:r>
              <a:rPr lang="en-US" altLang="zh-CN" sz="2800" b="1" dirty="0" smtClean="0"/>
              <a:t>.</a:t>
            </a:r>
            <a:r>
              <a:rPr lang="zh-CN" altLang="en-US" sz="2800" b="1" dirty="0" smtClean="0"/>
              <a:t>当</a:t>
            </a:r>
            <a:r>
              <a:rPr lang="en-US" altLang="zh-CN" sz="2800" b="1" dirty="0" smtClean="0"/>
              <a:t>γ</a:t>
            </a:r>
            <a:r>
              <a:rPr lang="zh-CN" altLang="en-US" sz="2800" b="1" dirty="0" smtClean="0"/>
              <a:t>射线和高亮度的高能电子束射入由两个激光的聚焦区</a:t>
            </a:r>
            <a:r>
              <a:rPr lang="en-US" altLang="zh-CN" sz="2800" b="1" dirty="0" smtClean="0"/>
              <a:t>,</a:t>
            </a:r>
            <a:r>
              <a:rPr lang="en-US" altLang="zh-CN" sz="2800" b="1" dirty="0" err="1" smtClean="0"/>
              <a:t>由非微拢QED计算,告示人们可以观察到催化的正负电子对</a:t>
            </a:r>
            <a:r>
              <a:rPr lang="en-US" altLang="zh-CN" sz="2800" b="1" dirty="0" smtClean="0"/>
              <a:t>.</a:t>
            </a:r>
          </a:p>
          <a:p>
            <a:r>
              <a:rPr lang="en-US" altLang="zh-CN" sz="2800" b="1" dirty="0" smtClean="0"/>
              <a:t>             </a:t>
            </a:r>
          </a:p>
          <a:p>
            <a:endParaRPr lang="zh-CN" altLang="en-US" sz="2800" b="1" baseline="30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srcRect/>
          <a:stretch>
            <a:fillRect/>
          </a:stretch>
        </p:blipFill>
        <p:spPr bwMode="auto">
          <a:xfrm>
            <a:off x="34925" y="549275"/>
            <a:ext cx="9144000" cy="5903913"/>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263525" y="-258763"/>
            <a:ext cx="8689975" cy="6783388"/>
          </a:xfrm>
          <a:prstGeom prst="rect">
            <a:avLst/>
          </a:prstGeom>
          <a:noFill/>
          <a:ln w="9525" algn="ctr">
            <a:noFill/>
            <a:miter lim="800000"/>
            <a:headEnd/>
            <a:tailEnd/>
          </a:ln>
        </p:spPr>
        <p:txBody>
          <a:bodyPr>
            <a:spAutoFit/>
          </a:bodyPr>
          <a:lstStyle/>
          <a:p>
            <a:endParaRPr lang="en-US" altLang="zh-CN" sz="4000" dirty="0">
              <a:latin typeface="Times New Roman" pitchFamily="18" charset="0"/>
              <a:cs typeface="Times New Roman" pitchFamily="18" charset="0"/>
            </a:endParaRPr>
          </a:p>
          <a:p>
            <a:pPr algn="l"/>
            <a:r>
              <a:rPr lang="en-US" altLang="zh-CN" sz="2800" dirty="0">
                <a:latin typeface="Times New Roman" pitchFamily="18" charset="0"/>
                <a:cs typeface="Times New Roman" pitchFamily="18" charset="0"/>
              </a:rPr>
              <a:t>    A  photon beam generated by inverse Compton</a:t>
            </a:r>
          </a:p>
          <a:p>
            <a:pPr algn="l"/>
            <a:r>
              <a:rPr lang="en-US" altLang="zh-CN" sz="2800" dirty="0">
                <a:latin typeface="Times New Roman" pitchFamily="18" charset="0"/>
                <a:cs typeface="Times New Roman" pitchFamily="18" charset="0"/>
              </a:rPr>
              <a:t>scattering of laser photons (LCS) with </a:t>
            </a:r>
            <a:r>
              <a:rPr lang="en-US" altLang="zh-CN" sz="2800" dirty="0" err="1">
                <a:latin typeface="Times New Roman" pitchFamily="18" charset="0"/>
                <a:cs typeface="Times New Roman" pitchFamily="18" charset="0"/>
              </a:rPr>
              <a:t>relativstic</a:t>
            </a:r>
            <a:r>
              <a:rPr lang="en-US" altLang="zh-CN" sz="2800" dirty="0">
                <a:latin typeface="Times New Roman" pitchFamily="18" charset="0"/>
                <a:cs typeface="Times New Roman" pitchFamily="18" charset="0"/>
              </a:rPr>
              <a:t> electron </a:t>
            </a:r>
          </a:p>
          <a:p>
            <a:pPr algn="l"/>
            <a:r>
              <a:rPr lang="en-US" altLang="zh-CN" sz="2800" dirty="0">
                <a:latin typeface="Times New Roman" pitchFamily="18" charset="0"/>
                <a:cs typeface="Times New Roman" pitchFamily="18" charset="0"/>
              </a:rPr>
              <a:t>These photon beams have good characteristics ;</a:t>
            </a:r>
          </a:p>
          <a:p>
            <a:pPr algn="l"/>
            <a:r>
              <a:rPr lang="en-US" altLang="zh-CN" sz="2800" dirty="0">
                <a:latin typeface="Times New Roman" pitchFamily="18" charset="0"/>
                <a:cs typeface="Times New Roman" pitchFamily="18" charset="0"/>
              </a:rPr>
              <a:t>       </a:t>
            </a:r>
            <a:r>
              <a:rPr lang="en-US" altLang="zh-CN" sz="2800" dirty="0" err="1">
                <a:latin typeface="Times New Roman" pitchFamily="18" charset="0"/>
                <a:cs typeface="Times New Roman" pitchFamily="18" charset="0"/>
              </a:rPr>
              <a:t>monochromaticity</a:t>
            </a:r>
            <a:r>
              <a:rPr lang="en-US" altLang="zh-CN" sz="2800" dirty="0">
                <a:latin typeface="Times New Roman" pitchFamily="18" charset="0"/>
                <a:cs typeface="Times New Roman" pitchFamily="18" charset="0"/>
              </a:rPr>
              <a:t>, energy </a:t>
            </a:r>
            <a:r>
              <a:rPr lang="en-US" altLang="zh-CN" sz="2800" dirty="0" err="1">
                <a:latin typeface="Times New Roman" pitchFamily="18" charset="0"/>
                <a:cs typeface="Times New Roman" pitchFamily="18" charset="0"/>
              </a:rPr>
              <a:t>tunability</a:t>
            </a:r>
            <a:r>
              <a:rPr lang="en-US" altLang="zh-CN" sz="2800" dirty="0">
                <a:latin typeface="Times New Roman" pitchFamily="18" charset="0"/>
                <a:cs typeface="Times New Roman" pitchFamily="18" charset="0"/>
              </a:rPr>
              <a:t>, and high polarization </a:t>
            </a:r>
          </a:p>
          <a:p>
            <a:pPr algn="l"/>
            <a:r>
              <a:rPr lang="en-US" altLang="zh-CN" sz="2800" dirty="0">
                <a:latin typeface="Times New Roman" pitchFamily="18" charset="0"/>
                <a:cs typeface="Times New Roman" pitchFamily="18" charset="0"/>
              </a:rPr>
              <a:t> These photon beams can be used in photo-nuclear experiments by nuclear resonance fluorescence (</a:t>
            </a:r>
            <a:r>
              <a:rPr lang="en-US" altLang="zh-CN" sz="2800" dirty="0" err="1">
                <a:latin typeface="Times New Roman" pitchFamily="18" charset="0"/>
                <a:cs typeface="Times New Roman" pitchFamily="18" charset="0"/>
              </a:rPr>
              <a:t>γ,γ</a:t>
            </a:r>
            <a:r>
              <a:rPr lang="en-US" altLang="zh-CN" sz="2800" baseline="30000" dirty="0">
                <a:latin typeface="Times New Roman" pitchFamily="18" charset="0"/>
                <a:cs typeface="Times New Roman" pitchFamily="18" charset="0"/>
              </a:rPr>
              <a:t>,</a:t>
            </a:r>
            <a:r>
              <a:rPr lang="en-US" altLang="zh-CN" sz="2800" dirty="0">
                <a:latin typeface="Times New Roman" pitchFamily="18" charset="0"/>
                <a:cs typeface="Times New Roman" pitchFamily="18" charset="0"/>
              </a:rPr>
              <a:t> ) and</a:t>
            </a:r>
          </a:p>
          <a:p>
            <a:pPr algn="l"/>
            <a:r>
              <a:rPr lang="en-US" altLang="zh-CN" sz="2800" dirty="0">
                <a:latin typeface="Times New Roman" pitchFamily="18" charset="0"/>
                <a:cs typeface="Times New Roman" pitchFamily="18" charset="0"/>
              </a:rPr>
              <a:t>Photo-disintegration (</a:t>
            </a:r>
            <a:r>
              <a:rPr lang="en-US" altLang="zh-CN" sz="2800" dirty="0" err="1">
                <a:latin typeface="Times New Roman" pitchFamily="18" charset="0"/>
                <a:cs typeface="Times New Roman" pitchFamily="18" charset="0"/>
              </a:rPr>
              <a:t>γ,n</a:t>
            </a:r>
            <a:r>
              <a:rPr lang="en-US" altLang="zh-CN" sz="2800" dirty="0">
                <a:latin typeface="Times New Roman" pitchFamily="18" charset="0"/>
                <a:cs typeface="Times New Roman" pitchFamily="18" charset="0"/>
              </a:rPr>
              <a:t>) reactions</a:t>
            </a:r>
          </a:p>
          <a:p>
            <a:pPr algn="l"/>
            <a:r>
              <a:rPr lang="en-US" altLang="zh-CN" sz="2800" dirty="0">
                <a:latin typeface="Times New Roman" pitchFamily="18" charset="0"/>
                <a:cs typeface="Times New Roman" pitchFamily="18" charset="0"/>
              </a:rPr>
              <a:t>         </a:t>
            </a:r>
          </a:p>
          <a:p>
            <a:pPr lvl="1" algn="r"/>
            <a:r>
              <a:rPr lang="en-US" altLang="zh-CN" sz="2800" baseline="30000" dirty="0">
                <a:latin typeface="Times New Roman" pitchFamily="18" charset="0"/>
                <a:cs typeface="Times New Roman" pitchFamily="18" charset="0"/>
              </a:rPr>
              <a:t>  </a:t>
            </a:r>
          </a:p>
        </p:txBody>
      </p:sp>
      <p:sp>
        <p:nvSpPr>
          <p:cNvPr id="38915" name="Text Box 3"/>
          <p:cNvSpPr txBox="1">
            <a:spLocks noChangeArrowheads="1"/>
          </p:cNvSpPr>
          <p:nvPr/>
        </p:nvSpPr>
        <p:spPr bwMode="auto">
          <a:xfrm>
            <a:off x="774700" y="2297113"/>
            <a:ext cx="7777163" cy="457200"/>
          </a:xfrm>
          <a:prstGeom prst="rect">
            <a:avLst/>
          </a:prstGeom>
          <a:noFill/>
          <a:ln w="9525" algn="ctr">
            <a:noFill/>
            <a:miter lim="800000"/>
            <a:headEnd/>
            <a:tailEnd/>
          </a:ln>
        </p:spPr>
        <p:txBody>
          <a:bodyPr>
            <a:spAutoFit/>
          </a:bodyPr>
          <a:lstStyle/>
          <a:p>
            <a:endParaRPr lang="zh-CN" altLang="en-US" sz="2400">
              <a:latin typeface="Times New Roman" pitchFamily="18" charset="0"/>
              <a:cs typeface="Times New Roman" pitchFamily="18" charset="0"/>
            </a:endParaRPr>
          </a:p>
        </p:txBody>
      </p:sp>
      <p:sp>
        <p:nvSpPr>
          <p:cNvPr id="38916" name="Text Box 4"/>
          <p:cNvSpPr txBox="1">
            <a:spLocks noChangeArrowheads="1"/>
          </p:cNvSpPr>
          <p:nvPr/>
        </p:nvSpPr>
        <p:spPr bwMode="auto">
          <a:xfrm>
            <a:off x="684213" y="1916113"/>
            <a:ext cx="7559675" cy="457200"/>
          </a:xfrm>
          <a:prstGeom prst="rect">
            <a:avLst/>
          </a:prstGeom>
          <a:noFill/>
          <a:ln w="9525" algn="ctr">
            <a:noFill/>
            <a:miter lim="800000"/>
            <a:headEnd/>
            <a:tailEnd/>
          </a:ln>
        </p:spPr>
        <p:txBody>
          <a:bodyPr>
            <a:spAutoFit/>
          </a:bodyPr>
          <a:lstStyle/>
          <a:p>
            <a:endParaRPr lang="zh-CN" altLang="en-US" sz="2400">
              <a:latin typeface="Times New Roman" pitchFamily="18" charset="0"/>
              <a:cs typeface="Times New Roman" pitchFamily="18" charset="0"/>
            </a:endParaRPr>
          </a:p>
        </p:txBody>
      </p:sp>
      <p:pic>
        <p:nvPicPr>
          <p:cNvPr id="38917" name="Picture 6"/>
          <p:cNvPicPr>
            <a:picLocks noChangeAspect="1" noChangeArrowheads="1"/>
          </p:cNvPicPr>
          <p:nvPr/>
        </p:nvPicPr>
        <p:blipFill>
          <a:blip r:embed="rId2"/>
          <a:srcRect/>
          <a:stretch>
            <a:fillRect/>
          </a:stretch>
        </p:blipFill>
        <p:spPr bwMode="auto">
          <a:xfrm>
            <a:off x="214282" y="4000504"/>
            <a:ext cx="4214842" cy="2605085"/>
          </a:xfrm>
          <a:prstGeom prst="rect">
            <a:avLst/>
          </a:prstGeom>
          <a:noFill/>
          <a:ln w="9525" algn="ctr">
            <a:noFill/>
            <a:miter lim="800000"/>
            <a:headEnd/>
            <a:tailEnd/>
          </a:ln>
        </p:spPr>
      </p:pic>
      <p:sp>
        <p:nvSpPr>
          <p:cNvPr id="38918" name="TextBox 7"/>
          <p:cNvSpPr txBox="1">
            <a:spLocks noChangeArrowheads="1"/>
          </p:cNvSpPr>
          <p:nvPr/>
        </p:nvSpPr>
        <p:spPr bwMode="auto">
          <a:xfrm>
            <a:off x="4500562" y="4071942"/>
            <a:ext cx="4270376" cy="2339102"/>
          </a:xfrm>
          <a:prstGeom prst="rect">
            <a:avLst/>
          </a:prstGeom>
          <a:noFill/>
          <a:ln w="9525">
            <a:noFill/>
            <a:miter lim="800000"/>
            <a:headEnd/>
            <a:tailEnd/>
          </a:ln>
        </p:spPr>
        <p:txBody>
          <a:bodyPr wrap="square">
            <a:spAutoFit/>
          </a:bodyPr>
          <a:lstStyle/>
          <a:p>
            <a:endParaRPr lang="en-US" altLang="zh-CN" dirty="0"/>
          </a:p>
          <a:p>
            <a:r>
              <a:rPr lang="en-US" altLang="zh-CN" sz="3600" dirty="0"/>
              <a:t>E</a:t>
            </a:r>
            <a:r>
              <a:rPr lang="en-US" altLang="zh-CN" sz="3600" baseline="-25000" dirty="0"/>
              <a:t>L</a:t>
            </a:r>
            <a:r>
              <a:rPr lang="en-US" altLang="zh-CN" dirty="0"/>
              <a:t> –</a:t>
            </a:r>
            <a:r>
              <a:rPr lang="en-US" altLang="zh-CN" sz="2800" dirty="0"/>
              <a:t>energy 0f incident laser photon</a:t>
            </a:r>
          </a:p>
          <a:p>
            <a:r>
              <a:rPr lang="en-US" altLang="zh-CN" sz="4800" baseline="-25000" dirty="0"/>
              <a:t>γ-relativistic Lorentz factor</a:t>
            </a:r>
            <a:endParaRPr lang="zh-CN" altLang="en-US" sz="4800" baseline="-25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srcRect/>
          <a:stretch>
            <a:fillRect/>
          </a:stretch>
        </p:blipFill>
        <p:spPr bwMode="auto">
          <a:xfrm>
            <a:off x="0" y="361950"/>
            <a:ext cx="7127875" cy="5038725"/>
          </a:xfrm>
          <a:prstGeom prst="rect">
            <a:avLst/>
          </a:prstGeom>
          <a:noFill/>
          <a:ln w="9525" algn="ctr">
            <a:noFill/>
            <a:miter lim="800000"/>
            <a:headEnd/>
            <a:tailEnd/>
          </a:ln>
        </p:spPr>
      </p:pic>
      <p:sp>
        <p:nvSpPr>
          <p:cNvPr id="39939" name="TextBox 3"/>
          <p:cNvSpPr txBox="1">
            <a:spLocks noChangeArrowheads="1"/>
          </p:cNvSpPr>
          <p:nvPr/>
        </p:nvSpPr>
        <p:spPr bwMode="auto">
          <a:xfrm>
            <a:off x="7164388" y="1238250"/>
            <a:ext cx="1979612" cy="3693319"/>
          </a:xfrm>
          <a:prstGeom prst="rect">
            <a:avLst/>
          </a:prstGeom>
          <a:noFill/>
          <a:ln w="9525">
            <a:noFill/>
            <a:miter lim="800000"/>
            <a:headEnd/>
            <a:tailEnd/>
          </a:ln>
        </p:spPr>
        <p:txBody>
          <a:bodyPr>
            <a:spAutoFit/>
          </a:bodyPr>
          <a:lstStyle/>
          <a:p>
            <a:r>
              <a:rPr lang="en-US" altLang="zh-CN" sz="2400" b="1" dirty="0"/>
              <a:t>Ee~200~750 </a:t>
            </a:r>
            <a:r>
              <a:rPr lang="en-US" altLang="zh-CN" sz="2400" b="1" dirty="0" err="1"/>
              <a:t>MeV</a:t>
            </a:r>
            <a:endParaRPr lang="en-US" altLang="zh-CN" sz="2400" b="1" dirty="0"/>
          </a:p>
          <a:p>
            <a:r>
              <a:rPr lang="en-US" altLang="zh-CN" sz="2400" b="1" dirty="0" err="1"/>
              <a:t>Nd:YLF</a:t>
            </a:r>
            <a:r>
              <a:rPr lang="en-US" altLang="zh-CN" sz="2400" b="1" dirty="0"/>
              <a:t> Laser</a:t>
            </a:r>
          </a:p>
          <a:p>
            <a:r>
              <a:rPr lang="en-US" altLang="zh-CN" sz="2400" b="1" dirty="0"/>
              <a:t>1054nm, 527nm</a:t>
            </a:r>
          </a:p>
          <a:p>
            <a:r>
              <a:rPr lang="en-US" altLang="zh-CN" sz="2400" b="1" dirty="0"/>
              <a:t>Photon Energy</a:t>
            </a:r>
          </a:p>
          <a:p>
            <a:r>
              <a:rPr lang="en-US" altLang="zh-CN" sz="2400" b="1" dirty="0"/>
              <a:t>1-40 </a:t>
            </a:r>
            <a:r>
              <a:rPr lang="en-US" altLang="zh-CN" sz="2400" b="1" dirty="0" err="1"/>
              <a:t>MeV</a:t>
            </a:r>
            <a:r>
              <a:rPr lang="en-US" altLang="zh-CN" sz="2400" b="1" dirty="0"/>
              <a:t> </a:t>
            </a:r>
          </a:p>
          <a:p>
            <a:r>
              <a:rPr lang="el-GR" altLang="zh-CN" sz="2400" b="1" dirty="0"/>
              <a:t>Θ</a:t>
            </a:r>
            <a:r>
              <a:rPr lang="en-US" altLang="zh-CN" sz="2400" b="1" dirty="0"/>
              <a:t> ~1/γ</a:t>
            </a:r>
          </a:p>
          <a:p>
            <a:endParaRPr lang="zh-CN" altLang="en-US" dirty="0"/>
          </a:p>
        </p:txBody>
      </p:sp>
      <p:sp>
        <p:nvSpPr>
          <p:cNvPr id="39940" name="TextBox 4"/>
          <p:cNvSpPr txBox="1">
            <a:spLocks noChangeArrowheads="1"/>
          </p:cNvSpPr>
          <p:nvPr/>
        </p:nvSpPr>
        <p:spPr bwMode="auto">
          <a:xfrm>
            <a:off x="336550" y="5802313"/>
            <a:ext cx="8397875" cy="1077218"/>
          </a:xfrm>
          <a:prstGeom prst="rect">
            <a:avLst/>
          </a:prstGeom>
          <a:noFill/>
          <a:ln w="9525">
            <a:noFill/>
            <a:miter lim="800000"/>
            <a:headEnd/>
            <a:tailEnd/>
          </a:ln>
        </p:spPr>
        <p:txBody>
          <a:bodyPr>
            <a:spAutoFit/>
          </a:bodyPr>
          <a:lstStyle/>
          <a:p>
            <a:r>
              <a:rPr lang="en-US" altLang="zh-CN" sz="3200" dirty="0"/>
              <a:t>A quasi-monochromatic energy spectrum can be obtained</a:t>
            </a:r>
            <a:endParaRPr lang="zh-CN" altLang="en-US" sz="3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4348" y="857232"/>
            <a:ext cx="7643866" cy="5016758"/>
          </a:xfrm>
          <a:prstGeom prst="rect">
            <a:avLst/>
          </a:prstGeom>
          <a:noFill/>
        </p:spPr>
        <p:txBody>
          <a:bodyPr wrap="square" rtlCol="0">
            <a:spAutoFit/>
          </a:bodyPr>
          <a:lstStyle/>
          <a:p>
            <a:r>
              <a:rPr lang="el-GR" altLang="zh-CN" sz="3200" b="1" dirty="0" smtClean="0">
                <a:solidFill>
                  <a:srgbClr val="FF0000"/>
                </a:solidFill>
              </a:rPr>
              <a:t>Θ</a:t>
            </a:r>
            <a:r>
              <a:rPr lang="en-US" altLang="zh-CN" sz="3200" b="1" dirty="0" smtClean="0">
                <a:solidFill>
                  <a:srgbClr val="FF0000"/>
                </a:solidFill>
              </a:rPr>
              <a:t> ~ !/γ  </a:t>
            </a:r>
            <a:r>
              <a:rPr lang="en-US" altLang="zh-CN" sz="3200" b="1" dirty="0" err="1" smtClean="0">
                <a:solidFill>
                  <a:srgbClr val="FF0000"/>
                </a:solidFill>
              </a:rPr>
              <a:t>发散角很小</a:t>
            </a:r>
            <a:r>
              <a:rPr lang="en-US" altLang="zh-CN" sz="3200" b="1" dirty="0" smtClean="0">
                <a:solidFill>
                  <a:srgbClr val="FF0000"/>
                </a:solidFill>
              </a:rPr>
              <a:t>   </a:t>
            </a:r>
            <a:r>
              <a:rPr lang="en-US" altLang="zh-CN" sz="3200" b="1" dirty="0" err="1" smtClean="0">
                <a:solidFill>
                  <a:srgbClr val="FF0000"/>
                </a:solidFill>
              </a:rPr>
              <a:t>和轫致辐射相比</a:t>
            </a:r>
            <a:endParaRPr lang="en-US" altLang="zh-CN" sz="3200" b="1" dirty="0" smtClean="0">
              <a:solidFill>
                <a:srgbClr val="FF0000"/>
              </a:solidFill>
            </a:endParaRPr>
          </a:p>
          <a:p>
            <a:endParaRPr lang="en-US" altLang="zh-CN" sz="3200" b="1" dirty="0" smtClean="0">
              <a:solidFill>
                <a:srgbClr val="FF0000"/>
              </a:solidFill>
            </a:endParaRPr>
          </a:p>
          <a:p>
            <a:r>
              <a:rPr lang="zh-CN" altLang="en-US" sz="3200" b="1" dirty="0" smtClean="0">
                <a:solidFill>
                  <a:srgbClr val="FF0000"/>
                </a:solidFill>
              </a:rPr>
              <a:t>能谱分布比轫</a:t>
            </a:r>
            <a:r>
              <a:rPr lang="en-US" altLang="zh-CN" sz="3200" b="1" dirty="0" err="1" smtClean="0">
                <a:solidFill>
                  <a:srgbClr val="FF0000"/>
                </a:solidFill>
              </a:rPr>
              <a:t>致辐射好,</a:t>
            </a:r>
            <a:r>
              <a:rPr lang="en-US" altLang="zh-CN" sz="3200" b="1" dirty="0" err="1" smtClean="0"/>
              <a:t>但也有一定能谱宽度,对核物理实验研究,还需要加准直器才能获得准单能</a:t>
            </a:r>
            <a:endParaRPr lang="en-US" altLang="zh-CN" sz="3200" b="1" dirty="0" smtClean="0"/>
          </a:p>
          <a:p>
            <a:endParaRPr lang="en-US" altLang="zh-CN" sz="3200" b="1" dirty="0" smtClean="0"/>
          </a:p>
          <a:p>
            <a:r>
              <a:rPr lang="zh-CN" altLang="en-US" sz="3200" b="1" dirty="0" smtClean="0"/>
              <a:t>对嬗变应用</a:t>
            </a:r>
            <a:r>
              <a:rPr lang="en-US" altLang="zh-CN" sz="3200" b="1" dirty="0" smtClean="0"/>
              <a:t>,由于巨共振峯很宽,半宽度有几个MeV,所以对单能性要求不高,但要求的激光平均功率很高,这种激光器目前还做不出来,必须研制超级的激光儲存腔</a:t>
            </a:r>
            <a:endParaRPr lang="zh-CN" altLang="en-US" sz="32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0"/>
            <a:ext cx="8572560" cy="5016758"/>
          </a:xfrm>
          <a:prstGeom prst="rect">
            <a:avLst/>
          </a:prstGeom>
          <a:noFill/>
        </p:spPr>
        <p:txBody>
          <a:bodyPr wrap="square" rtlCol="0">
            <a:spAutoFit/>
          </a:bodyPr>
          <a:lstStyle/>
          <a:p>
            <a:pPr algn="ctr"/>
            <a:endParaRPr lang="en-US" altLang="zh-CN" sz="3200" b="1" dirty="0" smtClean="0"/>
          </a:p>
          <a:p>
            <a:pPr algn="ctr"/>
            <a:r>
              <a:rPr lang="zh-CN" altLang="en-US" sz="3200" b="1" dirty="0" smtClean="0"/>
              <a:t>内容提要</a:t>
            </a:r>
            <a:endParaRPr lang="en-US" altLang="zh-CN" sz="3200" b="1" dirty="0" smtClean="0"/>
          </a:p>
          <a:p>
            <a:endParaRPr lang="en-US" altLang="zh-CN" sz="3200" b="1" dirty="0" smtClean="0"/>
          </a:p>
          <a:p>
            <a:r>
              <a:rPr lang="en-US" altLang="zh-CN" sz="3200" b="1" dirty="0" smtClean="0"/>
              <a:t>1. </a:t>
            </a:r>
            <a:r>
              <a:rPr lang="zh-CN" altLang="en-US" sz="3200" b="1" dirty="0" smtClean="0"/>
              <a:t>准单能</a:t>
            </a:r>
            <a:r>
              <a:rPr lang="en-US" altLang="zh-CN" sz="3200" b="1" dirty="0" err="1" smtClean="0"/>
              <a:t>高亮度γ射线的产生</a:t>
            </a:r>
            <a:r>
              <a:rPr lang="en-US" altLang="zh-CN" sz="3200" b="1" dirty="0" smtClean="0"/>
              <a:t>;</a:t>
            </a:r>
          </a:p>
          <a:p>
            <a:r>
              <a:rPr lang="en-US" altLang="zh-CN" sz="3200" b="1" dirty="0" smtClean="0"/>
              <a:t>2. </a:t>
            </a:r>
            <a:r>
              <a:rPr lang="en-US" altLang="zh-CN" sz="3200" b="1" dirty="0" err="1" smtClean="0"/>
              <a:t>高能量的准单能高亮度的</a:t>
            </a:r>
            <a:r>
              <a:rPr lang="en-US" altLang="zh-CN" sz="3200" b="1" dirty="0" smtClean="0"/>
              <a:t> </a:t>
            </a:r>
            <a:r>
              <a:rPr lang="en-US" altLang="zh-CN" sz="3200" b="1" dirty="0" err="1" smtClean="0"/>
              <a:t>γ射线在核物理发</a:t>
            </a:r>
            <a:endParaRPr lang="en-US" altLang="zh-CN" sz="3200" b="1" dirty="0" smtClean="0"/>
          </a:p>
          <a:p>
            <a:pPr algn="ctr"/>
            <a:r>
              <a:rPr lang="en-US" altLang="zh-CN" sz="3200" b="1" dirty="0" err="1" smtClean="0"/>
              <a:t>展中的意义</a:t>
            </a:r>
            <a:endParaRPr lang="zh-CN" altLang="en-US" sz="3200" b="1" dirty="0" smtClean="0"/>
          </a:p>
          <a:p>
            <a:r>
              <a:rPr lang="en-US" altLang="zh-CN" sz="3200" b="1" dirty="0" smtClean="0"/>
              <a:t>3. </a:t>
            </a:r>
            <a:r>
              <a:rPr lang="en-US" altLang="zh-CN" sz="3200" b="1" dirty="0" err="1" smtClean="0"/>
              <a:t>在核能发展中嬗变研究的重要意义</a:t>
            </a:r>
            <a:r>
              <a:rPr lang="en-US" altLang="zh-CN" sz="3200" b="1" dirty="0" smtClean="0"/>
              <a:t>;</a:t>
            </a:r>
          </a:p>
          <a:p>
            <a:r>
              <a:rPr lang="en-US" altLang="zh-CN" sz="3200" b="1" dirty="0" smtClean="0"/>
              <a:t>4. </a:t>
            </a:r>
            <a:r>
              <a:rPr lang="en-US" altLang="zh-CN" sz="3200" b="1" dirty="0" err="1" smtClean="0"/>
              <a:t>激光直接驱动嬗变的研究</a:t>
            </a:r>
            <a:r>
              <a:rPr lang="en-US" altLang="zh-CN" sz="3200" b="1" dirty="0" smtClean="0"/>
              <a:t>;</a:t>
            </a:r>
          </a:p>
          <a:p>
            <a:r>
              <a:rPr lang="en-US" altLang="zh-CN" sz="3200" b="1" dirty="0" smtClean="0"/>
              <a:t>5. LCS-</a:t>
            </a:r>
            <a:r>
              <a:rPr lang="en-US" altLang="zh-CN" sz="3200" b="1" dirty="0" err="1" smtClean="0"/>
              <a:t>γ射线用于嬗变的研究</a:t>
            </a:r>
            <a:endParaRPr lang="en-US" altLang="zh-CN" sz="3200" b="1" dirty="0" smtClean="0"/>
          </a:p>
          <a:p>
            <a:r>
              <a:rPr lang="en-US" altLang="zh-CN" sz="3200" b="1" dirty="0" smtClean="0"/>
              <a:t>6. </a:t>
            </a:r>
            <a:r>
              <a:rPr lang="en-US" altLang="zh-CN" sz="3200" b="1" dirty="0" err="1" smtClean="0"/>
              <a:t>小结</a:t>
            </a:r>
            <a:endParaRPr lang="en-US" altLang="zh-CN" sz="3200" b="1"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a:blip r:embed="rId2"/>
          <a:srcRect/>
          <a:stretch>
            <a:fillRect/>
          </a:stretch>
        </p:blipFill>
        <p:spPr bwMode="auto">
          <a:xfrm>
            <a:off x="642910" y="857232"/>
            <a:ext cx="8215370" cy="56436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p:nvPr/>
        </p:nvPicPr>
        <p:blipFill>
          <a:blip r:embed="rId2"/>
          <a:srcRect/>
          <a:stretch>
            <a:fillRect/>
          </a:stretch>
        </p:blipFill>
        <p:spPr bwMode="auto">
          <a:xfrm>
            <a:off x="357158" y="428604"/>
            <a:ext cx="8215369" cy="4786345"/>
          </a:xfrm>
          <a:prstGeom prst="rect">
            <a:avLst/>
          </a:prstGeom>
          <a:noFill/>
          <a:ln w="9525">
            <a:noFill/>
            <a:miter lim="800000"/>
            <a:headEnd/>
            <a:tailEnd/>
          </a:ln>
        </p:spPr>
      </p:pic>
      <p:sp>
        <p:nvSpPr>
          <p:cNvPr id="4" name="TextBox 3"/>
          <p:cNvSpPr txBox="1"/>
          <p:nvPr/>
        </p:nvSpPr>
        <p:spPr>
          <a:xfrm>
            <a:off x="785786" y="5500702"/>
            <a:ext cx="7429552" cy="954107"/>
          </a:xfrm>
          <a:prstGeom prst="rect">
            <a:avLst/>
          </a:prstGeom>
          <a:noFill/>
        </p:spPr>
        <p:txBody>
          <a:bodyPr wrap="square" rtlCol="0">
            <a:spAutoFit/>
          </a:bodyPr>
          <a:lstStyle/>
          <a:p>
            <a:r>
              <a:rPr lang="zh-CN" altLang="en-US" sz="2800" b="1" dirty="0" smtClean="0"/>
              <a:t> 腔内光子储存率的理论计算曲线和实验的结果，</a:t>
            </a:r>
            <a:r>
              <a:rPr lang="en-US" sz="2800" b="1" dirty="0" smtClean="0"/>
              <a:t>PMS</a:t>
            </a:r>
            <a:r>
              <a:rPr lang="zh-CN" altLang="en-US" sz="2800" b="1" dirty="0" smtClean="0"/>
              <a:t>和</a:t>
            </a:r>
            <a:r>
              <a:rPr lang="en-US" sz="2800" b="1" dirty="0" smtClean="0"/>
              <a:t>JAE</a:t>
            </a:r>
            <a:r>
              <a:rPr lang="zh-CN" altLang="en-US" sz="2800" b="1" dirty="0" smtClean="0"/>
              <a:t>等是镜片制造商的名称</a:t>
            </a:r>
            <a:endParaRPr lang="zh-CN" altLang="en-US" sz="28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85728"/>
            <a:ext cx="9144000" cy="5550237"/>
          </a:xfrm>
          <a:prstGeom prst="rect">
            <a:avLst/>
          </a:prstGeom>
          <a:noFill/>
        </p:spPr>
        <p:txBody>
          <a:bodyPr wrap="square" rtlCol="0">
            <a:spAutoFit/>
          </a:bodyPr>
          <a:lstStyle/>
          <a:p>
            <a:r>
              <a:rPr lang="zh-CN" altLang="en-US" sz="2800" b="1" dirty="0" smtClean="0"/>
              <a:t>                    研制超级激光储存腔的必要性</a:t>
            </a:r>
            <a:endParaRPr lang="en-US" altLang="zh-CN" sz="2800" b="1" dirty="0" smtClean="0"/>
          </a:p>
          <a:p>
            <a:endParaRPr lang="en-US" altLang="zh-CN" sz="2800" b="1" dirty="0" smtClean="0"/>
          </a:p>
          <a:p>
            <a:r>
              <a:rPr lang="en-US" altLang="zh-CN" sz="2800" b="1" dirty="0" smtClean="0"/>
              <a:t>     光子和电子产生康普顿散射的截面很小,~10</a:t>
            </a:r>
            <a:r>
              <a:rPr lang="en-US" altLang="zh-CN" sz="2800" b="1" baseline="30000" dirty="0" smtClean="0"/>
              <a:t>-25</a:t>
            </a:r>
            <a:r>
              <a:rPr lang="en-US" altLang="zh-CN" sz="2800" b="1" dirty="0" smtClean="0"/>
              <a:t>  cm</a:t>
            </a:r>
            <a:r>
              <a:rPr lang="en-US" altLang="zh-CN" sz="2800" b="1" baseline="30000" dirty="0" smtClean="0"/>
              <a:t>2</a:t>
            </a:r>
            <a:r>
              <a:rPr lang="en-US" altLang="zh-CN" sz="2800" b="1" dirty="0" smtClean="0"/>
              <a:t> ,</a:t>
            </a:r>
          </a:p>
          <a:p>
            <a:endParaRPr lang="en-US" altLang="zh-CN" sz="2800" b="1" baseline="30000" dirty="0" smtClean="0"/>
          </a:p>
          <a:p>
            <a:r>
              <a:rPr lang="zh-CN" altLang="en-US" sz="2800" b="1" dirty="0" smtClean="0"/>
              <a:t>要达到嬗变的目的</a:t>
            </a:r>
            <a:r>
              <a:rPr lang="en-US" altLang="zh-CN" sz="2800" b="1" dirty="0" smtClean="0"/>
              <a:t>,</a:t>
            </a:r>
            <a:r>
              <a:rPr lang="en-US" altLang="zh-CN" sz="2800" b="1" dirty="0" err="1" smtClean="0"/>
              <a:t>需要高平均功率和大能量的激光器</a:t>
            </a:r>
            <a:r>
              <a:rPr lang="en-US" altLang="zh-CN" sz="2800" b="1" dirty="0" smtClean="0"/>
              <a:t>.</a:t>
            </a:r>
          </a:p>
          <a:p>
            <a:endParaRPr lang="en-US" altLang="zh-CN" sz="2800" b="1" dirty="0" smtClean="0"/>
          </a:p>
          <a:p>
            <a:r>
              <a:rPr lang="en-US" altLang="zh-CN" sz="2800" b="1" dirty="0" smtClean="0"/>
              <a:t>      </a:t>
            </a:r>
            <a:r>
              <a:rPr lang="en-US" altLang="zh-CN" sz="2800" b="1" dirty="0" err="1" smtClean="0"/>
              <a:t>举例</a:t>
            </a:r>
            <a:r>
              <a:rPr lang="en-US" altLang="zh-CN" sz="2800" b="1" dirty="0" smtClean="0"/>
              <a:t>;  New Subaru </a:t>
            </a:r>
            <a:r>
              <a:rPr lang="en-US" altLang="zh-CN" sz="2800" b="1" dirty="0" err="1" smtClean="0"/>
              <a:t>储存环中的平均电流</a:t>
            </a:r>
            <a:r>
              <a:rPr lang="en-US" altLang="zh-CN" sz="2800" b="1" dirty="0" smtClean="0"/>
              <a:t> 为200ma和</a:t>
            </a:r>
          </a:p>
          <a:p>
            <a:endParaRPr lang="en-US" altLang="zh-CN" sz="2800" b="1" dirty="0" smtClean="0"/>
          </a:p>
          <a:p>
            <a:r>
              <a:rPr lang="en-US" altLang="zh-CN" sz="2800" b="1" dirty="0" smtClean="0"/>
              <a:t>2KW CO</a:t>
            </a:r>
            <a:r>
              <a:rPr lang="en-US" altLang="zh-CN" sz="2800" b="1" baseline="-25000" dirty="0" smtClean="0"/>
              <a:t>2</a:t>
            </a:r>
            <a:r>
              <a:rPr lang="en-US" altLang="zh-CN" sz="2800" b="1" dirty="0" smtClean="0"/>
              <a:t> (CW)对撞,在1m的相互作用的长度上产额Y</a:t>
            </a:r>
          </a:p>
          <a:p>
            <a:endParaRPr lang="en-US" altLang="zh-CN" sz="2800" b="1" dirty="0" smtClean="0"/>
          </a:p>
          <a:p>
            <a:r>
              <a:rPr lang="en-US" altLang="zh-CN" sz="2800" b="1" dirty="0" smtClean="0"/>
              <a:t>     Y={(0.2/1.6x10</a:t>
            </a:r>
            <a:r>
              <a:rPr lang="en-US" altLang="zh-CN" sz="2800" b="1" baseline="30000" dirty="0" smtClean="0"/>
              <a:t>-19 </a:t>
            </a:r>
            <a:r>
              <a:rPr lang="en-US" altLang="zh-CN" sz="2800" b="1" dirty="0" smtClean="0"/>
              <a:t>)x3x10</a:t>
            </a:r>
            <a:r>
              <a:rPr lang="en-US" altLang="zh-CN" sz="2800" b="1" baseline="30000" dirty="0" smtClean="0"/>
              <a:t>-9</a:t>
            </a:r>
            <a:r>
              <a:rPr lang="en-US" altLang="zh-CN" sz="2800" b="1" dirty="0" smtClean="0"/>
              <a:t>x(2x10</a:t>
            </a:r>
            <a:r>
              <a:rPr lang="en-US" altLang="zh-CN" sz="2800" b="1" baseline="30000" dirty="0" smtClean="0"/>
              <a:t>3</a:t>
            </a:r>
            <a:r>
              <a:rPr lang="en-US" altLang="zh-CN" sz="2800" b="1" dirty="0" smtClean="0"/>
              <a:t>x10</a:t>
            </a:r>
            <a:r>
              <a:rPr lang="en-US" altLang="zh-CN" sz="2800" b="1" baseline="30000" dirty="0" smtClean="0"/>
              <a:t>7</a:t>
            </a:r>
            <a:r>
              <a:rPr lang="en-US" altLang="zh-CN" sz="2800" b="1" dirty="0" smtClean="0"/>
              <a:t>x3x10</a:t>
            </a:r>
            <a:r>
              <a:rPr lang="en-US" altLang="zh-CN" sz="2800" b="1" baseline="30000" dirty="0" smtClean="0"/>
              <a:t> -9</a:t>
            </a:r>
            <a:r>
              <a:rPr lang="en-US" altLang="zh-CN" sz="2800" b="1" dirty="0" smtClean="0"/>
              <a:t> ) /1.6x10</a:t>
            </a:r>
            <a:r>
              <a:rPr lang="en-US" altLang="zh-CN" sz="2800" b="1" baseline="30000" dirty="0" smtClean="0"/>
              <a:t>-12</a:t>
            </a:r>
            <a:r>
              <a:rPr lang="en-US" altLang="zh-CN" sz="2800" b="1" dirty="0" smtClean="0"/>
              <a:t> </a:t>
            </a:r>
          </a:p>
          <a:p>
            <a:endParaRPr lang="en-US" altLang="zh-CN" sz="2800" b="1" dirty="0" smtClean="0"/>
          </a:p>
          <a:p>
            <a:r>
              <a:rPr lang="en-US" altLang="zh-CN" sz="2800" b="1" dirty="0" smtClean="0"/>
              <a:t>X0.1}x5x10</a:t>
            </a:r>
            <a:r>
              <a:rPr lang="en-US" altLang="zh-CN" sz="2800" b="1" baseline="30000" dirty="0" smtClean="0"/>
              <a:t>-25 </a:t>
            </a:r>
            <a:r>
              <a:rPr lang="en-US" altLang="zh-CN" sz="2800" b="1" dirty="0" err="1" smtClean="0"/>
              <a:t>xf</a:t>
            </a:r>
            <a:r>
              <a:rPr lang="en-US" altLang="zh-CN" sz="2800" b="1" dirty="0" smtClean="0"/>
              <a:t>         f—</a:t>
            </a:r>
            <a:r>
              <a:rPr lang="en-US" altLang="zh-CN" sz="2800" b="1" dirty="0" err="1" smtClean="0"/>
              <a:t>是电子朿的重复额率</a:t>
            </a:r>
            <a:r>
              <a:rPr lang="en-US" altLang="zh-CN" sz="2800" b="1" dirty="0" smtClean="0"/>
              <a:t>   σ=5x10</a:t>
            </a:r>
            <a:r>
              <a:rPr lang="en-US" altLang="zh-CN" sz="2800" b="1" baseline="30000" dirty="0" smtClean="0"/>
              <a:t>-25</a:t>
            </a:r>
            <a:r>
              <a:rPr lang="en-US" altLang="zh-CN" sz="2800" b="1" dirty="0" smtClean="0"/>
              <a:t> cm</a:t>
            </a:r>
            <a:r>
              <a:rPr lang="en-US" altLang="zh-CN" sz="2800" b="1" baseline="30000" dirty="0" smtClean="0"/>
              <a:t>2</a:t>
            </a:r>
            <a:endParaRPr lang="zh-CN" altLang="en-US" sz="2800" b="1" baseline="30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785794"/>
            <a:ext cx="7715304" cy="3949799"/>
          </a:xfrm>
          <a:prstGeom prst="rect">
            <a:avLst/>
          </a:prstGeom>
          <a:noFill/>
        </p:spPr>
        <p:txBody>
          <a:bodyPr wrap="square" rtlCol="0">
            <a:spAutoFit/>
          </a:bodyPr>
          <a:lstStyle/>
          <a:p>
            <a:r>
              <a:rPr lang="en-US" altLang="zh-CN" sz="3200" b="1" dirty="0" smtClean="0"/>
              <a:t>Y = 0.7f/s  聚焦直径为1cm,如果缩小到1mm, </a:t>
            </a:r>
          </a:p>
          <a:p>
            <a:endParaRPr lang="en-US" altLang="zh-CN" sz="3200" b="1" dirty="0" smtClean="0"/>
          </a:p>
          <a:p>
            <a:r>
              <a:rPr lang="en-US" altLang="zh-CN" sz="3200" b="1" dirty="0" smtClean="0"/>
              <a:t>Y=7x10</a:t>
            </a:r>
            <a:r>
              <a:rPr lang="en-US" altLang="zh-CN" sz="3200" b="1" baseline="30000" dirty="0" smtClean="0"/>
              <a:t>3</a:t>
            </a:r>
            <a:r>
              <a:rPr lang="en-US" altLang="zh-CN" sz="3200" b="1" dirty="0" smtClean="0"/>
              <a:t> f/s.</a:t>
            </a:r>
          </a:p>
          <a:p>
            <a:endParaRPr lang="en-US" altLang="zh-CN" sz="3200" b="1" dirty="0" smtClean="0"/>
          </a:p>
          <a:p>
            <a:r>
              <a:rPr lang="zh-CN" altLang="en-US" sz="3200" b="1" dirty="0" smtClean="0">
                <a:solidFill>
                  <a:srgbClr val="FF0000"/>
                </a:solidFill>
              </a:rPr>
              <a:t>因为实际上是在</a:t>
            </a:r>
            <a:r>
              <a:rPr lang="en-US" altLang="zh-CN" sz="3200" b="1" dirty="0" smtClean="0">
                <a:solidFill>
                  <a:srgbClr val="FF0000"/>
                </a:solidFill>
              </a:rPr>
              <a:t>3ns中产生,γ通量相当大, </a:t>
            </a:r>
          </a:p>
          <a:p>
            <a:endParaRPr lang="en-US" altLang="zh-CN" sz="3200" b="1" dirty="0" smtClean="0">
              <a:solidFill>
                <a:srgbClr val="FF0000"/>
              </a:solidFill>
            </a:endParaRPr>
          </a:p>
          <a:p>
            <a:r>
              <a:rPr lang="en-US" altLang="zh-CN" sz="3200" b="1" dirty="0" err="1" smtClean="0">
                <a:solidFill>
                  <a:srgbClr val="FF0000"/>
                </a:solidFill>
              </a:rPr>
              <a:t>但γ</a:t>
            </a:r>
            <a:r>
              <a:rPr lang="en-US" altLang="zh-CN" sz="3200" b="1" dirty="0" err="1" smtClean="0">
                <a:solidFill>
                  <a:srgbClr val="FF0000"/>
                </a:solidFill>
              </a:rPr>
              <a:t>数目不大.做研究可以,做工业应用下行</a:t>
            </a:r>
            <a:r>
              <a:rPr lang="en-US" altLang="zh-CN" sz="3200" b="1" dirty="0" smtClean="0">
                <a:solidFill>
                  <a:srgbClr val="FF0000"/>
                </a:solidFill>
              </a:rPr>
              <a:t>.</a:t>
            </a:r>
            <a:endParaRPr lang="en-US" altLang="zh-CN" sz="3200" b="1" dirty="0" smtClean="0">
              <a:solidFill>
                <a:srgbClr val="FF0000"/>
              </a:solidFill>
            </a:endParaRPr>
          </a:p>
          <a:p>
            <a:r>
              <a:rPr lang="en-US" altLang="zh-CN" sz="4000" b="1" baseline="30000" dirty="0" smtClean="0"/>
              <a:t> </a:t>
            </a:r>
            <a:endParaRPr lang="zh-CN" altLang="en-US" sz="4000" b="1" baseline="30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a:blip r:embed="rId2"/>
          <a:srcRect/>
          <a:stretch>
            <a:fillRect/>
          </a:stretch>
        </p:blipFill>
        <p:spPr bwMode="auto">
          <a:xfrm>
            <a:off x="357158" y="428604"/>
            <a:ext cx="8286808" cy="60007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a:blip r:embed="rId2"/>
          <a:srcRect/>
          <a:stretch>
            <a:fillRect/>
          </a:stretch>
        </p:blipFill>
        <p:spPr bwMode="auto">
          <a:xfrm>
            <a:off x="142844" y="214290"/>
            <a:ext cx="9001156" cy="5429288"/>
          </a:xfrm>
          <a:prstGeom prst="rect">
            <a:avLst/>
          </a:prstGeom>
          <a:noFill/>
          <a:ln w="9525">
            <a:noFill/>
            <a:miter lim="800000"/>
            <a:headEnd/>
            <a:tailEnd/>
          </a:ln>
        </p:spPr>
      </p:pic>
      <p:sp>
        <p:nvSpPr>
          <p:cNvPr id="4" name="TextBox 3"/>
          <p:cNvSpPr txBox="1"/>
          <p:nvPr/>
        </p:nvSpPr>
        <p:spPr>
          <a:xfrm>
            <a:off x="714348" y="5715016"/>
            <a:ext cx="7286676" cy="954107"/>
          </a:xfrm>
          <a:prstGeom prst="rect">
            <a:avLst/>
          </a:prstGeom>
          <a:noFill/>
        </p:spPr>
        <p:txBody>
          <a:bodyPr wrap="square" rtlCol="0">
            <a:spAutoFit/>
          </a:bodyPr>
          <a:lstStyle/>
          <a:p>
            <a:r>
              <a:rPr lang="zh-CN" altLang="en-US" sz="2800" dirty="0" smtClean="0"/>
              <a:t>由于多次散射和多光子效应造成的电子朿能量分布的加宽</a:t>
            </a:r>
            <a:endParaRPr lang="zh-CN" altLang="en-US" sz="2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4290"/>
            <a:ext cx="8643998" cy="4278094"/>
          </a:xfrm>
          <a:prstGeom prst="rect">
            <a:avLst/>
          </a:prstGeom>
          <a:noFill/>
        </p:spPr>
        <p:txBody>
          <a:bodyPr wrap="square" rtlCol="0">
            <a:spAutoFit/>
          </a:bodyPr>
          <a:lstStyle/>
          <a:p>
            <a:r>
              <a:rPr lang="en-US" altLang="zh-CN" sz="4000" b="1" dirty="0" smtClean="0"/>
              <a:t>2. </a:t>
            </a:r>
            <a:r>
              <a:rPr lang="en-US" altLang="zh-CN" sz="4000" b="1" dirty="0" err="1" smtClean="0"/>
              <a:t>高能量的单能高亮度的</a:t>
            </a:r>
            <a:r>
              <a:rPr lang="en-US" altLang="zh-CN" sz="4000" b="1" dirty="0" smtClean="0"/>
              <a:t> </a:t>
            </a:r>
            <a:r>
              <a:rPr lang="en-US" altLang="zh-CN" sz="4000" b="1" dirty="0" err="1" smtClean="0"/>
              <a:t>γ射线在核物理发展中的意义</a:t>
            </a:r>
            <a:endParaRPr lang="en-US" altLang="zh-CN" sz="4000" b="1" dirty="0" smtClean="0"/>
          </a:p>
          <a:p>
            <a:r>
              <a:rPr lang="en-US" altLang="zh-CN" sz="3200" b="1" dirty="0" smtClean="0"/>
              <a:t> </a:t>
            </a:r>
          </a:p>
          <a:p>
            <a:r>
              <a:rPr lang="en-US" altLang="zh-CN" sz="3200" b="1" dirty="0" smtClean="0"/>
              <a:t>    </a:t>
            </a:r>
            <a:r>
              <a:rPr lang="zh-CN" altLang="en-US" sz="3200" b="1" dirty="0" smtClean="0"/>
              <a:t>光核反应的研究需要有一个单能的亮度高   </a:t>
            </a:r>
            <a:endParaRPr lang="en-US" altLang="zh-CN" sz="3200" b="1" dirty="0" smtClean="0"/>
          </a:p>
          <a:p>
            <a:endParaRPr lang="en-US" altLang="zh-CN" sz="3200" b="1" dirty="0" smtClean="0"/>
          </a:p>
          <a:p>
            <a:r>
              <a:rPr lang="en-US" altLang="zh-CN" sz="3200" b="1" dirty="0" smtClean="0"/>
              <a:t>         </a:t>
            </a:r>
            <a:r>
              <a:rPr lang="zh-CN" altLang="en-US" sz="3200" b="1" dirty="0" smtClean="0"/>
              <a:t>的</a:t>
            </a:r>
            <a:r>
              <a:rPr lang="en-US" altLang="zh-CN" sz="3200" b="1" dirty="0" smtClean="0"/>
              <a:t>γ</a:t>
            </a:r>
            <a:r>
              <a:rPr lang="zh-CN" altLang="en-US" sz="3200" b="1" dirty="0" smtClean="0"/>
              <a:t>射线源</a:t>
            </a:r>
            <a:endParaRPr lang="en-US" altLang="zh-CN" sz="3200" b="1" dirty="0" smtClean="0"/>
          </a:p>
          <a:p>
            <a:r>
              <a:rPr lang="en-US" altLang="zh-CN" sz="3200" b="1" dirty="0" smtClean="0"/>
              <a:t>           </a:t>
            </a:r>
            <a:endParaRPr lang="zh-CN" altLang="en-US" sz="3200" dirty="0" smtClean="0"/>
          </a:p>
          <a:p>
            <a:endParaRPr lang="zh-CN" altLang="en-US" sz="3200" b="1"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
          <p:cNvSpPr>
            <a:spLocks noChangeArrowheads="1"/>
          </p:cNvSpPr>
          <p:nvPr/>
        </p:nvSpPr>
        <p:spPr bwMode="auto">
          <a:xfrm>
            <a:off x="0" y="0"/>
            <a:ext cx="885828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00050" algn="l" defTabSz="914400" rtl="0" eaLnBrk="1" fontAlgn="base" latinLnBrk="0" hangingPunct="1">
              <a:lnSpc>
                <a:spcPct val="100000"/>
              </a:lnSpc>
              <a:spcBef>
                <a:spcPct val="0"/>
              </a:spcBef>
              <a:spcAft>
                <a:spcPct val="0"/>
              </a:spcAft>
              <a:buClrTx/>
              <a:buSzTx/>
              <a:buFontTx/>
              <a:buNone/>
              <a:tabLst/>
            </a:pPr>
            <a:endParaRPr kumimoji="0" lang="en-US" alt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400050" algn="l" defTabSz="914400" rtl="0" eaLnBrk="1" fontAlgn="base" latinLnBrk="0" hangingPunct="1">
              <a:lnSpc>
                <a:spcPct val="100000"/>
              </a:lnSpc>
              <a:spcBef>
                <a:spcPct val="0"/>
              </a:spcBef>
              <a:spcAft>
                <a:spcPct val="0"/>
              </a:spcAft>
              <a:buClrTx/>
              <a:buSzTx/>
              <a:buFontTx/>
              <a:buNone/>
              <a:tabLst/>
            </a:pPr>
            <a:r>
              <a:rPr kumimoji="0" 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光核作用是一种有阀能的反应，</a:t>
            </a:r>
            <a:r>
              <a:rPr kumimoji="0" lang="en-US" alt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r>
              <a:rPr kumimoji="0" lang="en-US" altLang="zh-CN" sz="2400" b="1" i="0" u="none" strike="noStrike" cap="none" normalizeH="0" baseline="0" dirty="0" err="1" smtClean="0">
                <a:ln>
                  <a:noFill/>
                </a:ln>
                <a:solidFill>
                  <a:schemeClr val="tx1"/>
                </a:solidFill>
                <a:effectLst/>
                <a:latin typeface="Times New Roman" pitchFamily="18" charset="0"/>
                <a:ea typeface="宋体" pitchFamily="2" charset="-122"/>
                <a:cs typeface="Times New Roman" pitchFamily="18" charset="0"/>
              </a:rPr>
              <a:t>γ,n</a:t>
            </a:r>
            <a:r>
              <a:rPr kumimoji="0" lang="en-US" alt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r>
              <a:rPr kumimoji="0" lang="zh-CN" altLang="en-US"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和</a:t>
            </a:r>
            <a:r>
              <a:rPr kumimoji="0" lang="en-US" alt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r>
              <a:rPr kumimoji="0" lang="en-US" altLang="zh-CN" sz="2400" b="1" i="0" u="none" strike="noStrike" cap="none" normalizeH="0" baseline="0" dirty="0" err="1" smtClean="0">
                <a:ln>
                  <a:noFill/>
                </a:ln>
                <a:solidFill>
                  <a:schemeClr val="tx1"/>
                </a:solidFill>
                <a:effectLst/>
                <a:latin typeface="Times New Roman" pitchFamily="18" charset="0"/>
                <a:ea typeface="宋体" pitchFamily="2" charset="-122"/>
                <a:cs typeface="Times New Roman" pitchFamily="18" charset="0"/>
              </a:rPr>
              <a:t>γ,p</a:t>
            </a:r>
            <a:r>
              <a:rPr kumimoji="0" lang="en-US" alt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r>
              <a:rPr kumimoji="0" lang="zh-CN" altLang="en-US"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反应的阀能就是靶</a:t>
            </a:r>
            <a:endParaRPr kumimoji="0" lang="en-US" alt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400050" algn="l" defTabSz="914400" rtl="0" eaLnBrk="1" fontAlgn="base" latinLnBrk="0" hangingPunct="1">
              <a:lnSpc>
                <a:spcPct val="100000"/>
              </a:lnSpc>
              <a:spcBef>
                <a:spcPct val="0"/>
              </a:spcBef>
              <a:spcAft>
                <a:spcPct val="0"/>
              </a:spcAft>
              <a:buClrTx/>
              <a:buSzTx/>
              <a:buFontTx/>
              <a:buNone/>
              <a:tabLst/>
            </a:pPr>
            <a:endParaRPr lang="en-US" altLang="zh-CN" sz="2400" b="1" dirty="0" smtClean="0">
              <a:latin typeface="Times New Roman" pitchFamily="18" charset="0"/>
              <a:ea typeface="宋体" pitchFamily="2" charset="-122"/>
              <a:cs typeface="Times New Roman" pitchFamily="18" charset="0"/>
            </a:endParaRPr>
          </a:p>
          <a:p>
            <a:pPr marL="0" marR="0" lvl="0" indent="400050" algn="l"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核中的最后一个中子和质子的结合能，通过</a:t>
            </a:r>
            <a:r>
              <a:rPr kumimoji="0" lang="en-US" alt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r>
              <a:rPr kumimoji="0" lang="en-US" altLang="zh-CN" sz="2400" b="1" i="0" u="none" strike="noStrike" cap="none" normalizeH="0" baseline="0" dirty="0" err="1" smtClean="0">
                <a:ln>
                  <a:noFill/>
                </a:ln>
                <a:solidFill>
                  <a:schemeClr val="tx1"/>
                </a:solidFill>
                <a:effectLst/>
                <a:latin typeface="Times New Roman" pitchFamily="18" charset="0"/>
                <a:ea typeface="宋体" pitchFamily="2" charset="-122"/>
                <a:cs typeface="Times New Roman" pitchFamily="18" charset="0"/>
              </a:rPr>
              <a:t>γ,n</a:t>
            </a:r>
            <a:r>
              <a:rPr kumimoji="0" lang="en-US" alt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r>
              <a:rPr kumimoji="0" lang="zh-CN" altLang="en-US"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反应阀值的测</a:t>
            </a:r>
            <a:endParaRPr kumimoji="0" lang="en-US" alt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400050" algn="l" defTabSz="914400" rtl="0" eaLnBrk="1" fontAlgn="base" latinLnBrk="0" hangingPunct="1">
              <a:lnSpc>
                <a:spcPct val="100000"/>
              </a:lnSpc>
              <a:spcBef>
                <a:spcPct val="0"/>
              </a:spcBef>
              <a:spcAft>
                <a:spcPct val="0"/>
              </a:spcAft>
              <a:buClrTx/>
              <a:buSzTx/>
              <a:buFontTx/>
              <a:buNone/>
              <a:tabLst/>
            </a:pPr>
            <a:endParaRPr lang="en-US" altLang="zh-CN" sz="2400" b="1" dirty="0" smtClean="0">
              <a:latin typeface="Times New Roman" pitchFamily="18" charset="0"/>
              <a:ea typeface="宋体" pitchFamily="2" charset="-122"/>
              <a:cs typeface="Times New Roman" pitchFamily="18" charset="0"/>
            </a:endParaRPr>
          </a:p>
          <a:p>
            <a:pPr marL="0" marR="0" lvl="0" indent="400050" algn="l"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量可以精确地获得最后一个中子的结合能的数据。</a:t>
            </a:r>
            <a:endParaRPr kumimoji="0" lang="en-US" alt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400050" algn="l" defTabSz="914400" rtl="0" eaLnBrk="1" fontAlgn="base" latinLnBrk="0" hangingPunct="1">
              <a:lnSpc>
                <a:spcPct val="100000"/>
              </a:lnSpc>
              <a:spcBef>
                <a:spcPct val="0"/>
              </a:spcBef>
              <a:spcAft>
                <a:spcPct val="0"/>
              </a:spcAft>
              <a:buClrTx/>
              <a:buSzTx/>
              <a:buFontTx/>
              <a:buNone/>
              <a:tabLst/>
            </a:pPr>
            <a:endParaRPr lang="en-US" altLang="zh-CN" sz="2400" b="1" dirty="0" smtClean="0">
              <a:latin typeface="Times New Roman" pitchFamily="18" charset="0"/>
              <a:ea typeface="宋体" pitchFamily="2" charset="-122"/>
              <a:cs typeface="Times New Roman" pitchFamily="18" charset="0"/>
            </a:endParaRPr>
          </a:p>
          <a:p>
            <a:pPr marL="0" marR="0" lvl="0" indent="400050" algn="l"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     已经测量了近百种稳定核素的</a:t>
            </a:r>
            <a:r>
              <a:rPr kumimoji="0" lang="en-US" alt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r>
              <a:rPr kumimoji="0" lang="en-US" altLang="zh-CN" sz="2400" b="1" i="0" u="none" strike="noStrike" cap="none" normalizeH="0" baseline="0" dirty="0" err="1" smtClean="0">
                <a:ln>
                  <a:noFill/>
                </a:ln>
                <a:solidFill>
                  <a:schemeClr val="tx1"/>
                </a:solidFill>
                <a:effectLst/>
                <a:latin typeface="Times New Roman" pitchFamily="18" charset="0"/>
                <a:ea typeface="宋体" pitchFamily="2" charset="-122"/>
                <a:cs typeface="Times New Roman" pitchFamily="18" charset="0"/>
              </a:rPr>
              <a:t>γ,n</a:t>
            </a:r>
            <a:r>
              <a:rPr kumimoji="0" lang="en-US" alt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r>
              <a:rPr kumimoji="0" lang="zh-CN" altLang="en-US"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反应的阀能，其中大部</a:t>
            </a:r>
            <a:endParaRPr kumimoji="0" lang="en-US" alt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400050" algn="l" defTabSz="914400" rtl="0" eaLnBrk="1" fontAlgn="base" latinLnBrk="0" hangingPunct="1">
              <a:lnSpc>
                <a:spcPct val="100000"/>
              </a:lnSpc>
              <a:spcBef>
                <a:spcPct val="0"/>
              </a:spcBef>
              <a:spcAft>
                <a:spcPct val="0"/>
              </a:spcAft>
              <a:buClrTx/>
              <a:buSzTx/>
              <a:buFontTx/>
              <a:buNone/>
              <a:tabLst/>
            </a:pPr>
            <a:endParaRPr lang="en-US" altLang="zh-CN" sz="2400" b="1" dirty="0" smtClean="0">
              <a:latin typeface="Times New Roman" pitchFamily="18" charset="0"/>
              <a:ea typeface="宋体" pitchFamily="2" charset="-122"/>
              <a:cs typeface="Times New Roman" pitchFamily="18" charset="0"/>
            </a:endParaRPr>
          </a:p>
          <a:p>
            <a:pPr marL="0" marR="0" lvl="0" indent="400050" algn="l"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分分布在</a:t>
            </a:r>
            <a:r>
              <a:rPr kumimoji="0" lang="en-US" alt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4—10</a:t>
            </a:r>
            <a:r>
              <a:rPr kumimoji="0" lang="zh-CN" altLang="en-US"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几</a:t>
            </a:r>
            <a:r>
              <a:rPr kumimoji="0" lang="en-US" altLang="zh-CN" sz="2400" b="1" i="0" u="none" strike="noStrike" cap="none" normalizeH="0" baseline="0" dirty="0" err="1" smtClean="0">
                <a:ln>
                  <a:noFill/>
                </a:ln>
                <a:solidFill>
                  <a:schemeClr val="tx1"/>
                </a:solidFill>
                <a:effectLst/>
                <a:latin typeface="Times New Roman" pitchFamily="18" charset="0"/>
                <a:ea typeface="宋体" pitchFamily="2" charset="-122"/>
                <a:cs typeface="Times New Roman" pitchFamily="18" charset="0"/>
              </a:rPr>
              <a:t>Mev</a:t>
            </a:r>
            <a:r>
              <a:rPr kumimoji="0" lang="zh-CN" altLang="en-US"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之间，</a:t>
            </a:r>
            <a:endParaRPr kumimoji="0" lang="en-US" alt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400050" algn="l" defTabSz="914400" rtl="0" eaLnBrk="1" fontAlgn="base" latinLnBrk="0" hangingPunct="1">
              <a:lnSpc>
                <a:spcPct val="100000"/>
              </a:lnSpc>
              <a:spcBef>
                <a:spcPct val="0"/>
              </a:spcBef>
              <a:spcAft>
                <a:spcPct val="0"/>
              </a:spcAft>
              <a:buClrTx/>
              <a:buSzTx/>
              <a:buFontTx/>
              <a:buNone/>
              <a:tabLst/>
            </a:pPr>
            <a:endParaRPr kumimoji="0" lang="en-US" alt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400050" algn="l" defTabSz="914400" rtl="0" eaLnBrk="1" fontAlgn="base" latinLnBrk="0" hangingPunct="1">
              <a:lnSpc>
                <a:spcPct val="100000"/>
              </a:lnSpc>
              <a:spcBef>
                <a:spcPct val="0"/>
              </a:spcBef>
              <a:spcAft>
                <a:spcPct val="0"/>
              </a:spcAft>
              <a:buClrTx/>
              <a:buSzTx/>
              <a:buFontTx/>
              <a:buNone/>
              <a:tabLst/>
            </a:pPr>
            <a:r>
              <a:rPr lang="en-US" altLang="zh-CN" sz="2400" b="1" dirty="0" smtClean="0">
                <a:latin typeface="Times New Roman" pitchFamily="18" charset="0"/>
                <a:ea typeface="宋体" pitchFamily="2" charset="-122"/>
                <a:cs typeface="Times New Roman" pitchFamily="18" charset="0"/>
              </a:rPr>
              <a:t>     </a:t>
            </a:r>
            <a:r>
              <a:rPr kumimoji="0" lang="zh-CN" altLang="en-US"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而且当靶核的中子数等于</a:t>
            </a:r>
            <a:r>
              <a:rPr kumimoji="0" lang="en-US" alt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9</a:t>
            </a:r>
            <a:r>
              <a:rPr kumimoji="0" lang="zh-CN" altLang="en-US"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r>
              <a:rPr kumimoji="0" lang="en-US" alt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21</a:t>
            </a:r>
            <a:r>
              <a:rPr kumimoji="0" lang="zh-CN" altLang="en-US"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r>
              <a:rPr kumimoji="0" lang="en-US" alt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29</a:t>
            </a:r>
            <a:r>
              <a:rPr kumimoji="0" lang="zh-CN" altLang="en-US"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r>
              <a:rPr kumimoji="0" lang="en-US" alt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51</a:t>
            </a:r>
            <a:r>
              <a:rPr kumimoji="0" lang="zh-CN" altLang="en-US"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r>
              <a:rPr kumimoji="0" lang="en-US" alt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83</a:t>
            </a:r>
            <a:r>
              <a:rPr kumimoji="0" lang="zh-CN" altLang="en-US"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r>
              <a:rPr kumimoji="0" lang="en-US" alt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127</a:t>
            </a:r>
            <a:r>
              <a:rPr kumimoji="0" lang="zh-CN" altLang="en-US"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时，阀</a:t>
            </a:r>
            <a:endParaRPr kumimoji="0" lang="en-US" alt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400050" algn="l" defTabSz="914400" rtl="0" eaLnBrk="1" fontAlgn="base" latinLnBrk="0" hangingPunct="1">
              <a:lnSpc>
                <a:spcPct val="100000"/>
              </a:lnSpc>
              <a:spcBef>
                <a:spcPct val="0"/>
              </a:spcBef>
              <a:spcAft>
                <a:spcPct val="0"/>
              </a:spcAft>
              <a:buClrTx/>
              <a:buSzTx/>
              <a:buFontTx/>
              <a:buNone/>
              <a:tabLst/>
            </a:pPr>
            <a:endParaRPr lang="en-US" altLang="zh-CN" sz="2400" b="1" dirty="0" smtClean="0">
              <a:latin typeface="Times New Roman" pitchFamily="18" charset="0"/>
              <a:ea typeface="宋体" pitchFamily="2" charset="-122"/>
              <a:cs typeface="Times New Roman" pitchFamily="18" charset="0"/>
            </a:endParaRPr>
          </a:p>
          <a:p>
            <a:pPr marL="0" marR="0" lvl="0" indent="400050" algn="l"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能突然变小，这是中子数等于</a:t>
            </a:r>
            <a:r>
              <a:rPr lang="en-US" altLang="zh-CN" sz="2400" b="1" dirty="0" smtClean="0">
                <a:latin typeface="Times New Roman" pitchFamily="18" charset="0"/>
                <a:ea typeface="宋体" pitchFamily="2" charset="-122"/>
                <a:cs typeface="Times New Roman" pitchFamily="18" charset="0"/>
              </a:rPr>
              <a:t> </a:t>
            </a:r>
            <a:r>
              <a:rPr kumimoji="0" lang="en-US" alt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8</a:t>
            </a:r>
            <a:r>
              <a:rPr kumimoji="0" lang="zh-CN" altLang="en-US"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r>
              <a:rPr kumimoji="0" lang="en-US" alt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20</a:t>
            </a:r>
            <a:r>
              <a:rPr kumimoji="0" lang="zh-CN" altLang="en-US"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r>
              <a:rPr kumimoji="0" lang="en-US" alt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28</a:t>
            </a:r>
            <a:r>
              <a:rPr kumimoji="0" lang="zh-CN" altLang="en-US"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r>
              <a:rPr kumimoji="0" lang="en-US" alt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50</a:t>
            </a:r>
            <a:r>
              <a:rPr kumimoji="0" lang="zh-CN" altLang="en-US"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r>
              <a:rPr kumimoji="0" lang="en-US" alt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82</a:t>
            </a:r>
            <a:r>
              <a:rPr kumimoji="0" lang="zh-CN" altLang="en-US"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r>
              <a:rPr kumimoji="0" lang="en-US" alt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126</a:t>
            </a:r>
            <a:r>
              <a:rPr kumimoji="0" lang="zh-CN" altLang="en-US"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是原</a:t>
            </a:r>
            <a:endParaRPr kumimoji="0" lang="en-US" alt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400050" algn="l" defTabSz="914400" rtl="0" eaLnBrk="1" fontAlgn="base" latinLnBrk="0" hangingPunct="1">
              <a:lnSpc>
                <a:spcPct val="100000"/>
              </a:lnSpc>
              <a:spcBef>
                <a:spcPct val="0"/>
              </a:spcBef>
              <a:spcAft>
                <a:spcPct val="0"/>
              </a:spcAft>
              <a:buClrTx/>
              <a:buSzTx/>
              <a:buFontTx/>
              <a:buNone/>
              <a:tabLst/>
            </a:pPr>
            <a:endParaRPr lang="en-US" altLang="zh-CN" sz="2400" b="1" dirty="0" smtClean="0">
              <a:latin typeface="Times New Roman" pitchFamily="18" charset="0"/>
              <a:ea typeface="宋体" pitchFamily="2" charset="-122"/>
              <a:cs typeface="Times New Roman" pitchFamily="18" charset="0"/>
            </a:endParaRPr>
          </a:p>
          <a:p>
            <a:pPr marL="0" marR="0" lvl="0" indent="400050" algn="l"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子核“幻数”的又一证明。</a:t>
            </a:r>
            <a:endParaRPr kumimoji="0" lang="zh-CN" altLang="en-US" sz="2400" b="0" i="0" u="none" strike="noStrike" cap="none" normalizeH="0" baseline="0" dirty="0" smtClean="0">
              <a:ln>
                <a:noFill/>
              </a:ln>
              <a:solidFill>
                <a:schemeClr val="tx1"/>
              </a:solidFill>
              <a:effectLst/>
              <a:latin typeface="Arial" pitchFamily="34" charset="0"/>
              <a:ea typeface="宋体" pitchFamily="2" charset="-122"/>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
          <p:cNvSpPr>
            <a:spLocks noChangeArrowheads="1"/>
          </p:cNvSpPr>
          <p:nvPr/>
        </p:nvSpPr>
        <p:spPr bwMode="auto">
          <a:xfrm>
            <a:off x="0" y="-285776"/>
            <a:ext cx="9144000" cy="57554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628650" algn="l"/>
              </a:tabLst>
            </a:pPr>
            <a:endParaRPr kumimoji="0" lang="en-US" altLang="zh-CN" sz="16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tab pos="628650" algn="l"/>
              </a:tabLst>
            </a:pPr>
            <a:endParaRPr lang="en-US" altLang="zh-CN" sz="1600" b="1" dirty="0" smtClean="0">
              <a:latin typeface="Times New Roman" pitchFamily="18" charset="0"/>
              <a:ea typeface="宋体"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tabLst>
                <a:tab pos="628650" algn="l"/>
              </a:tabLst>
            </a:pPr>
            <a:r>
              <a:rPr lang="en-US" altLang="zh-CN" sz="1600" b="1" dirty="0" smtClean="0">
                <a:latin typeface="Times New Roman" pitchFamily="18" charset="0"/>
                <a:ea typeface="宋体" pitchFamily="2" charset="-122"/>
                <a:cs typeface="Times New Roman" pitchFamily="18" charset="0"/>
              </a:rPr>
              <a:t>       </a:t>
            </a:r>
            <a:r>
              <a:rPr kumimoji="0" lang="en-US" altLang="zh-CN" sz="2400" b="1" i="0" u="none" strike="noStrike" cap="none" normalizeH="0" dirty="0" smtClean="0">
                <a:ln>
                  <a:noFill/>
                </a:ln>
                <a:solidFill>
                  <a:schemeClr val="tx1"/>
                </a:solidFill>
                <a:effectLst/>
                <a:latin typeface="Times New Roman" pitchFamily="18" charset="0"/>
                <a:ea typeface="宋体" pitchFamily="2" charset="-122"/>
                <a:cs typeface="Times New Roman" pitchFamily="18" charset="0"/>
              </a:rPr>
              <a:t> </a:t>
            </a:r>
            <a:r>
              <a:rPr kumimoji="0" 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实现光核反应的两种途径</a:t>
            </a:r>
            <a:endParaRPr kumimoji="0" lang="zh-CN" sz="2400" b="0" i="0" u="none" strike="noStrike" cap="none" normalizeH="0" baseline="0" dirty="0" smtClean="0">
              <a:ln>
                <a:noFill/>
              </a:ln>
              <a:solidFill>
                <a:schemeClr val="tx1"/>
              </a:solidFill>
              <a:effectLst/>
              <a:latin typeface="Arial" pitchFamily="34" charset="0"/>
              <a:ea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Char char="•"/>
              <a:tabLst>
                <a:tab pos="628650" algn="l"/>
              </a:tabLst>
            </a:pPr>
            <a:r>
              <a:rPr kumimoji="0" lang="zh-CN" altLang="en-US"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      </a:t>
            </a:r>
            <a:endParaRPr kumimoji="0" lang="en-US" alt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628650" algn="l"/>
              </a:tabLst>
            </a:pPr>
            <a:r>
              <a:rPr lang="en-US" altLang="zh-CN" sz="2400" b="1" dirty="0" smtClean="0">
                <a:latin typeface="Times New Roman" pitchFamily="18" charset="0"/>
                <a:ea typeface="宋体" pitchFamily="2" charset="-122"/>
                <a:cs typeface="Times New Roman" pitchFamily="18" charset="0"/>
              </a:rPr>
              <a:t>          </a:t>
            </a:r>
            <a:r>
              <a:rPr kumimoji="0" lang="zh-CN" altLang="en-US"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利用天然放射源的</a:t>
            </a:r>
            <a:r>
              <a:rPr kumimoji="0" lang="en-US" alt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γ</a:t>
            </a:r>
            <a:r>
              <a:rPr kumimoji="0" lang="zh-CN" altLang="en-US"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射线</a:t>
            </a:r>
            <a:endParaRPr kumimoji="0" lang="zh-CN" altLang="en-US" sz="2400" b="0" i="0" u="none" strike="noStrike" cap="none" normalizeH="0" baseline="0" dirty="0" smtClean="0">
              <a:ln>
                <a:noFill/>
              </a:ln>
              <a:solidFill>
                <a:schemeClr val="tx1"/>
              </a:solidFill>
              <a:effectLst/>
              <a:latin typeface="Arial" pitchFamily="34" charset="0"/>
              <a:ea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tab pos="628650" algn="l"/>
              </a:tabLst>
            </a:pPr>
            <a:r>
              <a:rPr kumimoji="0" lang="zh-CN" altLang="en-US"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                 </a:t>
            </a:r>
            <a:endParaRPr kumimoji="0" lang="en-US" alt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628650" algn="l"/>
              </a:tabLst>
            </a:pPr>
            <a:r>
              <a:rPr lang="en-US" altLang="zh-CN" sz="2400" b="1" dirty="0" smtClean="0">
                <a:latin typeface="Times New Roman" pitchFamily="18" charset="0"/>
                <a:ea typeface="宋体" pitchFamily="2" charset="-122"/>
                <a:cs typeface="Times New Roman" pitchFamily="18" charset="0"/>
              </a:rPr>
              <a:t>                 </a:t>
            </a:r>
            <a:r>
              <a:rPr kumimoji="0" lang="zh-CN" altLang="en-US"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如</a:t>
            </a:r>
            <a:r>
              <a:rPr kumimoji="0" lang="zh-CN" altLang="en-US"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用</a:t>
            </a:r>
            <a:r>
              <a:rPr kumimoji="0" lang="en-US" alt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r>
              <a:rPr kumimoji="0" lang="en-US" altLang="zh-CN" sz="2400" b="1" i="0" u="none" strike="noStrike" cap="none" normalizeH="0" baseline="0" dirty="0" err="1" smtClean="0">
                <a:ln>
                  <a:noFill/>
                </a:ln>
                <a:solidFill>
                  <a:schemeClr val="tx1"/>
                </a:solidFill>
                <a:effectLst/>
                <a:latin typeface="Times New Roman" pitchFamily="18" charset="0"/>
                <a:ea typeface="宋体" pitchFamily="2" charset="-122"/>
                <a:cs typeface="Times New Roman" pitchFamily="18" charset="0"/>
              </a:rPr>
              <a:t>ThC</a:t>
            </a:r>
            <a:r>
              <a:rPr kumimoji="0" lang="en-US" alt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r>
              <a:rPr kumimoji="0" lang="zh-CN" altLang="en-US"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的</a:t>
            </a:r>
            <a:r>
              <a:rPr kumimoji="0" lang="en-US" alt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γ</a:t>
            </a:r>
            <a:r>
              <a:rPr kumimoji="0" lang="zh-CN" altLang="en-US"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射线，其能量为</a:t>
            </a:r>
            <a:r>
              <a:rPr kumimoji="0" lang="en-US" alt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2..62Mev.</a:t>
            </a:r>
          </a:p>
          <a:p>
            <a:pPr marL="0" marR="0" lvl="0" indent="0" algn="l" defTabSz="914400" rtl="0" eaLnBrk="0" fontAlgn="base" latinLnBrk="0" hangingPunct="0">
              <a:lnSpc>
                <a:spcPct val="100000"/>
              </a:lnSpc>
              <a:spcBef>
                <a:spcPct val="0"/>
              </a:spcBef>
              <a:spcAft>
                <a:spcPct val="0"/>
              </a:spcAft>
              <a:buClrTx/>
              <a:buSzTx/>
              <a:buFontTx/>
              <a:buNone/>
              <a:tabLst>
                <a:tab pos="628650" algn="l"/>
              </a:tabLst>
            </a:pPr>
            <a:endParaRPr kumimoji="0" lang="en-US" alt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628650" algn="l"/>
              </a:tabLst>
            </a:pPr>
            <a:r>
              <a:rPr lang="en-US" altLang="zh-CN" sz="2400" b="1" dirty="0" smtClean="0">
                <a:latin typeface="Times New Roman" pitchFamily="18" charset="0"/>
                <a:ea typeface="宋体" pitchFamily="2" charset="-122"/>
                <a:cs typeface="Times New Roman" pitchFamily="18" charset="0"/>
              </a:rPr>
              <a:t>                </a:t>
            </a:r>
            <a:r>
              <a:rPr kumimoji="0" lang="zh-CN" altLang="en-US"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有两种原子核的中子结合能特别小，它们是</a:t>
            </a:r>
            <a:r>
              <a:rPr kumimoji="0" lang="en-US" altLang="zh-CN" sz="2400" b="1" i="0" u="none" strike="noStrike" cap="none" normalizeH="0" baseline="30000" dirty="0" smtClean="0">
                <a:ln>
                  <a:noFill/>
                </a:ln>
                <a:solidFill>
                  <a:schemeClr val="tx1"/>
                </a:solidFill>
                <a:effectLst/>
                <a:latin typeface="Times New Roman" pitchFamily="18" charset="0"/>
                <a:ea typeface="宋体" pitchFamily="2" charset="-122"/>
                <a:cs typeface="Times New Roman" pitchFamily="18" charset="0"/>
              </a:rPr>
              <a:t>2</a:t>
            </a:r>
            <a:r>
              <a:rPr kumimoji="0" lang="en-US" alt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H和</a:t>
            </a:r>
            <a:r>
              <a:rPr kumimoji="0" lang="en-US" altLang="zh-CN" sz="2400" b="1" i="0" u="none" strike="noStrike" cap="none" normalizeH="0" baseline="30000" dirty="0" smtClean="0">
                <a:ln>
                  <a:noFill/>
                </a:ln>
                <a:solidFill>
                  <a:schemeClr val="tx1"/>
                </a:solidFill>
                <a:effectLst/>
                <a:latin typeface="Times New Roman" pitchFamily="18" charset="0"/>
                <a:ea typeface="宋体" pitchFamily="2" charset="-122"/>
                <a:cs typeface="Times New Roman" pitchFamily="18" charset="0"/>
              </a:rPr>
              <a:t>9</a:t>
            </a:r>
            <a:r>
              <a:rPr kumimoji="0" lang="en-US" alt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Be</a:t>
            </a:r>
          </a:p>
          <a:p>
            <a:pPr marL="0" marR="0" lvl="0" indent="0" algn="l" defTabSz="914400" rtl="0" eaLnBrk="0" fontAlgn="base" latinLnBrk="0" hangingPunct="0">
              <a:lnSpc>
                <a:spcPct val="100000"/>
              </a:lnSpc>
              <a:spcBef>
                <a:spcPct val="0"/>
              </a:spcBef>
              <a:spcAft>
                <a:spcPct val="0"/>
              </a:spcAft>
              <a:buClrTx/>
              <a:buSzTx/>
              <a:buFontTx/>
              <a:buNone/>
              <a:tabLst>
                <a:tab pos="628650" algn="l"/>
              </a:tabLst>
            </a:pPr>
            <a:endParaRPr lang="en-US" altLang="zh-CN" sz="2400" b="1" dirty="0" smtClean="0">
              <a:latin typeface="Times New Roman" pitchFamily="18" charset="0"/>
              <a:ea typeface="宋体" pitchFamily="2"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628650" algn="l"/>
              </a:tabLst>
            </a:pPr>
            <a:r>
              <a:rPr kumimoji="0" lang="en-US" alt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                             </a:t>
            </a:r>
            <a:r>
              <a:rPr kumimoji="0" lang="en-US" altLang="zh-CN" sz="2400" b="1" i="0" u="none" strike="noStrike" cap="none" normalizeH="0" baseline="30000" dirty="0" smtClean="0">
                <a:ln>
                  <a:noFill/>
                </a:ln>
                <a:solidFill>
                  <a:schemeClr val="tx1"/>
                </a:solidFill>
                <a:effectLst/>
                <a:latin typeface="Times New Roman" pitchFamily="18" charset="0"/>
                <a:ea typeface="宋体" pitchFamily="2" charset="-122"/>
                <a:cs typeface="Times New Roman" pitchFamily="18" charset="0"/>
              </a:rPr>
              <a:t>2</a:t>
            </a:r>
            <a:r>
              <a:rPr kumimoji="0" lang="en-US" alt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H(</a:t>
            </a:r>
            <a:r>
              <a:rPr kumimoji="0" lang="en-US" altLang="zh-CN" sz="2400" b="1" i="0" u="none" strike="noStrike" cap="none" normalizeH="0" baseline="0" dirty="0" err="1" smtClean="0">
                <a:ln>
                  <a:noFill/>
                </a:ln>
                <a:solidFill>
                  <a:schemeClr val="tx1"/>
                </a:solidFill>
                <a:effectLst/>
                <a:latin typeface="Times New Roman" pitchFamily="18" charset="0"/>
                <a:ea typeface="宋体" pitchFamily="2" charset="-122"/>
                <a:cs typeface="Times New Roman" pitchFamily="18" charset="0"/>
              </a:rPr>
              <a:t>γ,n</a:t>
            </a:r>
            <a:r>
              <a:rPr kumimoji="0" lang="en-US" alt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r>
              <a:rPr kumimoji="0" lang="en-US" altLang="zh-CN" sz="2400" b="1" i="0" u="none" strike="noStrike" cap="none" normalizeH="0" baseline="30000" dirty="0" smtClean="0">
                <a:ln>
                  <a:noFill/>
                </a:ln>
                <a:solidFill>
                  <a:schemeClr val="tx1"/>
                </a:solidFill>
                <a:effectLst/>
                <a:latin typeface="Times New Roman" pitchFamily="18" charset="0"/>
                <a:ea typeface="宋体" pitchFamily="2" charset="-122"/>
                <a:cs typeface="Times New Roman" pitchFamily="18" charset="0"/>
              </a:rPr>
              <a:t>1</a:t>
            </a:r>
            <a:r>
              <a:rPr kumimoji="0" lang="en-US" alt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H           Q =</a:t>
            </a:r>
            <a:r>
              <a:rPr lang="en-US" altLang="zh-CN" sz="2400" b="1" dirty="0" smtClean="0">
                <a:latin typeface="Times New Roman" pitchFamily="18" charset="0"/>
                <a:ea typeface="宋体" pitchFamily="2" charset="-122"/>
                <a:cs typeface="Times New Roman" pitchFamily="18" charset="0"/>
              </a:rPr>
              <a:t> -2.226MeV</a:t>
            </a:r>
          </a:p>
          <a:p>
            <a:pPr marL="0" marR="0" lvl="0" indent="0" algn="l" defTabSz="914400" rtl="0" eaLnBrk="0" fontAlgn="base" latinLnBrk="0" hangingPunct="0">
              <a:lnSpc>
                <a:spcPct val="100000"/>
              </a:lnSpc>
              <a:spcBef>
                <a:spcPct val="0"/>
              </a:spcBef>
              <a:spcAft>
                <a:spcPct val="0"/>
              </a:spcAft>
              <a:buClrTx/>
              <a:buSzTx/>
              <a:buFontTx/>
              <a:buNone/>
              <a:tabLst>
                <a:tab pos="628650" algn="l"/>
              </a:tabLst>
            </a:pPr>
            <a:r>
              <a:rPr lang="en-US" altLang="zh-CN" sz="2400" b="1" dirty="0" smtClean="0">
                <a:latin typeface="Times New Roman" pitchFamily="18" charset="0"/>
                <a:ea typeface="宋体" pitchFamily="2" charset="-122"/>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tab pos="628650" algn="l"/>
              </a:tabLst>
            </a:pPr>
            <a:r>
              <a:rPr lang="en-US" altLang="zh-CN" sz="2400" b="1" dirty="0" smtClean="0">
                <a:latin typeface="Times New Roman" pitchFamily="18" charset="0"/>
                <a:ea typeface="宋体" pitchFamily="2" charset="-122"/>
                <a:cs typeface="Times New Roman" pitchFamily="18" charset="0"/>
              </a:rPr>
              <a:t>                             </a:t>
            </a:r>
            <a:r>
              <a:rPr lang="en-US" altLang="zh-CN" sz="2400" b="1" baseline="30000" dirty="0" smtClean="0">
                <a:latin typeface="Times New Roman" pitchFamily="18" charset="0"/>
                <a:ea typeface="宋体" pitchFamily="2" charset="-122"/>
                <a:cs typeface="Times New Roman" pitchFamily="18" charset="0"/>
              </a:rPr>
              <a:t>9</a:t>
            </a:r>
            <a:r>
              <a:rPr lang="en-US" altLang="zh-CN" sz="2400" b="1" dirty="0" smtClean="0">
                <a:latin typeface="Times New Roman" pitchFamily="18" charset="0"/>
                <a:ea typeface="宋体" pitchFamily="2" charset="-122"/>
                <a:cs typeface="Times New Roman" pitchFamily="18" charset="0"/>
              </a:rPr>
              <a:t>Be(</a:t>
            </a:r>
            <a:r>
              <a:rPr lang="en-US" altLang="zh-CN" sz="2400" b="1" dirty="0" err="1" smtClean="0">
                <a:latin typeface="Times New Roman" pitchFamily="18" charset="0"/>
                <a:ea typeface="宋体" pitchFamily="2" charset="-122"/>
                <a:cs typeface="Times New Roman" pitchFamily="18" charset="0"/>
              </a:rPr>
              <a:t>γ,n</a:t>
            </a:r>
            <a:r>
              <a:rPr lang="en-US" altLang="zh-CN" sz="2400" b="1" dirty="0" smtClean="0">
                <a:latin typeface="Times New Roman" pitchFamily="18" charset="0"/>
                <a:ea typeface="宋体" pitchFamily="2" charset="-122"/>
                <a:cs typeface="Times New Roman" pitchFamily="18" charset="0"/>
              </a:rPr>
              <a:t>)</a:t>
            </a:r>
            <a:r>
              <a:rPr lang="en-US" altLang="zh-CN" sz="2400" b="1" baseline="30000" dirty="0" smtClean="0">
                <a:latin typeface="Times New Roman" pitchFamily="18" charset="0"/>
                <a:ea typeface="宋体" pitchFamily="2" charset="-122"/>
                <a:cs typeface="Times New Roman" pitchFamily="18" charset="0"/>
              </a:rPr>
              <a:t>8</a:t>
            </a:r>
            <a:r>
              <a:rPr lang="en-US" altLang="zh-CN" sz="2400" b="1" dirty="0" smtClean="0">
                <a:latin typeface="Times New Roman" pitchFamily="18" charset="0"/>
                <a:ea typeface="宋体" pitchFamily="2" charset="-122"/>
                <a:cs typeface="Times New Roman" pitchFamily="18" charset="0"/>
              </a:rPr>
              <a:t>Be       Q =-1.16MeV</a:t>
            </a:r>
          </a:p>
          <a:p>
            <a:pPr marL="0" marR="0" lvl="0" indent="0" algn="l" defTabSz="914400" rtl="0" eaLnBrk="0" fontAlgn="base" latinLnBrk="0" hangingPunct="0">
              <a:lnSpc>
                <a:spcPct val="100000"/>
              </a:lnSpc>
              <a:spcBef>
                <a:spcPct val="0"/>
              </a:spcBef>
              <a:spcAft>
                <a:spcPct val="0"/>
              </a:spcAft>
              <a:buClrTx/>
              <a:buSzTx/>
              <a:buFontTx/>
              <a:buNone/>
              <a:tabLst>
                <a:tab pos="628650" algn="l"/>
              </a:tabLst>
            </a:pPr>
            <a:r>
              <a:rPr kumimoji="0" lang="en-US" alt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tab pos="628650" algn="l"/>
              </a:tabLst>
            </a:pPr>
            <a:r>
              <a:rPr lang="en-US" altLang="zh-CN" sz="2400" b="1" dirty="0" smtClean="0">
                <a:latin typeface="Times New Roman" pitchFamily="18" charset="0"/>
                <a:ea typeface="宋体" pitchFamily="2" charset="-122"/>
                <a:cs typeface="Times New Roman" pitchFamily="18" charset="0"/>
              </a:rPr>
              <a:t>         </a:t>
            </a:r>
            <a:endParaRPr kumimoji="0" lang="en-US" alt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628650" algn="l"/>
              </a:tabLst>
            </a:pPr>
            <a:r>
              <a:rPr lang="en-US" altLang="zh-CN" sz="2400" b="1" dirty="0" smtClean="0">
                <a:latin typeface="Times New Roman" pitchFamily="18" charset="0"/>
                <a:ea typeface="宋体" pitchFamily="2" charset="-122"/>
                <a:cs typeface="Times New Roman" pitchFamily="18" charset="0"/>
              </a:rPr>
              <a:t>                </a:t>
            </a:r>
            <a:r>
              <a:rPr kumimoji="0" lang="en-US" alt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              </a:t>
            </a:r>
            <a:r>
              <a:rPr kumimoji="0" lang="zh-CN" altLang="en-US" sz="2400" b="0" i="0" u="none" strike="noStrike" cap="none" normalizeH="0" baseline="0" dirty="0" smtClean="0">
                <a:ln>
                  <a:noFill/>
                </a:ln>
                <a:solidFill>
                  <a:schemeClr val="tx1"/>
                </a:solidFill>
                <a:effectLst/>
                <a:latin typeface="Arial" pitchFamily="34" charset="0"/>
                <a:ea typeface="宋体" pitchFamily="2" charset="-122"/>
              </a:rPr>
              <a:t> </a:t>
            </a:r>
          </a:p>
        </p:txBody>
      </p:sp>
      <p:sp>
        <p:nvSpPr>
          <p:cNvPr id="65539"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6554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8" name="矩形 7"/>
          <p:cNvSpPr/>
          <p:nvPr/>
        </p:nvSpPr>
        <p:spPr>
          <a:xfrm>
            <a:off x="214282" y="4357694"/>
            <a:ext cx="8643998" cy="2308324"/>
          </a:xfrm>
          <a:prstGeom prst="rect">
            <a:avLst/>
          </a:prstGeom>
        </p:spPr>
        <p:txBody>
          <a:bodyPr wrap="square">
            <a:spAutoFit/>
          </a:bodyPr>
          <a:lstStyle/>
          <a:p>
            <a:pPr indent="407988" fontAlgn="base">
              <a:spcBef>
                <a:spcPct val="0"/>
              </a:spcBef>
              <a:spcAft>
                <a:spcPct val="0"/>
              </a:spcAft>
            </a:pPr>
            <a:endParaRPr lang="en-US" altLang="zh-CN" sz="2400" b="1" dirty="0" smtClean="0"/>
          </a:p>
          <a:p>
            <a:pPr indent="407988" fontAlgn="base">
              <a:spcBef>
                <a:spcPct val="0"/>
              </a:spcBef>
              <a:spcAft>
                <a:spcPct val="0"/>
              </a:spcAft>
            </a:pPr>
            <a:r>
              <a:rPr lang="zh-CN" altLang="en-US" sz="2400" b="1" dirty="0" smtClean="0"/>
              <a:t>对这两种原子核可以用</a:t>
            </a:r>
            <a:r>
              <a:rPr lang="en-US" sz="2400" b="1" dirty="0" smtClean="0"/>
              <a:t>.</a:t>
            </a:r>
            <a:r>
              <a:rPr lang="en-US" sz="2400" b="1" dirty="0" err="1" smtClean="0"/>
              <a:t>ThC</a:t>
            </a:r>
            <a:r>
              <a:rPr lang="en-US" sz="2400" b="1" dirty="0" smtClean="0"/>
              <a:t>”</a:t>
            </a:r>
            <a:r>
              <a:rPr lang="zh-CN" altLang="en-US" sz="2400" b="1" dirty="0" smtClean="0"/>
              <a:t>源</a:t>
            </a:r>
            <a:endParaRPr lang="zh-CN" altLang="en-US" sz="2400" dirty="0" smtClean="0"/>
          </a:p>
          <a:p>
            <a:pPr lvl="0" indent="407988" fontAlgn="base">
              <a:spcBef>
                <a:spcPct val="0"/>
              </a:spcBef>
              <a:spcAft>
                <a:spcPct val="0"/>
              </a:spcAft>
            </a:pPr>
            <a:endParaRPr lang="zh-CN" altLang="en-US" sz="2400" dirty="0" smtClean="0">
              <a:solidFill>
                <a:prstClr val="white"/>
              </a:solidFill>
              <a:latin typeface="Arial" pitchFamily="34" charset="0"/>
              <a:ea typeface="宋体" pitchFamily="2" charset="-122"/>
            </a:endParaRPr>
          </a:p>
          <a:p>
            <a:pPr lvl="0" indent="407988" eaLnBrk="0" fontAlgn="base" hangingPunct="0">
              <a:spcBef>
                <a:spcPct val="0"/>
              </a:spcBef>
              <a:spcAft>
                <a:spcPct val="0"/>
              </a:spcAft>
            </a:pPr>
            <a:r>
              <a:rPr lang="zh-CN" altLang="en-US" sz="2400" b="1" dirty="0" smtClean="0">
                <a:solidFill>
                  <a:prstClr val="white"/>
                </a:solidFill>
                <a:latin typeface="Times New Roman" pitchFamily="18" charset="0"/>
                <a:ea typeface="宋体" pitchFamily="2" charset="-122"/>
                <a:cs typeface="Times New Roman" pitchFamily="18" charset="0"/>
              </a:rPr>
              <a:t>对于其它原子核，需要利用核反应，有下面几种利用核反应</a:t>
            </a:r>
            <a:endParaRPr lang="en-US" altLang="zh-CN" sz="2400" b="1" dirty="0" smtClean="0">
              <a:solidFill>
                <a:prstClr val="white"/>
              </a:solidFill>
              <a:latin typeface="Times New Roman" pitchFamily="18" charset="0"/>
              <a:ea typeface="宋体" pitchFamily="2" charset="-122"/>
              <a:cs typeface="Times New Roman" pitchFamily="18" charset="0"/>
            </a:endParaRPr>
          </a:p>
          <a:p>
            <a:pPr lvl="0" indent="407988" eaLnBrk="0" fontAlgn="base" hangingPunct="0">
              <a:spcBef>
                <a:spcPct val="0"/>
              </a:spcBef>
              <a:spcAft>
                <a:spcPct val="0"/>
              </a:spcAft>
            </a:pPr>
            <a:endParaRPr lang="en-US" altLang="zh-CN" sz="2400" b="1" dirty="0" smtClean="0">
              <a:solidFill>
                <a:prstClr val="white"/>
              </a:solidFill>
              <a:latin typeface="Times New Roman" pitchFamily="18" charset="0"/>
              <a:ea typeface="宋体" pitchFamily="2" charset="-122"/>
              <a:cs typeface="Times New Roman" pitchFamily="18" charset="0"/>
            </a:endParaRPr>
          </a:p>
          <a:p>
            <a:pPr lvl="0" indent="407988" eaLnBrk="0" fontAlgn="base" hangingPunct="0">
              <a:spcBef>
                <a:spcPct val="0"/>
              </a:spcBef>
              <a:spcAft>
                <a:spcPct val="0"/>
              </a:spcAft>
            </a:pPr>
            <a:r>
              <a:rPr lang="zh-CN" altLang="en-US" sz="2400" b="1" dirty="0" smtClean="0">
                <a:solidFill>
                  <a:prstClr val="white"/>
                </a:solidFill>
                <a:latin typeface="Times New Roman" pitchFamily="18" charset="0"/>
                <a:ea typeface="宋体" pitchFamily="2" charset="-122"/>
                <a:cs typeface="Times New Roman" pitchFamily="18" charset="0"/>
              </a:rPr>
              <a:t>的方法产生单能的</a:t>
            </a:r>
            <a:r>
              <a:rPr lang="en-US" altLang="zh-CN" sz="2400" b="1" dirty="0" smtClean="0">
                <a:solidFill>
                  <a:prstClr val="white"/>
                </a:solidFill>
                <a:latin typeface="Times New Roman" pitchFamily="18" charset="0"/>
                <a:ea typeface="宋体" pitchFamily="2" charset="-122"/>
                <a:cs typeface="Times New Roman" pitchFamily="18" charset="0"/>
              </a:rPr>
              <a:t>γ</a:t>
            </a:r>
            <a:r>
              <a:rPr lang="zh-CN" altLang="en-US" sz="2400" b="1" dirty="0" smtClean="0">
                <a:solidFill>
                  <a:prstClr val="white"/>
                </a:solidFill>
                <a:latin typeface="Times New Roman" pitchFamily="18" charset="0"/>
                <a:ea typeface="宋体" pitchFamily="2" charset="-122"/>
                <a:cs typeface="Times New Roman" pitchFamily="18" charset="0"/>
              </a:rPr>
              <a:t>射线</a:t>
            </a:r>
            <a:endParaRPr lang="zh-CN" altLang="en-US" sz="2400" dirty="0" smtClean="0">
              <a:solidFill>
                <a:prstClr val="white"/>
              </a:solidFill>
              <a:latin typeface="Arial" pitchFamily="34" charset="0"/>
              <a:ea typeface="宋体" pitchFamily="2" charset="-122"/>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30049" name="Object 1"/>
          <p:cNvGraphicFramePr>
            <a:graphicFrameLocks noChangeAspect="1"/>
          </p:cNvGraphicFramePr>
          <p:nvPr/>
        </p:nvGraphicFramePr>
        <p:xfrm>
          <a:off x="1857356" y="357166"/>
          <a:ext cx="4500594" cy="1462090"/>
        </p:xfrm>
        <a:graphic>
          <a:graphicData uri="http://schemas.openxmlformats.org/presentationml/2006/ole">
            <p:oleObj spid="_x0000_s130049" name="公式" r:id="rId3" imgW="2171700" imgH="787400" progId="Equation.3">
              <p:embed/>
            </p:oleObj>
          </a:graphicData>
        </a:graphic>
      </p:graphicFrame>
      <p:sp>
        <p:nvSpPr>
          <p:cNvPr id="130051" name="Rectangle 3"/>
          <p:cNvSpPr>
            <a:spLocks noChangeArrowheads="1"/>
          </p:cNvSpPr>
          <p:nvPr/>
        </p:nvSpPr>
        <p:spPr bwMode="auto">
          <a:xfrm>
            <a:off x="500034" y="2000240"/>
            <a:ext cx="8072494"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07988" algn="l" defTabSz="914400" rtl="0" eaLnBrk="1" fontAlgn="base" latinLnBrk="0" hangingPunct="1">
              <a:lnSpc>
                <a:spcPct val="100000"/>
              </a:lnSpc>
              <a:spcBef>
                <a:spcPct val="0"/>
              </a:spcBef>
              <a:spcAft>
                <a:spcPct val="0"/>
              </a:spcAft>
              <a:buClrTx/>
              <a:buSzTx/>
              <a:buFontTx/>
              <a:buNone/>
              <a:tabLst/>
            </a:pPr>
            <a:r>
              <a:rPr kumimoji="0" lang="zh-CN" alt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⑵ </a:t>
            </a:r>
            <a:r>
              <a:rPr kumimoji="0" 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有关光核反应的大量工作要靠加速器产生韧致辐射来完成，</a:t>
            </a:r>
            <a:r>
              <a:rPr kumimoji="0" lang="zh-CN" sz="28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韧致辐射具有连续谱，其最大能量等于加速电子的动能，其强度大约与其能量成反比，显然，韧致辐射引起的光核反应是不同能量</a:t>
            </a:r>
            <a:r>
              <a:rPr kumimoji="0" lang="zh-CN" altLang="zh-CN" sz="28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γ</a:t>
            </a:r>
            <a:r>
              <a:rPr kumimoji="0" lang="zh-CN" sz="28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光子所引起的积分效应。为了区分一定能量的</a:t>
            </a:r>
            <a:r>
              <a:rPr kumimoji="0" lang="zh-CN" altLang="zh-CN" sz="28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γ</a:t>
            </a:r>
            <a:r>
              <a:rPr kumimoji="0" lang="zh-CN" sz="28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光子所引起的效应，可以通过改变韧致谱的最大能量来进行，但这种方法很难得到好的能量分辨，并且实验结果的数据处理也很复杂</a:t>
            </a:r>
            <a:r>
              <a:rPr kumimoji="0" 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endParaRPr kumimoji="0" lang="zh-CN" sz="2800" b="0" i="0" u="none" strike="noStrike" cap="none" normalizeH="0" baseline="0" dirty="0" smtClean="0">
              <a:ln>
                <a:noFill/>
              </a:ln>
              <a:solidFill>
                <a:schemeClr val="tx1"/>
              </a:solidFill>
              <a:effectLst/>
              <a:latin typeface="Arial" pitchFamily="34" charset="0"/>
              <a:ea typeface="宋体" pitchFamily="2"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472" y="1500174"/>
            <a:ext cx="8072494" cy="3108543"/>
          </a:xfrm>
          <a:prstGeom prst="rect">
            <a:avLst/>
          </a:prstGeom>
          <a:noFill/>
        </p:spPr>
        <p:txBody>
          <a:bodyPr wrap="square" rtlCol="0">
            <a:spAutoFit/>
          </a:bodyPr>
          <a:lstStyle/>
          <a:p>
            <a:r>
              <a:rPr lang="en-US" altLang="zh-CN" sz="2800" b="1" dirty="0" smtClean="0"/>
              <a:t>       </a:t>
            </a:r>
            <a:r>
              <a:rPr lang="en-US" altLang="zh-CN" sz="2800" b="1" dirty="0" err="1" smtClean="0"/>
              <a:t>激光是一个架起原子核物理和原子物理之间的橋</a:t>
            </a:r>
            <a:r>
              <a:rPr lang="en-US" altLang="zh-CN" sz="2800" b="1" dirty="0" smtClean="0"/>
              <a:t>,(Laser is a bridge between Nuclear Physics and Atomic Physics),</a:t>
            </a:r>
            <a:r>
              <a:rPr lang="en-US" altLang="zh-CN" sz="2800" b="1" dirty="0" err="1" smtClean="0"/>
              <a:t>因为激光可以改变原子核外电子壳层的结构,从而影响核的衰变,核的寿命,到现在为止</a:t>
            </a:r>
            <a:r>
              <a:rPr lang="en-US" altLang="zh-CN" sz="2800" b="1" dirty="0" err="1" smtClean="0">
                <a:solidFill>
                  <a:srgbClr val="C00000"/>
                </a:solidFill>
              </a:rPr>
              <a:t>,激光尚无能去直接影响核</a:t>
            </a:r>
            <a:r>
              <a:rPr lang="en-US" altLang="zh-CN" sz="2800" b="1" dirty="0" smtClean="0">
                <a:solidFill>
                  <a:srgbClr val="C00000"/>
                </a:solidFill>
              </a:rPr>
              <a:t>.</a:t>
            </a:r>
          </a:p>
          <a:p>
            <a:r>
              <a:rPr lang="en-US" altLang="zh-CN" sz="2800" b="1" dirty="0" smtClean="0">
                <a:solidFill>
                  <a:srgbClr val="C00000"/>
                </a:solidFill>
              </a:rPr>
              <a:t> </a:t>
            </a:r>
            <a:r>
              <a:rPr lang="en-US" altLang="zh-CN" sz="2800" b="1" dirty="0" smtClean="0">
                <a:solidFill>
                  <a:srgbClr val="C00000"/>
                </a:solidFill>
              </a:rPr>
              <a:t> </a:t>
            </a:r>
          </a:p>
          <a:p>
            <a:r>
              <a:rPr lang="en-US" altLang="zh-CN" sz="2800" b="1" dirty="0" smtClean="0">
                <a:solidFill>
                  <a:srgbClr val="C00000"/>
                </a:solidFill>
              </a:rPr>
              <a:t>         </a:t>
            </a:r>
            <a:r>
              <a:rPr lang="en-US" altLang="zh-CN" sz="2800" b="1" dirty="0" smtClean="0">
                <a:solidFill>
                  <a:srgbClr val="C00000"/>
                </a:solidFill>
              </a:rPr>
              <a:t>LCS-γ</a:t>
            </a:r>
            <a:r>
              <a:rPr lang="zh-CN" altLang="en-US" sz="2800" b="1" dirty="0" smtClean="0">
                <a:solidFill>
                  <a:srgbClr val="C00000"/>
                </a:solidFill>
              </a:rPr>
              <a:t>给我们提供了一个方法去直接影响核</a:t>
            </a:r>
            <a:r>
              <a:rPr lang="en-US" altLang="zh-CN" sz="2800" b="1" dirty="0" smtClean="0">
                <a:solidFill>
                  <a:srgbClr val="C00000"/>
                </a:solidFill>
              </a:rPr>
              <a:t>.</a:t>
            </a:r>
            <a:endParaRPr lang="zh-CN" altLang="en-US" sz="2800" dirty="0">
              <a:solidFill>
                <a:srgbClr val="C0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1"/>
          <p:cNvSpPr>
            <a:spLocks noChangeArrowheads="1"/>
          </p:cNvSpPr>
          <p:nvPr/>
        </p:nvSpPr>
        <p:spPr bwMode="auto">
          <a:xfrm>
            <a:off x="428596" y="285728"/>
            <a:ext cx="8358246"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zh-CN" altLang="en-US"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为了获得较满意的实验结果，曾经提出过另一种实验方法。</a:t>
            </a:r>
            <a:r>
              <a:rPr kumimoji="0" lang="zh-CN" altLang="en-US" sz="28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即利用正电子在飞行中湮灭来产生可变能量的单能</a:t>
            </a:r>
            <a:r>
              <a:rPr kumimoji="0" lang="en-US" altLang="zh-CN" sz="28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γ</a:t>
            </a:r>
            <a:r>
              <a:rPr kumimoji="0" lang="zh-CN" altLang="en-US" sz="28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射线</a:t>
            </a:r>
            <a:r>
              <a:rPr kumimoji="0" lang="zh-CN" altLang="en-US"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。其原理如下：被加速的能量大约在</a:t>
            </a:r>
            <a:r>
              <a:rPr kumimoji="0" lang="en-US" alt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10Mev</a:t>
            </a:r>
            <a:r>
              <a:rPr kumimoji="0" lang="zh-CN" altLang="en-US"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的电子束打在</a:t>
            </a:r>
            <a:r>
              <a:rPr kumimoji="0" lang="en-US" alt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2.5mm</a:t>
            </a:r>
            <a:r>
              <a:rPr kumimoji="0" lang="zh-CN" altLang="en-US"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厚的钨靶上，在靶中产生</a:t>
            </a:r>
            <a:r>
              <a:rPr kumimoji="0" lang="en-US" alt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γ</a:t>
            </a:r>
            <a:r>
              <a:rPr kumimoji="0" lang="zh-CN" altLang="en-US"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韧致辐射，所产生的</a:t>
            </a:r>
            <a:r>
              <a:rPr kumimoji="0" lang="en-US" alt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γ</a:t>
            </a:r>
            <a:r>
              <a:rPr kumimoji="0" lang="zh-CN" altLang="en-US"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辐射又在靶中产生正电子，将正电子聚焦，并用后加速器加速至一定能量，其</a:t>
            </a:r>
            <a:r>
              <a:rPr kumimoji="0" lang="zh-CN" altLang="en-US"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能量由后加速</a:t>
            </a:r>
            <a:r>
              <a:rPr kumimoji="0" lang="zh-CN" altLang="en-US"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器控制在</a:t>
            </a:r>
            <a:r>
              <a:rPr kumimoji="0" lang="en-US" alt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8—28Mev</a:t>
            </a:r>
            <a:r>
              <a:rPr kumimoji="0" lang="zh-CN" altLang="en-US"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之间可变，</a:t>
            </a:r>
            <a:r>
              <a:rPr kumimoji="0" lang="zh-CN" altLang="en-US" sz="2800" b="1" i="0" u="none" strike="noStrike" cap="none" normalizeH="0" baseline="0" dirty="0" smtClean="0">
                <a:ln>
                  <a:noFill/>
                </a:ln>
                <a:solidFill>
                  <a:srgbClr val="0070C0"/>
                </a:solidFill>
                <a:effectLst/>
                <a:latin typeface="Times New Roman" pitchFamily="18" charset="0"/>
                <a:ea typeface="宋体" pitchFamily="2" charset="-122"/>
                <a:cs typeface="Times New Roman" pitchFamily="18" charset="0"/>
              </a:rPr>
              <a:t>后加速后的正电子经过磁分析器，被聚焦到</a:t>
            </a:r>
            <a:r>
              <a:rPr kumimoji="0" lang="en-US" altLang="zh-CN" sz="2800" b="1" i="0" u="none" strike="noStrike" cap="none" normalizeH="0" baseline="0" dirty="0" smtClean="0">
                <a:ln>
                  <a:noFill/>
                </a:ln>
                <a:solidFill>
                  <a:srgbClr val="0070C0"/>
                </a:solidFill>
                <a:effectLst/>
                <a:latin typeface="Times New Roman" pitchFamily="18" charset="0"/>
                <a:ea typeface="宋体" pitchFamily="2" charset="-122"/>
                <a:cs typeface="Times New Roman" pitchFamily="18" charset="0"/>
              </a:rPr>
              <a:t>1.5mm</a:t>
            </a:r>
            <a:r>
              <a:rPr kumimoji="0" lang="zh-CN" altLang="en-US" sz="2800" b="1" i="0" u="none" strike="noStrike" cap="none" normalizeH="0" baseline="0" dirty="0" smtClean="0">
                <a:ln>
                  <a:noFill/>
                </a:ln>
                <a:solidFill>
                  <a:srgbClr val="0070C0"/>
                </a:solidFill>
                <a:effectLst/>
                <a:latin typeface="Times New Roman" pitchFamily="18" charset="0"/>
                <a:ea typeface="宋体" pitchFamily="2" charset="-122"/>
                <a:cs typeface="Times New Roman" pitchFamily="18" charset="0"/>
              </a:rPr>
              <a:t>厚的</a:t>
            </a:r>
            <a:r>
              <a:rPr kumimoji="0" lang="en-US" altLang="zh-CN" sz="2800" b="1" i="0" u="none" strike="noStrike" cap="none" normalizeH="0" baseline="0" dirty="0" err="1" smtClean="0">
                <a:ln>
                  <a:noFill/>
                </a:ln>
                <a:solidFill>
                  <a:srgbClr val="0070C0"/>
                </a:solidFill>
                <a:effectLst/>
                <a:latin typeface="Times New Roman" pitchFamily="18" charset="0"/>
                <a:ea typeface="宋体" pitchFamily="2" charset="-122"/>
                <a:cs typeface="Times New Roman" pitchFamily="18" charset="0"/>
              </a:rPr>
              <a:t>LiH</a:t>
            </a:r>
            <a:r>
              <a:rPr kumimoji="0" lang="zh-CN" altLang="en-US" sz="2800" b="1" i="0" u="none" strike="noStrike" cap="none" normalizeH="0" baseline="0" dirty="0" smtClean="0">
                <a:ln>
                  <a:noFill/>
                </a:ln>
                <a:solidFill>
                  <a:srgbClr val="0070C0"/>
                </a:solidFill>
                <a:effectLst/>
                <a:latin typeface="Times New Roman" pitchFamily="18" charset="0"/>
                <a:ea typeface="宋体" pitchFamily="2" charset="-122"/>
                <a:cs typeface="Times New Roman" pitchFamily="18" charset="0"/>
              </a:rPr>
              <a:t>靶上，一部分正电子将在飞行中经过</a:t>
            </a:r>
            <a:r>
              <a:rPr kumimoji="0" lang="en-US" altLang="zh-CN" sz="2800" b="1" i="0" u="none" strike="noStrike" cap="none" normalizeH="0" baseline="0" dirty="0" err="1" smtClean="0">
                <a:ln>
                  <a:noFill/>
                </a:ln>
                <a:solidFill>
                  <a:srgbClr val="0070C0"/>
                </a:solidFill>
                <a:effectLst/>
                <a:latin typeface="Times New Roman" pitchFamily="18" charset="0"/>
                <a:ea typeface="宋体" pitchFamily="2" charset="-122"/>
                <a:cs typeface="Times New Roman" pitchFamily="18" charset="0"/>
              </a:rPr>
              <a:t>LiH</a:t>
            </a:r>
            <a:r>
              <a:rPr kumimoji="0" lang="zh-CN" altLang="en-US" sz="2800" b="1" i="0" u="none" strike="noStrike" cap="none" normalizeH="0" baseline="0" dirty="0" smtClean="0">
                <a:ln>
                  <a:noFill/>
                </a:ln>
                <a:solidFill>
                  <a:srgbClr val="0070C0"/>
                </a:solidFill>
                <a:effectLst/>
                <a:latin typeface="Times New Roman" pitchFamily="18" charset="0"/>
                <a:ea typeface="宋体" pitchFamily="2" charset="-122"/>
                <a:cs typeface="Times New Roman" pitchFamily="18" charset="0"/>
              </a:rPr>
              <a:t>靶湮灭的正电子用磁铁偏离开</a:t>
            </a:r>
            <a:r>
              <a:rPr kumimoji="0" lang="en-US" altLang="zh-CN" sz="2800" b="1" i="0" u="none" strike="noStrike" cap="none" normalizeH="0" baseline="0" dirty="0" smtClean="0">
                <a:ln>
                  <a:noFill/>
                </a:ln>
                <a:solidFill>
                  <a:srgbClr val="0070C0"/>
                </a:solidFill>
                <a:effectLst/>
                <a:latin typeface="Times New Roman" pitchFamily="18" charset="0"/>
                <a:ea typeface="宋体" pitchFamily="2" charset="-122"/>
                <a:cs typeface="Times New Roman" pitchFamily="18" charset="0"/>
              </a:rPr>
              <a:t>γ</a:t>
            </a:r>
            <a:r>
              <a:rPr kumimoji="0" lang="zh-CN" altLang="en-US" sz="2800" b="1" i="0" u="none" strike="noStrike" cap="none" normalizeH="0" baseline="0" dirty="0" smtClean="0">
                <a:ln>
                  <a:noFill/>
                </a:ln>
                <a:solidFill>
                  <a:srgbClr val="0070C0"/>
                </a:solidFill>
                <a:effectLst/>
                <a:latin typeface="Times New Roman" pitchFamily="18" charset="0"/>
                <a:ea typeface="宋体" pitchFamily="2" charset="-122"/>
                <a:cs typeface="Times New Roman" pitchFamily="18" charset="0"/>
              </a:rPr>
              <a:t>射线束，由于正电子束的能量可调，因而所产生的单能</a:t>
            </a:r>
            <a:r>
              <a:rPr kumimoji="0" lang="en-US" altLang="zh-CN" sz="2800" b="1" i="0" u="none" strike="noStrike" cap="none" normalizeH="0" baseline="0" dirty="0" smtClean="0">
                <a:ln>
                  <a:noFill/>
                </a:ln>
                <a:solidFill>
                  <a:srgbClr val="0070C0"/>
                </a:solidFill>
                <a:effectLst/>
                <a:latin typeface="Times New Roman" pitchFamily="18" charset="0"/>
                <a:ea typeface="宋体" pitchFamily="2" charset="-122"/>
                <a:cs typeface="Times New Roman" pitchFamily="18" charset="0"/>
              </a:rPr>
              <a:t>γ</a:t>
            </a:r>
            <a:r>
              <a:rPr kumimoji="0" lang="zh-CN" altLang="en-US" sz="2800" b="1" i="0" u="none" strike="noStrike" cap="none" normalizeH="0" baseline="0" dirty="0" smtClean="0">
                <a:ln>
                  <a:noFill/>
                </a:ln>
                <a:solidFill>
                  <a:srgbClr val="0070C0"/>
                </a:solidFill>
                <a:effectLst/>
                <a:latin typeface="Times New Roman" pitchFamily="18" charset="0"/>
                <a:ea typeface="宋体" pitchFamily="2" charset="-122"/>
                <a:cs typeface="Times New Roman" pitchFamily="18" charset="0"/>
              </a:rPr>
              <a:t>射线的能量是可变的，实验中应扣</a:t>
            </a:r>
            <a:r>
              <a:rPr lang="zh-CN" altLang="en-US" sz="2800" b="1" dirty="0" smtClean="0">
                <a:solidFill>
                  <a:srgbClr val="0070C0"/>
                </a:solidFill>
              </a:rPr>
              <a:t>除正电子在轻材料靶中所产生的韧致辐射</a:t>
            </a:r>
            <a:r>
              <a:rPr lang="en-US" altLang="zh-CN" sz="2800" b="1" dirty="0" smtClean="0">
                <a:solidFill>
                  <a:srgbClr val="0070C0"/>
                </a:solidFill>
              </a:rPr>
              <a:t>γ</a:t>
            </a:r>
            <a:r>
              <a:rPr lang="zh-CN" altLang="en-US" sz="2800" b="1" dirty="0" smtClean="0">
                <a:solidFill>
                  <a:srgbClr val="0070C0"/>
                </a:solidFill>
              </a:rPr>
              <a:t>射线的贡献，（</a:t>
            </a:r>
            <a:r>
              <a:rPr lang="zh-CN" altLang="en-US" sz="2800" b="1" dirty="0" smtClean="0"/>
              <a:t>采用</a:t>
            </a:r>
            <a:r>
              <a:rPr lang="en-US" sz="2800" b="1" dirty="0" err="1" smtClean="0"/>
              <a:t>LiH</a:t>
            </a:r>
            <a:r>
              <a:rPr lang="zh-CN" altLang="en-US" sz="2800" b="1" dirty="0" smtClean="0"/>
              <a:t>轻靶就是为了减小韧致辐射所造成的本底），</a:t>
            </a:r>
            <a:r>
              <a:rPr lang="en-US" altLang="zh-CN" sz="2800" b="1" dirty="0" smtClean="0"/>
              <a:t>γ</a:t>
            </a:r>
            <a:r>
              <a:rPr lang="zh-CN" altLang="en-US" sz="2800" b="1" dirty="0" smtClean="0"/>
              <a:t>束强度可达</a:t>
            </a:r>
            <a:r>
              <a:rPr lang="en-US" sz="2800" b="1" dirty="0" smtClean="0"/>
              <a:t> 10</a:t>
            </a:r>
            <a:r>
              <a:rPr lang="en-US" sz="2800" b="1" baseline="30000" dirty="0" smtClean="0"/>
              <a:t>6 </a:t>
            </a:r>
            <a:r>
              <a:rPr lang="en-US" sz="2800" b="1" dirty="0" smtClean="0"/>
              <a:t>  /</a:t>
            </a:r>
            <a:r>
              <a:rPr lang="en-US" sz="2800" b="1" dirty="0" err="1" smtClean="0"/>
              <a:t>sMeV</a:t>
            </a:r>
            <a:r>
              <a:rPr lang="zh-CN" altLang="en-US" sz="2800" b="1" dirty="0" smtClean="0"/>
              <a:t>。</a:t>
            </a:r>
            <a:endParaRPr kumimoji="0" lang="zh-CN" altLang="en-US" sz="2800" b="0" i="0" u="none" strike="noStrike" cap="none" normalizeH="0" baseline="0" dirty="0" smtClean="0">
              <a:ln>
                <a:noFill/>
              </a:ln>
              <a:solidFill>
                <a:schemeClr val="tx1"/>
              </a:solidFill>
              <a:effectLst/>
              <a:latin typeface="Arial" pitchFamily="34" charset="0"/>
              <a:ea typeface="宋体" pitchFamily="2" charset="-122"/>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28596" y="357166"/>
            <a:ext cx="8501122" cy="7561044"/>
          </a:xfrm>
          <a:prstGeom prst="rect">
            <a:avLst/>
          </a:prstGeom>
          <a:noFill/>
        </p:spPr>
        <p:txBody>
          <a:bodyPr wrap="square" rtlCol="0">
            <a:spAutoFit/>
          </a:bodyPr>
          <a:lstStyle/>
          <a:p>
            <a:r>
              <a:rPr lang="zh-CN" altLang="en-US" sz="2800" b="1" dirty="0" smtClean="0"/>
              <a:t>“标记”光子束方法，用高流强的电子束在薄靶（重</a:t>
            </a:r>
            <a:endParaRPr lang="en-US" altLang="zh-CN" sz="2800" b="1" dirty="0" smtClean="0"/>
          </a:p>
          <a:p>
            <a:endParaRPr lang="en-US" altLang="zh-CN" sz="2800" b="1" dirty="0" smtClean="0"/>
          </a:p>
          <a:p>
            <a:r>
              <a:rPr lang="zh-CN" altLang="en-US" sz="2800" b="1" dirty="0" smtClean="0"/>
              <a:t>靶）中产生韧致辐射，分析并记录电子能量，已标记</a:t>
            </a:r>
            <a:endParaRPr lang="en-US" altLang="zh-CN" sz="2800" b="1" dirty="0" smtClean="0"/>
          </a:p>
          <a:p>
            <a:endParaRPr lang="en-US" altLang="zh-CN" sz="2800" b="1" dirty="0" smtClean="0"/>
          </a:p>
          <a:p>
            <a:r>
              <a:rPr lang="zh-CN" altLang="en-US" sz="2800" b="1" dirty="0" smtClean="0"/>
              <a:t>在运动学相应发射的具有确定能量与强度的</a:t>
            </a:r>
            <a:r>
              <a:rPr lang="en-US" altLang="zh-CN" sz="2800" b="1" dirty="0" smtClean="0"/>
              <a:t>γ</a:t>
            </a:r>
            <a:r>
              <a:rPr lang="zh-CN" altLang="en-US" sz="2800" b="1" dirty="0" smtClean="0"/>
              <a:t>光子。</a:t>
            </a:r>
            <a:endParaRPr lang="en-US" altLang="zh-CN" sz="2800" b="1" dirty="0" smtClean="0"/>
          </a:p>
          <a:p>
            <a:endParaRPr lang="en-US" altLang="zh-CN" sz="2800" b="1" dirty="0" smtClean="0"/>
          </a:p>
          <a:p>
            <a:r>
              <a:rPr lang="zh-CN" altLang="en-US" sz="2800" b="1" dirty="0" smtClean="0"/>
              <a:t>一般</a:t>
            </a:r>
            <a:r>
              <a:rPr lang="en-US" altLang="zh-CN" sz="2800" b="1" dirty="0" smtClean="0"/>
              <a:t>γ</a:t>
            </a:r>
            <a:r>
              <a:rPr lang="zh-CN" altLang="en-US" sz="2800" b="1" dirty="0" smtClean="0"/>
              <a:t>束强度可达 </a:t>
            </a:r>
            <a:r>
              <a:rPr lang="en-US" altLang="zh-CN" sz="2800" b="1" dirty="0" smtClean="0"/>
              <a:t>10</a:t>
            </a:r>
            <a:r>
              <a:rPr lang="en-US" altLang="zh-CN" sz="2800" b="1" baseline="30000" dirty="0" smtClean="0"/>
              <a:t>5</a:t>
            </a:r>
            <a:r>
              <a:rPr lang="en-US" altLang="zh-CN" sz="2800" b="1" dirty="0" smtClean="0"/>
              <a:t>—10</a:t>
            </a:r>
            <a:r>
              <a:rPr lang="en-US" altLang="zh-CN" sz="2800" b="1" baseline="30000" dirty="0" smtClean="0"/>
              <a:t>7</a:t>
            </a:r>
            <a:r>
              <a:rPr lang="en-US" altLang="zh-CN" sz="2800" b="1" dirty="0" smtClean="0"/>
              <a:t> /</a:t>
            </a:r>
            <a:r>
              <a:rPr lang="en-US" altLang="zh-CN" sz="2800" b="1" dirty="0" err="1" smtClean="0"/>
              <a:t>s.MeV</a:t>
            </a:r>
            <a:r>
              <a:rPr lang="en-US" altLang="zh-CN" sz="2800" b="1" dirty="0" smtClean="0"/>
              <a:t> </a:t>
            </a:r>
          </a:p>
          <a:p>
            <a:pPr lvl="0"/>
            <a:endParaRPr lang="en-US" altLang="zh-CN" sz="2800" b="1" dirty="0" smtClean="0">
              <a:solidFill>
                <a:srgbClr val="FF0000"/>
              </a:solidFill>
              <a:latin typeface="Times New Roman" pitchFamily="18" charset="0"/>
              <a:ea typeface="宋体" pitchFamily="2" charset="-122"/>
              <a:cs typeface="Times New Roman" pitchFamily="18" charset="0"/>
            </a:endParaRPr>
          </a:p>
          <a:p>
            <a:pPr lvl="0"/>
            <a:r>
              <a:rPr lang="zh-CN" altLang="en-US" sz="2800" b="1" dirty="0" smtClean="0">
                <a:solidFill>
                  <a:srgbClr val="FF0000"/>
                </a:solidFill>
                <a:latin typeface="Times New Roman" pitchFamily="18" charset="0"/>
                <a:ea typeface="宋体" pitchFamily="2" charset="-122"/>
                <a:cs typeface="Times New Roman" pitchFamily="18" charset="0"/>
              </a:rPr>
              <a:t>和单能的中子束相比，获得单能的</a:t>
            </a:r>
            <a:r>
              <a:rPr lang="zh-CN" altLang="zh-CN" sz="2800" b="1" dirty="0" smtClean="0">
                <a:solidFill>
                  <a:srgbClr val="FF0000"/>
                </a:solidFill>
                <a:latin typeface="Times New Roman" pitchFamily="18" charset="0"/>
                <a:ea typeface="宋体" pitchFamily="2" charset="-122"/>
                <a:cs typeface="Times New Roman" pitchFamily="18" charset="0"/>
              </a:rPr>
              <a:t>γ</a:t>
            </a:r>
            <a:r>
              <a:rPr lang="zh-CN" altLang="en-US" sz="2800" b="1" dirty="0" smtClean="0">
                <a:solidFill>
                  <a:srgbClr val="FF0000"/>
                </a:solidFill>
                <a:latin typeface="Times New Roman" pitchFamily="18" charset="0"/>
                <a:ea typeface="宋体" pitchFamily="2" charset="-122"/>
                <a:cs typeface="Times New Roman" pitchFamily="18" charset="0"/>
              </a:rPr>
              <a:t>束的困难在于中</a:t>
            </a:r>
            <a:endParaRPr lang="en-US" altLang="zh-CN" sz="2800" b="1" dirty="0" smtClean="0">
              <a:solidFill>
                <a:srgbClr val="FF0000"/>
              </a:solidFill>
              <a:latin typeface="Times New Roman" pitchFamily="18" charset="0"/>
              <a:ea typeface="宋体" pitchFamily="2" charset="-122"/>
              <a:cs typeface="Times New Roman" pitchFamily="18" charset="0"/>
            </a:endParaRPr>
          </a:p>
          <a:p>
            <a:pPr lvl="0"/>
            <a:endParaRPr lang="en-US" altLang="zh-CN" sz="2800" b="1" dirty="0" smtClean="0">
              <a:solidFill>
                <a:srgbClr val="FF0000"/>
              </a:solidFill>
              <a:latin typeface="Times New Roman" pitchFamily="18" charset="0"/>
              <a:ea typeface="宋体" pitchFamily="2" charset="-122"/>
              <a:cs typeface="Times New Roman" pitchFamily="18" charset="0"/>
            </a:endParaRPr>
          </a:p>
          <a:p>
            <a:pPr lvl="0"/>
            <a:r>
              <a:rPr lang="zh-CN" altLang="en-US" sz="2800" b="1" dirty="0" smtClean="0">
                <a:solidFill>
                  <a:srgbClr val="FF0000"/>
                </a:solidFill>
                <a:latin typeface="Times New Roman" pitchFamily="18" charset="0"/>
                <a:ea typeface="宋体" pitchFamily="2" charset="-122"/>
                <a:cs typeface="Times New Roman" pitchFamily="18" charset="0"/>
              </a:rPr>
              <a:t>子的不同能量可以用飞行时间法来进行选择，而不同</a:t>
            </a:r>
            <a:endParaRPr lang="en-US" altLang="zh-CN" sz="2800" b="1" dirty="0" smtClean="0">
              <a:solidFill>
                <a:srgbClr val="FF0000"/>
              </a:solidFill>
              <a:latin typeface="Times New Roman" pitchFamily="18" charset="0"/>
              <a:ea typeface="宋体" pitchFamily="2" charset="-122"/>
              <a:cs typeface="Times New Roman" pitchFamily="18" charset="0"/>
            </a:endParaRPr>
          </a:p>
          <a:p>
            <a:pPr lvl="0"/>
            <a:endParaRPr lang="en-US" altLang="zh-CN" sz="2800" b="1" dirty="0" smtClean="0">
              <a:solidFill>
                <a:srgbClr val="FF0000"/>
              </a:solidFill>
              <a:latin typeface="Times New Roman" pitchFamily="18" charset="0"/>
              <a:ea typeface="宋体" pitchFamily="2" charset="-122"/>
              <a:cs typeface="Times New Roman" pitchFamily="18" charset="0"/>
            </a:endParaRPr>
          </a:p>
          <a:p>
            <a:pPr lvl="0"/>
            <a:r>
              <a:rPr lang="zh-CN" altLang="en-US" sz="2800" b="1" dirty="0" smtClean="0">
                <a:solidFill>
                  <a:srgbClr val="FF0000"/>
                </a:solidFill>
                <a:latin typeface="Times New Roman" pitchFamily="18" charset="0"/>
                <a:ea typeface="宋体" pitchFamily="2" charset="-122"/>
                <a:cs typeface="Times New Roman" pitchFamily="18" charset="0"/>
              </a:rPr>
              <a:t>能量的</a:t>
            </a:r>
            <a:r>
              <a:rPr lang="zh-CN" altLang="zh-CN" sz="2800" b="1" dirty="0" smtClean="0">
                <a:solidFill>
                  <a:srgbClr val="FF0000"/>
                </a:solidFill>
                <a:latin typeface="Times New Roman" pitchFamily="18" charset="0"/>
                <a:ea typeface="宋体" pitchFamily="2" charset="-122"/>
                <a:cs typeface="Times New Roman" pitchFamily="18" charset="0"/>
              </a:rPr>
              <a:t>γ</a:t>
            </a:r>
            <a:r>
              <a:rPr lang="zh-CN" altLang="en-US" sz="2800" b="1" dirty="0" smtClean="0">
                <a:solidFill>
                  <a:srgbClr val="FF0000"/>
                </a:solidFill>
                <a:latin typeface="Times New Roman" pitchFamily="18" charset="0"/>
                <a:ea typeface="宋体" pitchFamily="2" charset="-122"/>
                <a:cs typeface="Times New Roman" pitchFamily="18" charset="0"/>
              </a:rPr>
              <a:t>射线，飞行速度都是光速。</a:t>
            </a:r>
            <a:endParaRPr lang="zh-CN" altLang="en-US" sz="3200" dirty="0" smtClean="0">
              <a:solidFill>
                <a:srgbClr val="FF0000"/>
              </a:solidFill>
              <a:latin typeface="Arial" pitchFamily="34" charset="0"/>
              <a:ea typeface="宋体" pitchFamily="2" charset="-122"/>
            </a:endParaRPr>
          </a:p>
          <a:p>
            <a:r>
              <a:rPr lang="en-US" altLang="zh-CN" sz="2800" b="1" dirty="0" smtClean="0"/>
              <a:t>   </a:t>
            </a:r>
          </a:p>
          <a:p>
            <a:endParaRPr lang="en-US" altLang="zh-CN" sz="2800" b="1" dirty="0" smtClean="0"/>
          </a:p>
          <a:p>
            <a:endParaRPr lang="en-US" altLang="zh-CN" sz="2800" b="1" dirty="0" smtClean="0"/>
          </a:p>
          <a:p>
            <a:endParaRPr lang="en-US" altLang="zh-CN" sz="2800" b="1" baseline="30000" dirty="0" smtClean="0"/>
          </a:p>
          <a:p>
            <a:endParaRPr lang="zh-CN" altLang="en-US" sz="2800" baseline="300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8" name="Rectangle 8"/>
          <p:cNvSpPr>
            <a:spLocks noChangeArrowheads="1"/>
          </p:cNvSpPr>
          <p:nvPr/>
        </p:nvSpPr>
        <p:spPr bwMode="auto">
          <a:xfrm>
            <a:off x="0" y="0"/>
            <a:ext cx="9144000" cy="57554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07988" algn="l" defTabSz="914400" rtl="0" eaLnBrk="1" fontAlgn="base" latinLnBrk="0" hangingPunct="1">
              <a:lnSpc>
                <a:spcPct val="100000"/>
              </a:lnSpc>
              <a:spcBef>
                <a:spcPct val="0"/>
              </a:spcBef>
              <a:spcAft>
                <a:spcPct val="0"/>
              </a:spcAft>
              <a:buClrTx/>
              <a:buSzTx/>
              <a:buFontTx/>
              <a:buChar char="•"/>
              <a:tabLst>
                <a:tab pos="628650" algn="l"/>
              </a:tabLst>
            </a:pPr>
            <a:endParaRPr kumimoji="0" lang="en-US" altLang="zh-CN" sz="16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407988" algn="l" defTabSz="914400" rtl="0" eaLnBrk="1" fontAlgn="base" latinLnBrk="0" hangingPunct="1">
              <a:lnSpc>
                <a:spcPct val="100000"/>
              </a:lnSpc>
              <a:spcBef>
                <a:spcPct val="0"/>
              </a:spcBef>
              <a:spcAft>
                <a:spcPct val="0"/>
              </a:spcAft>
              <a:buClrTx/>
              <a:buSzTx/>
              <a:buFontTx/>
              <a:buChar char="•"/>
              <a:tabLst>
                <a:tab pos="628650" algn="l"/>
              </a:tabLst>
            </a:pPr>
            <a:endParaRPr lang="en-US" altLang="zh-CN" sz="1600" b="1" dirty="0" smtClean="0">
              <a:latin typeface="Times New Roman" pitchFamily="18" charset="0"/>
              <a:ea typeface="宋体" pitchFamily="2" charset="-122"/>
              <a:cs typeface="Times New Roman" pitchFamily="18" charset="0"/>
            </a:endParaRPr>
          </a:p>
          <a:p>
            <a:pPr marL="0" marR="0" lvl="0" indent="407988" algn="l" defTabSz="914400" rtl="0" eaLnBrk="1" fontAlgn="base" latinLnBrk="0" hangingPunct="1">
              <a:lnSpc>
                <a:spcPct val="100000"/>
              </a:lnSpc>
              <a:spcBef>
                <a:spcPct val="0"/>
              </a:spcBef>
              <a:spcAft>
                <a:spcPct val="0"/>
              </a:spcAft>
              <a:buClrTx/>
              <a:buSzTx/>
              <a:tabLst>
                <a:tab pos="628650" algn="l"/>
              </a:tabLst>
            </a:pPr>
            <a:r>
              <a:rPr kumimoji="0" lang="en-US" altLang="zh-CN" sz="16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   </a:t>
            </a:r>
            <a:r>
              <a:rPr lang="en-US" altLang="zh-CN" sz="2800" b="1" dirty="0" smtClean="0">
                <a:latin typeface="Times New Roman" pitchFamily="18" charset="0"/>
                <a:ea typeface="宋体" pitchFamily="2" charset="-122"/>
                <a:cs typeface="Times New Roman" pitchFamily="18" charset="0"/>
              </a:rPr>
              <a:t> 2.</a:t>
            </a:r>
            <a:r>
              <a:rPr kumimoji="0" 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实现光核反应的巨共振</a:t>
            </a:r>
            <a:endParaRPr kumimoji="0" lang="zh-CN" sz="2800" b="0" i="0" u="none" strike="noStrike" cap="none" normalizeH="0" baseline="0" dirty="0" smtClean="0">
              <a:ln>
                <a:noFill/>
              </a:ln>
              <a:solidFill>
                <a:schemeClr val="tx1"/>
              </a:solidFill>
              <a:effectLst/>
              <a:latin typeface="Arial" pitchFamily="34" charset="0"/>
              <a:ea typeface="宋体" pitchFamily="2" charset="-122"/>
            </a:endParaRPr>
          </a:p>
          <a:p>
            <a:pPr marL="0" marR="0" lvl="0" indent="407988" algn="l" defTabSz="914400" rtl="0" eaLnBrk="0" fontAlgn="base" latinLnBrk="0" hangingPunct="0">
              <a:lnSpc>
                <a:spcPct val="100000"/>
              </a:lnSpc>
              <a:spcBef>
                <a:spcPct val="0"/>
              </a:spcBef>
              <a:spcAft>
                <a:spcPct val="0"/>
              </a:spcAft>
              <a:buClrTx/>
              <a:buSzTx/>
              <a:buFontTx/>
              <a:buNone/>
              <a:tabLst>
                <a:tab pos="628650" algn="l"/>
              </a:tabLst>
            </a:pPr>
            <a:endParaRPr kumimoji="0" lang="en-US" alt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lvl="0" indent="407988" eaLnBrk="0" fontAlgn="base" hangingPunct="0">
              <a:spcBef>
                <a:spcPct val="0"/>
              </a:spcBef>
              <a:spcAft>
                <a:spcPct val="0"/>
              </a:spcAft>
              <a:tabLst>
                <a:tab pos="628650" algn="l"/>
              </a:tabLst>
            </a:pPr>
            <a:r>
              <a:rPr kumimoji="0" lang="zh-CN" alt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γ</a:t>
            </a:r>
            <a:r>
              <a:rPr kumimoji="0" 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射线的</a:t>
            </a:r>
            <a:r>
              <a:rPr kumimoji="0" lang="zh-CN" altLang="en-US"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能</a:t>
            </a:r>
            <a:r>
              <a:rPr kumimoji="0" 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量可变，</a:t>
            </a:r>
            <a:r>
              <a:rPr lang="zh-CN" altLang="en-US" sz="2800" b="1" dirty="0" smtClean="0">
                <a:latin typeface="Times New Roman" pitchFamily="18" charset="0"/>
                <a:ea typeface="宋体" pitchFamily="2" charset="-122"/>
                <a:cs typeface="Times New Roman" pitchFamily="18" charset="0"/>
              </a:rPr>
              <a:t>使得</a:t>
            </a:r>
            <a:r>
              <a:rPr kumimoji="0" 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实验研究光核反应的激发函数</a:t>
            </a:r>
            <a:r>
              <a:rPr lang="en-US" altLang="zh-CN" sz="2800" b="1" dirty="0" smtClean="0">
                <a:latin typeface="Times New Roman" pitchFamily="18" charset="0"/>
                <a:ea typeface="宋体" pitchFamily="2" charset="-122"/>
                <a:cs typeface="Times New Roman" pitchFamily="18" charset="0"/>
              </a:rPr>
              <a:t>    </a:t>
            </a:r>
          </a:p>
          <a:p>
            <a:pPr lvl="0" indent="407988" eaLnBrk="0" fontAlgn="base" hangingPunct="0">
              <a:spcBef>
                <a:spcPct val="0"/>
              </a:spcBef>
              <a:spcAft>
                <a:spcPct val="0"/>
              </a:spcAft>
              <a:tabLst>
                <a:tab pos="628650" algn="l"/>
              </a:tabLst>
            </a:pPr>
            <a:r>
              <a:rPr kumimoji="0" 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成为可能，有关</a:t>
            </a:r>
            <a:r>
              <a:rPr kumimoji="0" lang="en-US" alt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 (</a:t>
            </a:r>
            <a:r>
              <a:rPr kumimoji="0" lang="en-US" altLang="zh-CN" sz="2800" b="1" i="0" u="none" strike="noStrike" cap="none" normalizeH="0" baseline="0" dirty="0" err="1" smtClean="0">
                <a:ln>
                  <a:noFill/>
                </a:ln>
                <a:solidFill>
                  <a:schemeClr val="tx1"/>
                </a:solidFill>
                <a:effectLst/>
                <a:latin typeface="Times New Roman" pitchFamily="18" charset="0"/>
                <a:ea typeface="宋体" pitchFamily="2" charset="-122"/>
                <a:cs typeface="Times New Roman" pitchFamily="18" charset="0"/>
              </a:rPr>
              <a:t>γ,n</a:t>
            </a:r>
            <a:r>
              <a:rPr kumimoji="0" lang="en-US" alt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r>
              <a:rPr kumimoji="0" lang="en-US" altLang="zh-CN" sz="2800" b="1" i="0" u="none" strike="noStrike" cap="none" normalizeH="0" baseline="0" dirty="0" err="1" smtClean="0">
                <a:ln>
                  <a:noFill/>
                </a:ln>
                <a:solidFill>
                  <a:schemeClr val="tx1"/>
                </a:solidFill>
                <a:effectLst/>
                <a:latin typeface="Times New Roman" pitchFamily="18" charset="0"/>
                <a:ea typeface="宋体" pitchFamily="2" charset="-122"/>
                <a:cs typeface="Times New Roman" pitchFamily="18" charset="0"/>
              </a:rPr>
              <a:t>γ,p</a:t>
            </a:r>
            <a:r>
              <a:rPr kumimoji="0" lang="en-US" alt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  </a:t>
            </a:r>
            <a:r>
              <a:rPr lang="zh-CN" altLang="en-US" sz="2800" b="1" dirty="0" smtClean="0"/>
              <a:t>等反应的实验结果表明，激  </a:t>
            </a:r>
            <a:endParaRPr lang="en-US" altLang="zh-CN" sz="2800" b="1" dirty="0" smtClean="0"/>
          </a:p>
          <a:p>
            <a:pPr lvl="0" indent="407988" eaLnBrk="0" fontAlgn="base" hangingPunct="0">
              <a:spcBef>
                <a:spcPct val="0"/>
              </a:spcBef>
              <a:spcAft>
                <a:spcPct val="0"/>
              </a:spcAft>
              <a:tabLst>
                <a:tab pos="628650" algn="l"/>
              </a:tabLst>
            </a:pPr>
            <a:r>
              <a:rPr lang="zh-CN" altLang="en-US" sz="2800" b="1" dirty="0" smtClean="0"/>
              <a:t>发函数呈现出宽度为几</a:t>
            </a:r>
            <a:r>
              <a:rPr lang="en-US" sz="2800" b="1" dirty="0" err="1" smtClean="0"/>
              <a:t>Mev</a:t>
            </a:r>
            <a:r>
              <a:rPr lang="zh-CN" altLang="en-US" sz="2800" b="1" dirty="0" smtClean="0"/>
              <a:t>的共振率，这现象称为光核</a:t>
            </a:r>
            <a:endParaRPr lang="en-US" altLang="zh-CN" sz="2800" b="1" dirty="0" smtClean="0"/>
          </a:p>
          <a:p>
            <a:pPr lvl="0" indent="407988" eaLnBrk="0" fontAlgn="base" hangingPunct="0">
              <a:spcBef>
                <a:spcPct val="0"/>
              </a:spcBef>
              <a:spcAft>
                <a:spcPct val="0"/>
              </a:spcAft>
              <a:tabLst>
                <a:tab pos="628650" algn="l"/>
              </a:tabLst>
            </a:pPr>
            <a:r>
              <a:rPr lang="zh-CN" altLang="en-US" sz="2800" b="1" dirty="0" smtClean="0"/>
              <a:t>反 应的巨共振。</a:t>
            </a:r>
            <a:endParaRPr lang="en-US" altLang="zh-CN" sz="2800" b="1" dirty="0" smtClean="0"/>
          </a:p>
          <a:p>
            <a:pPr lvl="0" indent="407988" eaLnBrk="0" fontAlgn="base" hangingPunct="0">
              <a:spcBef>
                <a:spcPct val="0"/>
              </a:spcBef>
              <a:spcAft>
                <a:spcPct val="0"/>
              </a:spcAft>
              <a:tabLst>
                <a:tab pos="628650" algn="l"/>
              </a:tabLst>
            </a:pPr>
            <a:endParaRPr lang="en-US" altLang="zh-CN" sz="2800" b="1" dirty="0" smtClean="0"/>
          </a:p>
          <a:p>
            <a:pPr lvl="0" indent="407988" eaLnBrk="0" fontAlgn="base" hangingPunct="0">
              <a:spcBef>
                <a:spcPct val="0"/>
              </a:spcBef>
              <a:spcAft>
                <a:spcPct val="0"/>
              </a:spcAft>
              <a:tabLst>
                <a:tab pos="628650" algn="l"/>
              </a:tabLst>
            </a:pPr>
            <a:r>
              <a:rPr lang="en-US" altLang="zh-CN" sz="2800" b="1" dirty="0" smtClean="0"/>
              <a:t>    </a:t>
            </a:r>
          </a:p>
          <a:p>
            <a:pPr lvl="0" indent="407988" eaLnBrk="0" fontAlgn="base" hangingPunct="0">
              <a:spcBef>
                <a:spcPct val="0"/>
              </a:spcBef>
              <a:spcAft>
                <a:spcPct val="0"/>
              </a:spcAft>
              <a:tabLst>
                <a:tab pos="628650" algn="l"/>
              </a:tabLst>
            </a:pPr>
            <a:endParaRPr lang="en-US" altLang="zh-CN" sz="2800" b="1" dirty="0" smtClean="0"/>
          </a:p>
          <a:p>
            <a:pPr lvl="0" indent="407988" eaLnBrk="0" fontAlgn="base" hangingPunct="0">
              <a:spcBef>
                <a:spcPct val="0"/>
              </a:spcBef>
              <a:spcAft>
                <a:spcPct val="0"/>
              </a:spcAft>
              <a:tabLst>
                <a:tab pos="628650" algn="l"/>
              </a:tabLst>
            </a:pPr>
            <a:endParaRPr lang="en-US" altLang="zh-CN" sz="2800" b="1" dirty="0" smtClean="0"/>
          </a:p>
          <a:p>
            <a:pPr lvl="0" indent="407988" eaLnBrk="0" fontAlgn="base" hangingPunct="0">
              <a:spcBef>
                <a:spcPct val="0"/>
              </a:spcBef>
              <a:spcAft>
                <a:spcPct val="0"/>
              </a:spcAft>
              <a:tabLst>
                <a:tab pos="628650" algn="l"/>
              </a:tabLst>
            </a:pPr>
            <a:endParaRPr kumimoji="0" lang="en-US" altLang="zh-CN" sz="2800" b="1" i="0" u="none" strike="noStrike" cap="none" normalizeH="0" baseline="0" dirty="0" smtClean="0">
              <a:ln>
                <a:noFill/>
              </a:ln>
              <a:solidFill>
                <a:schemeClr val="tx1"/>
              </a:solidFill>
              <a:effectLst/>
              <a:latin typeface="Arial" pitchFamily="34" charset="0"/>
              <a:ea typeface="宋体" pitchFamily="2" charset="-122"/>
            </a:endParaRPr>
          </a:p>
          <a:p>
            <a:pPr lvl="0" indent="407988" eaLnBrk="0" fontAlgn="base" hangingPunct="0">
              <a:spcBef>
                <a:spcPct val="0"/>
              </a:spcBef>
              <a:spcAft>
                <a:spcPct val="0"/>
              </a:spcAft>
              <a:tabLst>
                <a:tab pos="628650" algn="l"/>
              </a:tabLst>
            </a:pPr>
            <a:r>
              <a:rPr lang="en-US" altLang="zh-CN" sz="2800" b="1" dirty="0" smtClean="0">
                <a:latin typeface="Arial" pitchFamily="34" charset="0"/>
                <a:ea typeface="宋体" pitchFamily="2" charset="-122"/>
              </a:rPr>
              <a:t>     </a:t>
            </a:r>
            <a:endParaRPr kumimoji="0" lang="zh-CN" sz="2800" b="0" i="0" u="none" strike="noStrike" cap="none" normalizeH="0" baseline="0" dirty="0" smtClean="0">
              <a:ln>
                <a:noFill/>
              </a:ln>
              <a:solidFill>
                <a:schemeClr val="tx1"/>
              </a:solidFill>
              <a:effectLst/>
              <a:latin typeface="Arial" pitchFamily="34" charset="0"/>
              <a:ea typeface="宋体" pitchFamily="2" charset="-122"/>
            </a:endParaRPr>
          </a:p>
        </p:txBody>
      </p:sp>
      <p:sp>
        <p:nvSpPr>
          <p:cNvPr id="133130" name="Rectangle 10"/>
          <p:cNvSpPr>
            <a:spLocks noChangeArrowheads="1"/>
          </p:cNvSpPr>
          <p:nvPr/>
        </p:nvSpPr>
        <p:spPr bwMode="auto">
          <a:xfrm>
            <a:off x="0" y="1533525"/>
            <a:ext cx="803746"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07988" algn="l"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endParaRPr kumimoji="0" lang="zh-CN" altLang="en-US" sz="1800" b="0" i="0" u="none" strike="noStrike" cap="none" normalizeH="0" baseline="0" dirty="0" smtClean="0">
              <a:ln>
                <a:noFill/>
              </a:ln>
              <a:solidFill>
                <a:schemeClr val="tx1"/>
              </a:solidFill>
              <a:effectLst/>
              <a:latin typeface="Arial" pitchFamily="34" charset="0"/>
              <a:ea typeface="宋体" pitchFamily="2" charset="-122"/>
            </a:endParaRPr>
          </a:p>
        </p:txBody>
      </p:sp>
      <p:sp>
        <p:nvSpPr>
          <p:cNvPr id="15" name="矩形 14"/>
          <p:cNvSpPr/>
          <p:nvPr/>
        </p:nvSpPr>
        <p:spPr>
          <a:xfrm>
            <a:off x="1142976" y="3786190"/>
            <a:ext cx="7429552" cy="1815882"/>
          </a:xfrm>
          <a:prstGeom prst="rect">
            <a:avLst/>
          </a:prstGeom>
        </p:spPr>
        <p:txBody>
          <a:bodyPr wrap="square">
            <a:spAutoFit/>
          </a:bodyPr>
          <a:lstStyle/>
          <a:p>
            <a:pPr lvl="0" fontAlgn="base">
              <a:spcBef>
                <a:spcPct val="0"/>
              </a:spcBef>
              <a:spcAft>
                <a:spcPct val="0"/>
              </a:spcAft>
            </a:pPr>
            <a:r>
              <a:rPr lang="en-US" altLang="zh-CN" sz="2800" b="1" dirty="0" smtClean="0">
                <a:latin typeface="Times New Roman" pitchFamily="18" charset="0"/>
                <a:ea typeface="宋体" pitchFamily="2" charset="-122"/>
                <a:cs typeface="Times New Roman" pitchFamily="18" charset="0"/>
              </a:rPr>
              <a:t>(1)</a:t>
            </a:r>
            <a:r>
              <a:rPr lang="zh-CN" altLang="en-US" sz="2800" b="1" dirty="0" smtClean="0">
                <a:latin typeface="Times New Roman" pitchFamily="18" charset="0"/>
                <a:ea typeface="宋体" pitchFamily="2" charset="-122"/>
                <a:cs typeface="Times New Roman" pitchFamily="18" charset="0"/>
              </a:rPr>
              <a:t>（</a:t>
            </a:r>
            <a:r>
              <a:rPr lang="zh-CN" altLang="zh-CN" sz="2800" b="1" dirty="0" smtClean="0">
                <a:latin typeface="Times New Roman" pitchFamily="18" charset="0"/>
                <a:ea typeface="宋体" pitchFamily="2" charset="-122"/>
                <a:cs typeface="Times New Roman" pitchFamily="18" charset="0"/>
              </a:rPr>
              <a:t>γ</a:t>
            </a:r>
            <a:r>
              <a:rPr lang="en-US" altLang="zh-CN" sz="2800" b="1" dirty="0" smtClean="0">
                <a:latin typeface="Times New Roman" pitchFamily="18" charset="0"/>
                <a:ea typeface="宋体" pitchFamily="2" charset="-122"/>
                <a:cs typeface="Times New Roman" pitchFamily="18" charset="0"/>
              </a:rPr>
              <a:t>, n</a:t>
            </a:r>
            <a:r>
              <a:rPr lang="zh-CN" altLang="en-US" sz="2800" b="1" dirty="0" smtClean="0">
                <a:latin typeface="Times New Roman" pitchFamily="18" charset="0"/>
                <a:ea typeface="宋体" pitchFamily="2" charset="-122"/>
                <a:cs typeface="Times New Roman" pitchFamily="18" charset="0"/>
              </a:rPr>
              <a:t>）反应截面的最大值随质量的增加而</a:t>
            </a:r>
            <a:endParaRPr lang="en-US" altLang="zh-CN" sz="2800" b="1" dirty="0" smtClean="0">
              <a:latin typeface="Times New Roman" pitchFamily="18" charset="0"/>
              <a:ea typeface="宋体" pitchFamily="2" charset="-122"/>
              <a:cs typeface="Times New Roman" pitchFamily="18" charset="0"/>
            </a:endParaRPr>
          </a:p>
          <a:p>
            <a:pPr lvl="0" fontAlgn="base">
              <a:spcBef>
                <a:spcPct val="0"/>
              </a:spcBef>
              <a:spcAft>
                <a:spcPct val="0"/>
              </a:spcAft>
            </a:pPr>
            <a:endParaRPr lang="en-US" altLang="zh-CN" sz="2800" b="1" dirty="0" smtClean="0">
              <a:latin typeface="Times New Roman" pitchFamily="18" charset="0"/>
              <a:ea typeface="宋体" pitchFamily="2" charset="-122"/>
              <a:cs typeface="Times New Roman" pitchFamily="18" charset="0"/>
            </a:endParaRPr>
          </a:p>
          <a:p>
            <a:pPr lvl="0" fontAlgn="base">
              <a:spcBef>
                <a:spcPct val="0"/>
              </a:spcBef>
              <a:spcAft>
                <a:spcPct val="0"/>
              </a:spcAft>
            </a:pPr>
            <a:r>
              <a:rPr lang="zh-CN" altLang="en-US" sz="2800" b="1" dirty="0" smtClean="0">
                <a:latin typeface="Times New Roman" pitchFamily="18" charset="0"/>
                <a:ea typeface="宋体" pitchFamily="2" charset="-122"/>
                <a:cs typeface="Times New Roman" pitchFamily="18" charset="0"/>
              </a:rPr>
              <a:t>增长</a:t>
            </a:r>
            <a:endParaRPr lang="en-US" altLang="zh-CN" sz="2800" b="1" dirty="0" smtClean="0">
              <a:latin typeface="Times New Roman" pitchFamily="18" charset="0"/>
              <a:ea typeface="宋体" pitchFamily="2" charset="-122"/>
              <a:cs typeface="Times New Roman" pitchFamily="18" charset="0"/>
            </a:endParaRPr>
          </a:p>
          <a:p>
            <a:pPr lvl="0" fontAlgn="base">
              <a:spcBef>
                <a:spcPct val="0"/>
              </a:spcBef>
              <a:spcAft>
                <a:spcPct val="0"/>
              </a:spcAft>
            </a:pPr>
            <a:endParaRPr lang="zh-CN" altLang="en-US" sz="2800" dirty="0" smtClean="0">
              <a:latin typeface="Arial" pitchFamily="34" charset="0"/>
              <a:ea typeface="宋体" pitchFamily="2" charset="-122"/>
            </a:endParaRPr>
          </a:p>
        </p:txBody>
      </p:sp>
      <p:sp>
        <p:nvSpPr>
          <p:cNvPr id="17" name="矩形 16"/>
          <p:cNvSpPr/>
          <p:nvPr/>
        </p:nvSpPr>
        <p:spPr>
          <a:xfrm>
            <a:off x="285720" y="3143248"/>
            <a:ext cx="7215238" cy="523220"/>
          </a:xfrm>
          <a:prstGeom prst="rect">
            <a:avLst/>
          </a:prstGeom>
        </p:spPr>
        <p:txBody>
          <a:bodyPr wrap="square">
            <a:spAutoFit/>
          </a:bodyPr>
          <a:lstStyle/>
          <a:p>
            <a:pPr lvl="0" indent="407988" fontAlgn="base">
              <a:spcBef>
                <a:spcPct val="0"/>
              </a:spcBef>
              <a:spcAft>
                <a:spcPct val="0"/>
              </a:spcAft>
            </a:pPr>
            <a:r>
              <a:rPr lang="zh-CN" altLang="en-US" sz="2800" b="1" dirty="0" smtClean="0">
                <a:latin typeface="Times New Roman" pitchFamily="18" charset="0"/>
                <a:ea typeface="宋体" pitchFamily="2" charset="-122"/>
                <a:cs typeface="Times New Roman" pitchFamily="18" charset="0"/>
              </a:rPr>
              <a:t>它具有下面两个特征：</a:t>
            </a:r>
            <a:endParaRPr lang="zh-CN" altLang="en-US" sz="2800" dirty="0" smtClean="0">
              <a:latin typeface="Arial" pitchFamily="34" charset="0"/>
              <a:ea typeface="宋体" pitchFamily="2" charset="-122"/>
            </a:endParaRPr>
          </a:p>
        </p:txBody>
      </p:sp>
      <p:sp>
        <p:nvSpPr>
          <p:cNvPr id="7" name="矩形 6"/>
          <p:cNvSpPr/>
          <p:nvPr/>
        </p:nvSpPr>
        <p:spPr>
          <a:xfrm>
            <a:off x="1142976" y="4929198"/>
            <a:ext cx="7429552" cy="1384995"/>
          </a:xfrm>
          <a:prstGeom prst="rect">
            <a:avLst/>
          </a:prstGeom>
        </p:spPr>
        <p:txBody>
          <a:bodyPr wrap="square">
            <a:spAutoFit/>
          </a:bodyPr>
          <a:lstStyle/>
          <a:p>
            <a:pPr lvl="0" indent="407988" fontAlgn="base">
              <a:spcBef>
                <a:spcPct val="0"/>
              </a:spcBef>
              <a:spcAft>
                <a:spcPct val="0"/>
              </a:spcAft>
            </a:pPr>
            <a:r>
              <a:rPr lang="en-US" altLang="zh-CN" sz="2800" b="1" dirty="0" smtClean="0">
                <a:latin typeface="Times New Roman" pitchFamily="18" charset="0"/>
                <a:ea typeface="宋体" pitchFamily="2" charset="-122"/>
                <a:cs typeface="Times New Roman" pitchFamily="18" charset="0"/>
              </a:rPr>
              <a:t> </a:t>
            </a:r>
            <a:r>
              <a:rPr lang="en-US" altLang="zh-CN" sz="2800" b="1" dirty="0" smtClean="0">
                <a:latin typeface="Times New Roman" pitchFamily="18" charset="0"/>
                <a:ea typeface="宋体" pitchFamily="2" charset="-122"/>
                <a:cs typeface="Times New Roman" pitchFamily="18" charset="0"/>
              </a:rPr>
              <a:t>                               AL                 </a:t>
            </a:r>
            <a:r>
              <a:rPr lang="en-US" altLang="zh-CN" sz="2800" b="1" dirty="0" smtClean="0">
                <a:latin typeface="Times New Roman" pitchFamily="18" charset="0"/>
                <a:ea typeface="宋体" pitchFamily="2" charset="-122"/>
                <a:cs typeface="Times New Roman" pitchFamily="18" charset="0"/>
              </a:rPr>
              <a:t>Bi</a:t>
            </a:r>
            <a:endParaRPr lang="en-US" altLang="zh-CN" sz="2800" dirty="0" smtClean="0">
              <a:latin typeface="Arial" pitchFamily="34" charset="0"/>
              <a:ea typeface="宋体" pitchFamily="2" charset="-122"/>
            </a:endParaRPr>
          </a:p>
          <a:p>
            <a:pPr lvl="0" indent="407988" eaLnBrk="0" fontAlgn="base" hangingPunct="0">
              <a:spcBef>
                <a:spcPct val="0"/>
              </a:spcBef>
              <a:spcAft>
                <a:spcPct val="0"/>
              </a:spcAft>
            </a:pPr>
            <a:r>
              <a:rPr lang="en-US" altLang="zh-CN" sz="2800" b="1" dirty="0" smtClean="0">
                <a:latin typeface="Times New Roman" pitchFamily="18" charset="0"/>
                <a:ea typeface="宋体" pitchFamily="2" charset="-122"/>
                <a:cs typeface="Times New Roman" pitchFamily="18" charset="0"/>
              </a:rPr>
              <a:t>             </a:t>
            </a:r>
            <a:endParaRPr lang="en-US" altLang="zh-CN" sz="2800" b="1" dirty="0" smtClean="0">
              <a:latin typeface="Times New Roman" pitchFamily="18" charset="0"/>
              <a:ea typeface="宋体" pitchFamily="2" charset="-122"/>
              <a:cs typeface="Times New Roman" pitchFamily="18" charset="0"/>
            </a:endParaRPr>
          </a:p>
          <a:p>
            <a:pPr lvl="0" indent="407988" eaLnBrk="0" fontAlgn="base" hangingPunct="0">
              <a:spcBef>
                <a:spcPct val="0"/>
              </a:spcBef>
              <a:spcAft>
                <a:spcPct val="0"/>
              </a:spcAft>
            </a:pPr>
            <a:r>
              <a:rPr lang="en-US" altLang="zh-CN" sz="2800" b="1" dirty="0" smtClean="0">
                <a:latin typeface="Times New Roman" pitchFamily="18" charset="0"/>
                <a:ea typeface="宋体" pitchFamily="2" charset="-122"/>
                <a:cs typeface="Times New Roman" pitchFamily="18" charset="0"/>
              </a:rPr>
              <a:t> </a:t>
            </a:r>
            <a:r>
              <a:rPr lang="en-US" altLang="zh-CN" sz="2800" b="1" dirty="0" err="1" smtClean="0">
                <a:latin typeface="Times New Roman" pitchFamily="18" charset="0"/>
                <a:ea typeface="宋体" pitchFamily="2" charset="-122"/>
                <a:cs typeface="Times New Roman" pitchFamily="18" charset="0"/>
              </a:rPr>
              <a:t>σ</a:t>
            </a:r>
            <a:r>
              <a:rPr lang="en-US" altLang="zh-CN" sz="2800" b="1" baseline="-30000" dirty="0" err="1" smtClean="0">
                <a:latin typeface="Times New Roman" pitchFamily="18" charset="0"/>
                <a:ea typeface="宋体" pitchFamily="2" charset="-122"/>
                <a:cs typeface="Times New Roman" pitchFamily="18" charset="0"/>
              </a:rPr>
              <a:t>max</a:t>
            </a:r>
            <a:r>
              <a:rPr lang="en-US" altLang="zh-CN" sz="2800" b="1" dirty="0" smtClean="0">
                <a:latin typeface="Times New Roman" pitchFamily="18" charset="0"/>
                <a:ea typeface="宋体" pitchFamily="2" charset="-122"/>
                <a:cs typeface="Times New Roman" pitchFamily="18" charset="0"/>
              </a:rPr>
              <a:t>(</a:t>
            </a:r>
            <a:r>
              <a:rPr lang="en-US" altLang="zh-CN" sz="2800" b="1" dirty="0" err="1" smtClean="0">
                <a:latin typeface="Times New Roman" pitchFamily="18" charset="0"/>
                <a:ea typeface="宋体" pitchFamily="2" charset="-122"/>
                <a:cs typeface="Times New Roman" pitchFamily="18" charset="0"/>
              </a:rPr>
              <a:t>n,γ</a:t>
            </a:r>
            <a:r>
              <a:rPr lang="en-US" altLang="zh-CN" sz="2800" b="1" dirty="0" smtClean="0">
                <a:latin typeface="Times New Roman" pitchFamily="18" charset="0"/>
                <a:ea typeface="宋体" pitchFamily="2" charset="-122"/>
                <a:cs typeface="Times New Roman" pitchFamily="18" charset="0"/>
              </a:rPr>
              <a:t>)          ~10</a:t>
            </a:r>
            <a:r>
              <a:rPr lang="en-US" altLang="zh-CN" sz="2800" b="1" baseline="30000" dirty="0" smtClean="0">
                <a:latin typeface="Times New Roman" pitchFamily="18" charset="0"/>
                <a:ea typeface="宋体" pitchFamily="2" charset="-122"/>
                <a:cs typeface="Times New Roman" pitchFamily="18" charset="0"/>
              </a:rPr>
              <a:t>-26</a:t>
            </a:r>
            <a:r>
              <a:rPr lang="en-US" altLang="zh-CN" sz="2800" b="1" dirty="0" smtClean="0">
                <a:latin typeface="Times New Roman" pitchFamily="18" charset="0"/>
                <a:ea typeface="宋体" pitchFamily="2" charset="-122"/>
                <a:cs typeface="Times New Roman" pitchFamily="18" charset="0"/>
              </a:rPr>
              <a:t>cm</a:t>
            </a:r>
            <a:r>
              <a:rPr lang="en-US" altLang="zh-CN" sz="2800" b="1" baseline="30000" dirty="0" smtClean="0">
                <a:latin typeface="Times New Roman" pitchFamily="18" charset="0"/>
                <a:ea typeface="宋体" pitchFamily="2" charset="-122"/>
                <a:cs typeface="Times New Roman" pitchFamily="18" charset="0"/>
              </a:rPr>
              <a:t>2</a:t>
            </a:r>
            <a:r>
              <a:rPr lang="en-US" altLang="zh-CN" sz="2800" b="1" dirty="0" smtClean="0">
                <a:latin typeface="Times New Roman" pitchFamily="18" charset="0"/>
                <a:ea typeface="宋体" pitchFamily="2" charset="-122"/>
                <a:cs typeface="Times New Roman" pitchFamily="18" charset="0"/>
              </a:rPr>
              <a:t>      ~10</a:t>
            </a:r>
            <a:r>
              <a:rPr lang="en-US" altLang="zh-CN" sz="2800" b="1" baseline="30000" dirty="0" smtClean="0">
                <a:latin typeface="Times New Roman" pitchFamily="18" charset="0"/>
                <a:ea typeface="宋体" pitchFamily="2" charset="-122"/>
                <a:cs typeface="Times New Roman" pitchFamily="18" charset="0"/>
              </a:rPr>
              <a:t>-24</a:t>
            </a:r>
            <a:r>
              <a:rPr lang="en-US" altLang="zh-CN" sz="2800" b="1" dirty="0" smtClean="0">
                <a:latin typeface="Times New Roman" pitchFamily="18" charset="0"/>
                <a:ea typeface="宋体" pitchFamily="2" charset="-122"/>
                <a:cs typeface="Times New Roman" pitchFamily="18" charset="0"/>
              </a:rPr>
              <a:t>cm</a:t>
            </a:r>
            <a:r>
              <a:rPr lang="en-US" altLang="zh-CN" sz="2800" b="1" baseline="30000" dirty="0" smtClean="0">
                <a:latin typeface="Times New Roman" pitchFamily="18" charset="0"/>
                <a:ea typeface="宋体" pitchFamily="2" charset="-122"/>
                <a:cs typeface="Times New Roman" pitchFamily="18" charset="0"/>
              </a:rPr>
              <a:t>2</a:t>
            </a:r>
            <a:r>
              <a:rPr lang="en-US" altLang="zh-CN" sz="2800" b="1" dirty="0" smtClean="0">
                <a:latin typeface="Times New Roman" pitchFamily="18" charset="0"/>
                <a:ea typeface="宋体" pitchFamily="2" charset="-122"/>
                <a:cs typeface="Times New Roman" pitchFamily="18" charset="0"/>
              </a:rPr>
              <a:t> </a:t>
            </a:r>
            <a:endParaRPr lang="zh-CN" altLang="en-US" sz="28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1"/>
          <p:cNvSpPr>
            <a:spLocks noChangeArrowheads="1"/>
          </p:cNvSpPr>
          <p:nvPr/>
        </p:nvSpPr>
        <p:spPr bwMode="auto">
          <a:xfrm>
            <a:off x="0" y="785794"/>
            <a:ext cx="9144000" cy="28212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07988" algn="l" defTabSz="914400" rtl="0" eaLnBrk="1" fontAlgn="base" latinLnBrk="0" hangingPunct="1">
              <a:lnSpc>
                <a:spcPct val="100000"/>
              </a:lnSpc>
              <a:spcBef>
                <a:spcPct val="0"/>
              </a:spcBef>
              <a:spcAft>
                <a:spcPct val="0"/>
              </a:spcAft>
              <a:buClrTx/>
              <a:buSzTx/>
              <a:buFontTx/>
              <a:buNone/>
              <a:tabLst/>
            </a:pPr>
            <a:r>
              <a:rPr kumimoji="0" lang="en-US" alt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                                        </a:t>
            </a:r>
            <a:r>
              <a:rPr kumimoji="0" lang="en-US" altLang="zh-CN" sz="2800" b="1" i="0" u="none" strike="noStrike" cap="none" normalizeH="0" dirty="0" smtClean="0">
                <a:ln>
                  <a:noFill/>
                </a:ln>
                <a:solidFill>
                  <a:schemeClr val="tx1"/>
                </a:solidFill>
                <a:effectLst/>
                <a:latin typeface="Times New Roman" pitchFamily="18" charset="0"/>
                <a:ea typeface="宋体" pitchFamily="2" charset="-122"/>
                <a:cs typeface="Times New Roman" pitchFamily="18" charset="0"/>
              </a:rPr>
              <a:t> </a:t>
            </a:r>
            <a:endParaRPr kumimoji="0" lang="en-US" altLang="zh-CN" sz="2800" b="1" i="0" u="none" strike="noStrike" cap="none" normalizeH="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407988" algn="l" defTabSz="914400" rtl="0" eaLnBrk="0" fontAlgn="base" latinLnBrk="0" hangingPunct="0">
              <a:lnSpc>
                <a:spcPct val="100000"/>
              </a:lnSpc>
              <a:spcBef>
                <a:spcPct val="0"/>
              </a:spcBef>
              <a:spcAft>
                <a:spcPct val="0"/>
              </a:spcAft>
              <a:buClrTx/>
              <a:buSzTx/>
              <a:buFontTx/>
              <a:buNone/>
              <a:tabLst/>
            </a:pPr>
            <a:endParaRPr lang="en-US" altLang="zh-CN" sz="2800" b="1" baseline="30000" dirty="0" smtClean="0">
              <a:latin typeface="Times New Roman" pitchFamily="18" charset="0"/>
              <a:ea typeface="宋体" pitchFamily="2" charset="-122"/>
              <a:cs typeface="Times New Roman" pitchFamily="18" charset="0"/>
            </a:endParaRPr>
          </a:p>
          <a:p>
            <a:pPr marL="0" marR="0" lvl="0" indent="407988" algn="l" defTabSz="914400" rtl="0" eaLnBrk="0" fontAlgn="base" latinLnBrk="0" hangingPunct="0">
              <a:lnSpc>
                <a:spcPct val="100000"/>
              </a:lnSpc>
              <a:spcBef>
                <a:spcPct val="0"/>
              </a:spcBef>
              <a:spcAft>
                <a:spcPct val="0"/>
              </a:spcAft>
              <a:buClrTx/>
              <a:buSzTx/>
              <a:buFontTx/>
              <a:buNone/>
              <a:tabLst/>
            </a:pPr>
            <a:endParaRPr kumimoji="0" lang="en-US" altLang="zh-CN" sz="2800" b="1" i="0" u="none" strike="noStrike" cap="none" normalizeH="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407988" algn="l" defTabSz="914400" rtl="0" eaLnBrk="0" fontAlgn="base" latinLnBrk="0" hangingPunct="0">
              <a:lnSpc>
                <a:spcPct val="100000"/>
              </a:lnSpc>
              <a:spcBef>
                <a:spcPct val="0"/>
              </a:spcBef>
              <a:spcAft>
                <a:spcPct val="0"/>
              </a:spcAft>
              <a:buClrTx/>
              <a:buSzTx/>
              <a:buFontTx/>
              <a:buNone/>
              <a:tabLst/>
            </a:pPr>
            <a:endParaRPr lang="en-US" altLang="zh-CN" sz="2800" b="1" baseline="30000" dirty="0" smtClean="0">
              <a:latin typeface="Times New Roman" pitchFamily="18" charset="0"/>
              <a:ea typeface="宋体" pitchFamily="2" charset="-122"/>
              <a:cs typeface="Times New Roman" pitchFamily="18" charset="0"/>
            </a:endParaRPr>
          </a:p>
          <a:p>
            <a:pPr marL="0" marR="0" lvl="0" indent="407988" algn="l" defTabSz="914400" rtl="0" eaLnBrk="0" fontAlgn="base" latinLnBrk="0" hangingPunct="0">
              <a:lnSpc>
                <a:spcPct val="100000"/>
              </a:lnSpc>
              <a:spcBef>
                <a:spcPct val="0"/>
              </a:spcBef>
              <a:spcAft>
                <a:spcPct val="0"/>
              </a:spcAft>
              <a:buClrTx/>
              <a:buSzTx/>
              <a:buFontTx/>
              <a:buNone/>
              <a:tabLst/>
            </a:pPr>
            <a:r>
              <a:rPr kumimoji="0" lang="en-US" altLang="zh-CN" sz="2800" b="1" i="0" u="none" strike="noStrike" cap="none" normalizeH="0" baseline="30000" dirty="0" smtClean="0">
                <a:ln>
                  <a:noFill/>
                </a:ln>
                <a:solidFill>
                  <a:schemeClr val="tx1"/>
                </a:solidFill>
                <a:effectLst/>
                <a:latin typeface="Times New Roman" pitchFamily="18" charset="0"/>
                <a:ea typeface="宋体" pitchFamily="2" charset="-122"/>
                <a:cs typeface="Times New Roman" pitchFamily="18" charset="0"/>
              </a:rPr>
              <a:t>   </a:t>
            </a:r>
          </a:p>
          <a:p>
            <a:pPr marL="0" marR="0" lvl="0" indent="407988" algn="l" defTabSz="914400" rtl="0" eaLnBrk="0" fontAlgn="base" latinLnBrk="0" hangingPunct="0">
              <a:lnSpc>
                <a:spcPct val="100000"/>
              </a:lnSpc>
              <a:spcBef>
                <a:spcPct val="0"/>
              </a:spcBef>
              <a:spcAft>
                <a:spcPct val="0"/>
              </a:spcAft>
              <a:buClrTx/>
              <a:buSzTx/>
              <a:buFontTx/>
              <a:buNone/>
              <a:tabLst/>
            </a:pPr>
            <a:endParaRPr lang="en-US" altLang="zh-CN" sz="2800" b="1" baseline="30000" dirty="0" smtClean="0">
              <a:latin typeface="Times New Roman" pitchFamily="18" charset="0"/>
              <a:ea typeface="宋体" pitchFamily="2" charset="-122"/>
              <a:cs typeface="Times New Roman" pitchFamily="18" charset="0"/>
            </a:endParaRPr>
          </a:p>
          <a:p>
            <a:pPr marL="0" marR="0" lvl="0" indent="407988" algn="l" defTabSz="914400" rtl="0" eaLnBrk="0" fontAlgn="base" latinLnBrk="0" hangingPunct="0">
              <a:lnSpc>
                <a:spcPct val="100000"/>
              </a:lnSpc>
              <a:spcBef>
                <a:spcPct val="0"/>
              </a:spcBef>
              <a:spcAft>
                <a:spcPct val="0"/>
              </a:spcAft>
              <a:buClrTx/>
              <a:buSzTx/>
              <a:buFontTx/>
              <a:buNone/>
              <a:tabLst/>
            </a:pPr>
            <a:endParaRPr kumimoji="0" lang="en-US" altLang="zh-CN" sz="2800" b="1" i="0" u="none" strike="noStrike" cap="none" normalizeH="0" baseline="3000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407988" algn="l" defTabSz="914400" rtl="0" eaLnBrk="0" fontAlgn="base" latinLnBrk="0" hangingPunct="0">
              <a:lnSpc>
                <a:spcPct val="100000"/>
              </a:lnSpc>
              <a:spcBef>
                <a:spcPct val="0"/>
              </a:spcBef>
              <a:spcAft>
                <a:spcPct val="0"/>
              </a:spcAft>
              <a:buClrTx/>
              <a:buSzTx/>
              <a:buFontTx/>
              <a:buNone/>
              <a:tabLst/>
            </a:pPr>
            <a:endParaRPr kumimoji="0" lang="en-US" altLang="zh-CN" sz="2800" b="0" i="0" u="none" strike="noStrike" cap="none" normalizeH="0" baseline="0" dirty="0" smtClean="0">
              <a:ln>
                <a:noFill/>
              </a:ln>
              <a:solidFill>
                <a:schemeClr val="tx1"/>
              </a:solidFill>
              <a:effectLst/>
              <a:latin typeface="Arial" pitchFamily="34" charset="0"/>
              <a:ea typeface="宋体" pitchFamily="2" charset="-122"/>
            </a:endParaRPr>
          </a:p>
        </p:txBody>
      </p:sp>
      <p:sp>
        <p:nvSpPr>
          <p:cNvPr id="6" name="矩形 5"/>
          <p:cNvSpPr/>
          <p:nvPr/>
        </p:nvSpPr>
        <p:spPr>
          <a:xfrm>
            <a:off x="428596" y="642918"/>
            <a:ext cx="8358246" cy="8135560"/>
          </a:xfrm>
          <a:prstGeom prst="rect">
            <a:avLst/>
          </a:prstGeom>
        </p:spPr>
        <p:txBody>
          <a:bodyPr wrap="square">
            <a:spAutoFit/>
          </a:bodyPr>
          <a:lstStyle/>
          <a:p>
            <a:pPr lvl="0" indent="407988" fontAlgn="base">
              <a:spcBef>
                <a:spcPct val="0"/>
              </a:spcBef>
              <a:spcAft>
                <a:spcPct val="0"/>
              </a:spcAft>
            </a:pPr>
            <a:r>
              <a:rPr lang="zh-CN" altLang="zh-CN" sz="2800" b="1" dirty="0" smtClean="0">
                <a:latin typeface="Times New Roman" pitchFamily="18" charset="0"/>
                <a:ea typeface="宋体" pitchFamily="2" charset="-122"/>
                <a:cs typeface="Times New Roman" pitchFamily="18" charset="0"/>
              </a:rPr>
              <a:t>⑵ </a:t>
            </a:r>
            <a:r>
              <a:rPr lang="zh-CN" altLang="en-US" sz="2800" b="1" dirty="0" smtClean="0">
                <a:latin typeface="Times New Roman" pitchFamily="18" charset="0"/>
                <a:ea typeface="宋体" pitchFamily="2" charset="-122"/>
                <a:cs typeface="Times New Roman" pitchFamily="18" charset="0"/>
              </a:rPr>
              <a:t>共振峰的能量</a:t>
            </a:r>
            <a:endParaRPr lang="en-US" altLang="zh-CN" sz="2800" b="1" dirty="0" smtClean="0">
              <a:latin typeface="Times New Roman" pitchFamily="18" charset="0"/>
              <a:ea typeface="宋体" pitchFamily="2" charset="-122"/>
              <a:cs typeface="Times New Roman" pitchFamily="18" charset="0"/>
            </a:endParaRPr>
          </a:p>
          <a:p>
            <a:pPr lvl="0" indent="407988" fontAlgn="base">
              <a:spcBef>
                <a:spcPct val="0"/>
              </a:spcBef>
              <a:spcAft>
                <a:spcPct val="0"/>
              </a:spcAft>
            </a:pPr>
            <a:r>
              <a:rPr lang="en-US" altLang="zh-CN" sz="2800" b="1" dirty="0" smtClean="0">
                <a:latin typeface="Times New Roman" pitchFamily="18" charset="0"/>
                <a:ea typeface="宋体" pitchFamily="2" charset="-122"/>
                <a:cs typeface="Times New Roman" pitchFamily="18" charset="0"/>
              </a:rPr>
              <a:t>       </a:t>
            </a:r>
          </a:p>
          <a:p>
            <a:pPr lvl="0" indent="407988" fontAlgn="base">
              <a:spcBef>
                <a:spcPct val="0"/>
              </a:spcBef>
              <a:spcAft>
                <a:spcPct val="0"/>
              </a:spcAft>
            </a:pPr>
            <a:r>
              <a:rPr lang="en-US" altLang="zh-CN" sz="4400" b="1" dirty="0" smtClean="0">
                <a:latin typeface="Times New Roman" pitchFamily="18" charset="0"/>
                <a:ea typeface="宋体" pitchFamily="2" charset="-122"/>
                <a:cs typeface="Times New Roman" pitchFamily="18" charset="0"/>
              </a:rPr>
              <a:t>              </a:t>
            </a:r>
            <a:r>
              <a:rPr lang="en-US" altLang="zh-CN" sz="4400" b="1" dirty="0" err="1" smtClean="0">
                <a:latin typeface="Times New Roman" pitchFamily="18" charset="0"/>
                <a:ea typeface="宋体" pitchFamily="2" charset="-122"/>
                <a:cs typeface="Times New Roman" pitchFamily="18" charset="0"/>
              </a:rPr>
              <a:t>E</a:t>
            </a:r>
            <a:r>
              <a:rPr lang="en-US" altLang="zh-CN" sz="4400" b="1" baseline="-25000" dirty="0" err="1" smtClean="0">
                <a:latin typeface="Times New Roman" pitchFamily="18" charset="0"/>
                <a:ea typeface="宋体" pitchFamily="2" charset="-122"/>
                <a:cs typeface="Times New Roman" pitchFamily="18" charset="0"/>
              </a:rPr>
              <a:t>res</a:t>
            </a:r>
            <a:r>
              <a:rPr lang="en-US" altLang="zh-CN" sz="4400" b="1" dirty="0" smtClean="0">
                <a:latin typeface="Times New Roman" pitchFamily="18" charset="0"/>
                <a:ea typeface="宋体" pitchFamily="2" charset="-122"/>
                <a:cs typeface="Times New Roman" pitchFamily="18" charset="0"/>
              </a:rPr>
              <a:t> ~ 1/A</a:t>
            </a:r>
            <a:r>
              <a:rPr lang="en-US" altLang="zh-CN" sz="4400" b="1" baseline="30000" dirty="0" smtClean="0">
                <a:latin typeface="Times New Roman" pitchFamily="18" charset="0"/>
                <a:ea typeface="宋体" pitchFamily="2" charset="-122"/>
                <a:cs typeface="Times New Roman" pitchFamily="18" charset="0"/>
              </a:rPr>
              <a:t>0.19</a:t>
            </a:r>
            <a:r>
              <a:rPr lang="en-US" altLang="zh-CN" sz="4400" b="1" dirty="0" smtClean="0">
                <a:latin typeface="Times New Roman" pitchFamily="18" charset="0"/>
                <a:ea typeface="宋体" pitchFamily="2" charset="-122"/>
                <a:cs typeface="Times New Roman" pitchFamily="18" charset="0"/>
              </a:rPr>
              <a:t> </a:t>
            </a:r>
          </a:p>
          <a:p>
            <a:pPr lvl="0" indent="407988" fontAlgn="base">
              <a:spcBef>
                <a:spcPct val="0"/>
              </a:spcBef>
              <a:spcAft>
                <a:spcPct val="0"/>
              </a:spcAft>
            </a:pPr>
            <a:endParaRPr lang="en-US" altLang="zh-CN" sz="4400" b="1" baseline="30000" dirty="0" smtClean="0">
              <a:latin typeface="Times New Roman" pitchFamily="18" charset="0"/>
              <a:ea typeface="宋体" pitchFamily="2" charset="-122"/>
              <a:cs typeface="Times New Roman" pitchFamily="18" charset="0"/>
            </a:endParaRPr>
          </a:p>
          <a:p>
            <a:pPr lvl="0" indent="407988" fontAlgn="base">
              <a:spcBef>
                <a:spcPct val="0"/>
              </a:spcBef>
              <a:spcAft>
                <a:spcPct val="0"/>
              </a:spcAft>
            </a:pPr>
            <a:r>
              <a:rPr lang="en-US" altLang="zh-CN" sz="4400" b="1" baseline="30000" dirty="0" smtClean="0">
                <a:latin typeface="Times New Roman" pitchFamily="18" charset="0"/>
                <a:ea typeface="宋体" pitchFamily="2" charset="-122"/>
                <a:cs typeface="Times New Roman" pitchFamily="18" charset="0"/>
              </a:rPr>
              <a:t>        </a:t>
            </a:r>
            <a:r>
              <a:rPr lang="en-US" altLang="zh-CN" sz="4400" b="1" baseline="30000" dirty="0" err="1" smtClean="0">
                <a:latin typeface="Times New Roman" pitchFamily="18" charset="0"/>
                <a:ea typeface="宋体" pitchFamily="2" charset="-122"/>
                <a:cs typeface="Times New Roman" pitchFamily="18" charset="0"/>
              </a:rPr>
              <a:t>E</a:t>
            </a:r>
            <a:r>
              <a:rPr lang="en-US" altLang="zh-CN" sz="4400" b="1" baseline="-25000" dirty="0" err="1" smtClean="0">
                <a:latin typeface="Times New Roman" pitchFamily="18" charset="0"/>
                <a:ea typeface="宋体" pitchFamily="2" charset="-122"/>
                <a:cs typeface="Times New Roman" pitchFamily="18" charset="0"/>
              </a:rPr>
              <a:t>res</a:t>
            </a:r>
            <a:r>
              <a:rPr lang="en-US" altLang="zh-CN" sz="4400" b="1" baseline="30000" dirty="0" smtClean="0">
                <a:latin typeface="Times New Roman" pitchFamily="18" charset="0"/>
                <a:ea typeface="宋体" pitchFamily="2" charset="-122"/>
                <a:cs typeface="Times New Roman" pitchFamily="18" charset="0"/>
              </a:rPr>
              <a:t> </a:t>
            </a:r>
            <a:r>
              <a:rPr lang="zh-CN" altLang="en-US" sz="4400" b="1" baseline="30000" dirty="0" smtClean="0">
                <a:latin typeface="Times New Roman" pitchFamily="18" charset="0"/>
                <a:ea typeface="宋体" pitchFamily="2" charset="-122"/>
                <a:cs typeface="Times New Roman" pitchFamily="18" charset="0"/>
              </a:rPr>
              <a:t>在</a:t>
            </a:r>
            <a:r>
              <a:rPr lang="en-US" altLang="zh-CN" sz="4400" b="1" baseline="30000" dirty="0" smtClean="0">
                <a:latin typeface="Times New Roman" pitchFamily="18" charset="0"/>
                <a:ea typeface="宋体" pitchFamily="2" charset="-122"/>
                <a:cs typeface="Times New Roman" pitchFamily="18" charset="0"/>
              </a:rPr>
              <a:t>13Mev到28MeV之间</a:t>
            </a:r>
            <a:r>
              <a:rPr lang="en-US" altLang="zh-CN" sz="4400" b="1" dirty="0" smtClean="0">
                <a:latin typeface="Times New Roman" pitchFamily="18" charset="0"/>
                <a:ea typeface="宋体" pitchFamily="2" charset="-122"/>
                <a:cs typeface="Times New Roman" pitchFamily="18" charset="0"/>
              </a:rPr>
              <a:t> </a:t>
            </a:r>
          </a:p>
          <a:p>
            <a:pPr lvl="0" indent="407988" fontAlgn="base">
              <a:spcBef>
                <a:spcPct val="0"/>
              </a:spcBef>
              <a:spcAft>
                <a:spcPct val="0"/>
              </a:spcAft>
            </a:pPr>
            <a:endParaRPr lang="en-US" altLang="zh-CN" sz="4400" b="1" dirty="0" smtClean="0">
              <a:latin typeface="Times New Roman" pitchFamily="18" charset="0"/>
              <a:ea typeface="宋体" pitchFamily="2" charset="-122"/>
              <a:cs typeface="Times New Roman" pitchFamily="18" charset="0"/>
            </a:endParaRPr>
          </a:p>
          <a:p>
            <a:pPr lvl="0" indent="407988" fontAlgn="base">
              <a:spcBef>
                <a:spcPct val="0"/>
              </a:spcBef>
              <a:spcAft>
                <a:spcPct val="0"/>
              </a:spcAft>
            </a:pPr>
            <a:r>
              <a:rPr lang="en-US" altLang="zh-CN" sz="4400" b="1" dirty="0" smtClean="0">
                <a:latin typeface="Times New Roman" pitchFamily="18" charset="0"/>
                <a:ea typeface="宋体" pitchFamily="2" charset="-122"/>
                <a:cs typeface="Times New Roman" pitchFamily="18" charset="0"/>
              </a:rPr>
              <a:t>  </a:t>
            </a:r>
          </a:p>
          <a:p>
            <a:pPr lvl="0" indent="407988" fontAlgn="base">
              <a:spcBef>
                <a:spcPct val="0"/>
              </a:spcBef>
              <a:spcAft>
                <a:spcPct val="0"/>
              </a:spcAft>
            </a:pPr>
            <a:endParaRPr lang="en-US" altLang="zh-CN" sz="4400" b="1" baseline="30000" dirty="0" smtClean="0">
              <a:latin typeface="Times New Roman" pitchFamily="18" charset="0"/>
              <a:ea typeface="宋体" pitchFamily="2" charset="-122"/>
              <a:cs typeface="Times New Roman" pitchFamily="18" charset="0"/>
            </a:endParaRPr>
          </a:p>
          <a:p>
            <a:pPr lvl="0" indent="407988" fontAlgn="base">
              <a:spcBef>
                <a:spcPct val="0"/>
              </a:spcBef>
              <a:spcAft>
                <a:spcPct val="0"/>
              </a:spcAft>
            </a:pPr>
            <a:endParaRPr lang="en-US" altLang="zh-CN" sz="4400" b="1" dirty="0" smtClean="0">
              <a:latin typeface="Times New Roman" pitchFamily="18" charset="0"/>
              <a:ea typeface="宋体" pitchFamily="2" charset="-122"/>
              <a:cs typeface="Times New Roman" pitchFamily="18" charset="0"/>
            </a:endParaRPr>
          </a:p>
          <a:p>
            <a:pPr lvl="0" indent="407988" fontAlgn="base">
              <a:spcBef>
                <a:spcPct val="0"/>
              </a:spcBef>
              <a:spcAft>
                <a:spcPct val="0"/>
              </a:spcAft>
            </a:pPr>
            <a:endParaRPr lang="en-US" altLang="zh-CN" sz="4400" b="1" baseline="30000" dirty="0" smtClean="0">
              <a:latin typeface="Times New Roman" pitchFamily="18" charset="0"/>
              <a:ea typeface="宋体" pitchFamily="2" charset="-122"/>
              <a:cs typeface="Times New Roman" pitchFamily="18" charset="0"/>
            </a:endParaRPr>
          </a:p>
          <a:p>
            <a:pPr lvl="0" indent="407988" fontAlgn="base">
              <a:spcBef>
                <a:spcPct val="0"/>
              </a:spcBef>
              <a:spcAft>
                <a:spcPct val="0"/>
              </a:spcAft>
            </a:pPr>
            <a:r>
              <a:rPr lang="en-US" altLang="zh-CN" sz="4400" b="1" baseline="30000" dirty="0" smtClean="0">
                <a:latin typeface="Times New Roman" pitchFamily="18" charset="0"/>
                <a:ea typeface="宋体" pitchFamily="2" charset="-122"/>
                <a:cs typeface="Times New Roman" pitchFamily="18" charset="0"/>
              </a:rPr>
              <a:t>  </a:t>
            </a:r>
          </a:p>
          <a:p>
            <a:pPr lvl="0" indent="407988" fontAlgn="base">
              <a:spcBef>
                <a:spcPct val="0"/>
              </a:spcBef>
              <a:spcAft>
                <a:spcPct val="0"/>
              </a:spcAft>
            </a:pPr>
            <a:endParaRPr lang="en-US" altLang="zh-CN" sz="4400" b="1" baseline="30000" dirty="0" smtClean="0">
              <a:latin typeface="Times New Roman" pitchFamily="18" charset="0"/>
              <a:ea typeface="宋体" pitchFamily="2" charset="-122"/>
              <a:cs typeface="Times New Roman" pitchFamily="18" charset="0"/>
            </a:endParaRPr>
          </a:p>
          <a:p>
            <a:pPr lvl="0" indent="407988" fontAlgn="base">
              <a:spcBef>
                <a:spcPct val="0"/>
              </a:spcBef>
              <a:spcAft>
                <a:spcPct val="0"/>
              </a:spcAft>
            </a:pPr>
            <a:r>
              <a:rPr lang="en-US" altLang="zh-CN" sz="4400" b="1" dirty="0" smtClean="0">
                <a:latin typeface="Times New Roman" pitchFamily="18" charset="0"/>
                <a:ea typeface="宋体" pitchFamily="2" charset="-122"/>
                <a:cs typeface="Times New Roman" pitchFamily="18" charset="0"/>
              </a:rPr>
              <a:t> </a:t>
            </a:r>
            <a:endParaRPr lang="en-US" altLang="zh-CN" sz="4400" b="1" baseline="30000" dirty="0" smtClean="0">
              <a:latin typeface="Times New Roman" pitchFamily="18" charset="0"/>
              <a:ea typeface="宋体" pitchFamily="2" charset="-122"/>
              <a:cs typeface="Times New Roman" pitchFamily="18" charset="0"/>
            </a:endParaRPr>
          </a:p>
          <a:p>
            <a:pPr lvl="0" indent="407988" fontAlgn="base">
              <a:spcBef>
                <a:spcPct val="0"/>
              </a:spcBef>
              <a:spcAft>
                <a:spcPct val="0"/>
              </a:spcAft>
            </a:pPr>
            <a:endParaRPr lang="en-US" altLang="zh-CN" sz="2800" b="1" dirty="0" smtClean="0">
              <a:latin typeface="Times New Roman" pitchFamily="18" charset="0"/>
              <a:ea typeface="宋体" pitchFamily="2" charset="-122"/>
              <a:cs typeface="Times New Roman" pitchFamily="18" charset="0"/>
            </a:endParaRPr>
          </a:p>
          <a:p>
            <a:pPr lvl="0" indent="407988" fontAlgn="base">
              <a:spcBef>
                <a:spcPct val="0"/>
              </a:spcBef>
              <a:spcAft>
                <a:spcPct val="0"/>
              </a:spcAft>
            </a:pPr>
            <a:r>
              <a:rPr lang="en-US" altLang="zh-CN" sz="2800" b="1" dirty="0" smtClean="0">
                <a:latin typeface="Times New Roman" pitchFamily="18" charset="0"/>
                <a:ea typeface="宋体" pitchFamily="2" charset="-122"/>
                <a:cs typeface="Times New Roman" pitchFamily="18" charset="0"/>
              </a:rPr>
              <a:t>                 </a:t>
            </a:r>
            <a:r>
              <a:rPr lang="zh-CN" altLang="en-US" sz="2800" b="1" dirty="0" smtClean="0">
                <a:latin typeface="Times New Roman" pitchFamily="18" charset="0"/>
                <a:ea typeface="宋体" pitchFamily="2" charset="-122"/>
                <a:cs typeface="Times New Roman" pitchFamily="18" charset="0"/>
              </a:rPr>
              <a:t>    </a:t>
            </a:r>
            <a:endParaRPr lang="zh-CN" altLang="en-US" sz="2800" dirty="0" smtClean="0">
              <a:latin typeface="Arial" pitchFamily="34" charset="0"/>
              <a:ea typeface="宋体" pitchFamily="2" charset="-122"/>
            </a:endParaRPr>
          </a:p>
        </p:txBody>
      </p:sp>
      <p:sp>
        <p:nvSpPr>
          <p:cNvPr id="13414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3415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134153" name="Rectangle 9"/>
          <p:cNvSpPr>
            <a:spLocks noChangeArrowheads="1"/>
          </p:cNvSpPr>
          <p:nvPr/>
        </p:nvSpPr>
        <p:spPr bwMode="auto">
          <a:xfrm>
            <a:off x="0" y="733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100" b="0" i="0" u="none" strike="noStrike" cap="none" normalizeH="0" baseline="0" smtClean="0">
                <a:ln>
                  <a:noFill/>
                </a:ln>
                <a:solidFill>
                  <a:schemeClr val="tx1"/>
                </a:solidFill>
                <a:effectLst/>
                <a:latin typeface="Arial" pitchFamily="34" charset="0"/>
                <a:ea typeface="宋体" pitchFamily="2" charset="-122"/>
              </a:rPr>
              <a:t> </a:t>
            </a: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14" name="矩形 13"/>
          <p:cNvSpPr/>
          <p:nvPr/>
        </p:nvSpPr>
        <p:spPr>
          <a:xfrm>
            <a:off x="4247808" y="3244334"/>
            <a:ext cx="242374" cy="369332"/>
          </a:xfrm>
          <a:prstGeom prst="rect">
            <a:avLst/>
          </a:prstGeom>
        </p:spPr>
        <p:txBody>
          <a:bodyPr wrap="none">
            <a:spAutoFit/>
          </a:bodyPr>
          <a:lstStyle/>
          <a:p>
            <a:r>
              <a:rPr lang="en-US" altLang="zh-CN" b="1" dirty="0" smtClean="0">
                <a:latin typeface="Times New Roman" pitchFamily="18" charset="0"/>
                <a:ea typeface="宋体" pitchFamily="2" charset="-122"/>
                <a:cs typeface="Times New Roman" pitchFamily="18" charset="0"/>
              </a:rPr>
              <a:t> </a:t>
            </a:r>
            <a:endParaRPr lang="zh-CN" alt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1"/>
          <p:cNvSpPr>
            <a:spLocks noChangeArrowheads="1"/>
          </p:cNvSpPr>
          <p:nvPr/>
        </p:nvSpPr>
        <p:spPr bwMode="auto">
          <a:xfrm>
            <a:off x="0" y="0"/>
            <a:ext cx="91440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07988" algn="l" defTabSz="914400" rtl="0" eaLnBrk="1" fontAlgn="base" latinLnBrk="0" hangingPunct="1">
              <a:lnSpc>
                <a:spcPct val="100000"/>
              </a:lnSpc>
              <a:spcBef>
                <a:spcPct val="0"/>
              </a:spcBef>
              <a:spcAft>
                <a:spcPct val="0"/>
              </a:spcAft>
              <a:buClrTx/>
              <a:buSzTx/>
              <a:buFontTx/>
              <a:buChar char="•"/>
              <a:tabLst>
                <a:tab pos="673100" algn="l"/>
              </a:tabLst>
            </a:pPr>
            <a:endParaRPr kumimoji="0" lang="en-US" alt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407988" algn="l" defTabSz="914400" rtl="0" eaLnBrk="1" fontAlgn="base" latinLnBrk="0" hangingPunct="1">
              <a:lnSpc>
                <a:spcPct val="100000"/>
              </a:lnSpc>
              <a:spcBef>
                <a:spcPct val="0"/>
              </a:spcBef>
              <a:spcAft>
                <a:spcPct val="0"/>
              </a:spcAft>
              <a:buClrTx/>
              <a:buSzTx/>
              <a:buFontTx/>
              <a:buChar char="•"/>
              <a:tabLst>
                <a:tab pos="673100" algn="l"/>
              </a:tabLst>
            </a:pPr>
            <a:r>
              <a:rPr kumimoji="0" 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巨共振的解析</a:t>
            </a:r>
            <a:endParaRPr kumimoji="0" lang="zh-CN" sz="2800" b="0" i="0" u="none" strike="noStrike" cap="none" normalizeH="0" baseline="0" dirty="0" smtClean="0">
              <a:ln>
                <a:noFill/>
              </a:ln>
              <a:solidFill>
                <a:schemeClr val="tx1"/>
              </a:solidFill>
              <a:effectLst/>
              <a:latin typeface="Arial" pitchFamily="34" charset="0"/>
              <a:ea typeface="宋体" pitchFamily="2" charset="-122"/>
            </a:endParaRPr>
          </a:p>
          <a:p>
            <a:pPr marL="0" marR="0" lvl="0" indent="407988" algn="l" defTabSz="914400" rtl="0" eaLnBrk="0" fontAlgn="base" latinLnBrk="0" hangingPunct="0">
              <a:lnSpc>
                <a:spcPct val="100000"/>
              </a:lnSpc>
              <a:spcBef>
                <a:spcPct val="0"/>
              </a:spcBef>
              <a:spcAft>
                <a:spcPct val="0"/>
              </a:spcAft>
              <a:buClrTx/>
              <a:buSzTx/>
              <a:buFontTx/>
              <a:buNone/>
              <a:tabLst>
                <a:tab pos="673100" algn="l"/>
              </a:tabLst>
            </a:pPr>
            <a:endParaRPr lang="en-US" altLang="zh-CN" sz="2800" b="1" dirty="0" smtClean="0">
              <a:latin typeface="Times New Roman" pitchFamily="18" charset="0"/>
              <a:ea typeface="宋体" pitchFamily="2" charset="-122"/>
              <a:cs typeface="Times New Roman" pitchFamily="18" charset="0"/>
            </a:endParaRPr>
          </a:p>
          <a:p>
            <a:pPr marL="0" marR="0" lvl="0" indent="407988" algn="l" defTabSz="914400" rtl="0" eaLnBrk="0" fontAlgn="base" latinLnBrk="0" hangingPunct="0">
              <a:lnSpc>
                <a:spcPct val="100000"/>
              </a:lnSpc>
              <a:spcBef>
                <a:spcPct val="0"/>
              </a:spcBef>
              <a:spcAft>
                <a:spcPct val="0"/>
              </a:spcAft>
              <a:buClrTx/>
              <a:buSzTx/>
              <a:buFontTx/>
              <a:buNone/>
              <a:tabLst>
                <a:tab pos="673100" algn="l"/>
              </a:tabLst>
            </a:pPr>
            <a:r>
              <a:rPr kumimoji="0" 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巨共振现象可以用集团偶极振动吸收模型来解析。</a:t>
            </a:r>
            <a:endParaRPr kumimoji="0" lang="zh-CN" sz="2800" b="0" i="0" u="none" strike="noStrike" cap="none" normalizeH="0" baseline="0" dirty="0" smtClean="0">
              <a:ln>
                <a:noFill/>
              </a:ln>
              <a:solidFill>
                <a:schemeClr val="tx1"/>
              </a:solidFill>
              <a:effectLst/>
              <a:latin typeface="Arial" pitchFamily="34" charset="0"/>
              <a:ea typeface="宋体" pitchFamily="2" charset="-122"/>
            </a:endParaRPr>
          </a:p>
          <a:p>
            <a:pPr marL="0" marR="0" lvl="0" indent="407988" algn="l" defTabSz="914400" rtl="0" eaLnBrk="0" fontAlgn="base" latinLnBrk="0" hangingPunct="0">
              <a:lnSpc>
                <a:spcPct val="100000"/>
              </a:lnSpc>
              <a:spcBef>
                <a:spcPct val="0"/>
              </a:spcBef>
              <a:spcAft>
                <a:spcPct val="0"/>
              </a:spcAft>
              <a:buClrTx/>
              <a:buSzTx/>
              <a:buFontTx/>
              <a:buNone/>
              <a:tabLst>
                <a:tab pos="673100" algn="l"/>
              </a:tabLst>
            </a:pPr>
            <a:endParaRPr kumimoji="0" lang="en-US" alt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407988" algn="l" defTabSz="914400" rtl="0" eaLnBrk="0" fontAlgn="base" latinLnBrk="0" hangingPunct="0">
              <a:lnSpc>
                <a:spcPct val="100000"/>
              </a:lnSpc>
              <a:spcBef>
                <a:spcPct val="0"/>
              </a:spcBef>
              <a:spcAft>
                <a:spcPct val="0"/>
              </a:spcAft>
              <a:buClrTx/>
              <a:buSzTx/>
              <a:buFontTx/>
              <a:buNone/>
              <a:tabLst>
                <a:tab pos="673100" algn="l"/>
              </a:tabLst>
            </a:pPr>
            <a:r>
              <a:rPr kumimoji="0" 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把核中所有的中子和质子看作是可以相互渗透和不可</a:t>
            </a:r>
            <a:endParaRPr kumimoji="0" lang="en-US" alt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407988" algn="l" defTabSz="914400" rtl="0" eaLnBrk="0" fontAlgn="base" latinLnBrk="0" hangingPunct="0">
              <a:lnSpc>
                <a:spcPct val="100000"/>
              </a:lnSpc>
              <a:spcBef>
                <a:spcPct val="0"/>
              </a:spcBef>
              <a:spcAft>
                <a:spcPct val="0"/>
              </a:spcAft>
              <a:buClrTx/>
              <a:buSzTx/>
              <a:buFontTx/>
              <a:buNone/>
              <a:tabLst>
                <a:tab pos="673100" algn="l"/>
              </a:tabLst>
            </a:pPr>
            <a:endParaRPr kumimoji="0" lang="en-US" alt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407988" algn="l" defTabSz="914400" rtl="0" eaLnBrk="0" fontAlgn="base" latinLnBrk="0" hangingPunct="0">
              <a:lnSpc>
                <a:spcPct val="100000"/>
              </a:lnSpc>
              <a:spcBef>
                <a:spcPct val="0"/>
              </a:spcBef>
              <a:spcAft>
                <a:spcPct val="0"/>
              </a:spcAft>
              <a:buClrTx/>
              <a:buSzTx/>
              <a:buFontTx/>
              <a:buNone/>
              <a:tabLst>
                <a:tab pos="673100" algn="l"/>
              </a:tabLst>
            </a:pPr>
            <a:r>
              <a:rPr kumimoji="0" 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压缩的液体，在入射</a:t>
            </a:r>
            <a:r>
              <a:rPr kumimoji="0" lang="zh-CN" alt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γ</a:t>
            </a:r>
            <a:r>
              <a:rPr kumimoji="0" 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光场的作用下，所有的质子向核</a:t>
            </a:r>
            <a:endParaRPr kumimoji="0" lang="en-US" alt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407988" algn="l" defTabSz="914400" rtl="0" eaLnBrk="0" fontAlgn="base" latinLnBrk="0" hangingPunct="0">
              <a:lnSpc>
                <a:spcPct val="100000"/>
              </a:lnSpc>
              <a:spcBef>
                <a:spcPct val="0"/>
              </a:spcBef>
              <a:spcAft>
                <a:spcPct val="0"/>
              </a:spcAft>
              <a:buClrTx/>
              <a:buSzTx/>
              <a:buFontTx/>
              <a:buNone/>
              <a:tabLst>
                <a:tab pos="673100" algn="l"/>
              </a:tabLst>
            </a:pPr>
            <a:endParaRPr lang="en-US" altLang="zh-CN" sz="2800" b="1" dirty="0" smtClean="0">
              <a:latin typeface="Times New Roman" pitchFamily="18" charset="0"/>
              <a:ea typeface="宋体" pitchFamily="2" charset="-122"/>
              <a:cs typeface="Times New Roman" pitchFamily="18" charset="0"/>
            </a:endParaRPr>
          </a:p>
          <a:p>
            <a:pPr marL="0" marR="0" lvl="0" indent="407988" algn="l" defTabSz="914400" rtl="0" eaLnBrk="0" fontAlgn="base" latinLnBrk="0" hangingPunct="0">
              <a:lnSpc>
                <a:spcPct val="100000"/>
              </a:lnSpc>
              <a:spcBef>
                <a:spcPct val="0"/>
              </a:spcBef>
              <a:spcAft>
                <a:spcPct val="0"/>
              </a:spcAft>
              <a:buClrTx/>
              <a:buSzTx/>
              <a:buFontTx/>
              <a:buNone/>
              <a:tabLst>
                <a:tab pos="673100" algn="l"/>
              </a:tabLst>
            </a:pPr>
            <a:r>
              <a:rPr kumimoji="0" 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的某一边运动，而中子向另一方向运动，结果使质子</a:t>
            </a:r>
            <a:endParaRPr kumimoji="0" lang="en-US" alt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407988" algn="l" defTabSz="914400" rtl="0" eaLnBrk="0" fontAlgn="base" latinLnBrk="0" hangingPunct="0">
              <a:lnSpc>
                <a:spcPct val="100000"/>
              </a:lnSpc>
              <a:spcBef>
                <a:spcPct val="0"/>
              </a:spcBef>
              <a:spcAft>
                <a:spcPct val="0"/>
              </a:spcAft>
              <a:buClrTx/>
              <a:buSzTx/>
              <a:buFontTx/>
              <a:buNone/>
              <a:tabLst>
                <a:tab pos="673100" algn="l"/>
              </a:tabLst>
            </a:pPr>
            <a:endParaRPr lang="en-US" altLang="zh-CN" sz="2800" b="1" dirty="0" smtClean="0">
              <a:latin typeface="Times New Roman" pitchFamily="18" charset="0"/>
              <a:ea typeface="宋体" pitchFamily="2" charset="-122"/>
              <a:cs typeface="Times New Roman" pitchFamily="18" charset="0"/>
            </a:endParaRPr>
          </a:p>
          <a:p>
            <a:pPr marL="0" marR="0" lvl="0" indent="407988" algn="l" defTabSz="914400" rtl="0" eaLnBrk="0" fontAlgn="base" latinLnBrk="0" hangingPunct="0">
              <a:lnSpc>
                <a:spcPct val="100000"/>
              </a:lnSpc>
              <a:spcBef>
                <a:spcPct val="0"/>
              </a:spcBef>
              <a:spcAft>
                <a:spcPct val="0"/>
              </a:spcAft>
              <a:buClrTx/>
              <a:buSzTx/>
              <a:buFontTx/>
              <a:buNone/>
              <a:tabLst>
                <a:tab pos="673100" algn="l"/>
              </a:tabLst>
            </a:pPr>
            <a:r>
              <a:rPr kumimoji="0" 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的质心和中子的质心分离，但核的质心保持不变。</a:t>
            </a:r>
            <a:endParaRPr kumimoji="0" lang="zh-CN" sz="2800" b="0" i="0" u="none" strike="noStrike" cap="none" normalizeH="0" baseline="0" dirty="0" smtClean="0">
              <a:ln>
                <a:noFill/>
              </a:ln>
              <a:solidFill>
                <a:schemeClr val="tx1"/>
              </a:solidFill>
              <a:effectLst/>
              <a:latin typeface="Arial" pitchFamily="34" charset="0"/>
              <a:ea typeface="宋体" pitchFamily="2" charset="-122"/>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1"/>
          <p:cNvSpPr>
            <a:spLocks noChangeArrowheads="1"/>
          </p:cNvSpPr>
          <p:nvPr/>
        </p:nvSpPr>
        <p:spPr bwMode="auto">
          <a:xfrm>
            <a:off x="0" y="0"/>
            <a:ext cx="9144000"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07988" algn="l" defTabSz="914400" rtl="0" eaLnBrk="1" fontAlgn="base" latinLnBrk="0" hangingPunct="1">
              <a:lnSpc>
                <a:spcPct val="100000"/>
              </a:lnSpc>
              <a:spcBef>
                <a:spcPct val="0"/>
              </a:spcBef>
              <a:spcAft>
                <a:spcPct val="0"/>
              </a:spcAft>
              <a:buClrTx/>
              <a:buSzTx/>
              <a:buFontTx/>
              <a:buNone/>
              <a:tabLst/>
            </a:pPr>
            <a:endParaRPr kumimoji="0" lang="en-US" alt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407988" algn="l" defTabSz="914400" rtl="0" eaLnBrk="1" fontAlgn="base" latinLnBrk="0" hangingPunct="1">
              <a:lnSpc>
                <a:spcPct val="100000"/>
              </a:lnSpc>
              <a:spcBef>
                <a:spcPct val="0"/>
              </a:spcBef>
              <a:spcAft>
                <a:spcPct val="0"/>
              </a:spcAft>
              <a:buClrTx/>
              <a:buSzTx/>
              <a:buFontTx/>
              <a:buNone/>
              <a:tabLst/>
            </a:pPr>
            <a:r>
              <a:rPr kumimoji="0" 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由于核的位能增加，从而产生恢复力，引起偶极振动，</a:t>
            </a:r>
            <a:endParaRPr kumimoji="0" lang="en-US" alt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407988" algn="l" defTabSz="914400" rtl="0" eaLnBrk="1" fontAlgn="base" latinLnBrk="0" hangingPunct="1">
              <a:lnSpc>
                <a:spcPct val="100000"/>
              </a:lnSpc>
              <a:spcBef>
                <a:spcPct val="0"/>
              </a:spcBef>
              <a:spcAft>
                <a:spcPct val="0"/>
              </a:spcAft>
              <a:buClrTx/>
              <a:buSzTx/>
              <a:buFontTx/>
              <a:buNone/>
              <a:tabLst/>
            </a:pPr>
            <a:endParaRPr lang="en-US" altLang="zh-CN" sz="2800" b="1" dirty="0" smtClean="0">
              <a:latin typeface="Times New Roman" pitchFamily="18" charset="0"/>
              <a:ea typeface="宋体" pitchFamily="2" charset="-122"/>
              <a:cs typeface="Times New Roman" pitchFamily="18" charset="0"/>
            </a:endParaRPr>
          </a:p>
          <a:p>
            <a:pPr marL="0" marR="0" lvl="0" indent="407988" algn="l" defTabSz="914400" rtl="0" eaLnBrk="1" fontAlgn="base" latinLnBrk="0" hangingPunct="1">
              <a:lnSpc>
                <a:spcPct val="100000"/>
              </a:lnSpc>
              <a:spcBef>
                <a:spcPct val="0"/>
              </a:spcBef>
              <a:spcAft>
                <a:spcPct val="0"/>
              </a:spcAft>
              <a:buClrTx/>
              <a:buSzTx/>
              <a:buFontTx/>
              <a:buNone/>
              <a:tabLst/>
            </a:pPr>
            <a:r>
              <a:rPr kumimoji="0" 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当入射光子的频率与这种集体偶极振动的频率相等时，</a:t>
            </a:r>
            <a:endParaRPr kumimoji="0" lang="en-US" alt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407988" algn="l" defTabSz="914400" rtl="0" eaLnBrk="1" fontAlgn="base" latinLnBrk="0" hangingPunct="1">
              <a:lnSpc>
                <a:spcPct val="100000"/>
              </a:lnSpc>
              <a:spcBef>
                <a:spcPct val="0"/>
              </a:spcBef>
              <a:spcAft>
                <a:spcPct val="0"/>
              </a:spcAft>
              <a:buClrTx/>
              <a:buSzTx/>
              <a:buFontTx/>
              <a:buNone/>
              <a:tabLst/>
            </a:pPr>
            <a:endParaRPr lang="en-US" altLang="zh-CN" sz="2800" b="1" dirty="0" smtClean="0">
              <a:latin typeface="Times New Roman" pitchFamily="18" charset="0"/>
              <a:ea typeface="宋体" pitchFamily="2" charset="-122"/>
              <a:cs typeface="Times New Roman" pitchFamily="18" charset="0"/>
            </a:endParaRPr>
          </a:p>
          <a:p>
            <a:pPr marL="0" marR="0" lvl="0" indent="407988" algn="l" defTabSz="914400" rtl="0" eaLnBrk="1" fontAlgn="base" latinLnBrk="0" hangingPunct="1">
              <a:lnSpc>
                <a:spcPct val="100000"/>
              </a:lnSpc>
              <a:spcBef>
                <a:spcPct val="0"/>
              </a:spcBef>
              <a:spcAft>
                <a:spcPct val="0"/>
              </a:spcAft>
              <a:buClrTx/>
              <a:buSzTx/>
              <a:buFontTx/>
              <a:buNone/>
              <a:tabLst/>
            </a:pPr>
            <a:r>
              <a:rPr kumimoji="0" 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吸收截面最大，激发曲线出现巨共振峰。</a:t>
            </a:r>
            <a:endParaRPr kumimoji="0" lang="zh-CN" sz="2800" b="0" i="0" u="none" strike="noStrike" cap="none" normalizeH="0" baseline="0" dirty="0" smtClean="0">
              <a:ln>
                <a:noFill/>
              </a:ln>
              <a:solidFill>
                <a:schemeClr val="tx1"/>
              </a:solidFill>
              <a:effectLst/>
              <a:latin typeface="Arial" pitchFamily="34" charset="0"/>
              <a:ea typeface="宋体" pitchFamily="2" charset="-122"/>
            </a:endParaRPr>
          </a:p>
          <a:p>
            <a:pPr marL="0" marR="0" lvl="0" indent="407988" algn="l" defTabSz="914400" rtl="0" eaLnBrk="0" fontAlgn="base" latinLnBrk="0" hangingPunct="0">
              <a:lnSpc>
                <a:spcPct val="100000"/>
              </a:lnSpc>
              <a:spcBef>
                <a:spcPct val="0"/>
              </a:spcBef>
              <a:spcAft>
                <a:spcPct val="0"/>
              </a:spcAft>
              <a:buClrTx/>
              <a:buSzTx/>
              <a:buFontTx/>
              <a:buNone/>
              <a:tabLst/>
            </a:pPr>
            <a:endParaRPr kumimoji="0" lang="en-US" alt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407988" algn="l" defTabSz="914400" rtl="0" eaLnBrk="0" fontAlgn="base" latinLnBrk="0" hangingPunct="0">
              <a:lnSpc>
                <a:spcPct val="100000"/>
              </a:lnSpc>
              <a:spcBef>
                <a:spcPct val="0"/>
              </a:spcBef>
              <a:spcAft>
                <a:spcPct val="0"/>
              </a:spcAft>
              <a:buClrTx/>
              <a:buSzTx/>
              <a:buFontTx/>
              <a:buNone/>
              <a:tabLst/>
            </a:pPr>
            <a:r>
              <a:rPr kumimoji="0" 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在这模型中，把核当作在</a:t>
            </a:r>
            <a:r>
              <a:rPr kumimoji="0" lang="zh-CN" alt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γ</a:t>
            </a:r>
            <a:r>
              <a:rPr kumimoji="0" 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光子作用下，做强迫振动的</a:t>
            </a:r>
            <a:endParaRPr kumimoji="0" lang="en-US" alt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407988" algn="l" defTabSz="914400" rtl="0" eaLnBrk="0" fontAlgn="base" latinLnBrk="0" hangingPunct="0">
              <a:lnSpc>
                <a:spcPct val="100000"/>
              </a:lnSpc>
              <a:spcBef>
                <a:spcPct val="0"/>
              </a:spcBef>
              <a:spcAft>
                <a:spcPct val="0"/>
              </a:spcAft>
              <a:buClrTx/>
              <a:buSzTx/>
              <a:buFontTx/>
              <a:buNone/>
              <a:tabLst/>
            </a:pPr>
            <a:endParaRPr lang="en-US" altLang="zh-CN" sz="2800" b="1" dirty="0" smtClean="0">
              <a:latin typeface="Times New Roman" pitchFamily="18" charset="0"/>
              <a:ea typeface="宋体" pitchFamily="2" charset="-122"/>
              <a:cs typeface="Times New Roman" pitchFamily="18" charset="0"/>
            </a:endParaRPr>
          </a:p>
          <a:p>
            <a:pPr marL="0" marR="0" lvl="0" indent="407988" algn="l" defTabSz="914400" rtl="0" eaLnBrk="0" fontAlgn="base" latinLnBrk="0" hangingPunct="0">
              <a:lnSpc>
                <a:spcPct val="100000"/>
              </a:lnSpc>
              <a:spcBef>
                <a:spcPct val="0"/>
              </a:spcBef>
              <a:spcAft>
                <a:spcPct val="0"/>
              </a:spcAft>
              <a:buClrTx/>
              <a:buSzTx/>
              <a:buFontTx/>
              <a:buNone/>
              <a:tabLst/>
            </a:pPr>
            <a:r>
              <a:rPr kumimoji="0" 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振子，振子的共振频率</a:t>
            </a:r>
            <a:endParaRPr kumimoji="0" lang="en-US" alt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407988" algn="l" defTabSz="914400" rtl="0" eaLnBrk="0" fontAlgn="base" latinLnBrk="0" hangingPunct="0">
              <a:lnSpc>
                <a:spcPct val="100000"/>
              </a:lnSpc>
              <a:spcBef>
                <a:spcPct val="0"/>
              </a:spcBef>
              <a:spcAft>
                <a:spcPct val="0"/>
              </a:spcAft>
              <a:buClrTx/>
              <a:buSzTx/>
              <a:buFontTx/>
              <a:buNone/>
              <a:tabLst/>
            </a:pPr>
            <a:endParaRPr lang="en-US" altLang="zh-CN" sz="2800" b="1" dirty="0" smtClean="0">
              <a:latin typeface="Times New Roman" pitchFamily="18" charset="0"/>
              <a:ea typeface="宋体" pitchFamily="2" charset="-122"/>
              <a:cs typeface="Times New Roman" pitchFamily="18" charset="0"/>
            </a:endParaRPr>
          </a:p>
          <a:p>
            <a:pPr marL="0" marR="0" lvl="0" indent="407988" algn="l" defTabSz="914400" rtl="0" eaLnBrk="0" fontAlgn="base" latinLnBrk="0" hangingPunct="0">
              <a:lnSpc>
                <a:spcPct val="100000"/>
              </a:lnSpc>
              <a:spcBef>
                <a:spcPct val="0"/>
              </a:spcBef>
              <a:spcAft>
                <a:spcPct val="0"/>
              </a:spcAft>
              <a:buClrTx/>
              <a:buSzTx/>
              <a:buFontTx/>
              <a:buNone/>
              <a:tabLst/>
            </a:pPr>
            <a:endParaRPr kumimoji="0" lang="en-US" alt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407988" algn="l" defTabSz="914400" rtl="0" eaLnBrk="0" fontAlgn="base" latinLnBrk="0" hangingPunct="0">
              <a:lnSpc>
                <a:spcPct val="100000"/>
              </a:lnSpc>
              <a:spcBef>
                <a:spcPct val="0"/>
              </a:spcBef>
              <a:spcAft>
                <a:spcPct val="0"/>
              </a:spcAft>
              <a:buClrTx/>
              <a:buSzTx/>
              <a:buFontTx/>
              <a:buNone/>
              <a:tabLst/>
            </a:pPr>
            <a:r>
              <a:rPr lang="en-US" altLang="zh-CN" sz="2800" b="1" dirty="0" smtClean="0">
                <a:latin typeface="Times New Roman" pitchFamily="18" charset="0"/>
                <a:ea typeface="宋体" pitchFamily="2" charset="-122"/>
                <a:cs typeface="Times New Roman" pitchFamily="18" charset="0"/>
              </a:rPr>
              <a:t>                   </a:t>
            </a:r>
            <a:endParaRPr kumimoji="0" lang="zh-CN" sz="2800" b="0" i="0" u="none" strike="noStrike" cap="none" normalizeH="0" baseline="0" dirty="0" smtClean="0">
              <a:ln>
                <a:noFill/>
              </a:ln>
              <a:solidFill>
                <a:schemeClr val="tx1"/>
              </a:solidFill>
              <a:effectLst/>
              <a:latin typeface="Arial" pitchFamily="34" charset="0"/>
              <a:ea typeface="宋体" pitchFamily="2" charset="-122"/>
            </a:endParaRPr>
          </a:p>
        </p:txBody>
      </p:sp>
      <p:sp>
        <p:nvSpPr>
          <p:cNvPr id="136195"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36194" name="Object 2"/>
          <p:cNvGraphicFramePr>
            <a:graphicFrameLocks noChangeAspect="1"/>
          </p:cNvGraphicFramePr>
          <p:nvPr/>
        </p:nvGraphicFramePr>
        <p:xfrm>
          <a:off x="2357422" y="4500570"/>
          <a:ext cx="3929090" cy="2000264"/>
        </p:xfrm>
        <a:graphic>
          <a:graphicData uri="http://schemas.openxmlformats.org/presentationml/2006/ole">
            <p:oleObj spid="_x0000_s136194" r:id="rId3" imgW="622030" imgH="444307" progId="">
              <p:embed/>
            </p:oleObj>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34" y="642918"/>
            <a:ext cx="8001056" cy="369332"/>
          </a:xfrm>
          <a:prstGeom prst="rect">
            <a:avLst/>
          </a:prstGeom>
          <a:noFill/>
        </p:spPr>
        <p:txBody>
          <a:bodyPr wrap="square" rtlCol="0">
            <a:spAutoFit/>
          </a:bodyPr>
          <a:lstStyle/>
          <a:p>
            <a:endParaRPr lang="zh-CN" altLang="en-US" dirty="0"/>
          </a:p>
        </p:txBody>
      </p:sp>
      <p:sp>
        <p:nvSpPr>
          <p:cNvPr id="137218" name="Rectangle 2"/>
          <p:cNvSpPr>
            <a:spLocks noChangeArrowheads="1"/>
          </p:cNvSpPr>
          <p:nvPr/>
        </p:nvSpPr>
        <p:spPr bwMode="auto">
          <a:xfrm>
            <a:off x="0" y="357166"/>
            <a:ext cx="91440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07988" algn="l" defTabSz="914400" rtl="0" eaLnBrk="1" fontAlgn="base" latinLnBrk="0" hangingPunct="1">
              <a:lnSpc>
                <a:spcPct val="100000"/>
              </a:lnSpc>
              <a:spcBef>
                <a:spcPct val="0"/>
              </a:spcBef>
              <a:spcAft>
                <a:spcPct val="0"/>
              </a:spcAft>
              <a:buClrTx/>
              <a:buSzTx/>
              <a:buFontTx/>
              <a:buNone/>
              <a:tabLst/>
            </a:pPr>
            <a:r>
              <a:rPr kumimoji="0" lang="en-US" alt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K</a:t>
            </a:r>
            <a:r>
              <a:rPr kumimoji="0" lang="zh-CN" altLang="en-US"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是弹性系数，</a:t>
            </a:r>
            <a:r>
              <a:rPr kumimoji="0" lang="en-US" alt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m</a:t>
            </a:r>
            <a:r>
              <a:rPr kumimoji="0" lang="zh-CN" altLang="en-US"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是振子质量，把运动到两边的“裸”质子、中子与核的其他部分的作用当作弹性恢复力，由上图可见这些裸核子的质量近似地正比于核的表面积，即</a:t>
            </a:r>
            <a:endParaRPr kumimoji="0" lang="zh-CN" altLang="en-US" sz="2800" b="0" i="0" u="none" strike="noStrike" cap="none" normalizeH="0" baseline="0" dirty="0" smtClean="0">
              <a:ln>
                <a:noFill/>
              </a:ln>
              <a:solidFill>
                <a:schemeClr val="tx1"/>
              </a:solidFill>
              <a:effectLst/>
              <a:latin typeface="Arial" pitchFamily="34" charset="0"/>
              <a:ea typeface="宋体" pitchFamily="2" charset="-122"/>
            </a:endParaRPr>
          </a:p>
        </p:txBody>
      </p:sp>
      <p:graphicFrame>
        <p:nvGraphicFramePr>
          <p:cNvPr id="137217" name="Object 1"/>
          <p:cNvGraphicFramePr>
            <a:graphicFrameLocks noChangeAspect="1"/>
          </p:cNvGraphicFramePr>
          <p:nvPr/>
        </p:nvGraphicFramePr>
        <p:xfrm>
          <a:off x="3143240" y="1857364"/>
          <a:ext cx="1857388" cy="642942"/>
        </p:xfrm>
        <a:graphic>
          <a:graphicData uri="http://schemas.openxmlformats.org/presentationml/2006/ole">
            <p:oleObj spid="_x0000_s137217" name="公式" r:id="rId3" imgW="482391" imgH="190417" progId="Equation.3">
              <p:embed/>
            </p:oleObj>
          </a:graphicData>
        </a:graphic>
      </p:graphicFrame>
      <p:graphicFrame>
        <p:nvGraphicFramePr>
          <p:cNvPr id="137220" name="Object 4"/>
          <p:cNvGraphicFramePr>
            <a:graphicFrameLocks noChangeAspect="1"/>
          </p:cNvGraphicFramePr>
          <p:nvPr/>
        </p:nvGraphicFramePr>
        <p:xfrm>
          <a:off x="5500694" y="2857496"/>
          <a:ext cx="1143008" cy="571504"/>
        </p:xfrm>
        <a:graphic>
          <a:graphicData uri="http://schemas.openxmlformats.org/presentationml/2006/ole">
            <p:oleObj spid="_x0000_s137220" name="公式" r:id="rId4" imgW="482391" imgH="203112" progId="Equation.3">
              <p:embed/>
            </p:oleObj>
          </a:graphicData>
        </a:graphic>
      </p:graphicFrame>
      <p:graphicFrame>
        <p:nvGraphicFramePr>
          <p:cNvPr id="137219" name="Object 3"/>
          <p:cNvGraphicFramePr>
            <a:graphicFrameLocks noChangeAspect="1"/>
          </p:cNvGraphicFramePr>
          <p:nvPr/>
        </p:nvGraphicFramePr>
        <p:xfrm>
          <a:off x="2143108" y="3786190"/>
          <a:ext cx="4500594" cy="1428760"/>
        </p:xfrm>
        <a:graphic>
          <a:graphicData uri="http://schemas.openxmlformats.org/presentationml/2006/ole">
            <p:oleObj spid="_x0000_s137219" name="公式" r:id="rId5" imgW="2057400" imgH="495300" progId="Equation.3">
              <p:embed/>
            </p:oleObj>
          </a:graphicData>
        </a:graphic>
      </p:graphicFrame>
      <p:sp>
        <p:nvSpPr>
          <p:cNvPr id="137221" name="Rectangle 5"/>
          <p:cNvSpPr>
            <a:spLocks noChangeArrowheads="1"/>
          </p:cNvSpPr>
          <p:nvPr/>
        </p:nvSpPr>
        <p:spPr bwMode="auto">
          <a:xfrm>
            <a:off x="0" y="2500306"/>
            <a:ext cx="9144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07988" algn="l" defTabSz="914400" rtl="0" eaLnBrk="1" fontAlgn="base" latinLnBrk="0" hangingPunct="1">
              <a:lnSpc>
                <a:spcPct val="100000"/>
              </a:lnSpc>
              <a:spcBef>
                <a:spcPct val="0"/>
              </a:spcBef>
              <a:spcAft>
                <a:spcPct val="0"/>
              </a:spcAft>
              <a:buClrTx/>
              <a:buSzTx/>
              <a:buFontTx/>
              <a:buNone/>
              <a:tabLst/>
            </a:pPr>
            <a:endParaRPr kumimoji="0" lang="en-US" alt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407988" algn="l" defTabSz="914400" rtl="0" eaLnBrk="1" fontAlgn="base" latinLnBrk="0" hangingPunct="1">
              <a:lnSpc>
                <a:spcPct val="100000"/>
              </a:lnSpc>
              <a:spcBef>
                <a:spcPct val="0"/>
              </a:spcBef>
              <a:spcAft>
                <a:spcPct val="0"/>
              </a:spcAft>
              <a:buClrTx/>
              <a:buSzTx/>
              <a:buFontTx/>
              <a:buNone/>
              <a:tabLst/>
            </a:pPr>
            <a:r>
              <a:rPr kumimoji="0" lang="en-US" alt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R</a:t>
            </a:r>
            <a:r>
              <a:rPr kumimoji="0" lang="zh-CN" altLang="en-US"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是核的半径，振子的质量就是</a:t>
            </a:r>
            <a:endParaRPr kumimoji="0" lang="zh-CN" altLang="en-US" sz="2800" b="0" i="0" u="none" strike="noStrike" cap="none" normalizeH="0" baseline="0" dirty="0" smtClean="0">
              <a:ln>
                <a:noFill/>
              </a:ln>
              <a:solidFill>
                <a:schemeClr val="tx1"/>
              </a:solidFill>
              <a:effectLst/>
              <a:latin typeface="Arial" pitchFamily="34" charset="0"/>
              <a:ea typeface="宋体" pitchFamily="2" charset="-122"/>
            </a:endParaRPr>
          </a:p>
        </p:txBody>
      </p:sp>
      <p:sp>
        <p:nvSpPr>
          <p:cNvPr id="137222" name="Rectangle 6"/>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TextBox 12"/>
          <p:cNvSpPr txBox="1"/>
          <p:nvPr/>
        </p:nvSpPr>
        <p:spPr>
          <a:xfrm>
            <a:off x="571472" y="4572008"/>
            <a:ext cx="8572528" cy="1384995"/>
          </a:xfrm>
          <a:prstGeom prst="rect">
            <a:avLst/>
          </a:prstGeom>
          <a:noFill/>
        </p:spPr>
        <p:txBody>
          <a:bodyPr wrap="square" rtlCol="0">
            <a:spAutoFit/>
          </a:bodyPr>
          <a:lstStyle/>
          <a:p>
            <a:endParaRPr lang="en-US" altLang="zh-CN" sz="2800" b="1" dirty="0" smtClean="0"/>
          </a:p>
          <a:p>
            <a:endParaRPr lang="en-US" altLang="zh-CN" sz="2800" b="1" dirty="0" smtClean="0"/>
          </a:p>
          <a:p>
            <a:r>
              <a:rPr lang="zh-CN" altLang="en-US" sz="2800" b="1" dirty="0" smtClean="0"/>
              <a:t>和前面的实验结果符合</a:t>
            </a:r>
            <a:endParaRPr lang="zh-CN" altLang="en-US" sz="2800" b="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a:blip r:embed="rId2" cstate="print"/>
          <a:srcRect/>
          <a:stretch>
            <a:fillRect/>
          </a:stretch>
        </p:blipFill>
        <p:spPr bwMode="auto">
          <a:xfrm>
            <a:off x="571472" y="1285860"/>
            <a:ext cx="8001056" cy="5214974"/>
          </a:xfrm>
          <a:prstGeom prst="rect">
            <a:avLst/>
          </a:prstGeom>
          <a:noFill/>
          <a:ln w="9525">
            <a:noFill/>
            <a:miter lim="800000"/>
            <a:headEnd/>
            <a:tailEnd/>
          </a:ln>
          <a:effectLst/>
        </p:spPr>
      </p:pic>
      <p:sp>
        <p:nvSpPr>
          <p:cNvPr id="3" name="TextBox 2"/>
          <p:cNvSpPr txBox="1"/>
          <p:nvPr/>
        </p:nvSpPr>
        <p:spPr>
          <a:xfrm>
            <a:off x="357158" y="428604"/>
            <a:ext cx="8143932" cy="523220"/>
          </a:xfrm>
          <a:prstGeom prst="rect">
            <a:avLst/>
          </a:prstGeom>
          <a:noFill/>
        </p:spPr>
        <p:txBody>
          <a:bodyPr wrap="square" rtlCol="0">
            <a:spAutoFit/>
          </a:bodyPr>
          <a:lstStyle/>
          <a:p>
            <a:r>
              <a:rPr lang="zh-CN" altLang="en-US" sz="2800" b="1" dirty="0" smtClean="0"/>
              <a:t>光核反应激发函数</a:t>
            </a:r>
            <a:r>
              <a:rPr lang="en-US" altLang="zh-CN" sz="2800" b="1" dirty="0" smtClean="0"/>
              <a:t>σ </a:t>
            </a:r>
            <a:r>
              <a:rPr lang="en-US" altLang="zh-CN" sz="2800" b="1" baseline="-25000" dirty="0" smtClean="0"/>
              <a:t>γ</a:t>
            </a:r>
            <a:r>
              <a:rPr lang="en-US" altLang="zh-CN" sz="2800" b="1" dirty="0" smtClean="0"/>
              <a:t>(E)和 </a:t>
            </a:r>
            <a:r>
              <a:rPr lang="en-US" altLang="zh-CN" sz="2800" b="1" dirty="0" err="1" smtClean="0"/>
              <a:t>核形变参量的关系</a:t>
            </a:r>
            <a:endParaRPr lang="zh-CN" altLang="en-US" sz="2800" b="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ChangeArrowheads="1"/>
          </p:cNvSpPr>
          <p:nvPr/>
        </p:nvSpPr>
        <p:spPr bwMode="auto">
          <a:xfrm>
            <a:off x="0" y="357166"/>
            <a:ext cx="91440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07988" algn="l" defTabSz="914400" rtl="0" eaLnBrk="1" fontAlgn="base" latinLnBrk="0" hangingPunct="1">
              <a:lnSpc>
                <a:spcPct val="100000"/>
              </a:lnSpc>
              <a:spcBef>
                <a:spcPct val="0"/>
              </a:spcBef>
              <a:spcAft>
                <a:spcPct val="0"/>
              </a:spcAft>
              <a:buClrTx/>
              <a:buSzTx/>
              <a:buFontTx/>
              <a:buNone/>
              <a:tabLst>
                <a:tab pos="1092200" algn="l"/>
              </a:tabLst>
            </a:pPr>
            <a:r>
              <a:rPr kumimoji="0" 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根据理论预言，光核反应的激发函数的分布情况是和原子核的形变参量有关，</a:t>
            </a:r>
            <a:r>
              <a:rPr kumimoji="0" lang="zh-CN" sz="28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对于具有四极形变的原子核，应该出现两个共振峰，它具有如下特点</a:t>
            </a:r>
            <a:r>
              <a:rPr kumimoji="0" lang="en-US" altLang="zh-CN" sz="28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a:t>
            </a:r>
            <a:endParaRPr kumimoji="0" lang="zh-CN" sz="2800" b="0" i="0" u="none" strike="noStrike" cap="none" normalizeH="0" baseline="0" dirty="0" smtClean="0">
              <a:ln>
                <a:noFill/>
              </a:ln>
              <a:solidFill>
                <a:srgbClr val="FF0000"/>
              </a:solidFill>
              <a:effectLst/>
              <a:latin typeface="Arial" pitchFamily="34" charset="0"/>
              <a:ea typeface="宋体" pitchFamily="2" charset="-122"/>
            </a:endParaRPr>
          </a:p>
          <a:p>
            <a:pPr marL="0" marR="0" lvl="0" indent="0" algn="l" defTabSz="914400" rtl="0" eaLnBrk="0" fontAlgn="base" latinLnBrk="0" hangingPunct="0">
              <a:lnSpc>
                <a:spcPct val="100000"/>
              </a:lnSpc>
              <a:spcBef>
                <a:spcPct val="0"/>
              </a:spcBef>
              <a:spcAft>
                <a:spcPct val="0"/>
              </a:spcAft>
              <a:buClrTx/>
              <a:buSzTx/>
              <a:tabLst>
                <a:tab pos="1092200" algn="l"/>
              </a:tabLst>
            </a:pPr>
            <a:r>
              <a:rPr kumimoji="0" lang="en-US" altLang="zh-CN" sz="28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tabLst>
                <a:tab pos="1092200" algn="l"/>
              </a:tabLst>
            </a:pPr>
            <a:r>
              <a:rPr lang="en-US" altLang="zh-CN" sz="2800" b="1" dirty="0" smtClean="0">
                <a:solidFill>
                  <a:schemeClr val="tx2"/>
                </a:solidFill>
                <a:latin typeface="Times New Roman" pitchFamily="18" charset="0"/>
                <a:ea typeface="宋体" pitchFamily="2" charset="-122"/>
                <a:cs typeface="Times New Roman" pitchFamily="18" charset="0"/>
              </a:rPr>
              <a:t>        </a:t>
            </a:r>
            <a:r>
              <a:rPr kumimoji="0" lang="zh-CN" sz="2800" b="1" i="0" u="none" strike="noStrike" cap="none" normalizeH="0" baseline="0" dirty="0" smtClean="0">
                <a:ln>
                  <a:noFill/>
                </a:ln>
                <a:solidFill>
                  <a:schemeClr val="tx2"/>
                </a:solidFill>
                <a:effectLst/>
                <a:latin typeface="Times New Roman" pitchFamily="18" charset="0"/>
                <a:ea typeface="宋体" pitchFamily="2" charset="-122"/>
                <a:cs typeface="Times New Roman" pitchFamily="18" charset="0"/>
              </a:rPr>
              <a:t>两个峰间的距离正比于形变参量</a:t>
            </a:r>
            <a:r>
              <a:rPr kumimoji="0" lang="zh-CN" altLang="zh-CN" sz="2800" b="1" i="0" u="none" strike="noStrike" cap="none" normalizeH="0" baseline="0" dirty="0" smtClean="0">
                <a:ln>
                  <a:noFill/>
                </a:ln>
                <a:solidFill>
                  <a:schemeClr val="tx2"/>
                </a:solidFill>
                <a:effectLst/>
                <a:latin typeface="Times New Roman" pitchFamily="18" charset="0"/>
                <a:ea typeface="宋体" pitchFamily="2" charset="-122"/>
                <a:cs typeface="Times New Roman" pitchFamily="18" charset="0"/>
              </a:rPr>
              <a:t>β</a:t>
            </a:r>
            <a:endParaRPr kumimoji="0" lang="zh-CN" altLang="zh-CN" sz="2800" b="0" i="0" u="none" strike="noStrike" cap="none" normalizeH="0" baseline="0" dirty="0" smtClean="0">
              <a:ln>
                <a:noFill/>
              </a:ln>
              <a:solidFill>
                <a:schemeClr val="tx2"/>
              </a:solidFill>
              <a:effectLst/>
              <a:latin typeface="Arial" pitchFamily="34" charset="0"/>
              <a:ea typeface="宋体" pitchFamily="2" charset="-122"/>
            </a:endParaRPr>
          </a:p>
          <a:p>
            <a:pPr marL="0" marR="0" lvl="0" indent="0" algn="l" defTabSz="914400" rtl="0" eaLnBrk="0" fontAlgn="base" latinLnBrk="0" hangingPunct="0">
              <a:lnSpc>
                <a:spcPct val="100000"/>
              </a:lnSpc>
              <a:spcBef>
                <a:spcPct val="0"/>
              </a:spcBef>
              <a:spcAft>
                <a:spcPct val="0"/>
              </a:spcAft>
              <a:buClrTx/>
              <a:buSzTx/>
              <a:tabLst>
                <a:tab pos="1092200" algn="l"/>
              </a:tabLst>
            </a:pPr>
            <a:r>
              <a:rPr kumimoji="0" lang="en-US" altLang="zh-CN" sz="2800" b="1" i="0" u="none" strike="noStrike" cap="none" normalizeH="0" dirty="0" smtClean="0">
                <a:ln>
                  <a:noFill/>
                </a:ln>
                <a:solidFill>
                  <a:schemeClr val="tx2"/>
                </a:solidFill>
                <a:effectLst/>
                <a:latin typeface="Times New Roman" pitchFamily="18" charset="0"/>
                <a:ea typeface="宋体" pitchFamily="2" charset="-122"/>
                <a:cs typeface="Times New Roman" pitchFamily="18" charset="0"/>
              </a:rPr>
              <a:t>   </a:t>
            </a:r>
            <a:r>
              <a:rPr kumimoji="0" lang="en-US" altLang="zh-CN" sz="2800" b="1" i="0" u="none" strike="noStrike" cap="none" normalizeH="0" baseline="0" dirty="0" smtClean="0">
                <a:ln>
                  <a:noFill/>
                </a:ln>
                <a:solidFill>
                  <a:schemeClr val="tx2"/>
                </a:solidFill>
                <a:effectLst/>
                <a:latin typeface="Times New Roman" pitchFamily="18" charset="0"/>
                <a:ea typeface="宋体" pitchFamily="2" charset="-122"/>
                <a:cs typeface="Times New Roman" pitchFamily="18" charset="0"/>
              </a:rPr>
              <a:t>     </a:t>
            </a:r>
            <a:r>
              <a:rPr kumimoji="0" lang="zh-CN" sz="2800" b="1" i="0" u="none" strike="noStrike" cap="none" normalizeH="0" baseline="0" dirty="0" smtClean="0">
                <a:ln>
                  <a:noFill/>
                </a:ln>
                <a:solidFill>
                  <a:schemeClr val="tx2"/>
                </a:solidFill>
                <a:effectLst/>
                <a:latin typeface="Times New Roman" pitchFamily="18" charset="0"/>
                <a:ea typeface="宋体" pitchFamily="2" charset="-122"/>
                <a:cs typeface="Times New Roman" pitchFamily="18" charset="0"/>
              </a:rPr>
              <a:t>两个峰下面的面积总</a:t>
            </a:r>
            <a:r>
              <a:rPr kumimoji="0" lang="zh-CN" altLang="en-US" sz="2800" b="1" i="0" u="none" strike="noStrike" cap="none" normalizeH="0" baseline="0" dirty="0" smtClean="0">
                <a:ln>
                  <a:noFill/>
                </a:ln>
                <a:solidFill>
                  <a:schemeClr val="tx2"/>
                </a:solidFill>
                <a:effectLst/>
                <a:latin typeface="Times New Roman" pitchFamily="18" charset="0"/>
                <a:ea typeface="宋体" pitchFamily="2" charset="-122"/>
                <a:cs typeface="Times New Roman" pitchFamily="18" charset="0"/>
              </a:rPr>
              <a:t>是</a:t>
            </a:r>
            <a:r>
              <a:rPr kumimoji="0" lang="zh-CN" sz="2800" b="1" i="0" u="none" strike="noStrike" cap="none" normalizeH="0" baseline="0" dirty="0" smtClean="0">
                <a:ln>
                  <a:noFill/>
                </a:ln>
                <a:solidFill>
                  <a:schemeClr val="tx2"/>
                </a:solidFill>
                <a:effectLst/>
                <a:latin typeface="Times New Roman" pitchFamily="18" charset="0"/>
                <a:ea typeface="宋体" pitchFamily="2" charset="-122"/>
                <a:cs typeface="Times New Roman" pitchFamily="18" charset="0"/>
              </a:rPr>
              <a:t>；</a:t>
            </a:r>
            <a:r>
              <a:rPr kumimoji="0" lang="en-US" altLang="zh-CN" sz="2800" b="1" i="0" u="none" strike="noStrike" cap="none" normalizeH="0" baseline="0" dirty="0" smtClean="0">
                <a:ln>
                  <a:noFill/>
                </a:ln>
                <a:solidFill>
                  <a:schemeClr val="tx2"/>
                </a:solidFill>
                <a:effectLst/>
                <a:latin typeface="Times New Roman" pitchFamily="18" charset="0"/>
                <a:ea typeface="宋体" pitchFamily="2" charset="-122"/>
                <a:cs typeface="Times New Roman" pitchFamily="18" charset="0"/>
              </a:rPr>
              <a:t>2:1</a:t>
            </a:r>
            <a:endParaRPr kumimoji="0" lang="zh-CN" sz="2800" b="0" i="0" u="none" strike="noStrike" cap="none" normalizeH="0" baseline="0" dirty="0" smtClean="0">
              <a:ln>
                <a:noFill/>
              </a:ln>
              <a:solidFill>
                <a:schemeClr val="tx2"/>
              </a:solidFill>
              <a:effectLst/>
              <a:latin typeface="Arial" pitchFamily="34" charset="0"/>
              <a:ea typeface="宋体" pitchFamily="2" charset="-122"/>
            </a:endParaRPr>
          </a:p>
        </p:txBody>
      </p:sp>
      <p:sp>
        <p:nvSpPr>
          <p:cNvPr id="229379" name="Rectangle 3"/>
          <p:cNvSpPr>
            <a:spLocks noChangeArrowheads="1"/>
          </p:cNvSpPr>
          <p:nvPr/>
        </p:nvSpPr>
        <p:spPr bwMode="auto">
          <a:xfrm>
            <a:off x="0" y="2928934"/>
            <a:ext cx="91440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07988" algn="l" defTabSz="914400" rtl="0" eaLnBrk="1" fontAlgn="base" latinLnBrk="0" hangingPunct="1">
              <a:lnSpc>
                <a:spcPct val="100000"/>
              </a:lnSpc>
              <a:spcBef>
                <a:spcPct val="0"/>
              </a:spcBef>
              <a:spcAft>
                <a:spcPct val="0"/>
              </a:spcAft>
              <a:buClrTx/>
              <a:buSzTx/>
              <a:tabLst>
                <a:tab pos="1092200" algn="l"/>
              </a:tabLst>
            </a:pPr>
            <a:r>
              <a:rPr kumimoji="0" lang="en-US" altLang="zh-CN" sz="2800" b="1" i="0" u="none" strike="noStrike" cap="none" normalizeH="0" baseline="0" dirty="0" smtClean="0">
                <a:ln>
                  <a:noFill/>
                </a:ln>
                <a:solidFill>
                  <a:schemeClr val="tx2"/>
                </a:solidFill>
                <a:effectLst/>
                <a:latin typeface="Times New Roman" pitchFamily="18" charset="0"/>
                <a:ea typeface="宋体" pitchFamily="2" charset="-122"/>
                <a:cs typeface="Times New Roman" pitchFamily="18" charset="0"/>
              </a:rPr>
              <a:t>   </a:t>
            </a:r>
            <a:r>
              <a:rPr kumimoji="0" lang="zh-CN" sz="2800" b="1" i="0" u="none" strike="noStrike" cap="none" normalizeH="0" baseline="0" dirty="0" smtClean="0">
                <a:ln>
                  <a:noFill/>
                </a:ln>
                <a:solidFill>
                  <a:schemeClr val="tx2"/>
                </a:solidFill>
                <a:effectLst/>
                <a:latin typeface="Times New Roman" pitchFamily="18" charset="0"/>
                <a:ea typeface="宋体" pitchFamily="2" charset="-122"/>
                <a:cs typeface="Times New Roman" pitchFamily="18" charset="0"/>
              </a:rPr>
              <a:t>对于长椭球形核，高能峰大于低能峰</a:t>
            </a:r>
            <a:endParaRPr kumimoji="0" lang="zh-CN" sz="2800" b="0" i="0" u="none" strike="noStrike" cap="none" normalizeH="0" baseline="0" dirty="0" smtClean="0">
              <a:ln>
                <a:noFill/>
              </a:ln>
              <a:solidFill>
                <a:schemeClr val="tx2"/>
              </a:solidFill>
              <a:effectLst/>
              <a:latin typeface="Arial" pitchFamily="34" charset="0"/>
              <a:ea typeface="宋体" pitchFamily="2" charset="-122"/>
            </a:endParaRPr>
          </a:p>
          <a:p>
            <a:pPr marL="0" marR="0" lvl="0" indent="407988" algn="l" defTabSz="914400" rtl="0" eaLnBrk="0" fontAlgn="base" latinLnBrk="0" hangingPunct="0">
              <a:lnSpc>
                <a:spcPct val="100000"/>
              </a:lnSpc>
              <a:spcBef>
                <a:spcPct val="0"/>
              </a:spcBef>
              <a:spcAft>
                <a:spcPct val="0"/>
              </a:spcAft>
              <a:buClrTx/>
              <a:buSzTx/>
              <a:tabLst>
                <a:tab pos="1092200" algn="l"/>
              </a:tabLst>
            </a:pPr>
            <a:r>
              <a:rPr kumimoji="0" lang="en-US" altLang="zh-CN" sz="2800" b="1" i="0" u="none" strike="noStrike" cap="none" normalizeH="0" baseline="0" dirty="0" smtClean="0">
                <a:ln>
                  <a:noFill/>
                </a:ln>
                <a:solidFill>
                  <a:schemeClr val="tx2"/>
                </a:solidFill>
                <a:effectLst/>
                <a:latin typeface="Times New Roman" pitchFamily="18" charset="0"/>
                <a:ea typeface="宋体" pitchFamily="2" charset="-122"/>
                <a:cs typeface="Times New Roman" pitchFamily="18" charset="0"/>
              </a:rPr>
              <a:t>   </a:t>
            </a:r>
            <a:r>
              <a:rPr kumimoji="0" lang="zh-CN" sz="2800" b="1" i="0" u="none" strike="noStrike" cap="none" normalizeH="0" baseline="0" dirty="0" smtClean="0">
                <a:ln>
                  <a:noFill/>
                </a:ln>
                <a:solidFill>
                  <a:schemeClr val="tx2"/>
                </a:solidFill>
                <a:effectLst/>
                <a:latin typeface="Times New Roman" pitchFamily="18" charset="0"/>
                <a:ea typeface="宋体" pitchFamily="2" charset="-122"/>
                <a:cs typeface="Times New Roman" pitchFamily="18" charset="0"/>
              </a:rPr>
              <a:t>对于扁椭球形核，低能峰大于高能峰</a:t>
            </a:r>
            <a:endParaRPr kumimoji="0" lang="zh-CN" sz="2800" b="0" i="0" u="none" strike="noStrike" cap="none" normalizeH="0" baseline="0" dirty="0" smtClean="0">
              <a:ln>
                <a:noFill/>
              </a:ln>
              <a:solidFill>
                <a:schemeClr val="tx2"/>
              </a:solidFill>
              <a:effectLst/>
              <a:latin typeface="Arial" pitchFamily="34" charset="0"/>
              <a:ea typeface="宋体" pitchFamily="2" charset="-122"/>
            </a:endParaRPr>
          </a:p>
          <a:p>
            <a:pPr marL="0" marR="0" lvl="0" indent="407988" algn="l" defTabSz="914400" rtl="0" eaLnBrk="0" fontAlgn="base" latinLnBrk="0" hangingPunct="0">
              <a:lnSpc>
                <a:spcPct val="100000"/>
              </a:lnSpc>
              <a:spcBef>
                <a:spcPct val="0"/>
              </a:spcBef>
              <a:spcAft>
                <a:spcPct val="0"/>
              </a:spcAft>
              <a:buClrTx/>
              <a:buSzTx/>
              <a:buFontTx/>
              <a:buNone/>
              <a:tabLst>
                <a:tab pos="1092200" algn="l"/>
              </a:tabLst>
            </a:pPr>
            <a:endParaRPr kumimoji="0" lang="en-US" alt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407988" algn="l" defTabSz="914400" rtl="0" eaLnBrk="0" fontAlgn="base" latinLnBrk="0" hangingPunct="0">
              <a:lnSpc>
                <a:spcPct val="100000"/>
              </a:lnSpc>
              <a:spcBef>
                <a:spcPct val="0"/>
              </a:spcBef>
              <a:spcAft>
                <a:spcPct val="0"/>
              </a:spcAft>
              <a:buClrTx/>
              <a:buSzTx/>
              <a:buFontTx/>
              <a:buNone/>
              <a:tabLst>
                <a:tab pos="1092200" algn="l"/>
              </a:tabLst>
            </a:pPr>
            <a:r>
              <a:rPr kumimoji="0" lang="zh-CN" sz="28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因此通过测量光核反应巨共振的激发函数，可以获得</a:t>
            </a:r>
            <a:endParaRPr kumimoji="0" lang="en-US" altLang="zh-CN" sz="28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endParaRPr>
          </a:p>
          <a:p>
            <a:pPr marL="0" marR="0" lvl="0" indent="407988" algn="l" defTabSz="914400" rtl="0" eaLnBrk="0" fontAlgn="base" latinLnBrk="0" hangingPunct="0">
              <a:lnSpc>
                <a:spcPct val="100000"/>
              </a:lnSpc>
              <a:spcBef>
                <a:spcPct val="0"/>
              </a:spcBef>
              <a:spcAft>
                <a:spcPct val="0"/>
              </a:spcAft>
              <a:buClrTx/>
              <a:buSzTx/>
              <a:buFontTx/>
              <a:buNone/>
              <a:tabLst>
                <a:tab pos="1092200" algn="l"/>
              </a:tabLst>
            </a:pPr>
            <a:endParaRPr lang="en-US" altLang="zh-CN" sz="2800" b="1" dirty="0" smtClean="0">
              <a:solidFill>
                <a:srgbClr val="FF0000"/>
              </a:solidFill>
              <a:latin typeface="Times New Roman" pitchFamily="18" charset="0"/>
              <a:ea typeface="宋体" pitchFamily="2" charset="-122"/>
              <a:cs typeface="Times New Roman" pitchFamily="18" charset="0"/>
            </a:endParaRPr>
          </a:p>
          <a:p>
            <a:pPr marL="0" marR="0" lvl="0" indent="407988" algn="l" defTabSz="914400" rtl="0" eaLnBrk="0" fontAlgn="base" latinLnBrk="0" hangingPunct="0">
              <a:lnSpc>
                <a:spcPct val="100000"/>
              </a:lnSpc>
              <a:spcBef>
                <a:spcPct val="0"/>
              </a:spcBef>
              <a:spcAft>
                <a:spcPct val="0"/>
              </a:spcAft>
              <a:buClrTx/>
              <a:buSzTx/>
              <a:buFontTx/>
              <a:buNone/>
              <a:tabLst>
                <a:tab pos="1092200" algn="l"/>
              </a:tabLst>
            </a:pPr>
            <a:r>
              <a:rPr kumimoji="0" lang="zh-CN" sz="28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原子核形变的信息。</a:t>
            </a:r>
            <a:endParaRPr kumimoji="0" lang="zh-CN" sz="2800" b="0" i="0" u="none" strike="noStrike" cap="none" normalizeH="0" baseline="0" dirty="0" smtClean="0">
              <a:ln>
                <a:noFill/>
              </a:ln>
              <a:solidFill>
                <a:srgbClr val="FF0000"/>
              </a:solidFill>
              <a:effectLst/>
              <a:latin typeface="Arial" pitchFamily="34" charset="0"/>
              <a:ea typeface="宋体" pitchFamily="2" charset="-122"/>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01625" y="214290"/>
            <a:ext cx="8540750" cy="1428760"/>
          </a:xfrm>
          <a:noFill/>
        </p:spPr>
        <p:txBody>
          <a:bodyPr>
            <a:normAutofit/>
          </a:bodyPr>
          <a:lstStyle/>
          <a:p>
            <a:pPr eaLnBrk="1" hangingPunct="1"/>
            <a:r>
              <a:rPr lang="en-US" altLang="zh-CN" dirty="0" smtClean="0"/>
              <a:t>giant resonance of nuclei</a:t>
            </a:r>
          </a:p>
        </p:txBody>
      </p:sp>
      <p:sp>
        <p:nvSpPr>
          <p:cNvPr id="17411" name="Rectangle 3"/>
          <p:cNvSpPr>
            <a:spLocks noGrp="1" noChangeArrowheads="1"/>
          </p:cNvSpPr>
          <p:nvPr>
            <p:ph idx="1"/>
          </p:nvPr>
        </p:nvSpPr>
        <p:spPr>
          <a:noFill/>
        </p:spPr>
        <p:txBody>
          <a:bodyPr/>
          <a:lstStyle/>
          <a:p>
            <a:pPr eaLnBrk="1" hangingPunct="1"/>
            <a:r>
              <a:rPr lang="en-US" altLang="zh-CN" sz="4000" smtClean="0"/>
              <a:t>The giant resonance is the collective phenomena of a nucleus with many nucleons , By absorbing energy , protons and neutrons oscillate in the opposite directions. Each other so as to keep the center of mass to remain at rest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a:blip r:embed="rId2"/>
          <a:srcRect/>
          <a:stretch>
            <a:fillRect/>
          </a:stretch>
        </p:blipFill>
        <p:spPr bwMode="auto">
          <a:xfrm>
            <a:off x="357158" y="1142984"/>
            <a:ext cx="8643998" cy="5429288"/>
          </a:xfrm>
          <a:prstGeom prst="rect">
            <a:avLst/>
          </a:prstGeom>
          <a:noFill/>
          <a:ln w="9525">
            <a:noFill/>
            <a:miter lim="800000"/>
            <a:headEnd/>
            <a:tailEnd/>
          </a:ln>
        </p:spPr>
      </p:pic>
      <p:sp>
        <p:nvSpPr>
          <p:cNvPr id="4" name="TextBox 3"/>
          <p:cNvSpPr txBox="1"/>
          <p:nvPr/>
        </p:nvSpPr>
        <p:spPr>
          <a:xfrm>
            <a:off x="428596" y="285728"/>
            <a:ext cx="6572296" cy="707886"/>
          </a:xfrm>
          <a:prstGeom prst="rect">
            <a:avLst/>
          </a:prstGeom>
          <a:noFill/>
        </p:spPr>
        <p:txBody>
          <a:bodyPr wrap="square" rtlCol="0">
            <a:spAutoFit/>
          </a:bodyPr>
          <a:lstStyle/>
          <a:p>
            <a:r>
              <a:rPr lang="en-US" altLang="zh-CN" sz="4000" b="1" dirty="0" smtClean="0"/>
              <a:t>1.准单能高亮度γ射线的产生</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642918"/>
            <a:ext cx="8229600" cy="1143008"/>
          </a:xfrm>
          <a:noFill/>
        </p:spPr>
        <p:txBody>
          <a:bodyPr/>
          <a:lstStyle/>
          <a:p>
            <a:pPr eaLnBrk="1" hangingPunct="1"/>
            <a:r>
              <a:rPr lang="en-US" altLang="zh-CN" dirty="0" smtClean="0"/>
              <a:t>Giant Dipole Resonance</a:t>
            </a:r>
          </a:p>
        </p:txBody>
      </p:sp>
      <p:pic>
        <p:nvPicPr>
          <p:cNvPr id="18435" name="Picture 3"/>
          <p:cNvPicPr>
            <a:picLocks noGrp="1" noChangeAspect="1" noChangeArrowheads="1"/>
          </p:cNvPicPr>
          <p:nvPr>
            <p:ph idx="1"/>
          </p:nvPr>
        </p:nvPicPr>
        <p:blipFill>
          <a:blip r:embed="rId2"/>
          <a:stretch>
            <a:fillRect/>
          </a:stretch>
        </p:blipFill>
        <p:spPr>
          <a:xfrm>
            <a:off x="857224" y="1928802"/>
            <a:ext cx="7500990" cy="2802596"/>
          </a:xfr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noFill/>
        </p:spPr>
        <p:txBody>
          <a:bodyPr/>
          <a:lstStyle/>
          <a:p>
            <a:pPr eaLnBrk="1" hangingPunct="1"/>
            <a:r>
              <a:rPr lang="en-US" altLang="zh-CN" smtClean="0"/>
              <a:t>Giant Dipole Resonance</a:t>
            </a:r>
          </a:p>
        </p:txBody>
      </p:sp>
      <p:sp>
        <p:nvSpPr>
          <p:cNvPr id="19459" name="Rectangle 3"/>
          <p:cNvSpPr>
            <a:spLocks noGrp="1" noChangeArrowheads="1"/>
          </p:cNvSpPr>
          <p:nvPr>
            <p:ph idx="1"/>
          </p:nvPr>
        </p:nvSpPr>
        <p:spPr>
          <a:noFill/>
        </p:spPr>
        <p:txBody>
          <a:bodyPr/>
          <a:lstStyle/>
          <a:p>
            <a:pPr eaLnBrk="1" hangingPunct="1"/>
            <a:r>
              <a:rPr lang="en-US" altLang="zh-CN" smtClean="0"/>
              <a:t>The giant resonance is the collective oscillation  and the  resonance occurs when the frequency of the absorbed photon is equal to the eigen frequency of the oscillation of the nucleus.</a:t>
            </a:r>
          </a:p>
          <a:p>
            <a:pPr eaLnBrk="1" hangingPunct="1"/>
            <a:r>
              <a:rPr lang="en-US" altLang="zh-CN" smtClean="0"/>
              <a:t>The lifetime of the oscillation is very short (~ 10</a:t>
            </a:r>
            <a:r>
              <a:rPr lang="en-US" altLang="zh-CN" baseline="30000" smtClean="0"/>
              <a:t>-21</a:t>
            </a:r>
            <a:r>
              <a:rPr lang="en-US" altLang="zh-CN" smtClean="0"/>
              <a:t>s ) and this is the reason for the very wide resonance width</a:t>
            </a:r>
          </a:p>
          <a:p>
            <a:pPr eaLnBrk="1" hangingPunct="1"/>
            <a:endParaRPr lang="en-US" altLang="zh-CN"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noFill/>
        </p:spPr>
        <p:txBody>
          <a:bodyPr>
            <a:normAutofit fontScale="90000"/>
          </a:bodyPr>
          <a:lstStyle/>
          <a:p>
            <a:pPr eaLnBrk="1" hangingPunct="1"/>
            <a:r>
              <a:rPr lang="en-US" altLang="zh-CN" sz="3600" smtClean="0"/>
              <a:t>The cross section of the giant resonance of pb-208 induced by  the absorption of γ photon with energy E</a:t>
            </a:r>
            <a:r>
              <a:rPr lang="en-US" altLang="zh-CN" sz="3600" baseline="-25000" smtClean="0"/>
              <a:t>x</a:t>
            </a:r>
          </a:p>
        </p:txBody>
      </p:sp>
      <p:sp>
        <p:nvSpPr>
          <p:cNvPr id="20483" name="Rectangle 3"/>
          <p:cNvSpPr>
            <a:spLocks noGrp="1" noChangeArrowheads="1"/>
          </p:cNvSpPr>
          <p:nvPr>
            <p:ph idx="1"/>
          </p:nvPr>
        </p:nvSpPr>
        <p:spPr>
          <a:xfrm>
            <a:off x="457200" y="2133600"/>
            <a:ext cx="8229600" cy="4103688"/>
          </a:xfrm>
        </p:spPr>
        <p:txBody>
          <a:bodyPr/>
          <a:lstStyle/>
          <a:p>
            <a:pPr eaLnBrk="1" hangingPunct="1"/>
            <a:endParaRPr lang="zh-CN" altLang="en-US" smtClean="0"/>
          </a:p>
        </p:txBody>
      </p:sp>
      <p:sp>
        <p:nvSpPr>
          <p:cNvPr id="20484" name="Text Box 4"/>
          <p:cNvSpPr txBox="1">
            <a:spLocks noChangeArrowheads="1"/>
          </p:cNvSpPr>
          <p:nvPr/>
        </p:nvSpPr>
        <p:spPr bwMode="auto">
          <a:xfrm>
            <a:off x="2824163" y="2205038"/>
            <a:ext cx="184150" cy="457200"/>
          </a:xfrm>
          <a:prstGeom prst="rect">
            <a:avLst/>
          </a:prstGeom>
          <a:noFill/>
          <a:ln w="9525" algn="ctr">
            <a:noFill/>
            <a:miter lim="800000"/>
            <a:headEnd/>
            <a:tailEnd/>
          </a:ln>
        </p:spPr>
        <p:txBody>
          <a:bodyPr wrap="none">
            <a:spAutoFit/>
          </a:bodyPr>
          <a:lstStyle/>
          <a:p>
            <a:pPr>
              <a:spcBef>
                <a:spcPct val="0"/>
              </a:spcBef>
            </a:pPr>
            <a:endParaRPr lang="zh-CN" altLang="en-US" sz="2400">
              <a:latin typeface="Times New Roman" pitchFamily="18" charset="0"/>
              <a:cs typeface="Times New Roman" pitchFamily="18" charset="0"/>
            </a:endParaRPr>
          </a:p>
        </p:txBody>
      </p:sp>
      <p:pic>
        <p:nvPicPr>
          <p:cNvPr id="20485" name="Picture 5"/>
          <p:cNvPicPr>
            <a:picLocks noChangeAspect="1" noChangeArrowheads="1"/>
          </p:cNvPicPr>
          <p:nvPr/>
        </p:nvPicPr>
        <p:blipFill>
          <a:blip r:embed="rId2"/>
          <a:srcRect/>
          <a:stretch>
            <a:fillRect/>
          </a:stretch>
        </p:blipFill>
        <p:spPr bwMode="auto">
          <a:xfrm>
            <a:off x="539750" y="2060575"/>
            <a:ext cx="8135938" cy="4392613"/>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3"/>
          <p:cNvSpPr txBox="1">
            <a:spLocks noChangeArrowheads="1"/>
          </p:cNvSpPr>
          <p:nvPr/>
        </p:nvSpPr>
        <p:spPr bwMode="auto">
          <a:xfrm>
            <a:off x="227013" y="763588"/>
            <a:ext cx="8397875" cy="1754326"/>
          </a:xfrm>
          <a:prstGeom prst="rect">
            <a:avLst/>
          </a:prstGeom>
          <a:noFill/>
          <a:ln w="9525">
            <a:noFill/>
            <a:miter lim="800000"/>
            <a:headEnd/>
            <a:tailEnd/>
          </a:ln>
        </p:spPr>
        <p:txBody>
          <a:bodyPr>
            <a:spAutoFit/>
          </a:bodyPr>
          <a:lstStyle/>
          <a:p>
            <a:r>
              <a:rPr lang="en-US" altLang="zh-CN" sz="3600" dirty="0">
                <a:solidFill>
                  <a:srgbClr val="FF0000"/>
                </a:solidFill>
              </a:rPr>
              <a:t>It is very importance to have a photon source with high intensity and </a:t>
            </a:r>
            <a:r>
              <a:rPr lang="en-US" altLang="zh-CN" sz="3600" dirty="0" err="1" smtClean="0">
                <a:solidFill>
                  <a:srgbClr val="FF0000"/>
                </a:solidFill>
              </a:rPr>
              <a:t>monoenergitic</a:t>
            </a:r>
            <a:r>
              <a:rPr lang="en-US" altLang="zh-CN" sz="3600" dirty="0" smtClean="0">
                <a:solidFill>
                  <a:srgbClr val="FF0000"/>
                </a:solidFill>
              </a:rPr>
              <a:t> </a:t>
            </a:r>
            <a:r>
              <a:rPr lang="en-US" altLang="zh-CN" sz="3600" dirty="0">
                <a:solidFill>
                  <a:srgbClr val="FF0000"/>
                </a:solidFill>
              </a:rPr>
              <a:t>photon</a:t>
            </a:r>
            <a:endParaRPr lang="zh-CN" altLang="en-US" sz="3600" dirty="0">
              <a:solidFill>
                <a:srgbClr val="FF00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1"/>
          <p:cNvSpPr>
            <a:spLocks noChangeArrowheads="1"/>
          </p:cNvSpPr>
          <p:nvPr/>
        </p:nvSpPr>
        <p:spPr bwMode="auto">
          <a:xfrm>
            <a:off x="0" y="-142900"/>
            <a:ext cx="9144000"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l" defTabSz="914400" rtl="0" eaLnBrk="1" fontAlgn="base" latinLnBrk="0" hangingPunct="1">
              <a:lnSpc>
                <a:spcPct val="100000"/>
              </a:lnSpc>
              <a:spcBef>
                <a:spcPct val="0"/>
              </a:spcBef>
              <a:spcAft>
                <a:spcPct val="0"/>
              </a:spcAft>
              <a:buClrTx/>
              <a:buSzTx/>
              <a:buFontTx/>
              <a:buAutoNum type="alphaLcPeriod"/>
              <a:tabLst>
                <a:tab pos="939800" algn="l"/>
              </a:tabLst>
            </a:pPr>
            <a:endParaRPr kumimoji="0" lang="en-US" alt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457200" marR="0" lvl="1" indent="0" algn="l" defTabSz="914400" rtl="0" eaLnBrk="1" fontAlgn="base" latinLnBrk="0" hangingPunct="1">
              <a:lnSpc>
                <a:spcPct val="100000"/>
              </a:lnSpc>
              <a:spcBef>
                <a:spcPct val="0"/>
              </a:spcBef>
              <a:spcAft>
                <a:spcPct val="0"/>
              </a:spcAft>
              <a:buClrTx/>
              <a:buSzTx/>
              <a:buFontTx/>
              <a:buAutoNum type="alphaLcPeriod"/>
              <a:tabLst>
                <a:tab pos="939800" algn="l"/>
              </a:tabLst>
            </a:pPr>
            <a:r>
              <a:rPr kumimoji="0" lang="zh-CN" sz="24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巨共振吸收不是光核反应的唯一机制</a:t>
            </a:r>
            <a:endParaRPr kumimoji="0" lang="zh-CN" altLang="en-US" sz="24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939800" algn="l"/>
              </a:tabLst>
            </a:pPr>
            <a:r>
              <a:rPr kumimoji="0" lang="zh-CN" altLang="en-US"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        </a:t>
            </a:r>
            <a:r>
              <a:rPr lang="en-US" altLang="zh-CN" sz="2400" b="1" dirty="0" smtClean="0">
                <a:latin typeface="Times New Roman" pitchFamily="18" charset="0"/>
                <a:ea typeface="宋体" pitchFamily="2" charset="-122"/>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tab pos="939800" algn="l"/>
              </a:tabLst>
            </a:pPr>
            <a:r>
              <a:rPr kumimoji="0" lang="en-US" alt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          </a:t>
            </a:r>
            <a:r>
              <a:rPr kumimoji="0" lang="zh-CN" altLang="en-US"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通过测量</a:t>
            </a:r>
            <a:r>
              <a:rPr kumimoji="0" lang="zh-CN" altLang="en-US" sz="2400" b="0" i="0" u="none" strike="noStrike" cap="none" normalizeH="0" baseline="0" dirty="0" smtClean="0">
                <a:ln>
                  <a:noFill/>
                </a:ln>
                <a:solidFill>
                  <a:schemeClr val="tx1"/>
                </a:solidFill>
                <a:effectLst/>
                <a:latin typeface="Arial" pitchFamily="34" charset="0"/>
                <a:ea typeface="宋体" pitchFamily="2" charset="-122"/>
              </a:rPr>
              <a:t> </a:t>
            </a:r>
            <a:r>
              <a:rPr kumimoji="0" lang="en-US" altLang="zh-CN" sz="2400" b="0" i="0" u="none" strike="noStrike" cap="none" normalizeH="0" baseline="0" dirty="0" smtClean="0">
                <a:ln>
                  <a:noFill/>
                </a:ln>
                <a:solidFill>
                  <a:schemeClr val="tx1"/>
                </a:solidFill>
                <a:effectLst/>
                <a:latin typeface="Arial" pitchFamily="34" charset="0"/>
                <a:ea typeface="宋体" pitchFamily="2" charset="-122"/>
              </a:rPr>
              <a:t>(</a:t>
            </a:r>
            <a:r>
              <a:rPr kumimoji="0" lang="en-US" altLang="zh-CN" sz="2400" b="0" i="0" u="none" strike="noStrike" cap="none" normalizeH="0" baseline="0" dirty="0" err="1" smtClean="0">
                <a:ln>
                  <a:noFill/>
                </a:ln>
                <a:solidFill>
                  <a:schemeClr val="tx1"/>
                </a:solidFill>
                <a:effectLst/>
                <a:latin typeface="Arial" pitchFamily="34" charset="0"/>
                <a:ea typeface="宋体" pitchFamily="2" charset="-122"/>
              </a:rPr>
              <a:t>γ,p</a:t>
            </a:r>
            <a:r>
              <a:rPr kumimoji="0" lang="en-US" altLang="zh-CN" sz="2400" b="0" i="0" u="none" strike="noStrike" cap="none" normalizeH="0" baseline="0" dirty="0" smtClean="0">
                <a:ln>
                  <a:noFill/>
                </a:ln>
                <a:solidFill>
                  <a:schemeClr val="tx1"/>
                </a:solidFill>
                <a:effectLst/>
                <a:latin typeface="Arial" pitchFamily="34" charset="0"/>
                <a:ea typeface="宋体" pitchFamily="2" charset="-122"/>
              </a:rPr>
              <a:t>)和(</a:t>
            </a:r>
            <a:r>
              <a:rPr kumimoji="0" lang="en-US" altLang="zh-CN" sz="2400" b="0" i="0" u="none" strike="noStrike" cap="none" normalizeH="0" baseline="0" dirty="0" err="1" smtClean="0">
                <a:ln>
                  <a:noFill/>
                </a:ln>
                <a:solidFill>
                  <a:schemeClr val="tx1"/>
                </a:solidFill>
                <a:effectLst/>
                <a:latin typeface="Arial" pitchFamily="34" charset="0"/>
                <a:ea typeface="宋体" pitchFamily="2" charset="-122"/>
              </a:rPr>
              <a:t>γ,n</a:t>
            </a:r>
            <a:r>
              <a:rPr kumimoji="0" lang="en-US" altLang="zh-CN" sz="2400" b="0" i="0" u="none" strike="noStrike" cap="none" normalizeH="0" baseline="0" dirty="0" smtClean="0">
                <a:ln>
                  <a:noFill/>
                </a:ln>
                <a:solidFill>
                  <a:schemeClr val="tx1"/>
                </a:solidFill>
                <a:effectLst/>
                <a:latin typeface="Arial" pitchFamily="34" charset="0"/>
                <a:ea typeface="宋体" pitchFamily="2" charset="-122"/>
              </a:rPr>
              <a:t>)</a:t>
            </a:r>
            <a:r>
              <a:rPr kumimoji="0" lang="en-US" altLang="zh-CN" sz="2400" b="0" i="0" u="none" strike="noStrike" cap="none" normalizeH="0" baseline="0" dirty="0" err="1" smtClean="0">
                <a:ln>
                  <a:noFill/>
                </a:ln>
                <a:solidFill>
                  <a:schemeClr val="tx1"/>
                </a:solidFill>
                <a:effectLst/>
                <a:latin typeface="Arial" pitchFamily="34" charset="0"/>
                <a:ea typeface="宋体" pitchFamily="2" charset="-122"/>
              </a:rPr>
              <a:t>反应</a:t>
            </a:r>
            <a:r>
              <a:rPr lang="zh-CN" altLang="en-US" sz="2400" b="1" dirty="0" smtClean="0"/>
              <a:t>产额之比</a:t>
            </a:r>
            <a:r>
              <a:rPr lang="en-US" altLang="zh-CN" sz="2400" b="1" dirty="0" smtClean="0"/>
              <a:t>Y(</a:t>
            </a:r>
            <a:r>
              <a:rPr lang="en-US" altLang="zh-CN" sz="2400" b="1" dirty="0" err="1" smtClean="0"/>
              <a:t>γ,p</a:t>
            </a:r>
            <a:r>
              <a:rPr lang="en-US" altLang="zh-CN" sz="2400" b="1" dirty="0" smtClean="0"/>
              <a:t>)/Y(</a:t>
            </a:r>
            <a:r>
              <a:rPr lang="en-US" altLang="zh-CN" sz="2400" b="1" dirty="0" err="1" smtClean="0"/>
              <a:t>γ,n</a:t>
            </a:r>
            <a:r>
              <a:rPr lang="en-US" altLang="zh-CN" sz="2400" b="1" dirty="0" smtClean="0"/>
              <a:t>)</a:t>
            </a:r>
            <a:r>
              <a:rPr lang="zh-CN" altLang="en-US" sz="2400" b="1" dirty="0" smtClean="0"/>
              <a:t>表明比共振吸</a:t>
            </a:r>
            <a:endParaRPr lang="en-US" altLang="zh-CN" sz="2400" b="1" dirty="0" smtClean="0"/>
          </a:p>
          <a:p>
            <a:pPr marL="0" marR="0" lvl="0" indent="0" algn="l" defTabSz="914400" rtl="0" eaLnBrk="0" fontAlgn="base" latinLnBrk="0" hangingPunct="0">
              <a:lnSpc>
                <a:spcPct val="100000"/>
              </a:lnSpc>
              <a:spcBef>
                <a:spcPct val="0"/>
              </a:spcBef>
              <a:spcAft>
                <a:spcPct val="0"/>
              </a:spcAft>
              <a:buClrTx/>
              <a:buSzTx/>
              <a:buFontTx/>
              <a:buNone/>
              <a:tabLst>
                <a:tab pos="939800" algn="l"/>
              </a:tabLst>
            </a:pPr>
            <a:endParaRPr lang="en-US" altLang="zh-CN" sz="2400" b="1" dirty="0" smtClean="0"/>
          </a:p>
          <a:p>
            <a:pPr marL="0" marR="0" lvl="0" indent="0" algn="l" defTabSz="914400" rtl="0" eaLnBrk="0" fontAlgn="base" latinLnBrk="0" hangingPunct="0">
              <a:lnSpc>
                <a:spcPct val="100000"/>
              </a:lnSpc>
              <a:spcBef>
                <a:spcPct val="0"/>
              </a:spcBef>
              <a:spcAft>
                <a:spcPct val="0"/>
              </a:spcAft>
              <a:buClrTx/>
              <a:buSzTx/>
              <a:buFontTx/>
              <a:buNone/>
              <a:tabLst>
                <a:tab pos="939800" algn="l"/>
              </a:tabLst>
            </a:pPr>
            <a:r>
              <a:rPr lang="zh-CN" altLang="en-US" sz="2400" b="1" dirty="0" smtClean="0"/>
              <a:t>收机制所预言的大得多，由于库仑位势的阻挡，从共振吸收后所形</a:t>
            </a:r>
            <a:endParaRPr lang="en-US" altLang="zh-CN" sz="2400" b="1" dirty="0" smtClean="0"/>
          </a:p>
          <a:p>
            <a:pPr marL="0" marR="0" lvl="0" indent="0" algn="l" defTabSz="914400" rtl="0" eaLnBrk="0" fontAlgn="base" latinLnBrk="0" hangingPunct="0">
              <a:lnSpc>
                <a:spcPct val="100000"/>
              </a:lnSpc>
              <a:spcBef>
                <a:spcPct val="0"/>
              </a:spcBef>
              <a:spcAft>
                <a:spcPct val="0"/>
              </a:spcAft>
              <a:buClrTx/>
              <a:buSzTx/>
              <a:buFontTx/>
              <a:buNone/>
              <a:tabLst>
                <a:tab pos="939800" algn="l"/>
              </a:tabLst>
            </a:pPr>
            <a:endParaRPr lang="en-US" altLang="zh-CN" sz="2400" b="1" dirty="0" smtClean="0"/>
          </a:p>
          <a:p>
            <a:pPr marL="0" marR="0" lvl="0" indent="0" algn="l" defTabSz="914400" rtl="0" eaLnBrk="0" fontAlgn="base" latinLnBrk="0" hangingPunct="0">
              <a:lnSpc>
                <a:spcPct val="100000"/>
              </a:lnSpc>
              <a:spcBef>
                <a:spcPct val="0"/>
              </a:spcBef>
              <a:spcAft>
                <a:spcPct val="0"/>
              </a:spcAft>
              <a:buClrTx/>
              <a:buSzTx/>
              <a:buFontTx/>
              <a:buNone/>
              <a:tabLst>
                <a:tab pos="939800" algn="l"/>
              </a:tabLst>
            </a:pPr>
            <a:r>
              <a:rPr lang="zh-CN" altLang="en-US" sz="2400" b="1" dirty="0" smtClean="0"/>
              <a:t>成的激发核，蒸发质子的几率</a:t>
            </a:r>
            <a:r>
              <a:rPr lang="en-US" altLang="zh-CN" sz="2400" b="1" dirty="0" smtClean="0"/>
              <a:t> </a:t>
            </a:r>
            <a:r>
              <a:rPr lang="zh-CN" altLang="en-US" sz="2400" b="1" dirty="0" smtClean="0"/>
              <a:t>比较小因为质子蒸发谱的平均能量比</a:t>
            </a:r>
            <a:endParaRPr lang="en-US" altLang="zh-CN" sz="2400" b="1" dirty="0" smtClean="0"/>
          </a:p>
          <a:p>
            <a:pPr marL="0" marR="0" lvl="0" indent="0" algn="l" defTabSz="914400" rtl="0" eaLnBrk="0" fontAlgn="base" latinLnBrk="0" hangingPunct="0">
              <a:lnSpc>
                <a:spcPct val="100000"/>
              </a:lnSpc>
              <a:spcBef>
                <a:spcPct val="0"/>
              </a:spcBef>
              <a:spcAft>
                <a:spcPct val="0"/>
              </a:spcAft>
              <a:buClrTx/>
              <a:buSzTx/>
              <a:buFontTx/>
              <a:buNone/>
              <a:tabLst>
                <a:tab pos="939800" algn="l"/>
              </a:tabLst>
            </a:pPr>
            <a:endParaRPr lang="en-US" altLang="zh-CN" sz="2400" b="1" dirty="0" smtClean="0"/>
          </a:p>
          <a:p>
            <a:pPr marL="0" marR="0" lvl="0" indent="0" algn="l" defTabSz="914400" rtl="0" eaLnBrk="0" fontAlgn="base" latinLnBrk="0" hangingPunct="0">
              <a:lnSpc>
                <a:spcPct val="100000"/>
              </a:lnSpc>
              <a:spcBef>
                <a:spcPct val="0"/>
              </a:spcBef>
              <a:spcAft>
                <a:spcPct val="0"/>
              </a:spcAft>
              <a:buClrTx/>
              <a:buSzTx/>
              <a:buFontTx/>
              <a:buNone/>
              <a:tabLst>
                <a:tab pos="939800" algn="l"/>
              </a:tabLst>
            </a:pPr>
            <a:r>
              <a:rPr lang="zh-CN" altLang="en-US" sz="2400" b="1" dirty="0" smtClean="0"/>
              <a:t>最大能量小许多，</a:t>
            </a:r>
            <a:r>
              <a:rPr lang="zh-CN" altLang="en-US" sz="2400" b="1" dirty="0" smtClean="0">
                <a:solidFill>
                  <a:srgbClr val="FF0000"/>
                </a:solidFill>
              </a:rPr>
              <a:t>所以按照共振吸收理论计算出的</a:t>
            </a:r>
            <a:r>
              <a:rPr lang="en-US" altLang="zh-CN" sz="2400" b="1" dirty="0" smtClean="0">
                <a:solidFill>
                  <a:srgbClr val="FF0000"/>
                </a:solidFill>
              </a:rPr>
              <a:t>Y(</a:t>
            </a:r>
            <a:r>
              <a:rPr lang="en-US" altLang="zh-CN" sz="2400" b="1" dirty="0" err="1" smtClean="0">
                <a:solidFill>
                  <a:srgbClr val="FF0000"/>
                </a:solidFill>
              </a:rPr>
              <a:t>γ,p</a:t>
            </a:r>
            <a:r>
              <a:rPr lang="en-US" altLang="zh-CN" sz="2400" b="1" dirty="0" smtClean="0">
                <a:solidFill>
                  <a:srgbClr val="FF0000"/>
                </a:solidFill>
              </a:rPr>
              <a:t>)/Y(</a:t>
            </a:r>
            <a:r>
              <a:rPr lang="en-US" altLang="zh-CN" sz="2400" b="1" dirty="0" err="1" smtClean="0">
                <a:solidFill>
                  <a:srgbClr val="FF0000"/>
                </a:solidFill>
              </a:rPr>
              <a:t>γ,n</a:t>
            </a:r>
            <a:r>
              <a:rPr lang="en-US" altLang="zh-CN" sz="2400" b="1" dirty="0" smtClean="0">
                <a:solidFill>
                  <a:srgbClr val="FF0000"/>
                </a:solidFill>
              </a:rPr>
              <a:t>)</a:t>
            </a:r>
            <a:r>
              <a:rPr lang="zh-CN" altLang="en-US" sz="2400" b="1" dirty="0" smtClean="0">
                <a:solidFill>
                  <a:srgbClr val="FF0000"/>
                </a:solidFill>
              </a:rPr>
              <a:t>的值</a:t>
            </a:r>
            <a:endParaRPr lang="en-US" altLang="zh-CN" sz="2400" b="1" dirty="0" smtClean="0">
              <a:solidFill>
                <a:srgbClr val="FF0000"/>
              </a:solidFill>
            </a:endParaRPr>
          </a:p>
          <a:p>
            <a:pPr marL="0" marR="0" lvl="0" indent="0" algn="l" defTabSz="914400" rtl="0" eaLnBrk="0" fontAlgn="base" latinLnBrk="0" hangingPunct="0">
              <a:lnSpc>
                <a:spcPct val="100000"/>
              </a:lnSpc>
              <a:spcBef>
                <a:spcPct val="0"/>
              </a:spcBef>
              <a:spcAft>
                <a:spcPct val="0"/>
              </a:spcAft>
              <a:buClrTx/>
              <a:buSzTx/>
              <a:buFontTx/>
              <a:buNone/>
              <a:tabLst>
                <a:tab pos="939800" algn="l"/>
              </a:tabLst>
            </a:pPr>
            <a:endParaRPr lang="en-US" altLang="zh-CN" sz="2400" b="1" dirty="0" smtClean="0">
              <a:solidFill>
                <a:srgbClr val="FF0000"/>
              </a:solidFill>
            </a:endParaRPr>
          </a:p>
          <a:p>
            <a:pPr marL="0" marR="0" lvl="0" indent="0" algn="l" defTabSz="914400" rtl="0" eaLnBrk="0" fontAlgn="base" latinLnBrk="0" hangingPunct="0">
              <a:lnSpc>
                <a:spcPct val="100000"/>
              </a:lnSpc>
              <a:spcBef>
                <a:spcPct val="0"/>
              </a:spcBef>
              <a:spcAft>
                <a:spcPct val="0"/>
              </a:spcAft>
              <a:buClrTx/>
              <a:buSzTx/>
              <a:buFontTx/>
              <a:buNone/>
              <a:tabLst>
                <a:tab pos="939800" algn="l"/>
              </a:tabLst>
            </a:pPr>
            <a:r>
              <a:rPr lang="zh-CN" altLang="en-US" sz="2400" b="1" dirty="0" smtClean="0">
                <a:solidFill>
                  <a:srgbClr val="FF0000"/>
                </a:solidFill>
              </a:rPr>
              <a:t>很小</a:t>
            </a:r>
            <a:r>
              <a:rPr lang="en-US" altLang="zh-CN" sz="2400" b="1" dirty="0" smtClean="0">
                <a:solidFill>
                  <a:srgbClr val="FF0000"/>
                </a:solidFill>
              </a:rPr>
              <a:t>,</a:t>
            </a:r>
            <a:r>
              <a:rPr lang="zh-CN" altLang="en-US" sz="2400" b="1" dirty="0" smtClean="0">
                <a:solidFill>
                  <a:srgbClr val="FF0000"/>
                </a:solidFill>
              </a:rPr>
              <a:t>但实验</a:t>
            </a:r>
            <a:r>
              <a:rPr lang="en-US" altLang="zh-CN" sz="2400" b="1" dirty="0" smtClean="0">
                <a:solidFill>
                  <a:srgbClr val="FF0000"/>
                </a:solidFill>
              </a:rPr>
              <a:t> </a:t>
            </a:r>
            <a:r>
              <a:rPr lang="zh-CN" altLang="en-US" sz="2400" b="1" dirty="0" smtClean="0">
                <a:solidFill>
                  <a:srgbClr val="FF0000"/>
                </a:solidFill>
              </a:rPr>
              <a:t>测得的</a:t>
            </a:r>
            <a:r>
              <a:rPr lang="en-US" altLang="zh-CN" sz="2400" b="1" dirty="0" smtClean="0">
                <a:solidFill>
                  <a:srgbClr val="FF0000"/>
                </a:solidFill>
              </a:rPr>
              <a:t>Y(</a:t>
            </a:r>
            <a:r>
              <a:rPr lang="en-US" altLang="zh-CN" sz="2400" b="1" dirty="0" err="1" smtClean="0">
                <a:solidFill>
                  <a:srgbClr val="FF0000"/>
                </a:solidFill>
              </a:rPr>
              <a:t>γ,p</a:t>
            </a:r>
            <a:r>
              <a:rPr lang="en-US" altLang="zh-CN" sz="2400" b="1" dirty="0" smtClean="0">
                <a:solidFill>
                  <a:srgbClr val="FF0000"/>
                </a:solidFill>
              </a:rPr>
              <a:t>)/Y(</a:t>
            </a:r>
            <a:r>
              <a:rPr lang="en-US" altLang="zh-CN" sz="2400" b="1" dirty="0" err="1" smtClean="0">
                <a:solidFill>
                  <a:srgbClr val="FF0000"/>
                </a:solidFill>
              </a:rPr>
              <a:t>γ,n</a:t>
            </a:r>
            <a:r>
              <a:rPr lang="en-US" altLang="zh-CN" sz="2400" b="1" dirty="0" smtClean="0">
                <a:solidFill>
                  <a:srgbClr val="FF0000"/>
                </a:solidFill>
              </a:rPr>
              <a:t>)</a:t>
            </a:r>
            <a:r>
              <a:rPr lang="zh-CN" altLang="en-US" sz="2400" b="1" dirty="0" smtClean="0">
                <a:solidFill>
                  <a:srgbClr val="FF0000"/>
                </a:solidFill>
              </a:rPr>
              <a:t>的值却大得多，这可能是由于光核</a:t>
            </a:r>
            <a:endParaRPr lang="en-US" altLang="zh-CN" sz="2400" b="1" dirty="0" smtClean="0">
              <a:solidFill>
                <a:srgbClr val="FF0000"/>
              </a:solidFill>
            </a:endParaRPr>
          </a:p>
          <a:p>
            <a:pPr marL="0" marR="0" lvl="0" indent="0" algn="l" defTabSz="914400" rtl="0" eaLnBrk="0" fontAlgn="base" latinLnBrk="0" hangingPunct="0">
              <a:lnSpc>
                <a:spcPct val="100000"/>
              </a:lnSpc>
              <a:spcBef>
                <a:spcPct val="0"/>
              </a:spcBef>
              <a:spcAft>
                <a:spcPct val="0"/>
              </a:spcAft>
              <a:buClrTx/>
              <a:buSzTx/>
              <a:buFontTx/>
              <a:buNone/>
              <a:tabLst>
                <a:tab pos="939800" algn="l"/>
              </a:tabLst>
            </a:pPr>
            <a:endParaRPr lang="en-US" altLang="zh-CN" sz="2400" b="1" dirty="0" smtClean="0"/>
          </a:p>
          <a:p>
            <a:pPr marL="0" marR="0" lvl="0" indent="0" algn="l" defTabSz="914400" rtl="0" eaLnBrk="0" fontAlgn="base" latinLnBrk="0" hangingPunct="0">
              <a:lnSpc>
                <a:spcPct val="100000"/>
              </a:lnSpc>
              <a:spcBef>
                <a:spcPct val="0"/>
              </a:spcBef>
              <a:spcAft>
                <a:spcPct val="0"/>
              </a:spcAft>
              <a:buClrTx/>
              <a:buSzTx/>
              <a:buFontTx/>
              <a:buNone/>
              <a:tabLst>
                <a:tab pos="939800" algn="l"/>
              </a:tabLst>
            </a:pPr>
            <a:r>
              <a:rPr lang="zh-CN" altLang="en-US" sz="2400" b="1" dirty="0" smtClean="0">
                <a:solidFill>
                  <a:srgbClr val="FF0000"/>
                </a:solidFill>
              </a:rPr>
              <a:t>反应中还存在直接相互作用过程，巨共振吸收并不是唯一的过程。</a:t>
            </a:r>
            <a:endParaRPr kumimoji="0" lang="zh-CN" altLang="en-US" sz="2400" b="0" i="0" u="none" strike="noStrike" cap="none" normalizeH="0" baseline="0" dirty="0" smtClean="0">
              <a:ln>
                <a:noFill/>
              </a:ln>
              <a:solidFill>
                <a:srgbClr val="FF0000"/>
              </a:solidFill>
              <a:effectLst/>
              <a:latin typeface="Arial" pitchFamily="34" charset="0"/>
              <a:ea typeface="宋体" pitchFamily="2" charset="-122"/>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ChangeArrowheads="1"/>
          </p:cNvSpPr>
          <p:nvPr/>
        </p:nvSpPr>
        <p:spPr bwMode="auto">
          <a:xfrm>
            <a:off x="0" y="-214338"/>
            <a:ext cx="8786842" cy="74174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fontAlgn="base">
              <a:spcBef>
                <a:spcPct val="0"/>
              </a:spcBef>
              <a:spcAft>
                <a:spcPct val="0"/>
              </a:spcAft>
            </a:pPr>
            <a:r>
              <a:rPr lang="en-US" altLang="zh-CN" sz="2800" b="1" dirty="0" smtClean="0">
                <a:latin typeface="Times New Roman" pitchFamily="18" charset="0"/>
                <a:ea typeface="宋体" pitchFamily="2" charset="-122"/>
                <a:cs typeface="Times New Roman" pitchFamily="18" charset="0"/>
              </a:rPr>
              <a:t>    </a:t>
            </a:r>
            <a:r>
              <a:rPr kumimoji="0" lang="zh-CN" altLang="en-US"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如果存在</a:t>
            </a:r>
            <a:r>
              <a:rPr kumimoji="0" lang="zh-CN" altLang="en-US" sz="28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直接作用过程，则</a:t>
            </a:r>
            <a:r>
              <a:rPr kumimoji="0" lang="en-US" altLang="zh-CN" sz="28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a:t>
            </a:r>
            <a:r>
              <a:rPr kumimoji="0" lang="en-US" altLang="zh-CN" sz="2800" b="1" i="0" u="none" strike="noStrike" cap="none" normalizeH="0" baseline="0" dirty="0" err="1" smtClean="0">
                <a:ln>
                  <a:noFill/>
                </a:ln>
                <a:solidFill>
                  <a:srgbClr val="FF0000"/>
                </a:solidFill>
                <a:effectLst/>
                <a:latin typeface="Times New Roman" pitchFamily="18" charset="0"/>
                <a:ea typeface="宋体" pitchFamily="2" charset="-122"/>
                <a:cs typeface="Times New Roman" pitchFamily="18" charset="0"/>
              </a:rPr>
              <a:t>γ,p</a:t>
            </a:r>
            <a:r>
              <a:rPr kumimoji="0" lang="en-US" altLang="zh-CN" sz="28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a:t>
            </a:r>
            <a:r>
              <a:rPr lang="zh-CN" altLang="en-US" sz="2800" b="1" dirty="0" smtClean="0">
                <a:solidFill>
                  <a:srgbClr val="FF0000"/>
                </a:solidFill>
              </a:rPr>
              <a:t>反应的截面将大大增</a:t>
            </a:r>
            <a:endParaRPr lang="en-US" altLang="zh-CN" sz="2800" b="1" dirty="0" smtClean="0">
              <a:solidFill>
                <a:srgbClr val="FF0000"/>
              </a:solidFill>
            </a:endParaRPr>
          </a:p>
          <a:p>
            <a:pPr fontAlgn="base">
              <a:spcBef>
                <a:spcPct val="0"/>
              </a:spcBef>
              <a:spcAft>
                <a:spcPct val="0"/>
              </a:spcAft>
            </a:pPr>
            <a:endParaRPr lang="en-US" altLang="zh-CN" sz="2800" b="1" dirty="0" smtClean="0">
              <a:solidFill>
                <a:srgbClr val="FF0000"/>
              </a:solidFill>
            </a:endParaRPr>
          </a:p>
          <a:p>
            <a:pPr fontAlgn="base">
              <a:spcBef>
                <a:spcPct val="0"/>
              </a:spcBef>
              <a:spcAft>
                <a:spcPct val="0"/>
              </a:spcAft>
            </a:pPr>
            <a:r>
              <a:rPr lang="zh-CN" altLang="en-US" sz="2800" b="1" dirty="0" smtClean="0">
                <a:solidFill>
                  <a:srgbClr val="FF0000"/>
                </a:solidFill>
              </a:rPr>
              <a:t>大，在直接作用中，</a:t>
            </a:r>
            <a:r>
              <a:rPr lang="en-US" altLang="zh-CN" sz="2800" b="1" dirty="0" smtClean="0">
                <a:solidFill>
                  <a:srgbClr val="FF0000"/>
                </a:solidFill>
              </a:rPr>
              <a:t>γ</a:t>
            </a:r>
            <a:r>
              <a:rPr lang="zh-CN" altLang="en-US" sz="2800" b="1" dirty="0" smtClean="0">
                <a:solidFill>
                  <a:srgbClr val="FF0000"/>
                </a:solidFill>
              </a:rPr>
              <a:t>光子被靶核表面的质子吸收后，</a:t>
            </a:r>
            <a:endParaRPr lang="en-US" altLang="zh-CN" sz="2800" b="1" dirty="0" smtClean="0">
              <a:solidFill>
                <a:srgbClr val="FF0000"/>
              </a:solidFill>
            </a:endParaRPr>
          </a:p>
          <a:p>
            <a:pPr fontAlgn="base">
              <a:spcBef>
                <a:spcPct val="0"/>
              </a:spcBef>
              <a:spcAft>
                <a:spcPct val="0"/>
              </a:spcAft>
            </a:pPr>
            <a:endParaRPr lang="en-US" altLang="zh-CN" sz="2800" b="1" dirty="0" smtClean="0">
              <a:solidFill>
                <a:srgbClr val="FF0000"/>
              </a:solidFill>
            </a:endParaRPr>
          </a:p>
          <a:p>
            <a:pPr fontAlgn="base">
              <a:spcBef>
                <a:spcPct val="0"/>
              </a:spcBef>
              <a:spcAft>
                <a:spcPct val="0"/>
              </a:spcAft>
            </a:pPr>
            <a:r>
              <a:rPr lang="zh-CN" altLang="en-US" sz="2800" b="1" dirty="0" smtClean="0">
                <a:solidFill>
                  <a:srgbClr val="FF0000"/>
                </a:solidFill>
              </a:rPr>
              <a:t>在质子还来不及将能量传给其它核子之前，直接从靶核</a:t>
            </a:r>
            <a:endParaRPr lang="en-US" altLang="zh-CN" sz="2800" b="1" dirty="0" smtClean="0">
              <a:solidFill>
                <a:srgbClr val="FF0000"/>
              </a:solidFill>
            </a:endParaRPr>
          </a:p>
          <a:p>
            <a:pPr fontAlgn="base">
              <a:spcBef>
                <a:spcPct val="0"/>
              </a:spcBef>
              <a:spcAft>
                <a:spcPct val="0"/>
              </a:spcAft>
            </a:pPr>
            <a:endParaRPr lang="en-US" altLang="zh-CN" sz="2800" b="1" dirty="0" smtClean="0">
              <a:solidFill>
                <a:srgbClr val="FF0000"/>
              </a:solidFill>
            </a:endParaRPr>
          </a:p>
          <a:p>
            <a:pPr fontAlgn="base">
              <a:spcBef>
                <a:spcPct val="0"/>
              </a:spcBef>
              <a:spcAft>
                <a:spcPct val="0"/>
              </a:spcAft>
            </a:pPr>
            <a:r>
              <a:rPr lang="zh-CN" altLang="en-US" sz="2800" b="1" dirty="0" smtClean="0">
                <a:solidFill>
                  <a:srgbClr val="FF0000"/>
                </a:solidFill>
              </a:rPr>
              <a:t>发射出来，</a:t>
            </a:r>
            <a:r>
              <a:rPr lang="zh-CN" altLang="en-US" sz="2800" b="1" dirty="0" smtClean="0">
                <a:solidFill>
                  <a:srgbClr val="FF0000"/>
                </a:solidFill>
                <a:latin typeface="Times New Roman" pitchFamily="18" charset="0"/>
                <a:ea typeface="宋体" pitchFamily="2" charset="-122"/>
                <a:cs typeface="Times New Roman" pitchFamily="18" charset="0"/>
              </a:rPr>
              <a:t>这时发射出来的质子能量显然比蒸发质子的</a:t>
            </a:r>
            <a:endParaRPr lang="en-US" altLang="zh-CN" sz="2800" b="1" dirty="0" smtClean="0">
              <a:solidFill>
                <a:srgbClr val="FF0000"/>
              </a:solidFill>
              <a:latin typeface="Times New Roman" pitchFamily="18" charset="0"/>
              <a:ea typeface="宋体" pitchFamily="2" charset="-122"/>
              <a:cs typeface="Times New Roman" pitchFamily="18" charset="0"/>
            </a:endParaRPr>
          </a:p>
          <a:p>
            <a:pPr fontAlgn="base">
              <a:spcBef>
                <a:spcPct val="0"/>
              </a:spcBef>
              <a:spcAft>
                <a:spcPct val="0"/>
              </a:spcAft>
            </a:pPr>
            <a:endParaRPr lang="en-US" altLang="zh-CN" sz="2800" b="1" dirty="0" smtClean="0">
              <a:solidFill>
                <a:srgbClr val="FF0000"/>
              </a:solidFill>
              <a:latin typeface="Times New Roman" pitchFamily="18" charset="0"/>
              <a:ea typeface="宋体" pitchFamily="2" charset="-122"/>
              <a:cs typeface="Times New Roman" pitchFamily="18" charset="0"/>
            </a:endParaRPr>
          </a:p>
          <a:p>
            <a:pPr fontAlgn="base">
              <a:spcBef>
                <a:spcPct val="0"/>
              </a:spcBef>
              <a:spcAft>
                <a:spcPct val="0"/>
              </a:spcAft>
            </a:pPr>
            <a:r>
              <a:rPr lang="zh-CN" altLang="en-US" sz="2800" b="1" dirty="0" smtClean="0">
                <a:solidFill>
                  <a:srgbClr val="FF0000"/>
                </a:solidFill>
                <a:latin typeface="Times New Roman" pitchFamily="18" charset="0"/>
                <a:ea typeface="宋体" pitchFamily="2" charset="-122"/>
                <a:cs typeface="Times New Roman" pitchFamily="18" charset="0"/>
              </a:rPr>
              <a:t>能量要高得多</a:t>
            </a:r>
            <a:r>
              <a:rPr lang="zh-CN" altLang="en-US" sz="2800" b="1" dirty="0" smtClean="0">
                <a:latin typeface="Times New Roman" pitchFamily="18" charset="0"/>
                <a:ea typeface="宋体" pitchFamily="2" charset="-122"/>
                <a:cs typeface="Times New Roman" pitchFamily="18" charset="0"/>
              </a:rPr>
              <a:t>，因此穿透位垒的几率大大增加。</a:t>
            </a:r>
            <a:r>
              <a:rPr lang="en-US" altLang="zh-CN" sz="2800" b="1" dirty="0" smtClean="0">
                <a:latin typeface="Times New Roman" pitchFamily="18" charset="0"/>
                <a:ea typeface="宋体" pitchFamily="2" charset="-122"/>
                <a:cs typeface="Times New Roman" pitchFamily="18" charset="0"/>
              </a:rPr>
              <a:t>(</a:t>
            </a:r>
            <a:r>
              <a:rPr lang="en-US" altLang="zh-CN" sz="2800" b="1" dirty="0" err="1" smtClean="0">
                <a:latin typeface="Times New Roman" pitchFamily="18" charset="0"/>
                <a:ea typeface="宋体" pitchFamily="2" charset="-122"/>
                <a:cs typeface="Times New Roman" pitchFamily="18" charset="0"/>
              </a:rPr>
              <a:t>γ,p</a:t>
            </a:r>
            <a:r>
              <a:rPr lang="en-US" altLang="zh-CN" sz="2800" b="1" dirty="0" smtClean="0">
                <a:latin typeface="Times New Roman" pitchFamily="18" charset="0"/>
                <a:ea typeface="宋体" pitchFamily="2" charset="-122"/>
                <a:cs typeface="Times New Roman" pitchFamily="18" charset="0"/>
              </a:rPr>
              <a:t>)</a:t>
            </a:r>
            <a:r>
              <a:rPr lang="zh-CN" altLang="en-US" sz="2800" b="1" dirty="0" smtClean="0"/>
              <a:t>反</a:t>
            </a:r>
            <a:endParaRPr lang="en-US" altLang="zh-CN" sz="2800" b="1" dirty="0" smtClean="0"/>
          </a:p>
          <a:p>
            <a:pPr fontAlgn="base">
              <a:spcBef>
                <a:spcPct val="0"/>
              </a:spcBef>
              <a:spcAft>
                <a:spcPct val="0"/>
              </a:spcAft>
            </a:pPr>
            <a:endParaRPr lang="en-US" altLang="zh-CN" sz="2800" b="1" dirty="0" smtClean="0"/>
          </a:p>
          <a:p>
            <a:pPr fontAlgn="base">
              <a:spcBef>
                <a:spcPct val="0"/>
              </a:spcBef>
              <a:spcAft>
                <a:spcPct val="0"/>
              </a:spcAft>
            </a:pPr>
            <a:r>
              <a:rPr lang="zh-CN" altLang="en-US" sz="2800" b="1" dirty="0" smtClean="0"/>
              <a:t>应，直接作用显得特别重要。这时库仑位垒比较高，增</a:t>
            </a:r>
            <a:endParaRPr lang="en-US" altLang="zh-CN" sz="2800" b="1" dirty="0" smtClean="0"/>
          </a:p>
          <a:p>
            <a:pPr fontAlgn="base">
              <a:spcBef>
                <a:spcPct val="0"/>
              </a:spcBef>
              <a:spcAft>
                <a:spcPct val="0"/>
              </a:spcAft>
            </a:pPr>
            <a:endParaRPr lang="en-US" altLang="zh-CN" sz="2800" b="1" dirty="0" smtClean="0"/>
          </a:p>
          <a:p>
            <a:pPr fontAlgn="base">
              <a:spcBef>
                <a:spcPct val="0"/>
              </a:spcBef>
              <a:spcAft>
                <a:spcPct val="0"/>
              </a:spcAft>
            </a:pPr>
            <a:r>
              <a:rPr lang="zh-CN" altLang="en-US" sz="2800" b="1" dirty="0" smtClean="0"/>
              <a:t>发质子的几率比较小，但直接从靶表面打出质子的几率</a:t>
            </a:r>
            <a:endParaRPr lang="en-US" altLang="zh-CN" sz="2800" b="1" dirty="0" smtClean="0"/>
          </a:p>
          <a:p>
            <a:pPr fontAlgn="base">
              <a:spcBef>
                <a:spcPct val="0"/>
              </a:spcBef>
              <a:spcAft>
                <a:spcPct val="0"/>
              </a:spcAft>
            </a:pPr>
            <a:endParaRPr lang="en-US" altLang="zh-CN" sz="2800" b="1" dirty="0" smtClean="0"/>
          </a:p>
          <a:p>
            <a:pPr fontAlgn="base">
              <a:spcBef>
                <a:spcPct val="0"/>
              </a:spcBef>
              <a:spcAft>
                <a:spcPct val="0"/>
              </a:spcAft>
            </a:pPr>
            <a:r>
              <a:rPr lang="zh-CN" altLang="en-US" sz="2800" b="1" dirty="0" smtClean="0"/>
              <a:t>增大。</a:t>
            </a:r>
            <a:endParaRPr lang="zh-CN" altLang="en-US" sz="2800" dirty="0" smtClean="0">
              <a:latin typeface="Arial" pitchFamily="34" charset="0"/>
              <a:ea typeface="宋体" pitchFamily="2" charset="-122"/>
            </a:endParaRPr>
          </a:p>
          <a:p>
            <a:pPr lvl="0" fontAlgn="base">
              <a:spcBef>
                <a:spcPct val="0"/>
              </a:spcBef>
              <a:spcAft>
                <a:spcPct val="0"/>
              </a:spcAft>
            </a:pPr>
            <a:endParaRPr kumimoji="0" lang="zh-CN" altLang="en-US" sz="2800" b="1" i="0" u="none" strike="noStrike" cap="none" normalizeH="0" baseline="0" dirty="0" smtClean="0">
              <a:ln>
                <a:noFill/>
              </a:ln>
              <a:solidFill>
                <a:schemeClr val="tx1"/>
              </a:solidFill>
              <a:effectLst/>
              <a:latin typeface="Arial" pitchFamily="34" charset="0"/>
              <a:ea typeface="宋体" pitchFamily="2" charset="-122"/>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263525" y="1000108"/>
            <a:ext cx="8470900" cy="5532455"/>
          </a:xfrm>
          <a:prstGeom prst="rect">
            <a:avLst/>
          </a:prstGeom>
          <a:noFill/>
          <a:ln w="9525" algn="ctr">
            <a:noFill/>
            <a:miter lim="800000"/>
            <a:headEnd/>
            <a:tailEnd/>
          </a:ln>
        </p:spPr>
      </p:pic>
      <p:sp>
        <p:nvSpPr>
          <p:cNvPr id="3" name="TextBox 2"/>
          <p:cNvSpPr txBox="1"/>
          <p:nvPr/>
        </p:nvSpPr>
        <p:spPr>
          <a:xfrm>
            <a:off x="357158" y="214290"/>
            <a:ext cx="8643998" cy="707886"/>
          </a:xfrm>
          <a:prstGeom prst="rect">
            <a:avLst/>
          </a:prstGeom>
          <a:noFill/>
        </p:spPr>
        <p:txBody>
          <a:bodyPr wrap="square" rtlCol="0">
            <a:spAutoFit/>
          </a:bodyPr>
          <a:lstStyle/>
          <a:p>
            <a:r>
              <a:rPr lang="en-US" altLang="zh-CN" sz="4000" b="1" dirty="0" smtClean="0"/>
              <a:t>3.在核能发展中嬗变研究的重要意义;</a:t>
            </a:r>
            <a:endParaRPr lang="zh-CN" altLang="en-US" sz="40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0" y="1628775"/>
            <a:ext cx="9144000" cy="4413250"/>
          </a:xfrm>
          <a:prstGeom prst="rect">
            <a:avLst/>
          </a:prstGeom>
          <a:noFill/>
          <a:ln w="9525">
            <a:noFill/>
            <a:miter lim="800000"/>
            <a:headEnd/>
            <a:tailEnd/>
          </a:ln>
        </p:spPr>
        <p:txBody>
          <a:bodyPr>
            <a:spAutoFit/>
          </a:bodyPr>
          <a:lstStyle/>
          <a:p>
            <a:pPr marL="342900" indent="-342900" algn="l"/>
            <a:r>
              <a:rPr lang="en-US" altLang="zh-CN" sz="2400"/>
              <a:t>Year  nuclear power         amount of spent fuel</a:t>
            </a:r>
            <a:r>
              <a:rPr lang="en-US" altLang="zh-CN" sz="3200"/>
              <a:t>    </a:t>
            </a:r>
            <a:r>
              <a:rPr lang="en-US" altLang="zh-CN" sz="2400"/>
              <a:t>amount of I--129</a:t>
            </a:r>
          </a:p>
          <a:p>
            <a:pPr marL="342900" indent="-342900" algn="l"/>
            <a:r>
              <a:rPr lang="en-US" altLang="zh-CN" sz="2400"/>
              <a:t>          capacity (GW)             in the year  (Ton )     in the year   (Kg)</a:t>
            </a:r>
          </a:p>
          <a:p>
            <a:pPr marL="342900" indent="-342900" algn="l"/>
            <a:endParaRPr lang="en-US" altLang="zh-CN" sz="2400"/>
          </a:p>
          <a:p>
            <a:pPr marL="342900" indent="-342900" algn="l">
              <a:buFontTx/>
              <a:buAutoNum type="arabicPlain" startAt="2009"/>
            </a:pPr>
            <a:r>
              <a:rPr lang="en-US" altLang="zh-CN" sz="2400"/>
              <a:t>          9.08                            274.2                          63.6</a:t>
            </a:r>
          </a:p>
          <a:p>
            <a:pPr marL="342900" indent="-342900" algn="l"/>
            <a:endParaRPr lang="en-US" altLang="zh-CN" sz="2400"/>
          </a:p>
          <a:p>
            <a:pPr marL="342900" indent="-342900" algn="l">
              <a:buFontTx/>
              <a:buAutoNum type="arabicPlain" startAt="2020"/>
            </a:pPr>
            <a:r>
              <a:rPr lang="en-US" altLang="zh-CN" sz="2400"/>
              <a:t>           70                               2100                           490</a:t>
            </a:r>
          </a:p>
          <a:p>
            <a:pPr marL="342900" indent="-342900" algn="l"/>
            <a:endParaRPr lang="en-US" altLang="zh-CN" sz="2400"/>
          </a:p>
          <a:p>
            <a:pPr marL="342900" indent="-342900" algn="l"/>
            <a:r>
              <a:rPr lang="en-US" altLang="zh-CN" sz="2400"/>
              <a:t>2035          200                              6000                          1400</a:t>
            </a:r>
          </a:p>
        </p:txBody>
      </p:sp>
      <p:sp>
        <p:nvSpPr>
          <p:cNvPr id="9219" name="Text Box 3"/>
          <p:cNvSpPr txBox="1">
            <a:spLocks noChangeArrowheads="1"/>
          </p:cNvSpPr>
          <p:nvPr/>
        </p:nvSpPr>
        <p:spPr bwMode="auto">
          <a:xfrm>
            <a:off x="179388" y="549275"/>
            <a:ext cx="8964612" cy="579438"/>
          </a:xfrm>
          <a:prstGeom prst="rect">
            <a:avLst/>
          </a:prstGeom>
          <a:noFill/>
          <a:ln w="9525">
            <a:noFill/>
            <a:miter lim="800000"/>
            <a:headEnd/>
            <a:tailEnd/>
          </a:ln>
        </p:spPr>
        <p:txBody>
          <a:bodyPr>
            <a:spAutoFit/>
          </a:bodyPr>
          <a:lstStyle/>
          <a:p>
            <a:pPr algn="l"/>
            <a:r>
              <a:rPr lang="en-US" altLang="zh-CN" sz="3200"/>
              <a:t>Spent Fuel and I-129 product for the year</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214282" y="1500174"/>
            <a:ext cx="8643998" cy="4154984"/>
          </a:xfrm>
          <a:prstGeom prst="rect">
            <a:avLst/>
          </a:prstGeom>
          <a:noFill/>
          <a:ln w="9525" algn="ctr">
            <a:noFill/>
            <a:miter lim="800000"/>
            <a:headEnd/>
            <a:tailEnd/>
          </a:ln>
        </p:spPr>
        <p:txBody>
          <a:bodyPr wrap="square">
            <a:spAutoFit/>
          </a:bodyPr>
          <a:lstStyle/>
          <a:p>
            <a:r>
              <a:rPr lang="en-US" altLang="zh-CN" sz="2400" dirty="0" smtClean="0">
                <a:latin typeface="Times New Roman" pitchFamily="18" charset="0"/>
                <a:cs typeface="Times New Roman" pitchFamily="18" charset="0"/>
              </a:rPr>
              <a:t>     The </a:t>
            </a:r>
            <a:r>
              <a:rPr lang="en-US" altLang="zh-CN" sz="2400" dirty="0">
                <a:latin typeface="Times New Roman" pitchFamily="18" charset="0"/>
                <a:cs typeface="Times New Roman" pitchFamily="18" charset="0"/>
              </a:rPr>
              <a:t>object of nuclear transmutation is to transform the Minor Actinides ( MA ) and Long Lived Fission Products ( LLFP ) into stable or short life time nuclei.</a:t>
            </a:r>
          </a:p>
          <a:p>
            <a:r>
              <a:rPr lang="en-US" altLang="zh-CN" sz="2400" dirty="0" smtClean="0">
                <a:latin typeface="Times New Roman" pitchFamily="18" charset="0"/>
                <a:cs typeface="Times New Roman" pitchFamily="18" charset="0"/>
              </a:rPr>
              <a:t>     </a:t>
            </a:r>
          </a:p>
          <a:p>
            <a:r>
              <a:rPr lang="en-US" altLang="zh-CN" sz="2400" dirty="0" smtClean="0">
                <a:latin typeface="Times New Roman" pitchFamily="18" charset="0"/>
                <a:cs typeface="Times New Roman" pitchFamily="18" charset="0"/>
              </a:rPr>
              <a:t>     </a:t>
            </a:r>
            <a:r>
              <a:rPr lang="en-US" altLang="zh-CN" sz="2400" dirty="0" smtClean="0">
                <a:solidFill>
                  <a:srgbClr val="FF0000"/>
                </a:solidFill>
                <a:latin typeface="Times New Roman" pitchFamily="18" charset="0"/>
                <a:cs typeface="Times New Roman" pitchFamily="18" charset="0"/>
              </a:rPr>
              <a:t>Accelerator </a:t>
            </a:r>
            <a:r>
              <a:rPr lang="en-US" altLang="zh-CN" sz="2400" dirty="0">
                <a:solidFill>
                  <a:srgbClr val="FF0000"/>
                </a:solidFill>
                <a:latin typeface="Times New Roman" pitchFamily="18" charset="0"/>
                <a:cs typeface="Times New Roman" pitchFamily="18" charset="0"/>
              </a:rPr>
              <a:t>driven system ( ADS ) and Fast Reactor ( FR ) are  recommended to be the main methods for this purpose, meanwhile the investigation of nuclear transmutation is widely doing in many fields including by using intense laser technology .It is necessary to point out that this laser transmutation is under development </a:t>
            </a:r>
            <a:r>
              <a:rPr lang="en-US" altLang="zh-CN" sz="2400" dirty="0">
                <a:latin typeface="Times New Roman" pitchFamily="18" charset="0"/>
                <a:cs typeface="Times New Roman" pitchFamily="18" charset="0"/>
              </a:rPr>
              <a:t>. It will be developed and improved with the progress of intense laser technology</a:t>
            </a:r>
          </a:p>
        </p:txBody>
      </p:sp>
      <p:sp>
        <p:nvSpPr>
          <p:cNvPr id="3" name="TextBox 2"/>
          <p:cNvSpPr txBox="1"/>
          <p:nvPr/>
        </p:nvSpPr>
        <p:spPr>
          <a:xfrm>
            <a:off x="642910" y="500042"/>
            <a:ext cx="7786742" cy="707886"/>
          </a:xfrm>
          <a:prstGeom prst="rect">
            <a:avLst/>
          </a:prstGeom>
          <a:noFill/>
        </p:spPr>
        <p:txBody>
          <a:bodyPr wrap="square" rtlCol="0">
            <a:spAutoFit/>
          </a:bodyPr>
          <a:lstStyle/>
          <a:p>
            <a:r>
              <a:rPr lang="en-US" altLang="zh-CN" sz="4000" b="1" dirty="0" smtClean="0"/>
              <a:t>4. </a:t>
            </a:r>
            <a:r>
              <a:rPr lang="en-US" altLang="zh-CN" sz="4000" b="1" dirty="0" err="1" smtClean="0"/>
              <a:t>激光直接驱动嬗变的研究</a:t>
            </a:r>
            <a:r>
              <a:rPr lang="en-US" altLang="zh-CN" b="1" dirty="0" smtClean="0"/>
              <a:t>;</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971550" y="692150"/>
            <a:ext cx="7777163" cy="4893647"/>
          </a:xfrm>
          <a:prstGeom prst="rect">
            <a:avLst/>
          </a:prstGeom>
          <a:noFill/>
          <a:ln w="9525" algn="ctr">
            <a:noFill/>
            <a:miter lim="800000"/>
            <a:headEnd/>
            <a:tailEnd/>
          </a:ln>
        </p:spPr>
        <p:txBody>
          <a:bodyPr>
            <a:spAutoFit/>
          </a:bodyPr>
          <a:lstStyle/>
          <a:p>
            <a:pPr>
              <a:buFontTx/>
              <a:buChar char="•"/>
            </a:pPr>
            <a:r>
              <a:rPr lang="zh-CN" altLang="en-US" sz="2400" dirty="0">
                <a:latin typeface="Times New Roman" pitchFamily="18" charset="0"/>
                <a:cs typeface="Times New Roman" pitchFamily="18" charset="0"/>
              </a:rPr>
              <a:t> </a:t>
            </a:r>
            <a:r>
              <a:rPr lang="en-US" altLang="zh-CN" sz="2400" dirty="0">
                <a:latin typeface="Times New Roman" pitchFamily="18" charset="0"/>
                <a:cs typeface="Times New Roman" pitchFamily="18" charset="0"/>
              </a:rPr>
              <a:t>A new approach to study transmutation reaction with neutral and charged particles without resource of nuclear reactors or accelerators</a:t>
            </a:r>
            <a:endParaRPr lang="zh-CN" altLang="en-US" sz="2400" dirty="0">
              <a:latin typeface="Times New Roman" pitchFamily="18" charset="0"/>
              <a:cs typeface="Times New Roman" pitchFamily="18" charset="0"/>
            </a:endParaRPr>
          </a:p>
          <a:p>
            <a:pPr>
              <a:buFontTx/>
              <a:buChar char="•"/>
            </a:pPr>
            <a:r>
              <a:rPr lang="en-US" altLang="zh-CN" sz="2400" dirty="0">
                <a:solidFill>
                  <a:srgbClr val="FF0000"/>
                </a:solidFill>
                <a:latin typeface="Times New Roman" pitchFamily="18" charset="0"/>
                <a:cs typeface="Times New Roman" pitchFamily="18" charset="0"/>
              </a:rPr>
              <a:t> Currently proposals for the transmutation of actinides and long- lived fission products ( LLFPs )are based upon neutron transmutation . </a:t>
            </a:r>
            <a:r>
              <a:rPr lang="en-US" altLang="zh-CN" sz="2400" dirty="0">
                <a:solidFill>
                  <a:schemeClr val="tx2"/>
                </a:solidFill>
                <a:latin typeface="Times New Roman" pitchFamily="18" charset="0"/>
                <a:cs typeface="Times New Roman" pitchFamily="18" charset="0"/>
              </a:rPr>
              <a:t>Is that neutron transmutation the optimum approach for all nuclides ?</a:t>
            </a:r>
          </a:p>
          <a:p>
            <a:pPr>
              <a:buFontTx/>
              <a:buChar char="•"/>
            </a:pPr>
            <a:r>
              <a:rPr lang="en-US" altLang="zh-CN" sz="2400" dirty="0">
                <a:latin typeface="Times New Roman" pitchFamily="18" charset="0"/>
                <a:cs typeface="Times New Roman" pitchFamily="18" charset="0"/>
              </a:rPr>
              <a:t>For example ;  </a:t>
            </a:r>
            <a:r>
              <a:rPr lang="en-US" altLang="zh-CN" sz="2400" dirty="0">
                <a:solidFill>
                  <a:srgbClr val="C00000"/>
                </a:solidFill>
                <a:latin typeface="Times New Roman" pitchFamily="18" charset="0"/>
                <a:cs typeface="Times New Roman" pitchFamily="18" charset="0"/>
              </a:rPr>
              <a:t> ( a )For some nuclides which have very small neutron cross section. ( b ) isotope mixes of a particular element like cesium , because its neutron capture reactions on the lighter cesium Cs-133 , Cs-134  result   in a production of Cs-135 , it makes Cs- 135 produced rather more than destroyed.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2" name="Picture 2"/>
          <p:cNvPicPr>
            <a:picLocks noChangeAspect="1" noChangeArrowheads="1"/>
          </p:cNvPicPr>
          <p:nvPr/>
        </p:nvPicPr>
        <p:blipFill>
          <a:blip r:embed="rId2"/>
          <a:srcRect/>
          <a:stretch>
            <a:fillRect/>
          </a:stretch>
        </p:blipFill>
        <p:spPr bwMode="auto">
          <a:xfrm>
            <a:off x="357158" y="785795"/>
            <a:ext cx="8429684" cy="3000396"/>
          </a:xfrm>
          <a:prstGeom prst="rect">
            <a:avLst/>
          </a:prstGeom>
          <a:noFill/>
          <a:ln w="9525">
            <a:noFill/>
            <a:miter lim="800000"/>
            <a:headEnd/>
            <a:tailEnd/>
          </a:ln>
          <a:effectLst/>
        </p:spPr>
      </p:pic>
      <p:pic>
        <p:nvPicPr>
          <p:cNvPr id="179203" name="Picture 3"/>
          <p:cNvPicPr>
            <a:picLocks noChangeAspect="1" noChangeArrowheads="1"/>
          </p:cNvPicPr>
          <p:nvPr/>
        </p:nvPicPr>
        <p:blipFill>
          <a:blip r:embed="rId3"/>
          <a:srcRect/>
          <a:stretch>
            <a:fillRect/>
          </a:stretch>
        </p:blipFill>
        <p:spPr bwMode="auto">
          <a:xfrm>
            <a:off x="357158" y="3786190"/>
            <a:ext cx="6157942" cy="12858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357158" y="260350"/>
            <a:ext cx="8572560" cy="954107"/>
          </a:xfrm>
          <a:prstGeom prst="rect">
            <a:avLst/>
          </a:prstGeom>
          <a:noFill/>
          <a:ln w="9525" algn="ctr">
            <a:noFill/>
            <a:miter lim="800000"/>
            <a:headEnd/>
            <a:tailEnd/>
          </a:ln>
        </p:spPr>
        <p:txBody>
          <a:bodyPr wrap="square">
            <a:spAutoFit/>
          </a:bodyPr>
          <a:lstStyle/>
          <a:p>
            <a:r>
              <a:rPr lang="en-US" altLang="zh-CN" sz="2800" dirty="0">
                <a:latin typeface="Times New Roman" pitchFamily="18" charset="0"/>
                <a:cs typeface="Times New Roman" pitchFamily="18" charset="0"/>
              </a:rPr>
              <a:t>Nuclear Transmutation of I-129 and Cs-137 by (a) neutron capture and (b) γ-ray absorption respectively</a:t>
            </a:r>
          </a:p>
        </p:txBody>
      </p:sp>
      <p:sp>
        <p:nvSpPr>
          <p:cNvPr id="16387" name="Text Box 3"/>
          <p:cNvSpPr txBox="1">
            <a:spLocks noChangeArrowheads="1"/>
          </p:cNvSpPr>
          <p:nvPr/>
        </p:nvSpPr>
        <p:spPr bwMode="auto">
          <a:xfrm>
            <a:off x="611188" y="1268413"/>
            <a:ext cx="8281987" cy="457200"/>
          </a:xfrm>
          <a:prstGeom prst="rect">
            <a:avLst/>
          </a:prstGeom>
          <a:noFill/>
          <a:ln w="9525" algn="ctr">
            <a:noFill/>
            <a:miter lim="800000"/>
            <a:headEnd/>
            <a:tailEnd/>
          </a:ln>
        </p:spPr>
        <p:txBody>
          <a:bodyPr>
            <a:spAutoFit/>
          </a:bodyPr>
          <a:lstStyle/>
          <a:p>
            <a:endParaRPr lang="zh-CN" altLang="en-US" sz="2400">
              <a:latin typeface="Times New Roman" pitchFamily="18" charset="0"/>
              <a:cs typeface="Times New Roman" pitchFamily="18" charset="0"/>
            </a:endParaRPr>
          </a:p>
        </p:txBody>
      </p:sp>
      <p:sp>
        <p:nvSpPr>
          <p:cNvPr id="16388" name="Text Box 4"/>
          <p:cNvSpPr txBox="1">
            <a:spLocks noChangeArrowheads="1"/>
          </p:cNvSpPr>
          <p:nvPr/>
        </p:nvSpPr>
        <p:spPr bwMode="auto">
          <a:xfrm>
            <a:off x="611188" y="2420938"/>
            <a:ext cx="8281987" cy="457200"/>
          </a:xfrm>
          <a:prstGeom prst="rect">
            <a:avLst/>
          </a:prstGeom>
          <a:noFill/>
          <a:ln w="9525" algn="ctr">
            <a:noFill/>
            <a:miter lim="800000"/>
            <a:headEnd/>
            <a:tailEnd/>
          </a:ln>
        </p:spPr>
        <p:txBody>
          <a:bodyPr>
            <a:spAutoFit/>
          </a:bodyPr>
          <a:lstStyle/>
          <a:p>
            <a:endParaRPr lang="zh-CN" altLang="en-US" sz="2400">
              <a:latin typeface="Times New Roman" pitchFamily="18" charset="0"/>
              <a:cs typeface="Times New Roman" pitchFamily="18" charset="0"/>
            </a:endParaRPr>
          </a:p>
        </p:txBody>
      </p:sp>
      <p:pic>
        <p:nvPicPr>
          <p:cNvPr id="16389" name="Picture 5"/>
          <p:cNvPicPr>
            <a:picLocks noChangeAspect="1" noChangeArrowheads="1"/>
          </p:cNvPicPr>
          <p:nvPr/>
        </p:nvPicPr>
        <p:blipFill>
          <a:blip r:embed="rId2"/>
          <a:srcRect/>
          <a:stretch>
            <a:fillRect/>
          </a:stretch>
        </p:blipFill>
        <p:spPr bwMode="auto">
          <a:xfrm>
            <a:off x="0" y="1285860"/>
            <a:ext cx="9144000" cy="5572139"/>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p:cNvSpPr txBox="1">
            <a:spLocks noChangeArrowheads="1"/>
          </p:cNvSpPr>
          <p:nvPr/>
        </p:nvSpPr>
        <p:spPr bwMode="auto">
          <a:xfrm>
            <a:off x="336550" y="800100"/>
            <a:ext cx="8215313" cy="3970318"/>
          </a:xfrm>
          <a:prstGeom prst="rect">
            <a:avLst/>
          </a:prstGeom>
          <a:noFill/>
          <a:ln w="9525">
            <a:noFill/>
            <a:miter lim="800000"/>
            <a:headEnd/>
            <a:tailEnd/>
          </a:ln>
        </p:spPr>
        <p:txBody>
          <a:bodyPr>
            <a:spAutoFit/>
          </a:bodyPr>
          <a:lstStyle/>
          <a:p>
            <a:r>
              <a:rPr lang="en-US" altLang="zh-CN" sz="2800" dirty="0" smtClean="0">
                <a:solidFill>
                  <a:srgbClr val="FF0000"/>
                </a:solidFill>
              </a:rPr>
              <a:t>      The </a:t>
            </a:r>
            <a:r>
              <a:rPr lang="en-US" altLang="zh-CN" sz="2800" dirty="0">
                <a:solidFill>
                  <a:srgbClr val="FF0000"/>
                </a:solidFill>
              </a:rPr>
              <a:t>shortage of ADS idea is the transmutation by using neutrons in the sub-critical system, but meanwhile it produces</a:t>
            </a:r>
            <a:r>
              <a:rPr lang="en-US" altLang="zh-CN" sz="2800" dirty="0">
                <a:solidFill>
                  <a:srgbClr val="FF0000"/>
                </a:solidFill>
                <a:latin typeface="Times New Roman" pitchFamily="18" charset="0"/>
                <a:cs typeface="Times New Roman" pitchFamily="18" charset="0"/>
              </a:rPr>
              <a:t> actinides and long- lived fission products ( LLFPs )</a:t>
            </a:r>
            <a:r>
              <a:rPr lang="en-US" altLang="zh-CN" sz="2800" dirty="0">
                <a:solidFill>
                  <a:srgbClr val="FF0000"/>
                </a:solidFill>
              </a:rPr>
              <a:t> </a:t>
            </a:r>
          </a:p>
          <a:p>
            <a:r>
              <a:rPr lang="en-US" altLang="zh-CN" sz="2800" dirty="0" smtClean="0">
                <a:solidFill>
                  <a:schemeClr val="tx2"/>
                </a:solidFill>
              </a:rPr>
              <a:t>      It </a:t>
            </a:r>
            <a:r>
              <a:rPr lang="en-US" altLang="zh-CN" sz="2800" dirty="0">
                <a:solidFill>
                  <a:schemeClr val="tx2"/>
                </a:solidFill>
              </a:rPr>
              <a:t>is more ideal way to produce radiations and neutrons for transmutation by another way without fission.</a:t>
            </a:r>
          </a:p>
          <a:p>
            <a:r>
              <a:rPr lang="en-US" altLang="zh-CN" sz="2800" dirty="0" smtClean="0"/>
              <a:t>      Strong </a:t>
            </a:r>
            <a:r>
              <a:rPr lang="en-US" altLang="zh-CN" sz="2800" dirty="0"/>
              <a:t>radiation and neutron source become very important and very attractive  </a:t>
            </a:r>
            <a:endParaRPr lang="zh-CN" altLang="en-US" sz="28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755650" y="288925"/>
            <a:ext cx="8064500" cy="2554288"/>
          </a:xfrm>
          <a:prstGeom prst="rect">
            <a:avLst/>
          </a:prstGeom>
          <a:noFill/>
          <a:ln w="9525" algn="ctr">
            <a:noFill/>
            <a:miter lim="800000"/>
            <a:headEnd/>
            <a:tailEnd/>
          </a:ln>
        </p:spPr>
        <p:txBody>
          <a:bodyPr>
            <a:spAutoFit/>
          </a:bodyPr>
          <a:lstStyle/>
          <a:p>
            <a:pPr marL="342900" indent="-342900" algn="l"/>
            <a:r>
              <a:rPr lang="en-US" altLang="zh-CN" sz="4000">
                <a:latin typeface="Times New Roman" pitchFamily="18" charset="0"/>
                <a:cs typeface="Times New Roman" pitchFamily="18" charset="0"/>
              </a:rPr>
              <a:t>  Some Results of Laser   </a:t>
            </a:r>
          </a:p>
          <a:p>
            <a:pPr marL="342900" indent="-342900" algn="l"/>
            <a:r>
              <a:rPr lang="en-US" altLang="zh-CN" sz="4000">
                <a:latin typeface="Times New Roman" pitchFamily="18" charset="0"/>
                <a:cs typeface="Times New Roman" pitchFamily="18" charset="0"/>
              </a:rPr>
              <a:t>         DrivenNuclear Transmutation</a:t>
            </a:r>
          </a:p>
          <a:p>
            <a:pPr marL="342900" indent="-342900"/>
            <a:endParaRPr lang="zh-CN" altLang="en-US" sz="4000">
              <a:latin typeface="Times New Roman" pitchFamily="18" charset="0"/>
              <a:cs typeface="Times New Roman" pitchFamily="18" charset="0"/>
            </a:endParaRPr>
          </a:p>
        </p:txBody>
      </p:sp>
      <p:sp>
        <p:nvSpPr>
          <p:cNvPr id="23555" name="Text Box 3"/>
          <p:cNvSpPr txBox="1">
            <a:spLocks noChangeArrowheads="1"/>
          </p:cNvSpPr>
          <p:nvPr/>
        </p:nvSpPr>
        <p:spPr bwMode="auto">
          <a:xfrm>
            <a:off x="1042988" y="2443163"/>
            <a:ext cx="7561262" cy="3970337"/>
          </a:xfrm>
          <a:prstGeom prst="rect">
            <a:avLst/>
          </a:prstGeom>
          <a:noFill/>
          <a:ln w="9525" algn="ctr">
            <a:noFill/>
            <a:miter lim="800000"/>
            <a:headEnd/>
            <a:tailEnd/>
          </a:ln>
        </p:spPr>
        <p:txBody>
          <a:bodyPr>
            <a:spAutoFit/>
          </a:bodyPr>
          <a:lstStyle/>
          <a:p>
            <a:pPr marL="342900" indent="-342900" algn="l"/>
            <a:r>
              <a:rPr lang="en-US" altLang="zh-CN" sz="3600">
                <a:latin typeface="Times New Roman" pitchFamily="18" charset="0"/>
                <a:cs typeface="Times New Roman" pitchFamily="18" charset="0"/>
              </a:rPr>
              <a:t>( a ) Laser Driven Transmutation of I-129</a:t>
            </a:r>
          </a:p>
          <a:p>
            <a:pPr marL="342900" indent="-342900" algn="l"/>
            <a:r>
              <a:rPr lang="en-US" altLang="zh-CN" sz="3600">
                <a:latin typeface="Times New Roman" pitchFamily="18" charset="0"/>
                <a:cs typeface="Times New Roman" pitchFamily="18" charset="0"/>
              </a:rPr>
              <a:t>( b )Transmutation of Nuclear Waste Sr-90 into     Nuclear Valuable Medicine  Sr-89</a:t>
            </a:r>
          </a:p>
          <a:p>
            <a:pPr marL="342900" indent="-342900" algn="l"/>
            <a:endParaRPr lang="zh-CN" altLang="en-US" sz="36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395288" y="260350"/>
            <a:ext cx="8353425" cy="5859463"/>
          </a:xfrm>
          <a:prstGeom prst="rect">
            <a:avLst/>
          </a:prstGeom>
          <a:noFill/>
          <a:ln w="9525" algn="ctr">
            <a:noFill/>
            <a:miter lim="800000"/>
            <a:headEnd/>
            <a:tailEnd/>
          </a:ln>
        </p:spPr>
        <p:txBody>
          <a:bodyPr>
            <a:spAutoFit/>
          </a:bodyPr>
          <a:lstStyle/>
          <a:p>
            <a:r>
              <a:rPr lang="zh-CN" altLang="en-US" sz="3600">
                <a:latin typeface="Times New Roman" pitchFamily="18" charset="0"/>
                <a:cs typeface="Times New Roman" pitchFamily="18" charset="0"/>
              </a:rPr>
              <a:t> </a:t>
            </a:r>
            <a:r>
              <a:rPr lang="en-US" altLang="zh-CN" sz="3600">
                <a:latin typeface="Times New Roman" pitchFamily="18" charset="0"/>
                <a:cs typeface="Times New Roman" pitchFamily="18" charset="0"/>
              </a:rPr>
              <a:t>( a ) Laser-driven photo-transmutation of I-129 – a long-lived nuclear waste product</a:t>
            </a:r>
          </a:p>
          <a:p>
            <a:r>
              <a:rPr lang="en-US" altLang="zh-CN" sz="3600">
                <a:latin typeface="Times New Roman" pitchFamily="18" charset="0"/>
                <a:cs typeface="Times New Roman" pitchFamily="18" charset="0"/>
              </a:rPr>
              <a:t>I-129</a:t>
            </a:r>
          </a:p>
          <a:p>
            <a:r>
              <a:rPr lang="en-US" altLang="zh-CN" sz="3600">
                <a:latin typeface="Times New Roman" pitchFamily="18" charset="0"/>
                <a:cs typeface="Times New Roman" pitchFamily="18" charset="0"/>
              </a:rPr>
              <a:t>Half life of I-129 is 15.7 million year , it can be incorporated into the body through the food chain, drinking water and breathing air.</a:t>
            </a:r>
          </a:p>
          <a:p>
            <a:r>
              <a:rPr lang="en-US" altLang="zh-CN" sz="3600">
                <a:latin typeface="Times New Roman" pitchFamily="18" charset="0"/>
                <a:cs typeface="Times New Roman" pitchFamily="18" charset="0"/>
              </a:rPr>
              <a:t>Up to 30% of the iodine uptake in the body accumulates in the thyroid  and is retained with a biological half life of 120 days.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179388" y="981075"/>
            <a:ext cx="8713787" cy="5943600"/>
          </a:xfrm>
          <a:prstGeom prst="rect">
            <a:avLst/>
          </a:prstGeom>
          <a:noFill/>
          <a:ln w="9525" algn="ctr">
            <a:noFill/>
            <a:miter lim="800000"/>
            <a:headEnd/>
            <a:tailEnd/>
          </a:ln>
        </p:spPr>
        <p:txBody>
          <a:bodyPr>
            <a:spAutoFit/>
          </a:bodyPr>
          <a:lstStyle/>
          <a:p>
            <a:r>
              <a:rPr lang="en-US" altLang="zh-CN" sz="3200" b="1">
                <a:latin typeface="Times New Roman" pitchFamily="18" charset="0"/>
                <a:cs typeface="Times New Roman" pitchFamily="18" charset="0"/>
              </a:rPr>
              <a:t>Thyroid tumours can be developed from the ionising radiation .</a:t>
            </a:r>
          </a:p>
          <a:p>
            <a:pPr algn="l"/>
            <a:r>
              <a:rPr lang="en-US" altLang="zh-CN" sz="3200" b="1">
                <a:latin typeface="Times New Roman" pitchFamily="18" charset="0"/>
                <a:cs typeface="Times New Roman" pitchFamily="18" charset="0"/>
              </a:rPr>
              <a:t>     For the long lived fission products ( mainly I-129 , Cs-135 ,Tc- 99 )  , I-129 is the most radiotoxic .</a:t>
            </a:r>
          </a:p>
          <a:p>
            <a:pPr algn="l"/>
            <a:r>
              <a:rPr lang="en-US" altLang="zh-CN" sz="3200" b="1">
                <a:latin typeface="Times New Roman" pitchFamily="18" charset="0"/>
                <a:cs typeface="Times New Roman" pitchFamily="18" charset="0"/>
              </a:rPr>
              <a:t>     Due to its long half-life, I-129 is one of the primary risk in the disposal of nuclear waste .</a:t>
            </a:r>
          </a:p>
          <a:p>
            <a:pPr algn="l"/>
            <a:r>
              <a:rPr lang="en-US" altLang="zh-CN" sz="3200" b="1">
                <a:latin typeface="Times New Roman" pitchFamily="18" charset="0"/>
                <a:cs typeface="Times New Roman" pitchFamily="18" charset="0"/>
              </a:rPr>
              <a:t>    Two ways can be used for the transmutation of I-129</a:t>
            </a:r>
          </a:p>
          <a:p>
            <a:endParaRPr lang="en-US" altLang="zh-CN" sz="3200" b="1">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5"/>
          <p:cNvSpPr txBox="1">
            <a:spLocks noChangeArrowheads="1"/>
          </p:cNvSpPr>
          <p:nvPr/>
        </p:nvSpPr>
        <p:spPr bwMode="auto">
          <a:xfrm>
            <a:off x="0" y="188913"/>
            <a:ext cx="9144000" cy="6372225"/>
          </a:xfrm>
          <a:prstGeom prst="rect">
            <a:avLst/>
          </a:prstGeom>
          <a:noFill/>
          <a:ln w="9525" algn="ctr">
            <a:noFill/>
            <a:miter lim="800000"/>
            <a:headEnd/>
            <a:tailEnd/>
          </a:ln>
        </p:spPr>
        <p:txBody>
          <a:bodyPr>
            <a:spAutoFit/>
          </a:bodyPr>
          <a:lstStyle/>
          <a:p>
            <a:pPr>
              <a:spcBef>
                <a:spcPct val="50000"/>
              </a:spcBef>
            </a:pPr>
            <a:r>
              <a:rPr lang="en-US" altLang="zh-CN" sz="4000" dirty="0"/>
              <a:t>( a )           I</a:t>
            </a:r>
            <a:r>
              <a:rPr lang="en-US" altLang="zh-CN" sz="4000" baseline="30000" dirty="0"/>
              <a:t>129 </a:t>
            </a:r>
            <a:r>
              <a:rPr lang="en-US" altLang="zh-CN" sz="4000" dirty="0"/>
              <a:t>+γ-----I</a:t>
            </a:r>
            <a:r>
              <a:rPr lang="en-US" altLang="zh-CN" sz="4000" baseline="30000" dirty="0"/>
              <a:t>128 </a:t>
            </a:r>
            <a:r>
              <a:rPr lang="en-US" altLang="zh-CN" sz="4000" dirty="0"/>
              <a:t> +n</a:t>
            </a:r>
          </a:p>
          <a:p>
            <a:pPr>
              <a:spcBef>
                <a:spcPct val="50000"/>
              </a:spcBef>
            </a:pPr>
            <a:r>
              <a:rPr lang="en-US" altLang="zh-CN" sz="4000" dirty="0"/>
              <a:t>I</a:t>
            </a:r>
            <a:r>
              <a:rPr lang="en-US" altLang="zh-CN" sz="4000" baseline="30000" dirty="0"/>
              <a:t>128</a:t>
            </a:r>
            <a:r>
              <a:rPr lang="en-US" altLang="zh-CN" sz="4000" dirty="0"/>
              <a:t>-----Xe</a:t>
            </a:r>
            <a:r>
              <a:rPr lang="en-US" altLang="zh-CN" sz="4000" baseline="30000" dirty="0"/>
              <a:t>128</a:t>
            </a:r>
            <a:r>
              <a:rPr lang="en-US" altLang="zh-CN" sz="4000" dirty="0"/>
              <a:t> +β     93%</a:t>
            </a:r>
          </a:p>
          <a:p>
            <a:pPr>
              <a:spcBef>
                <a:spcPct val="50000"/>
              </a:spcBef>
            </a:pPr>
            <a:r>
              <a:rPr lang="en-US" altLang="zh-CN" sz="4000" dirty="0"/>
              <a:t>            </a:t>
            </a:r>
            <a:r>
              <a:rPr lang="en-US" altLang="zh-CN" sz="4000" dirty="0" err="1"/>
              <a:t>E</a:t>
            </a:r>
            <a:r>
              <a:rPr lang="en-US" altLang="zh-CN" sz="4000" baseline="-25000" dirty="0" err="1"/>
              <a:t>β</a:t>
            </a:r>
            <a:r>
              <a:rPr lang="en-US" altLang="zh-CN" sz="4000" dirty="0"/>
              <a:t>= 443 </a:t>
            </a:r>
            <a:r>
              <a:rPr lang="en-US" altLang="zh-CN" sz="4000" dirty="0" err="1"/>
              <a:t>KeV</a:t>
            </a:r>
            <a:r>
              <a:rPr lang="en-US" altLang="zh-CN" sz="4000" dirty="0"/>
              <a:t>   </a:t>
            </a:r>
          </a:p>
          <a:p>
            <a:pPr>
              <a:spcBef>
                <a:spcPct val="50000"/>
              </a:spcBef>
            </a:pPr>
            <a:r>
              <a:rPr lang="en-US" altLang="zh-CN" sz="4000" dirty="0"/>
              <a:t>I</a:t>
            </a:r>
            <a:r>
              <a:rPr lang="en-US" altLang="zh-CN" sz="4000" baseline="30000" dirty="0"/>
              <a:t>128 </a:t>
            </a:r>
            <a:r>
              <a:rPr lang="en-US" altLang="zh-CN" sz="4000" dirty="0"/>
              <a:t> + e------Te</a:t>
            </a:r>
            <a:r>
              <a:rPr lang="en-US" altLang="zh-CN" sz="4000" baseline="30000" dirty="0"/>
              <a:t>128   </a:t>
            </a:r>
            <a:r>
              <a:rPr lang="en-US" altLang="zh-CN" sz="4000" dirty="0"/>
              <a:t> </a:t>
            </a:r>
            <a:r>
              <a:rPr lang="en-US" altLang="zh-CN" sz="4000" baseline="30000" dirty="0"/>
              <a:t> </a:t>
            </a:r>
            <a:r>
              <a:rPr lang="en-US" altLang="zh-CN" sz="4000" dirty="0"/>
              <a:t>7 %</a:t>
            </a:r>
            <a:r>
              <a:rPr lang="en-US" altLang="zh-CN" sz="4000" baseline="30000" dirty="0"/>
              <a:t> </a:t>
            </a:r>
          </a:p>
          <a:p>
            <a:pPr>
              <a:spcBef>
                <a:spcPct val="50000"/>
              </a:spcBef>
            </a:pPr>
            <a:r>
              <a:rPr lang="en-US" altLang="zh-CN" sz="4800" dirty="0"/>
              <a:t>τ=</a:t>
            </a:r>
            <a:r>
              <a:rPr lang="en-US" altLang="zh-CN" sz="4000" baseline="30000" dirty="0"/>
              <a:t>  </a:t>
            </a:r>
            <a:r>
              <a:rPr lang="en-US" altLang="zh-CN" sz="4000" dirty="0"/>
              <a:t>25 Min.</a:t>
            </a:r>
            <a:r>
              <a:rPr lang="en-US" altLang="zh-CN" sz="4000" baseline="30000" dirty="0"/>
              <a:t>                                                                                                                                                                                                                                   </a:t>
            </a:r>
            <a:r>
              <a:rPr lang="en-US" altLang="zh-CN" sz="4000" dirty="0"/>
              <a:t>                      </a:t>
            </a:r>
          </a:p>
          <a:p>
            <a:pPr>
              <a:spcBef>
                <a:spcPct val="50000"/>
              </a:spcBef>
            </a:pPr>
            <a:r>
              <a:rPr lang="en-US" altLang="zh-CN" sz="4000" dirty="0"/>
              <a:t>( b )                 I</a:t>
            </a:r>
            <a:r>
              <a:rPr lang="en-US" altLang="zh-CN" sz="4000" baseline="30000" dirty="0"/>
              <a:t>129 </a:t>
            </a:r>
            <a:r>
              <a:rPr lang="en-US" altLang="zh-CN" sz="4000" dirty="0"/>
              <a:t>+n -----I</a:t>
            </a:r>
            <a:r>
              <a:rPr lang="en-US" altLang="zh-CN" sz="4000" baseline="30000" dirty="0"/>
              <a:t>130</a:t>
            </a:r>
          </a:p>
          <a:p>
            <a:pPr>
              <a:spcBef>
                <a:spcPct val="50000"/>
              </a:spcBef>
            </a:pPr>
            <a:r>
              <a:rPr lang="en-US" altLang="zh-CN" sz="4000" dirty="0"/>
              <a:t>      I</a:t>
            </a:r>
            <a:r>
              <a:rPr lang="en-US" altLang="zh-CN" sz="4000" baseline="30000" dirty="0"/>
              <a:t>130</a:t>
            </a:r>
            <a:r>
              <a:rPr lang="en-US" altLang="zh-CN" sz="4000" dirty="0"/>
              <a:t>------Xe</a:t>
            </a:r>
            <a:r>
              <a:rPr lang="en-US" altLang="zh-CN" sz="4000" baseline="30000" dirty="0"/>
              <a:t>130   </a:t>
            </a:r>
            <a:r>
              <a:rPr lang="en-US" altLang="zh-CN" sz="4000" dirty="0"/>
              <a:t>τ= 12h</a:t>
            </a:r>
            <a:endParaRPr lang="en-US" altLang="zh-CN" sz="4000" baseline="300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p:cNvPicPr>
            <a:picLocks noChangeAspect="1" noChangeArrowheads="1"/>
          </p:cNvPicPr>
          <p:nvPr/>
        </p:nvPicPr>
        <p:blipFill>
          <a:blip r:embed="rId2"/>
          <a:srcRect/>
          <a:stretch>
            <a:fillRect/>
          </a:stretch>
        </p:blipFill>
        <p:spPr bwMode="auto">
          <a:xfrm>
            <a:off x="250825" y="260350"/>
            <a:ext cx="8713788" cy="4681538"/>
          </a:xfrm>
          <a:prstGeom prst="rect">
            <a:avLst/>
          </a:prstGeom>
          <a:noFill/>
          <a:ln w="9525">
            <a:noFill/>
            <a:miter lim="800000"/>
            <a:headEnd/>
            <a:tailEnd/>
          </a:ln>
        </p:spPr>
      </p:pic>
      <p:sp>
        <p:nvSpPr>
          <p:cNvPr id="16387" name="Text Box 8"/>
          <p:cNvSpPr txBox="1">
            <a:spLocks noChangeArrowheads="1"/>
          </p:cNvSpPr>
          <p:nvPr/>
        </p:nvSpPr>
        <p:spPr bwMode="auto">
          <a:xfrm>
            <a:off x="395288" y="5013325"/>
            <a:ext cx="8280400" cy="1552575"/>
          </a:xfrm>
          <a:prstGeom prst="rect">
            <a:avLst/>
          </a:prstGeom>
          <a:noFill/>
          <a:ln w="9525" algn="ctr">
            <a:noFill/>
            <a:miter lim="800000"/>
            <a:headEnd/>
            <a:tailEnd/>
          </a:ln>
        </p:spPr>
        <p:txBody>
          <a:bodyPr>
            <a:spAutoFit/>
          </a:bodyPr>
          <a:lstStyle/>
          <a:p>
            <a:pPr>
              <a:spcBef>
                <a:spcPct val="50000"/>
              </a:spcBef>
            </a:pPr>
            <a:r>
              <a:rPr lang="en-US" altLang="zh-CN"/>
              <a:t>High intensity laser pulse produces a hot plasma on the surface of a tantalum foil generating high energy bremsstrahlung. The I-129 in the radioactive target is transformed into I-128 due to a (γ,n ) reaction</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noChangeArrowheads="1"/>
          </p:cNvPicPr>
          <p:nvPr/>
        </p:nvPicPr>
        <p:blipFill>
          <a:blip r:embed="rId2"/>
          <a:srcRect/>
          <a:stretch>
            <a:fillRect/>
          </a:stretch>
        </p:blipFill>
        <p:spPr bwMode="auto">
          <a:xfrm>
            <a:off x="250825" y="1628775"/>
            <a:ext cx="8713788" cy="4968875"/>
          </a:xfrm>
          <a:prstGeom prst="rect">
            <a:avLst/>
          </a:prstGeom>
          <a:noFill/>
          <a:ln w="9525">
            <a:noFill/>
            <a:miter lim="800000"/>
            <a:headEnd/>
            <a:tailEnd/>
          </a:ln>
        </p:spPr>
      </p:pic>
      <p:sp>
        <p:nvSpPr>
          <p:cNvPr id="17411" name="Text Box 5"/>
          <p:cNvSpPr txBox="1">
            <a:spLocks noChangeArrowheads="1"/>
          </p:cNvSpPr>
          <p:nvPr/>
        </p:nvSpPr>
        <p:spPr bwMode="auto">
          <a:xfrm>
            <a:off x="468313" y="285729"/>
            <a:ext cx="8424862" cy="1384995"/>
          </a:xfrm>
          <a:prstGeom prst="rect">
            <a:avLst/>
          </a:prstGeom>
          <a:noFill/>
          <a:ln w="9525" algn="ctr">
            <a:noFill/>
            <a:miter lim="800000"/>
            <a:headEnd/>
            <a:tailEnd/>
          </a:ln>
        </p:spPr>
        <p:txBody>
          <a:bodyPr wrap="square">
            <a:spAutoFit/>
          </a:bodyPr>
          <a:lstStyle/>
          <a:p>
            <a:pPr>
              <a:spcBef>
                <a:spcPct val="50000"/>
              </a:spcBef>
            </a:pPr>
            <a:r>
              <a:rPr lang="en-US" altLang="zh-CN" sz="2800" b="1" dirty="0"/>
              <a:t>r-spectrum of the iodine sample, integrated over the first 30 min after irradiation with laser-produced </a:t>
            </a:r>
            <a:r>
              <a:rPr lang="en-US" altLang="zh-CN" sz="2800" b="1" dirty="0" err="1"/>
              <a:t>bremsstrahlung</a:t>
            </a:r>
            <a:endParaRPr lang="en-US" altLang="zh-CN" sz="2800" b="1"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684213" y="928671"/>
            <a:ext cx="7704137" cy="2462213"/>
          </a:xfrm>
          <a:prstGeom prst="rect">
            <a:avLst/>
          </a:prstGeom>
          <a:noFill/>
          <a:ln w="9525" algn="ctr">
            <a:noFill/>
            <a:miter lim="800000"/>
            <a:headEnd/>
            <a:tailEnd/>
          </a:ln>
        </p:spPr>
        <p:txBody>
          <a:bodyPr wrap="square">
            <a:spAutoFit/>
          </a:bodyPr>
          <a:lstStyle/>
          <a:p>
            <a:pPr>
              <a:spcBef>
                <a:spcPct val="50000"/>
              </a:spcBef>
            </a:pPr>
            <a:r>
              <a:rPr lang="en-US" altLang="zh-CN" sz="2800" b="1" dirty="0"/>
              <a:t>The characteristic 443-KeV emission of I-128 is clearly observed between two emission lines from Sb-125 ,which is an impurity in the sample</a:t>
            </a:r>
          </a:p>
          <a:p>
            <a:pPr>
              <a:spcBef>
                <a:spcPct val="50000"/>
              </a:spcBef>
            </a:pPr>
            <a:r>
              <a:rPr lang="en-US" altLang="zh-CN" sz="2800" b="1" dirty="0"/>
              <a:t>Pulse energy~1J,    1.5 nuclei is generated per laser shot</a:t>
            </a:r>
          </a:p>
        </p:txBody>
      </p:sp>
      <p:sp>
        <p:nvSpPr>
          <p:cNvPr id="3" name="TextBox 2"/>
          <p:cNvSpPr txBox="1"/>
          <p:nvPr/>
        </p:nvSpPr>
        <p:spPr>
          <a:xfrm>
            <a:off x="500034" y="3714752"/>
            <a:ext cx="8072494" cy="2103140"/>
          </a:xfrm>
          <a:prstGeom prst="rect">
            <a:avLst/>
          </a:prstGeom>
          <a:noFill/>
        </p:spPr>
        <p:txBody>
          <a:bodyPr wrap="square" rtlCol="0">
            <a:spAutoFit/>
          </a:bodyPr>
          <a:lstStyle/>
          <a:p>
            <a:r>
              <a:rPr lang="en-US" altLang="zh-CN" dirty="0" smtClean="0"/>
              <a:t> </a:t>
            </a:r>
            <a:r>
              <a:rPr lang="en-US" altLang="zh-CN" sz="2800" b="1" dirty="0" smtClean="0"/>
              <a:t>Vulcan experiment</a:t>
            </a:r>
          </a:p>
          <a:p>
            <a:r>
              <a:rPr lang="en-US" altLang="zh-CN" sz="2800" b="1" dirty="0" smtClean="0"/>
              <a:t>  λ=1μm τ=0.7ps  I=5x10</a:t>
            </a:r>
            <a:r>
              <a:rPr lang="en-US" altLang="zh-CN" sz="2800" b="1" baseline="30000" dirty="0" smtClean="0"/>
              <a:t>20</a:t>
            </a:r>
            <a:r>
              <a:rPr lang="en-US" altLang="zh-CN" sz="2800" b="1" dirty="0" smtClean="0"/>
              <a:t> </a:t>
            </a:r>
            <a:r>
              <a:rPr lang="en-US" altLang="zh-CN" sz="4400" b="1" dirty="0" smtClean="0"/>
              <a:t>wcm-2</a:t>
            </a:r>
            <a:r>
              <a:rPr lang="en-US" altLang="zh-CN" sz="4400" b="1" baseline="30000" dirty="0" smtClean="0"/>
              <a:t>  </a:t>
            </a:r>
          </a:p>
          <a:p>
            <a:endParaRPr lang="en-US" altLang="zh-CN" sz="4400" b="1" baseline="30000" dirty="0" smtClean="0"/>
          </a:p>
          <a:p>
            <a:r>
              <a:rPr lang="en-US" altLang="zh-CN" sz="4400" b="1" baseline="30000" dirty="0" smtClean="0"/>
              <a:t>Can produce  2.9x106  I-128 for a single  360J</a:t>
            </a:r>
            <a:endParaRPr lang="zh-CN" altLang="en-US" sz="4400" b="1" baseline="300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214282" y="0"/>
            <a:ext cx="8643998" cy="5632311"/>
          </a:xfrm>
          <a:prstGeom prst="rect">
            <a:avLst/>
          </a:prstGeom>
          <a:noFill/>
          <a:ln w="9525" algn="ctr">
            <a:noFill/>
            <a:miter lim="800000"/>
            <a:headEnd/>
            <a:tailEnd/>
          </a:ln>
        </p:spPr>
        <p:txBody>
          <a:bodyPr wrap="square">
            <a:spAutoFit/>
          </a:bodyPr>
          <a:lstStyle/>
          <a:p>
            <a:pPr>
              <a:spcBef>
                <a:spcPct val="50000"/>
              </a:spcBef>
            </a:pPr>
            <a:r>
              <a:rPr lang="en-US" altLang="zh-CN" sz="2400" dirty="0" smtClean="0"/>
              <a:t>                             Experimental </a:t>
            </a:r>
            <a:r>
              <a:rPr lang="en-US" altLang="zh-CN" sz="2400" dirty="0"/>
              <a:t>Result</a:t>
            </a:r>
          </a:p>
          <a:p>
            <a:pPr>
              <a:spcBef>
                <a:spcPct val="50000"/>
              </a:spcBef>
            </a:pPr>
            <a:r>
              <a:rPr lang="en-US" altLang="zh-CN" sz="2400" dirty="0" smtClean="0"/>
              <a:t>                       Jena </a:t>
            </a:r>
            <a:r>
              <a:rPr lang="en-US" altLang="zh-CN" sz="2400" dirty="0"/>
              <a:t>multi TW laser system</a:t>
            </a:r>
          </a:p>
          <a:p>
            <a:pPr>
              <a:spcBef>
                <a:spcPct val="50000"/>
              </a:spcBef>
            </a:pPr>
            <a:r>
              <a:rPr lang="en-US" altLang="zh-CN" sz="2400" dirty="0" smtClean="0"/>
              <a:t>           Maximum </a:t>
            </a:r>
            <a:r>
              <a:rPr lang="en-US" altLang="zh-CN" sz="2400" dirty="0"/>
              <a:t>energy 1 J , Time duration 80 </a:t>
            </a:r>
            <a:r>
              <a:rPr lang="en-US" altLang="zh-CN" sz="2400" dirty="0" err="1"/>
              <a:t>fs</a:t>
            </a:r>
            <a:r>
              <a:rPr lang="en-US" altLang="zh-CN" sz="2400" dirty="0"/>
              <a:t> ,</a:t>
            </a:r>
          </a:p>
          <a:p>
            <a:pPr>
              <a:spcBef>
                <a:spcPct val="50000"/>
              </a:spcBef>
            </a:pPr>
            <a:r>
              <a:rPr lang="en-US" altLang="zh-CN" sz="2400" dirty="0"/>
              <a:t>  </a:t>
            </a:r>
            <a:r>
              <a:rPr lang="en-US" altLang="zh-CN" sz="2400" dirty="0" smtClean="0"/>
              <a:t>      Repetition </a:t>
            </a:r>
            <a:r>
              <a:rPr lang="en-US" altLang="zh-CN" sz="2400" dirty="0"/>
              <a:t>rate 10 Hz , Centre wavelength 800 nm</a:t>
            </a:r>
          </a:p>
          <a:p>
            <a:pPr>
              <a:spcBef>
                <a:spcPct val="50000"/>
              </a:spcBef>
            </a:pPr>
            <a:r>
              <a:rPr lang="en-US" altLang="zh-CN" sz="2400" dirty="0" smtClean="0"/>
              <a:t>           Focal </a:t>
            </a:r>
            <a:r>
              <a:rPr lang="en-US" altLang="zh-CN" sz="2400" dirty="0"/>
              <a:t>area 5 μm</a:t>
            </a:r>
            <a:r>
              <a:rPr lang="en-US" altLang="zh-CN" sz="2400" baseline="30000" dirty="0"/>
              <a:t>2</a:t>
            </a:r>
            <a:r>
              <a:rPr lang="en-US" altLang="zh-CN" sz="2400" dirty="0"/>
              <a:t> , Average intensity 10</a:t>
            </a:r>
            <a:r>
              <a:rPr lang="en-US" altLang="zh-CN" sz="2400" baseline="30000" dirty="0"/>
              <a:t>20 </a:t>
            </a:r>
            <a:r>
              <a:rPr lang="en-US" altLang="zh-CN" sz="2400" dirty="0"/>
              <a:t>W/cm</a:t>
            </a:r>
            <a:r>
              <a:rPr lang="en-US" altLang="zh-CN" sz="2400" baseline="30000" dirty="0"/>
              <a:t>2</a:t>
            </a:r>
          </a:p>
          <a:p>
            <a:pPr>
              <a:spcBef>
                <a:spcPct val="50000"/>
              </a:spcBef>
            </a:pPr>
            <a:r>
              <a:rPr lang="en-US" altLang="zh-CN" sz="2400" dirty="0"/>
              <a:t>Ta target 2 mm thick tantalum sheet , which acts as electron source </a:t>
            </a:r>
            <a:r>
              <a:rPr lang="en-US" altLang="zh-CN" sz="2400" dirty="0" smtClean="0"/>
              <a:t>  and </a:t>
            </a:r>
            <a:r>
              <a:rPr lang="en-US" altLang="zh-CN" sz="2400" dirty="0" err="1"/>
              <a:t>bremsstrahlung</a:t>
            </a:r>
            <a:r>
              <a:rPr lang="en-US" altLang="zh-CN" sz="2400" dirty="0"/>
              <a:t> converter.</a:t>
            </a:r>
          </a:p>
          <a:p>
            <a:pPr>
              <a:spcBef>
                <a:spcPct val="50000"/>
              </a:spcBef>
            </a:pPr>
            <a:r>
              <a:rPr lang="en-US" altLang="zh-CN" sz="2400" dirty="0"/>
              <a:t>The iodine sample ( 21 g of PbI</a:t>
            </a:r>
            <a:r>
              <a:rPr lang="en-US" altLang="zh-CN" sz="2400" baseline="-25000" dirty="0"/>
              <a:t>2 </a:t>
            </a:r>
            <a:r>
              <a:rPr lang="en-US" altLang="zh-CN" sz="2400" dirty="0"/>
              <a:t> with 17 % </a:t>
            </a:r>
            <a:r>
              <a:rPr lang="en-US" altLang="zh-CN" sz="2400" dirty="0" smtClean="0"/>
              <a:t> </a:t>
            </a:r>
            <a:r>
              <a:rPr lang="en-US" altLang="zh-CN" sz="2400" dirty="0"/>
              <a:t>of </a:t>
            </a:r>
            <a:r>
              <a:rPr lang="en-US" altLang="zh-CN" sz="2400" dirty="0" smtClean="0"/>
              <a:t>I ( </a:t>
            </a:r>
            <a:r>
              <a:rPr lang="en-US" altLang="zh-CN" sz="2400" dirty="0"/>
              <a:t>f I-129 ) is placed just behind  the tantalum converter</a:t>
            </a:r>
          </a:p>
          <a:p>
            <a:pPr>
              <a:spcBef>
                <a:spcPct val="50000"/>
              </a:spcBef>
            </a:pPr>
            <a:r>
              <a:rPr lang="en-US" altLang="zh-CN" sz="2400" dirty="0"/>
              <a:t>Target is irradiated with 10000 shots laser</a:t>
            </a:r>
          </a:p>
          <a:p>
            <a:pPr>
              <a:spcBef>
                <a:spcPct val="50000"/>
              </a:spcBef>
            </a:pPr>
            <a:r>
              <a:rPr lang="en-US" altLang="zh-CN" sz="2400" dirty="0"/>
              <a:t>Number of  ( γ , n ) reactions in I-129 to be  2 per laser shot</a:t>
            </a:r>
            <a:endParaRPr lang="en-US" altLang="zh-CN" sz="2400" baseline="-25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30" name="Picture 2"/>
          <p:cNvPicPr>
            <a:picLocks noChangeAspect="1" noChangeArrowheads="1"/>
          </p:cNvPicPr>
          <p:nvPr/>
        </p:nvPicPr>
        <p:blipFill>
          <a:blip r:embed="rId2"/>
          <a:srcRect/>
          <a:stretch>
            <a:fillRect/>
          </a:stretch>
        </p:blipFill>
        <p:spPr bwMode="auto">
          <a:xfrm>
            <a:off x="357158" y="357165"/>
            <a:ext cx="8429684" cy="1071571"/>
          </a:xfrm>
          <a:prstGeom prst="rect">
            <a:avLst/>
          </a:prstGeom>
          <a:noFill/>
          <a:ln w="9525">
            <a:noFill/>
            <a:miter lim="800000"/>
            <a:headEnd/>
            <a:tailEnd/>
          </a:ln>
          <a:effectLst/>
        </p:spPr>
      </p:pic>
      <p:pic>
        <p:nvPicPr>
          <p:cNvPr id="176131" name="Picture 3"/>
          <p:cNvPicPr>
            <a:picLocks noChangeAspect="1" noChangeArrowheads="1"/>
          </p:cNvPicPr>
          <p:nvPr/>
        </p:nvPicPr>
        <p:blipFill>
          <a:blip r:embed="rId3"/>
          <a:srcRect/>
          <a:stretch>
            <a:fillRect/>
          </a:stretch>
        </p:blipFill>
        <p:spPr bwMode="auto">
          <a:xfrm>
            <a:off x="1571604" y="1428736"/>
            <a:ext cx="5429288" cy="428628"/>
          </a:xfrm>
          <a:prstGeom prst="rect">
            <a:avLst/>
          </a:prstGeom>
          <a:noFill/>
          <a:ln w="9525">
            <a:noFill/>
            <a:miter lim="800000"/>
            <a:headEnd/>
            <a:tailEnd/>
          </a:ln>
          <a:effectLst/>
        </p:spPr>
      </p:pic>
      <p:pic>
        <p:nvPicPr>
          <p:cNvPr id="176132" name="Picture 4"/>
          <p:cNvPicPr>
            <a:picLocks noChangeAspect="1" noChangeArrowheads="1"/>
          </p:cNvPicPr>
          <p:nvPr/>
        </p:nvPicPr>
        <p:blipFill>
          <a:blip r:embed="rId4"/>
          <a:srcRect/>
          <a:stretch>
            <a:fillRect/>
          </a:stretch>
        </p:blipFill>
        <p:spPr bwMode="auto">
          <a:xfrm>
            <a:off x="1785918" y="2143116"/>
            <a:ext cx="5929354" cy="1781184"/>
          </a:xfrm>
          <a:prstGeom prst="rect">
            <a:avLst/>
          </a:prstGeom>
          <a:noFill/>
          <a:ln w="9525">
            <a:noFill/>
            <a:miter lim="800000"/>
            <a:headEnd/>
            <a:tailEnd/>
          </a:ln>
          <a:effectLst/>
        </p:spPr>
      </p:pic>
      <p:pic>
        <p:nvPicPr>
          <p:cNvPr id="176133" name="Picture 5"/>
          <p:cNvPicPr>
            <a:picLocks noChangeAspect="1" noChangeArrowheads="1"/>
          </p:cNvPicPr>
          <p:nvPr/>
        </p:nvPicPr>
        <p:blipFill>
          <a:blip r:embed="rId5"/>
          <a:srcRect/>
          <a:stretch>
            <a:fillRect/>
          </a:stretch>
        </p:blipFill>
        <p:spPr bwMode="auto">
          <a:xfrm>
            <a:off x="642910" y="4071942"/>
            <a:ext cx="8215370" cy="2428892"/>
          </a:xfrm>
          <a:prstGeom prst="rect">
            <a:avLst/>
          </a:prstGeom>
          <a:noFill/>
          <a:ln w="9525">
            <a:noFill/>
            <a:miter lim="800000"/>
            <a:headEnd/>
            <a:tailEnd/>
          </a:ln>
          <a:effectLst/>
        </p:spPr>
      </p:pic>
      <p:pic>
        <p:nvPicPr>
          <p:cNvPr id="176134" name="Picture 6"/>
          <p:cNvPicPr>
            <a:picLocks noChangeAspect="1" noChangeArrowheads="1"/>
          </p:cNvPicPr>
          <p:nvPr/>
        </p:nvPicPr>
        <p:blipFill>
          <a:blip r:embed="rId6"/>
          <a:srcRect/>
          <a:stretch>
            <a:fillRect/>
          </a:stretch>
        </p:blipFill>
        <p:spPr bwMode="auto">
          <a:xfrm>
            <a:off x="1428728" y="2285992"/>
            <a:ext cx="428628" cy="5715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4"/>
          <p:cNvSpPr txBox="1">
            <a:spLocks noChangeArrowheads="1"/>
          </p:cNvSpPr>
          <p:nvPr/>
        </p:nvSpPr>
        <p:spPr bwMode="auto">
          <a:xfrm>
            <a:off x="323850" y="1"/>
            <a:ext cx="8640763" cy="2862322"/>
          </a:xfrm>
          <a:prstGeom prst="rect">
            <a:avLst/>
          </a:prstGeom>
          <a:noFill/>
          <a:ln w="9525" algn="ctr">
            <a:noFill/>
            <a:miter lim="800000"/>
            <a:headEnd/>
            <a:tailEnd/>
          </a:ln>
        </p:spPr>
        <p:txBody>
          <a:bodyPr wrap="square">
            <a:spAutoFit/>
          </a:bodyPr>
          <a:lstStyle/>
          <a:p>
            <a:pPr>
              <a:spcBef>
                <a:spcPct val="50000"/>
              </a:spcBef>
            </a:pPr>
            <a:r>
              <a:rPr lang="en-US" altLang="zh-CN" sz="4000" dirty="0"/>
              <a:t>( b ) Laser transmutation of nuclear waste Sr-90 into valuable  nuclear medicine of Sr-89</a:t>
            </a:r>
          </a:p>
          <a:p>
            <a:pPr>
              <a:spcBef>
                <a:spcPct val="50000"/>
              </a:spcBef>
            </a:pPr>
            <a:endParaRPr lang="en-US" altLang="zh-CN" sz="4000" dirty="0"/>
          </a:p>
        </p:txBody>
      </p:sp>
      <p:sp>
        <p:nvSpPr>
          <p:cNvPr id="21507" name="Text Box 5"/>
          <p:cNvSpPr txBox="1">
            <a:spLocks noChangeArrowheads="1"/>
          </p:cNvSpPr>
          <p:nvPr/>
        </p:nvSpPr>
        <p:spPr bwMode="auto">
          <a:xfrm>
            <a:off x="755650" y="3213100"/>
            <a:ext cx="7632700" cy="457200"/>
          </a:xfrm>
          <a:prstGeom prst="rect">
            <a:avLst/>
          </a:prstGeom>
          <a:noFill/>
          <a:ln w="9525" algn="ctr">
            <a:noFill/>
            <a:miter lim="800000"/>
            <a:headEnd/>
            <a:tailEnd/>
          </a:ln>
        </p:spPr>
        <p:txBody>
          <a:bodyPr>
            <a:spAutoFit/>
          </a:bodyPr>
          <a:lstStyle/>
          <a:p>
            <a:pPr>
              <a:spcBef>
                <a:spcPct val="50000"/>
              </a:spcBef>
            </a:pPr>
            <a:endParaRPr lang="zh-CN" altLang="zh-CN"/>
          </a:p>
        </p:txBody>
      </p:sp>
      <p:sp>
        <p:nvSpPr>
          <p:cNvPr id="21508" name="Text Box 6"/>
          <p:cNvSpPr txBox="1">
            <a:spLocks noChangeArrowheads="1"/>
          </p:cNvSpPr>
          <p:nvPr/>
        </p:nvSpPr>
        <p:spPr bwMode="auto">
          <a:xfrm>
            <a:off x="428596" y="1928802"/>
            <a:ext cx="8501122" cy="4401205"/>
          </a:xfrm>
          <a:prstGeom prst="rect">
            <a:avLst/>
          </a:prstGeom>
          <a:noFill/>
          <a:ln w="9525" algn="ctr">
            <a:noFill/>
            <a:miter lim="800000"/>
            <a:headEnd/>
            <a:tailEnd/>
          </a:ln>
        </p:spPr>
        <p:txBody>
          <a:bodyPr wrap="square">
            <a:spAutoFit/>
          </a:bodyPr>
          <a:lstStyle/>
          <a:p>
            <a:pPr>
              <a:spcBef>
                <a:spcPct val="50000"/>
              </a:spcBef>
            </a:pPr>
            <a:r>
              <a:rPr lang="en-US" altLang="zh-CN" sz="2800" dirty="0"/>
              <a:t>By irradiating 1 cm thick Sr-90 sample with laser intensity of 10</a:t>
            </a:r>
            <a:r>
              <a:rPr lang="en-US" altLang="zh-CN" sz="2800" baseline="30000" dirty="0"/>
              <a:t>21</a:t>
            </a:r>
            <a:r>
              <a:rPr lang="en-US" altLang="zh-CN" sz="2800" dirty="0"/>
              <a:t> W/cm</a:t>
            </a:r>
            <a:r>
              <a:rPr lang="en-US" altLang="zh-CN" sz="2800" baseline="30000" dirty="0"/>
              <a:t>2</a:t>
            </a:r>
            <a:r>
              <a:rPr lang="en-US" altLang="zh-CN" sz="2800" dirty="0"/>
              <a:t> and repetition rate of 100 Hz for an hour , the reaction activity would be 1.45 </a:t>
            </a:r>
            <a:r>
              <a:rPr lang="en-US" altLang="zh-CN" sz="2800" dirty="0" err="1"/>
              <a:t>KBq</a:t>
            </a:r>
            <a:r>
              <a:rPr lang="en-US" altLang="zh-CN" sz="2800" dirty="0"/>
              <a:t> .</a:t>
            </a:r>
          </a:p>
          <a:p>
            <a:pPr>
              <a:spcBef>
                <a:spcPct val="50000"/>
              </a:spcBef>
            </a:pPr>
            <a:r>
              <a:rPr lang="en-US" altLang="zh-CN" sz="2800" dirty="0"/>
              <a:t>Among  the six major fission by-products of </a:t>
            </a:r>
            <a:r>
              <a:rPr lang="en-US" altLang="zh-CN" sz="2800" dirty="0" smtClean="0"/>
              <a:t> </a:t>
            </a:r>
            <a:r>
              <a:rPr lang="en-US" altLang="zh-CN" sz="2800" dirty="0"/>
              <a:t>Sr-90 and Cs-137have half-lives of around 30 years , and contribute significantly to the short-tern radioactivity and heat load. </a:t>
            </a:r>
            <a:endParaRPr lang="en-US" altLang="zh-CN" sz="2800" dirty="0" smtClean="0"/>
          </a:p>
          <a:p>
            <a:pPr>
              <a:spcBef>
                <a:spcPct val="50000"/>
              </a:spcBef>
            </a:pPr>
            <a:r>
              <a:rPr lang="en-US" altLang="zh-CN" sz="2800" dirty="0" smtClean="0"/>
              <a:t>    Thus</a:t>
            </a:r>
            <a:r>
              <a:rPr lang="en-US" altLang="zh-CN" sz="2800" dirty="0"/>
              <a:t>, </a:t>
            </a:r>
            <a:r>
              <a:rPr lang="en-US" altLang="zh-CN" sz="2800" dirty="0" smtClean="0"/>
              <a:t>Removal </a:t>
            </a:r>
            <a:r>
              <a:rPr lang="en-US" altLang="zh-CN" sz="2800" dirty="0"/>
              <a:t>of these isotopes from the spent fuel would relax the requirement for heat dissipation in a long –tern burial depository .</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395288" y="500042"/>
            <a:ext cx="8497887" cy="5909310"/>
          </a:xfrm>
          <a:prstGeom prst="rect">
            <a:avLst/>
          </a:prstGeom>
          <a:noFill/>
          <a:ln w="9525" algn="ctr">
            <a:noFill/>
            <a:miter lim="800000"/>
            <a:headEnd/>
            <a:tailEnd/>
          </a:ln>
        </p:spPr>
        <p:txBody>
          <a:bodyPr wrap="square">
            <a:spAutoFit/>
          </a:bodyPr>
          <a:lstStyle/>
          <a:p>
            <a:pPr>
              <a:spcBef>
                <a:spcPct val="50000"/>
              </a:spcBef>
            </a:pPr>
            <a:r>
              <a:rPr lang="en-US" altLang="zh-CN" sz="2800" b="1" dirty="0" smtClean="0"/>
              <a:t>    Strontium </a:t>
            </a:r>
            <a:r>
              <a:rPr lang="en-US" altLang="zh-CN" sz="2800" b="1" dirty="0"/>
              <a:t>has 16 major radioactive isotopes in which Sr-90 has a half-life sufficiently long ( 28.8 years ) </a:t>
            </a:r>
          </a:p>
          <a:p>
            <a:pPr>
              <a:spcBef>
                <a:spcPct val="50000"/>
              </a:spcBef>
            </a:pPr>
            <a:r>
              <a:rPr lang="en-US" altLang="zh-CN" sz="2800" b="1" dirty="0" smtClean="0"/>
              <a:t>                    Sr-90 </a:t>
            </a:r>
            <a:r>
              <a:rPr lang="en-US" altLang="zh-CN" sz="2800" b="1" dirty="0"/>
              <a:t>-------Y-90----------Zr-90</a:t>
            </a:r>
          </a:p>
          <a:p>
            <a:pPr>
              <a:spcBef>
                <a:spcPct val="50000"/>
              </a:spcBef>
            </a:pPr>
            <a:r>
              <a:rPr lang="en-US" altLang="zh-CN" sz="2800" b="1" dirty="0"/>
              <a:t>        </a:t>
            </a:r>
            <a:r>
              <a:rPr lang="en-US" altLang="zh-CN" sz="2800" b="1" dirty="0" smtClean="0"/>
              <a:t>                           </a:t>
            </a:r>
            <a:r>
              <a:rPr lang="en-US" altLang="zh-CN" sz="2800" b="1" dirty="0"/>
              <a:t> </a:t>
            </a:r>
            <a:r>
              <a:rPr lang="en-US" altLang="zh-CN" sz="2800" b="1" dirty="0" smtClean="0"/>
              <a:t>        </a:t>
            </a:r>
            <a:r>
              <a:rPr lang="en-US" altLang="zh-CN" sz="2800" b="1" dirty="0"/>
              <a:t>β=0.94 </a:t>
            </a:r>
            <a:r>
              <a:rPr lang="en-US" altLang="zh-CN" sz="2800" b="1" dirty="0" err="1"/>
              <a:t>MeV</a:t>
            </a:r>
            <a:endParaRPr lang="en-US" altLang="zh-CN" sz="2800" b="1" dirty="0"/>
          </a:p>
          <a:p>
            <a:pPr>
              <a:spcBef>
                <a:spcPct val="50000"/>
              </a:spcBef>
            </a:pPr>
            <a:r>
              <a:rPr lang="en-US" altLang="zh-CN" sz="2800" b="1" dirty="0"/>
              <a:t>           </a:t>
            </a:r>
            <a:r>
              <a:rPr lang="en-US" altLang="zh-CN" sz="2800" b="1" dirty="0" smtClean="0"/>
              <a:t>                                     </a:t>
            </a:r>
            <a:r>
              <a:rPr lang="en-US" altLang="zh-CN" sz="2800" b="1" dirty="0"/>
              <a:t>τ= 64 h</a:t>
            </a:r>
          </a:p>
          <a:p>
            <a:pPr>
              <a:spcBef>
                <a:spcPct val="50000"/>
              </a:spcBef>
            </a:pPr>
            <a:r>
              <a:rPr lang="en-US" altLang="zh-CN" sz="2800" b="1" dirty="0" smtClean="0"/>
              <a:t>   The </a:t>
            </a:r>
            <a:r>
              <a:rPr lang="en-US" altLang="zh-CN" sz="2800" b="1" dirty="0"/>
              <a:t>main external health concern for Sr-90 is related to these energetic β particles from Y-90 . The </a:t>
            </a:r>
            <a:r>
              <a:rPr lang="en-US" altLang="zh-CN" sz="2800" b="1" dirty="0" smtClean="0"/>
              <a:t>internal </a:t>
            </a:r>
            <a:r>
              <a:rPr lang="en-US" altLang="zh-CN" sz="2800" b="1" dirty="0"/>
              <a:t>concern also comes from the ingesting or inhaling of Sr-90 by food, water, and  air. Strontium also can be deposited in bone , teeth and soft tissues of the body that cause cancel and tumors</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4"/>
          <p:cNvSpPr txBox="1">
            <a:spLocks noChangeArrowheads="1"/>
          </p:cNvSpPr>
          <p:nvPr/>
        </p:nvSpPr>
        <p:spPr bwMode="auto">
          <a:xfrm>
            <a:off x="684213" y="692150"/>
            <a:ext cx="7632700" cy="457200"/>
          </a:xfrm>
          <a:prstGeom prst="rect">
            <a:avLst/>
          </a:prstGeom>
          <a:noFill/>
          <a:ln w="9525" algn="ctr">
            <a:noFill/>
            <a:miter lim="800000"/>
            <a:headEnd/>
            <a:tailEnd/>
          </a:ln>
        </p:spPr>
        <p:txBody>
          <a:bodyPr>
            <a:spAutoFit/>
          </a:bodyPr>
          <a:lstStyle/>
          <a:p>
            <a:pPr>
              <a:spcBef>
                <a:spcPct val="50000"/>
              </a:spcBef>
            </a:pPr>
            <a:endParaRPr lang="zh-CN" altLang="zh-CN"/>
          </a:p>
        </p:txBody>
      </p:sp>
      <p:pic>
        <p:nvPicPr>
          <p:cNvPr id="23555" name="Picture 5"/>
          <p:cNvPicPr>
            <a:picLocks noChangeAspect="1" noChangeArrowheads="1"/>
          </p:cNvPicPr>
          <p:nvPr/>
        </p:nvPicPr>
        <p:blipFill>
          <a:blip r:embed="rId2"/>
          <a:srcRect/>
          <a:stretch>
            <a:fillRect/>
          </a:stretch>
        </p:blipFill>
        <p:spPr bwMode="auto">
          <a:xfrm>
            <a:off x="468313" y="0"/>
            <a:ext cx="8207375" cy="4797425"/>
          </a:xfrm>
          <a:prstGeom prst="rect">
            <a:avLst/>
          </a:prstGeom>
          <a:noFill/>
          <a:ln w="9525" algn="ctr">
            <a:noFill/>
            <a:miter lim="800000"/>
            <a:headEnd/>
            <a:tailEnd/>
          </a:ln>
        </p:spPr>
      </p:pic>
      <p:sp>
        <p:nvSpPr>
          <p:cNvPr id="23556" name="Text Box 6"/>
          <p:cNvSpPr txBox="1">
            <a:spLocks noChangeArrowheads="1"/>
          </p:cNvSpPr>
          <p:nvPr/>
        </p:nvSpPr>
        <p:spPr bwMode="auto">
          <a:xfrm>
            <a:off x="214282" y="5013325"/>
            <a:ext cx="8715436" cy="1754326"/>
          </a:xfrm>
          <a:prstGeom prst="rect">
            <a:avLst/>
          </a:prstGeom>
          <a:noFill/>
          <a:ln w="9525" algn="ctr">
            <a:noFill/>
            <a:miter lim="800000"/>
            <a:headEnd/>
            <a:tailEnd/>
          </a:ln>
        </p:spPr>
        <p:txBody>
          <a:bodyPr wrap="square">
            <a:spAutoFit/>
          </a:bodyPr>
          <a:lstStyle/>
          <a:p>
            <a:pPr>
              <a:spcBef>
                <a:spcPct val="50000"/>
              </a:spcBef>
            </a:pPr>
            <a:r>
              <a:rPr lang="en-US" altLang="zh-CN" sz="2400" b="1" dirty="0" smtClean="0"/>
              <a:t>       The </a:t>
            </a:r>
            <a:r>
              <a:rPr lang="en-US" altLang="zh-CN" sz="2400" b="1" dirty="0"/>
              <a:t>relativistic electrons are generated by  ultra-intense laser. These electrons generate </a:t>
            </a:r>
            <a:r>
              <a:rPr lang="en-US" altLang="zh-CN" sz="2400" b="1" dirty="0" err="1"/>
              <a:t>Bremsstrahlung</a:t>
            </a:r>
            <a:r>
              <a:rPr lang="en-US" altLang="zh-CN" sz="2400" b="1" dirty="0"/>
              <a:t> </a:t>
            </a:r>
            <a:r>
              <a:rPr lang="en-US" altLang="zh-CN" sz="2400" b="1" dirty="0" err="1"/>
              <a:t>γray</a:t>
            </a:r>
            <a:r>
              <a:rPr lang="en-US" altLang="zh-CN" sz="2400" b="1" dirty="0"/>
              <a:t> in the Ta layer. </a:t>
            </a:r>
          </a:p>
          <a:p>
            <a:pPr>
              <a:spcBef>
                <a:spcPct val="50000"/>
              </a:spcBef>
            </a:pPr>
            <a:r>
              <a:rPr lang="en-US" altLang="zh-CN" sz="2400" b="1" dirty="0" smtClean="0"/>
              <a:t>       This </a:t>
            </a:r>
            <a:r>
              <a:rPr lang="en-US" altLang="zh-CN" sz="2400" b="1" dirty="0"/>
              <a:t>ray transmutes Sr-90 into Sr-89 through ( </a:t>
            </a:r>
            <a:r>
              <a:rPr lang="en-US" altLang="zh-CN" sz="2400" b="1" dirty="0" err="1"/>
              <a:t>γ,n</a:t>
            </a:r>
            <a:r>
              <a:rPr lang="en-US" altLang="zh-CN" sz="2400" b="1" dirty="0"/>
              <a:t> ) reaction in the Sr-90 target </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4"/>
          <p:cNvSpPr txBox="1">
            <a:spLocks noChangeArrowheads="1"/>
          </p:cNvSpPr>
          <p:nvPr/>
        </p:nvSpPr>
        <p:spPr bwMode="auto">
          <a:xfrm>
            <a:off x="755650" y="765175"/>
            <a:ext cx="7777163" cy="457200"/>
          </a:xfrm>
          <a:prstGeom prst="rect">
            <a:avLst/>
          </a:prstGeom>
          <a:noFill/>
          <a:ln w="9525" algn="ctr">
            <a:noFill/>
            <a:miter lim="800000"/>
            <a:headEnd/>
            <a:tailEnd/>
          </a:ln>
        </p:spPr>
        <p:txBody>
          <a:bodyPr>
            <a:spAutoFit/>
          </a:bodyPr>
          <a:lstStyle/>
          <a:p>
            <a:pPr>
              <a:spcBef>
                <a:spcPct val="50000"/>
              </a:spcBef>
            </a:pPr>
            <a:endParaRPr lang="zh-CN" altLang="zh-CN"/>
          </a:p>
        </p:txBody>
      </p:sp>
      <p:pic>
        <p:nvPicPr>
          <p:cNvPr id="24579" name="Picture 5"/>
          <p:cNvPicPr>
            <a:picLocks noChangeAspect="1" noChangeArrowheads="1"/>
          </p:cNvPicPr>
          <p:nvPr/>
        </p:nvPicPr>
        <p:blipFill>
          <a:blip r:embed="rId2"/>
          <a:srcRect/>
          <a:stretch>
            <a:fillRect/>
          </a:stretch>
        </p:blipFill>
        <p:spPr bwMode="auto">
          <a:xfrm>
            <a:off x="395288" y="0"/>
            <a:ext cx="8280400" cy="5192713"/>
          </a:xfrm>
          <a:prstGeom prst="rect">
            <a:avLst/>
          </a:prstGeom>
          <a:noFill/>
          <a:ln w="9525" algn="ctr">
            <a:noFill/>
            <a:miter lim="800000"/>
            <a:headEnd/>
            <a:tailEnd/>
          </a:ln>
        </p:spPr>
      </p:pic>
      <p:sp>
        <p:nvSpPr>
          <p:cNvPr id="24580" name="Text Box 6"/>
          <p:cNvSpPr txBox="1">
            <a:spLocks noChangeArrowheads="1"/>
          </p:cNvSpPr>
          <p:nvPr/>
        </p:nvSpPr>
        <p:spPr bwMode="auto">
          <a:xfrm>
            <a:off x="684213" y="5286388"/>
            <a:ext cx="7920037" cy="1384995"/>
          </a:xfrm>
          <a:prstGeom prst="rect">
            <a:avLst/>
          </a:prstGeom>
          <a:noFill/>
          <a:ln w="9525" algn="ctr">
            <a:noFill/>
            <a:miter lim="800000"/>
            <a:headEnd/>
            <a:tailEnd/>
          </a:ln>
        </p:spPr>
        <p:txBody>
          <a:bodyPr wrap="square">
            <a:spAutoFit/>
          </a:bodyPr>
          <a:lstStyle/>
          <a:p>
            <a:pPr>
              <a:spcBef>
                <a:spcPct val="50000"/>
              </a:spcBef>
            </a:pPr>
            <a:r>
              <a:rPr lang="en-US" altLang="zh-CN" sz="2800" b="1" dirty="0"/>
              <a:t>The nuclear activity of Sr-89 in the target as a function of irradiation time for a 10 </a:t>
            </a:r>
            <a:r>
              <a:rPr lang="en-US" altLang="zh-CN" sz="2800" b="1" baseline="30000" dirty="0"/>
              <a:t>20</a:t>
            </a:r>
            <a:r>
              <a:rPr lang="en-US" altLang="zh-CN" sz="2800" b="1" dirty="0"/>
              <a:t> W/cm</a:t>
            </a:r>
            <a:r>
              <a:rPr lang="en-US" altLang="zh-CN" sz="2800" b="1" baseline="30000" dirty="0"/>
              <a:t>2 </a:t>
            </a:r>
            <a:r>
              <a:rPr lang="en-US" altLang="zh-CN" sz="2800" b="1" dirty="0"/>
              <a:t>laser for the repetition rate of 1 , 10 , 100 and 1 kHz</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4"/>
          <p:cNvSpPr txBox="1">
            <a:spLocks noChangeArrowheads="1"/>
          </p:cNvSpPr>
          <p:nvPr/>
        </p:nvSpPr>
        <p:spPr bwMode="auto">
          <a:xfrm>
            <a:off x="971550" y="692150"/>
            <a:ext cx="7488238" cy="4664075"/>
          </a:xfrm>
          <a:prstGeom prst="rect">
            <a:avLst/>
          </a:prstGeom>
          <a:noFill/>
          <a:ln w="9525" algn="ctr">
            <a:noFill/>
            <a:miter lim="800000"/>
            <a:headEnd/>
            <a:tailEnd/>
          </a:ln>
        </p:spPr>
        <p:txBody>
          <a:bodyPr>
            <a:spAutoFit/>
          </a:bodyPr>
          <a:lstStyle/>
          <a:p>
            <a:pPr>
              <a:spcBef>
                <a:spcPct val="50000"/>
              </a:spcBef>
            </a:pPr>
            <a:r>
              <a:rPr lang="en-US" altLang="zh-CN" sz="4000"/>
              <a:t>If  target is irradiated with a 10 Hz , 10</a:t>
            </a:r>
            <a:r>
              <a:rPr lang="en-US" altLang="zh-CN" sz="4000" baseline="30000"/>
              <a:t>20</a:t>
            </a:r>
            <a:r>
              <a:rPr lang="en-US" altLang="zh-CN" sz="4000"/>
              <a:t> W/cm</a:t>
            </a:r>
            <a:r>
              <a:rPr lang="en-US" altLang="zh-CN" sz="4000" baseline="30000"/>
              <a:t>2</a:t>
            </a:r>
            <a:r>
              <a:rPr lang="en-US" altLang="zh-CN" sz="4000"/>
              <a:t> laser for an hour , its activity would be 0.67 Bq.</a:t>
            </a:r>
          </a:p>
          <a:p>
            <a:pPr>
              <a:spcBef>
                <a:spcPct val="50000"/>
              </a:spcBef>
            </a:pPr>
            <a:r>
              <a:rPr lang="en-US" altLang="zh-CN" sz="4000"/>
              <a:t>When irradiation intensity of 10</a:t>
            </a:r>
            <a:r>
              <a:rPr lang="en-US" altLang="zh-CN" sz="4000" baseline="30000"/>
              <a:t>21</a:t>
            </a:r>
            <a:r>
              <a:rPr lang="en-US" altLang="zh-CN" sz="4000"/>
              <a:t> w/cm</a:t>
            </a:r>
            <a:r>
              <a:rPr lang="en-US" altLang="zh-CN" sz="4000" baseline="30000"/>
              <a:t>2</a:t>
            </a:r>
            <a:r>
              <a:rPr lang="en-US" altLang="zh-CN" sz="4000"/>
              <a:t> and repetition rate of 100 Hz for an hour , the reaction activity would be 1.45 Bq</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6"/>
          <p:cNvSpPr txBox="1">
            <a:spLocks noChangeArrowheads="1"/>
          </p:cNvSpPr>
          <p:nvPr/>
        </p:nvSpPr>
        <p:spPr bwMode="auto">
          <a:xfrm>
            <a:off x="250825" y="333375"/>
            <a:ext cx="8569325" cy="5578475"/>
          </a:xfrm>
          <a:prstGeom prst="rect">
            <a:avLst/>
          </a:prstGeom>
          <a:noFill/>
          <a:ln w="9525" algn="ctr">
            <a:noFill/>
            <a:miter lim="800000"/>
            <a:headEnd/>
            <a:tailEnd/>
          </a:ln>
        </p:spPr>
        <p:txBody>
          <a:bodyPr>
            <a:spAutoFit/>
          </a:bodyPr>
          <a:lstStyle/>
          <a:p>
            <a:pPr>
              <a:spcBef>
                <a:spcPct val="50000"/>
              </a:spcBef>
            </a:pPr>
            <a:r>
              <a:rPr lang="en-US" altLang="zh-CN" sz="4000" b="1" dirty="0"/>
              <a:t> Conclusion</a:t>
            </a:r>
          </a:p>
          <a:p>
            <a:pPr>
              <a:spcBef>
                <a:spcPct val="50000"/>
              </a:spcBef>
            </a:pPr>
            <a:r>
              <a:rPr lang="en-US" altLang="zh-CN" sz="2000" b="1" dirty="0"/>
              <a:t>( 1 )Laser-induced transmutation of </a:t>
            </a:r>
            <a:r>
              <a:rPr lang="en-US" altLang="zh-CN" sz="2000" b="1" dirty="0" err="1"/>
              <a:t>radionuclides</a:t>
            </a:r>
            <a:r>
              <a:rPr lang="en-US" altLang="zh-CN" sz="2000" b="1" dirty="0"/>
              <a:t> is not restricted  to photoreaction since relativistic laser plasmas can also emit high-energy beam of protons, deuterons , ions and neutrons  The future development of this field will be promoted by  the future progress of laser technology .</a:t>
            </a:r>
          </a:p>
          <a:p>
            <a:pPr>
              <a:spcBef>
                <a:spcPct val="50000"/>
              </a:spcBef>
            </a:pPr>
            <a:r>
              <a:rPr lang="en-US" altLang="zh-CN" sz="2000" b="1" dirty="0"/>
              <a:t>( 2 ) Up to now the experiments have been done on the laser transmutation only by using the laser power density of 10</a:t>
            </a:r>
            <a:r>
              <a:rPr lang="en-US" altLang="zh-CN" sz="2000" b="1" baseline="30000" dirty="0"/>
              <a:t>20</a:t>
            </a:r>
            <a:r>
              <a:rPr lang="en-US" altLang="zh-CN" sz="2000" b="1" dirty="0"/>
              <a:t>w/cm</a:t>
            </a:r>
            <a:r>
              <a:rPr lang="en-US" altLang="zh-CN" sz="2000" b="1" baseline="30000" dirty="0"/>
              <a:t>2 </a:t>
            </a:r>
            <a:r>
              <a:rPr lang="en-US" altLang="zh-CN" sz="2000" b="1" dirty="0"/>
              <a:t> , but now the existing laser power  density already reaches to 10</a:t>
            </a:r>
            <a:r>
              <a:rPr lang="en-US" altLang="zh-CN" sz="2000" b="1" baseline="30000" dirty="0"/>
              <a:t>22</a:t>
            </a:r>
            <a:r>
              <a:rPr lang="en-US" altLang="zh-CN" sz="2000" b="1" dirty="0"/>
              <a:t>w/cm</a:t>
            </a:r>
            <a:r>
              <a:rPr lang="en-US" altLang="zh-CN" sz="2000" b="1" baseline="30000" dirty="0"/>
              <a:t>2</a:t>
            </a:r>
            <a:r>
              <a:rPr lang="en-US" altLang="zh-CN" sz="2000" b="1" dirty="0"/>
              <a:t>, these laser pulse will generate electron and photon temperatures in the range of the giant dipole resonance and therefore drastically increase the potential of laser transmutation .</a:t>
            </a:r>
          </a:p>
          <a:p>
            <a:pPr>
              <a:spcBef>
                <a:spcPct val="50000"/>
              </a:spcBef>
            </a:pPr>
            <a:r>
              <a:rPr lang="en-US" altLang="zh-CN" sz="2000" b="1" dirty="0"/>
              <a:t>( 3 ) Up to 10 </a:t>
            </a:r>
            <a:r>
              <a:rPr lang="en-US" altLang="zh-CN" sz="2000" b="1" baseline="30000" dirty="0"/>
              <a:t>26</a:t>
            </a:r>
            <a:r>
              <a:rPr lang="en-US" altLang="zh-CN" sz="2000" b="1" dirty="0"/>
              <a:t> to 10 </a:t>
            </a:r>
            <a:r>
              <a:rPr lang="en-US" altLang="zh-CN" sz="2000" b="1" baseline="30000" dirty="0"/>
              <a:t>27 </a:t>
            </a:r>
            <a:r>
              <a:rPr lang="en-US" altLang="zh-CN" sz="2000" b="1" dirty="0"/>
              <a:t>W/cm</a:t>
            </a:r>
            <a:r>
              <a:rPr lang="en-US" altLang="zh-CN" sz="2000" b="1" baseline="30000" dirty="0"/>
              <a:t>2 </a:t>
            </a:r>
            <a:r>
              <a:rPr lang="en-US" altLang="zh-CN" sz="2000" b="1" dirty="0"/>
              <a:t>laser is under development in LLNL on the National Ignition Facility it will be a very strong neutron source.</a:t>
            </a:r>
          </a:p>
          <a:p>
            <a:pPr>
              <a:spcBef>
                <a:spcPct val="50000"/>
              </a:spcBef>
            </a:pPr>
            <a:r>
              <a:rPr lang="en-US" altLang="zh-CN" sz="2000" b="1" dirty="0"/>
              <a:t>( 4 ) The development of </a:t>
            </a:r>
            <a:r>
              <a:rPr lang="en-US" altLang="zh-CN" sz="2000" b="1" dirty="0" err="1"/>
              <a:t>lase</a:t>
            </a:r>
            <a:r>
              <a:rPr lang="en-US" altLang="zh-CN" sz="2000" b="1" dirty="0"/>
              <a:t> transmutation of nuclear waste is staying on scientific research stage, more experiments are requested in the future.</a:t>
            </a:r>
            <a:endParaRPr lang="en-US" altLang="zh-CN" sz="2000" b="1" baseline="30000"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a:blip r:embed="rId2"/>
          <a:srcRect/>
          <a:stretch>
            <a:fillRect/>
          </a:stretch>
        </p:blipFill>
        <p:spPr bwMode="auto">
          <a:xfrm>
            <a:off x="571472" y="1428736"/>
            <a:ext cx="8215370" cy="5072098"/>
          </a:xfrm>
          <a:prstGeom prst="rect">
            <a:avLst/>
          </a:prstGeom>
          <a:noFill/>
          <a:ln w="9525">
            <a:noFill/>
            <a:miter lim="800000"/>
            <a:headEnd/>
            <a:tailEnd/>
          </a:ln>
        </p:spPr>
      </p:pic>
      <p:sp>
        <p:nvSpPr>
          <p:cNvPr id="3" name="TextBox 2"/>
          <p:cNvSpPr txBox="1"/>
          <p:nvPr/>
        </p:nvSpPr>
        <p:spPr>
          <a:xfrm>
            <a:off x="500034" y="357166"/>
            <a:ext cx="8429684" cy="707886"/>
          </a:xfrm>
          <a:prstGeom prst="rect">
            <a:avLst/>
          </a:prstGeom>
          <a:noFill/>
        </p:spPr>
        <p:txBody>
          <a:bodyPr wrap="square" rtlCol="0">
            <a:spAutoFit/>
          </a:bodyPr>
          <a:lstStyle/>
          <a:p>
            <a:r>
              <a:rPr lang="en-US" altLang="zh-CN" sz="4000" b="1" dirty="0" smtClean="0"/>
              <a:t>5.  LCS-γ</a:t>
            </a:r>
            <a:r>
              <a:rPr lang="zh-CN" altLang="en-US" sz="4000" b="1" dirty="0" smtClean="0"/>
              <a:t>射线朿在嬗变研究中的意义</a:t>
            </a:r>
            <a:endParaRPr lang="zh-CN" altLang="en-US" sz="4000" b="1"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285728"/>
            <a:ext cx="8429684" cy="5693866"/>
          </a:xfrm>
          <a:prstGeom prst="rect">
            <a:avLst/>
          </a:prstGeom>
          <a:noFill/>
        </p:spPr>
        <p:txBody>
          <a:bodyPr wrap="square" rtlCol="0">
            <a:spAutoFit/>
          </a:bodyPr>
          <a:lstStyle/>
          <a:p>
            <a:r>
              <a:rPr lang="en-US" sz="2800" dirty="0" smtClean="0"/>
              <a:t>    </a:t>
            </a:r>
            <a:r>
              <a:rPr lang="zh-CN" altLang="en-US" sz="2800" b="1" dirty="0" smtClean="0"/>
              <a:t>由</a:t>
            </a:r>
            <a:r>
              <a:rPr lang="en-US" altLang="zh-CN" sz="2800" b="1" dirty="0" smtClean="0"/>
              <a:t>γ</a:t>
            </a:r>
            <a:r>
              <a:rPr lang="zh-CN" altLang="en-US" sz="2800" b="1" dirty="0" smtClean="0"/>
              <a:t>光子产生嬗变的同时，也放出了中子，这些中</a:t>
            </a:r>
            <a:endParaRPr lang="en-US" altLang="zh-CN" sz="2800" b="1" dirty="0" smtClean="0"/>
          </a:p>
          <a:p>
            <a:endParaRPr lang="en-US" altLang="zh-CN" sz="2800" b="1" dirty="0" smtClean="0"/>
          </a:p>
          <a:p>
            <a:r>
              <a:rPr lang="zh-CN" altLang="en-US" sz="2800" b="1" dirty="0" smtClean="0"/>
              <a:t>子有高的通量，它可以引起放置在直接靶周围的超铀</a:t>
            </a:r>
            <a:endParaRPr lang="en-US" altLang="zh-CN" sz="2800" b="1" dirty="0" smtClean="0"/>
          </a:p>
          <a:p>
            <a:endParaRPr lang="en-US" altLang="zh-CN" sz="2800" b="1" dirty="0" smtClean="0"/>
          </a:p>
          <a:p>
            <a:r>
              <a:rPr lang="zh-CN" altLang="en-US" sz="2800" b="1" dirty="0" smtClean="0"/>
              <a:t>元素和长寿命的裂变产物的次级反应，碳是另一种直</a:t>
            </a:r>
            <a:endParaRPr lang="en-US" altLang="zh-CN" sz="2800" b="1" dirty="0" smtClean="0"/>
          </a:p>
          <a:p>
            <a:endParaRPr lang="en-US" altLang="zh-CN" sz="2800" b="1" dirty="0" smtClean="0"/>
          </a:p>
          <a:p>
            <a:r>
              <a:rPr lang="zh-CN" altLang="en-US" sz="2800" b="1" dirty="0" smtClean="0"/>
              <a:t>接靶和中子源的候选者，碳通过（</a:t>
            </a:r>
            <a:r>
              <a:rPr lang="en-US" altLang="zh-CN" sz="2800" b="1" dirty="0" smtClean="0"/>
              <a:t>γ</a:t>
            </a:r>
            <a:r>
              <a:rPr lang="zh-CN" altLang="en-US" sz="2800" b="1" dirty="0" smtClean="0"/>
              <a:t>，</a:t>
            </a:r>
            <a:r>
              <a:rPr lang="en-US" sz="2800" b="1" dirty="0" smtClean="0"/>
              <a:t>n</a:t>
            </a:r>
            <a:r>
              <a:rPr lang="zh-CN" altLang="en-US" sz="2800" b="1" dirty="0" smtClean="0"/>
              <a:t>）反应嬗变到</a:t>
            </a:r>
            <a:endParaRPr lang="en-US" altLang="zh-CN" sz="2800" b="1" dirty="0" smtClean="0"/>
          </a:p>
          <a:p>
            <a:endParaRPr lang="en-US" altLang="zh-CN" sz="2800" b="1" dirty="0" smtClean="0"/>
          </a:p>
          <a:p>
            <a:r>
              <a:rPr lang="zh-CN" altLang="en-US" sz="2800" b="1" dirty="0" smtClean="0"/>
              <a:t>稳定的硼，硼衰变为几个</a:t>
            </a:r>
            <a:r>
              <a:rPr lang="en-US" altLang="zh-CN" sz="2800" b="1" dirty="0" smtClean="0"/>
              <a:t>α</a:t>
            </a:r>
            <a:r>
              <a:rPr lang="zh-CN" altLang="en-US" sz="2800" b="1" dirty="0" smtClean="0"/>
              <a:t>粒子和几个质子，通过（</a:t>
            </a:r>
            <a:r>
              <a:rPr lang="en-US" altLang="zh-CN" sz="2800" b="1" dirty="0" smtClean="0"/>
              <a:t>γ</a:t>
            </a:r>
            <a:r>
              <a:rPr lang="zh-CN" altLang="en-US" sz="2800" b="1" dirty="0" smtClean="0"/>
              <a:t>，</a:t>
            </a:r>
            <a:endParaRPr lang="en-US" altLang="zh-CN" sz="2800" b="1" dirty="0" smtClean="0"/>
          </a:p>
          <a:p>
            <a:endParaRPr lang="en-US" sz="2800" b="1" dirty="0" smtClean="0"/>
          </a:p>
          <a:p>
            <a:r>
              <a:rPr lang="en-US" sz="2800" b="1" dirty="0" smtClean="0"/>
              <a:t>n</a:t>
            </a:r>
            <a:r>
              <a:rPr lang="zh-CN" altLang="en-US" sz="2800" b="1" dirty="0" smtClean="0"/>
              <a:t>）反应，存在这样的可能性在碳靶中得到更大的增</a:t>
            </a:r>
            <a:endParaRPr lang="en-US" altLang="zh-CN" sz="2800" b="1" dirty="0" smtClean="0"/>
          </a:p>
          <a:p>
            <a:endParaRPr lang="en-US" altLang="zh-CN" sz="2800" b="1" dirty="0" smtClean="0"/>
          </a:p>
          <a:p>
            <a:r>
              <a:rPr lang="zh-CN" altLang="en-US" sz="2800" b="1" dirty="0" smtClean="0"/>
              <a:t>强的反应率，这在下面将进行讨论。</a:t>
            </a:r>
            <a:endParaRPr lang="zh-CN" altLang="en-US" sz="2800" b="1"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ct val="100000"/>
              </a:lnSpc>
              <a:spcBef>
                <a:spcPct val="0"/>
              </a:spcBef>
              <a:spcAft>
                <a:spcPct val="0"/>
              </a:spcAft>
              <a:buClrTx/>
              <a:buSzTx/>
              <a:buFontTx/>
              <a:buNone/>
              <a:tabLst/>
            </a:pPr>
            <a:r>
              <a:rPr kumimoji="0" lang="zh-CN" sz="1600" b="0" i="0" u="none" strike="noStrike" cap="none" normalizeH="0" baseline="0" smtClean="0">
                <a:ln>
                  <a:noFill/>
                </a:ln>
                <a:solidFill>
                  <a:schemeClr val="tx1"/>
                </a:solidFill>
                <a:effectLst/>
                <a:latin typeface="Calibri" pitchFamily="34" charset="0"/>
                <a:ea typeface="宋体" pitchFamily="2" charset="-122"/>
                <a:cs typeface="Times New Roman" pitchFamily="18" charset="0"/>
              </a:rPr>
              <a:t>反应率</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22937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ct val="100000"/>
              </a:lnSpc>
              <a:spcBef>
                <a:spcPct val="0"/>
              </a:spcBef>
              <a:spcAft>
                <a:spcPct val="0"/>
              </a:spcAft>
              <a:buClrTx/>
              <a:buSzTx/>
              <a:buFontTx/>
              <a:buNone/>
              <a:tabLst/>
            </a:pPr>
            <a:r>
              <a:rPr kumimoji="0" lang="zh-CN" sz="1600" b="0" i="0" u="none" strike="noStrike" cap="none" normalizeH="0" baseline="0" smtClean="0">
                <a:ln>
                  <a:noFill/>
                </a:ln>
                <a:solidFill>
                  <a:schemeClr val="tx1"/>
                </a:solidFill>
                <a:effectLst/>
                <a:latin typeface="Calibri" pitchFamily="34" charset="0"/>
                <a:ea typeface="宋体" pitchFamily="2" charset="-122"/>
                <a:cs typeface="Times New Roman" pitchFamily="18" charset="0"/>
              </a:rPr>
              <a:t>反应率</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229379"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ct val="100000"/>
              </a:lnSpc>
              <a:spcBef>
                <a:spcPct val="0"/>
              </a:spcBef>
              <a:spcAft>
                <a:spcPct val="0"/>
              </a:spcAft>
              <a:buClrTx/>
              <a:buSzTx/>
              <a:buFontTx/>
              <a:buNone/>
              <a:tabLst/>
            </a:pPr>
            <a:r>
              <a:rPr kumimoji="0" lang="zh-CN" sz="1600" b="0" i="0" u="none" strike="noStrike" cap="none" normalizeH="0" baseline="0" smtClean="0">
                <a:ln>
                  <a:noFill/>
                </a:ln>
                <a:solidFill>
                  <a:schemeClr val="tx1"/>
                </a:solidFill>
                <a:effectLst/>
                <a:latin typeface="Calibri" pitchFamily="34" charset="0"/>
                <a:ea typeface="宋体" pitchFamily="2" charset="-122"/>
                <a:cs typeface="Times New Roman" pitchFamily="18" charset="0"/>
              </a:rPr>
              <a:t>反应率</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8" name="TextBox 7"/>
          <p:cNvSpPr txBox="1"/>
          <p:nvPr/>
        </p:nvSpPr>
        <p:spPr>
          <a:xfrm>
            <a:off x="428596" y="642918"/>
            <a:ext cx="8286808" cy="5109091"/>
          </a:xfrm>
          <a:prstGeom prst="rect">
            <a:avLst/>
          </a:prstGeom>
          <a:noFill/>
        </p:spPr>
        <p:txBody>
          <a:bodyPr wrap="square" rtlCol="0">
            <a:spAutoFit/>
          </a:bodyPr>
          <a:lstStyle/>
          <a:p>
            <a:r>
              <a:rPr lang="zh-CN" altLang="en-US" sz="2800" b="1" dirty="0" smtClean="0"/>
              <a:t>嬗变反应率 </a:t>
            </a:r>
            <a:r>
              <a:rPr lang="en-US" sz="2800" b="1" dirty="0" err="1" smtClean="0"/>
              <a:t>R</a:t>
            </a:r>
            <a:r>
              <a:rPr lang="en-US" sz="2800" b="1" baseline="-25000" dirty="0" err="1" smtClean="0"/>
              <a:t>res</a:t>
            </a:r>
            <a:r>
              <a:rPr lang="zh-CN" altLang="en-US" sz="2800" b="1" dirty="0" smtClean="0"/>
              <a:t>  </a:t>
            </a:r>
            <a:endParaRPr lang="en-US" altLang="zh-CN" sz="2800" b="1" dirty="0" smtClean="0"/>
          </a:p>
          <a:p>
            <a:endParaRPr lang="en-US" sz="2800" b="1" dirty="0" smtClean="0"/>
          </a:p>
          <a:p>
            <a:r>
              <a:rPr lang="en-US" sz="2800" b="1" dirty="0" err="1" smtClean="0"/>
              <a:t>R</a:t>
            </a:r>
            <a:r>
              <a:rPr lang="en-US" sz="2800" b="1" baseline="-25000" dirty="0" err="1" smtClean="0"/>
              <a:t>res</a:t>
            </a:r>
            <a:r>
              <a:rPr lang="en-US" sz="2800" b="1" dirty="0" smtClean="0"/>
              <a:t>=&lt;</a:t>
            </a:r>
            <a:r>
              <a:rPr lang="en-US" sz="2800" b="1" dirty="0" err="1" smtClean="0"/>
              <a:t>σ</a:t>
            </a:r>
            <a:r>
              <a:rPr lang="en-US" sz="2800" b="1" baseline="-25000" dirty="0" err="1" smtClean="0"/>
              <a:t>gr</a:t>
            </a:r>
            <a:r>
              <a:rPr lang="en-US" sz="2800" b="1" dirty="0" smtClean="0"/>
              <a:t>(</a:t>
            </a:r>
            <a:r>
              <a:rPr lang="en-US" sz="2800" b="1" dirty="0" err="1" smtClean="0"/>
              <a:t>E</a:t>
            </a:r>
            <a:r>
              <a:rPr lang="en-US" sz="2800" b="1" baseline="-25000" dirty="0" err="1" smtClean="0"/>
              <a:t>p</a:t>
            </a:r>
            <a:r>
              <a:rPr lang="en-US" sz="2800" b="1" dirty="0" smtClean="0"/>
              <a:t>)&gt;/&lt;</a:t>
            </a:r>
            <a:r>
              <a:rPr lang="en-US" sz="2800" b="1" dirty="0" err="1" smtClean="0"/>
              <a:t>σ</a:t>
            </a:r>
            <a:r>
              <a:rPr lang="en-US" sz="2800" b="1" baseline="-25000" dirty="0" err="1" smtClean="0"/>
              <a:t>pa</a:t>
            </a:r>
            <a:r>
              <a:rPr lang="en-US" sz="2800" b="1" dirty="0" smtClean="0"/>
              <a:t>(</a:t>
            </a:r>
            <a:r>
              <a:rPr lang="en-US" sz="2800" b="1" dirty="0" err="1" smtClean="0"/>
              <a:t>E</a:t>
            </a:r>
            <a:r>
              <a:rPr lang="en-US" sz="2800" b="1" baseline="-25000" dirty="0" err="1" smtClean="0"/>
              <a:t>p</a:t>
            </a:r>
            <a:r>
              <a:rPr lang="en-US" sz="2800" b="1" dirty="0" smtClean="0"/>
              <a:t>)+</a:t>
            </a:r>
            <a:r>
              <a:rPr lang="en-US" sz="2800" b="1" dirty="0" err="1" smtClean="0"/>
              <a:t>σ</a:t>
            </a:r>
            <a:r>
              <a:rPr lang="en-US" sz="2800" b="1" baseline="-25000" dirty="0" err="1" smtClean="0"/>
              <a:t>gr</a:t>
            </a:r>
            <a:r>
              <a:rPr lang="en-US" sz="2800" b="1" dirty="0" smtClean="0"/>
              <a:t>(</a:t>
            </a:r>
            <a:r>
              <a:rPr lang="en-US" sz="2800" b="1" dirty="0" err="1" smtClean="0"/>
              <a:t>E</a:t>
            </a:r>
            <a:r>
              <a:rPr lang="en-US" sz="2800" b="1" baseline="-25000" dirty="0" err="1" smtClean="0"/>
              <a:t>p</a:t>
            </a:r>
            <a:r>
              <a:rPr lang="en-US" sz="2800" b="1" dirty="0" smtClean="0"/>
              <a:t>)+</a:t>
            </a:r>
            <a:r>
              <a:rPr lang="en-US" sz="2800" b="1" dirty="0" err="1" smtClean="0"/>
              <a:t>σ</a:t>
            </a:r>
            <a:r>
              <a:rPr lang="en-US" sz="2800" b="1" baseline="-25000" dirty="0" err="1" smtClean="0"/>
              <a:t>co</a:t>
            </a:r>
            <a:r>
              <a:rPr lang="en-US" sz="2800" b="1" dirty="0" smtClean="0"/>
              <a:t>(</a:t>
            </a:r>
            <a:r>
              <a:rPr lang="en-US" sz="2800" b="1" dirty="0" err="1" smtClean="0"/>
              <a:t>E</a:t>
            </a:r>
            <a:r>
              <a:rPr lang="en-US" sz="2800" b="1" baseline="-25000" dirty="0" err="1" smtClean="0"/>
              <a:t>p</a:t>
            </a:r>
            <a:r>
              <a:rPr lang="en-US" sz="2800" b="1" dirty="0" smtClean="0"/>
              <a:t>)+</a:t>
            </a:r>
            <a:r>
              <a:rPr lang="en-US" sz="2800" b="1" dirty="0" err="1" smtClean="0"/>
              <a:t>σ</a:t>
            </a:r>
            <a:r>
              <a:rPr lang="en-US" sz="2800" b="1" baseline="-25000" dirty="0" err="1" smtClean="0"/>
              <a:t>pe</a:t>
            </a:r>
            <a:r>
              <a:rPr lang="en-US" sz="2800" b="1" dirty="0" smtClean="0"/>
              <a:t>(</a:t>
            </a:r>
            <a:r>
              <a:rPr lang="en-US" sz="2800" b="1" dirty="0" err="1" smtClean="0"/>
              <a:t>E</a:t>
            </a:r>
            <a:r>
              <a:rPr lang="en-US" sz="2800" b="1" baseline="-25000" dirty="0" err="1" smtClean="0"/>
              <a:t>p</a:t>
            </a:r>
            <a:r>
              <a:rPr lang="en-US" sz="2800" b="1" dirty="0" smtClean="0"/>
              <a:t>)&gt;       </a:t>
            </a:r>
            <a:endParaRPr lang="zh-CN" altLang="en-US" sz="2800" b="1" dirty="0" smtClean="0"/>
          </a:p>
          <a:p>
            <a:endParaRPr lang="en-US" altLang="zh-CN" sz="2800" b="1" dirty="0" smtClean="0"/>
          </a:p>
          <a:p>
            <a:r>
              <a:rPr lang="zh-CN" altLang="en-US" sz="2800" b="1" dirty="0" smtClean="0"/>
              <a:t>这里</a:t>
            </a:r>
            <a:r>
              <a:rPr lang="en-US" sz="2800" b="1" dirty="0" err="1" smtClean="0"/>
              <a:t>σ</a:t>
            </a:r>
            <a:r>
              <a:rPr lang="en-US" sz="2800" b="1" baseline="-25000" dirty="0" err="1" smtClean="0"/>
              <a:t>pa</a:t>
            </a:r>
            <a:r>
              <a:rPr lang="en-US" sz="2800" b="1" dirty="0" smtClean="0"/>
              <a:t>(</a:t>
            </a:r>
            <a:r>
              <a:rPr lang="en-US" sz="2800" b="1" dirty="0" err="1" smtClean="0"/>
              <a:t>E</a:t>
            </a:r>
            <a:r>
              <a:rPr lang="en-US" sz="2800" b="1" baseline="-25000" dirty="0" err="1" smtClean="0"/>
              <a:t>p</a:t>
            </a:r>
            <a:r>
              <a:rPr lang="en-US" sz="2800" b="1" dirty="0" smtClean="0"/>
              <a:t>)</a:t>
            </a:r>
            <a:r>
              <a:rPr lang="zh-CN" altLang="en-US" sz="2800" b="1" dirty="0" smtClean="0"/>
              <a:t>是能量为</a:t>
            </a:r>
            <a:r>
              <a:rPr lang="en-US" sz="2800" b="1" dirty="0" err="1" smtClean="0"/>
              <a:t>E</a:t>
            </a:r>
            <a:r>
              <a:rPr lang="en-US" sz="2800" b="1" baseline="-25000" dirty="0" err="1" smtClean="0"/>
              <a:t>p</a:t>
            </a:r>
            <a:r>
              <a:rPr lang="zh-CN" altLang="en-US" sz="2800" b="1" dirty="0" smtClean="0"/>
              <a:t>的</a:t>
            </a:r>
            <a:r>
              <a:rPr lang="en-US" altLang="zh-CN" sz="2800" b="1" dirty="0" smtClean="0"/>
              <a:t>γ</a:t>
            </a:r>
            <a:r>
              <a:rPr lang="zh-CN" altLang="en-US" sz="2800" b="1" dirty="0" smtClean="0"/>
              <a:t>光子产生电子对的截面</a:t>
            </a:r>
          </a:p>
          <a:p>
            <a:r>
              <a:rPr lang="en-US" sz="2800" b="1" dirty="0" smtClean="0"/>
              <a:t>       </a:t>
            </a:r>
          </a:p>
          <a:p>
            <a:r>
              <a:rPr lang="en-US" sz="2800" b="1" dirty="0" smtClean="0"/>
              <a:t>        </a:t>
            </a:r>
            <a:r>
              <a:rPr lang="en-US" sz="2800" b="1" dirty="0" err="1" smtClean="0"/>
              <a:t>σ</a:t>
            </a:r>
            <a:r>
              <a:rPr lang="en-US" sz="2800" b="1" baseline="-25000" dirty="0" err="1" smtClean="0"/>
              <a:t>gr</a:t>
            </a:r>
            <a:r>
              <a:rPr lang="en-US" sz="2800" b="1" dirty="0" smtClean="0"/>
              <a:t>(</a:t>
            </a:r>
            <a:r>
              <a:rPr lang="en-US" sz="2800" b="1" dirty="0" err="1" smtClean="0"/>
              <a:t>E</a:t>
            </a:r>
            <a:r>
              <a:rPr lang="en-US" sz="2800" b="1" baseline="-25000" dirty="0" err="1" smtClean="0"/>
              <a:t>p</a:t>
            </a:r>
            <a:r>
              <a:rPr lang="en-US" sz="2800" b="1" dirty="0" smtClean="0"/>
              <a:t>)</a:t>
            </a:r>
            <a:r>
              <a:rPr lang="zh-CN" altLang="en-US" sz="2800" b="1" dirty="0" smtClean="0"/>
              <a:t>是产生巨共振的截面</a:t>
            </a:r>
          </a:p>
          <a:p>
            <a:r>
              <a:rPr lang="en-US" sz="2800" b="1" dirty="0" smtClean="0"/>
              <a:t>	</a:t>
            </a:r>
          </a:p>
          <a:p>
            <a:r>
              <a:rPr lang="en-US" sz="2800" b="1" dirty="0" smtClean="0"/>
              <a:t>        </a:t>
            </a:r>
            <a:r>
              <a:rPr lang="en-US" sz="2800" b="1" dirty="0" err="1" smtClean="0"/>
              <a:t>σ</a:t>
            </a:r>
            <a:r>
              <a:rPr lang="en-US" sz="2800" b="1" baseline="-25000" dirty="0" err="1" smtClean="0"/>
              <a:t>pe</a:t>
            </a:r>
            <a:r>
              <a:rPr lang="en-US" sz="2800" b="1" dirty="0" smtClean="0"/>
              <a:t>(</a:t>
            </a:r>
            <a:r>
              <a:rPr lang="en-US" sz="2800" b="1" dirty="0" err="1" smtClean="0"/>
              <a:t>E</a:t>
            </a:r>
            <a:r>
              <a:rPr lang="en-US" sz="2800" b="1" baseline="-25000" dirty="0" err="1" smtClean="0"/>
              <a:t>p</a:t>
            </a:r>
            <a:r>
              <a:rPr lang="en-US" sz="2800" b="1" dirty="0" smtClean="0"/>
              <a:t>)</a:t>
            </a:r>
            <a:r>
              <a:rPr lang="zh-CN" altLang="en-US" sz="2800" b="1" dirty="0" smtClean="0"/>
              <a:t>是和靶中的电子产生康普顿散射的截面</a:t>
            </a:r>
          </a:p>
          <a:p>
            <a:r>
              <a:rPr lang="en-US" sz="2800" b="1" dirty="0" smtClean="0"/>
              <a:t>	</a:t>
            </a:r>
          </a:p>
          <a:p>
            <a:r>
              <a:rPr lang="en-US" sz="2800" b="1" dirty="0" smtClean="0"/>
              <a:t>        </a:t>
            </a:r>
            <a:r>
              <a:rPr lang="en-US" sz="2800" b="1" dirty="0" err="1" smtClean="0"/>
              <a:t>σ</a:t>
            </a:r>
            <a:r>
              <a:rPr lang="en-US" sz="2800" b="1" baseline="-25000" dirty="0" err="1" smtClean="0"/>
              <a:t>co</a:t>
            </a:r>
            <a:r>
              <a:rPr lang="en-US" sz="2800" b="1" dirty="0" smtClean="0"/>
              <a:t>(</a:t>
            </a:r>
            <a:r>
              <a:rPr lang="en-US" sz="2800" b="1" dirty="0" err="1" smtClean="0"/>
              <a:t>E</a:t>
            </a:r>
            <a:r>
              <a:rPr lang="en-US" sz="2800" b="1" baseline="-25000" dirty="0" err="1" smtClean="0"/>
              <a:t>p</a:t>
            </a:r>
            <a:r>
              <a:rPr lang="en-US" sz="2800" b="1" dirty="0" smtClean="0"/>
              <a:t>)</a:t>
            </a:r>
            <a:r>
              <a:rPr lang="zh-CN" altLang="en-US" sz="2800" b="1" dirty="0" smtClean="0"/>
              <a:t>是产生光电反应的截面</a:t>
            </a:r>
          </a:p>
          <a:p>
            <a:endParaRPr lang="zh-CN" alt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a:blip r:embed="rId2"/>
          <a:srcRect/>
          <a:stretch>
            <a:fillRect/>
          </a:stretch>
        </p:blipFill>
        <p:spPr bwMode="auto">
          <a:xfrm>
            <a:off x="214282" y="1714488"/>
            <a:ext cx="8929718" cy="5143512"/>
          </a:xfrm>
          <a:prstGeom prst="rect">
            <a:avLst/>
          </a:prstGeom>
          <a:noFill/>
          <a:ln w="9525">
            <a:noFill/>
            <a:miter lim="800000"/>
            <a:headEnd/>
            <a:tailEnd/>
          </a:ln>
        </p:spPr>
      </p:pic>
      <p:sp>
        <p:nvSpPr>
          <p:cNvPr id="3" name="TextBox 2"/>
          <p:cNvSpPr txBox="1"/>
          <p:nvPr/>
        </p:nvSpPr>
        <p:spPr>
          <a:xfrm>
            <a:off x="285720" y="428604"/>
            <a:ext cx="8286808" cy="954107"/>
          </a:xfrm>
          <a:prstGeom prst="rect">
            <a:avLst/>
          </a:prstGeom>
          <a:noFill/>
        </p:spPr>
        <p:txBody>
          <a:bodyPr wrap="square" rtlCol="0">
            <a:spAutoFit/>
          </a:bodyPr>
          <a:lstStyle/>
          <a:p>
            <a:r>
              <a:rPr lang="zh-CN" altLang="en-US" sz="2800" b="1" dirty="0" smtClean="0"/>
              <a:t>对于</a:t>
            </a:r>
            <a:r>
              <a:rPr lang="en-US" sz="2800" b="1" dirty="0" smtClean="0"/>
              <a:t>FP</a:t>
            </a:r>
            <a:r>
              <a:rPr lang="zh-CN" altLang="en-US" sz="2800" b="1" dirty="0" smtClean="0"/>
              <a:t>靶和一个标准</a:t>
            </a:r>
            <a:r>
              <a:rPr lang="en-US" altLang="zh-CN" sz="2800" b="1" dirty="0" smtClean="0"/>
              <a:t>γ</a:t>
            </a:r>
            <a:r>
              <a:rPr lang="zh-CN" altLang="en-US" sz="2800" b="1" dirty="0" smtClean="0"/>
              <a:t>射线能谱，上面几种过程的截面见下图 </a:t>
            </a:r>
            <a:endParaRPr lang="zh-CN" altLang="en-US" sz="28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4" name="Picture 2"/>
          <p:cNvPicPr>
            <a:picLocks noChangeAspect="1" noChangeArrowheads="1"/>
          </p:cNvPicPr>
          <p:nvPr/>
        </p:nvPicPr>
        <p:blipFill>
          <a:blip r:embed="rId2"/>
          <a:srcRect/>
          <a:stretch>
            <a:fillRect/>
          </a:stretch>
        </p:blipFill>
        <p:spPr bwMode="auto">
          <a:xfrm>
            <a:off x="2143108" y="785794"/>
            <a:ext cx="5143536" cy="1571636"/>
          </a:xfrm>
          <a:prstGeom prst="rect">
            <a:avLst/>
          </a:prstGeom>
          <a:noFill/>
          <a:ln w="9525">
            <a:noFill/>
            <a:miter lim="800000"/>
            <a:headEnd/>
            <a:tailEnd/>
          </a:ln>
          <a:effectLst/>
        </p:spPr>
      </p:pic>
      <p:pic>
        <p:nvPicPr>
          <p:cNvPr id="177155" name="Picture 3"/>
          <p:cNvPicPr>
            <a:picLocks noChangeAspect="1" noChangeArrowheads="1"/>
          </p:cNvPicPr>
          <p:nvPr/>
        </p:nvPicPr>
        <p:blipFill>
          <a:blip r:embed="rId3"/>
          <a:srcRect/>
          <a:stretch>
            <a:fillRect/>
          </a:stretch>
        </p:blipFill>
        <p:spPr bwMode="auto">
          <a:xfrm>
            <a:off x="1643042" y="2571744"/>
            <a:ext cx="5357849" cy="1428760"/>
          </a:xfrm>
          <a:prstGeom prst="rect">
            <a:avLst/>
          </a:prstGeom>
          <a:noFill/>
          <a:ln w="9525">
            <a:noFill/>
            <a:miter lim="800000"/>
            <a:headEnd/>
            <a:tailEnd/>
          </a:ln>
          <a:effectLst/>
        </p:spPr>
      </p:pic>
      <p:pic>
        <p:nvPicPr>
          <p:cNvPr id="177156" name="Picture 4"/>
          <p:cNvPicPr>
            <a:picLocks noChangeAspect="1" noChangeArrowheads="1"/>
          </p:cNvPicPr>
          <p:nvPr/>
        </p:nvPicPr>
        <p:blipFill>
          <a:blip r:embed="rId4"/>
          <a:srcRect/>
          <a:stretch>
            <a:fillRect/>
          </a:stretch>
        </p:blipFill>
        <p:spPr bwMode="auto">
          <a:xfrm>
            <a:off x="1000100" y="4286256"/>
            <a:ext cx="7072362" cy="22860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Rectangle 1"/>
          <p:cNvSpPr>
            <a:spLocks noChangeArrowheads="1"/>
          </p:cNvSpPr>
          <p:nvPr/>
        </p:nvSpPr>
        <p:spPr bwMode="auto">
          <a:xfrm>
            <a:off x="142845" y="-214338"/>
            <a:ext cx="821537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0" lang="en-US" alt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266700" algn="l" defTabSz="914400" rtl="0" eaLnBrk="1" fontAlgn="base" latinLnBrk="0" hangingPunct="1">
              <a:lnSpc>
                <a:spcPct val="100000"/>
              </a:lnSpc>
              <a:spcBef>
                <a:spcPct val="0"/>
              </a:spcBef>
              <a:spcAft>
                <a:spcPct val="0"/>
              </a:spcAft>
              <a:buClrTx/>
              <a:buSzTx/>
              <a:buFontTx/>
              <a:buNone/>
              <a:tabLst/>
            </a:pPr>
            <a:r>
              <a:rPr kumimoji="0" lang="zh-CN" altLang="en-US"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对于高</a:t>
            </a:r>
            <a:r>
              <a:rPr kumimoji="0" lang="en-US" alt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z</a:t>
            </a:r>
            <a:r>
              <a:rPr kumimoji="0" lang="zh-CN" altLang="en-US"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物质，如</a:t>
            </a:r>
            <a:r>
              <a:rPr kumimoji="0" lang="en-US" alt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FP</a:t>
            </a:r>
            <a:r>
              <a:rPr kumimoji="0" lang="zh-CN" altLang="en-US"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或</a:t>
            </a:r>
            <a:r>
              <a:rPr kumimoji="0" lang="en-US" alt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TRU</a:t>
            </a:r>
            <a:r>
              <a:rPr kumimoji="0" lang="zh-CN" altLang="en-US"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物质中的高</a:t>
            </a:r>
            <a:r>
              <a:rPr kumimoji="0" lang="en-US" alt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z</a:t>
            </a:r>
            <a:r>
              <a:rPr kumimoji="0" lang="zh-CN" altLang="en-US"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的物质，</a:t>
            </a:r>
            <a:endParaRPr kumimoji="0" lang="en-US" alt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266700" algn="l" defTabSz="914400" rtl="0" eaLnBrk="1" fontAlgn="base" latinLnBrk="0" hangingPunct="1">
              <a:lnSpc>
                <a:spcPct val="100000"/>
              </a:lnSpc>
              <a:spcBef>
                <a:spcPct val="0"/>
              </a:spcBef>
              <a:spcAft>
                <a:spcPct val="0"/>
              </a:spcAft>
              <a:buClrTx/>
              <a:buSzTx/>
              <a:buFontTx/>
              <a:buNone/>
              <a:tabLst/>
            </a:pPr>
            <a:endParaRPr kumimoji="0" lang="en-US" alt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266700" algn="l" defTabSz="914400" rtl="0" eaLnBrk="1" fontAlgn="base" latinLnBrk="0" hangingPunct="1">
              <a:lnSpc>
                <a:spcPct val="100000"/>
              </a:lnSpc>
              <a:spcBef>
                <a:spcPct val="0"/>
              </a:spcBef>
              <a:spcAft>
                <a:spcPct val="0"/>
              </a:spcAft>
              <a:buClrTx/>
              <a:buSzTx/>
              <a:buFontTx/>
              <a:buNone/>
              <a:tabLst/>
            </a:pPr>
            <a:r>
              <a:rPr kumimoji="0" lang="zh-CN" altLang="en-US"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可以改变为：</a:t>
            </a:r>
            <a:endParaRPr lang="en-US" altLang="zh-CN" sz="2800" b="1" dirty="0" smtClean="0">
              <a:latin typeface="Arial" pitchFamily="34" charset="0"/>
              <a:ea typeface="宋体" pitchFamily="2" charset="-122"/>
              <a:cs typeface="Times New Roman" pitchFamily="18" charset="0"/>
            </a:endParaRPr>
          </a:p>
          <a:p>
            <a:pPr marL="0" marR="0" lvl="0" indent="266700" algn="l" defTabSz="914400" rtl="0" eaLnBrk="1" fontAlgn="base" latinLnBrk="0" hangingPunct="1">
              <a:lnSpc>
                <a:spcPct val="100000"/>
              </a:lnSpc>
              <a:spcBef>
                <a:spcPct val="0"/>
              </a:spcBef>
              <a:spcAft>
                <a:spcPct val="0"/>
              </a:spcAft>
              <a:buClrTx/>
              <a:buSzTx/>
              <a:buFontTx/>
              <a:buNone/>
              <a:tabLst/>
            </a:pPr>
            <a:r>
              <a:rPr kumimoji="0" lang="en-US" altLang="zh-CN" sz="2800" b="1" i="0" u="none" strike="noStrike" cap="none" normalizeH="0" dirty="0" smtClean="0">
                <a:ln>
                  <a:noFill/>
                </a:ln>
                <a:solidFill>
                  <a:schemeClr val="tx1"/>
                </a:solidFill>
                <a:effectLst/>
                <a:latin typeface="Arial" pitchFamily="34" charset="0"/>
                <a:ea typeface="宋体" pitchFamily="2" charset="-122"/>
                <a:cs typeface="Times New Roman" pitchFamily="18" charset="0"/>
              </a:rPr>
              <a:t>                     </a:t>
            </a:r>
            <a:r>
              <a:rPr kumimoji="0" lang="zh-CN" altLang="en-US"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 </a:t>
            </a:r>
            <a:r>
              <a:rPr kumimoji="0" lang="en-US" altLang="zh-CN" sz="2800" b="1" i="0" u="none" strike="noStrike" cap="none" normalizeH="0" baseline="0" dirty="0" err="1" smtClean="0">
                <a:ln>
                  <a:noFill/>
                </a:ln>
                <a:solidFill>
                  <a:schemeClr val="tx1"/>
                </a:solidFill>
                <a:effectLst/>
                <a:latin typeface="Times New Roman" pitchFamily="18" charset="0"/>
                <a:ea typeface="宋体" pitchFamily="2" charset="-122"/>
                <a:cs typeface="Times New Roman" pitchFamily="18" charset="0"/>
              </a:rPr>
              <a:t>R</a:t>
            </a:r>
            <a:r>
              <a:rPr kumimoji="0" lang="en-US" altLang="zh-CN" sz="2800" b="1" i="0" u="none" strike="noStrike" cap="none" normalizeH="0" baseline="-30000" dirty="0" err="1" smtClean="0">
                <a:ln>
                  <a:noFill/>
                </a:ln>
                <a:solidFill>
                  <a:schemeClr val="tx1"/>
                </a:solidFill>
                <a:effectLst/>
                <a:latin typeface="Times New Roman" pitchFamily="18" charset="0"/>
                <a:ea typeface="宋体" pitchFamily="2" charset="-122"/>
                <a:cs typeface="Times New Roman" pitchFamily="18" charset="0"/>
              </a:rPr>
              <a:t>rea</a:t>
            </a:r>
            <a:r>
              <a:rPr kumimoji="0" lang="en-US" alt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=&lt;</a:t>
            </a:r>
            <a:r>
              <a:rPr kumimoji="0" lang="en-US" altLang="zh-CN" sz="2800" b="1" i="0" u="none" strike="noStrike" cap="none" normalizeH="0" baseline="0" dirty="0" err="1" smtClean="0">
                <a:ln>
                  <a:noFill/>
                </a:ln>
                <a:solidFill>
                  <a:schemeClr val="tx1"/>
                </a:solidFill>
                <a:effectLst/>
                <a:latin typeface="Times New Roman" pitchFamily="18" charset="0"/>
                <a:ea typeface="宋体" pitchFamily="2" charset="-122"/>
                <a:cs typeface="Times New Roman" pitchFamily="18" charset="0"/>
              </a:rPr>
              <a:t>σ</a:t>
            </a:r>
            <a:r>
              <a:rPr kumimoji="0" lang="en-US" altLang="zh-CN" sz="2800" b="1" i="0" u="none" strike="noStrike" cap="none" normalizeH="0" baseline="-30000" dirty="0" err="1" smtClean="0">
                <a:ln>
                  <a:noFill/>
                </a:ln>
                <a:solidFill>
                  <a:schemeClr val="tx1"/>
                </a:solidFill>
                <a:effectLst/>
                <a:latin typeface="Times New Roman" pitchFamily="18" charset="0"/>
                <a:ea typeface="宋体" pitchFamily="2" charset="-122"/>
                <a:cs typeface="Times New Roman" pitchFamily="18" charset="0"/>
              </a:rPr>
              <a:t>gr</a:t>
            </a:r>
            <a:r>
              <a:rPr kumimoji="0" lang="en-US" alt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r>
              <a:rPr kumimoji="0" lang="en-US" altLang="zh-CN" sz="2800" b="1" i="0" u="none" strike="noStrike" cap="none" normalizeH="0" baseline="0" dirty="0" err="1" smtClean="0">
                <a:ln>
                  <a:noFill/>
                </a:ln>
                <a:solidFill>
                  <a:schemeClr val="tx1"/>
                </a:solidFill>
                <a:effectLst/>
                <a:latin typeface="Times New Roman" pitchFamily="18" charset="0"/>
                <a:ea typeface="宋体" pitchFamily="2" charset="-122"/>
                <a:cs typeface="Times New Roman" pitchFamily="18" charset="0"/>
              </a:rPr>
              <a:t>E</a:t>
            </a:r>
            <a:r>
              <a:rPr kumimoji="0" lang="en-US" altLang="zh-CN" sz="2800" b="1" i="0" u="none" strike="noStrike" cap="none" normalizeH="0" baseline="-30000" dirty="0" err="1" smtClean="0">
                <a:ln>
                  <a:noFill/>
                </a:ln>
                <a:solidFill>
                  <a:schemeClr val="tx1"/>
                </a:solidFill>
                <a:effectLst/>
                <a:latin typeface="Times New Roman" pitchFamily="18" charset="0"/>
                <a:ea typeface="宋体" pitchFamily="2" charset="-122"/>
                <a:cs typeface="Times New Roman" pitchFamily="18" charset="0"/>
              </a:rPr>
              <a:t>p</a:t>
            </a:r>
            <a:r>
              <a:rPr kumimoji="0" lang="en-US" alt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)&gt;/&lt;</a:t>
            </a:r>
            <a:r>
              <a:rPr kumimoji="0" lang="en-US" altLang="zh-CN" sz="2800" b="1" i="0" u="none" strike="noStrike" cap="none" normalizeH="0" baseline="0" dirty="0" err="1" smtClean="0">
                <a:ln>
                  <a:noFill/>
                </a:ln>
                <a:solidFill>
                  <a:schemeClr val="tx1"/>
                </a:solidFill>
                <a:effectLst/>
                <a:latin typeface="Times New Roman" pitchFamily="18" charset="0"/>
                <a:ea typeface="宋体" pitchFamily="2" charset="-122"/>
                <a:cs typeface="Times New Roman" pitchFamily="18" charset="0"/>
              </a:rPr>
              <a:t>σ</a:t>
            </a:r>
            <a:r>
              <a:rPr kumimoji="0" lang="en-US" altLang="zh-CN" sz="2800" b="1" i="0" u="none" strike="noStrike" cap="none" normalizeH="0" baseline="-30000" dirty="0" err="1" smtClean="0">
                <a:ln>
                  <a:noFill/>
                </a:ln>
                <a:solidFill>
                  <a:schemeClr val="tx1"/>
                </a:solidFill>
                <a:effectLst/>
                <a:latin typeface="Times New Roman" pitchFamily="18" charset="0"/>
                <a:ea typeface="宋体" pitchFamily="2" charset="-122"/>
                <a:cs typeface="Times New Roman" pitchFamily="18" charset="0"/>
              </a:rPr>
              <a:t>pa</a:t>
            </a:r>
            <a:r>
              <a:rPr kumimoji="0" lang="en-US" alt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r>
              <a:rPr kumimoji="0" lang="en-US" altLang="zh-CN" sz="2800" b="1" i="0" u="none" strike="noStrike" cap="none" normalizeH="0" baseline="0" dirty="0" err="1" smtClean="0">
                <a:ln>
                  <a:noFill/>
                </a:ln>
                <a:solidFill>
                  <a:schemeClr val="tx1"/>
                </a:solidFill>
                <a:effectLst/>
                <a:latin typeface="Times New Roman" pitchFamily="18" charset="0"/>
                <a:ea typeface="宋体" pitchFamily="2" charset="-122"/>
                <a:cs typeface="Times New Roman" pitchFamily="18" charset="0"/>
              </a:rPr>
              <a:t>E</a:t>
            </a:r>
            <a:r>
              <a:rPr kumimoji="0" lang="en-US" altLang="zh-CN" sz="2800" b="1" i="0" u="none" strike="noStrike" cap="none" normalizeH="0" baseline="-30000" dirty="0" err="1" smtClean="0">
                <a:ln>
                  <a:noFill/>
                </a:ln>
                <a:solidFill>
                  <a:schemeClr val="tx1"/>
                </a:solidFill>
                <a:effectLst/>
                <a:latin typeface="Times New Roman" pitchFamily="18" charset="0"/>
                <a:ea typeface="宋体" pitchFamily="2" charset="-122"/>
                <a:cs typeface="Times New Roman" pitchFamily="18" charset="0"/>
              </a:rPr>
              <a:t>p</a:t>
            </a:r>
            <a:r>
              <a:rPr kumimoji="0" lang="en-US" alt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)&gt;                                       </a:t>
            </a:r>
            <a:endParaRPr kumimoji="0" lang="en-US" altLang="zh-CN" sz="2800" b="1" i="0" u="none" strike="noStrike" cap="none" normalizeH="0" baseline="0" dirty="0" smtClean="0">
              <a:ln>
                <a:noFill/>
              </a:ln>
              <a:solidFill>
                <a:schemeClr val="tx1"/>
              </a:solidFill>
              <a:effectLst/>
              <a:latin typeface="Arial" pitchFamily="34" charset="0"/>
              <a:ea typeface="宋体" pitchFamily="2" charset="-122"/>
            </a:endParaRPr>
          </a:p>
          <a:p>
            <a:pPr marL="0" marR="0" lvl="0" indent="266700" algn="l" defTabSz="914400" rtl="0" eaLnBrk="0" fontAlgn="base" latinLnBrk="0" hangingPunct="0">
              <a:lnSpc>
                <a:spcPct val="100000"/>
              </a:lnSpc>
              <a:spcBef>
                <a:spcPct val="0"/>
              </a:spcBef>
              <a:spcAft>
                <a:spcPct val="0"/>
              </a:spcAft>
              <a:buClrTx/>
              <a:buSzTx/>
              <a:buFontTx/>
              <a:buNone/>
              <a:tabLst/>
            </a:pPr>
            <a:endParaRPr kumimoji="0" lang="en-US" alt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266700" algn="l" defTabSz="914400" rtl="0" eaLnBrk="0" fontAlgn="base" latinLnBrk="0" hangingPunct="0">
              <a:lnSpc>
                <a:spcPct val="100000"/>
              </a:lnSpc>
              <a:spcBef>
                <a:spcPct val="0"/>
              </a:spcBef>
              <a:spcAft>
                <a:spcPct val="0"/>
              </a:spcAft>
              <a:buClrTx/>
              <a:buSzTx/>
              <a:buFontTx/>
              <a:buNone/>
              <a:tabLst/>
            </a:pPr>
            <a:r>
              <a:rPr kumimoji="0" lang="zh-CN" altLang="en-US"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对于</a:t>
            </a:r>
            <a:r>
              <a:rPr kumimoji="0" lang="en-US" alt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FP</a:t>
            </a:r>
            <a:r>
              <a:rPr kumimoji="0" lang="zh-CN" altLang="en-US"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的正常反应率是</a:t>
            </a:r>
            <a:r>
              <a:rPr kumimoji="0" lang="en-US" alt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3%</a:t>
            </a:r>
            <a:r>
              <a:rPr kumimoji="0" lang="zh-CN" altLang="en-US"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，更好一些的反应率是</a:t>
            </a:r>
            <a:endParaRPr kumimoji="0" lang="en-US" alt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266700" algn="l" defTabSz="914400" rtl="0" eaLnBrk="0" fontAlgn="base" latinLnBrk="0" hangingPunct="0">
              <a:lnSpc>
                <a:spcPct val="100000"/>
              </a:lnSpc>
              <a:spcBef>
                <a:spcPct val="0"/>
              </a:spcBef>
              <a:spcAft>
                <a:spcPct val="0"/>
              </a:spcAft>
              <a:buClrTx/>
              <a:buSzTx/>
              <a:buFontTx/>
              <a:buNone/>
              <a:tabLst/>
            </a:pPr>
            <a:endParaRPr lang="en-US" altLang="zh-CN" sz="2800" b="1" dirty="0" smtClean="0">
              <a:latin typeface="Times New Roman" pitchFamily="18" charset="0"/>
              <a:ea typeface="宋体" pitchFamily="2" charset="-122"/>
              <a:cs typeface="Times New Roman" pitchFamily="18" charset="0"/>
            </a:endParaRPr>
          </a:p>
          <a:p>
            <a:pPr marL="0" marR="0" lvl="0" indent="266700" algn="l" defTabSz="914400" rtl="0" eaLnBrk="0" fontAlgn="base" latinLnBrk="0" hangingPunct="0">
              <a:lnSpc>
                <a:spcPct val="100000"/>
              </a:lnSpc>
              <a:spcBef>
                <a:spcPct val="0"/>
              </a:spcBef>
              <a:spcAft>
                <a:spcPct val="0"/>
              </a:spcAft>
              <a:buClrTx/>
              <a:buSzTx/>
              <a:buFontTx/>
              <a:buNone/>
              <a:tabLst/>
            </a:pPr>
            <a:r>
              <a:rPr kumimoji="0" lang="zh-CN" altLang="en-US"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希望能达到能量平衡，对于高</a:t>
            </a:r>
            <a:r>
              <a:rPr kumimoji="0" lang="en-US" alt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Z</a:t>
            </a:r>
            <a:r>
              <a:rPr kumimoji="0" lang="zh-CN" altLang="en-US"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和中</a:t>
            </a:r>
            <a:r>
              <a:rPr kumimoji="0" lang="en-US" alt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Z</a:t>
            </a:r>
            <a:r>
              <a:rPr kumimoji="0" lang="zh-CN" altLang="en-US"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的靶，很重</a:t>
            </a:r>
            <a:endParaRPr kumimoji="0" lang="en-US" alt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266700" algn="l" defTabSz="914400" rtl="0" eaLnBrk="0" fontAlgn="base" latinLnBrk="0" hangingPunct="0">
              <a:lnSpc>
                <a:spcPct val="100000"/>
              </a:lnSpc>
              <a:spcBef>
                <a:spcPct val="0"/>
              </a:spcBef>
              <a:spcAft>
                <a:spcPct val="0"/>
              </a:spcAft>
              <a:buClrTx/>
              <a:buSzTx/>
              <a:buFontTx/>
              <a:buNone/>
              <a:tabLst/>
            </a:pPr>
            <a:endParaRPr lang="en-US" altLang="zh-CN" sz="2800" b="1" dirty="0" smtClean="0">
              <a:latin typeface="Times New Roman" pitchFamily="18" charset="0"/>
              <a:ea typeface="宋体" pitchFamily="2" charset="-122"/>
              <a:cs typeface="Times New Roman" pitchFamily="18" charset="0"/>
            </a:endParaRPr>
          </a:p>
          <a:p>
            <a:pPr marL="0" marR="0" lvl="0" indent="266700" algn="l" defTabSz="914400" rtl="0" eaLnBrk="0" fontAlgn="base" latinLnBrk="0" hangingPunct="0">
              <a:lnSpc>
                <a:spcPct val="100000"/>
              </a:lnSpc>
              <a:spcBef>
                <a:spcPct val="0"/>
              </a:spcBef>
              <a:spcAft>
                <a:spcPct val="0"/>
              </a:spcAft>
              <a:buClrTx/>
              <a:buSzTx/>
              <a:buFontTx/>
              <a:buNone/>
              <a:tabLst/>
            </a:pPr>
            <a:r>
              <a:rPr kumimoji="0" lang="zh-CN" altLang="en-US"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要的事是去压制电子对的产生，以增强反应的几      </a:t>
            </a:r>
            <a:endParaRPr kumimoji="0" lang="en-US" alt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266700" algn="l" defTabSz="914400" rtl="0" eaLnBrk="0" fontAlgn="base" latinLnBrk="0" hangingPunct="0">
              <a:lnSpc>
                <a:spcPct val="100000"/>
              </a:lnSpc>
              <a:spcBef>
                <a:spcPct val="0"/>
              </a:spcBef>
              <a:spcAft>
                <a:spcPct val="0"/>
              </a:spcAft>
              <a:buClrTx/>
              <a:buSzTx/>
              <a:buFontTx/>
              <a:buNone/>
              <a:tabLst/>
            </a:pPr>
            <a:r>
              <a:rPr kumimoji="0" lang="zh-CN" altLang="en-US"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率（指巨共振）</a:t>
            </a:r>
            <a:r>
              <a:rPr kumimoji="0" lang="zh-CN" altLang="en-US" sz="14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endParaRPr kumimoji="0" lang="zh-CN" altLang="en-US" sz="1100" b="0" i="0" u="none" strike="noStrike" cap="none" normalizeH="0" baseline="0" dirty="0" smtClean="0">
              <a:ln>
                <a:noFill/>
              </a:ln>
              <a:solidFill>
                <a:schemeClr val="tx1"/>
              </a:solidFill>
              <a:effectLst/>
              <a:latin typeface="Arial" pitchFamily="34" charset="0"/>
              <a:ea typeface="宋体" pitchFamily="2" charset="-122"/>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1285860"/>
            <a:ext cx="8215370" cy="4678204"/>
          </a:xfrm>
          <a:prstGeom prst="rect">
            <a:avLst/>
          </a:prstGeom>
          <a:noFill/>
        </p:spPr>
        <p:txBody>
          <a:bodyPr wrap="square" rtlCol="0">
            <a:spAutoFit/>
          </a:bodyPr>
          <a:lstStyle/>
          <a:p>
            <a:pPr lvl="0" indent="266700" eaLnBrk="0" fontAlgn="base" hangingPunct="0">
              <a:spcBef>
                <a:spcPct val="0"/>
              </a:spcBef>
              <a:spcAft>
                <a:spcPct val="0"/>
              </a:spcAft>
            </a:pPr>
            <a:r>
              <a:rPr lang="zh-CN" altLang="en-US" sz="2800" b="1" dirty="0" smtClean="0">
                <a:latin typeface="Times New Roman" pitchFamily="18" charset="0"/>
                <a:ea typeface="宋体" pitchFamily="2" charset="-122"/>
                <a:cs typeface="Times New Roman" pitchFamily="18" charset="0"/>
              </a:rPr>
              <a:t>在另一方面，低</a:t>
            </a:r>
            <a:r>
              <a:rPr lang="en-US" altLang="zh-CN" sz="2800" b="1" dirty="0" smtClean="0">
                <a:latin typeface="Times New Roman" pitchFamily="18" charset="0"/>
                <a:ea typeface="宋体" pitchFamily="2" charset="-122"/>
                <a:cs typeface="Times New Roman" pitchFamily="18" charset="0"/>
              </a:rPr>
              <a:t>Z</a:t>
            </a:r>
            <a:r>
              <a:rPr lang="zh-CN" altLang="en-US" sz="2800" b="1" dirty="0" smtClean="0">
                <a:latin typeface="Times New Roman" pitchFamily="18" charset="0"/>
                <a:ea typeface="宋体" pitchFamily="2" charset="-122"/>
                <a:cs typeface="Times New Roman" pitchFamily="18" charset="0"/>
              </a:rPr>
              <a:t>靶如碳靶，公式（</a:t>
            </a:r>
            <a:r>
              <a:rPr lang="en-US" altLang="zh-CN" sz="2800" b="1" dirty="0" smtClean="0">
                <a:latin typeface="Times New Roman" pitchFamily="18" charset="0"/>
                <a:ea typeface="宋体" pitchFamily="2" charset="-122"/>
                <a:cs typeface="Times New Roman" pitchFamily="18" charset="0"/>
              </a:rPr>
              <a:t>10.1</a:t>
            </a:r>
            <a:r>
              <a:rPr lang="zh-CN" altLang="en-US" sz="2800" b="1" dirty="0" smtClean="0">
                <a:latin typeface="Times New Roman" pitchFamily="18" charset="0"/>
                <a:ea typeface="宋体" pitchFamily="2" charset="-122"/>
                <a:cs typeface="Times New Roman" pitchFamily="18" charset="0"/>
              </a:rPr>
              <a:t>）可以近似地写为</a:t>
            </a:r>
            <a:endParaRPr lang="zh-CN" altLang="en-US" sz="2800" b="1" dirty="0" smtClean="0">
              <a:latin typeface="Arial" pitchFamily="34" charset="0"/>
              <a:ea typeface="宋体" pitchFamily="2" charset="-122"/>
            </a:endParaRPr>
          </a:p>
          <a:p>
            <a:pPr lvl="0" indent="533400" eaLnBrk="0" fontAlgn="base" hangingPunct="0">
              <a:spcBef>
                <a:spcPct val="0"/>
              </a:spcBef>
              <a:spcAft>
                <a:spcPct val="0"/>
              </a:spcAft>
            </a:pPr>
            <a:r>
              <a:rPr lang="en-US" altLang="zh-CN" sz="2800" b="1" dirty="0" err="1" smtClean="0">
                <a:latin typeface="Calibri" pitchFamily="34" charset="0"/>
                <a:ea typeface="宋体" pitchFamily="2" charset="-122"/>
                <a:cs typeface="Times New Roman" pitchFamily="18" charset="0"/>
              </a:rPr>
              <a:t>R</a:t>
            </a:r>
            <a:r>
              <a:rPr lang="en-US" altLang="zh-CN" sz="2800" b="1" baseline="-30000" dirty="0" err="1" smtClean="0">
                <a:latin typeface="Calibri" pitchFamily="34" charset="0"/>
                <a:ea typeface="宋体" pitchFamily="2" charset="-122"/>
                <a:cs typeface="Times New Roman" pitchFamily="18" charset="0"/>
              </a:rPr>
              <a:t>res</a:t>
            </a:r>
            <a:r>
              <a:rPr lang="en-US" altLang="zh-CN" sz="2800" b="1" dirty="0" smtClean="0">
                <a:latin typeface="Calibri" pitchFamily="34" charset="0"/>
                <a:ea typeface="宋体" pitchFamily="2" charset="-122"/>
                <a:cs typeface="Times New Roman" pitchFamily="18" charset="0"/>
              </a:rPr>
              <a:t>=&lt;</a:t>
            </a:r>
            <a:r>
              <a:rPr lang="en-US" altLang="zh-CN" sz="2800" b="1" dirty="0" err="1" smtClean="0">
                <a:latin typeface="Times New Roman" pitchFamily="18" charset="0"/>
                <a:ea typeface="宋体" pitchFamily="2" charset="-122"/>
                <a:cs typeface="Times New Roman" pitchFamily="18" charset="0"/>
              </a:rPr>
              <a:t>σ</a:t>
            </a:r>
            <a:r>
              <a:rPr lang="en-US" altLang="zh-CN" sz="2800" b="1" baseline="-30000" dirty="0" err="1" smtClean="0">
                <a:latin typeface="Times New Roman" pitchFamily="18" charset="0"/>
                <a:ea typeface="宋体" pitchFamily="2" charset="-122"/>
                <a:cs typeface="Times New Roman" pitchFamily="18" charset="0"/>
              </a:rPr>
              <a:t>gr</a:t>
            </a:r>
            <a:r>
              <a:rPr lang="en-US" altLang="zh-CN" sz="2800" b="1" dirty="0" smtClean="0">
                <a:latin typeface="Calibri" pitchFamily="34" charset="0"/>
                <a:ea typeface="宋体" pitchFamily="2" charset="-122"/>
                <a:cs typeface="Times New Roman" pitchFamily="18" charset="0"/>
              </a:rPr>
              <a:t>(</a:t>
            </a:r>
            <a:r>
              <a:rPr lang="en-US" altLang="zh-CN" sz="2800" b="1" dirty="0" err="1" smtClean="0">
                <a:latin typeface="Calibri" pitchFamily="34" charset="0"/>
                <a:ea typeface="宋体" pitchFamily="2" charset="-122"/>
                <a:cs typeface="Times New Roman" pitchFamily="18" charset="0"/>
              </a:rPr>
              <a:t>E</a:t>
            </a:r>
            <a:r>
              <a:rPr lang="en-US" altLang="zh-CN" sz="2800" b="1" baseline="-30000" dirty="0" err="1" smtClean="0">
                <a:latin typeface="Calibri" pitchFamily="34" charset="0"/>
                <a:ea typeface="宋体" pitchFamily="2" charset="-122"/>
                <a:cs typeface="Times New Roman" pitchFamily="18" charset="0"/>
              </a:rPr>
              <a:t>p</a:t>
            </a:r>
            <a:r>
              <a:rPr lang="en-US" altLang="zh-CN" sz="2800" b="1" dirty="0" smtClean="0">
                <a:latin typeface="Calibri" pitchFamily="34" charset="0"/>
                <a:ea typeface="宋体" pitchFamily="2" charset="-122"/>
                <a:cs typeface="Times New Roman" pitchFamily="18" charset="0"/>
              </a:rPr>
              <a:t>)&gt;/&lt;</a:t>
            </a:r>
            <a:r>
              <a:rPr lang="en-US" altLang="zh-CN" sz="2800" b="1" dirty="0" err="1" smtClean="0">
                <a:latin typeface="Times New Roman" pitchFamily="18" charset="0"/>
                <a:ea typeface="宋体" pitchFamily="2" charset="-122"/>
                <a:cs typeface="Times New Roman" pitchFamily="18" charset="0"/>
              </a:rPr>
              <a:t>σ</a:t>
            </a:r>
            <a:r>
              <a:rPr lang="en-US" altLang="zh-CN" sz="2800" b="1" baseline="-30000" dirty="0" err="1" smtClean="0">
                <a:latin typeface="Times New Roman" pitchFamily="18" charset="0"/>
                <a:ea typeface="宋体" pitchFamily="2" charset="-122"/>
                <a:cs typeface="Times New Roman" pitchFamily="18" charset="0"/>
              </a:rPr>
              <a:t>gr</a:t>
            </a:r>
            <a:r>
              <a:rPr lang="en-US" altLang="zh-CN" sz="2800" b="1" dirty="0" smtClean="0">
                <a:latin typeface="Times New Roman" pitchFamily="18" charset="0"/>
                <a:ea typeface="宋体" pitchFamily="2" charset="-122"/>
                <a:cs typeface="Times New Roman" pitchFamily="18" charset="0"/>
              </a:rPr>
              <a:t>(</a:t>
            </a:r>
            <a:r>
              <a:rPr lang="en-US" altLang="zh-CN" sz="2800" b="1" dirty="0" err="1" smtClean="0">
                <a:latin typeface="Times New Roman" pitchFamily="18" charset="0"/>
                <a:ea typeface="宋体" pitchFamily="2" charset="-122"/>
                <a:cs typeface="Times New Roman" pitchFamily="18" charset="0"/>
              </a:rPr>
              <a:t>E</a:t>
            </a:r>
            <a:r>
              <a:rPr lang="en-US" altLang="zh-CN" sz="2800" b="1" baseline="-30000" dirty="0" err="1" smtClean="0">
                <a:latin typeface="Times New Roman" pitchFamily="18" charset="0"/>
                <a:ea typeface="宋体" pitchFamily="2" charset="-122"/>
                <a:cs typeface="Times New Roman" pitchFamily="18" charset="0"/>
              </a:rPr>
              <a:t>p</a:t>
            </a:r>
            <a:r>
              <a:rPr lang="en-US" altLang="zh-CN" sz="2800" b="1" dirty="0" smtClean="0">
                <a:latin typeface="Times New Roman" pitchFamily="18" charset="0"/>
                <a:ea typeface="宋体" pitchFamily="2" charset="-122"/>
                <a:cs typeface="Times New Roman" pitchFamily="18" charset="0"/>
              </a:rPr>
              <a:t>)+</a:t>
            </a:r>
            <a:r>
              <a:rPr lang="en-US" altLang="zh-CN" sz="2800" b="1" dirty="0" err="1" smtClean="0">
                <a:latin typeface="Times New Roman" pitchFamily="18" charset="0"/>
                <a:ea typeface="宋体" pitchFamily="2" charset="-122"/>
                <a:cs typeface="Times New Roman" pitchFamily="18" charset="0"/>
              </a:rPr>
              <a:t>σ</a:t>
            </a:r>
            <a:r>
              <a:rPr lang="en-US" altLang="zh-CN" sz="2800" b="1" baseline="-30000" dirty="0" err="1" smtClean="0">
                <a:latin typeface="Times New Roman" pitchFamily="18" charset="0"/>
                <a:ea typeface="宋体" pitchFamily="2" charset="-122"/>
                <a:cs typeface="Times New Roman" pitchFamily="18" charset="0"/>
              </a:rPr>
              <a:t>co</a:t>
            </a:r>
            <a:r>
              <a:rPr lang="en-US" altLang="zh-CN" sz="2800" b="1" dirty="0" smtClean="0">
                <a:latin typeface="Times New Roman" pitchFamily="18" charset="0"/>
                <a:ea typeface="宋体" pitchFamily="2" charset="-122"/>
                <a:cs typeface="Times New Roman" pitchFamily="18" charset="0"/>
              </a:rPr>
              <a:t>(</a:t>
            </a:r>
            <a:r>
              <a:rPr lang="en-US" altLang="zh-CN" sz="2800" b="1" dirty="0" err="1" smtClean="0">
                <a:latin typeface="Times New Roman" pitchFamily="18" charset="0"/>
                <a:ea typeface="宋体" pitchFamily="2" charset="-122"/>
                <a:cs typeface="Times New Roman" pitchFamily="18" charset="0"/>
              </a:rPr>
              <a:t>E</a:t>
            </a:r>
            <a:r>
              <a:rPr lang="en-US" altLang="zh-CN" sz="2800" b="1" baseline="-30000" dirty="0" err="1" smtClean="0">
                <a:latin typeface="Times New Roman" pitchFamily="18" charset="0"/>
                <a:ea typeface="宋体" pitchFamily="2" charset="-122"/>
                <a:cs typeface="Times New Roman" pitchFamily="18" charset="0"/>
              </a:rPr>
              <a:t>p</a:t>
            </a:r>
            <a:r>
              <a:rPr lang="en-US" altLang="zh-CN" sz="2800" b="1" dirty="0" smtClean="0">
                <a:latin typeface="Times New Roman" pitchFamily="18" charset="0"/>
                <a:ea typeface="宋体" pitchFamily="2" charset="-122"/>
                <a:cs typeface="Times New Roman" pitchFamily="18" charset="0"/>
              </a:rPr>
              <a:t>)</a:t>
            </a:r>
            <a:r>
              <a:rPr lang="en-US" altLang="zh-CN" sz="2800" b="1" dirty="0" smtClean="0">
                <a:latin typeface="Calibri" pitchFamily="34" charset="0"/>
                <a:ea typeface="宋体" pitchFamily="2" charset="-122"/>
                <a:cs typeface="Times New Roman" pitchFamily="18" charset="0"/>
              </a:rPr>
              <a:t>&gt;       </a:t>
            </a:r>
            <a:endParaRPr lang="en-US" altLang="zh-CN" sz="2800" b="1" dirty="0" smtClean="0">
              <a:latin typeface="Arial" pitchFamily="34" charset="0"/>
              <a:ea typeface="宋体" pitchFamily="2" charset="-122"/>
            </a:endParaRPr>
          </a:p>
          <a:p>
            <a:pPr lvl="0" indent="266700" eaLnBrk="0" fontAlgn="base" hangingPunct="0">
              <a:spcBef>
                <a:spcPct val="0"/>
              </a:spcBef>
              <a:spcAft>
                <a:spcPct val="0"/>
              </a:spcAft>
            </a:pPr>
            <a:endParaRPr lang="en-US" altLang="zh-CN" sz="2800" b="1" dirty="0" smtClean="0">
              <a:latin typeface="Calibri" pitchFamily="34" charset="0"/>
              <a:ea typeface="宋体" pitchFamily="2" charset="-122"/>
              <a:cs typeface="Times New Roman" pitchFamily="18" charset="0"/>
            </a:endParaRPr>
          </a:p>
          <a:p>
            <a:pPr lvl="0" indent="266700" eaLnBrk="0" fontAlgn="base" hangingPunct="0">
              <a:spcBef>
                <a:spcPct val="0"/>
              </a:spcBef>
              <a:spcAft>
                <a:spcPct val="0"/>
              </a:spcAft>
            </a:pPr>
            <a:r>
              <a:rPr lang="zh-CN" altLang="en-US" sz="2800" b="1" dirty="0" smtClean="0">
                <a:latin typeface="Calibri" pitchFamily="34" charset="0"/>
                <a:ea typeface="宋体" pitchFamily="2" charset="-122"/>
                <a:cs typeface="Times New Roman" pitchFamily="18" charset="0"/>
              </a:rPr>
              <a:t>压制在靶中电子的康普顿散射是至关重要的事情希望在靶内加以适当的磁场和采取極化的</a:t>
            </a:r>
            <a:r>
              <a:rPr lang="en-US" altLang="zh-CN" sz="2800" b="1" dirty="0" smtClean="0">
                <a:latin typeface="Calibri" pitchFamily="34" charset="0"/>
                <a:ea typeface="宋体" pitchFamily="2" charset="-122"/>
                <a:cs typeface="Times New Roman" pitchFamily="18" charset="0"/>
              </a:rPr>
              <a:t>γ</a:t>
            </a:r>
            <a:r>
              <a:rPr lang="zh-CN" altLang="en-US" sz="2800" b="1" dirty="0" smtClean="0">
                <a:latin typeface="Calibri" pitchFamily="34" charset="0"/>
                <a:ea typeface="宋体" pitchFamily="2" charset="-122"/>
                <a:cs typeface="Times New Roman" pitchFamily="18" charset="0"/>
              </a:rPr>
              <a:t>射线来抑制电子对的建立和靶中康普顿散射，这些都在图</a:t>
            </a:r>
            <a:r>
              <a:rPr lang="en-US" altLang="zh-CN" sz="2800" b="1" dirty="0" smtClean="0">
                <a:latin typeface="Calibri" pitchFamily="34" charset="0"/>
                <a:ea typeface="宋体" pitchFamily="2" charset="-122"/>
                <a:cs typeface="Times New Roman" pitchFamily="18" charset="0"/>
              </a:rPr>
              <a:t>10.7</a:t>
            </a:r>
            <a:r>
              <a:rPr lang="zh-CN" altLang="en-US" sz="2800" b="1" dirty="0" smtClean="0">
                <a:latin typeface="Calibri" pitchFamily="34" charset="0"/>
                <a:ea typeface="宋体" pitchFamily="2" charset="-122"/>
                <a:cs typeface="Times New Roman" pitchFamily="18" charset="0"/>
              </a:rPr>
              <a:t>中表示出来了，在最佳的情况下，我们希望对于二种核（指</a:t>
            </a:r>
            <a:r>
              <a:rPr lang="en-US" altLang="zh-CN" sz="2800" b="1" dirty="0" smtClean="0">
                <a:latin typeface="Calibri" pitchFamily="34" charset="0"/>
                <a:ea typeface="宋体" pitchFamily="2" charset="-122"/>
                <a:cs typeface="Times New Roman" pitchFamily="18" charset="0"/>
              </a:rPr>
              <a:t>I</a:t>
            </a:r>
            <a:r>
              <a:rPr lang="zh-CN" altLang="en-US" sz="2800" b="1" dirty="0" smtClean="0">
                <a:latin typeface="Calibri" pitchFamily="34" charset="0"/>
                <a:ea typeface="宋体" pitchFamily="2" charset="-122"/>
                <a:cs typeface="Times New Roman" pitchFamily="18" charset="0"/>
              </a:rPr>
              <a:t>和</a:t>
            </a:r>
            <a:r>
              <a:rPr lang="en-US" altLang="zh-CN" sz="2800" b="1" dirty="0" smtClean="0">
                <a:latin typeface="Calibri" pitchFamily="34" charset="0"/>
                <a:ea typeface="宋体" pitchFamily="2" charset="-122"/>
                <a:cs typeface="Times New Roman" pitchFamily="18" charset="0"/>
              </a:rPr>
              <a:t>C</a:t>
            </a:r>
            <a:r>
              <a:rPr lang="zh-CN" altLang="en-US" sz="2800" b="1" dirty="0" smtClean="0">
                <a:latin typeface="Calibri" pitchFamily="34" charset="0"/>
                <a:ea typeface="宋体" pitchFamily="2" charset="-122"/>
                <a:cs typeface="Times New Roman" pitchFamily="18" charset="0"/>
              </a:rPr>
              <a:t>），通过抑制靶内电子的康普顿散射和电子对的产生来使得反应率超过</a:t>
            </a:r>
            <a:r>
              <a:rPr lang="en-US" altLang="zh-CN" sz="2800" b="1" dirty="0" smtClean="0">
                <a:latin typeface="Calibri" pitchFamily="34" charset="0"/>
                <a:ea typeface="宋体" pitchFamily="2" charset="-122"/>
                <a:cs typeface="Times New Roman" pitchFamily="18" charset="0"/>
              </a:rPr>
              <a:t>5%</a:t>
            </a:r>
            <a:r>
              <a:rPr lang="zh-CN" altLang="en-US" sz="2800" b="1" dirty="0" smtClean="0">
                <a:latin typeface="Calibri" pitchFamily="34" charset="0"/>
                <a:ea typeface="宋体" pitchFamily="2" charset="-122"/>
                <a:cs typeface="Times New Roman" pitchFamily="18" charset="0"/>
              </a:rPr>
              <a:t>。</a:t>
            </a:r>
            <a:endParaRPr lang="zh-CN" altLang="en-US" sz="2800" b="1" dirty="0" smtClean="0">
              <a:latin typeface="Arial" pitchFamily="34" charset="0"/>
              <a:ea typeface="宋体" pitchFamily="2" charset="-122"/>
            </a:endParaRPr>
          </a:p>
          <a:p>
            <a:endParaRPr lang="zh-CN" alt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a:blip r:embed="rId2"/>
          <a:srcRect/>
          <a:stretch>
            <a:fillRect/>
          </a:stretch>
        </p:blipFill>
        <p:spPr bwMode="auto">
          <a:xfrm>
            <a:off x="0" y="-142900"/>
            <a:ext cx="9001156" cy="5572164"/>
          </a:xfrm>
          <a:prstGeom prst="rect">
            <a:avLst/>
          </a:prstGeom>
          <a:noFill/>
          <a:ln w="9525">
            <a:noFill/>
            <a:miter lim="800000"/>
            <a:headEnd/>
            <a:tailEnd/>
          </a:ln>
        </p:spPr>
      </p:pic>
      <p:sp>
        <p:nvSpPr>
          <p:cNvPr id="3" name="TextBox 2"/>
          <p:cNvSpPr txBox="1"/>
          <p:nvPr/>
        </p:nvSpPr>
        <p:spPr>
          <a:xfrm>
            <a:off x="6643702" y="2928934"/>
            <a:ext cx="2214578" cy="369332"/>
          </a:xfrm>
          <a:prstGeom prst="rect">
            <a:avLst/>
          </a:prstGeom>
          <a:noFill/>
        </p:spPr>
        <p:txBody>
          <a:bodyPr wrap="square" rtlCol="0">
            <a:spAutoFit/>
          </a:bodyPr>
          <a:lstStyle/>
          <a:p>
            <a:r>
              <a:rPr lang="zh-CN" altLang="en-US" dirty="0" smtClean="0"/>
              <a:t>对</a:t>
            </a:r>
            <a:endParaRPr lang="zh-CN" altLang="en-US" dirty="0"/>
          </a:p>
        </p:txBody>
      </p:sp>
      <p:sp>
        <p:nvSpPr>
          <p:cNvPr id="6" name="TextBox 5"/>
          <p:cNvSpPr txBox="1"/>
          <p:nvPr/>
        </p:nvSpPr>
        <p:spPr>
          <a:xfrm>
            <a:off x="6572264" y="2857496"/>
            <a:ext cx="2357454" cy="369332"/>
          </a:xfrm>
          <a:prstGeom prst="rect">
            <a:avLst/>
          </a:prstGeom>
          <a:noFill/>
        </p:spPr>
        <p:txBody>
          <a:bodyPr wrap="square" rtlCol="0">
            <a:spAutoFit/>
          </a:bodyPr>
          <a:lstStyle/>
          <a:p>
            <a:r>
              <a:rPr lang="zh-CN" altLang="en-US" dirty="0" smtClean="0"/>
              <a:t>对对</a:t>
            </a:r>
            <a:endParaRPr lang="zh-CN" altLang="en-US" dirty="0"/>
          </a:p>
        </p:txBody>
      </p:sp>
      <p:sp>
        <p:nvSpPr>
          <p:cNvPr id="7" name="TextBox 6"/>
          <p:cNvSpPr txBox="1"/>
          <p:nvPr/>
        </p:nvSpPr>
        <p:spPr>
          <a:xfrm>
            <a:off x="428596" y="5572140"/>
            <a:ext cx="8215370" cy="523220"/>
          </a:xfrm>
          <a:prstGeom prst="rect">
            <a:avLst/>
          </a:prstGeom>
          <a:noFill/>
        </p:spPr>
        <p:txBody>
          <a:bodyPr wrap="square" rtlCol="0">
            <a:spAutoFit/>
          </a:bodyPr>
          <a:lstStyle/>
          <a:p>
            <a:r>
              <a:rPr lang="zh-CN" altLang="en-US" sz="2800" b="1" dirty="0" smtClean="0"/>
              <a:t>对于</a:t>
            </a:r>
            <a:r>
              <a:rPr lang="en-US" altLang="zh-CN" sz="2800" b="1" dirty="0" err="1" smtClean="0"/>
              <a:t>γ射线直接</a:t>
            </a:r>
            <a:r>
              <a:rPr lang="zh-CN" altLang="en-US" sz="2800" b="1" dirty="0" smtClean="0"/>
              <a:t>靶的反应率和增强反应率的可能性</a:t>
            </a:r>
            <a:endParaRPr lang="zh-CN" altLang="en-US" sz="2800" b="1"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a:blip r:embed="rId2"/>
          <a:srcRect/>
          <a:stretch>
            <a:fillRect/>
          </a:stretch>
        </p:blipFill>
        <p:spPr bwMode="auto">
          <a:xfrm>
            <a:off x="214282" y="1428736"/>
            <a:ext cx="8572560" cy="4357718"/>
          </a:xfrm>
          <a:prstGeom prst="rect">
            <a:avLst/>
          </a:prstGeom>
          <a:noFill/>
          <a:ln w="9525">
            <a:noFill/>
            <a:miter lim="800000"/>
            <a:headEnd/>
            <a:tailEnd/>
          </a:ln>
        </p:spPr>
      </p:pic>
      <p:sp>
        <p:nvSpPr>
          <p:cNvPr id="3" name="TextBox 2"/>
          <p:cNvSpPr txBox="1"/>
          <p:nvPr/>
        </p:nvSpPr>
        <p:spPr>
          <a:xfrm>
            <a:off x="357158" y="428604"/>
            <a:ext cx="7286676" cy="1384995"/>
          </a:xfrm>
          <a:prstGeom prst="rect">
            <a:avLst/>
          </a:prstGeom>
          <a:noFill/>
        </p:spPr>
        <p:txBody>
          <a:bodyPr wrap="square" rtlCol="0">
            <a:spAutoFit/>
          </a:bodyPr>
          <a:lstStyle/>
          <a:p>
            <a:r>
              <a:rPr lang="zh-CN" altLang="en-US" sz="2800" b="1" dirty="0" smtClean="0"/>
              <a:t> 嬗变系统</a:t>
            </a:r>
            <a:endParaRPr lang="en-US" altLang="zh-CN" sz="2800" b="1" dirty="0" smtClean="0"/>
          </a:p>
          <a:p>
            <a:endParaRPr lang="en-US" altLang="zh-CN" sz="2800" b="1" dirty="0" smtClean="0"/>
          </a:p>
          <a:p>
            <a:r>
              <a:rPr lang="en-US" altLang="zh-CN" sz="2800" b="1" dirty="0" smtClean="0"/>
              <a:t>     </a:t>
            </a:r>
            <a:endParaRPr lang="zh-CN" altLang="en-US" sz="2800" b="1" dirty="0"/>
          </a:p>
        </p:txBody>
      </p:sp>
      <p:sp>
        <p:nvSpPr>
          <p:cNvPr id="242689" name="Rectangle 1"/>
          <p:cNvSpPr>
            <a:spLocks noChangeArrowheads="1"/>
          </p:cNvSpPr>
          <p:nvPr/>
        </p:nvSpPr>
        <p:spPr bwMode="auto">
          <a:xfrm>
            <a:off x="0" y="1000108"/>
            <a:ext cx="9144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                  </a:t>
            </a:r>
            <a:r>
              <a:rPr kumimoji="0" lang="zh-CN" sz="2000" b="1"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具有高高度的</a:t>
            </a:r>
            <a:r>
              <a:rPr kumimoji="0" lang="zh-CN" altLang="zh-CN" sz="2000" b="1"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γ</a:t>
            </a:r>
            <a:r>
              <a:rPr kumimoji="0" lang="zh-CN" sz="2000" b="1"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射线和高效率的嬗变系统的模型</a:t>
            </a:r>
            <a:endParaRPr kumimoji="0" lang="zh-CN" sz="2000" b="1" i="0" u="none" strike="noStrike" cap="none" normalizeH="0" baseline="0" dirty="0" smtClean="0">
              <a:ln>
                <a:noFill/>
              </a:ln>
              <a:solidFill>
                <a:schemeClr val="tx1"/>
              </a:solidFill>
              <a:effectLst/>
              <a:latin typeface="Arial" pitchFamily="34" charset="0"/>
              <a:ea typeface="宋体" pitchFamily="2" charset="-122"/>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a:blip r:embed="rId2"/>
          <a:srcRect/>
          <a:stretch>
            <a:fillRect/>
          </a:stretch>
        </p:blipFill>
        <p:spPr bwMode="auto">
          <a:xfrm>
            <a:off x="428596" y="928670"/>
            <a:ext cx="8072494" cy="4286280"/>
          </a:xfrm>
          <a:prstGeom prst="rect">
            <a:avLst/>
          </a:prstGeom>
          <a:noFill/>
          <a:ln w="9525">
            <a:noFill/>
            <a:miter lim="800000"/>
            <a:headEnd/>
            <a:tailEnd/>
          </a:ln>
        </p:spPr>
      </p:pic>
      <p:sp>
        <p:nvSpPr>
          <p:cNvPr id="4" name="TextBox 3"/>
          <p:cNvSpPr txBox="1"/>
          <p:nvPr/>
        </p:nvSpPr>
        <p:spPr>
          <a:xfrm>
            <a:off x="500034" y="357166"/>
            <a:ext cx="6786610" cy="523220"/>
          </a:xfrm>
          <a:prstGeom prst="rect">
            <a:avLst/>
          </a:prstGeom>
          <a:noFill/>
        </p:spPr>
        <p:txBody>
          <a:bodyPr wrap="square" rtlCol="0">
            <a:spAutoFit/>
          </a:bodyPr>
          <a:lstStyle/>
          <a:p>
            <a:r>
              <a:rPr lang="zh-CN" altLang="en-US" sz="2800" b="1" dirty="0" smtClean="0"/>
              <a:t>中子效应的考虑</a:t>
            </a:r>
            <a:endParaRPr lang="zh-CN" altLang="en-US" sz="2800" b="1" dirty="0"/>
          </a:p>
        </p:txBody>
      </p:sp>
      <p:sp>
        <p:nvSpPr>
          <p:cNvPr id="5" name="TextBox 4"/>
          <p:cNvSpPr txBox="1"/>
          <p:nvPr/>
        </p:nvSpPr>
        <p:spPr>
          <a:xfrm>
            <a:off x="500034" y="5500702"/>
            <a:ext cx="8215370" cy="954107"/>
          </a:xfrm>
          <a:prstGeom prst="rect">
            <a:avLst/>
          </a:prstGeom>
          <a:noFill/>
        </p:spPr>
        <p:txBody>
          <a:bodyPr wrap="square" rtlCol="0">
            <a:spAutoFit/>
          </a:bodyPr>
          <a:lstStyle/>
          <a:p>
            <a:r>
              <a:rPr lang="zh-CN" altLang="en-US" sz="2800" b="1" dirty="0" smtClean="0"/>
              <a:t>嬗变过程中对于</a:t>
            </a:r>
            <a:r>
              <a:rPr lang="en-US" altLang="zh-CN" sz="2800" b="1" dirty="0" err="1" smtClean="0"/>
              <a:t>γ射线</a:t>
            </a:r>
            <a:r>
              <a:rPr lang="en-US" altLang="zh-CN" sz="2800" b="1" dirty="0" smtClean="0"/>
              <a:t>(E </a:t>
            </a:r>
            <a:r>
              <a:rPr lang="en-US" altLang="zh-CN" sz="2800" b="1" baseline="-25000" dirty="0" smtClean="0"/>
              <a:t>γ</a:t>
            </a:r>
            <a:r>
              <a:rPr lang="en-US" altLang="zh-CN" sz="2800" b="1" dirty="0" smtClean="0"/>
              <a:t> =20MeV)</a:t>
            </a:r>
            <a:r>
              <a:rPr lang="en-US" altLang="zh-CN" sz="2800" b="1" dirty="0" err="1" smtClean="0"/>
              <a:t>的核能阶及估计的中子谱</a:t>
            </a:r>
            <a:endParaRPr lang="zh-CN" altLang="en-US" sz="2800" b="1" baseline="-25000"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a:blip r:embed="rId2"/>
          <a:srcRect/>
          <a:stretch>
            <a:fillRect/>
          </a:stretch>
        </p:blipFill>
        <p:spPr bwMode="auto">
          <a:xfrm>
            <a:off x="214282" y="0"/>
            <a:ext cx="8643998" cy="5357826"/>
          </a:xfrm>
          <a:prstGeom prst="rect">
            <a:avLst/>
          </a:prstGeom>
          <a:noFill/>
          <a:ln w="9525">
            <a:noFill/>
            <a:miter lim="800000"/>
            <a:headEnd/>
            <a:tailEnd/>
          </a:ln>
        </p:spPr>
      </p:pic>
      <p:sp>
        <p:nvSpPr>
          <p:cNvPr id="3" name="TextBox 2"/>
          <p:cNvSpPr txBox="1"/>
          <p:nvPr/>
        </p:nvSpPr>
        <p:spPr>
          <a:xfrm>
            <a:off x="214282" y="5429264"/>
            <a:ext cx="8215370" cy="523220"/>
          </a:xfrm>
          <a:prstGeom prst="rect">
            <a:avLst/>
          </a:prstGeom>
          <a:noFill/>
        </p:spPr>
        <p:txBody>
          <a:bodyPr wrap="square" rtlCol="0">
            <a:spAutoFit/>
          </a:bodyPr>
          <a:lstStyle/>
          <a:p>
            <a:r>
              <a:rPr lang="zh-CN" altLang="en-US" sz="2800" b="1" dirty="0" smtClean="0"/>
              <a:t>               靶中的反应过程和靶结构的示意图</a:t>
            </a:r>
            <a:endParaRPr lang="zh-CN" altLang="en-US" sz="2800" b="1"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a:blip r:embed="rId3"/>
          <a:srcRect/>
          <a:stretch>
            <a:fillRect/>
          </a:stretch>
        </p:blipFill>
        <p:spPr bwMode="auto">
          <a:xfrm>
            <a:off x="357158" y="285728"/>
            <a:ext cx="8215370" cy="5000660"/>
          </a:xfrm>
          <a:prstGeom prst="rect">
            <a:avLst/>
          </a:prstGeom>
          <a:noFill/>
          <a:ln w="9525">
            <a:noFill/>
            <a:miter lim="800000"/>
            <a:headEnd/>
            <a:tailEnd/>
          </a:ln>
        </p:spPr>
      </p:pic>
      <p:sp>
        <p:nvSpPr>
          <p:cNvPr id="3" name="TextBox 2"/>
          <p:cNvSpPr txBox="1"/>
          <p:nvPr/>
        </p:nvSpPr>
        <p:spPr>
          <a:xfrm>
            <a:off x="357158" y="5286388"/>
            <a:ext cx="8286808" cy="923330"/>
          </a:xfrm>
          <a:prstGeom prst="rect">
            <a:avLst/>
          </a:prstGeom>
          <a:noFill/>
        </p:spPr>
        <p:txBody>
          <a:bodyPr wrap="square" rtlCol="0">
            <a:spAutoFit/>
          </a:bodyPr>
          <a:lstStyle/>
          <a:p>
            <a:r>
              <a:rPr lang="zh-CN" altLang="en-US" b="1" dirty="0" smtClean="0"/>
              <a:t>靶结构的每一段中的中子密度分布</a:t>
            </a:r>
            <a:r>
              <a:rPr lang="en-US" altLang="zh-CN" b="1" dirty="0" smtClean="0"/>
              <a:t>,靶的直徑1cm,长100cm.在第一级靶(由I</a:t>
            </a:r>
            <a:r>
              <a:rPr lang="en-US" altLang="zh-CN" b="1" baseline="30000" dirty="0" smtClean="0"/>
              <a:t>129 </a:t>
            </a:r>
            <a:r>
              <a:rPr lang="en-US" altLang="zh-CN" b="1" dirty="0" smtClean="0"/>
              <a:t> </a:t>
            </a:r>
            <a:r>
              <a:rPr lang="en-US" altLang="zh-CN" b="1" dirty="0" err="1" smtClean="0"/>
              <a:t>构成,处于中间位置,第二级靶</a:t>
            </a:r>
            <a:r>
              <a:rPr lang="en-US" altLang="zh-CN" b="1" dirty="0" smtClean="0"/>
              <a:t>(</a:t>
            </a:r>
            <a:r>
              <a:rPr lang="en-US" altLang="zh-CN" b="1" dirty="0" err="1" smtClean="0"/>
              <a:t>由TRU和中子倍增材料组成</a:t>
            </a:r>
            <a:r>
              <a:rPr lang="en-US" altLang="zh-CN" b="1" dirty="0" smtClean="0"/>
              <a:t>),</a:t>
            </a:r>
            <a:r>
              <a:rPr lang="en-US" altLang="zh-CN" b="1" dirty="0" err="1" smtClean="0"/>
              <a:t>第三级靶由裂变产物组成,用以吸收从第二级靶发中的中子</a:t>
            </a:r>
            <a:r>
              <a:rPr lang="en-US" altLang="zh-CN" b="1" dirty="0" smtClean="0"/>
              <a:t>..</a:t>
            </a:r>
            <a:r>
              <a:rPr lang="en-US" altLang="zh-CN" b="1" dirty="0" err="1" smtClean="0"/>
              <a:t>第一级靶和第二级靶之间有一个空间</a:t>
            </a:r>
            <a:r>
              <a:rPr lang="en-US" altLang="zh-CN" b="1" dirty="0" smtClean="0"/>
              <a:t>.</a:t>
            </a:r>
            <a:endParaRPr lang="zh-CN" altLang="en-US" b="1"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928670"/>
            <a:ext cx="8358246" cy="5693866"/>
          </a:xfrm>
          <a:prstGeom prst="rect">
            <a:avLst/>
          </a:prstGeom>
          <a:noFill/>
        </p:spPr>
        <p:txBody>
          <a:bodyPr wrap="square" rtlCol="0">
            <a:spAutoFit/>
          </a:bodyPr>
          <a:lstStyle/>
          <a:p>
            <a:r>
              <a:rPr lang="zh-CN" altLang="en-US" sz="2800" b="1" dirty="0" smtClean="0"/>
              <a:t>     当射到第一靶上的</a:t>
            </a:r>
            <a:r>
              <a:rPr lang="en-US" altLang="zh-CN" sz="2800" b="1" dirty="0" err="1" smtClean="0"/>
              <a:t>γ射线能量超过嬗变反应阈值时,,由</a:t>
            </a:r>
            <a:r>
              <a:rPr lang="en-US" altLang="zh-CN" sz="2800" b="1" dirty="0" smtClean="0"/>
              <a:t>(</a:t>
            </a:r>
            <a:r>
              <a:rPr lang="en-US" altLang="zh-CN" sz="2800" b="1" dirty="0" err="1" smtClean="0"/>
              <a:t>γ,n</a:t>
            </a:r>
            <a:r>
              <a:rPr lang="en-US" altLang="zh-CN" sz="2800" b="1" dirty="0" smtClean="0"/>
              <a:t>), (γ,2n), 反应而放出一个或二个中子,中子可以在第二级靶中产生嬗变,在第二级靶中的核反应,使得中子数得到倍增,第二级靶实际上是含有TRU材料的次临界可裂变的包层,很可能就是一种次临界快堆,3-4MeV的中子就可以产生反应,,並放出热能.可以导致系统的能量平衡, </a:t>
            </a:r>
            <a:r>
              <a:rPr lang="en-US" altLang="zh-CN" sz="2800" b="1" dirty="0" err="1" smtClean="0"/>
              <a:t>中子数目之高使得人们可以期望得到高的嬗变率</a:t>
            </a:r>
            <a:r>
              <a:rPr lang="en-US" altLang="zh-CN" sz="2800" b="1" dirty="0" smtClean="0"/>
              <a:t>.</a:t>
            </a:r>
          </a:p>
          <a:p>
            <a:r>
              <a:rPr lang="en-US" altLang="zh-CN" sz="2800" b="1" dirty="0" smtClean="0"/>
              <a:t>        </a:t>
            </a:r>
            <a:r>
              <a:rPr lang="en-US" altLang="zh-CN" sz="2800" b="1" dirty="0" err="1" smtClean="0"/>
              <a:t>第二级靶的外面是由FP</a:t>
            </a:r>
            <a:r>
              <a:rPr lang="en-US" altLang="zh-CN" sz="2800" b="1" dirty="0" smtClean="0"/>
              <a:t>(</a:t>
            </a:r>
            <a:r>
              <a:rPr lang="en-US" altLang="zh-CN" sz="2800" b="1" dirty="0" err="1" smtClean="0"/>
              <a:t>如Tc和Cs等</a:t>
            </a:r>
            <a:r>
              <a:rPr lang="en-US" altLang="zh-CN" sz="2800" b="1" dirty="0" smtClean="0"/>
              <a:t>)</a:t>
            </a:r>
            <a:r>
              <a:rPr lang="en-US" altLang="zh-CN" sz="2800" b="1" dirty="0" err="1" smtClean="0"/>
              <a:t>材料组成的第三级靶,可以作为中子吸收剂</a:t>
            </a:r>
            <a:r>
              <a:rPr lang="en-US" altLang="zh-CN" sz="2800" b="1" dirty="0" smtClean="0"/>
              <a:t>.</a:t>
            </a:r>
          </a:p>
          <a:p>
            <a:r>
              <a:rPr lang="en-US" altLang="zh-CN" sz="2800" b="1" dirty="0" smtClean="0"/>
              <a:t>        第</a:t>
            </a:r>
            <a:r>
              <a:rPr lang="zh-CN" altLang="en-US" sz="2800" b="1" dirty="0" smtClean="0"/>
              <a:t>一级靶中</a:t>
            </a:r>
            <a:r>
              <a:rPr lang="en-US" altLang="zh-CN" sz="2800" b="1" dirty="0" smtClean="0"/>
              <a:t> </a:t>
            </a:r>
            <a:r>
              <a:rPr lang="zh-CN" altLang="en-US" sz="2800" b="1" dirty="0" smtClean="0"/>
              <a:t>由于电子对效应</a:t>
            </a:r>
            <a:r>
              <a:rPr lang="en-US" altLang="zh-CN" sz="2800" b="1" dirty="0" smtClean="0"/>
              <a:t>(</a:t>
            </a:r>
            <a:r>
              <a:rPr lang="en-US" altLang="zh-CN" sz="2800" b="1" dirty="0" err="1" smtClean="0"/>
              <a:t>即由γ</a:t>
            </a:r>
            <a:r>
              <a:rPr lang="zh-CN" altLang="en-US" sz="2800" b="1" dirty="0" smtClean="0"/>
              <a:t>射线所产生的电子和正电子</a:t>
            </a:r>
            <a:r>
              <a:rPr lang="en-US" altLang="zh-CN" sz="2800" b="1" dirty="0" smtClean="0"/>
              <a:t>)</a:t>
            </a:r>
            <a:r>
              <a:rPr lang="en-US" altLang="zh-CN" sz="2800" b="1" dirty="0" err="1" smtClean="0"/>
              <a:t>所加热,热能密度高,可用于制氫</a:t>
            </a:r>
            <a:r>
              <a:rPr lang="en-US" altLang="zh-CN" sz="2800" b="1" dirty="0" smtClean="0"/>
              <a:t>.     </a:t>
            </a:r>
          </a:p>
          <a:p>
            <a:endParaRPr lang="zh-CN" altLang="en-US" sz="2800" b="1"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a:blip r:embed="rId3"/>
          <a:srcRect/>
          <a:stretch>
            <a:fillRect/>
          </a:stretch>
        </p:blipFill>
        <p:spPr bwMode="auto">
          <a:xfrm>
            <a:off x="214282" y="214290"/>
            <a:ext cx="8715436" cy="5715040"/>
          </a:xfrm>
          <a:prstGeom prst="rect">
            <a:avLst/>
          </a:prstGeom>
          <a:noFill/>
          <a:ln w="9525">
            <a:noFill/>
            <a:miter lim="800000"/>
            <a:headEnd/>
            <a:tailEnd/>
          </a:ln>
        </p:spPr>
      </p:pic>
      <p:sp>
        <p:nvSpPr>
          <p:cNvPr id="3" name="TextBox 2"/>
          <p:cNvSpPr txBox="1"/>
          <p:nvPr/>
        </p:nvSpPr>
        <p:spPr>
          <a:xfrm>
            <a:off x="285720" y="5929330"/>
            <a:ext cx="8358246" cy="523220"/>
          </a:xfrm>
          <a:prstGeom prst="rect">
            <a:avLst/>
          </a:prstGeom>
          <a:noFill/>
        </p:spPr>
        <p:txBody>
          <a:bodyPr wrap="square" rtlCol="0">
            <a:spAutoFit/>
          </a:bodyPr>
          <a:lstStyle/>
          <a:p>
            <a:r>
              <a:rPr lang="zh-CN" altLang="en-US" sz="2800" b="1" dirty="0" smtClean="0"/>
              <a:t>                               核嬗变系统的示意图   </a:t>
            </a:r>
            <a:endParaRPr lang="zh-CN" altLang="en-US" sz="2800" b="1"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a:blip r:embed="rId2"/>
          <a:srcRect/>
          <a:stretch>
            <a:fillRect/>
          </a:stretch>
        </p:blipFill>
        <p:spPr bwMode="auto">
          <a:xfrm>
            <a:off x="500034" y="0"/>
            <a:ext cx="8358246" cy="5072098"/>
          </a:xfrm>
          <a:prstGeom prst="rect">
            <a:avLst/>
          </a:prstGeom>
          <a:noFill/>
          <a:ln w="9525">
            <a:noFill/>
            <a:miter lim="800000"/>
            <a:headEnd/>
            <a:tailEnd/>
          </a:ln>
        </p:spPr>
      </p:pic>
      <p:sp>
        <p:nvSpPr>
          <p:cNvPr id="3" name="TextBox 2"/>
          <p:cNvSpPr txBox="1"/>
          <p:nvPr/>
        </p:nvSpPr>
        <p:spPr>
          <a:xfrm>
            <a:off x="571472" y="5286388"/>
            <a:ext cx="7643866" cy="523220"/>
          </a:xfrm>
          <a:prstGeom prst="rect">
            <a:avLst/>
          </a:prstGeom>
          <a:noFill/>
        </p:spPr>
        <p:txBody>
          <a:bodyPr wrap="square" rtlCol="0">
            <a:spAutoFit/>
          </a:bodyPr>
          <a:lstStyle/>
          <a:p>
            <a:r>
              <a:rPr lang="zh-CN" altLang="en-US" sz="2800" b="1" dirty="0" smtClean="0"/>
              <a:t>                           嬗变工厂的示意图</a:t>
            </a:r>
            <a:endParaRPr lang="zh-CN" altLang="en-US" sz="2800" b="1" dirty="0"/>
          </a:p>
        </p:txBody>
      </p:sp>
      <p:sp>
        <p:nvSpPr>
          <p:cNvPr id="4" name="TextBox 3"/>
          <p:cNvSpPr txBox="1"/>
          <p:nvPr/>
        </p:nvSpPr>
        <p:spPr>
          <a:xfrm>
            <a:off x="4786314" y="1928802"/>
            <a:ext cx="1214446" cy="923330"/>
          </a:xfrm>
          <a:prstGeom prst="rect">
            <a:avLst/>
          </a:prstGeom>
          <a:noFill/>
        </p:spPr>
        <p:txBody>
          <a:bodyPr wrap="square" rtlCol="0">
            <a:spAutoFit/>
          </a:bodyPr>
          <a:lstStyle/>
          <a:p>
            <a:r>
              <a:rPr lang="zh-CN" altLang="en-US" b="1" dirty="0" smtClean="0">
                <a:solidFill>
                  <a:srgbClr val="FF0000"/>
                </a:solidFill>
              </a:rPr>
              <a:t>超级光子储存腔</a:t>
            </a:r>
            <a:r>
              <a:rPr lang="en-US" altLang="zh-CN" b="1" dirty="0" smtClean="0">
                <a:solidFill>
                  <a:srgbClr val="FF0000"/>
                </a:solidFill>
              </a:rPr>
              <a:t>(CW Laser)</a:t>
            </a:r>
            <a:endParaRPr lang="zh-CN" altLang="en-US" b="1" dirty="0">
              <a:solidFill>
                <a:srgbClr val="FF0000"/>
              </a:solidFill>
            </a:endParaRPr>
          </a:p>
        </p:txBody>
      </p:sp>
      <p:sp>
        <p:nvSpPr>
          <p:cNvPr id="5" name="TextBox 4"/>
          <p:cNvSpPr txBox="1"/>
          <p:nvPr/>
        </p:nvSpPr>
        <p:spPr>
          <a:xfrm>
            <a:off x="500034" y="3071810"/>
            <a:ext cx="1500198" cy="369332"/>
          </a:xfrm>
          <a:prstGeom prst="rect">
            <a:avLst/>
          </a:prstGeom>
          <a:noFill/>
        </p:spPr>
        <p:txBody>
          <a:bodyPr wrap="square" rtlCol="0">
            <a:spAutoFit/>
          </a:bodyPr>
          <a:lstStyle/>
          <a:p>
            <a:r>
              <a:rPr lang="zh-CN" altLang="en-US" b="1" dirty="0" smtClean="0">
                <a:solidFill>
                  <a:srgbClr val="FF0000"/>
                </a:solidFill>
              </a:rPr>
              <a:t>电子储存环</a:t>
            </a:r>
            <a:endParaRPr lang="zh-CN" altLang="en-US" b="1" dirty="0">
              <a:solidFill>
                <a:srgbClr val="FF0000"/>
              </a:solidFill>
            </a:endParaRPr>
          </a:p>
        </p:txBody>
      </p:sp>
      <p:sp>
        <p:nvSpPr>
          <p:cNvPr id="6" name="TextBox 5"/>
          <p:cNvSpPr txBox="1"/>
          <p:nvPr/>
        </p:nvSpPr>
        <p:spPr>
          <a:xfrm>
            <a:off x="2500298" y="2214554"/>
            <a:ext cx="1000132" cy="369332"/>
          </a:xfrm>
          <a:prstGeom prst="rect">
            <a:avLst/>
          </a:prstGeom>
          <a:noFill/>
        </p:spPr>
        <p:txBody>
          <a:bodyPr wrap="square" rtlCol="0">
            <a:spAutoFit/>
          </a:bodyPr>
          <a:lstStyle/>
          <a:p>
            <a:r>
              <a:rPr lang="zh-CN" altLang="en-US" b="1" dirty="0" smtClean="0">
                <a:solidFill>
                  <a:srgbClr val="FF0000"/>
                </a:solidFill>
              </a:rPr>
              <a:t>对撞区</a:t>
            </a:r>
            <a:endParaRPr lang="zh-CN" altLang="en-US" b="1" dirty="0">
              <a:solidFill>
                <a:srgbClr val="FF0000"/>
              </a:solidFill>
            </a:endParaRPr>
          </a:p>
        </p:txBody>
      </p:sp>
      <p:sp>
        <p:nvSpPr>
          <p:cNvPr id="7" name="TextBox 6"/>
          <p:cNvSpPr txBox="1"/>
          <p:nvPr/>
        </p:nvSpPr>
        <p:spPr>
          <a:xfrm>
            <a:off x="5000628" y="4572008"/>
            <a:ext cx="1000132" cy="369332"/>
          </a:xfrm>
          <a:prstGeom prst="rect">
            <a:avLst/>
          </a:prstGeom>
          <a:noFill/>
        </p:spPr>
        <p:txBody>
          <a:bodyPr wrap="square" rtlCol="0">
            <a:spAutoFit/>
          </a:bodyPr>
          <a:lstStyle/>
          <a:p>
            <a:r>
              <a:rPr lang="en-US" altLang="zh-CN" dirty="0" smtClean="0"/>
              <a:t>   </a:t>
            </a:r>
            <a:r>
              <a:rPr lang="en-US" altLang="zh-CN" b="1" dirty="0" smtClean="0">
                <a:solidFill>
                  <a:srgbClr val="FF0000"/>
                </a:solidFill>
              </a:rPr>
              <a:t> </a:t>
            </a:r>
            <a:r>
              <a:rPr lang="en-US" altLang="zh-CN" b="1" dirty="0" err="1" smtClean="0">
                <a:solidFill>
                  <a:srgbClr val="FF0000"/>
                </a:solidFill>
              </a:rPr>
              <a:t>e注入</a:t>
            </a:r>
            <a:endParaRPr lang="zh-CN" altLang="en-US" b="1" dirty="0">
              <a:solidFill>
                <a:srgbClr val="FF0000"/>
              </a:solidFill>
            </a:endParaRPr>
          </a:p>
        </p:txBody>
      </p:sp>
      <p:sp>
        <p:nvSpPr>
          <p:cNvPr id="8" name="TextBox 7"/>
          <p:cNvSpPr txBox="1"/>
          <p:nvPr/>
        </p:nvSpPr>
        <p:spPr>
          <a:xfrm>
            <a:off x="3500430" y="2000239"/>
            <a:ext cx="1285884" cy="369332"/>
          </a:xfrm>
          <a:prstGeom prst="rect">
            <a:avLst/>
          </a:prstGeom>
          <a:noFill/>
        </p:spPr>
        <p:txBody>
          <a:bodyPr wrap="square" rtlCol="0">
            <a:spAutoFit/>
          </a:bodyPr>
          <a:lstStyle/>
          <a:p>
            <a:r>
              <a:rPr lang="en-US" altLang="zh-CN" b="1" dirty="0" smtClean="0">
                <a:solidFill>
                  <a:srgbClr val="FF0000"/>
                </a:solidFill>
              </a:rPr>
              <a:t>Laser inject</a:t>
            </a:r>
            <a:endParaRPr lang="zh-CN" altLang="en-US" b="1" dirty="0">
              <a:solidFill>
                <a:srgbClr val="FF0000"/>
              </a:solidFill>
            </a:endParaRPr>
          </a:p>
        </p:txBody>
      </p:sp>
      <p:sp>
        <p:nvSpPr>
          <p:cNvPr id="9" name="TextBox 8"/>
          <p:cNvSpPr txBox="1"/>
          <p:nvPr/>
        </p:nvSpPr>
        <p:spPr>
          <a:xfrm>
            <a:off x="857224" y="2500306"/>
            <a:ext cx="1571636" cy="369332"/>
          </a:xfrm>
          <a:prstGeom prst="rect">
            <a:avLst/>
          </a:prstGeom>
          <a:noFill/>
        </p:spPr>
        <p:txBody>
          <a:bodyPr wrap="square" rtlCol="0">
            <a:spAutoFit/>
          </a:bodyPr>
          <a:lstStyle/>
          <a:p>
            <a:r>
              <a:rPr lang="en-US" altLang="zh-CN" b="1" dirty="0" smtClean="0">
                <a:solidFill>
                  <a:srgbClr val="FF0000"/>
                </a:solidFill>
              </a:rPr>
              <a:t>E beam inject</a:t>
            </a:r>
            <a:endParaRPr lang="zh-CN" altLang="en-US" b="1" dirty="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8" name="Picture 2"/>
          <p:cNvPicPr>
            <a:picLocks noChangeAspect="1" noChangeArrowheads="1"/>
          </p:cNvPicPr>
          <p:nvPr/>
        </p:nvPicPr>
        <p:blipFill>
          <a:blip r:embed="rId2"/>
          <a:srcRect/>
          <a:stretch>
            <a:fillRect/>
          </a:stretch>
        </p:blipFill>
        <p:spPr bwMode="auto">
          <a:xfrm>
            <a:off x="1357290" y="500042"/>
            <a:ext cx="4429155" cy="1285884"/>
          </a:xfrm>
          <a:prstGeom prst="rect">
            <a:avLst/>
          </a:prstGeom>
          <a:noFill/>
          <a:ln w="9525">
            <a:noFill/>
            <a:miter lim="800000"/>
            <a:headEnd/>
            <a:tailEnd/>
          </a:ln>
          <a:effectLst/>
        </p:spPr>
      </p:pic>
      <p:pic>
        <p:nvPicPr>
          <p:cNvPr id="178179" name="Picture 3"/>
          <p:cNvPicPr>
            <a:picLocks noChangeAspect="1" noChangeArrowheads="1"/>
          </p:cNvPicPr>
          <p:nvPr/>
        </p:nvPicPr>
        <p:blipFill>
          <a:blip r:embed="rId3"/>
          <a:srcRect/>
          <a:stretch>
            <a:fillRect/>
          </a:stretch>
        </p:blipFill>
        <p:spPr bwMode="auto">
          <a:xfrm>
            <a:off x="1000100" y="2285992"/>
            <a:ext cx="6572296" cy="22860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786" y="357166"/>
            <a:ext cx="7858180" cy="4393510"/>
          </a:xfrm>
          <a:prstGeom prst="rect">
            <a:avLst/>
          </a:prstGeom>
          <a:noFill/>
        </p:spPr>
        <p:txBody>
          <a:bodyPr wrap="square" rtlCol="0">
            <a:spAutoFit/>
          </a:bodyPr>
          <a:lstStyle/>
          <a:p>
            <a:pPr lvl="0" indent="266700" eaLnBrk="0" fontAlgn="base" hangingPunct="0">
              <a:spcBef>
                <a:spcPct val="0"/>
              </a:spcBef>
              <a:spcAft>
                <a:spcPct val="0"/>
              </a:spcAft>
            </a:pPr>
            <a:endParaRPr lang="en-US" altLang="zh-CN" sz="1050" dirty="0" smtClean="0">
              <a:latin typeface="Calibri" pitchFamily="34" charset="0"/>
              <a:ea typeface="宋体" pitchFamily="2" charset="-122"/>
              <a:cs typeface="Times New Roman" pitchFamily="18" charset="0"/>
            </a:endParaRPr>
          </a:p>
          <a:p>
            <a:pPr lvl="0" indent="266700" eaLnBrk="0" fontAlgn="base" hangingPunct="0">
              <a:spcBef>
                <a:spcPct val="0"/>
              </a:spcBef>
              <a:spcAft>
                <a:spcPct val="0"/>
              </a:spcAft>
            </a:pPr>
            <a:endParaRPr lang="en-US" altLang="zh-CN" sz="1050" dirty="0" smtClean="0">
              <a:latin typeface="Calibri" pitchFamily="34" charset="0"/>
              <a:ea typeface="宋体" pitchFamily="2" charset="-122"/>
              <a:cs typeface="Times New Roman" pitchFamily="18" charset="0"/>
            </a:endParaRPr>
          </a:p>
          <a:p>
            <a:pPr lvl="0" indent="266700" eaLnBrk="0" fontAlgn="base" hangingPunct="0">
              <a:spcBef>
                <a:spcPct val="0"/>
              </a:spcBef>
              <a:spcAft>
                <a:spcPct val="0"/>
              </a:spcAft>
            </a:pPr>
            <a:endParaRPr lang="en-US" altLang="zh-CN" sz="1050" dirty="0" smtClean="0">
              <a:latin typeface="Calibri" pitchFamily="34" charset="0"/>
              <a:ea typeface="宋体" pitchFamily="2" charset="-122"/>
              <a:cs typeface="Times New Roman" pitchFamily="18" charset="0"/>
            </a:endParaRPr>
          </a:p>
          <a:p>
            <a:pPr lvl="0" indent="266700" eaLnBrk="0" fontAlgn="base" hangingPunct="0">
              <a:spcBef>
                <a:spcPct val="0"/>
              </a:spcBef>
              <a:spcAft>
                <a:spcPct val="0"/>
              </a:spcAft>
            </a:pPr>
            <a:endParaRPr lang="en-US" altLang="zh-CN" sz="2800" dirty="0" smtClean="0">
              <a:latin typeface="Calibri" pitchFamily="34" charset="0"/>
              <a:ea typeface="宋体" pitchFamily="2" charset="-122"/>
              <a:cs typeface="Times New Roman" pitchFamily="18" charset="0"/>
            </a:endParaRPr>
          </a:p>
          <a:p>
            <a:pPr lvl="0" indent="266700" eaLnBrk="0" fontAlgn="base" hangingPunct="0">
              <a:spcBef>
                <a:spcPct val="0"/>
              </a:spcBef>
              <a:spcAft>
                <a:spcPct val="0"/>
              </a:spcAft>
            </a:pPr>
            <a:r>
              <a:rPr lang="en-US" altLang="zh-CN" sz="2800" dirty="0" smtClean="0">
                <a:solidFill>
                  <a:schemeClr val="bg1"/>
                </a:solidFill>
                <a:latin typeface="Calibri" pitchFamily="34" charset="0"/>
                <a:ea typeface="宋体" pitchFamily="2" charset="-122"/>
                <a:cs typeface="Times New Roman" pitchFamily="18" charset="0"/>
              </a:rPr>
              <a:t> </a:t>
            </a:r>
            <a:r>
              <a:rPr lang="zh-CN" altLang="en-US" sz="2400" b="1" dirty="0" smtClean="0">
                <a:latin typeface="Calibri" pitchFamily="34" charset="0"/>
                <a:ea typeface="宋体" pitchFamily="2" charset="-122"/>
                <a:cs typeface="Times New Roman" pitchFamily="18" charset="0"/>
              </a:rPr>
              <a:t>研究的这种新的方法，可以高效率地去产生高亮度的</a:t>
            </a:r>
            <a:r>
              <a:rPr lang="en-US" altLang="zh-CN" sz="2400" b="1" dirty="0" smtClean="0">
                <a:latin typeface="Calibri" pitchFamily="34" charset="0"/>
                <a:ea typeface="宋体" pitchFamily="2" charset="-122"/>
                <a:cs typeface="Times New Roman" pitchFamily="18" charset="0"/>
              </a:rPr>
              <a:t>γ</a:t>
            </a:r>
            <a:r>
              <a:rPr lang="zh-CN" altLang="en-US" sz="2400" b="1" dirty="0" smtClean="0">
                <a:latin typeface="Calibri" pitchFamily="34" charset="0"/>
                <a:ea typeface="宋体" pitchFamily="2" charset="-122"/>
                <a:cs typeface="Times New Roman" pitchFamily="18" charset="0"/>
              </a:rPr>
              <a:t>射线，这个方法是用一个在光子储存腔中的增强的康普顿散射，应用这个</a:t>
            </a:r>
            <a:r>
              <a:rPr lang="en-US" altLang="zh-CN" sz="2400" b="1" dirty="0" smtClean="0">
                <a:latin typeface="Calibri" pitchFamily="34" charset="0"/>
                <a:ea typeface="宋体" pitchFamily="2" charset="-122"/>
                <a:cs typeface="Times New Roman" pitchFamily="18" charset="0"/>
              </a:rPr>
              <a:t>γ</a:t>
            </a:r>
            <a:r>
              <a:rPr lang="zh-CN" altLang="en-US" sz="2400" b="1" dirty="0" smtClean="0">
                <a:latin typeface="Calibri" pitchFamily="34" charset="0"/>
                <a:ea typeface="宋体" pitchFamily="2" charset="-122"/>
                <a:cs typeface="Times New Roman" pitchFamily="18" charset="0"/>
              </a:rPr>
              <a:t>射线于嬗变，这个方法的优点在于；</a:t>
            </a:r>
            <a:endParaRPr lang="zh-CN" altLang="en-US" sz="2400" b="1" dirty="0" smtClean="0">
              <a:latin typeface="Times New Roman" pitchFamily="18" charset="0"/>
              <a:ea typeface="宋体" pitchFamily="2" charset="-122"/>
              <a:cs typeface="Times New Roman" pitchFamily="18" charset="0"/>
            </a:endParaRPr>
          </a:p>
          <a:p>
            <a:pPr marL="514350" indent="-514350" eaLnBrk="0" hangingPunct="0"/>
            <a:r>
              <a:rPr lang="zh-CN" altLang="en-US" sz="2400" b="1" dirty="0" smtClean="0">
                <a:ea typeface="宋体" pitchFamily="2" charset="-122"/>
                <a:cs typeface="Times New Roman" pitchFamily="18" charset="0"/>
              </a:rPr>
              <a:t>            </a:t>
            </a:r>
            <a:r>
              <a:rPr lang="en-US" altLang="zh-CN" sz="2400" b="1" dirty="0" smtClean="0">
                <a:ea typeface="宋体" pitchFamily="2" charset="-122"/>
                <a:cs typeface="Times New Roman" pitchFamily="18" charset="0"/>
              </a:rPr>
              <a:t>1.  </a:t>
            </a:r>
            <a:r>
              <a:rPr lang="zh-CN" altLang="en-US" sz="2400" b="1" dirty="0" smtClean="0"/>
              <a:t>可以达到能量和价格的平衡；</a:t>
            </a:r>
          </a:p>
          <a:p>
            <a:pPr marL="514350" lvl="0" indent="-514350" eaLnBrk="0" fontAlgn="base" hangingPunct="0">
              <a:spcBef>
                <a:spcPct val="0"/>
              </a:spcBef>
              <a:spcAft>
                <a:spcPct val="0"/>
              </a:spcAft>
            </a:pPr>
            <a:r>
              <a:rPr lang="en-US" altLang="zh-CN" sz="2400" b="1" dirty="0" smtClean="0">
                <a:latin typeface="Calibri" pitchFamily="34" charset="0"/>
                <a:ea typeface="宋体" pitchFamily="2" charset="-122"/>
                <a:cs typeface="Times New Roman" pitchFamily="18" charset="0"/>
              </a:rPr>
              <a:t>            2.  </a:t>
            </a:r>
            <a:r>
              <a:rPr lang="zh-CN" altLang="en-US" sz="2400" b="1" dirty="0" smtClean="0">
                <a:latin typeface="Calibri" pitchFamily="34" charset="0"/>
                <a:ea typeface="宋体" pitchFamily="2" charset="-122"/>
                <a:cs typeface="Times New Roman" pitchFamily="18" charset="0"/>
              </a:rPr>
              <a:t>可以做到快的嬗变；</a:t>
            </a:r>
            <a:endParaRPr lang="zh-CN" altLang="en-US" sz="2400" b="1" dirty="0" smtClean="0">
              <a:latin typeface="Times New Roman" pitchFamily="18" charset="0"/>
              <a:ea typeface="宋体" pitchFamily="2" charset="-122"/>
              <a:cs typeface="Times New Roman" pitchFamily="18" charset="0"/>
            </a:endParaRPr>
          </a:p>
          <a:p>
            <a:pPr marL="514350" lvl="0" indent="-514350" eaLnBrk="0" fontAlgn="base" hangingPunct="0">
              <a:spcBef>
                <a:spcPct val="0"/>
              </a:spcBef>
              <a:spcAft>
                <a:spcPct val="0"/>
              </a:spcAft>
            </a:pPr>
            <a:r>
              <a:rPr lang="zh-CN" altLang="en-US" sz="2400" b="1" dirty="0" smtClean="0">
                <a:latin typeface="Calibri" pitchFamily="34" charset="0"/>
                <a:ea typeface="宋体" pitchFamily="2" charset="-122"/>
                <a:cs typeface="Times New Roman" pitchFamily="18" charset="0"/>
              </a:rPr>
              <a:t>             </a:t>
            </a:r>
            <a:r>
              <a:rPr lang="en-US" altLang="zh-CN" sz="2400" b="1" dirty="0" smtClean="0">
                <a:latin typeface="Calibri" pitchFamily="34" charset="0"/>
                <a:ea typeface="宋体" pitchFamily="2" charset="-122"/>
                <a:cs typeface="Times New Roman" pitchFamily="18" charset="0"/>
              </a:rPr>
              <a:t>3.</a:t>
            </a:r>
            <a:r>
              <a:rPr lang="zh-CN" altLang="en-US" sz="2400" b="1" dirty="0" smtClean="0">
                <a:latin typeface="Calibri" pitchFamily="34" charset="0"/>
                <a:ea typeface="宋体" pitchFamily="2" charset="-122"/>
                <a:cs typeface="Times New Roman" pitchFamily="18" charset="0"/>
              </a:rPr>
              <a:t>  系统能够立即的停机，因此安全性好；</a:t>
            </a:r>
            <a:endParaRPr lang="zh-CN" altLang="en-US" sz="2400" b="1" dirty="0" smtClean="0">
              <a:latin typeface="Times New Roman" pitchFamily="18" charset="0"/>
              <a:ea typeface="宋体" pitchFamily="2" charset="-122"/>
              <a:cs typeface="Times New Roman" pitchFamily="18" charset="0"/>
            </a:endParaRPr>
          </a:p>
          <a:p>
            <a:pPr marL="514350" lvl="0" indent="-514350" eaLnBrk="0" fontAlgn="base" hangingPunct="0">
              <a:spcBef>
                <a:spcPct val="0"/>
              </a:spcBef>
              <a:spcAft>
                <a:spcPct val="0"/>
              </a:spcAft>
            </a:pPr>
            <a:r>
              <a:rPr lang="zh-CN" altLang="en-US" sz="2400" b="1" dirty="0" smtClean="0">
                <a:latin typeface="Calibri" pitchFamily="34" charset="0"/>
                <a:ea typeface="宋体" pitchFamily="2" charset="-122"/>
                <a:cs typeface="Times New Roman" pitchFamily="18" charset="0"/>
              </a:rPr>
              <a:t>             </a:t>
            </a:r>
            <a:r>
              <a:rPr lang="en-US" altLang="zh-CN" sz="2400" b="1" dirty="0" smtClean="0">
                <a:latin typeface="Calibri" pitchFamily="34" charset="0"/>
                <a:ea typeface="宋体" pitchFamily="2" charset="-122"/>
                <a:cs typeface="Times New Roman" pitchFamily="18" charset="0"/>
              </a:rPr>
              <a:t>4.</a:t>
            </a:r>
            <a:r>
              <a:rPr lang="zh-CN" altLang="en-US" sz="2400" b="1" dirty="0" smtClean="0">
                <a:latin typeface="Calibri" pitchFamily="34" charset="0"/>
                <a:ea typeface="宋体" pitchFamily="2" charset="-122"/>
                <a:cs typeface="Times New Roman" pitchFamily="18" charset="0"/>
              </a:rPr>
              <a:t>  电子束储存环和</a:t>
            </a:r>
            <a:r>
              <a:rPr lang="en-US" altLang="zh-CN" sz="2400" b="1" dirty="0" smtClean="0">
                <a:latin typeface="Calibri" pitchFamily="34" charset="0"/>
                <a:ea typeface="宋体" pitchFamily="2" charset="-122"/>
                <a:cs typeface="Times New Roman" pitchFamily="18" charset="0"/>
              </a:rPr>
              <a:t>CW</a:t>
            </a:r>
            <a:r>
              <a:rPr lang="zh-CN" altLang="en-US" sz="2400" b="1" dirty="0" smtClean="0">
                <a:latin typeface="Calibri" pitchFamily="34" charset="0"/>
                <a:ea typeface="宋体" pitchFamily="2" charset="-122"/>
                <a:cs typeface="Times New Roman" pitchFamily="18" charset="0"/>
              </a:rPr>
              <a:t>的激光可以做得很紧凑，    </a:t>
            </a:r>
            <a:r>
              <a:rPr lang="en-US" altLang="zh-CN" sz="2400" b="1" dirty="0" smtClean="0">
                <a:latin typeface="Calibri" pitchFamily="34" charset="0"/>
                <a:ea typeface="宋体" pitchFamily="2" charset="-122"/>
                <a:cs typeface="Times New Roman" pitchFamily="18" charset="0"/>
              </a:rPr>
              <a:t>         </a:t>
            </a:r>
          </a:p>
          <a:p>
            <a:pPr marL="514350" lvl="0" indent="-514350" eaLnBrk="0" fontAlgn="base" hangingPunct="0">
              <a:spcBef>
                <a:spcPct val="0"/>
              </a:spcBef>
              <a:spcAft>
                <a:spcPct val="0"/>
              </a:spcAft>
            </a:pPr>
            <a:r>
              <a:rPr lang="en-US" altLang="zh-CN" sz="2400" b="1" dirty="0" smtClean="0">
                <a:latin typeface="Calibri" pitchFamily="34" charset="0"/>
                <a:ea typeface="宋体" pitchFamily="2" charset="-122"/>
                <a:cs typeface="Times New Roman" pitchFamily="18" charset="0"/>
              </a:rPr>
              <a:t>                   </a:t>
            </a:r>
            <a:r>
              <a:rPr lang="zh-CN" altLang="en-US" sz="2400" b="1" dirty="0" smtClean="0">
                <a:latin typeface="Calibri" pitchFamily="34" charset="0"/>
                <a:ea typeface="宋体" pitchFamily="2" charset="-122"/>
                <a:cs typeface="Times New Roman" pitchFamily="18" charset="0"/>
              </a:rPr>
              <a:t>整个系统的价格低</a:t>
            </a:r>
            <a:r>
              <a:rPr lang="en-US" altLang="zh-CN" sz="2400" b="1" dirty="0" smtClean="0">
                <a:latin typeface="Calibri" pitchFamily="34" charset="0"/>
                <a:ea typeface="宋体" pitchFamily="2" charset="-122"/>
                <a:cs typeface="Times New Roman" pitchFamily="18" charset="0"/>
              </a:rPr>
              <a:t>,</a:t>
            </a:r>
            <a:endParaRPr lang="zh-CN" altLang="en-US" sz="2400" b="1" dirty="0" smtClean="0">
              <a:latin typeface="Times New Roman" pitchFamily="18" charset="0"/>
              <a:ea typeface="宋体" pitchFamily="2" charset="-122"/>
              <a:cs typeface="Times New Roman" pitchFamily="18" charset="0"/>
            </a:endParaRPr>
          </a:p>
          <a:p>
            <a:pPr marL="514350" lvl="0" indent="-514350" eaLnBrk="0" fontAlgn="base" hangingPunct="0">
              <a:spcBef>
                <a:spcPct val="0"/>
              </a:spcBef>
              <a:spcAft>
                <a:spcPct val="0"/>
              </a:spcAft>
            </a:pPr>
            <a:r>
              <a:rPr lang="zh-CN" altLang="en-US" sz="2400" b="1" dirty="0" smtClean="0">
                <a:latin typeface="Calibri" pitchFamily="34" charset="0"/>
                <a:ea typeface="宋体" pitchFamily="2" charset="-122"/>
                <a:cs typeface="Times New Roman" pitchFamily="18" charset="0"/>
              </a:rPr>
              <a:t>             </a:t>
            </a:r>
            <a:r>
              <a:rPr lang="en-US" altLang="zh-CN" sz="2400" b="1" dirty="0" smtClean="0">
                <a:latin typeface="Calibri" pitchFamily="34" charset="0"/>
                <a:ea typeface="宋体" pitchFamily="2" charset="-122"/>
                <a:cs typeface="Times New Roman" pitchFamily="18" charset="0"/>
              </a:rPr>
              <a:t>5.  </a:t>
            </a:r>
            <a:r>
              <a:rPr lang="zh-CN" altLang="en-US" sz="2400" b="1" dirty="0" smtClean="0">
                <a:latin typeface="Calibri" pitchFamily="34" charset="0"/>
                <a:ea typeface="宋体" pitchFamily="2" charset="-122"/>
                <a:cs typeface="Times New Roman" pitchFamily="18" charset="0"/>
              </a:rPr>
              <a:t>和现在的技术水平差不远</a:t>
            </a:r>
            <a:endParaRPr lang="zh-CN" altLang="en-US" sz="2400" b="1" dirty="0" smtClean="0">
              <a:latin typeface="Times New Roman" pitchFamily="18" charset="0"/>
              <a:ea typeface="宋体" pitchFamily="2" charset="-122"/>
            </a:endParaRPr>
          </a:p>
        </p:txBody>
      </p:sp>
      <p:sp>
        <p:nvSpPr>
          <p:cNvPr id="3" name="TextBox 2"/>
          <p:cNvSpPr txBox="1"/>
          <p:nvPr/>
        </p:nvSpPr>
        <p:spPr>
          <a:xfrm>
            <a:off x="1000100" y="357166"/>
            <a:ext cx="5000660" cy="707886"/>
          </a:xfrm>
          <a:prstGeom prst="rect">
            <a:avLst/>
          </a:prstGeom>
          <a:noFill/>
        </p:spPr>
        <p:txBody>
          <a:bodyPr wrap="square" rtlCol="0">
            <a:spAutoFit/>
          </a:bodyPr>
          <a:lstStyle/>
          <a:p>
            <a:pPr>
              <a:spcBef>
                <a:spcPct val="50000"/>
              </a:spcBef>
            </a:pPr>
            <a:r>
              <a:rPr lang="en-US" altLang="zh-CN" sz="4000" b="1" dirty="0" smtClean="0"/>
              <a:t>6 . Conclusion</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34" y="857232"/>
            <a:ext cx="8643966" cy="4832092"/>
          </a:xfrm>
          <a:prstGeom prst="rect">
            <a:avLst/>
          </a:prstGeom>
          <a:noFill/>
        </p:spPr>
        <p:txBody>
          <a:bodyPr wrap="square" rtlCol="0">
            <a:spAutoFit/>
          </a:bodyPr>
          <a:lstStyle/>
          <a:p>
            <a:pPr lvl="0" eaLnBrk="0" fontAlgn="base" hangingPunct="0">
              <a:spcBef>
                <a:spcPct val="0"/>
              </a:spcBef>
              <a:spcAft>
                <a:spcPct val="0"/>
              </a:spcAft>
            </a:pPr>
            <a:r>
              <a:rPr lang="en-US" altLang="zh-CN" sz="1050" dirty="0" smtClean="0">
                <a:latin typeface="Calibri" pitchFamily="34" charset="0"/>
                <a:ea typeface="宋体" pitchFamily="2" charset="-122"/>
                <a:cs typeface="Times New Roman" pitchFamily="18" charset="0"/>
              </a:rPr>
              <a:t> </a:t>
            </a:r>
            <a:r>
              <a:rPr lang="zh-CN" altLang="en-US" sz="2800" b="1" dirty="0" smtClean="0">
                <a:latin typeface="Calibri" pitchFamily="34" charset="0"/>
                <a:ea typeface="宋体" pitchFamily="2" charset="-122"/>
                <a:cs typeface="Times New Roman" pitchFamily="18" charset="0"/>
              </a:rPr>
              <a:t>但研究工作还很粗糙</a:t>
            </a:r>
            <a:r>
              <a:rPr lang="en-US" altLang="zh-CN" sz="2800" b="1" dirty="0" smtClean="0">
                <a:latin typeface="Calibri" pitchFamily="34" charset="0"/>
                <a:ea typeface="宋体" pitchFamily="2" charset="-122"/>
                <a:cs typeface="Times New Roman" pitchFamily="18" charset="0"/>
              </a:rPr>
              <a:t>,</a:t>
            </a:r>
            <a:r>
              <a:rPr lang="en-US" altLang="zh-CN" sz="2800" b="1" dirty="0" err="1" smtClean="0">
                <a:latin typeface="Calibri" pitchFamily="34" charset="0"/>
                <a:ea typeface="宋体" pitchFamily="2" charset="-122"/>
                <a:cs typeface="Times New Roman" pitchFamily="18" charset="0"/>
              </a:rPr>
              <a:t>许多问题有待深入研究,如</a:t>
            </a:r>
            <a:endParaRPr lang="en-US" altLang="zh-CN" sz="2800" b="1" dirty="0" smtClean="0">
              <a:latin typeface="Calibri" pitchFamily="34" charset="0"/>
              <a:ea typeface="宋体" pitchFamily="2" charset="-122"/>
              <a:cs typeface="Times New Roman" pitchFamily="18" charset="0"/>
            </a:endParaRPr>
          </a:p>
          <a:p>
            <a:pPr lvl="0" eaLnBrk="0" fontAlgn="base" hangingPunct="0">
              <a:spcBef>
                <a:spcPct val="0"/>
              </a:spcBef>
              <a:spcAft>
                <a:spcPct val="0"/>
              </a:spcAft>
              <a:buFontTx/>
              <a:buChar char="•"/>
            </a:pPr>
            <a:endParaRPr lang="en-US" altLang="zh-CN" sz="2800" dirty="0" smtClean="0">
              <a:latin typeface="Calibri" pitchFamily="34" charset="0"/>
              <a:ea typeface="宋体" pitchFamily="2" charset="-122"/>
              <a:cs typeface="Times New Roman" pitchFamily="18" charset="0"/>
            </a:endParaRPr>
          </a:p>
          <a:p>
            <a:pPr marL="514350" lvl="0" indent="-514350" eaLnBrk="0" fontAlgn="base" hangingPunct="0">
              <a:spcBef>
                <a:spcPct val="0"/>
              </a:spcBef>
              <a:spcAft>
                <a:spcPct val="0"/>
              </a:spcAft>
            </a:pPr>
            <a:r>
              <a:rPr lang="en-US" altLang="zh-CN" sz="2800" b="1" dirty="0" smtClean="0">
                <a:latin typeface="Calibri" pitchFamily="34" charset="0"/>
                <a:ea typeface="宋体" pitchFamily="2" charset="-122"/>
                <a:cs typeface="Times New Roman" pitchFamily="18" charset="0"/>
              </a:rPr>
              <a:t>      1. </a:t>
            </a:r>
            <a:r>
              <a:rPr lang="zh-CN" altLang="en-US" sz="2800" b="1" dirty="0" smtClean="0">
                <a:latin typeface="Calibri" pitchFamily="34" charset="0"/>
                <a:ea typeface="宋体" pitchFamily="2" charset="-122"/>
                <a:cs typeface="Times New Roman" pitchFamily="18" charset="0"/>
              </a:rPr>
              <a:t>高功率的电子束储存环；</a:t>
            </a:r>
            <a:endParaRPr lang="zh-CN" altLang="en-US" sz="2800" b="1" dirty="0" smtClean="0">
              <a:latin typeface="Times New Roman" pitchFamily="18" charset="0"/>
              <a:ea typeface="宋体" pitchFamily="2" charset="-122"/>
              <a:cs typeface="Times New Roman" pitchFamily="18" charset="0"/>
            </a:endParaRPr>
          </a:p>
          <a:p>
            <a:pPr marL="514350" lvl="0" indent="-514350" eaLnBrk="0" fontAlgn="base" hangingPunct="0">
              <a:spcBef>
                <a:spcPct val="0"/>
              </a:spcBef>
              <a:spcAft>
                <a:spcPct val="0"/>
              </a:spcAft>
            </a:pPr>
            <a:r>
              <a:rPr lang="en-US" altLang="zh-CN" sz="2800" b="1" dirty="0" smtClean="0">
                <a:latin typeface="Calibri" pitchFamily="34" charset="0"/>
                <a:ea typeface="宋体" pitchFamily="2" charset="-122"/>
                <a:cs typeface="Times New Roman" pitchFamily="18" charset="0"/>
              </a:rPr>
              <a:t>      2. </a:t>
            </a:r>
            <a:r>
              <a:rPr lang="zh-CN" altLang="en-US" sz="2800" b="1" dirty="0" smtClean="0">
                <a:latin typeface="Calibri" pitchFamily="34" charset="0"/>
                <a:ea typeface="宋体" pitchFamily="2" charset="-122"/>
                <a:cs typeface="Times New Roman" pitchFamily="18" charset="0"/>
              </a:rPr>
              <a:t>光子储存腔单元和高功率单模激光器；</a:t>
            </a:r>
            <a:endParaRPr lang="zh-CN" altLang="en-US" sz="2800" b="1" dirty="0" smtClean="0">
              <a:latin typeface="Times New Roman" pitchFamily="18" charset="0"/>
              <a:ea typeface="宋体" pitchFamily="2" charset="-122"/>
              <a:cs typeface="Times New Roman" pitchFamily="18" charset="0"/>
            </a:endParaRPr>
          </a:p>
          <a:p>
            <a:pPr marL="514350" lvl="0" indent="-514350" eaLnBrk="0" fontAlgn="base" hangingPunct="0">
              <a:spcBef>
                <a:spcPct val="0"/>
              </a:spcBef>
              <a:spcAft>
                <a:spcPct val="0"/>
              </a:spcAft>
            </a:pPr>
            <a:r>
              <a:rPr lang="en-US" altLang="zh-CN" sz="2800" b="1" dirty="0" smtClean="0">
                <a:latin typeface="Calibri" pitchFamily="34" charset="0"/>
                <a:ea typeface="宋体" pitchFamily="2" charset="-122"/>
                <a:cs typeface="Times New Roman" pitchFamily="18" charset="0"/>
              </a:rPr>
              <a:t>      3.  </a:t>
            </a:r>
            <a:r>
              <a:rPr lang="zh-CN" altLang="en-US" sz="2800" b="1" dirty="0" smtClean="0">
                <a:latin typeface="Calibri" pitchFamily="34" charset="0"/>
                <a:ea typeface="宋体" pitchFamily="2" charset="-122"/>
                <a:cs typeface="Times New Roman" pitchFamily="18" charset="0"/>
              </a:rPr>
              <a:t>在储存环中多次康普顿散射的电子轨道；</a:t>
            </a:r>
            <a:endParaRPr lang="zh-CN" altLang="en-US" sz="2800" b="1" dirty="0" smtClean="0">
              <a:latin typeface="Times New Roman" pitchFamily="18" charset="0"/>
              <a:ea typeface="宋体" pitchFamily="2" charset="-122"/>
              <a:cs typeface="Times New Roman" pitchFamily="18" charset="0"/>
            </a:endParaRPr>
          </a:p>
          <a:p>
            <a:pPr marL="514350" lvl="0" indent="-514350" eaLnBrk="0" fontAlgn="base" hangingPunct="0">
              <a:spcBef>
                <a:spcPct val="0"/>
              </a:spcBef>
              <a:spcAft>
                <a:spcPct val="0"/>
              </a:spcAft>
            </a:pPr>
            <a:r>
              <a:rPr lang="en-US" altLang="zh-CN" sz="2800" b="1" dirty="0" smtClean="0">
                <a:latin typeface="Calibri" pitchFamily="34" charset="0"/>
                <a:ea typeface="宋体" pitchFamily="2" charset="-122"/>
                <a:cs typeface="Times New Roman" pitchFamily="18" charset="0"/>
              </a:rPr>
              <a:t>      4.  </a:t>
            </a:r>
            <a:r>
              <a:rPr lang="zh-CN" altLang="en-US" sz="2800" b="1" dirty="0" smtClean="0">
                <a:latin typeface="Calibri" pitchFamily="34" charset="0"/>
                <a:ea typeface="宋体" pitchFamily="2" charset="-122"/>
                <a:cs typeface="Times New Roman" pitchFamily="18" charset="0"/>
              </a:rPr>
              <a:t>从第一靶出来的中子能谱，并去得到能量平衡；</a:t>
            </a:r>
            <a:endParaRPr lang="zh-CN" altLang="en-US" sz="2800" b="1" dirty="0" smtClean="0">
              <a:latin typeface="Times New Roman" pitchFamily="18" charset="0"/>
              <a:ea typeface="宋体" pitchFamily="2" charset="-122"/>
              <a:cs typeface="Times New Roman" pitchFamily="18" charset="0"/>
            </a:endParaRPr>
          </a:p>
          <a:p>
            <a:pPr marL="514350" lvl="0" indent="-514350" eaLnBrk="0" fontAlgn="base" hangingPunct="0">
              <a:spcBef>
                <a:spcPct val="0"/>
              </a:spcBef>
              <a:spcAft>
                <a:spcPct val="0"/>
              </a:spcAft>
            </a:pPr>
            <a:r>
              <a:rPr lang="en-US" altLang="zh-CN" sz="2800" b="1" dirty="0" smtClean="0">
                <a:latin typeface="Calibri" pitchFamily="34" charset="0"/>
                <a:ea typeface="宋体" pitchFamily="2" charset="-122"/>
                <a:cs typeface="Times New Roman" pitchFamily="18" charset="0"/>
              </a:rPr>
              <a:t>      5.  </a:t>
            </a:r>
            <a:r>
              <a:rPr lang="zh-CN" altLang="en-US" sz="2800" b="1" dirty="0" smtClean="0">
                <a:latin typeface="Calibri" pitchFamily="34" charset="0"/>
                <a:ea typeface="宋体" pitchFamily="2" charset="-122"/>
                <a:cs typeface="Times New Roman" pitchFamily="18" charset="0"/>
              </a:rPr>
              <a:t>靶的相互作用和反应率。</a:t>
            </a:r>
            <a:endParaRPr lang="en-US" altLang="zh-CN" sz="2800" b="1" dirty="0" smtClean="0">
              <a:latin typeface="Calibri" pitchFamily="34" charset="0"/>
              <a:ea typeface="宋体" pitchFamily="2" charset="-122"/>
              <a:cs typeface="Times New Roman" pitchFamily="18" charset="0"/>
            </a:endParaRPr>
          </a:p>
          <a:p>
            <a:pPr marL="514350" lvl="0" indent="-514350" eaLnBrk="0" fontAlgn="base" hangingPunct="0">
              <a:spcBef>
                <a:spcPct val="0"/>
              </a:spcBef>
              <a:spcAft>
                <a:spcPct val="0"/>
              </a:spcAft>
            </a:pPr>
            <a:endParaRPr lang="en-US" altLang="zh-CN" sz="2800" b="1" dirty="0" smtClean="0">
              <a:latin typeface="Calibri" pitchFamily="34" charset="0"/>
              <a:ea typeface="宋体" pitchFamily="2" charset="-122"/>
              <a:cs typeface="Times New Roman" pitchFamily="18" charset="0"/>
            </a:endParaRPr>
          </a:p>
          <a:p>
            <a:pPr marL="514350" lvl="0" indent="-514350" eaLnBrk="0" fontAlgn="base" hangingPunct="0">
              <a:spcBef>
                <a:spcPct val="0"/>
              </a:spcBef>
              <a:spcAft>
                <a:spcPct val="0"/>
              </a:spcAft>
            </a:pPr>
            <a:r>
              <a:rPr lang="en-US" altLang="zh-CN" sz="2800" b="1" dirty="0" smtClean="0">
                <a:latin typeface="Calibri" pitchFamily="34" charset="0"/>
                <a:ea typeface="宋体" pitchFamily="2" charset="-122"/>
                <a:cs typeface="Times New Roman" pitchFamily="18" charset="0"/>
              </a:rPr>
              <a:t>        </a:t>
            </a:r>
            <a:r>
              <a:rPr lang="en-US" altLang="zh-CN" sz="2800" b="1" dirty="0" err="1" smtClean="0">
                <a:latin typeface="Calibri" pitchFamily="34" charset="0"/>
                <a:ea typeface="宋体" pitchFamily="2" charset="-122"/>
                <a:cs typeface="Times New Roman" pitchFamily="18" charset="0"/>
              </a:rPr>
              <a:t>尤其是产额</a:t>
            </a:r>
            <a:r>
              <a:rPr lang="zh-CN" altLang="en-US" sz="2800" b="1" dirty="0" smtClean="0">
                <a:latin typeface="Calibri" pitchFamily="34" charset="0"/>
                <a:ea typeface="宋体" pitchFamily="2" charset="-122"/>
                <a:cs typeface="Times New Roman" pitchFamily="18" charset="0"/>
              </a:rPr>
              <a:t>、</a:t>
            </a:r>
            <a:r>
              <a:rPr lang="en-US" altLang="zh-CN" sz="2800" b="1" dirty="0" err="1" smtClean="0">
                <a:latin typeface="Calibri" pitchFamily="34" charset="0"/>
                <a:ea typeface="宋体" pitchFamily="2" charset="-122"/>
                <a:cs typeface="Times New Roman" pitchFamily="18" charset="0"/>
              </a:rPr>
              <a:t>效率</a:t>
            </a:r>
            <a:r>
              <a:rPr lang="en-US" altLang="zh-CN" sz="2800" b="1" dirty="0" smtClean="0">
                <a:latin typeface="Calibri" pitchFamily="34" charset="0"/>
                <a:ea typeface="宋体" pitchFamily="2" charset="-122"/>
                <a:cs typeface="Times New Roman" pitchFamily="18" charset="0"/>
              </a:rPr>
              <a:t>. </a:t>
            </a:r>
            <a:r>
              <a:rPr lang="en-US" altLang="zh-CN" sz="2800" b="1" dirty="0" err="1" smtClean="0">
                <a:latin typeface="Calibri" pitchFamily="34" charset="0"/>
                <a:ea typeface="宋体" pitchFamily="2" charset="-122"/>
                <a:cs typeface="Times New Roman" pitchFamily="18" charset="0"/>
              </a:rPr>
              <a:t>中子能谱的测量等要大大加强</a:t>
            </a:r>
            <a:r>
              <a:rPr lang="en-US" altLang="zh-CN" sz="2800" b="1" dirty="0" smtClean="0">
                <a:latin typeface="Calibri" pitchFamily="34" charset="0"/>
                <a:ea typeface="宋体" pitchFamily="2" charset="-122"/>
                <a:cs typeface="Times New Roman" pitchFamily="18" charset="0"/>
              </a:rPr>
              <a:t>.</a:t>
            </a:r>
          </a:p>
          <a:p>
            <a:pPr marL="514350" lvl="0" indent="-514350" eaLnBrk="0" fontAlgn="base" hangingPunct="0">
              <a:spcBef>
                <a:spcPct val="0"/>
              </a:spcBef>
              <a:spcAft>
                <a:spcPct val="0"/>
              </a:spcAft>
            </a:pPr>
            <a:endParaRPr lang="en-US" altLang="zh-CN" sz="2800" b="1" dirty="0" smtClean="0">
              <a:latin typeface="Calibri" pitchFamily="34" charset="0"/>
              <a:ea typeface="宋体" pitchFamily="2" charset="-122"/>
              <a:cs typeface="Times New Roman" pitchFamily="18" charset="0"/>
            </a:endParaRPr>
          </a:p>
          <a:p>
            <a:pPr marL="514350" lvl="0" indent="-514350" eaLnBrk="0" fontAlgn="base" hangingPunct="0">
              <a:spcBef>
                <a:spcPct val="0"/>
              </a:spcBef>
              <a:spcAft>
                <a:spcPct val="0"/>
              </a:spcAft>
            </a:pPr>
            <a:r>
              <a:rPr lang="en-US" altLang="zh-CN" sz="2800" b="1" dirty="0" smtClean="0">
                <a:latin typeface="Calibri" pitchFamily="34" charset="0"/>
                <a:ea typeface="宋体" pitchFamily="2" charset="-122"/>
                <a:cs typeface="Times New Roman" pitchFamily="18" charset="0"/>
              </a:rPr>
              <a:t>    </a:t>
            </a:r>
            <a:r>
              <a:rPr lang="en-US" altLang="zh-CN" sz="2800" b="1" dirty="0" err="1" smtClean="0">
                <a:latin typeface="Calibri" pitchFamily="34" charset="0"/>
                <a:ea typeface="宋体" pitchFamily="2" charset="-122"/>
                <a:cs typeface="Times New Roman" pitchFamily="18" charset="0"/>
              </a:rPr>
              <a:t>否则所谓嬗变系统的设计都是定性的和粗糙的</a:t>
            </a:r>
            <a:endParaRPr lang="zh-CN" altLang="en-US" sz="2800"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786" y="500042"/>
            <a:ext cx="7786742" cy="5693866"/>
          </a:xfrm>
          <a:prstGeom prst="rect">
            <a:avLst/>
          </a:prstGeom>
          <a:noFill/>
        </p:spPr>
        <p:txBody>
          <a:bodyPr wrap="square" rtlCol="0">
            <a:spAutoFit/>
          </a:bodyPr>
          <a:lstStyle/>
          <a:p>
            <a:r>
              <a:rPr lang="en-US" altLang="zh-CN" sz="2800" b="1" dirty="0" smtClean="0"/>
              <a:t>LCS-</a:t>
            </a:r>
            <a:r>
              <a:rPr lang="en-US" altLang="zh-CN" sz="2800" b="1" dirty="0" err="1" smtClean="0"/>
              <a:t>γ射线源将在原子核物理中在光核反应,核天体物体,中子活化分析中发挥重要作用</a:t>
            </a:r>
            <a:r>
              <a:rPr lang="en-US" altLang="zh-CN" sz="2800" b="1" dirty="0" smtClean="0"/>
              <a:t>.</a:t>
            </a:r>
          </a:p>
          <a:p>
            <a:r>
              <a:rPr lang="en-US" altLang="zh-CN" sz="2800" b="1" dirty="0" smtClean="0"/>
              <a:t>    </a:t>
            </a:r>
          </a:p>
          <a:p>
            <a:r>
              <a:rPr lang="en-US" altLang="zh-CN" sz="2800" b="1" dirty="0" smtClean="0"/>
              <a:t>      </a:t>
            </a:r>
            <a:r>
              <a:rPr lang="en-US" altLang="zh-CN" sz="2800" b="1" dirty="0" err="1" smtClean="0"/>
              <a:t>激光是一个架起原子核物理和原子物理之间的橋</a:t>
            </a:r>
            <a:r>
              <a:rPr lang="en-US" altLang="zh-CN" sz="2800" b="1" dirty="0" smtClean="0"/>
              <a:t>,(Laser is a bridge between Nuclear Physics and Atomic Physics),</a:t>
            </a:r>
            <a:r>
              <a:rPr lang="en-US" altLang="zh-CN" sz="2800" b="1" dirty="0" err="1" smtClean="0"/>
              <a:t>因为激光可以改变原子核外电子壳层的结构,从而影响核的衰变,核的寿命,到现在为止,激光尚无能去直接影响核</a:t>
            </a:r>
            <a:r>
              <a:rPr lang="en-US" altLang="zh-CN" sz="2800" b="1" dirty="0" smtClean="0"/>
              <a:t>.</a:t>
            </a:r>
          </a:p>
          <a:p>
            <a:r>
              <a:rPr lang="en-US" altLang="zh-CN" sz="2800" b="1" dirty="0" smtClean="0"/>
              <a:t>     </a:t>
            </a:r>
          </a:p>
          <a:p>
            <a:r>
              <a:rPr lang="en-US" altLang="zh-CN" sz="2800" b="1" dirty="0" smtClean="0"/>
              <a:t>      LCS-γ</a:t>
            </a:r>
            <a:r>
              <a:rPr lang="zh-CN" altLang="en-US" sz="2800" b="1" dirty="0" smtClean="0"/>
              <a:t>给我们提供了一个方法去直接影响核</a:t>
            </a:r>
            <a:r>
              <a:rPr lang="en-US" altLang="zh-CN" sz="2800" b="1" dirty="0" smtClean="0"/>
              <a:t>.</a:t>
            </a:r>
          </a:p>
          <a:p>
            <a:r>
              <a:rPr lang="en-US" altLang="zh-CN" sz="2800" b="1" dirty="0" smtClean="0"/>
              <a:t>     </a:t>
            </a:r>
          </a:p>
          <a:p>
            <a:r>
              <a:rPr lang="en-US" altLang="zh-CN" sz="2800" b="1" dirty="0" err="1" smtClean="0">
                <a:solidFill>
                  <a:srgbClr val="FF0000"/>
                </a:solidFill>
              </a:rPr>
              <a:t>如果把两者再结合在一起.会产生什么</a:t>
            </a:r>
            <a:r>
              <a:rPr lang="en-US" altLang="zh-CN" sz="2800" b="1" dirty="0" smtClean="0">
                <a:solidFill>
                  <a:srgbClr val="FF0000"/>
                </a:solidFill>
              </a:rPr>
              <a:t>???</a:t>
            </a:r>
            <a:endParaRPr lang="zh-CN" altLang="en-US" sz="2800" b="1" dirty="0" smtClean="0">
              <a:solidFill>
                <a:srgbClr val="FF0000"/>
              </a:solidFill>
            </a:endParaRPr>
          </a:p>
          <a:p>
            <a:r>
              <a:rPr lang="en-US" altLang="zh-CN" sz="2800" b="1" dirty="0" smtClean="0"/>
              <a:t> </a:t>
            </a:r>
            <a:endParaRPr lang="zh-CN" altLang="en-US" sz="2800" b="1" dirty="0">
              <a:solidFill>
                <a:srgbClr val="FF0000"/>
              </a:solidFil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Hua1"/>
          <p:cNvPicPr>
            <a:picLocks noChangeAspect="1" noChangeArrowheads="1"/>
          </p:cNvPicPr>
          <p:nvPr/>
        </p:nvPicPr>
        <p:blipFill>
          <a:blip r:embed="rId2"/>
          <a:srcRect/>
          <a:stretch>
            <a:fillRect/>
          </a:stretch>
        </p:blipFill>
        <p:spPr bwMode="auto">
          <a:xfrm>
            <a:off x="0" y="2420938"/>
            <a:ext cx="9144000" cy="4429125"/>
          </a:xfrm>
          <a:prstGeom prst="rect">
            <a:avLst/>
          </a:prstGeom>
          <a:noFill/>
          <a:ln w="9525">
            <a:noFill/>
            <a:miter lim="800000"/>
            <a:headEnd/>
            <a:tailEnd/>
          </a:ln>
        </p:spPr>
      </p:pic>
      <p:sp>
        <p:nvSpPr>
          <p:cNvPr id="287747" name="Rectangle 3"/>
          <p:cNvSpPr>
            <a:spLocks noChangeArrowheads="1"/>
          </p:cNvSpPr>
          <p:nvPr/>
        </p:nvSpPr>
        <p:spPr bwMode="auto">
          <a:xfrm>
            <a:off x="0" y="188913"/>
            <a:ext cx="8747125" cy="863600"/>
          </a:xfrm>
          <a:prstGeom prst="rect">
            <a:avLst/>
          </a:prstGeom>
          <a:noFill/>
          <a:ln w="9525">
            <a:noFill/>
            <a:miter lim="800000"/>
            <a:headEnd/>
            <a:tailEnd/>
          </a:ln>
          <a:effectLst/>
        </p:spPr>
        <p:txBody>
          <a:bodyPr anchor="ctr"/>
          <a:lstStyle/>
          <a:p>
            <a:pPr>
              <a:defRPr/>
            </a:pPr>
            <a:r>
              <a:rPr lang="en-US" altLang="zh-CN" sz="3600" b="1">
                <a:solidFill>
                  <a:schemeClr val="tx2"/>
                </a:solidFill>
                <a:effectLst>
                  <a:outerShdw blurRad="38100" dist="38100" dir="2700000" algn="tl">
                    <a:srgbClr val="000000"/>
                  </a:outerShdw>
                </a:effectLst>
                <a:latin typeface="Arial" charset="0"/>
                <a:ea typeface="华文彩云" pitchFamily="2" charset="-122"/>
                <a:cs typeface="Times New Roman" pitchFamily="18" charset="0"/>
              </a:rPr>
              <a:t>China’s  nuclear  power  facing  a  good opportunity</a:t>
            </a:r>
            <a:r>
              <a:rPr lang="en-US" altLang="zh-CN" sz="3600" b="1">
                <a:solidFill>
                  <a:srgbClr val="FF0000"/>
                </a:solidFill>
                <a:effectLst>
                  <a:outerShdw blurRad="38100" dist="38100" dir="2700000" algn="tl">
                    <a:srgbClr val="000000"/>
                  </a:outerShdw>
                </a:effectLst>
                <a:latin typeface="Arial" charset="0"/>
                <a:ea typeface="宋体" pitchFamily="2" charset="-122"/>
                <a:cs typeface="Times New Roman" pitchFamily="18" charset="0"/>
              </a:rPr>
              <a:t> </a:t>
            </a:r>
          </a:p>
        </p:txBody>
      </p:sp>
      <p:grpSp>
        <p:nvGrpSpPr>
          <p:cNvPr id="2" name="Group 4"/>
          <p:cNvGrpSpPr>
            <a:grpSpLocks/>
          </p:cNvGrpSpPr>
          <p:nvPr/>
        </p:nvGrpSpPr>
        <p:grpSpPr bwMode="auto">
          <a:xfrm>
            <a:off x="0" y="0"/>
            <a:ext cx="9936163" cy="2881313"/>
            <a:chOff x="2955" y="750"/>
            <a:chExt cx="2805" cy="2055"/>
          </a:xfrm>
        </p:grpSpPr>
        <p:pic>
          <p:nvPicPr>
            <p:cNvPr id="86021" name="Picture 5"/>
            <p:cNvPicPr>
              <a:picLocks noChangeAspect="1" noChangeArrowheads="1"/>
            </p:cNvPicPr>
            <p:nvPr/>
          </p:nvPicPr>
          <p:blipFill>
            <a:blip r:embed="rId3"/>
            <a:srcRect/>
            <a:stretch>
              <a:fillRect/>
            </a:stretch>
          </p:blipFill>
          <p:spPr bwMode="auto">
            <a:xfrm>
              <a:off x="2955" y="750"/>
              <a:ext cx="2805" cy="2055"/>
            </a:xfrm>
            <a:prstGeom prst="rect">
              <a:avLst/>
            </a:prstGeom>
            <a:noFill/>
            <a:ln w="9525">
              <a:noFill/>
              <a:miter lim="800000"/>
              <a:headEnd/>
              <a:tailEnd/>
            </a:ln>
          </p:spPr>
        </p:pic>
        <p:sp>
          <p:nvSpPr>
            <p:cNvPr id="287750" name="AutoShape 6"/>
            <p:cNvSpPr>
              <a:spLocks noChangeArrowheads="1"/>
            </p:cNvSpPr>
            <p:nvPr/>
          </p:nvSpPr>
          <p:spPr bwMode="auto">
            <a:xfrm>
              <a:off x="2986" y="878"/>
              <a:ext cx="2518" cy="1542"/>
            </a:xfrm>
            <a:prstGeom prst="roundRect">
              <a:avLst>
                <a:gd name="adj" fmla="val 9671"/>
              </a:avLst>
            </a:prstGeom>
            <a:gradFill rotWithShape="1">
              <a:gsLst>
                <a:gs pos="0">
                  <a:srgbClr val="66FF66">
                    <a:alpha val="39999"/>
                  </a:srgbClr>
                </a:gs>
                <a:gs pos="100000">
                  <a:srgbClr val="66FF66">
                    <a:gamma/>
                    <a:tint val="82353"/>
                    <a:invGamma/>
                  </a:srgbClr>
                </a:gs>
              </a:gsLst>
              <a:lin ang="5400000" scaled="1"/>
            </a:gradFill>
            <a:ln w="19050" algn="ctr">
              <a:solidFill>
                <a:schemeClr val="hlink"/>
              </a:solidFill>
              <a:round/>
              <a:headEnd type="none" w="sm" len="sm"/>
              <a:tailEnd type="none" w="sm" len="sm"/>
            </a:ln>
            <a:effectLst>
              <a:prstShdw prst="shdw17" dist="17961" dir="2700000">
                <a:schemeClr val="hlink">
                  <a:gamma/>
                  <a:shade val="60000"/>
                  <a:invGamma/>
                </a:schemeClr>
              </a:prstShdw>
            </a:effectLst>
          </p:spPr>
          <p:txBody>
            <a:bodyPr tIns="0" bIns="0"/>
            <a:lstStyle/>
            <a:p>
              <a:pPr>
                <a:tabLst>
                  <a:tab pos="342900" algn="l"/>
                </a:tabLst>
                <a:defRPr/>
              </a:pPr>
              <a:endParaRPr lang="en-US" altLang="zh-CN" sz="2800" b="1" strike="sngStrike" dirty="0">
                <a:solidFill>
                  <a:schemeClr val="bg1"/>
                </a:solidFill>
                <a:effectLst>
                  <a:outerShdw blurRad="38100" dist="38100" dir="2700000" algn="tl">
                    <a:srgbClr val="000000"/>
                  </a:outerShdw>
                </a:effectLst>
                <a:ea typeface="宋体" pitchFamily="2" charset="-122"/>
                <a:cs typeface="Times New Roman" pitchFamily="18" charset="0"/>
              </a:endParaRPr>
            </a:p>
            <a:p>
              <a:pPr>
                <a:tabLst>
                  <a:tab pos="342900" algn="l"/>
                </a:tabLst>
                <a:defRPr/>
              </a:pPr>
              <a:endParaRPr lang="en-US" altLang="zh-CN" sz="2200" b="1" dirty="0">
                <a:effectLst>
                  <a:outerShdw blurRad="38100" dist="38100" dir="2700000" algn="tl">
                    <a:srgbClr val="000000"/>
                  </a:outerShdw>
                </a:effectLst>
                <a:latin typeface="Arial" charset="0"/>
                <a:ea typeface="宋体" pitchFamily="2" charset="-122"/>
                <a:cs typeface="Arial" charset="0"/>
              </a:endParaRPr>
            </a:p>
          </p:txBody>
        </p:sp>
      </p:grpSp>
      <p:sp>
        <p:nvSpPr>
          <p:cNvPr id="7" name="TextBox 6"/>
          <p:cNvSpPr txBox="1"/>
          <p:nvPr/>
        </p:nvSpPr>
        <p:spPr>
          <a:xfrm>
            <a:off x="1071538" y="928670"/>
            <a:ext cx="7215238" cy="1107996"/>
          </a:xfrm>
          <a:prstGeom prst="rect">
            <a:avLst/>
          </a:prstGeom>
          <a:noFill/>
        </p:spPr>
        <p:txBody>
          <a:bodyPr wrap="square" rtlCol="0">
            <a:spAutoFit/>
          </a:bodyPr>
          <a:lstStyle/>
          <a:p>
            <a:pPr algn="ctr">
              <a:spcBef>
                <a:spcPts val="600"/>
              </a:spcBef>
              <a:spcAft>
                <a:spcPts val="600"/>
              </a:spcAft>
              <a:defRPr/>
            </a:pPr>
            <a:r>
              <a:rPr lang="en-US" altLang="zh-CN" sz="6600" b="1" dirty="0">
                <a:solidFill>
                  <a:schemeClr val="bg1"/>
                </a:solidFill>
                <a:effectLst>
                  <a:outerShdw blurRad="38100" dist="38100" dir="2700000" algn="tl">
                    <a:srgbClr val="000000"/>
                  </a:outerShdw>
                </a:effectLst>
                <a:ea typeface="宋体" pitchFamily="2" charset="-122"/>
                <a:cs typeface="Times New Roman" pitchFamily="18" charset="0"/>
              </a:rPr>
              <a:t>Thank You </a:t>
            </a:r>
            <a:endParaRPr kumimoji="1" lang="en-US" altLang="zh-CN" sz="6600" b="1" dirty="0">
              <a:solidFill>
                <a:schemeClr val="bg1"/>
              </a:solidFill>
              <a:ea typeface="宋体" pitchFamily="2" charset="-122"/>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2"/>
          <p:cNvPicPr>
            <a:picLocks noChangeAspect="1" noChangeArrowheads="1"/>
          </p:cNvPicPr>
          <p:nvPr/>
        </p:nvPicPr>
        <p:blipFill>
          <a:blip r:embed="rId2"/>
          <a:srcRect/>
          <a:stretch>
            <a:fillRect/>
          </a:stretch>
        </p:blipFill>
        <p:spPr bwMode="auto">
          <a:xfrm>
            <a:off x="0" y="0"/>
            <a:ext cx="9144000" cy="5715016"/>
          </a:xfrm>
          <a:prstGeom prst="rect">
            <a:avLst/>
          </a:prstGeom>
          <a:noFill/>
          <a:ln w="9525">
            <a:noFill/>
            <a:miter lim="800000"/>
            <a:headEnd/>
            <a:tailEnd/>
          </a:ln>
          <a:effectLst/>
        </p:spPr>
      </p:pic>
      <p:sp>
        <p:nvSpPr>
          <p:cNvPr id="4" name="TextBox 3"/>
          <p:cNvSpPr txBox="1"/>
          <p:nvPr/>
        </p:nvSpPr>
        <p:spPr>
          <a:xfrm>
            <a:off x="714348" y="5214950"/>
            <a:ext cx="7786742" cy="923330"/>
          </a:xfrm>
          <a:prstGeom prst="rect">
            <a:avLst/>
          </a:prstGeom>
          <a:noFill/>
        </p:spPr>
        <p:txBody>
          <a:bodyPr wrap="square" rtlCol="0">
            <a:spAutoFit/>
          </a:bodyPr>
          <a:lstStyle/>
          <a:p>
            <a:r>
              <a:rPr lang="zh-CN" altLang="en-US" b="1" dirty="0" smtClean="0"/>
              <a:t>对于不同的激光</a:t>
            </a:r>
            <a:r>
              <a:rPr lang="en-US" altLang="zh-CN" b="1" dirty="0" smtClean="0"/>
              <a:t>(光子能量K</a:t>
            </a:r>
            <a:r>
              <a:rPr lang="en-US" altLang="zh-CN" b="1" baseline="-25000" dirty="0" smtClean="0"/>
              <a:t>1</a:t>
            </a:r>
            <a:r>
              <a:rPr lang="en-US" altLang="zh-CN" b="1" dirty="0" smtClean="0"/>
              <a:t>不同)和电子束电子的能量在10MeV到10GeV範围内,输出光子的能量可以复盖从X射线能区(</a:t>
            </a:r>
            <a:r>
              <a:rPr lang="en-US" altLang="zh-CN" b="1" dirty="0" err="1" smtClean="0"/>
              <a:t>对固体物理研究具有重要意义</a:t>
            </a:r>
            <a:r>
              <a:rPr lang="en-US" altLang="zh-CN" b="1" dirty="0" smtClean="0"/>
              <a:t>)</a:t>
            </a:r>
            <a:r>
              <a:rPr lang="en-US" altLang="zh-CN" b="1" dirty="0" err="1" smtClean="0"/>
              <a:t>延伸到几个GeV</a:t>
            </a:r>
            <a:r>
              <a:rPr lang="en-US" altLang="zh-CN" b="1" dirty="0" smtClean="0"/>
              <a:t>(</a:t>
            </a:r>
            <a:r>
              <a:rPr lang="en-US" altLang="zh-CN" b="1" dirty="0" err="1" smtClean="0"/>
              <a:t>对核物理和粒子物理有重要意义</a:t>
            </a:r>
            <a:r>
              <a:rPr lang="en-US" altLang="zh-CN" b="1" dirty="0" smtClean="0"/>
              <a:t>)</a:t>
            </a:r>
            <a:r>
              <a:rPr lang="en-US" altLang="zh-CN" b="1" baseline="-25000" dirty="0" smtClean="0"/>
              <a:t> </a:t>
            </a:r>
            <a:endParaRPr lang="zh-CN" altLang="en-US" b="1" baseline="-25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1760</TotalTime>
  <Words>4222</Words>
  <Application>Microsoft Office PowerPoint</Application>
  <PresentationFormat>全屏显示(4:3)</PresentationFormat>
  <Paragraphs>476</Paragraphs>
  <Slides>83</Slides>
  <Notes>3</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83</vt:i4>
      </vt:variant>
    </vt:vector>
  </HeadingPairs>
  <TitlesOfParts>
    <vt:vector size="85" baseType="lpstr">
      <vt:lpstr>Office 主题</vt:lpstr>
      <vt:lpstr>公式</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giant resonance of nuclei</vt:lpstr>
      <vt:lpstr>Giant Dipole Resonance</vt:lpstr>
      <vt:lpstr>Giant Dipole Resonance</vt:lpstr>
      <vt:lpstr>The cross section of the giant resonance of pb-208 induced by  the absorption of γ photon with energy Ex</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lpstr>幻灯片 58</vt:lpstr>
      <vt:lpstr>幻灯片 59</vt:lpstr>
      <vt:lpstr>幻灯片 60</vt:lpstr>
      <vt:lpstr>幻灯片 61</vt:lpstr>
      <vt:lpstr>幻灯片 62</vt:lpstr>
      <vt:lpstr>幻灯片 63</vt:lpstr>
      <vt:lpstr>幻灯片 64</vt:lpstr>
      <vt:lpstr>幻灯片 65</vt:lpstr>
      <vt:lpstr>幻灯片 66</vt:lpstr>
      <vt:lpstr>幻灯片 67</vt:lpstr>
      <vt:lpstr>幻灯片 68</vt:lpstr>
      <vt:lpstr>幻灯片 69</vt:lpstr>
      <vt:lpstr>幻灯片 70</vt:lpstr>
      <vt:lpstr>幻灯片 71</vt:lpstr>
      <vt:lpstr>幻灯片 72</vt:lpstr>
      <vt:lpstr>幻灯片 73</vt:lpstr>
      <vt:lpstr>幻灯片 74</vt:lpstr>
      <vt:lpstr>幻灯片 75</vt:lpstr>
      <vt:lpstr>幻灯片 76</vt:lpstr>
      <vt:lpstr>幻灯片 77</vt:lpstr>
      <vt:lpstr>幻灯片 78</vt:lpstr>
      <vt:lpstr>幻灯片 79</vt:lpstr>
      <vt:lpstr>幻灯片 80</vt:lpstr>
      <vt:lpstr>幻灯片 81</vt:lpstr>
      <vt:lpstr>幻灯片 82</vt:lpstr>
      <vt:lpstr>幻灯片 83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wangnaiyan1</dc:creator>
  <cp:lastModifiedBy>wangnaiyan1</cp:lastModifiedBy>
  <cp:revision>241</cp:revision>
  <dcterms:created xsi:type="dcterms:W3CDTF">2016-06-04T21:53:07Z</dcterms:created>
  <dcterms:modified xsi:type="dcterms:W3CDTF">2016-06-22T22:51:36Z</dcterms:modified>
</cp:coreProperties>
</file>