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6"/>
  </p:notesMasterIdLst>
  <p:sldIdLst>
    <p:sldId id="256" r:id="rId2"/>
    <p:sldId id="258" r:id="rId3"/>
    <p:sldId id="257" r:id="rId4"/>
    <p:sldId id="259" r:id="rId5"/>
    <p:sldId id="260" r:id="rId6"/>
    <p:sldId id="261" r:id="rId7"/>
    <p:sldId id="262" r:id="rId8"/>
    <p:sldId id="263" r:id="rId9"/>
    <p:sldId id="264" r:id="rId10"/>
    <p:sldId id="30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 id="306" r:id="rId52"/>
    <p:sldId id="308" r:id="rId53"/>
    <p:sldId id="307" r:id="rId54"/>
    <p:sldId id="304"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9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1.wmf"/><Relationship Id="rId7" Type="http://schemas.openxmlformats.org/officeDocument/2006/relationships/image" Target="../media/image94.wmf"/><Relationship Id="rId12" Type="http://schemas.openxmlformats.org/officeDocument/2006/relationships/image" Target="../media/image99.wmf"/><Relationship Id="rId2" Type="http://schemas.openxmlformats.org/officeDocument/2006/relationships/image" Target="../media/image90.wmf"/><Relationship Id="rId1" Type="http://schemas.openxmlformats.org/officeDocument/2006/relationships/image" Target="../media/image83.wmf"/><Relationship Id="rId6" Type="http://schemas.openxmlformats.org/officeDocument/2006/relationships/image" Target="../media/image93.wmf"/><Relationship Id="rId11" Type="http://schemas.openxmlformats.org/officeDocument/2006/relationships/image" Target="../media/image98.wmf"/><Relationship Id="rId5" Type="http://schemas.openxmlformats.org/officeDocument/2006/relationships/image" Target="../media/image92.wmf"/><Relationship Id="rId10" Type="http://schemas.openxmlformats.org/officeDocument/2006/relationships/image" Target="../media/image97.wmf"/><Relationship Id="rId4" Type="http://schemas.openxmlformats.org/officeDocument/2006/relationships/image" Target="../media/image81.wmf"/><Relationship Id="rId9" Type="http://schemas.openxmlformats.org/officeDocument/2006/relationships/image" Target="../media/image9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88.wmf"/><Relationship Id="rId7" Type="http://schemas.openxmlformats.org/officeDocument/2006/relationships/image" Target="../media/image104.wmf"/><Relationship Id="rId2" Type="http://schemas.openxmlformats.org/officeDocument/2006/relationships/image" Target="../media/image83.wmf"/><Relationship Id="rId1" Type="http://schemas.openxmlformats.org/officeDocument/2006/relationships/image" Target="../media/image100.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 Id="rId9" Type="http://schemas.openxmlformats.org/officeDocument/2006/relationships/image" Target="../media/image10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4" Type="http://schemas.openxmlformats.org/officeDocument/2006/relationships/image" Target="../media/image1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 Id="rId9"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E3079-83B4-479D-AA9E-CBC2875E6C06}" type="datetimeFigureOut">
              <a:rPr lang="zh-CN" altLang="en-US" smtClean="0"/>
              <a:t>2016/6/20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2E852-734E-4649-A3E2-8C982A9CB92C}" type="slidenum">
              <a:rPr lang="zh-CN" altLang="en-US" smtClean="0"/>
              <a:t>‹#›</a:t>
            </a:fld>
            <a:endParaRPr lang="zh-CN" altLang="en-US"/>
          </a:p>
        </p:txBody>
      </p:sp>
    </p:spTree>
    <p:extLst>
      <p:ext uri="{BB962C8B-B14F-4D97-AF65-F5344CB8AC3E}">
        <p14:creationId xmlns:p14="http://schemas.microsoft.com/office/powerpoint/2010/main" val="57334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82E852-734E-4649-A3E2-8C982A9CB92C}" type="slidenum">
              <a:rPr lang="zh-CN" altLang="en-US" smtClean="0"/>
              <a:t>15</a:t>
            </a:fld>
            <a:endParaRPr lang="zh-CN" altLang="en-US"/>
          </a:p>
        </p:txBody>
      </p:sp>
    </p:spTree>
    <p:extLst>
      <p:ext uri="{BB962C8B-B14F-4D97-AF65-F5344CB8AC3E}">
        <p14:creationId xmlns:p14="http://schemas.microsoft.com/office/powerpoint/2010/main" val="243622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0EC80967-5ABC-4369-B970-68FB6B711A7B}" type="datetimeFigureOut">
              <a:rPr lang="zh-CN" altLang="en-US" smtClean="0"/>
              <a:t>2016/6/20</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8500CAF2-1E02-4956-BB01-ED98E14BEE3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b="0"/>
            </a:lvl1pPr>
            <a:lvl2pPr>
              <a:defRPr b="0"/>
            </a:lvl2pPr>
            <a:lvl3pPr>
              <a:defRPr b="0"/>
            </a:lvl3pPr>
            <a:lvl4pPr>
              <a:defRPr b="0"/>
            </a:lvl4pPr>
            <a:lvl5pPr>
              <a:defRPr b="0"/>
            </a:lvl5pPr>
            <a:extLst/>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
        <p:nvSpPr>
          <p:cNvPr id="7" name="标题 6"/>
          <p:cNvSpPr>
            <a:spLocks noGrp="1"/>
          </p:cNvSpPr>
          <p:nvPr>
            <p:ph type="title"/>
          </p:nvPr>
        </p:nvSpPr>
        <p:spPr/>
        <p:txBody>
          <a:bodyPr rtlCol="0"/>
          <a:lstStyle>
            <a:extLst/>
          </a:lstStyle>
          <a:p>
            <a:r>
              <a:rPr kumimoji="0" lang="zh-CN" altLang="en-US" dirty="0" smtClean="0"/>
              <a:t>单击此处编辑母版标题样式</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0EC80967-5ABC-4369-B970-68FB6B711A7B}" type="datetimeFigureOut">
              <a:rPr lang="zh-CN" altLang="en-US" smtClean="0"/>
              <a:t>2016/6/20</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0EC80967-5ABC-4369-B970-68FB6B711A7B}" type="datetimeFigureOut">
              <a:rPr lang="zh-CN" altLang="en-US" smtClean="0"/>
              <a:t>2016/6/20</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500CAF2-1E02-4956-BB01-ED98E14BEE3E}"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0EC80967-5ABC-4369-B970-68FB6B711A7B}" type="datetimeFigureOut">
              <a:rPr lang="zh-CN" altLang="en-US" smtClean="0"/>
              <a:t>2016/6/20</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8500CAF2-1E02-4956-BB01-ED98E14BEE3E}" type="slidenum">
              <a:rPr lang="zh-CN" altLang="en-US" smtClean="0"/>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C80967-5ABC-4369-B970-68FB6B711A7B}" type="datetimeFigureOut">
              <a:rPr lang="zh-CN" altLang="en-US" smtClean="0"/>
              <a:t>2016/6/20</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00CAF2-1E02-4956-BB01-ED98E14BEE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6.bin"/><Relationship Id="rId18" Type="http://schemas.openxmlformats.org/officeDocument/2006/relationships/image" Target="../media/image42.wmf"/><Relationship Id="rId26" Type="http://schemas.openxmlformats.org/officeDocument/2006/relationships/image" Target="../media/image46.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39.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oleObject" Target="../embeddings/oleObject5.bin"/><Relationship Id="rId24" Type="http://schemas.openxmlformats.org/officeDocument/2006/relationships/image" Target="../media/image45.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38.wmf"/><Relationship Id="rId19" Type="http://schemas.openxmlformats.org/officeDocument/2006/relationships/oleObject" Target="../embeddings/oleObject9.bin"/><Relationship Id="rId4" Type="http://schemas.openxmlformats.org/officeDocument/2006/relationships/image" Target="../media/image35.wmf"/><Relationship Id="rId9" Type="http://schemas.openxmlformats.org/officeDocument/2006/relationships/oleObject" Target="../embeddings/oleObject4.bin"/><Relationship Id="rId14" Type="http://schemas.openxmlformats.org/officeDocument/2006/relationships/image" Target="../media/image40.wmf"/><Relationship Id="rId22" Type="http://schemas.openxmlformats.org/officeDocument/2006/relationships/image" Target="../media/image4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8.wmf"/><Relationship Id="rId5" Type="http://schemas.openxmlformats.org/officeDocument/2006/relationships/oleObject" Target="../embeddings/oleObject14.bin"/><Relationship Id="rId4" Type="http://schemas.openxmlformats.org/officeDocument/2006/relationships/image" Target="../media/image4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20.bin"/><Relationship Id="rId18" Type="http://schemas.openxmlformats.org/officeDocument/2006/relationships/image" Target="../media/image56.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5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3.vml"/><Relationship Id="rId6" Type="http://schemas.openxmlformats.org/officeDocument/2006/relationships/image" Target="../media/image50.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52.wmf"/><Relationship Id="rId19" Type="http://schemas.openxmlformats.org/officeDocument/2006/relationships/oleObject" Target="../embeddings/oleObject23.bin"/><Relationship Id="rId4" Type="http://schemas.openxmlformats.org/officeDocument/2006/relationships/image" Target="../media/image49.wmf"/><Relationship Id="rId9" Type="http://schemas.openxmlformats.org/officeDocument/2006/relationships/oleObject" Target="../embeddings/oleObject18.bin"/><Relationship Id="rId14" Type="http://schemas.openxmlformats.org/officeDocument/2006/relationships/image" Target="../media/image54.wmf"/></Relationships>
</file>

<file path=ppt/slides/_rels/slide3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9.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27.bin"/><Relationship Id="rId14" Type="http://schemas.openxmlformats.org/officeDocument/2006/relationships/image" Target="../media/image63.wmf"/></Relationships>
</file>

<file path=ppt/slides/_rels/slide3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5.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33.bin"/><Relationship Id="rId14" Type="http://schemas.openxmlformats.org/officeDocument/2006/relationships/image" Target="../media/image69.wmf"/></Relationships>
</file>

<file path=ppt/slides/_rels/slide3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1.wmf"/><Relationship Id="rId5" Type="http://schemas.openxmlformats.org/officeDocument/2006/relationships/oleObject" Target="../embeddings/oleObject37.bin"/><Relationship Id="rId4" Type="http://schemas.openxmlformats.org/officeDocument/2006/relationships/image" Target="../media/image7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4.wmf"/><Relationship Id="rId5" Type="http://schemas.openxmlformats.org/officeDocument/2006/relationships/oleObject" Target="../embeddings/oleObject40.bin"/><Relationship Id="rId4" Type="http://schemas.openxmlformats.org/officeDocument/2006/relationships/image" Target="../media/image73.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81.wmf"/><Relationship Id="rId3" Type="http://schemas.openxmlformats.org/officeDocument/2006/relationships/oleObject" Target="../embeddings/oleObject41.bin"/><Relationship Id="rId7" Type="http://schemas.openxmlformats.org/officeDocument/2006/relationships/image" Target="../media/image76.wmf"/><Relationship Id="rId12" Type="http://schemas.openxmlformats.org/officeDocument/2006/relationships/image" Target="../media/image78.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80.wmf"/><Relationship Id="rId20" Type="http://schemas.openxmlformats.org/officeDocument/2006/relationships/image" Target="../media/image82.wmf"/><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oleObject" Target="../embeddings/oleObject46.bin"/><Relationship Id="rId5" Type="http://schemas.openxmlformats.org/officeDocument/2006/relationships/oleObject" Target="../embeddings/oleObject42.bin"/><Relationship Id="rId15" Type="http://schemas.openxmlformats.org/officeDocument/2006/relationships/oleObject" Target="../embeddings/oleObject48.bin"/><Relationship Id="rId10" Type="http://schemas.openxmlformats.org/officeDocument/2006/relationships/image" Target="../media/image77.wmf"/><Relationship Id="rId19" Type="http://schemas.openxmlformats.org/officeDocument/2006/relationships/oleObject" Target="../embeddings/oleObject50.bin"/><Relationship Id="rId4" Type="http://schemas.openxmlformats.org/officeDocument/2006/relationships/image" Target="../media/image75.wmf"/><Relationship Id="rId9" Type="http://schemas.openxmlformats.org/officeDocument/2006/relationships/oleObject" Target="../embeddings/oleObject45.bin"/><Relationship Id="rId14" Type="http://schemas.openxmlformats.org/officeDocument/2006/relationships/image" Target="../media/image7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56.bin"/><Relationship Id="rId18" Type="http://schemas.openxmlformats.org/officeDocument/2006/relationships/oleObject" Target="../embeddings/oleObject59.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87.wmf"/><Relationship Id="rId17" Type="http://schemas.openxmlformats.org/officeDocument/2006/relationships/image" Target="../media/image89.wmf"/><Relationship Id="rId2" Type="http://schemas.openxmlformats.org/officeDocument/2006/relationships/slideLayout" Target="../slideLayouts/slideLayout2.xml"/><Relationship Id="rId16" Type="http://schemas.openxmlformats.org/officeDocument/2006/relationships/oleObject" Target="../embeddings/oleObject58.bin"/><Relationship Id="rId1" Type="http://schemas.openxmlformats.org/officeDocument/2006/relationships/vmlDrawing" Target="../drawings/vmlDrawing9.vml"/><Relationship Id="rId6" Type="http://schemas.openxmlformats.org/officeDocument/2006/relationships/image" Target="../media/image84.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image" Target="../media/image88.wmf"/><Relationship Id="rId10" Type="http://schemas.openxmlformats.org/officeDocument/2006/relationships/image" Target="../media/image86.wmf"/><Relationship Id="rId19" Type="http://schemas.openxmlformats.org/officeDocument/2006/relationships/oleObject" Target="../embeddings/oleObject60.bin"/><Relationship Id="rId4" Type="http://schemas.openxmlformats.org/officeDocument/2006/relationships/image" Target="../media/image83.wmf"/><Relationship Id="rId9" Type="http://schemas.openxmlformats.org/officeDocument/2006/relationships/oleObject" Target="../embeddings/oleObject54.bin"/><Relationship Id="rId14" Type="http://schemas.openxmlformats.org/officeDocument/2006/relationships/oleObject" Target="../embeddings/oleObject57.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7.bin"/><Relationship Id="rId18" Type="http://schemas.openxmlformats.org/officeDocument/2006/relationships/image" Target="../media/image94.wmf"/><Relationship Id="rId26" Type="http://schemas.openxmlformats.org/officeDocument/2006/relationships/image" Target="../media/image98.wmf"/><Relationship Id="rId3" Type="http://schemas.openxmlformats.org/officeDocument/2006/relationships/oleObject" Target="../embeddings/oleObject61.bin"/><Relationship Id="rId21" Type="http://schemas.openxmlformats.org/officeDocument/2006/relationships/oleObject" Target="../embeddings/oleObject71.bin"/><Relationship Id="rId7" Type="http://schemas.openxmlformats.org/officeDocument/2006/relationships/image" Target="../media/image90.wmf"/><Relationship Id="rId12" Type="http://schemas.openxmlformats.org/officeDocument/2006/relationships/oleObject" Target="../embeddings/oleObject66.bin"/><Relationship Id="rId17" Type="http://schemas.openxmlformats.org/officeDocument/2006/relationships/oleObject" Target="../embeddings/oleObject69.bin"/><Relationship Id="rId25"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vmlDrawing" Target="../drawings/vmlDrawing10.vml"/><Relationship Id="rId6" Type="http://schemas.openxmlformats.org/officeDocument/2006/relationships/oleObject" Target="../embeddings/oleObject63.bin"/><Relationship Id="rId11" Type="http://schemas.openxmlformats.org/officeDocument/2006/relationships/image" Target="../media/image81.wmf"/><Relationship Id="rId24" Type="http://schemas.openxmlformats.org/officeDocument/2006/relationships/image" Target="../media/image97.wmf"/><Relationship Id="rId5" Type="http://schemas.openxmlformats.org/officeDocument/2006/relationships/oleObject" Target="../embeddings/oleObject62.bin"/><Relationship Id="rId15" Type="http://schemas.openxmlformats.org/officeDocument/2006/relationships/oleObject" Target="../embeddings/oleObject68.bin"/><Relationship Id="rId23" Type="http://schemas.openxmlformats.org/officeDocument/2006/relationships/oleObject" Target="../embeddings/oleObject72.bin"/><Relationship Id="rId28" Type="http://schemas.openxmlformats.org/officeDocument/2006/relationships/image" Target="../media/image99.wmf"/><Relationship Id="rId10" Type="http://schemas.openxmlformats.org/officeDocument/2006/relationships/oleObject" Target="../embeddings/oleObject65.bin"/><Relationship Id="rId19" Type="http://schemas.openxmlformats.org/officeDocument/2006/relationships/oleObject" Target="../embeddings/oleObject70.bin"/><Relationship Id="rId4" Type="http://schemas.openxmlformats.org/officeDocument/2006/relationships/image" Target="../media/image83.wmf"/><Relationship Id="rId9" Type="http://schemas.openxmlformats.org/officeDocument/2006/relationships/image" Target="../media/image91.wmf"/><Relationship Id="rId14" Type="http://schemas.openxmlformats.org/officeDocument/2006/relationships/image" Target="../media/image92.wmf"/><Relationship Id="rId22" Type="http://schemas.openxmlformats.org/officeDocument/2006/relationships/image" Target="../media/image96.wmf"/><Relationship Id="rId27" Type="http://schemas.openxmlformats.org/officeDocument/2006/relationships/oleObject" Target="../embeddings/oleObject74.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102.wmf"/><Relationship Id="rId18" Type="http://schemas.openxmlformats.org/officeDocument/2006/relationships/oleObject" Target="../embeddings/oleObject83.bin"/><Relationship Id="rId3" Type="http://schemas.openxmlformats.org/officeDocument/2006/relationships/oleObject" Target="../embeddings/oleObject75.bin"/><Relationship Id="rId21" Type="http://schemas.openxmlformats.org/officeDocument/2006/relationships/image" Target="../media/image105.wmf"/><Relationship Id="rId7" Type="http://schemas.openxmlformats.org/officeDocument/2006/relationships/oleObject" Target="../embeddings/oleObject77.bin"/><Relationship Id="rId12" Type="http://schemas.openxmlformats.org/officeDocument/2006/relationships/oleObject" Target="../embeddings/oleObject80.bin"/><Relationship Id="rId17"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5.bin"/><Relationship Id="rId1" Type="http://schemas.openxmlformats.org/officeDocument/2006/relationships/vmlDrawing" Target="../drawings/vmlDrawing11.vml"/><Relationship Id="rId6" Type="http://schemas.openxmlformats.org/officeDocument/2006/relationships/image" Target="../media/image83.wmf"/><Relationship Id="rId11" Type="http://schemas.openxmlformats.org/officeDocument/2006/relationships/image" Target="../media/image101.wmf"/><Relationship Id="rId24" Type="http://schemas.openxmlformats.org/officeDocument/2006/relationships/oleObject" Target="../embeddings/oleObject87.bin"/><Relationship Id="rId5" Type="http://schemas.openxmlformats.org/officeDocument/2006/relationships/oleObject" Target="../embeddings/oleObject76.bin"/><Relationship Id="rId15" Type="http://schemas.openxmlformats.org/officeDocument/2006/relationships/image" Target="../media/image103.wmf"/><Relationship Id="rId23" Type="http://schemas.openxmlformats.org/officeDocument/2006/relationships/image" Target="../media/image106.wmf"/><Relationship Id="rId10" Type="http://schemas.openxmlformats.org/officeDocument/2006/relationships/oleObject" Target="../embeddings/oleObject79.bin"/><Relationship Id="rId19" Type="http://schemas.openxmlformats.org/officeDocument/2006/relationships/oleObject" Target="../embeddings/oleObject84.bin"/><Relationship Id="rId4" Type="http://schemas.openxmlformats.org/officeDocument/2006/relationships/image" Target="../media/image100.wmf"/><Relationship Id="rId9" Type="http://schemas.openxmlformats.org/officeDocument/2006/relationships/image" Target="../media/image88.wmf"/><Relationship Id="rId14" Type="http://schemas.openxmlformats.org/officeDocument/2006/relationships/oleObject" Target="../embeddings/oleObject81.bin"/><Relationship Id="rId22" Type="http://schemas.openxmlformats.org/officeDocument/2006/relationships/oleObject" Target="../embeddings/oleObject86.bin"/></Relationships>
</file>

<file path=ppt/slides/_rels/slide41.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8.wmf"/><Relationship Id="rId5" Type="http://schemas.openxmlformats.org/officeDocument/2006/relationships/oleObject" Target="../embeddings/oleObject89.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91.bin"/></Relationships>
</file>

<file path=ppt/slides/_rels/slide42.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97.bin"/><Relationship Id="rId18" Type="http://schemas.openxmlformats.org/officeDocument/2006/relationships/image" Target="../media/image118.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15.wmf"/><Relationship Id="rId17" Type="http://schemas.openxmlformats.org/officeDocument/2006/relationships/oleObject" Target="../embeddings/oleObject99.bin"/><Relationship Id="rId2" Type="http://schemas.openxmlformats.org/officeDocument/2006/relationships/slideLayout" Target="../slideLayouts/slideLayout2.xml"/><Relationship Id="rId16" Type="http://schemas.openxmlformats.org/officeDocument/2006/relationships/image" Target="../media/image117.wmf"/><Relationship Id="rId1" Type="http://schemas.openxmlformats.org/officeDocument/2006/relationships/vmlDrawing" Target="../drawings/vmlDrawing13.vml"/><Relationship Id="rId6" Type="http://schemas.openxmlformats.org/officeDocument/2006/relationships/image" Target="../media/image112.w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oleObject" Target="../embeddings/oleObject98.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95.bin"/><Relationship Id="rId14" Type="http://schemas.openxmlformats.org/officeDocument/2006/relationships/image" Target="../media/image11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02.bin"/><Relationship Id="rId5" Type="http://schemas.openxmlformats.org/officeDocument/2006/relationships/oleObject" Target="../embeddings/oleObject101.bin"/><Relationship Id="rId4" Type="http://schemas.openxmlformats.org/officeDocument/2006/relationships/image" Target="../media/image8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image" Target="../media/image144.png"/><Relationship Id="rId7"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04.bin"/><Relationship Id="rId11" Type="http://schemas.openxmlformats.org/officeDocument/2006/relationships/image" Target="../media/image122.wmf"/><Relationship Id="rId5" Type="http://schemas.openxmlformats.org/officeDocument/2006/relationships/image" Target="../media/image119.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21.wmf"/></Relationships>
</file>

<file path=ppt/slides/_rels/slide47.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24.wmf"/><Relationship Id="rId5" Type="http://schemas.openxmlformats.org/officeDocument/2006/relationships/oleObject" Target="../embeddings/oleObject108.bin"/><Relationship Id="rId10" Type="http://schemas.openxmlformats.org/officeDocument/2006/relationships/image" Target="../media/image126.wmf"/><Relationship Id="rId4" Type="http://schemas.openxmlformats.org/officeDocument/2006/relationships/image" Target="../media/image123.wmf"/><Relationship Id="rId9" Type="http://schemas.openxmlformats.org/officeDocument/2006/relationships/oleObject" Target="../embeddings/oleObject110.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zh-CN" sz="4000" dirty="0">
                <a:solidFill>
                  <a:schemeClr val="tx1"/>
                </a:solidFill>
                <a:effectLst/>
              </a:rPr>
              <a:t>伽码激光的一种</a:t>
            </a:r>
            <a:r>
              <a:rPr lang="zh-CN" altLang="zh-CN" sz="4000" dirty="0" smtClean="0">
                <a:solidFill>
                  <a:schemeClr val="tx1"/>
                </a:solidFill>
                <a:effectLst/>
              </a:rPr>
              <a:t>实现方式</a:t>
            </a:r>
            <a:r>
              <a:rPr lang="zh-CN" altLang="zh-CN" sz="4000" dirty="0">
                <a:solidFill>
                  <a:schemeClr val="tx1"/>
                </a:solidFill>
                <a:effectLst/>
              </a:rPr>
              <a:t>及伽马激光或伽码线在核物理中的应用</a:t>
            </a:r>
            <a:endParaRPr lang="zh-CN" altLang="en-US" sz="4000" dirty="0">
              <a:solidFill>
                <a:schemeClr val="tx1"/>
              </a:solidFill>
            </a:endParaRPr>
          </a:p>
        </p:txBody>
      </p:sp>
      <p:sp>
        <p:nvSpPr>
          <p:cNvPr id="3" name="副标题 2"/>
          <p:cNvSpPr>
            <a:spLocks noGrp="1"/>
          </p:cNvSpPr>
          <p:nvPr>
            <p:ph type="subTitle" idx="1"/>
          </p:nvPr>
        </p:nvSpPr>
        <p:spPr/>
        <p:txBody>
          <a:bodyPr/>
          <a:lstStyle/>
          <a:p>
            <a:r>
              <a:rPr lang="zh-CN" altLang="zh-CN" dirty="0"/>
              <a:t>陈世</a:t>
            </a:r>
            <a:r>
              <a:rPr lang="zh-CN" altLang="zh-CN" dirty="0" smtClean="0"/>
              <a:t>浩</a:t>
            </a:r>
            <a:r>
              <a:rPr lang="en-US" altLang="zh-CN" dirty="0" smtClean="0"/>
              <a:t>   </a:t>
            </a:r>
            <a:r>
              <a:rPr lang="zh-CN" altLang="en-US" dirty="0" smtClean="0"/>
              <a:t>东北师范大学</a:t>
            </a:r>
            <a:endParaRPr lang="en-US" altLang="zh-CN" dirty="0" smtClean="0"/>
          </a:p>
          <a:p>
            <a:r>
              <a:rPr lang="zh-CN" altLang="en-US" dirty="0"/>
              <a:t>陈紫</a:t>
            </a:r>
            <a:r>
              <a:rPr lang="zh-CN" altLang="en-US" dirty="0" smtClean="0"/>
              <a:t>微  中国科学院电子学研究所</a:t>
            </a:r>
            <a:endParaRPr lang="zh-CN" altLang="en-US" dirty="0"/>
          </a:p>
        </p:txBody>
      </p:sp>
    </p:spTree>
    <p:extLst>
      <p:ext uri="{BB962C8B-B14F-4D97-AF65-F5344CB8AC3E}">
        <p14:creationId xmlns:p14="http://schemas.microsoft.com/office/powerpoint/2010/main" val="252319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p:txBody>
              <a:bodyPr/>
              <a:lstStyle/>
              <a:p>
                <a:pPr marL="109728" indent="0">
                  <a:lnSpc>
                    <a:spcPct val="150000"/>
                  </a:lnSpc>
                  <a:buNone/>
                </a:pPr>
                <a:r>
                  <a:rPr lang="zh-CN" altLang="en-US" dirty="0" smtClean="0"/>
                  <a:t>说明，</a:t>
                </a:r>
                <a:endParaRPr lang="en-US" altLang="zh-CN" dirty="0" smtClean="0"/>
              </a:p>
              <a:p>
                <a:pPr>
                  <a:lnSpc>
                    <a:spcPct val="150000"/>
                  </a:lnSpc>
                </a:pPr>
                <a:r>
                  <a:rPr lang="en-US" altLang="zh-CN" dirty="0"/>
                  <a:t>A. </a:t>
                </a:r>
                <a:r>
                  <a:rPr lang="zh-CN" altLang="zh-CN" dirty="0"/>
                  <a:t>在以下讨论中，由于没有谐振腔，暂时忽略电子在磁场中辐射的能量损失；</a:t>
                </a:r>
              </a:p>
              <a:p>
                <a:pPr>
                  <a:lnSpc>
                    <a:spcPct val="150000"/>
                  </a:lnSpc>
                </a:pPr>
                <a:r>
                  <a:rPr lang="en-US" altLang="zh-CN" dirty="0" smtClean="0"/>
                  <a:t>B</a:t>
                </a:r>
                <a:r>
                  <a:rPr lang="en-US" altLang="zh-CN" dirty="0"/>
                  <a:t>. </a:t>
                </a:r>
                <a:r>
                  <a:rPr lang="zh-CN" altLang="zh-CN" dirty="0"/>
                  <a:t>所产生的激光实际上是一连串有限的波列，由于</a:t>
                </a:r>
                <a14:m>
                  <m:oMath xmlns:m="http://schemas.openxmlformats.org/officeDocument/2006/math">
                    <m:r>
                      <a:rPr lang="en-US" altLang="zh-CN" b="0"/>
                      <m:t>∆</m:t>
                    </m:r>
                    <m:r>
                      <a:rPr lang="en-US" altLang="zh-CN" b="0" i="1"/>
                      <m:t>𝜈</m:t>
                    </m:r>
                  </m:oMath>
                </a14:m>
                <a:r>
                  <a:rPr lang="zh-CN" altLang="zh-CN" dirty="0"/>
                  <a:t>必然存在，干涉的结果。</a:t>
                </a:r>
              </a:p>
              <a:p>
                <a:endParaRPr lang="zh-CN" altLang="en-US" dirty="0"/>
              </a:p>
            </p:txBody>
          </p:sp>
        </mc:Choice>
        <mc:Fallback>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r="-667"/>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Tree>
    <p:extLst>
      <p:ext uri="{BB962C8B-B14F-4D97-AF65-F5344CB8AC3E}">
        <p14:creationId xmlns:p14="http://schemas.microsoft.com/office/powerpoint/2010/main" val="339691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196752"/>
                <a:ext cx="8229600" cy="4525963"/>
              </a:xfrm>
            </p:spPr>
            <p:txBody>
              <a:bodyPr>
                <a:normAutofit/>
              </a:bodyPr>
              <a:lstStyle/>
              <a:p>
                <a:pPr>
                  <a:lnSpc>
                    <a:spcPct val="120000"/>
                  </a:lnSpc>
                </a:pPr>
                <a:r>
                  <a:rPr lang="en-US" altLang="zh-CN" sz="2000" b="1" dirty="0" smtClean="0"/>
                  <a:t>2</a:t>
                </a:r>
                <a:r>
                  <a:rPr lang="zh-CN" altLang="en-US" sz="2000" b="1" dirty="0" smtClean="0"/>
                  <a:t>、</a:t>
                </a:r>
                <a:r>
                  <a:rPr lang="zh-CN" altLang="zh-CN" sz="2000" b="1" dirty="0" smtClean="0"/>
                  <a:t>光子</a:t>
                </a:r>
                <a:r>
                  <a:rPr lang="zh-CN" altLang="zh-CN" sz="2000" b="1" dirty="0"/>
                  <a:t>—电子背散射伽码激光器主要</a:t>
                </a:r>
                <a:r>
                  <a:rPr lang="zh-CN" altLang="zh-CN" sz="2000" b="1" dirty="0" smtClean="0"/>
                  <a:t>结构</a:t>
                </a:r>
                <a:endParaRPr lang="en-US" altLang="zh-CN" sz="2000" b="1" dirty="0" smtClean="0"/>
              </a:p>
              <a:p>
                <a:pPr>
                  <a:lnSpc>
                    <a:spcPct val="120000"/>
                  </a:lnSpc>
                </a:pPr>
                <a:r>
                  <a:rPr lang="zh-CN" altLang="zh-CN" sz="2000" dirty="0"/>
                  <a:t>（</a:t>
                </a:r>
                <a:r>
                  <a:rPr lang="en-US" altLang="zh-CN" sz="2000" dirty="0"/>
                  <a:t>1</a:t>
                </a:r>
                <a:r>
                  <a:rPr lang="zh-CN" altLang="zh-CN" sz="2000" dirty="0"/>
                  <a:t>）图中，对于波长为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𝑖</m:t>
                        </m:r>
                      </m:sub>
                    </m:sSub>
                  </m:oMath>
                </a14:m>
                <a:r>
                  <a:rPr lang="en-US" altLang="zh-CN" sz="2000" dirty="0"/>
                  <a:t> </a:t>
                </a:r>
                <a:r>
                  <a:rPr lang="zh-CN" altLang="zh-CN" sz="2000" dirty="0"/>
                  <a:t>的入射光，</a:t>
                </a:r>
                <a:r>
                  <a:rPr lang="en-US" altLang="zh-CN" sz="2000" dirty="0"/>
                  <a:t>A</a:t>
                </a:r>
                <a:r>
                  <a:rPr lang="zh-CN" altLang="zh-CN" sz="2000" dirty="0"/>
                  <a:t>、</a:t>
                </a:r>
                <a:r>
                  <a:rPr lang="en-US" altLang="zh-CN" sz="2000" dirty="0"/>
                  <a:t>C</a:t>
                </a:r>
                <a:r>
                  <a:rPr lang="zh-CN" altLang="zh-CN" sz="2000" dirty="0"/>
                  <a:t>是反射镜，</a:t>
                </a:r>
                <a:r>
                  <a:rPr lang="en-US" altLang="zh-CN" sz="2000" dirty="0"/>
                  <a:t>B</a:t>
                </a:r>
                <a:r>
                  <a:rPr lang="zh-CN" altLang="zh-CN" sz="2000" dirty="0"/>
                  <a:t>是透光镜，</a:t>
                </a:r>
                <a:r>
                  <a:rPr lang="en-US" altLang="zh-CN" sz="2000" dirty="0"/>
                  <a:t>B</a:t>
                </a:r>
                <a:r>
                  <a:rPr lang="zh-CN" altLang="zh-CN" sz="2000" dirty="0"/>
                  <a:t>的厚度</a:t>
                </a:r>
                <a14:m>
                  <m:oMath xmlns:m="http://schemas.openxmlformats.org/officeDocument/2006/math">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1</m:t>
                        </m:r>
                      </m:sub>
                    </m:sSub>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2</m:t>
                        </m:r>
                      </m:sub>
                    </m:sSub>
                    <m:r>
                      <a:rPr lang="zh-CN" altLang="zh-CN" sz="2000" b="0">
                        <a:latin typeface="Cambria Math"/>
                      </a:rPr>
                      <m:t>，</m:t>
                    </m:r>
                  </m:oMath>
                </a14:m>
                <a:r>
                  <a:rPr lang="zh-CN" altLang="zh-CN" sz="2000" dirty="0"/>
                  <a:t>对于波长为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a14:m>
                <a:r>
                  <a:rPr lang="en-US" altLang="zh-CN" sz="2000" dirty="0"/>
                  <a:t> </a:t>
                </a:r>
                <a:r>
                  <a:rPr lang="zh-CN" altLang="zh-CN" sz="2000" dirty="0"/>
                  <a:t>的背散射光，</a:t>
                </a:r>
                <a:r>
                  <a:rPr lang="en-US" altLang="zh-CN" sz="2000" dirty="0"/>
                  <a:t> C</a:t>
                </a:r>
                <a:r>
                  <a:rPr lang="zh-CN" altLang="zh-CN" sz="2000" dirty="0"/>
                  <a:t>是透射镜。</a:t>
                </a:r>
                <a:r>
                  <a:rPr lang="en-US" altLang="zh-CN" sz="2000" dirty="0"/>
                  <a:t>CA</a:t>
                </a:r>
                <a:r>
                  <a:rPr lang="zh-CN" altLang="zh-CN" sz="2000" dirty="0"/>
                  <a:t>之间的光程差</a:t>
                </a:r>
                <a:r>
                  <a:rPr lang="en-US" altLang="zh-CN" sz="2000" dirty="0"/>
                  <a:t>L</a:t>
                </a:r>
                <a:r>
                  <a:rPr lang="zh-CN" altLang="zh-CN" sz="2000" dirty="0" smtClean="0"/>
                  <a:t>满足</a:t>
                </a:r>
                <a:endParaRPr lang="en-US" altLang="zh-CN" sz="2000" dirty="0" smtClean="0"/>
              </a:p>
              <a:p>
                <a:pPr>
                  <a:lnSpc>
                    <a:spcPct val="120000"/>
                  </a:lnSpc>
                </a:pPr>
                <a:endParaRPr lang="en-US" altLang="zh-CN" sz="2000" dirty="0"/>
              </a:p>
              <a:p>
                <a:pPr>
                  <a:lnSpc>
                    <a:spcPct val="120000"/>
                  </a:lnSpc>
                </a:pPr>
                <a:r>
                  <a:rPr lang="zh-CN" altLang="zh-CN" sz="2000" dirty="0"/>
                  <a:t>式中， </a:t>
                </a:r>
                <a14:m>
                  <m:oMath xmlns:m="http://schemas.openxmlformats.org/officeDocument/2006/math">
                    <m:sSub>
                      <m:sSubPr>
                        <m:ctrlPr>
                          <a:rPr lang="zh-CN" altLang="zh-CN" sz="2000" i="1">
                            <a:latin typeface="Cambria Math"/>
                          </a:rPr>
                        </m:ctrlPr>
                      </m:sSubPr>
                      <m:e>
                        <m:r>
                          <a:rPr lang="en-US" altLang="zh-CN" sz="2000" b="0" i="1">
                            <a:latin typeface="Cambria Math"/>
                          </a:rPr>
                          <m:t>𝑛</m:t>
                        </m:r>
                      </m:e>
                      <m:sub>
                        <m:r>
                          <a:rPr lang="en-US" altLang="zh-CN" sz="2000" b="0" i="1">
                            <a:latin typeface="Cambria Math"/>
                          </a:rPr>
                          <m:t>𝐵</m:t>
                        </m:r>
                      </m:sub>
                    </m:sSub>
                    <m:d>
                      <m:dPr>
                        <m:ctrlPr>
                          <a:rPr lang="zh-CN" altLang="zh-CN" sz="2000" i="1">
                            <a:latin typeface="Cambria Math"/>
                          </a:rPr>
                        </m:ctrlPr>
                      </m:dPr>
                      <m:e>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𝑖</m:t>
                            </m:r>
                          </m:sub>
                        </m:sSub>
                        <m:r>
                          <a:rPr lang="en-US" altLang="zh-CN" sz="2000" b="0" i="1">
                            <a:latin typeface="Cambria Math"/>
                          </a:rPr>
                          <m:t>,</m:t>
                        </m:r>
                      </m:e>
                    </m:d>
                  </m:oMath>
                </a14:m>
                <a:r>
                  <a:rPr lang="zh-CN" altLang="zh-CN" sz="2000" dirty="0"/>
                  <a:t>是镜</a:t>
                </a:r>
                <a:r>
                  <a:rPr lang="en-US" altLang="zh-CN" sz="2000" dirty="0"/>
                  <a:t>B</a:t>
                </a:r>
                <a:r>
                  <a:rPr lang="zh-CN" altLang="zh-CN" sz="2000" dirty="0"/>
                  <a:t>的折射率，</a:t>
                </a:r>
                <a14:m>
                  <m:oMath xmlns:m="http://schemas.openxmlformats.org/officeDocument/2006/math">
                    <m:sSub>
                      <m:sSubPr>
                        <m:ctrlPr>
                          <a:rPr lang="zh-CN" altLang="zh-CN" sz="2000" i="1">
                            <a:latin typeface="Cambria Math"/>
                          </a:rPr>
                        </m:ctrlPr>
                      </m:sSubPr>
                      <m:e>
                        <m:r>
                          <a:rPr lang="en-US" altLang="zh-CN" sz="2000" b="0" i="1">
                            <a:latin typeface="Cambria Math"/>
                          </a:rPr>
                          <m:t>𝑛</m:t>
                        </m:r>
                      </m:e>
                      <m:sub>
                        <m:r>
                          <a:rPr lang="en-US" altLang="zh-CN" sz="2000" b="0" i="1">
                            <a:latin typeface="Cambria Math"/>
                          </a:rPr>
                          <m:t>𝐵𝐴</m:t>
                        </m:r>
                      </m:sub>
                    </m:sSub>
                    <m:d>
                      <m:dPr>
                        <m:ctrlPr>
                          <a:rPr lang="zh-CN" altLang="zh-CN" sz="2000" i="1">
                            <a:latin typeface="Cambria Math"/>
                          </a:rPr>
                        </m:ctrlPr>
                      </m:dPr>
                      <m:e>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𝑖</m:t>
                            </m:r>
                          </m:sub>
                        </m:sSub>
                        <m:r>
                          <a:rPr lang="en-US" altLang="zh-CN" sz="2000" b="0" i="1">
                            <a:latin typeface="Cambria Math"/>
                          </a:rPr>
                          <m:t>,</m:t>
                        </m:r>
                      </m:e>
                    </m:d>
                  </m:oMath>
                </a14:m>
                <a:r>
                  <a:rPr lang="zh-CN" altLang="zh-CN" sz="2000" dirty="0"/>
                  <a:t>是</a:t>
                </a:r>
                <a:r>
                  <a:rPr lang="en-US" altLang="zh-CN" sz="2000" dirty="0"/>
                  <a:t>AB</a:t>
                </a:r>
                <a:r>
                  <a:rPr lang="zh-CN" altLang="zh-CN" sz="2000" dirty="0"/>
                  <a:t>之间介质的的折射率。</a:t>
                </a:r>
                <a:r>
                  <a:rPr lang="en-US" altLang="zh-CN" sz="2000" dirty="0"/>
                  <a:t>AB</a:t>
                </a:r>
                <a:r>
                  <a:rPr lang="zh-CN" altLang="zh-CN" sz="2000" dirty="0"/>
                  <a:t>之间介质被激发后能辐射波长为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𝑖</m:t>
                        </m:r>
                      </m:sub>
                    </m:sSub>
                  </m:oMath>
                </a14:m>
                <a:r>
                  <a:rPr lang="en-US" altLang="zh-CN" sz="2000" dirty="0"/>
                  <a:t> </a:t>
                </a:r>
                <a:r>
                  <a:rPr lang="zh-CN" altLang="zh-CN" sz="2000" dirty="0"/>
                  <a:t>的入射光</a:t>
                </a:r>
                <a:r>
                  <a:rPr lang="zh-CN" altLang="zh-CN" sz="2000" dirty="0" smtClean="0"/>
                  <a:t>。</a:t>
                </a:r>
                <a:endParaRPr lang="en-US" altLang="zh-CN" sz="2000" dirty="0" smtClean="0"/>
              </a:p>
              <a:p>
                <a:pPr>
                  <a:lnSpc>
                    <a:spcPct val="120000"/>
                  </a:lnSpc>
                </a:pPr>
                <a:r>
                  <a:rPr lang="zh-CN" altLang="zh-CN" sz="2000" dirty="0"/>
                  <a:t>显然，波长为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𝑖</m:t>
                        </m:r>
                      </m:sub>
                    </m:sSub>
                  </m:oMath>
                </a14:m>
                <a:r>
                  <a:rPr lang="en-US" altLang="zh-CN" sz="2000" dirty="0"/>
                  <a:t> </a:t>
                </a:r>
                <a:r>
                  <a:rPr lang="zh-CN" altLang="zh-CN" sz="2000" dirty="0"/>
                  <a:t>的入射光在灮程满足（</a:t>
                </a:r>
                <a:r>
                  <a:rPr lang="en-US" altLang="zh-CN" sz="2000" dirty="0"/>
                  <a:t>1.12</a:t>
                </a:r>
                <a:r>
                  <a:rPr lang="zh-CN" altLang="zh-CN" sz="2000" dirty="0"/>
                  <a:t>）的腔中能形成激光驻波。入射光的强度应是强的，因此这一激光驻波对入射电子束的调制作用不应忽略。</a:t>
                </a:r>
                <a:endParaRPr lang="zh-CN" altLang="en-US" sz="20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196752"/>
                <a:ext cx="8229600" cy="4525963"/>
              </a:xfrm>
              <a:blipFill rotWithShape="1">
                <a:blip r:embed="rId2"/>
                <a:stretch>
                  <a:fillRect t="-404"/>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145" name="图片 5" descr="Fig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945" y="5085184"/>
            <a:ext cx="5276850" cy="1562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937944" y="6622318"/>
            <a:ext cx="5152549"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4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电子</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光子背散射激光器主要部分结构示意图</a:t>
            </a:r>
            <a:r>
              <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mc:AlternateContent xmlns:mc="http://schemas.openxmlformats.org/markup-compatibility/2006" xmlns:a14="http://schemas.microsoft.com/office/drawing/2010/main">
        <mc:Choice Requires="a14">
          <p:sp>
            <p:nvSpPr>
              <p:cNvPr id="7" name="矩形 6"/>
              <p:cNvSpPr/>
              <p:nvPr/>
            </p:nvSpPr>
            <p:spPr>
              <a:xfrm>
                <a:off x="1259632" y="2780928"/>
                <a:ext cx="7416824" cy="495777"/>
              </a:xfrm>
              <a:prstGeom prst="rect">
                <a:avLst/>
              </a:prstGeom>
            </p:spPr>
            <p:txBody>
              <a:bodyPr wrap="square">
                <a:spAutoFit/>
              </a:bodyPr>
              <a:lstStyle/>
              <a:p>
                <a14:m>
                  <m:oMath xmlns:m="http://schemas.openxmlformats.org/officeDocument/2006/math">
                    <m:r>
                      <a:rPr lang="en-US" altLang="zh-CN" b="0" i="1">
                        <a:latin typeface="Cambria Math"/>
                      </a:rPr>
                      <m:t>𝐿</m:t>
                    </m:r>
                    <m:r>
                      <a:rPr lang="en-US" altLang="zh-CN" b="0">
                        <a:latin typeface="Cambria Math"/>
                      </a:rPr>
                      <m:t>=</m:t>
                    </m:r>
                    <m:r>
                      <a:rPr lang="en-US" altLang="zh-CN" b="0" i="1">
                        <a:latin typeface="Cambria Math"/>
                      </a:rPr>
                      <m:t>𝐶</m:t>
                    </m:r>
                    <m:sSub>
                      <m:sSubPr>
                        <m:ctrlPr>
                          <a:rPr lang="zh-CN" altLang="zh-CN" i="1">
                            <a:latin typeface="Cambria Math"/>
                          </a:rPr>
                        </m:ctrlPr>
                      </m:sSubPr>
                      <m:e>
                        <m:r>
                          <a:rPr lang="en-US" altLang="zh-CN" b="0" i="1">
                            <a:latin typeface="Cambria Math"/>
                          </a:rPr>
                          <m:t>𝐵</m:t>
                        </m:r>
                      </m:e>
                      <m:sub>
                        <m:r>
                          <a:rPr lang="en-US" altLang="zh-CN" b="0" i="1">
                            <a:latin typeface="Cambria Math"/>
                          </a:rPr>
                          <m:t>1</m:t>
                        </m:r>
                      </m:sub>
                    </m:sSub>
                    <m:r>
                      <a:rPr lang="en-US" altLang="zh-CN" b="0" i="1">
                        <a:latin typeface="Cambria Math"/>
                      </a:rPr>
                      <m:t>+</m:t>
                    </m:r>
                    <m:sSub>
                      <m:sSubPr>
                        <m:ctrlPr>
                          <a:rPr lang="zh-CN" altLang="zh-CN" i="1">
                            <a:latin typeface="Cambria Math"/>
                          </a:rPr>
                        </m:ctrlPr>
                      </m:sSubPr>
                      <m:e>
                        <m:r>
                          <a:rPr lang="en-US" altLang="zh-CN" b="0" i="1">
                            <a:latin typeface="Cambria Math"/>
                          </a:rPr>
                          <m:t>𝑛</m:t>
                        </m:r>
                      </m:e>
                      <m:sub>
                        <m:r>
                          <a:rPr lang="en-US" altLang="zh-CN" b="0" i="1">
                            <a:latin typeface="Cambria Math"/>
                          </a:rPr>
                          <m:t>𝐵</m:t>
                        </m:r>
                      </m:sub>
                    </m:sSub>
                    <m:d>
                      <m:dPr>
                        <m:ctrlPr>
                          <a:rPr lang="zh-CN" altLang="zh-CN" i="1">
                            <a:latin typeface="Cambria Math"/>
                          </a:rPr>
                        </m:ctrlPr>
                      </m:dPr>
                      <m:e>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r>
                          <a:rPr lang="en-US" altLang="zh-CN" b="0" i="1">
                            <a:latin typeface="Cambria Math"/>
                          </a:rPr>
                          <m:t>,</m:t>
                        </m:r>
                      </m:e>
                    </m:d>
                    <m:sSub>
                      <m:sSubPr>
                        <m:ctrlPr>
                          <a:rPr lang="zh-CN" altLang="zh-CN" i="1">
                            <a:latin typeface="Cambria Math"/>
                          </a:rPr>
                        </m:ctrlPr>
                      </m:sSubPr>
                      <m:e>
                        <m:r>
                          <a:rPr lang="en-US" altLang="zh-CN" b="0" i="1">
                            <a:latin typeface="Cambria Math"/>
                          </a:rPr>
                          <m:t>𝐵</m:t>
                        </m:r>
                      </m:e>
                      <m:sub>
                        <m:r>
                          <a:rPr lang="en-US" altLang="zh-CN" b="0" i="1">
                            <a:latin typeface="Cambria Math"/>
                          </a:rPr>
                          <m:t>1</m:t>
                        </m:r>
                      </m:sub>
                    </m:sSub>
                    <m:sSub>
                      <m:sSubPr>
                        <m:ctrlPr>
                          <a:rPr lang="zh-CN" altLang="zh-CN" i="1">
                            <a:latin typeface="Cambria Math"/>
                          </a:rPr>
                        </m:ctrlPr>
                      </m:sSubPr>
                      <m:e>
                        <m:r>
                          <a:rPr lang="en-US" altLang="zh-CN" b="0" i="1">
                            <a:latin typeface="Cambria Math"/>
                          </a:rPr>
                          <m:t>𝐵</m:t>
                        </m:r>
                      </m:e>
                      <m:sub>
                        <m:r>
                          <a:rPr lang="en-US" altLang="zh-CN" b="0" i="1">
                            <a:latin typeface="Cambria Math"/>
                          </a:rPr>
                          <m:t>2</m:t>
                        </m:r>
                      </m:sub>
                    </m:sSub>
                    <m:r>
                      <a:rPr lang="en-US" altLang="zh-CN" b="0" i="1">
                        <a:latin typeface="Cambria Math"/>
                      </a:rPr>
                      <m:t>+</m:t>
                    </m:r>
                    <m:sSub>
                      <m:sSubPr>
                        <m:ctrlPr>
                          <a:rPr lang="zh-CN" altLang="zh-CN" i="1">
                            <a:latin typeface="Cambria Math"/>
                          </a:rPr>
                        </m:ctrlPr>
                      </m:sSubPr>
                      <m:e>
                        <m:r>
                          <a:rPr lang="en-US" altLang="zh-CN" b="0" i="1">
                            <a:latin typeface="Cambria Math"/>
                          </a:rPr>
                          <m:t>𝑛</m:t>
                        </m:r>
                      </m:e>
                      <m:sub>
                        <m:r>
                          <a:rPr lang="en-US" altLang="zh-CN" b="0" i="1">
                            <a:latin typeface="Cambria Math"/>
                          </a:rPr>
                          <m:t>𝐵𝐴</m:t>
                        </m:r>
                      </m:sub>
                    </m:sSub>
                    <m:d>
                      <m:dPr>
                        <m:ctrlPr>
                          <a:rPr lang="zh-CN" altLang="zh-CN" i="1">
                            <a:latin typeface="Cambria Math"/>
                          </a:rPr>
                        </m:ctrlPr>
                      </m:dPr>
                      <m:e>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r>
                          <a:rPr lang="en-US" altLang="zh-CN" b="0" i="1">
                            <a:latin typeface="Cambria Math"/>
                          </a:rPr>
                          <m:t>,</m:t>
                        </m:r>
                      </m:e>
                    </m:d>
                    <m:r>
                      <a:rPr lang="en-US" altLang="zh-CN" b="0" i="1">
                        <a:latin typeface="Cambria Math"/>
                      </a:rPr>
                      <m:t>𝐵𝐴</m:t>
                    </m:r>
                    <m:r>
                      <a:rPr lang="en-US" altLang="zh-CN" b="0" i="1">
                        <a:latin typeface="Cambria Math"/>
                      </a:rPr>
                      <m:t>=</m:t>
                    </m:r>
                    <m:f>
                      <m:fPr>
                        <m:ctrlPr>
                          <a:rPr lang="zh-CN" altLang="zh-CN" i="1">
                            <a:latin typeface="Cambria Math"/>
                          </a:rPr>
                        </m:ctrlPr>
                      </m:fPr>
                      <m:num>
                        <m:r>
                          <a:rPr lang="en-US" altLang="zh-CN" b="0" i="1">
                            <a:latin typeface="Cambria Math"/>
                          </a:rPr>
                          <m:t>𝐾</m:t>
                        </m:r>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num>
                      <m:den>
                        <m:r>
                          <a:rPr lang="en-US" altLang="zh-CN" b="0" i="1">
                            <a:latin typeface="Cambria Math"/>
                          </a:rPr>
                          <m:t>2</m:t>
                        </m:r>
                      </m:den>
                    </m:f>
                    <m:r>
                      <a:rPr lang="en-US" altLang="zh-CN" b="0" i="1">
                        <a:latin typeface="Cambria Math"/>
                      </a:rPr>
                      <m:t>,   </m:t>
                    </m:r>
                    <m:r>
                      <a:rPr lang="en-US" altLang="zh-CN" b="0" i="1">
                        <a:latin typeface="Cambria Math"/>
                      </a:rPr>
                      <m:t>𝐾</m:t>
                    </m:r>
                    <m:r>
                      <a:rPr lang="en-US" altLang="zh-CN" b="0" i="1">
                        <a:latin typeface="Cambria Math"/>
                      </a:rPr>
                      <m:t>=1,2−</m:t>
                    </m:r>
                  </m:oMath>
                </a14:m>
                <a:r>
                  <a:rPr lang="en-US" altLang="zh-CN" dirty="0"/>
                  <a:t>    (1.12)</a:t>
                </a:r>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259632" y="2780928"/>
                <a:ext cx="7416824" cy="495777"/>
              </a:xfrm>
              <a:prstGeom prst="rect">
                <a:avLst/>
              </a:prstGeom>
              <a:blipFill rotWithShape="1">
                <a:blip r:embed="rId4"/>
                <a:stretch>
                  <a:fillRect b="-109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270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20000"/>
              </a:lnSpc>
            </a:pPr>
            <a:r>
              <a:rPr lang="zh-CN" altLang="zh-CN" sz="2400" dirty="0"/>
              <a:t>（</a:t>
            </a:r>
            <a:r>
              <a:rPr lang="en-US" altLang="zh-CN" sz="2400" dirty="0"/>
              <a:t>2</a:t>
            </a:r>
            <a:r>
              <a:rPr lang="zh-CN" altLang="zh-CN" sz="2400" dirty="0"/>
              <a:t>）由（</a:t>
            </a:r>
            <a:r>
              <a:rPr lang="en-US" altLang="zh-CN" sz="2400" dirty="0"/>
              <a:t>1.5</a:t>
            </a:r>
            <a:r>
              <a:rPr lang="zh-CN" altLang="zh-CN" sz="2400" dirty="0"/>
              <a:t>）可见，减小</a:t>
            </a:r>
            <a:r>
              <a:rPr lang="en-US" altLang="zh-CN" sz="2400" dirty="0"/>
              <a:t>s</a:t>
            </a:r>
            <a:r>
              <a:rPr lang="zh-CN" altLang="zh-CN" sz="2400" dirty="0"/>
              <a:t>是必要的。由（</a:t>
            </a:r>
            <a:r>
              <a:rPr lang="en-US" altLang="zh-CN" sz="2400" dirty="0"/>
              <a:t>1.10</a:t>
            </a:r>
            <a:r>
              <a:rPr lang="zh-CN" altLang="zh-CN" sz="2400" dirty="0"/>
              <a:t>）式可见，为了减小</a:t>
            </a:r>
            <a:r>
              <a:rPr lang="en-US" altLang="zh-CN" sz="2400" dirty="0"/>
              <a:t>s</a:t>
            </a:r>
            <a:r>
              <a:rPr lang="zh-CN" altLang="zh-CN" sz="2400" dirty="0"/>
              <a:t>，增大磁感应强度</a:t>
            </a:r>
            <a:r>
              <a:rPr lang="en-US" altLang="zh-CN" sz="2400" dirty="0"/>
              <a:t>B</a:t>
            </a:r>
            <a:r>
              <a:rPr lang="zh-CN" altLang="zh-CN" sz="2400" dirty="0"/>
              <a:t>是必要的。为此，根据超导体的迈斯纳效应，如图</a:t>
            </a:r>
            <a:r>
              <a:rPr lang="en-US" altLang="zh-CN" sz="2400" dirty="0"/>
              <a:t>5.1</a:t>
            </a:r>
            <a:r>
              <a:rPr lang="zh-CN" altLang="zh-CN" sz="2400" dirty="0"/>
              <a:t>所示，在扭摆磁铁表面附加超导片。附加超导片后，电子轨迹如图</a:t>
            </a:r>
            <a:r>
              <a:rPr lang="en-US" altLang="zh-CN" sz="2400" dirty="0"/>
              <a:t>5.2</a:t>
            </a:r>
            <a:r>
              <a:rPr lang="zh-CN" altLang="zh-CN" sz="2400" dirty="0"/>
              <a:t>所示。</a:t>
            </a:r>
            <a:endParaRPr lang="zh-CN" altLang="en-US" sz="2400" dirty="0"/>
          </a:p>
        </p:txBody>
      </p:sp>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pic>
        <p:nvPicPr>
          <p:cNvPr id="7170" name="图片 3"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946" y="3419057"/>
            <a:ext cx="28384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7169" name="图片 4" descr="Fig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285" y="3704806"/>
            <a:ext cx="3343275" cy="2181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1163946" y="6145559"/>
            <a:ext cx="3872269"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5.1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附加超导片的扭摆磁铁</a:t>
            </a:r>
          </a:p>
        </p:txBody>
      </p:sp>
      <p:sp>
        <p:nvSpPr>
          <p:cNvPr id="7" name="Rectangle 5"/>
          <p:cNvSpPr>
            <a:spLocks noChangeArrowheads="1"/>
          </p:cNvSpPr>
          <p:nvPr/>
        </p:nvSpPr>
        <p:spPr bwMode="auto">
          <a:xfrm>
            <a:off x="4355976" y="6145559"/>
            <a:ext cx="503775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5.2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在附加超导片的扭摆磁铁的磁场中电子轨迹示意图。</a:t>
            </a:r>
            <a:r>
              <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46730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20000"/>
              </a:lnSpc>
            </a:pPr>
            <a:r>
              <a:rPr lang="zh-CN" altLang="zh-CN" sz="2400" dirty="0"/>
              <a:t>（</a:t>
            </a:r>
            <a:r>
              <a:rPr lang="en-US" altLang="zh-CN" sz="2400" dirty="0"/>
              <a:t>3</a:t>
            </a:r>
            <a:r>
              <a:rPr lang="zh-CN" altLang="zh-CN" sz="2400" dirty="0"/>
              <a:t>）由（</a:t>
            </a:r>
            <a:r>
              <a:rPr lang="en-US" altLang="zh-CN" sz="2400" dirty="0"/>
              <a:t>1.10</a:t>
            </a:r>
            <a:r>
              <a:rPr lang="zh-CN" altLang="zh-CN" sz="2400" dirty="0"/>
              <a:t>）可知，为了减小</a:t>
            </a:r>
            <a:r>
              <a:rPr lang="en-US" altLang="zh-CN" sz="2400" dirty="0"/>
              <a:t>s</a:t>
            </a:r>
            <a:r>
              <a:rPr lang="zh-CN" altLang="zh-CN" sz="2400" dirty="0"/>
              <a:t>， 应使电子束尽可能单色化，即，减小</a:t>
            </a:r>
            <a:r>
              <a:rPr lang="en-US" altLang="zh-CN" sz="2400" dirty="0"/>
              <a:t>a. </a:t>
            </a:r>
            <a:r>
              <a:rPr lang="zh-CN" altLang="zh-CN" sz="2400" dirty="0"/>
              <a:t>为此，在电子进入背散射区之前，可令电子先通过一个与背散射区相同的扭摆磁场区。通过这个扭摆磁场区的电子动量単色性更好、</a:t>
            </a:r>
            <a:r>
              <a:rPr lang="en-US" altLang="zh-CN" sz="2400" dirty="0"/>
              <a:t>a</a:t>
            </a:r>
            <a:r>
              <a:rPr lang="zh-CN" altLang="zh-CN" sz="2400" dirty="0"/>
              <a:t>更小。这样电子的运动轨迹如图</a:t>
            </a:r>
            <a:r>
              <a:rPr lang="en-US" altLang="zh-CN" sz="2400" dirty="0"/>
              <a:t>6</a:t>
            </a:r>
            <a:r>
              <a:rPr lang="zh-CN" altLang="zh-CN" sz="2400" dirty="0"/>
              <a:t>所示。</a:t>
            </a:r>
            <a:endParaRPr lang="zh-CN" altLang="en-US" sz="2400" dirty="0"/>
          </a:p>
        </p:txBody>
      </p:sp>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19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3785592"/>
            <a:ext cx="52768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043608" y="6170290"/>
            <a:ext cx="7738566"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6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提高电子书単色性示意图。在</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FG</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区间安置有与扭摆磁场区完全相同的扭摆磁铁，但没有入射光。经过这个磁场选择的电子都能够通过扭摆磁铁区，単色性更好了。</a:t>
            </a:r>
            <a:r>
              <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757139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481328"/>
                <a:ext cx="8229600" cy="5116024"/>
              </a:xfrm>
            </p:spPr>
            <p:txBody>
              <a:bodyPr>
                <a:normAutofit/>
              </a:bodyPr>
              <a:lstStyle/>
              <a:p>
                <a:pPr>
                  <a:lnSpc>
                    <a:spcPct val="120000"/>
                  </a:lnSpc>
                </a:pPr>
                <a:r>
                  <a:rPr lang="zh-CN" altLang="zh-CN" sz="2000" dirty="0"/>
                  <a:t>（</a:t>
                </a:r>
                <a:r>
                  <a:rPr lang="en-US" altLang="zh-CN" sz="2000" dirty="0"/>
                  <a:t>4</a:t>
                </a:r>
                <a:r>
                  <a:rPr lang="zh-CN" altLang="zh-CN" sz="2000" dirty="0"/>
                  <a:t>）为了增强电子束的单色性，可利用光电效应。用激光作用于真空室中的金属板。由于电子逸出功是确定的，在恒定电场作用下，由光电效应机制可知，在一个确定方向上的光电子束的单色性将是更好</a:t>
                </a:r>
                <a:r>
                  <a:rPr lang="zh-CN" altLang="zh-CN" sz="2000" dirty="0" smtClean="0"/>
                  <a:t>的</a:t>
                </a:r>
                <a:r>
                  <a:rPr lang="zh-CN" altLang="en-US" sz="2000" dirty="0"/>
                  <a:t>。</a:t>
                </a:r>
                <a:endParaRPr lang="zh-CN" altLang="zh-CN" sz="2000" dirty="0"/>
              </a:p>
              <a:p>
                <a:pPr>
                  <a:lnSpc>
                    <a:spcPct val="120000"/>
                  </a:lnSpc>
                </a:pPr>
                <a:r>
                  <a:rPr lang="en-US" altLang="zh-CN" sz="2000" dirty="0"/>
                  <a:t>(5) </a:t>
                </a:r>
                <a:r>
                  <a:rPr lang="zh-CN" altLang="zh-CN" sz="2000" dirty="0"/>
                  <a:t>设</a:t>
                </a:r>
                <a14:m>
                  <m:oMath xmlns:m="http://schemas.openxmlformats.org/officeDocument/2006/math">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1</m:t>
                        </m:r>
                      </m:sub>
                    </m:sSub>
                    <m:r>
                      <a:rPr lang="en-US" altLang="zh-CN" sz="2000" b="0">
                        <a:latin typeface="Cambria Math"/>
                      </a:rPr>
                      <m:t>&gt;</m:t>
                    </m:r>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2</m:t>
                        </m:r>
                      </m:sub>
                    </m:sSub>
                    <m:r>
                      <a:rPr lang="zh-CN" altLang="zh-CN" sz="2000" b="0">
                        <a:latin typeface="Cambria Math"/>
                      </a:rPr>
                      <m:t>，但</m:t>
                    </m:r>
                    <m:r>
                      <a:rPr lang="en-US" altLang="zh-CN" sz="2000" b="0">
                        <a:latin typeface="Cambria Math"/>
                      </a:rPr>
                      <m:t>∆</m:t>
                    </m:r>
                    <m:sSub>
                      <m:sSubPr>
                        <m:ctrlPr>
                          <a:rPr lang="zh-CN" altLang="zh-CN" sz="2000" i="1">
                            <a:latin typeface="Cambria Math"/>
                          </a:rPr>
                        </m:ctrlPr>
                      </m:sSubPr>
                      <m:e>
                        <m:r>
                          <a:rPr lang="en-US" altLang="zh-CN" sz="2000" b="0" i="1">
                            <a:latin typeface="Cambria Math"/>
                          </a:rPr>
                          <m:t>𝑥</m:t>
                        </m:r>
                      </m:e>
                      <m:sub>
                        <m:r>
                          <a:rPr lang="en-US" altLang="zh-CN" sz="2000" b="0" i="1">
                            <a:latin typeface="Cambria Math"/>
                          </a:rPr>
                          <m:t>1</m:t>
                        </m:r>
                      </m:sub>
                    </m:sSub>
                    <m:r>
                      <a:rPr lang="en-US" altLang="zh-CN" sz="2000" b="0" i="1">
                        <a:latin typeface="Cambria Math"/>
                      </a:rPr>
                      <m:t>∆</m:t>
                    </m:r>
                    <m:r>
                      <a:rPr lang="en-US" altLang="zh-CN" sz="2000" b="0" i="1">
                        <a:latin typeface="Cambria Math"/>
                      </a:rPr>
                      <m:t>𝑧</m:t>
                    </m:r>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1</m:t>
                        </m:r>
                      </m:sub>
                    </m:sSub>
                    <m:r>
                      <a:rPr lang="en-US" altLang="zh-CN" sz="2000" b="0" i="1">
                        <a:latin typeface="Cambria Math"/>
                      </a:rPr>
                      <m:t>=</m:t>
                    </m:r>
                    <m:r>
                      <a:rPr lang="en-US" altLang="zh-CN" sz="2000" b="0">
                        <a:latin typeface="Cambria Math"/>
                      </a:rPr>
                      <m:t>∆</m:t>
                    </m:r>
                    <m:sSub>
                      <m:sSubPr>
                        <m:ctrlPr>
                          <a:rPr lang="zh-CN" altLang="zh-CN" sz="2000" i="1">
                            <a:latin typeface="Cambria Math"/>
                          </a:rPr>
                        </m:ctrlPr>
                      </m:sSubPr>
                      <m:e>
                        <m:r>
                          <a:rPr lang="en-US" altLang="zh-CN" sz="2000" b="0" i="1">
                            <a:latin typeface="Cambria Math"/>
                          </a:rPr>
                          <m:t>𝑥</m:t>
                        </m:r>
                      </m:e>
                      <m:sub>
                        <m:r>
                          <a:rPr lang="en-US" altLang="zh-CN" sz="2000" b="0" i="1">
                            <a:latin typeface="Cambria Math"/>
                          </a:rPr>
                          <m:t>2</m:t>
                        </m:r>
                      </m:sub>
                    </m:sSub>
                    <m:r>
                      <a:rPr lang="en-US" altLang="zh-CN" sz="2000" b="0" i="1">
                        <a:latin typeface="Cambria Math"/>
                      </a:rPr>
                      <m:t>∆</m:t>
                    </m:r>
                    <m:r>
                      <a:rPr lang="en-US" altLang="zh-CN" sz="2000" b="0" i="1">
                        <a:latin typeface="Cambria Math"/>
                      </a:rPr>
                      <m:t>𝑧</m:t>
                    </m:r>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2</m:t>
                        </m:r>
                      </m:sub>
                    </m:sSub>
                  </m:oMath>
                </a14:m>
                <a:r>
                  <a:rPr lang="en-US" altLang="zh-CN" sz="2000" dirty="0"/>
                  <a:t>, </a:t>
                </a:r>
                <a:r>
                  <a:rPr lang="zh-CN" altLang="zh-CN" sz="2000" dirty="0"/>
                  <a:t>当电子以很大动量 </a:t>
                </a:r>
                <a14:m>
                  <m:oMath xmlns:m="http://schemas.openxmlformats.org/officeDocument/2006/math">
                    <m:sSub>
                      <m:sSubPr>
                        <m:ctrlPr>
                          <a:rPr lang="zh-CN" altLang="zh-CN" sz="2000" i="1">
                            <a:latin typeface="Cambria Math"/>
                          </a:rPr>
                        </m:ctrlPr>
                      </m:sSubPr>
                      <m:e>
                        <m:r>
                          <a:rPr lang="en-US" altLang="zh-CN" sz="2000" b="0" i="1">
                            <a:latin typeface="Cambria Math"/>
                          </a:rPr>
                          <m:t>𝑝</m:t>
                        </m:r>
                      </m:e>
                      <m:sub>
                        <m:r>
                          <a:rPr lang="en-US" altLang="zh-CN" sz="2000" b="0" i="1">
                            <a:latin typeface="Cambria Math"/>
                          </a:rPr>
                          <m:t>0</m:t>
                        </m:r>
                      </m:sub>
                    </m:sSub>
                  </m:oMath>
                </a14:m>
                <a:r>
                  <a:rPr lang="zh-CN" altLang="zh-CN" sz="2000" dirty="0"/>
                  <a:t>沿</a:t>
                </a:r>
                <a14:m>
                  <m:oMath xmlns:m="http://schemas.openxmlformats.org/officeDocument/2006/math">
                    <m:r>
                      <a:rPr lang="en-US" altLang="zh-CN" sz="2000" b="0" i="1">
                        <a:latin typeface="Cambria Math"/>
                      </a:rPr>
                      <m:t>𝑥</m:t>
                    </m:r>
                  </m:oMath>
                </a14:m>
                <a:r>
                  <a:rPr lang="zh-CN" altLang="zh-CN" sz="2000" dirty="0"/>
                  <a:t>方向分别通过宽为</a:t>
                </a:r>
                <a14:m>
                  <m:oMath xmlns:m="http://schemas.openxmlformats.org/officeDocument/2006/math">
                    <m:r>
                      <a:rPr lang="en-US" altLang="zh-CN" sz="2000" b="0">
                        <a:latin typeface="Cambria Math"/>
                      </a:rPr>
                      <m:t>∆</m:t>
                    </m:r>
                    <m:sSub>
                      <m:sSubPr>
                        <m:ctrlPr>
                          <a:rPr lang="zh-CN" altLang="zh-CN" sz="2000" i="1">
                            <a:latin typeface="Cambria Math"/>
                          </a:rPr>
                        </m:ctrlPr>
                      </m:sSubPr>
                      <m:e>
                        <m:r>
                          <a:rPr lang="en-US" altLang="zh-CN" sz="2000" b="0" i="1">
                            <a:latin typeface="Cambria Math"/>
                          </a:rPr>
                          <m:t>𝑥</m:t>
                        </m:r>
                      </m:e>
                      <m:sub>
                        <m:r>
                          <a:rPr lang="en-US" altLang="zh-CN" sz="2000" b="0" i="1">
                            <a:latin typeface="Cambria Math"/>
                          </a:rPr>
                          <m:t>1</m:t>
                        </m:r>
                      </m:sub>
                    </m:sSub>
                    <m:r>
                      <a:rPr lang="zh-CN" altLang="zh-CN" sz="2000" b="0">
                        <a:latin typeface="Cambria Math"/>
                      </a:rPr>
                      <m:t>和</m:t>
                    </m:r>
                    <m:r>
                      <a:rPr lang="en-US" altLang="zh-CN" sz="2000" b="0">
                        <a:latin typeface="Cambria Math"/>
                      </a:rPr>
                      <m:t>∆</m:t>
                    </m:r>
                    <m:sSub>
                      <m:sSubPr>
                        <m:ctrlPr>
                          <a:rPr lang="zh-CN" altLang="zh-CN" sz="2000" i="1">
                            <a:latin typeface="Cambria Math"/>
                          </a:rPr>
                        </m:ctrlPr>
                      </m:sSubPr>
                      <m:e>
                        <m:r>
                          <a:rPr lang="en-US" altLang="zh-CN" sz="2000" b="0" i="1">
                            <a:latin typeface="Cambria Math"/>
                          </a:rPr>
                          <m:t>𝑥</m:t>
                        </m:r>
                      </m:e>
                      <m:sub>
                        <m:r>
                          <a:rPr lang="en-US" altLang="zh-CN" sz="2000" b="0" i="1">
                            <a:latin typeface="Cambria Math"/>
                          </a:rPr>
                          <m:t>2</m:t>
                        </m:r>
                      </m:sub>
                    </m:sSub>
                  </m:oMath>
                </a14:m>
                <a:r>
                  <a:rPr lang="zh-CN" altLang="zh-CN" sz="2000" dirty="0"/>
                  <a:t>这两个磁场区域时，电子的动量该变量相同，</a:t>
                </a:r>
                <a:r>
                  <a:rPr lang="zh-CN" altLang="zh-CN" sz="2000" dirty="0" smtClean="0"/>
                  <a:t>即</a:t>
                </a:r>
                <a:endParaRPr lang="en-US" altLang="zh-CN" sz="2000" dirty="0" smtClean="0"/>
              </a:p>
              <a:p>
                <a:pPr>
                  <a:lnSpc>
                    <a:spcPct val="120000"/>
                  </a:lnSpc>
                </a:pPr>
                <a:endParaRPr lang="en-US" altLang="zh-CN" sz="2000" dirty="0"/>
              </a:p>
              <a:p>
                <a:pPr>
                  <a:lnSpc>
                    <a:spcPct val="120000"/>
                  </a:lnSpc>
                </a:pPr>
                <a:endParaRPr lang="en-US" altLang="zh-CN" sz="2000" dirty="0" smtClean="0"/>
              </a:p>
              <a:p>
                <a:pPr>
                  <a:lnSpc>
                    <a:spcPct val="120000"/>
                  </a:lnSpc>
                </a:pPr>
                <a:endParaRPr lang="en-US" altLang="zh-CN" sz="2000" dirty="0"/>
              </a:p>
              <a:p>
                <a:r>
                  <a:rPr lang="zh-CN" altLang="zh-CN" sz="2000" dirty="0"/>
                  <a:t>由此可推知，</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𝑤</m:t>
                        </m:r>
                      </m:sub>
                    </m:sSub>
                  </m:oMath>
                </a14:m>
                <a:r>
                  <a:rPr lang="zh-CN" altLang="zh-CN" sz="2000" dirty="0"/>
                  <a:t>越大，</a:t>
                </a:r>
                <a14:m>
                  <m:oMath xmlns:m="http://schemas.openxmlformats.org/officeDocument/2006/math">
                    <m:r>
                      <a:rPr lang="en-US" altLang="zh-CN" sz="2000" b="0" i="1">
                        <a:latin typeface="Cambria Math"/>
                      </a:rPr>
                      <m:t>𝐵</m:t>
                    </m:r>
                  </m:oMath>
                </a14:m>
                <a:r>
                  <a:rPr lang="en-US" altLang="zh-CN" sz="2000" dirty="0"/>
                  <a:t> </a:t>
                </a:r>
                <a:r>
                  <a:rPr lang="zh-CN" altLang="zh-CN" sz="2000" dirty="0"/>
                  <a:t>越小，</a:t>
                </a:r>
                <a:r>
                  <a:rPr lang="en-US" altLang="zh-CN" sz="2000" dirty="0"/>
                  <a:t>s</a:t>
                </a:r>
                <a:r>
                  <a:rPr lang="zh-CN" altLang="zh-CN" sz="2000" dirty="0"/>
                  <a:t>将越大。</a:t>
                </a:r>
              </a:p>
              <a:p>
                <a:r>
                  <a:rPr lang="zh-CN" altLang="zh-CN" sz="2000" dirty="0"/>
                  <a:t>由（</a:t>
                </a:r>
                <a:r>
                  <a:rPr lang="en-US" altLang="zh-CN" sz="2000" dirty="0"/>
                  <a:t>1. 11</a:t>
                </a:r>
                <a:r>
                  <a:rPr lang="zh-CN" altLang="zh-CN" sz="2000" dirty="0"/>
                  <a:t>）可知，</a:t>
                </a:r>
                <a:r>
                  <a:rPr lang="en-US" altLang="zh-CN" sz="2000" dirty="0"/>
                  <a:t>s</a:t>
                </a:r>
                <a:r>
                  <a:rPr lang="zh-CN" altLang="zh-CN" sz="2000" dirty="0"/>
                  <a:t>随</a:t>
                </a:r>
                <a14:m>
                  <m:oMath xmlns:m="http://schemas.openxmlformats.org/officeDocument/2006/math">
                    <m:sSub>
                      <m:sSubPr>
                        <m:ctrlPr>
                          <a:rPr lang="zh-CN" altLang="zh-CN" sz="2000" i="1">
                            <a:latin typeface="Cambria Math"/>
                          </a:rPr>
                        </m:ctrlPr>
                      </m:sSubPr>
                      <m:e>
                        <m:r>
                          <a:rPr lang="en-US" altLang="zh-CN" sz="2000" b="0" i="1">
                            <a:latin typeface="Cambria Math"/>
                          </a:rPr>
                          <m:t>𝛽</m:t>
                        </m:r>
                      </m:e>
                      <m:sub>
                        <m:r>
                          <a:rPr lang="en-US" altLang="zh-CN" sz="2000" b="0" i="1">
                            <a:latin typeface="Cambria Math"/>
                          </a:rPr>
                          <m:t>0</m:t>
                        </m:r>
                      </m:sub>
                    </m:sSub>
                    <m:r>
                      <a:rPr lang="zh-CN" altLang="zh-CN" sz="2000" b="0">
                        <a:latin typeface="Cambria Math"/>
                      </a:rPr>
                      <m:t>缓慢增大</m:t>
                    </m:r>
                  </m:oMath>
                </a14:m>
                <a:r>
                  <a:rPr lang="zh-CN" altLang="zh-CN" sz="2000" dirty="0"/>
                  <a:t>。</a:t>
                </a:r>
              </a:p>
              <a:p>
                <a:pPr>
                  <a:lnSpc>
                    <a:spcPct val="120000"/>
                  </a:lnSpc>
                </a:pPr>
                <a:endParaRPr lang="zh-CN" altLang="en-US" sz="20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481328"/>
                <a:ext cx="8229600" cy="5116024"/>
              </a:xfrm>
              <a:blipFill rotWithShape="1">
                <a:blip r:embed="rId2"/>
                <a:stretch>
                  <a:fillRect t="-358" r="-3778"/>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1331640" y="4179046"/>
                <a:ext cx="7200800" cy="119257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CN" b="0" smtClean="0">
                          <a:latin typeface="Cambria Math"/>
                        </a:rPr>
                        <m:t>∆</m:t>
                      </m:r>
                      <m:sSub>
                        <m:sSubPr>
                          <m:ctrlPr>
                            <a:rPr lang="zh-CN" altLang="zh-CN" i="1">
                              <a:latin typeface="Cambria Math"/>
                            </a:rPr>
                          </m:ctrlPr>
                        </m:sSubPr>
                        <m:e>
                          <m:r>
                            <a:rPr lang="en-US" altLang="zh-CN" b="0" i="1">
                              <a:latin typeface="Cambria Math"/>
                            </a:rPr>
                            <m:t>𝑝</m:t>
                          </m:r>
                        </m:e>
                        <m:sub>
                          <m:r>
                            <a:rPr lang="en-US" altLang="zh-CN" b="0" i="1">
                              <a:latin typeface="Cambria Math"/>
                            </a:rPr>
                            <m:t>1</m:t>
                          </m:r>
                        </m:sub>
                      </m:sSub>
                      <m:r>
                        <a:rPr lang="en-US" altLang="zh-CN" b="0" i="1">
                          <a:latin typeface="Cambria Math"/>
                        </a:rPr>
                        <m:t>=</m:t>
                      </m:r>
                      <m:nary>
                        <m:naryPr>
                          <m:limLoc m:val="subSup"/>
                          <m:ctrlPr>
                            <a:rPr lang="zh-CN" altLang="zh-CN" i="1">
                              <a:latin typeface="Cambria Math"/>
                            </a:rPr>
                          </m:ctrlPr>
                        </m:naryPr>
                        <m:sub>
                          <m:sSub>
                            <m:sSubPr>
                              <m:ctrlPr>
                                <a:rPr lang="zh-CN" altLang="zh-CN" i="1">
                                  <a:latin typeface="Cambria Math"/>
                                </a:rPr>
                              </m:ctrlPr>
                            </m:sSubPr>
                            <m:e>
                              <m:r>
                                <a:rPr lang="en-US" altLang="zh-CN" b="0" i="1">
                                  <a:latin typeface="Cambria Math"/>
                                </a:rPr>
                                <m:t>𝑡</m:t>
                              </m:r>
                            </m:e>
                            <m:sub>
                              <m:r>
                                <a:rPr lang="en-US" altLang="zh-CN" b="0" i="1">
                                  <a:latin typeface="Cambria Math"/>
                                </a:rPr>
                                <m:t>1</m:t>
                              </m:r>
                            </m:sub>
                          </m:sSub>
                        </m:sub>
                        <m:sup>
                          <m:sSub>
                            <m:sSubPr>
                              <m:ctrlPr>
                                <a:rPr lang="zh-CN" altLang="zh-CN" i="1">
                                  <a:latin typeface="Cambria Math"/>
                                </a:rPr>
                              </m:ctrlPr>
                            </m:sSubPr>
                            <m:e>
                              <m:r>
                                <a:rPr lang="en-US" altLang="zh-CN" b="0" i="1">
                                  <a:latin typeface="Cambria Math"/>
                                </a:rPr>
                                <m:t>𝑡</m:t>
                              </m:r>
                            </m:e>
                            <m:sub>
                              <m:r>
                                <a:rPr lang="en-US" altLang="zh-CN" b="0" i="1">
                                  <a:latin typeface="Cambria Math"/>
                                </a:rPr>
                                <m:t>1</m:t>
                              </m:r>
                            </m:sub>
                          </m:sSub>
                          <m:r>
                            <a:rPr lang="en-US" altLang="zh-CN" b="0" i="1">
                              <a:latin typeface="Cambria Math"/>
                            </a:rPr>
                            <m:t>+∆</m:t>
                          </m:r>
                          <m:sSub>
                            <m:sSubPr>
                              <m:ctrlPr>
                                <a:rPr lang="zh-CN" altLang="zh-CN" i="1">
                                  <a:latin typeface="Cambria Math"/>
                                </a:rPr>
                              </m:ctrlPr>
                            </m:sSubPr>
                            <m:e>
                              <m:r>
                                <a:rPr lang="en-US" altLang="zh-CN" b="0" i="1">
                                  <a:latin typeface="Cambria Math"/>
                                </a:rPr>
                                <m:t>𝑡</m:t>
                              </m:r>
                            </m:e>
                            <m:sub>
                              <m:r>
                                <a:rPr lang="en-US" altLang="zh-CN" b="0" i="1">
                                  <a:latin typeface="Cambria Math"/>
                                </a:rPr>
                                <m:t>1</m:t>
                              </m:r>
                            </m:sub>
                          </m:sSub>
                        </m:sup>
                        <m:e>
                          <m:r>
                            <a:rPr lang="en-US" altLang="zh-CN" b="0" i="1">
                              <a:latin typeface="Cambria Math"/>
                            </a:rPr>
                            <m:t>𝑑𝑡</m:t>
                          </m:r>
                          <m:sSub>
                            <m:sSubPr>
                              <m:ctrlPr>
                                <a:rPr lang="zh-CN" altLang="zh-CN" i="1">
                                  <a:latin typeface="Cambria Math"/>
                                </a:rPr>
                              </m:ctrlPr>
                            </m:sSubPr>
                            <m:e>
                              <m:r>
                                <a:rPr lang="en-US" altLang="zh-CN" b="0" i="1">
                                  <a:latin typeface="Cambria Math"/>
                                </a:rPr>
                                <m:t>𝑣</m:t>
                              </m:r>
                            </m:e>
                            <m:sub>
                              <m:r>
                                <a:rPr lang="en-US" altLang="zh-CN" b="0" i="1">
                                  <a:latin typeface="Cambria Math"/>
                                </a:rPr>
                                <m:t>0</m:t>
                              </m:r>
                            </m:sub>
                          </m:sSub>
                          <m:sSub>
                            <m:sSubPr>
                              <m:ctrlPr>
                                <a:rPr lang="zh-CN" altLang="zh-CN" i="1">
                                  <a:latin typeface="Cambria Math"/>
                                </a:rPr>
                              </m:ctrlPr>
                            </m:sSubPr>
                            <m:e>
                              <m:r>
                                <a:rPr lang="en-US" altLang="zh-CN" b="0" i="1">
                                  <a:latin typeface="Cambria Math"/>
                                </a:rPr>
                                <m:t>𝐵</m:t>
                              </m:r>
                            </m:e>
                            <m:sub>
                              <m:r>
                                <a:rPr lang="en-US" altLang="zh-CN" b="0" i="1">
                                  <a:latin typeface="Cambria Math"/>
                                </a:rPr>
                                <m:t>1</m:t>
                              </m:r>
                            </m:sub>
                          </m:sSub>
                          <m:r>
                            <a:rPr lang="en-US" altLang="zh-CN" b="0" i="1">
                              <a:latin typeface="Cambria Math"/>
                            </a:rPr>
                            <m:t>=</m:t>
                          </m:r>
                          <m:sSub>
                            <m:sSubPr>
                              <m:ctrlPr>
                                <a:rPr lang="zh-CN" altLang="zh-CN" i="1">
                                  <a:latin typeface="Cambria Math"/>
                                </a:rPr>
                              </m:ctrlPr>
                            </m:sSubPr>
                            <m:e>
                              <m:r>
                                <a:rPr lang="en-US" altLang="zh-CN" b="0" i="1">
                                  <a:latin typeface="Cambria Math"/>
                                </a:rPr>
                                <m:t>𝑣</m:t>
                              </m:r>
                            </m:e>
                            <m:sub>
                              <m:r>
                                <a:rPr lang="en-US" altLang="zh-CN" b="0" i="1">
                                  <a:latin typeface="Cambria Math"/>
                                </a:rPr>
                                <m:t>0</m:t>
                              </m:r>
                            </m:sub>
                          </m:sSub>
                          <m:sSub>
                            <m:sSubPr>
                              <m:ctrlPr>
                                <a:rPr lang="zh-CN" altLang="zh-CN" i="1">
                                  <a:latin typeface="Cambria Math"/>
                                </a:rPr>
                              </m:ctrlPr>
                            </m:sSubPr>
                            <m:e>
                              <m:r>
                                <a:rPr lang="en-US" altLang="zh-CN" b="0" i="1">
                                  <a:latin typeface="Cambria Math"/>
                                </a:rPr>
                                <m:t>𝐵</m:t>
                              </m:r>
                            </m:e>
                            <m:sub>
                              <m:r>
                                <a:rPr lang="en-US" altLang="zh-CN" b="0" i="1">
                                  <a:latin typeface="Cambria Math"/>
                                </a:rPr>
                                <m:t>1</m:t>
                              </m:r>
                            </m:sub>
                          </m:sSub>
                          <m:f>
                            <m:fPr>
                              <m:ctrlPr>
                                <a:rPr lang="zh-CN" altLang="zh-CN" i="1">
                                  <a:latin typeface="Cambria Math"/>
                                </a:rPr>
                              </m:ctrlPr>
                            </m:fPr>
                            <m:num>
                              <m:r>
                                <a:rPr lang="en-US" altLang="zh-CN" b="0">
                                  <a:latin typeface="Cambria Math"/>
                                </a:rPr>
                                <m:t>∆</m:t>
                              </m:r>
                              <m:sSub>
                                <m:sSubPr>
                                  <m:ctrlPr>
                                    <a:rPr lang="zh-CN" altLang="zh-CN" i="1">
                                      <a:latin typeface="Cambria Math"/>
                                    </a:rPr>
                                  </m:ctrlPr>
                                </m:sSubPr>
                                <m:e>
                                  <m:r>
                                    <a:rPr lang="en-US" altLang="zh-CN" b="0" i="1">
                                      <a:latin typeface="Cambria Math"/>
                                    </a:rPr>
                                    <m:t>𝑥</m:t>
                                  </m:r>
                                </m:e>
                                <m:sub>
                                  <m:r>
                                    <a:rPr lang="en-US" altLang="zh-CN" b="0" i="1">
                                      <a:latin typeface="Cambria Math"/>
                                    </a:rPr>
                                    <m:t>1</m:t>
                                  </m:r>
                                </m:sub>
                              </m:sSub>
                            </m:num>
                            <m:den>
                              <m:sSub>
                                <m:sSubPr>
                                  <m:ctrlPr>
                                    <a:rPr lang="zh-CN" altLang="zh-CN" i="1">
                                      <a:latin typeface="Cambria Math"/>
                                    </a:rPr>
                                  </m:ctrlPr>
                                </m:sSubPr>
                                <m:e>
                                  <m:r>
                                    <a:rPr lang="en-US" altLang="zh-CN" b="0" i="1">
                                      <a:latin typeface="Cambria Math"/>
                                    </a:rPr>
                                    <m:t>𝑣</m:t>
                                  </m:r>
                                </m:e>
                                <m:sub>
                                  <m:r>
                                    <a:rPr lang="en-US" altLang="zh-CN" b="0" i="1">
                                      <a:latin typeface="Cambria Math"/>
                                    </a:rPr>
                                    <m:t>0</m:t>
                                  </m:r>
                                </m:sub>
                              </m:sSub>
                            </m:den>
                          </m:f>
                          <m:r>
                            <a:rPr lang="en-US" altLang="zh-CN" b="0" i="1">
                              <a:latin typeface="Cambria Math"/>
                            </a:rPr>
                            <m:t>=</m:t>
                          </m:r>
                        </m:e>
                      </m:nary>
                      <m:r>
                        <a:rPr lang="en-US" altLang="zh-CN" b="0">
                          <a:latin typeface="Cambria Math"/>
                        </a:rPr>
                        <m:t>∆</m:t>
                      </m:r>
                      <m:sSub>
                        <m:sSubPr>
                          <m:ctrlPr>
                            <a:rPr lang="zh-CN" altLang="zh-CN" i="1">
                              <a:latin typeface="Cambria Math"/>
                            </a:rPr>
                          </m:ctrlPr>
                        </m:sSubPr>
                        <m:e>
                          <m:r>
                            <a:rPr lang="en-US" altLang="zh-CN" b="0" i="1">
                              <a:latin typeface="Cambria Math"/>
                            </a:rPr>
                            <m:t>𝑥</m:t>
                          </m:r>
                        </m:e>
                        <m:sub>
                          <m:r>
                            <a:rPr lang="en-US" altLang="zh-CN" b="0" i="1">
                              <a:latin typeface="Cambria Math"/>
                            </a:rPr>
                            <m:t>1</m:t>
                          </m:r>
                        </m:sub>
                      </m:sSub>
                      <m:sSub>
                        <m:sSubPr>
                          <m:ctrlPr>
                            <a:rPr lang="zh-CN" altLang="zh-CN" i="1">
                              <a:latin typeface="Cambria Math"/>
                            </a:rPr>
                          </m:ctrlPr>
                        </m:sSubPr>
                        <m:e>
                          <m:r>
                            <a:rPr lang="en-US" altLang="zh-CN" b="0" i="1">
                              <a:latin typeface="Cambria Math"/>
                            </a:rPr>
                            <m:t>𝐵</m:t>
                          </m:r>
                        </m:e>
                        <m:sub>
                          <m:r>
                            <a:rPr lang="en-US" altLang="zh-CN" b="0" i="1">
                              <a:latin typeface="Cambria Math"/>
                            </a:rPr>
                            <m:t>1</m:t>
                          </m:r>
                        </m:sub>
                      </m:sSub>
                    </m:oMath>
                  </m:oMathPara>
                </a14:m>
                <a:endParaRPr lang="zh-CN" altLang="zh-CN" dirty="0"/>
              </a:p>
              <a:p>
                <a14:m>
                  <m:oMath xmlns:m="http://schemas.openxmlformats.org/officeDocument/2006/math">
                    <m:r>
                      <a:rPr lang="en-US" altLang="zh-CN" b="0" i="0" smtClean="0">
                        <a:latin typeface="Cambria Math"/>
                      </a:rPr>
                      <m:t>         </m:t>
                    </m:r>
                    <m:r>
                      <a:rPr lang="en-US" altLang="zh-CN" b="0">
                        <a:latin typeface="Cambria Math"/>
                      </a:rPr>
                      <m:t>=</m:t>
                    </m:r>
                    <m:nary>
                      <m:naryPr>
                        <m:limLoc m:val="subSup"/>
                        <m:ctrlPr>
                          <a:rPr lang="zh-CN" altLang="zh-CN" i="1">
                            <a:latin typeface="Cambria Math"/>
                          </a:rPr>
                        </m:ctrlPr>
                      </m:naryPr>
                      <m:sub>
                        <m:sSub>
                          <m:sSubPr>
                            <m:ctrlPr>
                              <a:rPr lang="zh-CN" altLang="zh-CN" i="1">
                                <a:latin typeface="Cambria Math"/>
                              </a:rPr>
                            </m:ctrlPr>
                          </m:sSubPr>
                          <m:e>
                            <m:r>
                              <a:rPr lang="en-US" altLang="zh-CN" b="0" i="1">
                                <a:latin typeface="Cambria Math"/>
                              </a:rPr>
                              <m:t>𝑡</m:t>
                            </m:r>
                          </m:e>
                          <m:sub>
                            <m:r>
                              <a:rPr lang="en-US" altLang="zh-CN" b="0" i="1">
                                <a:latin typeface="Cambria Math"/>
                              </a:rPr>
                              <m:t>2</m:t>
                            </m:r>
                          </m:sub>
                        </m:sSub>
                      </m:sub>
                      <m:sup>
                        <m:sSub>
                          <m:sSubPr>
                            <m:ctrlPr>
                              <a:rPr lang="zh-CN" altLang="zh-CN" i="1">
                                <a:latin typeface="Cambria Math"/>
                              </a:rPr>
                            </m:ctrlPr>
                          </m:sSubPr>
                          <m:e>
                            <m:r>
                              <a:rPr lang="en-US" altLang="zh-CN" b="0" i="1">
                                <a:latin typeface="Cambria Math"/>
                              </a:rPr>
                              <m:t>𝑡</m:t>
                            </m:r>
                          </m:e>
                          <m:sub>
                            <m:r>
                              <a:rPr lang="en-US" altLang="zh-CN" b="0" i="1">
                                <a:latin typeface="Cambria Math"/>
                              </a:rPr>
                              <m:t>2</m:t>
                            </m:r>
                          </m:sub>
                        </m:sSub>
                        <m:r>
                          <a:rPr lang="en-US" altLang="zh-CN" b="0" i="1">
                            <a:latin typeface="Cambria Math"/>
                          </a:rPr>
                          <m:t>+∆</m:t>
                        </m:r>
                        <m:sSub>
                          <m:sSubPr>
                            <m:ctrlPr>
                              <a:rPr lang="zh-CN" altLang="zh-CN" i="1">
                                <a:latin typeface="Cambria Math"/>
                              </a:rPr>
                            </m:ctrlPr>
                          </m:sSubPr>
                          <m:e>
                            <m:r>
                              <a:rPr lang="en-US" altLang="zh-CN" b="0" i="1">
                                <a:latin typeface="Cambria Math"/>
                              </a:rPr>
                              <m:t>𝑡</m:t>
                            </m:r>
                          </m:e>
                          <m:sub>
                            <m:r>
                              <a:rPr lang="en-US" altLang="zh-CN" b="0" i="1">
                                <a:latin typeface="Cambria Math"/>
                              </a:rPr>
                              <m:t>2</m:t>
                            </m:r>
                          </m:sub>
                        </m:sSub>
                      </m:sup>
                      <m:e>
                        <m:r>
                          <a:rPr lang="en-US" altLang="zh-CN" b="0" i="1">
                            <a:latin typeface="Cambria Math"/>
                          </a:rPr>
                          <m:t>𝑑𝑡</m:t>
                        </m:r>
                        <m:sSub>
                          <m:sSubPr>
                            <m:ctrlPr>
                              <a:rPr lang="zh-CN" altLang="zh-CN" i="1">
                                <a:latin typeface="Cambria Math"/>
                              </a:rPr>
                            </m:ctrlPr>
                          </m:sSubPr>
                          <m:e>
                            <m:r>
                              <a:rPr lang="en-US" altLang="zh-CN" b="0" i="1">
                                <a:latin typeface="Cambria Math"/>
                              </a:rPr>
                              <m:t>𝑣</m:t>
                            </m:r>
                          </m:e>
                          <m:sub>
                            <m:r>
                              <a:rPr lang="en-US" altLang="zh-CN" b="0" i="1">
                                <a:latin typeface="Cambria Math"/>
                              </a:rPr>
                              <m:t>0</m:t>
                            </m:r>
                          </m:sub>
                        </m:sSub>
                        <m:sSub>
                          <m:sSubPr>
                            <m:ctrlPr>
                              <a:rPr lang="zh-CN" altLang="zh-CN" i="1">
                                <a:latin typeface="Cambria Math"/>
                              </a:rPr>
                            </m:ctrlPr>
                          </m:sSubPr>
                          <m:e>
                            <m:r>
                              <a:rPr lang="en-US" altLang="zh-CN" b="0" i="1">
                                <a:latin typeface="Cambria Math"/>
                              </a:rPr>
                              <m:t>𝐵</m:t>
                            </m:r>
                          </m:e>
                          <m:sub>
                            <m:r>
                              <a:rPr lang="en-US" altLang="zh-CN" b="0" i="1">
                                <a:latin typeface="Cambria Math"/>
                              </a:rPr>
                              <m:t>2</m:t>
                            </m:r>
                          </m:sub>
                        </m:sSub>
                        <m:r>
                          <a:rPr lang="en-US" altLang="zh-CN" b="0" i="1">
                            <a:latin typeface="Cambria Math"/>
                          </a:rPr>
                          <m:t>=</m:t>
                        </m:r>
                        <m:sSub>
                          <m:sSubPr>
                            <m:ctrlPr>
                              <a:rPr lang="zh-CN" altLang="zh-CN" i="1">
                                <a:latin typeface="Cambria Math"/>
                              </a:rPr>
                            </m:ctrlPr>
                          </m:sSubPr>
                          <m:e>
                            <m:r>
                              <a:rPr lang="en-US" altLang="zh-CN" b="0" i="1">
                                <a:latin typeface="Cambria Math"/>
                              </a:rPr>
                              <m:t>𝑣</m:t>
                            </m:r>
                          </m:e>
                          <m:sub>
                            <m:r>
                              <a:rPr lang="en-US" altLang="zh-CN" b="0" i="1">
                                <a:latin typeface="Cambria Math"/>
                              </a:rPr>
                              <m:t>0</m:t>
                            </m:r>
                          </m:sub>
                        </m:sSub>
                        <m:sSub>
                          <m:sSubPr>
                            <m:ctrlPr>
                              <a:rPr lang="zh-CN" altLang="zh-CN" i="1">
                                <a:latin typeface="Cambria Math"/>
                              </a:rPr>
                            </m:ctrlPr>
                          </m:sSubPr>
                          <m:e>
                            <m:r>
                              <a:rPr lang="en-US" altLang="zh-CN" b="0" i="1">
                                <a:latin typeface="Cambria Math"/>
                              </a:rPr>
                              <m:t>𝐵</m:t>
                            </m:r>
                          </m:e>
                          <m:sub>
                            <m:r>
                              <a:rPr lang="en-US" altLang="zh-CN" b="0" i="1">
                                <a:latin typeface="Cambria Math"/>
                              </a:rPr>
                              <m:t>2</m:t>
                            </m:r>
                          </m:sub>
                        </m:sSub>
                        <m:f>
                          <m:fPr>
                            <m:ctrlPr>
                              <a:rPr lang="zh-CN" altLang="zh-CN" i="1">
                                <a:latin typeface="Cambria Math"/>
                              </a:rPr>
                            </m:ctrlPr>
                          </m:fPr>
                          <m:num>
                            <m:r>
                              <a:rPr lang="en-US" altLang="zh-CN" b="0">
                                <a:latin typeface="Cambria Math"/>
                              </a:rPr>
                              <m:t>∆</m:t>
                            </m:r>
                            <m:sSub>
                              <m:sSubPr>
                                <m:ctrlPr>
                                  <a:rPr lang="zh-CN" altLang="zh-CN" i="1">
                                    <a:latin typeface="Cambria Math"/>
                                  </a:rPr>
                                </m:ctrlPr>
                              </m:sSubPr>
                              <m:e>
                                <m:r>
                                  <a:rPr lang="en-US" altLang="zh-CN" b="0" i="1">
                                    <a:latin typeface="Cambria Math"/>
                                  </a:rPr>
                                  <m:t>𝑥</m:t>
                                </m:r>
                              </m:e>
                              <m:sub>
                                <m:r>
                                  <a:rPr lang="en-US" altLang="zh-CN" b="0" i="1">
                                    <a:latin typeface="Cambria Math"/>
                                  </a:rPr>
                                  <m:t>2</m:t>
                                </m:r>
                              </m:sub>
                            </m:sSub>
                          </m:num>
                          <m:den>
                            <m:sSub>
                              <m:sSubPr>
                                <m:ctrlPr>
                                  <a:rPr lang="zh-CN" altLang="zh-CN" i="1">
                                    <a:latin typeface="Cambria Math"/>
                                  </a:rPr>
                                </m:ctrlPr>
                              </m:sSubPr>
                              <m:e>
                                <m:r>
                                  <a:rPr lang="en-US" altLang="zh-CN" b="0" i="1">
                                    <a:latin typeface="Cambria Math"/>
                                  </a:rPr>
                                  <m:t>𝑣</m:t>
                                </m:r>
                              </m:e>
                              <m:sub>
                                <m:r>
                                  <a:rPr lang="en-US" altLang="zh-CN" b="0" i="1">
                                    <a:latin typeface="Cambria Math"/>
                                  </a:rPr>
                                  <m:t>0</m:t>
                                </m:r>
                              </m:sub>
                            </m:sSub>
                          </m:den>
                        </m:f>
                        <m:r>
                          <a:rPr lang="en-US" altLang="zh-CN" b="0" i="1">
                            <a:latin typeface="Cambria Math"/>
                          </a:rPr>
                          <m:t>=</m:t>
                        </m:r>
                      </m:e>
                    </m:nary>
                    <m:r>
                      <a:rPr lang="en-US" altLang="zh-CN" b="0">
                        <a:latin typeface="Cambria Math"/>
                      </a:rPr>
                      <m:t>∆</m:t>
                    </m:r>
                    <m:sSub>
                      <m:sSubPr>
                        <m:ctrlPr>
                          <a:rPr lang="zh-CN" altLang="zh-CN" i="1">
                            <a:latin typeface="Cambria Math"/>
                          </a:rPr>
                        </m:ctrlPr>
                      </m:sSubPr>
                      <m:e>
                        <m:r>
                          <a:rPr lang="en-US" altLang="zh-CN" b="0" i="1">
                            <a:latin typeface="Cambria Math"/>
                          </a:rPr>
                          <m:t>𝑥</m:t>
                        </m:r>
                      </m:e>
                      <m:sub>
                        <m:r>
                          <a:rPr lang="en-US" altLang="zh-CN" b="0" i="1">
                            <a:latin typeface="Cambria Math"/>
                          </a:rPr>
                          <m:t>2</m:t>
                        </m:r>
                      </m:sub>
                    </m:sSub>
                    <m:sSub>
                      <m:sSubPr>
                        <m:ctrlPr>
                          <a:rPr lang="zh-CN" altLang="zh-CN" i="1">
                            <a:latin typeface="Cambria Math"/>
                          </a:rPr>
                        </m:ctrlPr>
                      </m:sSubPr>
                      <m:e>
                        <m:r>
                          <a:rPr lang="en-US" altLang="zh-CN" b="0" i="1">
                            <a:latin typeface="Cambria Math"/>
                          </a:rPr>
                          <m:t>𝐵</m:t>
                        </m:r>
                      </m:e>
                      <m:sub>
                        <m:r>
                          <a:rPr lang="en-US" altLang="zh-CN" b="0" i="1">
                            <a:latin typeface="Cambria Math"/>
                          </a:rPr>
                          <m:t>2</m:t>
                        </m:r>
                      </m:sub>
                    </m:sSub>
                    <m:r>
                      <a:rPr lang="en-US" altLang="zh-CN" b="0" i="1">
                        <a:latin typeface="Cambria Math"/>
                      </a:rPr>
                      <m:t>=</m:t>
                    </m:r>
                    <m:r>
                      <a:rPr lang="en-US" altLang="zh-CN" b="0">
                        <a:latin typeface="Cambria Math"/>
                      </a:rPr>
                      <m:t>∆</m:t>
                    </m:r>
                    <m:sSub>
                      <m:sSubPr>
                        <m:ctrlPr>
                          <a:rPr lang="zh-CN" altLang="zh-CN" i="1">
                            <a:latin typeface="Cambria Math"/>
                          </a:rPr>
                        </m:ctrlPr>
                      </m:sSubPr>
                      <m:e>
                        <m:r>
                          <a:rPr lang="en-US" altLang="zh-CN" b="0" i="1">
                            <a:latin typeface="Cambria Math"/>
                          </a:rPr>
                          <m:t>𝑝</m:t>
                        </m:r>
                      </m:e>
                      <m:sub>
                        <m:r>
                          <a:rPr lang="en-US" altLang="zh-CN" b="0" i="1">
                            <a:latin typeface="Cambria Math"/>
                          </a:rPr>
                          <m:t>2</m:t>
                        </m:r>
                        <m:r>
                          <a:rPr lang="zh-CN" altLang="zh-CN" b="0">
                            <a:latin typeface="Cambria Math"/>
                          </a:rPr>
                          <m:t>。</m:t>
                        </m:r>
                      </m:sub>
                    </m:sSub>
                  </m:oMath>
                </a14:m>
                <a:r>
                  <a:rPr lang="en-US" altLang="zh-CN" dirty="0"/>
                  <a:t>           </a:t>
                </a:r>
                <a:r>
                  <a:rPr lang="zh-CN" altLang="zh-CN" dirty="0"/>
                  <a:t>（</a:t>
                </a:r>
                <a:r>
                  <a:rPr lang="en-US" altLang="zh-CN" dirty="0"/>
                  <a:t>1. 13</a:t>
                </a:r>
                <a:r>
                  <a:rPr lang="zh-CN" altLang="zh-CN" dirty="0"/>
                  <a:t>）</a:t>
                </a:r>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331640" y="4179046"/>
                <a:ext cx="7200800" cy="1192571"/>
              </a:xfrm>
              <a:prstGeom prst="rect">
                <a:avLst/>
              </a:prstGeom>
              <a:blipFill rotWithShape="1">
                <a:blip r:embed="rId3"/>
                <a:stretch>
                  <a:fillRect b="-620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82885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481328"/>
                <a:ext cx="8229600" cy="4827992"/>
              </a:xfrm>
            </p:spPr>
            <p:txBody>
              <a:bodyPr>
                <a:normAutofit fontScale="92500"/>
              </a:bodyPr>
              <a:lstStyle/>
              <a:p>
                <a:pPr lvl="0"/>
                <a:r>
                  <a:rPr lang="en-US" altLang="zh-CN" b="1" dirty="0" smtClean="0"/>
                  <a:t>3</a:t>
                </a:r>
                <a:r>
                  <a:rPr lang="zh-CN" altLang="en-US" b="1" dirty="0" smtClean="0"/>
                  <a:t>、</a:t>
                </a:r>
                <a:r>
                  <a:rPr lang="zh-CN" altLang="zh-CN" b="1" dirty="0" smtClean="0"/>
                  <a:t>背散射</a:t>
                </a:r>
                <a:r>
                  <a:rPr lang="zh-CN" altLang="zh-CN" b="1" dirty="0"/>
                  <a:t>光能够成为激光</a:t>
                </a:r>
                <a:endParaRPr lang="zh-CN" altLang="zh-CN" dirty="0"/>
              </a:p>
              <a:p>
                <a:pPr>
                  <a:lnSpc>
                    <a:spcPct val="130000"/>
                  </a:lnSpc>
                </a:pPr>
                <a:r>
                  <a:rPr lang="zh-CN" altLang="zh-CN" sz="2200" dirty="0"/>
                  <a:t>在</a:t>
                </a:r>
                <a14:m>
                  <m:oMath xmlns:m="http://schemas.openxmlformats.org/officeDocument/2006/math">
                    <m:sSub>
                      <m:sSubPr>
                        <m:ctrlPr>
                          <a:rPr lang="zh-CN" altLang="zh-CN" sz="2200" i="1">
                            <a:latin typeface="Cambria Math"/>
                          </a:rPr>
                        </m:ctrlPr>
                      </m:sSubPr>
                      <m:e>
                        <m:r>
                          <a:rPr lang="en-US" altLang="zh-CN" sz="2200" b="0" i="1">
                            <a:latin typeface="Cambria Math"/>
                          </a:rPr>
                          <m:t>𝐴</m:t>
                        </m:r>
                      </m:e>
                      <m:sub>
                        <m:r>
                          <a:rPr lang="en-US" altLang="zh-CN" sz="2200" b="0" i="1">
                            <a:latin typeface="Cambria Math"/>
                          </a:rPr>
                          <m:t>𝑗</m:t>
                        </m:r>
                      </m:sub>
                    </m:sSub>
                  </m:oMath>
                </a14:m>
                <a:r>
                  <a:rPr lang="zh-CN" altLang="zh-CN" sz="2200" dirty="0"/>
                  <a:t>点动量</a:t>
                </a:r>
                <a14:m>
                  <m:oMath xmlns:m="http://schemas.openxmlformats.org/officeDocument/2006/math">
                    <m:sSub>
                      <m:sSubPr>
                        <m:ctrlPr>
                          <a:rPr lang="zh-CN" altLang="zh-CN" sz="2200" i="1">
                            <a:latin typeface="Cambria Math"/>
                          </a:rPr>
                        </m:ctrlPr>
                      </m:sSubPr>
                      <m:e>
                        <m:r>
                          <a:rPr lang="en-US" altLang="zh-CN" sz="2200" b="0" i="1">
                            <a:latin typeface="Cambria Math"/>
                          </a:rPr>
                          <m:t>𝑝</m:t>
                        </m:r>
                        <m:r>
                          <a:rPr lang="en-US" altLang="zh-CN" sz="2200" b="0" i="1">
                            <a:latin typeface="Cambria Math"/>
                          </a:rPr>
                          <m:t>=</m:t>
                        </m:r>
                        <m:r>
                          <a:rPr lang="en-US" altLang="zh-CN" sz="2200" b="0" i="1">
                            <a:latin typeface="Cambria Math"/>
                          </a:rPr>
                          <m:t>𝑝</m:t>
                        </m:r>
                      </m:e>
                      <m:sub>
                        <m:r>
                          <a:rPr lang="en-US" altLang="zh-CN" sz="2200" b="0" i="1">
                            <a:latin typeface="Cambria Math"/>
                          </a:rPr>
                          <m:t>0</m:t>
                        </m:r>
                      </m:sub>
                    </m:sSub>
                    <m:r>
                      <a:rPr lang="zh-CN" altLang="zh-CN" sz="2200" b="0">
                        <a:latin typeface="Cambria Math"/>
                      </a:rPr>
                      <m:t>的电子</m:t>
                    </m:r>
                  </m:oMath>
                </a14:m>
                <a:r>
                  <a:rPr lang="zh-CN" altLang="zh-CN" sz="2200" dirty="0"/>
                  <a:t>与入射激光背散射，产生波长为</a:t>
                </a:r>
                <a14:m>
                  <m:oMath xmlns:m="http://schemas.openxmlformats.org/officeDocument/2006/math">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oMath>
                </a14:m>
                <a:r>
                  <a:rPr lang="zh-CN" altLang="zh-CN" sz="2200" dirty="0"/>
                  <a:t>光子，在距</a:t>
                </a:r>
                <a14:m>
                  <m:oMath xmlns:m="http://schemas.openxmlformats.org/officeDocument/2006/math">
                    <m:sSub>
                      <m:sSubPr>
                        <m:ctrlPr>
                          <a:rPr lang="zh-CN" altLang="zh-CN" sz="2200" i="1">
                            <a:latin typeface="Cambria Math"/>
                          </a:rPr>
                        </m:ctrlPr>
                      </m:sSubPr>
                      <m:e>
                        <m:r>
                          <a:rPr lang="en-US" altLang="zh-CN" sz="2200" b="0" i="1">
                            <a:latin typeface="Cambria Math"/>
                          </a:rPr>
                          <m:t>𝐴</m:t>
                        </m:r>
                      </m:e>
                      <m:sub>
                        <m:r>
                          <a:rPr lang="en-US" altLang="zh-CN" sz="2200" b="0" i="1">
                            <a:latin typeface="Cambria Math"/>
                          </a:rPr>
                          <m:t>𝑗</m:t>
                        </m:r>
                      </m:sub>
                    </m:sSub>
                  </m:oMath>
                </a14:m>
                <a:r>
                  <a:rPr lang="zh-CN" altLang="zh-CN" sz="2200" dirty="0"/>
                  <a:t>点</a:t>
                </a:r>
                <a14:m>
                  <m:oMath xmlns:m="http://schemas.openxmlformats.org/officeDocument/2006/math">
                    <m:sSub>
                      <m:sSubPr>
                        <m:ctrlPr>
                          <a:rPr lang="zh-CN" altLang="zh-CN" sz="2200" i="1">
                            <a:latin typeface="Cambria Math"/>
                          </a:rPr>
                        </m:ctrlPr>
                      </m:sSubPr>
                      <m:e>
                        <m:r>
                          <a:rPr lang="en-US" altLang="zh-CN" sz="2200" b="0" i="1">
                            <a:latin typeface="Cambria Math"/>
                          </a:rPr>
                          <m:t>𝑥</m:t>
                        </m:r>
                      </m:e>
                      <m:sub>
                        <m:r>
                          <a:rPr lang="en-US" altLang="zh-CN" sz="2200" b="0" i="1">
                            <a:latin typeface="Cambria Math"/>
                          </a:rPr>
                          <m:t>𝑗</m:t>
                        </m:r>
                      </m:sub>
                    </m:sSub>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𝑥</m:t>
                            </m:r>
                          </m:e>
                        </m:acc>
                      </m:e>
                    </m:d>
                    <m:r>
                      <a:rPr lang="en-US" altLang="zh-CN" sz="2200" b="0" i="1">
                        <a:latin typeface="Cambria Math"/>
                      </a:rPr>
                      <m:t>=</m:t>
                    </m:r>
                    <m:r>
                      <a:rPr lang="en-US" altLang="zh-CN" sz="2200" b="0" i="1">
                        <a:latin typeface="Cambria Math"/>
                      </a:rPr>
                      <m:t>𝑗</m:t>
                    </m:r>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r>
                      <a:rPr lang="en-US" altLang="zh-CN" sz="2200" b="0" i="1">
                        <a:latin typeface="Cambria Math"/>
                      </a:rPr>
                      <m:t>+</m:t>
                    </m:r>
                    <m:acc>
                      <m:accPr>
                        <m:chr m:val="̃"/>
                        <m:ctrlPr>
                          <a:rPr lang="zh-CN" altLang="zh-CN" sz="2200" i="1">
                            <a:latin typeface="Cambria Math"/>
                          </a:rPr>
                        </m:ctrlPr>
                      </m:accPr>
                      <m:e>
                        <m:r>
                          <a:rPr lang="en-US" altLang="zh-CN" sz="2200" b="0" i="1">
                            <a:latin typeface="Cambria Math"/>
                          </a:rPr>
                          <m:t>𝑥</m:t>
                        </m:r>
                      </m:e>
                    </m:acc>
                    <m:r>
                      <a:rPr lang="en-US" altLang="zh-CN" sz="2200" b="0" i="1">
                        <a:latin typeface="Cambria Math"/>
                      </a:rPr>
                      <m:t>,  0≤</m:t>
                    </m:r>
                    <m:acc>
                      <m:accPr>
                        <m:chr m:val="̃"/>
                        <m:ctrlPr>
                          <a:rPr lang="zh-CN" altLang="zh-CN" sz="2200" i="1">
                            <a:latin typeface="Cambria Math"/>
                          </a:rPr>
                        </m:ctrlPr>
                      </m:accPr>
                      <m:e>
                        <m:r>
                          <a:rPr lang="en-US" altLang="zh-CN" sz="2200" b="0" i="1">
                            <a:latin typeface="Cambria Math"/>
                          </a:rPr>
                          <m:t>𝑥</m:t>
                        </m:r>
                      </m:e>
                    </m:acc>
                    <m:r>
                      <a:rPr lang="en-US" altLang="zh-CN" sz="2200" b="0" i="1">
                        <a:latin typeface="Cambria Math"/>
                      </a:rPr>
                      <m:t>,&lt;</m:t>
                    </m:r>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oMath>
                </a14:m>
                <a:r>
                  <a:rPr lang="zh-CN" altLang="zh-CN" sz="2200" dirty="0"/>
                  <a:t>点，动量</a:t>
                </a:r>
                <a14:m>
                  <m:oMath xmlns:m="http://schemas.openxmlformats.org/officeDocument/2006/math">
                    <m:r>
                      <a:rPr lang="en-US" altLang="zh-CN" sz="2200" b="0" i="1">
                        <a:latin typeface="Cambria Math"/>
                      </a:rPr>
                      <m:t>𝑝</m:t>
                    </m:r>
                    <m:r>
                      <a:rPr lang="en-US" altLang="zh-CN" sz="2200" b="0">
                        <a:latin typeface="Cambria Math"/>
                      </a:rPr>
                      <m:t>=</m:t>
                    </m:r>
                    <m:acc>
                      <m:accPr>
                        <m:chr m:val="̂"/>
                        <m:ctrlPr>
                          <a:rPr lang="zh-CN" altLang="zh-CN" sz="2200" i="1">
                            <a:latin typeface="Cambria Math"/>
                          </a:rPr>
                        </m:ctrlPr>
                      </m:accPr>
                      <m:e>
                        <m:r>
                          <a:rPr lang="en-US" altLang="zh-CN" sz="2200" b="0" i="1">
                            <a:latin typeface="Cambria Math"/>
                          </a:rPr>
                          <m:t>𝑥</m:t>
                        </m:r>
                      </m:e>
                    </m:acc>
                    <m:sSub>
                      <m:sSubPr>
                        <m:ctrlPr>
                          <a:rPr lang="zh-CN" altLang="zh-CN" sz="2200" i="1">
                            <a:latin typeface="Cambria Math"/>
                          </a:rPr>
                        </m:ctrlPr>
                      </m:sSubPr>
                      <m:e>
                        <m:r>
                          <a:rPr lang="en-US" altLang="zh-CN" sz="2200" b="0" i="1">
                            <a:latin typeface="Cambria Math"/>
                          </a:rPr>
                          <m:t>𝑝</m:t>
                        </m:r>
                      </m:e>
                      <m:sub>
                        <m:r>
                          <a:rPr lang="en-US" altLang="zh-CN" sz="2200" b="0" i="1">
                            <a:latin typeface="Cambria Math"/>
                          </a:rPr>
                          <m:t>𝑥</m:t>
                        </m:r>
                      </m:sub>
                    </m:sSub>
                    <m:r>
                      <a:rPr lang="en-US" altLang="zh-CN" sz="2200" b="0">
                        <a:latin typeface="Cambria Math"/>
                      </a:rPr>
                      <m:t>+</m:t>
                    </m:r>
                    <m:acc>
                      <m:accPr>
                        <m:chr m:val="̂"/>
                        <m:ctrlPr>
                          <a:rPr lang="zh-CN" altLang="zh-CN" sz="2200" i="1">
                            <a:latin typeface="Cambria Math"/>
                          </a:rPr>
                        </m:ctrlPr>
                      </m:accPr>
                      <m:e>
                        <m:r>
                          <a:rPr lang="en-US" altLang="zh-CN" sz="2200" b="0" i="1">
                            <a:latin typeface="Cambria Math"/>
                          </a:rPr>
                          <m:t>𝑦</m:t>
                        </m:r>
                      </m:e>
                    </m:acc>
                    <m:sSub>
                      <m:sSubPr>
                        <m:ctrlPr>
                          <a:rPr lang="zh-CN" altLang="zh-CN" sz="2200" i="1">
                            <a:latin typeface="Cambria Math"/>
                          </a:rPr>
                        </m:ctrlPr>
                      </m:sSubPr>
                      <m:e>
                        <m:r>
                          <a:rPr lang="en-US" altLang="zh-CN" sz="2200" b="0" i="1">
                            <a:latin typeface="Cambria Math"/>
                          </a:rPr>
                          <m:t>𝑝</m:t>
                        </m:r>
                      </m:e>
                      <m:sub>
                        <m:r>
                          <a:rPr lang="en-US" altLang="zh-CN" sz="2200" b="0" i="1">
                            <a:latin typeface="Cambria Math"/>
                          </a:rPr>
                          <m:t>𝑦</m:t>
                        </m:r>
                      </m:sub>
                    </m:sSub>
                    <m:r>
                      <a:rPr lang="zh-CN" altLang="zh-CN" sz="2200" b="0">
                        <a:latin typeface="Cambria Math"/>
                      </a:rPr>
                      <m:t>的电子</m:t>
                    </m:r>
                  </m:oMath>
                </a14:m>
                <a:r>
                  <a:rPr lang="zh-CN" altLang="zh-CN" sz="2200" dirty="0"/>
                  <a:t>与入射激光散射，也产生沿</a:t>
                </a:r>
                <a14:m>
                  <m:oMath xmlns:m="http://schemas.openxmlformats.org/officeDocument/2006/math">
                    <m:d>
                      <m:dPr>
                        <m:ctrlPr>
                          <a:rPr lang="zh-CN" altLang="zh-CN" sz="2200" i="1">
                            <a:latin typeface="Cambria Math"/>
                          </a:rPr>
                        </m:ctrlPr>
                      </m:dPr>
                      <m:e>
                        <m:r>
                          <a:rPr lang="en-US" altLang="zh-CN" sz="2200" b="0" i="1">
                            <a:latin typeface="Cambria Math"/>
                          </a:rPr>
                          <m:t>−</m:t>
                        </m:r>
                        <m:r>
                          <a:rPr lang="en-US" altLang="zh-CN" sz="2200" b="0" i="1">
                            <a:latin typeface="Cambria Math"/>
                          </a:rPr>
                          <m:t>𝑥</m:t>
                        </m:r>
                      </m:e>
                    </m:d>
                  </m:oMath>
                </a14:m>
                <a:r>
                  <a:rPr lang="zh-CN" altLang="zh-CN" sz="2200" dirty="0"/>
                  <a:t>方向、波长为</a:t>
                </a:r>
                <a14:m>
                  <m:oMath xmlns:m="http://schemas.openxmlformats.org/officeDocument/2006/math">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oMath>
                </a14:m>
                <a:r>
                  <a:rPr lang="zh-CN" altLang="zh-CN" sz="2200" dirty="0"/>
                  <a:t>光子。这两个波的位相差</a:t>
                </a:r>
                <a:r>
                  <a:rPr lang="zh-CN" altLang="zh-CN" sz="2200" dirty="0" smtClean="0"/>
                  <a:t>为</a:t>
                </a:r>
                <a:endParaRPr lang="en-US" altLang="zh-CN" sz="2200" dirty="0" smtClean="0"/>
              </a:p>
              <a:p>
                <a:pPr>
                  <a:lnSpc>
                    <a:spcPct val="130000"/>
                  </a:lnSpc>
                </a:pPr>
                <a:endParaRPr lang="en-US" altLang="zh-CN" sz="2200" dirty="0"/>
              </a:p>
              <a:p>
                <a:pPr>
                  <a:lnSpc>
                    <a:spcPct val="130000"/>
                  </a:lnSpc>
                </a:pPr>
                <a:r>
                  <a:rPr lang="zh-CN" altLang="zh-CN" sz="2200" dirty="0"/>
                  <a:t>设</a:t>
                </a:r>
                <a14:m>
                  <m:oMath xmlns:m="http://schemas.openxmlformats.org/officeDocument/2006/math">
                    <m:sSub>
                      <m:sSubPr>
                        <m:ctrlPr>
                          <a:rPr lang="zh-CN" altLang="zh-CN" sz="2200" i="1">
                            <a:latin typeface="Cambria Math"/>
                          </a:rPr>
                        </m:ctrlPr>
                      </m:sSubPr>
                      <m:e>
                        <m:r>
                          <a:rPr lang="en-US" altLang="zh-CN" sz="2200" b="0" i="1">
                            <a:latin typeface="Cambria Math"/>
                          </a:rPr>
                          <m:t>𝐴</m:t>
                        </m:r>
                      </m:e>
                      <m:sub>
                        <m:r>
                          <a:rPr lang="en-US" altLang="zh-CN" sz="2200" b="0" i="1">
                            <a:latin typeface="Cambria Math"/>
                          </a:rPr>
                          <m:t>𝑗</m:t>
                        </m:r>
                      </m:sub>
                    </m:sSub>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𝑥</m:t>
                            </m:r>
                          </m:e>
                        </m:acc>
                      </m:e>
                    </m:d>
                  </m:oMath>
                </a14:m>
                <a:r>
                  <a:rPr lang="zh-CN" altLang="zh-CN" sz="2200" dirty="0"/>
                  <a:t>是入射电子与入射激光在</a:t>
                </a:r>
                <a14:m>
                  <m:oMath xmlns:m="http://schemas.openxmlformats.org/officeDocument/2006/math">
                    <m:sSub>
                      <m:sSubPr>
                        <m:ctrlPr>
                          <a:rPr lang="zh-CN" altLang="zh-CN" sz="2200" i="1">
                            <a:latin typeface="Cambria Math"/>
                          </a:rPr>
                        </m:ctrlPr>
                      </m:sSubPr>
                      <m:e>
                        <m:r>
                          <a:rPr lang="en-US" altLang="zh-CN" sz="2200" b="0" i="1">
                            <a:latin typeface="Cambria Math"/>
                          </a:rPr>
                          <m:t>𝑥</m:t>
                        </m:r>
                      </m:e>
                      <m:sub>
                        <m:r>
                          <a:rPr lang="en-US" altLang="zh-CN" sz="2200" b="0" i="1">
                            <a:latin typeface="Cambria Math"/>
                          </a:rPr>
                          <m:t>𝑗</m:t>
                        </m:r>
                      </m:sub>
                    </m:sSub>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𝑥</m:t>
                            </m:r>
                          </m:e>
                        </m:acc>
                      </m:e>
                    </m:d>
                  </m:oMath>
                </a14:m>
                <a:r>
                  <a:rPr lang="zh-CN" altLang="zh-CN" sz="2200" dirty="0"/>
                  <a:t>点散射产生的沿</a:t>
                </a:r>
                <a14:m>
                  <m:oMath xmlns:m="http://schemas.openxmlformats.org/officeDocument/2006/math">
                    <m:d>
                      <m:dPr>
                        <m:ctrlPr>
                          <a:rPr lang="zh-CN" altLang="zh-CN" sz="2200" i="1">
                            <a:latin typeface="Cambria Math"/>
                          </a:rPr>
                        </m:ctrlPr>
                      </m:dPr>
                      <m:e>
                        <m:r>
                          <a:rPr lang="en-US" altLang="zh-CN" sz="2200" b="0" i="1">
                            <a:latin typeface="Cambria Math"/>
                          </a:rPr>
                          <m:t>−</m:t>
                        </m:r>
                        <m:r>
                          <a:rPr lang="en-US" altLang="zh-CN" sz="2200" b="0" i="1">
                            <a:latin typeface="Cambria Math"/>
                          </a:rPr>
                          <m:t>𝑥</m:t>
                        </m:r>
                      </m:e>
                    </m:d>
                  </m:oMath>
                </a14:m>
                <a:r>
                  <a:rPr lang="zh-CN" altLang="zh-CN" sz="2200" dirty="0"/>
                  <a:t>方向传播、波长为</a:t>
                </a:r>
                <a14:m>
                  <m:oMath xmlns:m="http://schemas.openxmlformats.org/officeDocument/2006/math">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oMath>
                </a14:m>
                <a:r>
                  <a:rPr lang="zh-CN" altLang="zh-CN" sz="2200" dirty="0"/>
                  <a:t>光波的振幅。因为扭摆磁场的强度与时间无关，所以</a:t>
                </a:r>
                <a14:m>
                  <m:oMath xmlns:m="http://schemas.openxmlformats.org/officeDocument/2006/math">
                    <m:sSub>
                      <m:sSubPr>
                        <m:ctrlPr>
                          <a:rPr lang="zh-CN" altLang="zh-CN" sz="2200" i="1">
                            <a:latin typeface="Cambria Math"/>
                          </a:rPr>
                        </m:ctrlPr>
                      </m:sSubPr>
                      <m:e>
                        <m:r>
                          <a:rPr lang="en-US" altLang="zh-CN" sz="2200" b="0" i="1">
                            <a:latin typeface="Cambria Math"/>
                          </a:rPr>
                          <m:t>𝐴</m:t>
                        </m:r>
                      </m:e>
                      <m:sub>
                        <m:r>
                          <a:rPr lang="en-US" altLang="zh-CN" sz="2200" b="0" i="1">
                            <a:latin typeface="Cambria Math"/>
                          </a:rPr>
                          <m:t>𝑗</m:t>
                        </m:r>
                      </m:sub>
                    </m:sSub>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𝑥</m:t>
                            </m:r>
                          </m:e>
                        </m:acc>
                      </m:e>
                    </m:d>
                  </m:oMath>
                </a14:m>
                <a:r>
                  <a:rPr lang="zh-CN" altLang="zh-CN" sz="2200" dirty="0"/>
                  <a:t>与时间无关。</a:t>
                </a:r>
                <a14:m>
                  <m:oMath xmlns:m="http://schemas.openxmlformats.org/officeDocument/2006/math">
                    <m:sSub>
                      <m:sSubPr>
                        <m:ctrlPr>
                          <a:rPr lang="zh-CN" altLang="zh-CN" sz="2200" i="1">
                            <a:latin typeface="Cambria Math"/>
                          </a:rPr>
                        </m:ctrlPr>
                      </m:sSubPr>
                      <m:e>
                        <m:r>
                          <a:rPr lang="en-US" altLang="zh-CN" sz="2200" b="0" i="1">
                            <a:latin typeface="Cambria Math"/>
                          </a:rPr>
                          <m:t>𝐴</m:t>
                        </m:r>
                      </m:e>
                      <m:sub>
                        <m:r>
                          <a:rPr lang="en-US" altLang="zh-CN" sz="2200" b="0" i="1">
                            <a:latin typeface="Cambria Math"/>
                          </a:rPr>
                          <m:t>𝑗</m:t>
                        </m:r>
                      </m:sub>
                    </m:sSub>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𝑥</m:t>
                            </m:r>
                          </m:e>
                        </m:acc>
                      </m:e>
                    </m:d>
                    <m:r>
                      <a:rPr lang="zh-CN" altLang="zh-CN" sz="2200" b="0">
                        <a:latin typeface="Cambria Math"/>
                      </a:rPr>
                      <m:t>应该</m:t>
                    </m:r>
                  </m:oMath>
                </a14:m>
                <a:r>
                  <a:rPr lang="zh-CN" altLang="zh-CN" sz="2200" dirty="0"/>
                  <a:t>正比于具有动量</a:t>
                </a:r>
                <a14:m>
                  <m:oMath xmlns:m="http://schemas.openxmlformats.org/officeDocument/2006/math">
                    <m:r>
                      <a:rPr lang="en-US" altLang="zh-CN" sz="2200" b="0" i="1">
                        <a:latin typeface="Cambria Math"/>
                      </a:rPr>
                      <m:t>𝑝</m:t>
                    </m:r>
                    <m:r>
                      <a:rPr lang="en-US" altLang="zh-CN" sz="2200" b="0">
                        <a:latin typeface="Cambria Math"/>
                      </a:rPr>
                      <m:t>=</m:t>
                    </m:r>
                    <m:acc>
                      <m:accPr>
                        <m:chr m:val="̂"/>
                        <m:ctrlPr>
                          <a:rPr lang="zh-CN" altLang="zh-CN" sz="2200" i="1">
                            <a:latin typeface="Cambria Math"/>
                          </a:rPr>
                        </m:ctrlPr>
                      </m:accPr>
                      <m:e>
                        <m:r>
                          <a:rPr lang="en-US" altLang="zh-CN" sz="2200" b="0" i="1">
                            <a:latin typeface="Cambria Math"/>
                          </a:rPr>
                          <m:t>𝑥</m:t>
                        </m:r>
                      </m:e>
                    </m:acc>
                    <m:sSub>
                      <m:sSubPr>
                        <m:ctrlPr>
                          <a:rPr lang="zh-CN" altLang="zh-CN" sz="2200" i="1">
                            <a:latin typeface="Cambria Math"/>
                          </a:rPr>
                        </m:ctrlPr>
                      </m:sSubPr>
                      <m:e>
                        <m:r>
                          <a:rPr lang="en-US" altLang="zh-CN" sz="2200" b="0" i="1">
                            <a:latin typeface="Cambria Math"/>
                          </a:rPr>
                          <m:t>𝑝</m:t>
                        </m:r>
                      </m:e>
                      <m:sub>
                        <m:r>
                          <a:rPr lang="en-US" altLang="zh-CN" sz="2200" b="0" i="1">
                            <a:latin typeface="Cambria Math"/>
                          </a:rPr>
                          <m:t>𝑥</m:t>
                        </m:r>
                      </m:sub>
                    </m:sSub>
                    <m:r>
                      <a:rPr lang="en-US" altLang="zh-CN" sz="2200" b="0">
                        <a:latin typeface="Cambria Math"/>
                      </a:rPr>
                      <m:t>+</m:t>
                    </m:r>
                    <m:acc>
                      <m:accPr>
                        <m:chr m:val="̂"/>
                        <m:ctrlPr>
                          <a:rPr lang="zh-CN" altLang="zh-CN" sz="2200" i="1">
                            <a:latin typeface="Cambria Math"/>
                          </a:rPr>
                        </m:ctrlPr>
                      </m:accPr>
                      <m:e>
                        <m:r>
                          <a:rPr lang="en-US" altLang="zh-CN" sz="2200" b="0" i="1">
                            <a:latin typeface="Cambria Math"/>
                          </a:rPr>
                          <m:t>𝑦</m:t>
                        </m:r>
                      </m:e>
                    </m:acc>
                    <m:sSub>
                      <m:sSubPr>
                        <m:ctrlPr>
                          <a:rPr lang="zh-CN" altLang="zh-CN" sz="2200" i="1">
                            <a:latin typeface="Cambria Math"/>
                          </a:rPr>
                        </m:ctrlPr>
                      </m:sSubPr>
                      <m:e>
                        <m:r>
                          <a:rPr lang="en-US" altLang="zh-CN" sz="2200" b="0" i="1">
                            <a:latin typeface="Cambria Math"/>
                          </a:rPr>
                          <m:t>𝑝</m:t>
                        </m:r>
                      </m:e>
                      <m:sub>
                        <m:r>
                          <a:rPr lang="en-US" altLang="zh-CN" sz="2200" b="0" i="1">
                            <a:latin typeface="Cambria Math"/>
                          </a:rPr>
                          <m:t>𝑦</m:t>
                        </m:r>
                      </m:sub>
                    </m:sSub>
                    <m:r>
                      <a:rPr lang="zh-CN" altLang="zh-CN" sz="2200" b="0">
                        <a:latin typeface="Cambria Math"/>
                      </a:rPr>
                      <m:t>的电子</m:t>
                    </m:r>
                  </m:oMath>
                </a14:m>
                <a:r>
                  <a:rPr lang="zh-CN" altLang="zh-CN" sz="2200" dirty="0"/>
                  <a:t>概率密度</a:t>
                </a:r>
                <a14:m>
                  <m:oMath xmlns:m="http://schemas.openxmlformats.org/officeDocument/2006/math">
                    <m:r>
                      <a:rPr lang="en-US" altLang="zh-CN" sz="2200" b="0" i="1">
                        <a:latin typeface="Cambria Math"/>
                      </a:rPr>
                      <m:t>𝜌</m:t>
                    </m:r>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𝑝</m:t>
                            </m:r>
                          </m:e>
                        </m:acc>
                      </m:e>
                    </m:d>
                    <m:r>
                      <a:rPr lang="en-US" altLang="zh-CN" sz="2200" b="0" i="1">
                        <a:latin typeface="Cambria Math"/>
                      </a:rPr>
                      <m:t>=</m:t>
                    </m:r>
                    <m:sSup>
                      <m:sSupPr>
                        <m:ctrlPr>
                          <a:rPr lang="zh-CN" altLang="zh-CN" sz="2200" i="1">
                            <a:latin typeface="Cambria Math"/>
                          </a:rPr>
                        </m:ctrlPr>
                      </m:sSupPr>
                      <m:e>
                        <m:r>
                          <a:rPr lang="en-US" altLang="zh-CN" sz="2200" b="0" i="1">
                            <a:latin typeface="Cambria Math"/>
                          </a:rPr>
                          <m:t>𝑐</m:t>
                        </m:r>
                      </m:e>
                      <m:sup>
                        <m:r>
                          <a:rPr lang="en-US" altLang="zh-CN" sz="2200" b="0" i="1">
                            <a:latin typeface="Cambria Math"/>
                          </a:rPr>
                          <m:t>∗</m:t>
                        </m:r>
                      </m:sup>
                    </m:sSup>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𝑝</m:t>
                            </m:r>
                          </m:e>
                        </m:acc>
                      </m:e>
                    </m:d>
                    <m:r>
                      <a:rPr lang="en-US" altLang="zh-CN" sz="2200" b="0" i="1">
                        <a:latin typeface="Cambria Math"/>
                      </a:rPr>
                      <m:t>𝑐</m:t>
                    </m:r>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𝑝</m:t>
                            </m:r>
                          </m:e>
                        </m:acc>
                      </m:e>
                    </m:d>
                  </m:oMath>
                </a14:m>
                <a:r>
                  <a:rPr lang="zh-CN" altLang="zh-CN" sz="2200" dirty="0"/>
                  <a:t>和电子与光子的微分散射截面</a:t>
                </a:r>
                <a14:m>
                  <m:oMath xmlns:m="http://schemas.openxmlformats.org/officeDocument/2006/math">
                    <m:r>
                      <a:rPr lang="en-US" altLang="zh-CN" sz="2200" b="0" i="1">
                        <a:latin typeface="Cambria Math"/>
                      </a:rPr>
                      <m:t>𝜎</m:t>
                    </m:r>
                    <m:r>
                      <a:rPr lang="en-US" altLang="zh-CN" sz="2200" b="0">
                        <a:latin typeface="Cambria Math"/>
                      </a:rPr>
                      <m:t>(</m:t>
                    </m:r>
                    <m:acc>
                      <m:accPr>
                        <m:chr m:val="⃗"/>
                        <m:ctrlPr>
                          <a:rPr lang="zh-CN" altLang="zh-CN" sz="2200" i="1">
                            <a:latin typeface="Cambria Math"/>
                          </a:rPr>
                        </m:ctrlPr>
                      </m:accPr>
                      <m:e>
                        <m:r>
                          <a:rPr lang="en-US" altLang="zh-CN" sz="2200" b="0" i="1">
                            <a:latin typeface="Cambria Math"/>
                          </a:rPr>
                          <m:t>𝑝</m:t>
                        </m:r>
                      </m:e>
                    </m:acc>
                    <m:r>
                      <a:rPr lang="en-US" altLang="zh-CN" sz="2200" b="0" i="1">
                        <a:latin typeface="Cambria Math"/>
                      </a:rPr>
                      <m:t>,</m:t>
                    </m:r>
                    <m:f>
                      <m:fPr>
                        <m:type m:val="lin"/>
                        <m:ctrlPr>
                          <a:rPr lang="zh-CN" altLang="zh-CN" sz="2200" i="1">
                            <a:latin typeface="Cambria Math"/>
                          </a:rPr>
                        </m:ctrlPr>
                      </m:fPr>
                      <m:num>
                        <m:r>
                          <a:rPr lang="en-US" altLang="zh-CN" sz="2200" b="0" i="1">
                            <a:latin typeface="Cambria Math"/>
                          </a:rPr>
                          <m:t>h</m:t>
                        </m:r>
                      </m:num>
                      <m:den>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𝑖</m:t>
                            </m:r>
                          </m:sub>
                        </m:sSub>
                      </m:den>
                    </m:f>
                    <m:r>
                      <a:rPr lang="en-US" altLang="zh-CN" sz="2200" b="0" i="1">
                        <a:latin typeface="Cambria Math"/>
                      </a:rPr>
                      <m:t>)</m:t>
                    </m:r>
                  </m:oMath>
                </a14:m>
                <a:r>
                  <a:rPr lang="en-US" altLang="zh-CN" sz="2200" dirty="0"/>
                  <a:t>, </a:t>
                </a:r>
                <a:r>
                  <a:rPr lang="zh-CN" altLang="zh-CN" sz="2200" dirty="0"/>
                  <a:t>这里</a:t>
                </a:r>
                <a14:m>
                  <m:oMath xmlns:m="http://schemas.openxmlformats.org/officeDocument/2006/math">
                    <m:r>
                      <a:rPr lang="en-US" altLang="zh-CN" sz="2200" b="0" i="1">
                        <a:latin typeface="Cambria Math"/>
                      </a:rPr>
                      <m:t>𝑐</m:t>
                    </m:r>
                    <m:d>
                      <m:dPr>
                        <m:ctrlPr>
                          <a:rPr lang="zh-CN" altLang="zh-CN" sz="2200" i="1">
                            <a:latin typeface="Cambria Math"/>
                          </a:rPr>
                        </m:ctrlPr>
                      </m:dPr>
                      <m:e>
                        <m:acc>
                          <m:accPr>
                            <m:chr m:val="⃗"/>
                            <m:ctrlPr>
                              <a:rPr lang="zh-CN" altLang="zh-CN" sz="2200" i="1">
                                <a:latin typeface="Cambria Math"/>
                              </a:rPr>
                            </m:ctrlPr>
                          </m:accPr>
                          <m:e>
                            <m:r>
                              <a:rPr lang="en-US" altLang="zh-CN" sz="2200" b="0" i="1">
                                <a:latin typeface="Cambria Math"/>
                              </a:rPr>
                              <m:t>𝑝</m:t>
                            </m:r>
                          </m:e>
                        </m:acc>
                      </m:e>
                    </m:d>
                  </m:oMath>
                </a14:m>
                <a:r>
                  <a:rPr lang="zh-CN" altLang="zh-CN" sz="2200" dirty="0"/>
                  <a:t>电子动量为</a:t>
                </a:r>
                <a14:m>
                  <m:oMath xmlns:m="http://schemas.openxmlformats.org/officeDocument/2006/math">
                    <m:acc>
                      <m:accPr>
                        <m:chr m:val="⃗"/>
                        <m:ctrlPr>
                          <a:rPr lang="zh-CN" altLang="zh-CN" sz="2200" i="1">
                            <a:latin typeface="Cambria Math"/>
                          </a:rPr>
                        </m:ctrlPr>
                      </m:accPr>
                      <m:e>
                        <m:r>
                          <a:rPr lang="en-US" altLang="zh-CN" sz="2200" b="0" i="1">
                            <a:latin typeface="Cambria Math"/>
                          </a:rPr>
                          <m:t>𝑝</m:t>
                        </m:r>
                      </m:e>
                    </m:acc>
                  </m:oMath>
                </a14:m>
                <a:r>
                  <a:rPr lang="zh-CN" altLang="zh-CN" sz="2200" dirty="0"/>
                  <a:t>的概率福</a:t>
                </a:r>
                <a:endParaRPr lang="zh-CN" altLang="en-US" sz="22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481328"/>
                <a:ext cx="8229600" cy="4827992"/>
              </a:xfrm>
              <a:blipFill rotWithShape="1">
                <a:blip r:embed="rId3"/>
                <a:stretch>
                  <a:fillRect t="-2525" r="-3778" b="-1263"/>
                </a:stretch>
              </a:blipFill>
            </p:spPr>
            <p:txBody>
              <a:bodyPr/>
              <a:lstStyle/>
              <a:p>
                <a:r>
                  <a:rPr lang="zh-CN" altLang="en-US">
                    <a:noFill/>
                  </a:rPr>
                  <a:t> </a:t>
                </a:r>
              </a:p>
            </p:txBody>
          </p:sp>
        </mc:Fallback>
      </mc:AlternateContent>
      <p:sp>
        <p:nvSpPr>
          <p:cNvPr id="4" name="标题 2"/>
          <p:cNvSpPr>
            <a:spLocks noGrp="1"/>
          </p:cNvSpPr>
          <p:nvPr>
            <p:ph type="title"/>
          </p:nvPr>
        </p:nvSpPr>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1979712" y="3537435"/>
                <a:ext cx="6336704" cy="395621"/>
              </a:xfrm>
              <a:prstGeom prst="rect">
                <a:avLst/>
              </a:prstGeom>
            </p:spPr>
            <p:txBody>
              <a:bodyPr wrap="square">
                <a:spAutoFit/>
              </a:bodyPr>
              <a:lstStyle/>
              <a:p>
                <a14:m>
                  <m:oMath xmlns:m="http://schemas.openxmlformats.org/officeDocument/2006/math">
                    <m:r>
                      <a:rPr lang="en-US" altLang="zh-CN" b="0">
                        <a:latin typeface="Cambria Math"/>
                      </a:rPr>
                      <m:t>∆</m:t>
                    </m:r>
                    <m:r>
                      <a:rPr lang="en-US" altLang="zh-CN" b="0" i="1">
                        <a:latin typeface="Cambria Math"/>
                      </a:rPr>
                      <m:t>𝜑</m:t>
                    </m:r>
                    <m:r>
                      <a:rPr lang="en-US" altLang="zh-CN" b="0">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sSub>
                      <m:sSubPr>
                        <m:ctrlPr>
                          <a:rPr lang="zh-CN" altLang="zh-CN" i="1">
                            <a:latin typeface="Cambria Math"/>
                          </a:rPr>
                        </m:ctrlPr>
                      </m:sSubPr>
                      <m:e>
                        <m:r>
                          <a:rPr lang="en-US" altLang="zh-CN" b="0" i="1">
                            <a:latin typeface="Cambria Math"/>
                          </a:rPr>
                          <m:t>𝑥</m:t>
                        </m:r>
                      </m:e>
                      <m:sub>
                        <m:r>
                          <a:rPr lang="en-US" altLang="zh-CN" b="0" i="1">
                            <a:latin typeface="Cambria Math"/>
                          </a:rPr>
                          <m:t>𝑗</m:t>
                        </m:r>
                      </m:sub>
                    </m:sSub>
                    <m:d>
                      <m:dPr>
                        <m:ctrlPr>
                          <a:rPr lang="zh-CN" altLang="zh-CN" i="1">
                            <a:latin typeface="Cambria Math"/>
                          </a:rPr>
                        </m:ctrlPr>
                      </m:dPr>
                      <m:e>
                        <m:acc>
                          <m:accPr>
                            <m:chr m:val="̃"/>
                            <m:ctrlPr>
                              <a:rPr lang="zh-CN" altLang="zh-CN" i="1">
                                <a:latin typeface="Cambria Math"/>
                              </a:rPr>
                            </m:ctrlPr>
                          </m:accPr>
                          <m:e>
                            <m:r>
                              <a:rPr lang="en-US" altLang="zh-CN" b="0" i="1">
                                <a:latin typeface="Cambria Math"/>
                              </a:rPr>
                              <m:t>𝑥</m:t>
                            </m:r>
                          </m:e>
                        </m:acc>
                      </m:e>
                    </m:d>
                    <m:r>
                      <a:rPr lang="en-US" altLang="zh-CN" b="0" i="1">
                        <a:latin typeface="Cambria Math"/>
                      </a:rPr>
                      <m:t>=2</m:t>
                    </m:r>
                    <m:r>
                      <a:rPr lang="en-US" altLang="zh-CN" b="0" i="1">
                        <a:latin typeface="Cambria Math"/>
                      </a:rPr>
                      <m:t>𝜋</m:t>
                    </m:r>
                    <m:r>
                      <a:rPr lang="en-US" altLang="zh-CN" b="0" i="1">
                        <a:latin typeface="Cambria Math"/>
                      </a:rPr>
                      <m:t>𝑗</m:t>
                    </m:r>
                    <m:r>
                      <a:rPr lang="en-US" altLang="zh-CN" b="0" i="1">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acc>
                      <m:accPr>
                        <m:chr m:val="̃"/>
                        <m:ctrlPr>
                          <a:rPr lang="zh-CN" altLang="zh-CN" i="1">
                            <a:latin typeface="Cambria Math"/>
                          </a:rPr>
                        </m:ctrlPr>
                      </m:accPr>
                      <m:e>
                        <m:r>
                          <a:rPr lang="en-US" altLang="zh-CN" b="0" i="1">
                            <a:latin typeface="Cambria Math"/>
                          </a:rPr>
                          <m:t>𝑥</m:t>
                        </m:r>
                      </m:e>
                    </m:acc>
                  </m:oMath>
                </a14:m>
                <a:r>
                  <a:rPr lang="en-US" altLang="zh-CN" dirty="0"/>
                  <a:t>,                        (1.14)</a:t>
                </a:r>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979712" y="3537435"/>
                <a:ext cx="6336704" cy="395621"/>
              </a:xfrm>
              <a:prstGeom prst="rect">
                <a:avLst/>
              </a:prstGeom>
              <a:blipFill rotWithShape="1">
                <a:blip r:embed="rId4"/>
                <a:stretch>
                  <a:fillRect t="-1538" b="-230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5414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340768"/>
                <a:ext cx="8229600" cy="4525963"/>
              </a:xfrm>
            </p:spPr>
            <p:txBody>
              <a:bodyPr>
                <a:normAutofit/>
              </a:bodyPr>
              <a:lstStyle/>
              <a:p>
                <a:pPr>
                  <a:lnSpc>
                    <a:spcPct val="120000"/>
                  </a:lnSpc>
                </a:pPr>
                <a:r>
                  <a:rPr lang="zh-CN" altLang="zh-CN" sz="2000" dirty="0"/>
                  <a:t>光子—光子的散射振幅正比于</a:t>
                </a:r>
                <a14:m>
                  <m:oMath xmlns:m="http://schemas.openxmlformats.org/officeDocument/2006/math">
                    <m:sSup>
                      <m:sSupPr>
                        <m:ctrlPr>
                          <a:rPr lang="zh-CN" altLang="zh-CN" sz="2000" i="1">
                            <a:latin typeface="Cambria Math"/>
                          </a:rPr>
                        </m:ctrlPr>
                      </m:sSupPr>
                      <m:e>
                        <m:r>
                          <a:rPr lang="en-US" altLang="zh-CN" sz="2000" b="0" i="1">
                            <a:latin typeface="Cambria Math"/>
                          </a:rPr>
                          <m:t>𝑒</m:t>
                        </m:r>
                      </m:e>
                      <m:sup>
                        <m:r>
                          <a:rPr lang="en-US" altLang="zh-CN" sz="2000" b="0" i="1">
                            <a:latin typeface="Cambria Math"/>
                          </a:rPr>
                          <m:t>4</m:t>
                        </m:r>
                      </m:sup>
                    </m:sSup>
                  </m:oMath>
                </a14:m>
                <a:r>
                  <a:rPr lang="zh-CN" altLang="zh-CN" sz="2000" dirty="0"/>
                  <a:t>，因此可以忽略背散射光之间的作用，可以只考虑波长为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a14:m>
                <a:r>
                  <a:rPr lang="zh-CN" altLang="zh-CN" sz="2000" dirty="0"/>
                  <a:t>的背散射光之间的干涉。</a:t>
                </a:r>
              </a:p>
              <a:p>
                <a:pPr>
                  <a:lnSpc>
                    <a:spcPct val="120000"/>
                  </a:lnSpc>
                </a:pPr>
                <a:r>
                  <a:rPr lang="zh-CN" altLang="zh-CN" sz="2000" dirty="0"/>
                  <a:t>设扭摆磁场区的长度为</a:t>
                </a:r>
                <a14:m>
                  <m:oMath xmlns:m="http://schemas.openxmlformats.org/officeDocument/2006/math">
                    <m:r>
                      <a:rPr lang="en-US" altLang="zh-CN" sz="2000" b="0" i="1">
                        <a:latin typeface="Cambria Math"/>
                      </a:rPr>
                      <m:t>𝐿</m:t>
                    </m:r>
                    <m:r>
                      <a:rPr lang="en-US" altLang="zh-CN" sz="2000" b="0">
                        <a:latin typeface="Cambria Math"/>
                      </a:rPr>
                      <m:t>=</m:t>
                    </m:r>
                    <m:r>
                      <a:rPr lang="en-US" altLang="zh-CN" sz="2000" b="0" i="1">
                        <a:latin typeface="Cambria Math"/>
                      </a:rPr>
                      <m:t>𝑁</m:t>
                    </m:r>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𝑤</m:t>
                        </m:r>
                      </m:sub>
                    </m:sSub>
                  </m:oMath>
                </a14:m>
                <a:r>
                  <a:rPr lang="en-US" altLang="zh-CN" sz="2000" dirty="0"/>
                  <a:t>. </a:t>
                </a:r>
                <a:r>
                  <a:rPr lang="zh-CN" altLang="zh-CN" sz="2000" dirty="0"/>
                  <a:t>考虑到背散射光反平行于</a:t>
                </a:r>
                <a14:m>
                  <m:oMath xmlns:m="http://schemas.openxmlformats.org/officeDocument/2006/math">
                    <m:r>
                      <a:rPr lang="zh-CN" altLang="zh-CN" sz="2000" b="0">
                        <a:latin typeface="Cambria Math"/>
                      </a:rPr>
                      <m:t>（</m:t>
                    </m:r>
                    <m:r>
                      <a:rPr lang="en-US" altLang="zh-CN" sz="2000" b="0" i="1">
                        <a:latin typeface="Cambria Math"/>
                      </a:rPr>
                      <m:t>−</m:t>
                    </m:r>
                    <m:r>
                      <a:rPr lang="en-US" altLang="zh-CN" sz="2000" b="0" i="1">
                        <a:latin typeface="Cambria Math"/>
                      </a:rPr>
                      <m:t>𝑥</m:t>
                    </m:r>
                    <m:r>
                      <a:rPr lang="zh-CN" altLang="zh-CN" sz="2000" b="0">
                        <a:latin typeface="Cambria Math"/>
                      </a:rPr>
                      <m:t>）</m:t>
                    </m:r>
                  </m:oMath>
                </a14:m>
                <a:r>
                  <a:rPr lang="zh-CN" altLang="zh-CN" sz="2000" dirty="0"/>
                  <a:t>轴和扭摆磁场周期性，把</a:t>
                </a:r>
                <a:r>
                  <a:rPr lang="en-US" altLang="zh-CN" sz="2000" dirty="0"/>
                  <a:t>[0,L]</a:t>
                </a:r>
                <a:r>
                  <a:rPr lang="zh-CN" altLang="zh-CN" sz="2000" dirty="0"/>
                  <a:t>看作从</a:t>
                </a:r>
                <a14:m>
                  <m:oMath xmlns:m="http://schemas.openxmlformats.org/officeDocument/2006/math">
                    <m:r>
                      <a:rPr lang="en-US" altLang="zh-CN" sz="2000" b="0" i="1">
                        <a:latin typeface="Cambria Math"/>
                      </a:rPr>
                      <m:t>𝑥</m:t>
                    </m:r>
                    <m:r>
                      <a:rPr lang="en-US" altLang="zh-CN" sz="2000" b="0">
                        <a:latin typeface="Cambria Math"/>
                      </a:rPr>
                      <m:t>=</m:t>
                    </m:r>
                    <m:r>
                      <a:rPr lang="en-US" altLang="zh-CN" sz="2000" b="0" i="1">
                        <a:latin typeface="Cambria Math"/>
                      </a:rPr>
                      <m:t>0</m:t>
                    </m:r>
                  </m:oMath>
                </a14:m>
                <a:r>
                  <a:rPr lang="zh-CN" altLang="zh-CN" sz="2000" dirty="0"/>
                  <a:t>这一点向</a:t>
                </a:r>
                <a14:m>
                  <m:oMath xmlns:m="http://schemas.openxmlformats.org/officeDocument/2006/math">
                    <m:r>
                      <a:rPr lang="zh-CN" altLang="zh-CN" sz="2000" b="0">
                        <a:latin typeface="Cambria Math"/>
                      </a:rPr>
                      <m:t>（</m:t>
                    </m:r>
                    <m:r>
                      <a:rPr lang="en-US" altLang="zh-CN" sz="2000" b="0" i="1">
                        <a:latin typeface="Cambria Math"/>
                      </a:rPr>
                      <m:t>−</m:t>
                    </m:r>
                    <m:r>
                      <a:rPr lang="en-US" altLang="zh-CN" sz="2000" b="0" i="1">
                        <a:latin typeface="Cambria Math"/>
                      </a:rPr>
                      <m:t>𝑥</m:t>
                    </m:r>
                    <m:r>
                      <a:rPr lang="zh-CN" altLang="zh-CN" sz="2000" b="0">
                        <a:latin typeface="Cambria Math"/>
                      </a:rPr>
                      <m:t>）</m:t>
                    </m:r>
                  </m:oMath>
                </a14:m>
                <a:r>
                  <a:rPr lang="zh-CN" altLang="zh-CN" sz="2000" dirty="0"/>
                  <a:t>辐射波长为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a14:m>
                <a:r>
                  <a:rPr lang="zh-CN" altLang="zh-CN" sz="2000" dirty="0"/>
                  <a:t>光的光源，我们得到在</a:t>
                </a:r>
                <a14:m>
                  <m:oMath xmlns:m="http://schemas.openxmlformats.org/officeDocument/2006/math">
                    <m:d>
                      <m:dPr>
                        <m:begChr m:val="（"/>
                        <m:endChr m:val="）"/>
                        <m:ctrlPr>
                          <a:rPr lang="zh-CN" altLang="zh-CN" sz="2000" i="1">
                            <a:latin typeface="Cambria Math"/>
                          </a:rPr>
                        </m:ctrlPr>
                      </m:dPr>
                      <m:e>
                        <m:r>
                          <a:rPr lang="en-US" altLang="zh-CN" sz="2000" b="0" i="1">
                            <a:latin typeface="Cambria Math"/>
                          </a:rPr>
                          <m:t>−</m:t>
                        </m:r>
                        <m:r>
                          <a:rPr lang="en-US" altLang="zh-CN" sz="2000" b="0" i="1">
                            <a:latin typeface="Cambria Math"/>
                          </a:rPr>
                          <m:t>𝑥</m:t>
                        </m:r>
                      </m:e>
                    </m:d>
                    <m:r>
                      <a:rPr lang="zh-CN" altLang="zh-CN" sz="2000" b="0">
                        <a:latin typeface="Cambria Math"/>
                      </a:rPr>
                      <m:t>方向</m:t>
                    </m:r>
                  </m:oMath>
                </a14:m>
                <a:r>
                  <a:rPr lang="zh-CN" altLang="zh-CN" sz="2000" dirty="0"/>
                  <a:t>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a14:m>
                <a:r>
                  <a:rPr lang="zh-CN" altLang="zh-CN" sz="2000" dirty="0"/>
                  <a:t>光的振幅为</a:t>
                </a:r>
                <a:endParaRPr lang="zh-CN" altLang="en-US" sz="20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340768"/>
                <a:ext cx="8229600" cy="4525963"/>
              </a:xfrm>
              <a:blipFill rotWithShape="1">
                <a:blip r:embed="rId2"/>
                <a:stretch>
                  <a:fillRect t="-270" r="-3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468438" y="3356992"/>
                <a:ext cx="7675562" cy="3519618"/>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zh-CN" altLang="zh-CN" i="1" smtClean="0">
                              <a:latin typeface="Cambria Math"/>
                            </a:rPr>
                          </m:ctrlPr>
                        </m:sSubPr>
                        <m:e>
                          <m:r>
                            <a:rPr lang="en-US" altLang="zh-CN" b="0" i="1">
                              <a:latin typeface="Cambria Math"/>
                            </a:rPr>
                            <m:t>𝐴</m:t>
                          </m:r>
                        </m:e>
                        <m:sub>
                          <m:r>
                            <a:rPr lang="en-US" altLang="zh-CN" b="0" i="1">
                              <a:latin typeface="Cambria Math"/>
                            </a:rPr>
                            <m:t>𝑓𝑤</m:t>
                          </m:r>
                        </m:sub>
                      </m:sSub>
                      <m:d>
                        <m:dPr>
                          <m:ctrlPr>
                            <a:rPr lang="zh-CN" altLang="zh-CN" i="1">
                              <a:latin typeface="Cambria Math"/>
                            </a:rPr>
                          </m:ctrlPr>
                        </m:dPr>
                        <m:e>
                          <m:r>
                            <a:rPr lang="en-US" altLang="zh-CN" b="0" i="1">
                              <a:latin typeface="Cambria Math"/>
                            </a:rPr>
                            <m:t>𝑥</m:t>
                          </m:r>
                          <m:r>
                            <a:rPr lang="en-US" altLang="zh-CN" b="0" i="1">
                              <a:latin typeface="Cambria Math"/>
                            </a:rPr>
                            <m:t>,</m:t>
                          </m:r>
                          <m:r>
                            <a:rPr lang="en-US" altLang="zh-CN" b="0" i="1">
                              <a:latin typeface="Cambria Math"/>
                            </a:rPr>
                            <m:t>𝑡</m:t>
                          </m:r>
                        </m:e>
                      </m:d>
                    </m:oMath>
                  </m:oMathPara>
                </a14:m>
                <a:endParaRPr lang="zh-CN" altLang="zh-CN" dirty="0"/>
              </a:p>
              <a:p>
                <a14:m>
                  <m:oMath xmlns:m="http://schemas.openxmlformats.org/officeDocument/2006/math">
                    <m:r>
                      <a:rPr lang="en-US" altLang="zh-CN" b="0">
                        <a:latin typeface="Cambria Math"/>
                      </a:rPr>
                      <m:t>=</m:t>
                    </m:r>
                    <m:nary>
                      <m:naryPr>
                        <m:chr m:val="∑"/>
                        <m:limLoc m:val="undOvr"/>
                        <m:ctrlPr>
                          <a:rPr lang="zh-CN" altLang="zh-CN" i="1">
                            <a:latin typeface="Cambria Math"/>
                          </a:rPr>
                        </m:ctrlPr>
                      </m:naryPr>
                      <m:sub>
                        <m:r>
                          <a:rPr lang="en-US" altLang="zh-CN" b="0" i="1">
                            <a:latin typeface="Cambria Math"/>
                          </a:rPr>
                          <m:t>𝑔</m:t>
                        </m:r>
                        <m:r>
                          <a:rPr lang="en-US" altLang="zh-CN" b="0" i="1">
                            <a:latin typeface="Cambria Math"/>
                          </a:rPr>
                          <m:t>=1</m:t>
                        </m:r>
                      </m:sub>
                      <m:sup>
                        <m:sSub>
                          <m:sSubPr>
                            <m:ctrlPr>
                              <a:rPr lang="zh-CN" altLang="zh-CN" i="1">
                                <a:latin typeface="Cambria Math"/>
                              </a:rPr>
                            </m:ctrlPr>
                          </m:sSubPr>
                          <m:e>
                            <m:r>
                              <a:rPr lang="en-US" altLang="zh-CN" b="0" i="1">
                                <a:latin typeface="Cambria Math"/>
                              </a:rPr>
                              <m:t>𝑁</m:t>
                            </m:r>
                          </m:e>
                          <m:sub>
                            <m:r>
                              <a:rPr lang="en-US" altLang="zh-CN" b="0" i="1">
                                <a:latin typeface="Cambria Math"/>
                              </a:rPr>
                              <m:t>𝑤</m:t>
                            </m:r>
                          </m:sub>
                        </m:sSub>
                      </m:sup>
                      <m:e>
                        <m:nary>
                          <m:naryPr>
                            <m:chr m:val="∑"/>
                            <m:limLoc m:val="undOvr"/>
                            <m:ctrlPr>
                              <a:rPr lang="zh-CN" altLang="zh-CN" i="1">
                                <a:latin typeface="Cambria Math"/>
                              </a:rPr>
                            </m:ctrlPr>
                          </m:naryPr>
                          <m:sub>
                            <m:r>
                              <a:rPr lang="en-US" altLang="zh-CN" b="0" i="1">
                                <a:latin typeface="Cambria Math"/>
                              </a:rPr>
                              <m:t>𝑗</m:t>
                            </m:r>
                            <m:r>
                              <a:rPr lang="en-US" altLang="zh-CN" b="0" i="1">
                                <a:latin typeface="Cambria Math"/>
                              </a:rPr>
                              <m:t>=0</m:t>
                            </m:r>
                          </m:sub>
                          <m:sup>
                            <m:d>
                              <m:dPr>
                                <m:ctrlPr>
                                  <a:rPr lang="zh-CN" altLang="zh-CN" i="1">
                                    <a:latin typeface="Cambria Math"/>
                                  </a:rPr>
                                </m:ctrlPr>
                              </m:dPr>
                              <m:e>
                                <m:r>
                                  <a:rPr lang="en-US" altLang="zh-CN" b="0" i="1">
                                    <a:latin typeface="Cambria Math"/>
                                  </a:rPr>
                                  <m:t>2</m:t>
                                </m:r>
                                <m:r>
                                  <a:rPr lang="en-US" altLang="zh-CN" b="0" i="1">
                                    <a:latin typeface="Cambria Math"/>
                                  </a:rPr>
                                  <m:t>𝑙</m:t>
                                </m:r>
                                <m:r>
                                  <a:rPr lang="en-US" altLang="zh-CN" b="0" i="1">
                                    <a:latin typeface="Cambria Math"/>
                                  </a:rPr>
                                  <m:t>+1</m:t>
                                </m:r>
                              </m:e>
                            </m:d>
                            <m:r>
                              <a:rPr lang="en-US" altLang="zh-CN" b="0" i="1">
                                <a:latin typeface="Cambria Math"/>
                              </a:rPr>
                              <m:t>𝑚</m:t>
                            </m:r>
                            <m:r>
                              <a:rPr lang="en-US" altLang="zh-CN" b="0" i="1">
                                <a:latin typeface="Cambria Math"/>
                              </a:rPr>
                              <m:t>−1</m:t>
                            </m:r>
                          </m:sup>
                          <m:e>
                            <m:nary>
                              <m:naryPr>
                                <m:limLoc m:val="undOvr"/>
                                <m:ctrlPr>
                                  <a:rPr lang="zh-CN" altLang="zh-CN" i="1">
                                    <a:latin typeface="Cambria Math"/>
                                  </a:rPr>
                                </m:ctrlPr>
                              </m:naryPr>
                              <m:sub>
                                <m:r>
                                  <a:rPr lang="en-US" altLang="zh-CN" b="0" i="1">
                                    <a:latin typeface="Cambria Math"/>
                                  </a:rPr>
                                  <m:t>0</m:t>
                                </m:r>
                              </m:sub>
                              <m:sup>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sup>
                              <m:e>
                                <m:r>
                                  <a:rPr lang="en-US" altLang="zh-CN" b="0" i="1">
                                    <a:latin typeface="Cambria Math"/>
                                  </a:rPr>
                                  <m:t>𝑑</m:t>
                                </m:r>
                                <m:acc>
                                  <m:accPr>
                                    <m:chr m:val="̃"/>
                                    <m:ctrlPr>
                                      <a:rPr lang="zh-CN" altLang="zh-CN" i="1">
                                        <a:latin typeface="Cambria Math"/>
                                      </a:rPr>
                                    </m:ctrlPr>
                                  </m:accPr>
                                  <m:e>
                                    <m:r>
                                      <a:rPr lang="en-US" altLang="zh-CN" b="0" i="1">
                                        <a:latin typeface="Cambria Math"/>
                                      </a:rPr>
                                      <m:t>𝑥</m:t>
                                    </m:r>
                                  </m:e>
                                </m:acc>
                                <m:sSub>
                                  <m:sSubPr>
                                    <m:ctrlPr>
                                      <a:rPr lang="zh-CN" altLang="zh-CN" i="1">
                                        <a:latin typeface="Cambria Math"/>
                                      </a:rPr>
                                    </m:ctrlPr>
                                  </m:sSubPr>
                                  <m:e>
                                    <m:r>
                                      <a:rPr lang="en-US" altLang="zh-CN" b="0" i="1">
                                        <a:latin typeface="Cambria Math"/>
                                      </a:rPr>
                                      <m:t>𝐴</m:t>
                                    </m:r>
                                  </m:e>
                                  <m:sub>
                                    <m:r>
                                      <a:rPr lang="en-US" altLang="zh-CN" b="0" i="1">
                                        <a:latin typeface="Cambria Math"/>
                                      </a:rPr>
                                      <m:t>𝑗</m:t>
                                    </m:r>
                                  </m:sub>
                                </m:sSub>
                                <m:d>
                                  <m:dPr>
                                    <m:ctrlPr>
                                      <a:rPr lang="zh-CN" altLang="zh-CN" i="1">
                                        <a:latin typeface="Cambria Math"/>
                                      </a:rPr>
                                    </m:ctrlPr>
                                  </m:dPr>
                                  <m:e>
                                    <m:acc>
                                      <m:accPr>
                                        <m:chr m:val="̃"/>
                                        <m:ctrlPr>
                                          <a:rPr lang="zh-CN" altLang="zh-CN" i="1">
                                            <a:latin typeface="Cambria Math"/>
                                          </a:rPr>
                                        </m:ctrlPr>
                                      </m:accPr>
                                      <m:e>
                                        <m:r>
                                          <a:rPr lang="en-US" altLang="zh-CN" b="0" i="1">
                                            <a:latin typeface="Cambria Math"/>
                                          </a:rPr>
                                          <m:t>𝑥</m:t>
                                        </m:r>
                                      </m:e>
                                    </m:acc>
                                  </m:e>
                                </m:d>
                                <m:r>
                                  <a:rPr lang="en-US" altLang="zh-CN" b="0" i="1">
                                    <a:latin typeface="Cambria Math"/>
                                  </a:rPr>
                                  <m:t>𝑐𝑜𝑠</m:t>
                                </m:r>
                                <m:d>
                                  <m:dPr>
                                    <m:begChr m:val="["/>
                                    <m:endChr m:val="]"/>
                                    <m:ctrlPr>
                                      <a:rPr lang="zh-CN" altLang="zh-CN" i="1">
                                        <a:latin typeface="Cambria Math"/>
                                      </a:rPr>
                                    </m:ctrlPr>
                                  </m:dPr>
                                  <m:e>
                                    <m:d>
                                      <m:dPr>
                                        <m:ctrlPr>
                                          <a:rPr lang="zh-CN" altLang="zh-CN" i="1">
                                            <a:latin typeface="Cambria Math"/>
                                          </a:rPr>
                                        </m:ctrlPr>
                                      </m:d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𝑥</m:t>
                                        </m:r>
                                        <m:r>
                                          <a:rPr lang="en-US" altLang="zh-CN" b="0" i="1">
                                            <a:latin typeface="Cambria Math"/>
                                          </a:rPr>
                                          <m:t>−</m:t>
                                        </m:r>
                                        <m:sSub>
                                          <m:sSubPr>
                                            <m:ctrlPr>
                                              <a:rPr lang="zh-CN" altLang="zh-CN" i="1">
                                                <a:latin typeface="Cambria Math"/>
                                              </a:rPr>
                                            </m:ctrlPr>
                                          </m:sSubPr>
                                          <m:e>
                                            <m:r>
                                              <a:rPr lang="en-US" altLang="zh-CN" b="0" i="1">
                                                <a:latin typeface="Cambria Math"/>
                                              </a:rPr>
                                              <m:t>𝜔</m:t>
                                            </m:r>
                                          </m:e>
                                          <m:sub>
                                            <m:r>
                                              <a:rPr lang="en-US" altLang="zh-CN" b="0" i="1">
                                                <a:latin typeface="Cambria Math"/>
                                              </a:rPr>
                                              <m:t>𝑓𝑡</m:t>
                                            </m:r>
                                          </m:sub>
                                        </m:sSub>
                                      </m:e>
                                    </m:d>
                                    <m:r>
                                      <a:rPr lang="en-US" altLang="zh-CN" b="0" i="1">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d>
                                      <m:dPr>
                                        <m:ctrlPr>
                                          <a:rPr lang="zh-CN" altLang="zh-CN" i="1">
                                            <a:latin typeface="Cambria Math"/>
                                          </a:rPr>
                                        </m:ctrlPr>
                                      </m:dPr>
                                      <m:e>
                                        <m:r>
                                          <a:rPr lang="en-US" altLang="zh-CN" b="0" i="1">
                                            <a:latin typeface="Cambria Math"/>
                                          </a:rPr>
                                          <m:t>𝑗</m:t>
                                        </m:r>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r>
                                          <a:rPr lang="en-US" altLang="zh-CN" b="0" i="1">
                                            <a:latin typeface="Cambria Math"/>
                                          </a:rPr>
                                          <m:t>+</m:t>
                                        </m:r>
                                        <m:acc>
                                          <m:accPr>
                                            <m:chr m:val="̃"/>
                                            <m:ctrlPr>
                                              <a:rPr lang="zh-CN" altLang="zh-CN" i="1">
                                                <a:latin typeface="Cambria Math"/>
                                              </a:rPr>
                                            </m:ctrlPr>
                                          </m:accPr>
                                          <m:e>
                                            <m:r>
                                              <a:rPr lang="en-US" altLang="zh-CN" b="0" i="1">
                                                <a:latin typeface="Cambria Math"/>
                                              </a:rPr>
                                              <m:t>𝑥</m:t>
                                            </m:r>
                                          </m:e>
                                        </m:acc>
                                      </m:e>
                                    </m:d>
                                  </m:e>
                                </m:d>
                              </m:e>
                            </m:nary>
                          </m:e>
                        </m:nary>
                      </m:e>
                    </m:nary>
                  </m:oMath>
                </a14:m>
                <a:r>
                  <a:rPr lang="en-US" altLang="zh-CN" dirty="0"/>
                  <a:t>)</a:t>
                </a:r>
                <a:endParaRPr lang="zh-CN" altLang="zh-CN" dirty="0"/>
              </a:p>
              <a:p>
                <a:pPr/>
                <a14:m>
                  <m:oMathPara xmlns:m="http://schemas.openxmlformats.org/officeDocument/2006/math">
                    <m:oMathParaPr>
                      <m:jc m:val="left"/>
                    </m:oMathParaPr>
                    <m:oMath xmlns:m="http://schemas.openxmlformats.org/officeDocument/2006/math">
                      <m:r>
                        <a:rPr lang="en-US" altLang="zh-CN" b="0">
                          <a:latin typeface="Cambria Math"/>
                        </a:rPr>
                        <m:t>=</m:t>
                      </m:r>
                      <m:sSub>
                        <m:sSubPr>
                          <m:ctrlPr>
                            <a:rPr lang="zh-CN" altLang="zh-CN" i="1">
                              <a:latin typeface="Cambria Math"/>
                            </a:rPr>
                          </m:ctrlPr>
                        </m:sSubPr>
                        <m:e>
                          <m:r>
                            <a:rPr lang="en-US" altLang="zh-CN" b="0" i="1">
                              <a:latin typeface="Cambria Math"/>
                            </a:rPr>
                            <m:t>𝑁</m:t>
                          </m:r>
                        </m:e>
                        <m:sub>
                          <m:r>
                            <a:rPr lang="en-US" altLang="zh-CN" b="0" i="1">
                              <a:latin typeface="Cambria Math"/>
                            </a:rPr>
                            <m:t>𝑤</m:t>
                          </m:r>
                        </m:sub>
                      </m:sSub>
                      <m:nary>
                        <m:naryPr>
                          <m:chr m:val="∑"/>
                          <m:limLoc m:val="undOvr"/>
                          <m:ctrlPr>
                            <a:rPr lang="zh-CN" altLang="zh-CN" i="1">
                              <a:latin typeface="Cambria Math"/>
                            </a:rPr>
                          </m:ctrlPr>
                        </m:naryPr>
                        <m:sub>
                          <m:r>
                            <a:rPr lang="en-US" altLang="zh-CN" b="0" i="1">
                              <a:latin typeface="Cambria Math"/>
                            </a:rPr>
                            <m:t>𝑗</m:t>
                          </m:r>
                          <m:r>
                            <a:rPr lang="en-US" altLang="zh-CN" b="0" i="1">
                              <a:latin typeface="Cambria Math"/>
                            </a:rPr>
                            <m:t>=0</m:t>
                          </m:r>
                        </m:sub>
                        <m:sup>
                          <m:d>
                            <m:dPr>
                              <m:ctrlPr>
                                <a:rPr lang="zh-CN" altLang="zh-CN" i="1">
                                  <a:latin typeface="Cambria Math"/>
                                </a:rPr>
                              </m:ctrlPr>
                            </m:dPr>
                            <m:e>
                              <m:r>
                                <a:rPr lang="en-US" altLang="zh-CN" b="0" i="1">
                                  <a:latin typeface="Cambria Math"/>
                                </a:rPr>
                                <m:t>2</m:t>
                              </m:r>
                              <m:r>
                                <a:rPr lang="en-US" altLang="zh-CN" b="0" i="1">
                                  <a:latin typeface="Cambria Math"/>
                                </a:rPr>
                                <m:t>𝑙</m:t>
                              </m:r>
                              <m:r>
                                <a:rPr lang="en-US" altLang="zh-CN" b="0" i="1">
                                  <a:latin typeface="Cambria Math"/>
                                </a:rPr>
                                <m:t>+1</m:t>
                              </m:r>
                            </m:e>
                          </m:d>
                          <m:r>
                            <a:rPr lang="en-US" altLang="zh-CN" b="0" i="1">
                              <a:latin typeface="Cambria Math"/>
                            </a:rPr>
                            <m:t>𝑚</m:t>
                          </m:r>
                          <m:r>
                            <a:rPr lang="en-US" altLang="zh-CN" b="0" i="1">
                              <a:latin typeface="Cambria Math"/>
                            </a:rPr>
                            <m:t>−1</m:t>
                          </m:r>
                        </m:sup>
                        <m:e>
                          <m:nary>
                            <m:naryPr>
                              <m:limLoc m:val="undOvr"/>
                              <m:ctrlPr>
                                <a:rPr lang="zh-CN" altLang="zh-CN" i="1">
                                  <a:latin typeface="Cambria Math"/>
                                </a:rPr>
                              </m:ctrlPr>
                            </m:naryPr>
                            <m:sub>
                              <m:r>
                                <a:rPr lang="en-US" altLang="zh-CN" b="0" i="1">
                                  <a:latin typeface="Cambria Math"/>
                                </a:rPr>
                                <m:t>0</m:t>
                              </m:r>
                            </m:sub>
                            <m:sup>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sup>
                            <m:e>
                              <m:r>
                                <a:rPr lang="en-US" altLang="zh-CN" b="0" i="1">
                                  <a:latin typeface="Cambria Math"/>
                                </a:rPr>
                                <m:t>𝑑</m:t>
                              </m:r>
                              <m:acc>
                                <m:accPr>
                                  <m:chr m:val="̃"/>
                                  <m:ctrlPr>
                                    <a:rPr lang="zh-CN" altLang="zh-CN" i="1">
                                      <a:latin typeface="Cambria Math"/>
                                    </a:rPr>
                                  </m:ctrlPr>
                                </m:accPr>
                                <m:e>
                                  <m:r>
                                    <a:rPr lang="en-US" altLang="zh-CN" b="0" i="1">
                                      <a:latin typeface="Cambria Math"/>
                                    </a:rPr>
                                    <m:t>𝑥</m:t>
                                  </m:r>
                                </m:e>
                              </m:acc>
                              <m:sSub>
                                <m:sSubPr>
                                  <m:ctrlPr>
                                    <a:rPr lang="zh-CN" altLang="zh-CN" i="1">
                                      <a:latin typeface="Cambria Math"/>
                                    </a:rPr>
                                  </m:ctrlPr>
                                </m:sSubPr>
                                <m:e>
                                  <m:r>
                                    <a:rPr lang="en-US" altLang="zh-CN" b="0" i="1">
                                      <a:latin typeface="Cambria Math"/>
                                    </a:rPr>
                                    <m:t>𝐴</m:t>
                                  </m:r>
                                </m:e>
                                <m:sub>
                                  <m:r>
                                    <a:rPr lang="en-US" altLang="zh-CN" b="0" i="1">
                                      <a:latin typeface="Cambria Math"/>
                                    </a:rPr>
                                    <m:t>𝑗</m:t>
                                  </m:r>
                                </m:sub>
                              </m:sSub>
                              <m:d>
                                <m:dPr>
                                  <m:ctrlPr>
                                    <a:rPr lang="zh-CN" altLang="zh-CN" i="1">
                                      <a:latin typeface="Cambria Math"/>
                                    </a:rPr>
                                  </m:ctrlPr>
                                </m:dPr>
                                <m:e>
                                  <m:acc>
                                    <m:accPr>
                                      <m:chr m:val="̃"/>
                                      <m:ctrlPr>
                                        <a:rPr lang="zh-CN" altLang="zh-CN" i="1">
                                          <a:latin typeface="Cambria Math"/>
                                        </a:rPr>
                                      </m:ctrlPr>
                                    </m:accPr>
                                    <m:e>
                                      <m:r>
                                        <a:rPr lang="en-US" altLang="zh-CN" b="0" i="1">
                                          <a:latin typeface="Cambria Math"/>
                                        </a:rPr>
                                        <m:t>𝑥</m:t>
                                      </m:r>
                                    </m:e>
                                  </m:acc>
                                </m:e>
                              </m:d>
                              <m:r>
                                <a:rPr lang="en-US" altLang="zh-CN" b="0" i="1">
                                  <a:latin typeface="Cambria Math"/>
                                </a:rPr>
                                <m:t>𝑐𝑜𝑠</m:t>
                              </m:r>
                              <m:d>
                                <m:dPr>
                                  <m:begChr m:val="["/>
                                  <m:endChr m:val="]"/>
                                  <m:ctrlPr>
                                    <a:rPr lang="zh-CN" altLang="zh-CN" i="1">
                                      <a:latin typeface="Cambria Math"/>
                                    </a:rPr>
                                  </m:ctrlPr>
                                </m:dPr>
                                <m:e>
                                  <m:d>
                                    <m:dPr>
                                      <m:ctrlPr>
                                        <a:rPr lang="zh-CN" altLang="zh-CN" i="1">
                                          <a:latin typeface="Cambria Math"/>
                                        </a:rPr>
                                      </m:ctrlPr>
                                    </m:d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𝑥</m:t>
                                      </m:r>
                                      <m:r>
                                        <a:rPr lang="en-US" altLang="zh-CN" b="0" i="1">
                                          <a:latin typeface="Cambria Math"/>
                                        </a:rPr>
                                        <m:t>−</m:t>
                                      </m:r>
                                      <m:sSub>
                                        <m:sSubPr>
                                          <m:ctrlPr>
                                            <a:rPr lang="zh-CN" altLang="zh-CN" i="1">
                                              <a:latin typeface="Cambria Math"/>
                                            </a:rPr>
                                          </m:ctrlPr>
                                        </m:sSubPr>
                                        <m:e>
                                          <m:r>
                                            <a:rPr lang="en-US" altLang="zh-CN" b="0" i="1">
                                              <a:latin typeface="Cambria Math"/>
                                            </a:rPr>
                                            <m:t>𝜔</m:t>
                                          </m:r>
                                        </m:e>
                                        <m:sub>
                                          <m:r>
                                            <a:rPr lang="en-US" altLang="zh-CN" b="0" i="1">
                                              <a:latin typeface="Cambria Math"/>
                                            </a:rPr>
                                            <m:t>𝑓𝑡</m:t>
                                          </m:r>
                                        </m:sub>
                                      </m:sSub>
                                    </m:e>
                                  </m:d>
                                  <m:r>
                                    <a:rPr lang="en-US" altLang="zh-CN" b="0" i="1">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acc>
                                    <m:accPr>
                                      <m:chr m:val="̃"/>
                                      <m:ctrlPr>
                                        <a:rPr lang="zh-CN" altLang="zh-CN" i="1">
                                          <a:latin typeface="Cambria Math"/>
                                        </a:rPr>
                                      </m:ctrlPr>
                                    </m:accPr>
                                    <m:e>
                                      <m:r>
                                        <a:rPr lang="en-US" altLang="zh-CN" b="0" i="1">
                                          <a:latin typeface="Cambria Math"/>
                                        </a:rPr>
                                        <m:t>𝑥</m:t>
                                      </m:r>
                                    </m:e>
                                  </m:acc>
                                </m:e>
                              </m:d>
                            </m:e>
                          </m:nary>
                        </m:e>
                      </m:nary>
                    </m:oMath>
                  </m:oMathPara>
                </a14:m>
                <a:endParaRPr lang="zh-CN" altLang="zh-CN" dirty="0"/>
              </a:p>
              <a:p>
                <a:pPr/>
                <a14:m>
                  <m:oMathPara xmlns:m="http://schemas.openxmlformats.org/officeDocument/2006/math">
                    <m:oMathParaPr>
                      <m:jc m:val="left"/>
                    </m:oMathParaPr>
                    <m:oMath xmlns:m="http://schemas.openxmlformats.org/officeDocument/2006/math">
                      <m:r>
                        <a:rPr lang="en-US" altLang="zh-CN" b="0">
                          <a:latin typeface="Cambria Math"/>
                        </a:rPr>
                        <m:t>=</m:t>
                      </m:r>
                      <m:sSub>
                        <m:sSubPr>
                          <m:ctrlPr>
                            <a:rPr lang="zh-CN" altLang="zh-CN" i="1">
                              <a:latin typeface="Cambria Math"/>
                            </a:rPr>
                          </m:ctrlPr>
                        </m:sSubPr>
                        <m:e>
                          <m:r>
                            <a:rPr lang="en-US" altLang="zh-CN" b="0" i="1">
                              <a:latin typeface="Cambria Math"/>
                            </a:rPr>
                            <m:t>𝑁</m:t>
                          </m:r>
                        </m:e>
                        <m:sub>
                          <m:r>
                            <a:rPr lang="en-US" altLang="zh-CN" b="0" i="1">
                              <a:latin typeface="Cambria Math"/>
                            </a:rPr>
                            <m:t>𝑤</m:t>
                          </m:r>
                        </m:sub>
                      </m:sSub>
                      <m:nary>
                        <m:naryPr>
                          <m:chr m:val="∑"/>
                          <m:limLoc m:val="undOvr"/>
                          <m:ctrlPr>
                            <a:rPr lang="zh-CN" altLang="zh-CN" i="1">
                              <a:latin typeface="Cambria Math"/>
                            </a:rPr>
                          </m:ctrlPr>
                        </m:naryPr>
                        <m:sub>
                          <m:r>
                            <a:rPr lang="en-US" altLang="zh-CN" b="0" i="1">
                              <a:latin typeface="Cambria Math"/>
                            </a:rPr>
                            <m:t>𝑗</m:t>
                          </m:r>
                          <m:r>
                            <a:rPr lang="en-US" altLang="zh-CN" b="0" i="1">
                              <a:latin typeface="Cambria Math"/>
                            </a:rPr>
                            <m:t>=0</m:t>
                          </m:r>
                        </m:sub>
                        <m:sup>
                          <m:d>
                            <m:dPr>
                              <m:ctrlPr>
                                <a:rPr lang="zh-CN" altLang="zh-CN" i="1">
                                  <a:latin typeface="Cambria Math"/>
                                </a:rPr>
                              </m:ctrlPr>
                            </m:dPr>
                            <m:e>
                              <m:r>
                                <a:rPr lang="en-US" altLang="zh-CN" b="0" i="1">
                                  <a:latin typeface="Cambria Math"/>
                                </a:rPr>
                                <m:t>2</m:t>
                              </m:r>
                              <m:r>
                                <a:rPr lang="en-US" altLang="zh-CN" b="0" i="1">
                                  <a:latin typeface="Cambria Math"/>
                                </a:rPr>
                                <m:t>𝑙</m:t>
                              </m:r>
                              <m:r>
                                <a:rPr lang="en-US" altLang="zh-CN" b="0" i="1">
                                  <a:latin typeface="Cambria Math"/>
                                </a:rPr>
                                <m:t>+1</m:t>
                              </m:r>
                            </m:e>
                          </m:d>
                          <m:r>
                            <a:rPr lang="en-US" altLang="zh-CN" b="0" i="1">
                              <a:latin typeface="Cambria Math"/>
                            </a:rPr>
                            <m:t>𝑚</m:t>
                          </m:r>
                          <m:r>
                            <a:rPr lang="en-US" altLang="zh-CN" b="0" i="1">
                              <a:latin typeface="Cambria Math"/>
                            </a:rPr>
                            <m:t>−1</m:t>
                          </m:r>
                        </m:sup>
                        <m:e>
                          <m:nary>
                            <m:naryPr>
                              <m:limLoc m:val="undOvr"/>
                              <m:ctrlPr>
                                <a:rPr lang="zh-CN" altLang="zh-CN" i="1">
                                  <a:latin typeface="Cambria Math"/>
                                </a:rPr>
                              </m:ctrlPr>
                            </m:naryPr>
                            <m:sub>
                              <m:r>
                                <a:rPr lang="en-US" altLang="zh-CN" b="0" i="1">
                                  <a:latin typeface="Cambria Math"/>
                                </a:rPr>
                                <m:t>0</m:t>
                              </m:r>
                            </m:sub>
                            <m:sup>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sup>
                            <m:e>
                              <m:r>
                                <a:rPr lang="en-US" altLang="zh-CN" b="0" i="1">
                                  <a:latin typeface="Cambria Math"/>
                                </a:rPr>
                                <m:t>𝑑</m:t>
                              </m:r>
                              <m:acc>
                                <m:accPr>
                                  <m:chr m:val="̃"/>
                                  <m:ctrlPr>
                                    <a:rPr lang="zh-CN" altLang="zh-CN" i="1">
                                      <a:latin typeface="Cambria Math"/>
                                    </a:rPr>
                                  </m:ctrlPr>
                                </m:accPr>
                                <m:e>
                                  <m:r>
                                    <a:rPr lang="en-US" altLang="zh-CN" b="0" i="1">
                                      <a:latin typeface="Cambria Math"/>
                                    </a:rPr>
                                    <m:t>𝑥</m:t>
                                  </m:r>
                                </m:e>
                              </m:acc>
                              <m:sSub>
                                <m:sSubPr>
                                  <m:ctrlPr>
                                    <a:rPr lang="zh-CN" altLang="zh-CN" i="1">
                                      <a:latin typeface="Cambria Math"/>
                                    </a:rPr>
                                  </m:ctrlPr>
                                </m:sSubPr>
                                <m:e>
                                  <m:r>
                                    <a:rPr lang="en-US" altLang="zh-CN" b="0" i="1">
                                      <a:latin typeface="Cambria Math"/>
                                    </a:rPr>
                                    <m:t>𝐴</m:t>
                                  </m:r>
                                </m:e>
                                <m:sub>
                                  <m:r>
                                    <a:rPr lang="en-US" altLang="zh-CN" b="0" i="1">
                                      <a:latin typeface="Cambria Math"/>
                                    </a:rPr>
                                    <m:t>𝑗</m:t>
                                  </m:r>
                                </m:sub>
                              </m:sSub>
                              <m:d>
                                <m:dPr>
                                  <m:ctrlPr>
                                    <a:rPr lang="zh-CN" altLang="zh-CN" i="1">
                                      <a:latin typeface="Cambria Math"/>
                                    </a:rPr>
                                  </m:ctrlPr>
                                </m:dPr>
                                <m:e>
                                  <m:acc>
                                    <m:accPr>
                                      <m:chr m:val="̃"/>
                                      <m:ctrlPr>
                                        <a:rPr lang="zh-CN" altLang="zh-CN" i="1">
                                          <a:latin typeface="Cambria Math"/>
                                        </a:rPr>
                                      </m:ctrlPr>
                                    </m:accPr>
                                    <m:e>
                                      <m:r>
                                        <a:rPr lang="en-US" altLang="zh-CN" b="0" i="1">
                                          <a:latin typeface="Cambria Math"/>
                                        </a:rPr>
                                        <m:t>𝑥</m:t>
                                      </m:r>
                                    </m:e>
                                  </m:acc>
                                </m:e>
                              </m:d>
                              <m:d>
                                <m:dPr>
                                  <m:begChr m:val="{"/>
                                  <m:endChr m:val="}"/>
                                  <m:ctrlPr>
                                    <a:rPr lang="zh-CN" altLang="zh-CN" i="1">
                                      <a:latin typeface="Cambria Math"/>
                                    </a:rPr>
                                  </m:ctrlPr>
                                </m:dPr>
                                <m:e>
                                  <m:r>
                                    <a:rPr lang="en-US" altLang="zh-CN" b="0" i="1">
                                      <a:latin typeface="Cambria Math"/>
                                    </a:rPr>
                                    <m:t>𝑐𝑜𝑠</m:t>
                                  </m:r>
                                  <m:d>
                                    <m:dPr>
                                      <m:ctrlPr>
                                        <a:rPr lang="zh-CN" altLang="zh-CN" i="1">
                                          <a:latin typeface="Cambria Math"/>
                                        </a:rPr>
                                      </m:ctrlPr>
                                    </m:d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𝑥</m:t>
                                      </m:r>
                                      <m:r>
                                        <a:rPr lang="en-US" altLang="zh-CN" b="0" i="1">
                                          <a:latin typeface="Cambria Math"/>
                                        </a:rPr>
                                        <m:t>−</m:t>
                                      </m:r>
                                      <m:sSub>
                                        <m:sSubPr>
                                          <m:ctrlPr>
                                            <a:rPr lang="zh-CN" altLang="zh-CN" i="1">
                                              <a:latin typeface="Cambria Math"/>
                                            </a:rPr>
                                          </m:ctrlPr>
                                        </m:sSubPr>
                                        <m:e>
                                          <m:r>
                                            <a:rPr lang="en-US" altLang="zh-CN" b="0" i="1">
                                              <a:latin typeface="Cambria Math"/>
                                            </a:rPr>
                                            <m:t>𝜔</m:t>
                                          </m:r>
                                        </m:e>
                                        <m:sub>
                                          <m:r>
                                            <a:rPr lang="en-US" altLang="zh-CN" b="0" i="1">
                                              <a:latin typeface="Cambria Math"/>
                                            </a:rPr>
                                            <m:t>𝑓𝑡</m:t>
                                          </m:r>
                                        </m:sub>
                                      </m:sSub>
                                    </m:e>
                                  </m:d>
                                  <m:r>
                                    <a:rPr lang="en-US" altLang="zh-CN" b="0" i="1">
                                      <a:latin typeface="Cambria Math"/>
                                    </a:rPr>
                                    <m:t>𝑐𝑜𝑠</m:t>
                                  </m:r>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acc>
                                    <m:accPr>
                                      <m:chr m:val="̃"/>
                                      <m:ctrlPr>
                                        <a:rPr lang="zh-CN" altLang="zh-CN" i="1">
                                          <a:latin typeface="Cambria Math"/>
                                        </a:rPr>
                                      </m:ctrlPr>
                                    </m:accPr>
                                    <m:e>
                                      <m:r>
                                        <a:rPr lang="en-US" altLang="zh-CN" b="0" i="1">
                                          <a:latin typeface="Cambria Math"/>
                                        </a:rPr>
                                        <m:t>𝑥</m:t>
                                      </m:r>
                                    </m:e>
                                  </m:acc>
                                  <m:r>
                                    <a:rPr lang="en-US" altLang="zh-CN" b="0" i="1" smtClean="0">
                                      <a:latin typeface="Cambria Math"/>
                                    </a:rPr>
                                    <m:t>     </m:t>
                                  </m:r>
                                  <m:r>
                                    <a:rPr lang="en-US" altLang="zh-CN" b="0" i="1">
                                      <a:latin typeface="Cambria Math"/>
                                    </a:rPr>
                                    <m:t>−</m:t>
                                  </m:r>
                                  <m:r>
                                    <a:rPr lang="en-US" altLang="zh-CN" b="0" i="1">
                                      <a:latin typeface="Cambria Math"/>
                                    </a:rPr>
                                    <m:t>𝑠𝑖𝑛</m:t>
                                  </m:r>
                                  <m:d>
                                    <m:dPr>
                                      <m:ctrlPr>
                                        <a:rPr lang="zh-CN" altLang="zh-CN" i="1">
                                          <a:latin typeface="Cambria Math"/>
                                        </a:rPr>
                                      </m:ctrlPr>
                                    </m:d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𝑥</m:t>
                                      </m:r>
                                      <m:r>
                                        <a:rPr lang="en-US" altLang="zh-CN" b="0" i="1">
                                          <a:latin typeface="Cambria Math"/>
                                        </a:rPr>
                                        <m:t>−</m:t>
                                      </m:r>
                                      <m:sSub>
                                        <m:sSubPr>
                                          <m:ctrlPr>
                                            <a:rPr lang="zh-CN" altLang="zh-CN" i="1">
                                              <a:latin typeface="Cambria Math"/>
                                            </a:rPr>
                                          </m:ctrlPr>
                                        </m:sSubPr>
                                        <m:e>
                                          <m:r>
                                            <a:rPr lang="en-US" altLang="zh-CN" b="0" i="1">
                                              <a:latin typeface="Cambria Math"/>
                                            </a:rPr>
                                            <m:t>𝜔</m:t>
                                          </m:r>
                                        </m:e>
                                        <m:sub>
                                          <m:r>
                                            <a:rPr lang="en-US" altLang="zh-CN" b="0" i="1">
                                              <a:latin typeface="Cambria Math"/>
                                            </a:rPr>
                                            <m:t>𝑓𝑡</m:t>
                                          </m:r>
                                        </m:sub>
                                      </m:sSub>
                                    </m:e>
                                  </m:d>
                                  <m:r>
                                    <a:rPr lang="en-US" altLang="zh-CN" b="0" i="1">
                                      <a:latin typeface="Cambria Math"/>
                                    </a:rPr>
                                    <m:t>𝑠𝑖𝑛</m:t>
                                  </m:r>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acc>
                                    <m:accPr>
                                      <m:chr m:val="̃"/>
                                      <m:ctrlPr>
                                        <a:rPr lang="zh-CN" altLang="zh-CN" i="1">
                                          <a:latin typeface="Cambria Math"/>
                                        </a:rPr>
                                      </m:ctrlPr>
                                    </m:accPr>
                                    <m:e>
                                      <m:r>
                                        <a:rPr lang="en-US" altLang="zh-CN" b="0" i="1">
                                          <a:latin typeface="Cambria Math"/>
                                        </a:rPr>
                                        <m:t>𝑥</m:t>
                                      </m:r>
                                    </m:e>
                                  </m:acc>
                                </m:e>
                              </m:d>
                            </m:e>
                          </m:nary>
                        </m:e>
                      </m:nary>
                    </m:oMath>
                  </m:oMathPara>
                </a14:m>
                <a:endParaRPr lang="zh-CN" altLang="zh-CN" dirty="0"/>
              </a:p>
              <a:p>
                <a:pPr/>
                <a14:m>
                  <m:oMathPara xmlns:m="http://schemas.openxmlformats.org/officeDocument/2006/math">
                    <m:oMathParaPr>
                      <m:jc m:val="left"/>
                    </m:oMathParaPr>
                    <m:oMath xmlns:m="http://schemas.openxmlformats.org/officeDocument/2006/math">
                      <m:r>
                        <a:rPr lang="en-US" altLang="zh-CN" b="0">
                          <a:latin typeface="Cambria Math"/>
                        </a:rPr>
                        <m:t>=</m:t>
                      </m:r>
                      <m:sSub>
                        <m:sSubPr>
                          <m:ctrlPr>
                            <a:rPr lang="zh-CN" altLang="zh-CN" i="1">
                              <a:latin typeface="Cambria Math"/>
                            </a:rPr>
                          </m:ctrlPr>
                        </m:sSubPr>
                        <m:e>
                          <m:r>
                            <a:rPr lang="en-US" altLang="zh-CN" b="0" i="1">
                              <a:latin typeface="Cambria Math"/>
                            </a:rPr>
                            <m:t>𝐶</m:t>
                          </m:r>
                        </m:e>
                        <m:sub>
                          <m:r>
                            <a:rPr lang="en-US" altLang="zh-CN" b="0" i="1">
                              <a:latin typeface="Cambria Math"/>
                            </a:rPr>
                            <m:t>𝑊</m:t>
                          </m:r>
                        </m:sub>
                      </m:sSub>
                      <m:r>
                        <a:rPr lang="en-US" altLang="zh-CN" b="0" i="1">
                          <a:latin typeface="Cambria Math"/>
                        </a:rPr>
                        <m:t> </m:t>
                      </m:r>
                      <m:r>
                        <a:rPr lang="en-US" altLang="zh-CN" b="0" i="1">
                          <a:latin typeface="Cambria Math"/>
                        </a:rPr>
                        <m:t>𝑐𝑜𝑠</m:t>
                      </m:r>
                      <m:d>
                        <m:dPr>
                          <m:ctrlPr>
                            <a:rPr lang="zh-CN" altLang="zh-CN" i="1">
                              <a:latin typeface="Cambria Math"/>
                            </a:rPr>
                          </m:ctrlPr>
                        </m:d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𝑥</m:t>
                          </m:r>
                          <m:r>
                            <a:rPr lang="en-US" altLang="zh-CN" b="0" i="1">
                              <a:latin typeface="Cambria Math"/>
                            </a:rPr>
                            <m:t>−</m:t>
                          </m:r>
                          <m:sSub>
                            <m:sSubPr>
                              <m:ctrlPr>
                                <a:rPr lang="zh-CN" altLang="zh-CN" i="1">
                                  <a:latin typeface="Cambria Math"/>
                                </a:rPr>
                              </m:ctrlPr>
                            </m:sSubPr>
                            <m:e>
                              <m:r>
                                <a:rPr lang="en-US" altLang="zh-CN" b="0" i="1">
                                  <a:latin typeface="Cambria Math"/>
                                </a:rPr>
                                <m:t>𝜔</m:t>
                              </m:r>
                            </m:e>
                            <m:sub>
                              <m:r>
                                <a:rPr lang="en-US" altLang="zh-CN" b="0" i="1">
                                  <a:latin typeface="Cambria Math"/>
                                </a:rPr>
                                <m:t>𝑓𝑡</m:t>
                              </m:r>
                            </m:sub>
                          </m:sSub>
                        </m:e>
                      </m:d>
                      <m:r>
                        <a:rPr lang="en-US" altLang="zh-CN" b="0" i="1">
                          <a:latin typeface="Cambria Math"/>
                        </a:rPr>
                        <m:t>−</m:t>
                      </m:r>
                      <m:sSub>
                        <m:sSubPr>
                          <m:ctrlPr>
                            <a:rPr lang="zh-CN" altLang="zh-CN" i="1">
                              <a:latin typeface="Cambria Math"/>
                            </a:rPr>
                          </m:ctrlPr>
                        </m:sSubPr>
                        <m:e>
                          <m:r>
                            <a:rPr lang="en-US" altLang="zh-CN" b="0" i="1">
                              <a:latin typeface="Cambria Math"/>
                            </a:rPr>
                            <m:t>𝑆</m:t>
                          </m:r>
                        </m:e>
                        <m:sub>
                          <m:r>
                            <a:rPr lang="en-US" altLang="zh-CN" b="0" i="1">
                              <a:latin typeface="Cambria Math"/>
                            </a:rPr>
                            <m:t>𝑊</m:t>
                          </m:r>
                        </m:sub>
                      </m:sSub>
                      <m:r>
                        <a:rPr lang="en-US" altLang="zh-CN" b="0" i="1">
                          <a:latin typeface="Cambria Math"/>
                        </a:rPr>
                        <m:t> </m:t>
                      </m:r>
                      <m:r>
                        <a:rPr lang="en-US" altLang="zh-CN" b="0" i="1">
                          <a:latin typeface="Cambria Math"/>
                        </a:rPr>
                        <m:t>𝑠𝑖𝑛</m:t>
                      </m:r>
                      <m:d>
                        <m:dPr>
                          <m:ctrlPr>
                            <a:rPr lang="zh-CN" altLang="zh-CN" i="1">
                              <a:latin typeface="Cambria Math"/>
                            </a:rPr>
                          </m:ctrlPr>
                        </m:d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𝑥</m:t>
                          </m:r>
                          <m:r>
                            <a:rPr lang="en-US" altLang="zh-CN" b="0" i="1">
                              <a:latin typeface="Cambria Math"/>
                            </a:rPr>
                            <m:t>−</m:t>
                          </m:r>
                          <m:sSub>
                            <m:sSubPr>
                              <m:ctrlPr>
                                <a:rPr lang="zh-CN" altLang="zh-CN" i="1">
                                  <a:latin typeface="Cambria Math"/>
                                </a:rPr>
                              </m:ctrlPr>
                            </m:sSubPr>
                            <m:e>
                              <m:r>
                                <a:rPr lang="en-US" altLang="zh-CN" b="0" i="1">
                                  <a:latin typeface="Cambria Math"/>
                                </a:rPr>
                                <m:t>𝜔</m:t>
                              </m:r>
                            </m:e>
                            <m:sub>
                              <m:r>
                                <a:rPr lang="en-US" altLang="zh-CN" b="0" i="1">
                                  <a:latin typeface="Cambria Math"/>
                                </a:rPr>
                                <m:t>𝑓𝑡</m:t>
                              </m:r>
                            </m:sub>
                          </m:sSub>
                        </m:e>
                      </m:d>
                    </m:oMath>
                  </m:oMathPara>
                </a14:m>
                <a:endParaRPr lang="zh-CN" altLang="zh-CN" dirty="0"/>
              </a:p>
              <a:p>
                <a14:m>
                  <m:oMath xmlns:m="http://schemas.openxmlformats.org/officeDocument/2006/math">
                    <m:r>
                      <a:rPr lang="en-US" altLang="zh-CN" b="0">
                        <a:latin typeface="Cambria Math"/>
                      </a:rPr>
                      <m:t>=</m:t>
                    </m:r>
                    <m:sSub>
                      <m:sSubPr>
                        <m:ctrlPr>
                          <a:rPr lang="zh-CN" altLang="zh-CN" i="1">
                            <a:latin typeface="Cambria Math"/>
                          </a:rPr>
                        </m:ctrlPr>
                      </m:sSubPr>
                      <m:e>
                        <m:r>
                          <a:rPr lang="en-US" altLang="zh-CN" b="0" i="1">
                            <a:latin typeface="Cambria Math"/>
                          </a:rPr>
                          <m:t>𝐴</m:t>
                        </m:r>
                      </m:e>
                      <m:sub>
                        <m:r>
                          <a:rPr lang="en-US" altLang="zh-CN" b="0" i="1">
                            <a:latin typeface="Cambria Math"/>
                          </a:rPr>
                          <m:t>𝑊</m:t>
                        </m:r>
                      </m:sub>
                    </m:sSub>
                    <m:r>
                      <a:rPr lang="en-US" altLang="zh-CN" b="0" i="1">
                        <a:latin typeface="Cambria Math"/>
                      </a:rPr>
                      <m:t>𝑐𝑜𝑠</m:t>
                    </m:r>
                    <m:d>
                      <m:dPr>
                        <m:begChr m:val="["/>
                        <m:endChr m:val="]"/>
                        <m:ctrlPr>
                          <a:rPr lang="zh-CN" altLang="zh-CN" i="1">
                            <a:latin typeface="Cambria Math"/>
                          </a:rPr>
                        </m:ctrlPr>
                      </m:dPr>
                      <m:e>
                        <m:d>
                          <m:dPr>
                            <m:ctrlPr>
                              <a:rPr lang="zh-CN" altLang="zh-CN" i="1">
                                <a:latin typeface="Cambria Math"/>
                              </a:rPr>
                            </m:ctrlPr>
                          </m:d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𝑥</m:t>
                            </m:r>
                            <m:r>
                              <a:rPr lang="en-US" altLang="zh-CN" b="0" i="1">
                                <a:latin typeface="Cambria Math"/>
                              </a:rPr>
                              <m:t>−</m:t>
                            </m:r>
                            <m:sSub>
                              <m:sSubPr>
                                <m:ctrlPr>
                                  <a:rPr lang="zh-CN" altLang="zh-CN" i="1">
                                    <a:latin typeface="Cambria Math"/>
                                  </a:rPr>
                                </m:ctrlPr>
                              </m:sSubPr>
                              <m:e>
                                <m:r>
                                  <a:rPr lang="en-US" altLang="zh-CN" b="0" i="1">
                                    <a:latin typeface="Cambria Math"/>
                                  </a:rPr>
                                  <m:t>𝜔</m:t>
                                </m:r>
                              </m:e>
                              <m:sub>
                                <m:r>
                                  <a:rPr lang="en-US" altLang="zh-CN" b="0" i="1">
                                    <a:latin typeface="Cambria Math"/>
                                  </a:rPr>
                                  <m:t>𝑓</m:t>
                                </m:r>
                              </m:sub>
                            </m:sSub>
                            <m:r>
                              <a:rPr lang="en-US" altLang="zh-CN" b="0" i="1">
                                <a:latin typeface="Cambria Math"/>
                              </a:rPr>
                              <m:t>𝑡</m:t>
                            </m:r>
                          </m:e>
                        </m:d>
                        <m:r>
                          <a:rPr lang="en-US" altLang="zh-CN" b="0" i="1">
                            <a:latin typeface="Cambria Math"/>
                          </a:rPr>
                          <m:t>+</m:t>
                        </m:r>
                        <m:sSub>
                          <m:sSubPr>
                            <m:ctrlPr>
                              <a:rPr lang="zh-CN" altLang="zh-CN" i="1">
                                <a:latin typeface="Cambria Math"/>
                              </a:rPr>
                            </m:ctrlPr>
                          </m:sSubPr>
                          <m:e>
                            <m:r>
                              <a:rPr lang="en-US" altLang="zh-CN" b="0" i="1">
                                <a:latin typeface="Cambria Math"/>
                              </a:rPr>
                              <m:t>𝜃</m:t>
                            </m:r>
                          </m:e>
                          <m:sub>
                            <m:r>
                              <a:rPr lang="en-US" altLang="zh-CN" b="0" i="1">
                                <a:latin typeface="Cambria Math"/>
                              </a:rPr>
                              <m:t>𝑊</m:t>
                            </m:r>
                          </m:sub>
                        </m:sSub>
                      </m:e>
                    </m:d>
                  </m:oMath>
                </a14:m>
                <a:r>
                  <a:rPr lang="en-US" altLang="zh-CN" dirty="0"/>
                  <a:t>                    </a:t>
                </a:r>
                <a:r>
                  <a:rPr lang="zh-CN" altLang="zh-CN" dirty="0"/>
                  <a:t>（</a:t>
                </a:r>
                <a:r>
                  <a:rPr lang="en-US" altLang="zh-CN" dirty="0"/>
                  <a:t>1.15</a:t>
                </a:r>
                <a:r>
                  <a:rPr lang="zh-CN" altLang="zh-CN" dirty="0"/>
                  <a:t>）</a:t>
                </a:r>
              </a:p>
            </p:txBody>
          </p:sp>
        </mc:Choice>
        <mc:Fallback xmlns="">
          <p:sp>
            <p:nvSpPr>
              <p:cNvPr id="4" name="矩形 3"/>
              <p:cNvSpPr>
                <a:spLocks noRot="1" noChangeAspect="1" noMove="1" noResize="1" noEditPoints="1" noAdjustHandles="1" noChangeArrowheads="1" noChangeShapeType="1" noTextEdit="1"/>
              </p:cNvSpPr>
              <p:nvPr/>
            </p:nvSpPr>
            <p:spPr>
              <a:xfrm>
                <a:off x="1468438" y="3356992"/>
                <a:ext cx="7675562" cy="3519618"/>
              </a:xfrm>
              <a:prstGeom prst="rect">
                <a:avLst/>
              </a:prstGeom>
              <a:blipFill rotWithShape="1">
                <a:blip r:embed="rId3"/>
                <a:stretch>
                  <a:fillRect l="-1350" t="-5199" b="-7279"/>
                </a:stretch>
              </a:blipFill>
            </p:spPr>
            <p:txBody>
              <a:bodyPr/>
              <a:lstStyle/>
              <a:p>
                <a:r>
                  <a:rPr lang="zh-CN" altLang="en-US">
                    <a:noFill/>
                  </a:rPr>
                  <a:t> </a:t>
                </a:r>
              </a:p>
            </p:txBody>
          </p:sp>
        </mc:Fallback>
      </mc:AlternateContent>
      <p:sp>
        <p:nvSpPr>
          <p:cNvPr id="5"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Tree>
    <p:extLst>
      <p:ext uri="{BB962C8B-B14F-4D97-AF65-F5344CB8AC3E}">
        <p14:creationId xmlns:p14="http://schemas.microsoft.com/office/powerpoint/2010/main" val="3518931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p:txBody>
              <a:bodyPr/>
              <a:lstStyle/>
              <a:p>
                <a:endParaRPr lang="en-US" altLang="zh-CN" dirty="0" smtClean="0"/>
              </a:p>
              <a:p>
                <a:endParaRPr lang="en-US" altLang="zh-CN" dirty="0"/>
              </a:p>
              <a:p>
                <a:endParaRPr lang="en-US" altLang="zh-CN" dirty="0" smtClean="0"/>
              </a:p>
              <a:p>
                <a:pPr marL="109728" indent="0">
                  <a:buNone/>
                </a:pPr>
                <a:endParaRPr lang="en-US" altLang="zh-CN" dirty="0" smtClean="0"/>
              </a:p>
              <a:p>
                <a:pPr>
                  <a:lnSpc>
                    <a:spcPct val="150000"/>
                  </a:lnSpc>
                </a:pP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𝑊</m:t>
                        </m:r>
                      </m:sub>
                    </m:sSub>
                  </m:oMath>
                </a14:m>
                <a:r>
                  <a:rPr lang="zh-CN" altLang="zh-CN" sz="2000" dirty="0"/>
                  <a:t>是入射电子与入射激光在</a:t>
                </a:r>
                <a:r>
                  <a:rPr lang="en-US" altLang="zh-CN" sz="2000" dirty="0"/>
                  <a:t>[0,L]</a:t>
                </a:r>
                <a:r>
                  <a:rPr lang="zh-CN" altLang="zh-CN" sz="2000" dirty="0"/>
                  <a:t>区间产生的沿</a:t>
                </a:r>
                <a14:m>
                  <m:oMath xmlns:m="http://schemas.openxmlformats.org/officeDocument/2006/math">
                    <m:d>
                      <m:dPr>
                        <m:ctrlPr>
                          <a:rPr lang="zh-CN" altLang="zh-CN" sz="2000" i="1">
                            <a:latin typeface="Cambria Math"/>
                          </a:rPr>
                        </m:ctrlPr>
                      </m:dPr>
                      <m:e>
                        <m:r>
                          <a:rPr lang="en-US" altLang="zh-CN" sz="2000" b="0" i="1">
                            <a:latin typeface="Cambria Math"/>
                          </a:rPr>
                          <m:t>−</m:t>
                        </m:r>
                        <m:r>
                          <a:rPr lang="en-US" altLang="zh-CN" sz="2000" b="0" i="1">
                            <a:latin typeface="Cambria Math"/>
                          </a:rPr>
                          <m:t>𝑥</m:t>
                        </m:r>
                      </m:e>
                    </m:d>
                  </m:oMath>
                </a14:m>
                <a:r>
                  <a:rPr lang="zh-CN" altLang="zh-CN" sz="2000" dirty="0"/>
                  <a:t>方向传播、波长为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a14:m>
                <a:r>
                  <a:rPr lang="zh-CN" altLang="zh-CN" sz="2000" dirty="0"/>
                  <a:t>光波的振幅，</a:t>
                </a: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𝑊</m:t>
                        </m:r>
                      </m:sub>
                    </m:sSub>
                  </m:oMath>
                </a14:m>
                <a:r>
                  <a:rPr lang="zh-CN" altLang="zh-CN" sz="2000" dirty="0"/>
                  <a:t>、</a:t>
                </a:r>
                <a14:m>
                  <m:oMath xmlns:m="http://schemas.openxmlformats.org/officeDocument/2006/math">
                    <m:sSub>
                      <m:sSubPr>
                        <m:ctrlPr>
                          <a:rPr lang="zh-CN" altLang="zh-CN" sz="2000" i="1">
                            <a:latin typeface="Cambria Math"/>
                          </a:rPr>
                        </m:ctrlPr>
                      </m:sSubPr>
                      <m:e>
                        <m:r>
                          <a:rPr lang="en-US" altLang="zh-CN" sz="2000" b="0" i="1">
                            <a:latin typeface="Cambria Math"/>
                          </a:rPr>
                          <m:t>𝜃</m:t>
                        </m:r>
                      </m:e>
                      <m:sub>
                        <m:r>
                          <a:rPr lang="en-US" altLang="zh-CN" sz="2000" b="0" i="1">
                            <a:latin typeface="Cambria Math"/>
                          </a:rPr>
                          <m:t>𝑊</m:t>
                        </m:r>
                      </m:sub>
                    </m:sSub>
                  </m:oMath>
                </a14:m>
                <a:r>
                  <a:rPr lang="zh-CN" altLang="zh-CN" sz="2000" dirty="0"/>
                  <a:t>是常数</a:t>
                </a:r>
                <a:r>
                  <a:rPr lang="zh-CN" altLang="zh-CN" sz="2000" dirty="0" smtClean="0"/>
                  <a:t>。</a:t>
                </a:r>
                <a:endParaRPr lang="en-US" altLang="zh-CN" sz="2000" dirty="0" smtClean="0"/>
              </a:p>
              <a:p>
                <a:pPr>
                  <a:lnSpc>
                    <a:spcPct val="150000"/>
                  </a:lnSpc>
                </a:pPr>
                <a:r>
                  <a:rPr lang="zh-CN" altLang="zh-CN" sz="2000" dirty="0"/>
                  <a:t>如果</a:t>
                </a: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𝑊</m:t>
                        </m:r>
                      </m:sub>
                    </m:sSub>
                    <m:r>
                      <a:rPr lang="en-US" altLang="zh-CN" sz="2000" b="0">
                        <a:latin typeface="Cambria Math"/>
                      </a:rPr>
                      <m:t>&gt;</m:t>
                    </m:r>
                    <m:r>
                      <a:rPr lang="en-US" altLang="zh-CN" sz="2000" b="0" i="1">
                        <a:latin typeface="Cambria Math"/>
                      </a:rPr>
                      <m:t>0</m:t>
                    </m:r>
                    <m:r>
                      <a:rPr lang="zh-CN" altLang="zh-CN" sz="2000" b="0">
                        <a:latin typeface="Cambria Math"/>
                      </a:rPr>
                      <m:t>，</m:t>
                    </m:r>
                  </m:oMath>
                </a14:m>
                <a:r>
                  <a:rPr lang="zh-CN" altLang="zh-CN" sz="2000" dirty="0"/>
                  <a:t>则背散射光</a:t>
                </a: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𝑓𝑤</m:t>
                        </m:r>
                      </m:sub>
                    </m:sSub>
                    <m:d>
                      <m:dPr>
                        <m:ctrlPr>
                          <a:rPr lang="zh-CN" altLang="zh-CN" sz="2000" i="1">
                            <a:latin typeface="Cambria Math"/>
                          </a:rPr>
                        </m:ctrlPr>
                      </m:dPr>
                      <m:e>
                        <m:r>
                          <a:rPr lang="en-US" altLang="zh-CN" sz="2000" b="0" i="1">
                            <a:latin typeface="Cambria Math"/>
                          </a:rPr>
                          <m:t>𝑥</m:t>
                        </m:r>
                        <m:r>
                          <a:rPr lang="en-US" altLang="zh-CN" sz="2000" b="0" i="1">
                            <a:latin typeface="Cambria Math"/>
                          </a:rPr>
                          <m:t>,</m:t>
                        </m:r>
                        <m:r>
                          <a:rPr lang="en-US" altLang="zh-CN" sz="2000" b="0" i="1">
                            <a:latin typeface="Cambria Math"/>
                          </a:rPr>
                          <m:t>𝑡</m:t>
                        </m:r>
                      </m:e>
                    </m:d>
                  </m:oMath>
                </a14:m>
                <a:r>
                  <a:rPr lang="zh-CN" altLang="zh-CN" sz="2000" dirty="0"/>
                  <a:t>就是激光。</a:t>
                </a:r>
              </a:p>
              <a:p>
                <a:pPr>
                  <a:lnSpc>
                    <a:spcPct val="150000"/>
                  </a:lnSpc>
                </a:pPr>
                <a:r>
                  <a:rPr lang="zh-CN" altLang="zh-CN" sz="2000" dirty="0"/>
                  <a:t>当（</a:t>
                </a:r>
                <a:r>
                  <a:rPr lang="en-US" altLang="zh-CN" sz="2000" dirty="0"/>
                  <a:t>4</a:t>
                </a:r>
                <a:r>
                  <a:rPr lang="zh-CN" altLang="zh-CN" sz="2000" dirty="0"/>
                  <a:t>）满足时，</a:t>
                </a: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𝑗</m:t>
                        </m:r>
                      </m:sub>
                    </m:sSub>
                    <m:d>
                      <m:dPr>
                        <m:ctrlPr>
                          <a:rPr lang="zh-CN" altLang="zh-CN" sz="2000" i="1">
                            <a:latin typeface="Cambria Math"/>
                          </a:rPr>
                        </m:ctrlPr>
                      </m:dPr>
                      <m:e>
                        <m:acc>
                          <m:accPr>
                            <m:chr m:val="̃"/>
                            <m:ctrlPr>
                              <a:rPr lang="zh-CN" altLang="zh-CN" sz="2000" i="1">
                                <a:latin typeface="Cambria Math"/>
                              </a:rPr>
                            </m:ctrlPr>
                          </m:accPr>
                          <m:e>
                            <m:r>
                              <a:rPr lang="en-US" altLang="zh-CN" sz="2000" b="0" i="1">
                                <a:latin typeface="Cambria Math"/>
                              </a:rPr>
                              <m:t>𝑥</m:t>
                            </m:r>
                          </m:e>
                        </m:acc>
                      </m:e>
                    </m:d>
                    <m:r>
                      <a:rPr lang="en-US" altLang="zh-CN" sz="2000" b="0">
                        <a:latin typeface="Cambria Math"/>
                      </a:rPr>
                      <m:t>&gt;</m:t>
                    </m:r>
                    <m:r>
                      <a:rPr lang="en-US" altLang="zh-CN" sz="2000" b="0" i="1">
                        <a:latin typeface="Cambria Math"/>
                      </a:rPr>
                      <m:t>0</m:t>
                    </m:r>
                  </m:oMath>
                </a14:m>
                <a:r>
                  <a:rPr lang="zh-CN" altLang="zh-CN" sz="2000" dirty="0"/>
                  <a:t>， 这时</a:t>
                </a: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𝑊</m:t>
                        </m:r>
                      </m:sub>
                    </m:sSub>
                    <m:r>
                      <a:rPr lang="en-US" altLang="zh-CN" sz="2000" b="0" i="1">
                        <a:latin typeface="Cambria Math"/>
                      </a:rPr>
                      <m:t>&gt;0</m:t>
                    </m:r>
                  </m:oMath>
                </a14:m>
                <a:r>
                  <a:rPr lang="zh-CN" altLang="zh-CN" sz="2000" dirty="0"/>
                  <a:t>就是必然的，因此背散射光必然是激光。所以，（</a:t>
                </a:r>
                <a:r>
                  <a:rPr lang="en-US" altLang="zh-CN" sz="2000" dirty="0"/>
                  <a:t>1. 4</a:t>
                </a:r>
                <a:r>
                  <a:rPr lang="zh-CN" altLang="zh-CN" sz="2000" dirty="0"/>
                  <a:t>）是背散射光成为激光的充分条件。</a:t>
                </a:r>
              </a:p>
              <a:p>
                <a:pPr>
                  <a:lnSpc>
                    <a:spcPct val="150000"/>
                  </a:lnSpc>
                </a:pPr>
                <a:endParaRPr lang="zh-CN" altLang="en-US" dirty="0"/>
              </a:p>
            </p:txBody>
          </p:sp>
        </mc:Choice>
        <mc:Fallback>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p:cNvSpPr/>
              <p:nvPr/>
            </p:nvSpPr>
            <p:spPr>
              <a:xfrm>
                <a:off x="845840" y="1340768"/>
                <a:ext cx="7686600" cy="1909625"/>
              </a:xfrm>
              <a:prstGeom prst="rect">
                <a:avLst/>
              </a:prstGeom>
            </p:spPr>
            <p:txBody>
              <a:bodyPr wrap="square">
                <a:spAutoFit/>
              </a:bodyPr>
              <a:lstStyle/>
              <a:p>
                <a:r>
                  <a:rPr lang="zh-CN" altLang="zh-CN" sz="2000" dirty="0"/>
                  <a:t>式中，</a:t>
                </a:r>
                <a:r>
                  <a:rPr lang="en-US" altLang="zh-CN" sz="2000" dirty="0"/>
                  <a:t>  </a:t>
                </a:r>
                <a:endParaRPr lang="zh-CN" altLang="zh-CN" sz="2000" dirty="0"/>
              </a:p>
              <a:p>
                <a14:m>
                  <m:oMath xmlns:m="http://schemas.openxmlformats.org/officeDocument/2006/math">
                    <m:sSub>
                      <m:sSubPr>
                        <m:ctrlPr>
                          <a:rPr lang="zh-CN" altLang="zh-CN" sz="2000" i="1">
                            <a:latin typeface="Cambria Math"/>
                          </a:rPr>
                        </m:ctrlPr>
                      </m:sSubPr>
                      <m:e>
                        <m:r>
                          <a:rPr lang="en-US" altLang="zh-CN" sz="2000" b="0" i="1">
                            <a:latin typeface="Cambria Math"/>
                          </a:rPr>
                          <m:t>𝐶</m:t>
                        </m:r>
                      </m:e>
                      <m:sub>
                        <m:r>
                          <a:rPr lang="en-US" altLang="zh-CN" sz="2000" b="0" i="1">
                            <a:latin typeface="Cambria Math"/>
                          </a:rPr>
                          <m:t>𝑊</m:t>
                        </m:r>
                      </m:sub>
                    </m:sSub>
                    <m:r>
                      <a:rPr lang="en-US" altLang="zh-CN" sz="2000" b="0">
                        <a:latin typeface="Cambria Math"/>
                      </a:rPr>
                      <m:t>≡</m:t>
                    </m:r>
                    <m:sSub>
                      <m:sSubPr>
                        <m:ctrlPr>
                          <a:rPr lang="zh-CN" altLang="zh-CN" sz="2000" i="1">
                            <a:latin typeface="Cambria Math"/>
                          </a:rPr>
                        </m:ctrlPr>
                      </m:sSubPr>
                      <m:e>
                        <m:r>
                          <a:rPr lang="en-US" altLang="zh-CN" sz="2000" b="0" i="1">
                            <a:latin typeface="Cambria Math"/>
                          </a:rPr>
                          <m:t>𝑁</m:t>
                        </m:r>
                      </m:e>
                      <m:sub>
                        <m:r>
                          <a:rPr lang="en-US" altLang="zh-CN" sz="2000" b="0" i="1">
                            <a:latin typeface="Cambria Math"/>
                          </a:rPr>
                          <m:t>𝑤</m:t>
                        </m:r>
                      </m:sub>
                    </m:sSub>
                    <m:nary>
                      <m:naryPr>
                        <m:chr m:val="∑"/>
                        <m:limLoc m:val="undOvr"/>
                        <m:ctrlPr>
                          <a:rPr lang="zh-CN" altLang="zh-CN" sz="2000" i="1">
                            <a:latin typeface="Cambria Math"/>
                          </a:rPr>
                        </m:ctrlPr>
                      </m:naryPr>
                      <m:sub>
                        <m:r>
                          <a:rPr lang="en-US" altLang="zh-CN" sz="2000" b="0" i="1">
                            <a:latin typeface="Cambria Math"/>
                          </a:rPr>
                          <m:t>𝑗</m:t>
                        </m:r>
                        <m:r>
                          <a:rPr lang="en-US" altLang="zh-CN" sz="2000" b="0" i="1">
                            <a:latin typeface="Cambria Math"/>
                          </a:rPr>
                          <m:t>=0</m:t>
                        </m:r>
                      </m:sub>
                      <m:sup>
                        <m:d>
                          <m:dPr>
                            <m:ctrlPr>
                              <a:rPr lang="zh-CN" altLang="zh-CN" sz="2000" i="1">
                                <a:latin typeface="Cambria Math"/>
                              </a:rPr>
                            </m:ctrlPr>
                          </m:dPr>
                          <m:e>
                            <m:r>
                              <a:rPr lang="en-US" altLang="zh-CN" sz="2000" b="0" i="1">
                                <a:latin typeface="Cambria Math"/>
                              </a:rPr>
                              <m:t>2</m:t>
                            </m:r>
                            <m:r>
                              <a:rPr lang="en-US" altLang="zh-CN" sz="2000" b="0" i="1">
                                <a:latin typeface="Cambria Math"/>
                              </a:rPr>
                              <m:t>𝑙</m:t>
                            </m:r>
                            <m:r>
                              <a:rPr lang="en-US" altLang="zh-CN" sz="2000" b="0" i="1">
                                <a:latin typeface="Cambria Math"/>
                              </a:rPr>
                              <m:t>+1</m:t>
                            </m:r>
                          </m:e>
                        </m:d>
                        <m:r>
                          <a:rPr lang="en-US" altLang="zh-CN" sz="2000" b="0" i="1">
                            <a:latin typeface="Cambria Math"/>
                          </a:rPr>
                          <m:t>𝑚</m:t>
                        </m:r>
                        <m:r>
                          <a:rPr lang="en-US" altLang="zh-CN" sz="2000" b="0" i="1">
                            <a:latin typeface="Cambria Math"/>
                          </a:rPr>
                          <m:t>−1</m:t>
                        </m:r>
                      </m:sup>
                      <m:e>
                        <m:nary>
                          <m:naryPr>
                            <m:limLoc m:val="undOvr"/>
                            <m:ctrlPr>
                              <a:rPr lang="zh-CN" altLang="zh-CN" sz="2000" i="1">
                                <a:latin typeface="Cambria Math"/>
                              </a:rPr>
                            </m:ctrlPr>
                          </m:naryPr>
                          <m:sub>
                            <m:r>
                              <a:rPr lang="en-US" altLang="zh-CN" sz="2000" b="0" i="1">
                                <a:latin typeface="Cambria Math"/>
                              </a:rPr>
                              <m:t>0</m:t>
                            </m:r>
                          </m:sub>
                          <m:sup>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sup>
                          <m:e>
                            <m:r>
                              <a:rPr lang="en-US" altLang="zh-CN" sz="2000" b="0" i="1">
                                <a:latin typeface="Cambria Math"/>
                              </a:rPr>
                              <m:t>𝑑</m:t>
                            </m:r>
                            <m:acc>
                              <m:accPr>
                                <m:chr m:val="̃"/>
                                <m:ctrlPr>
                                  <a:rPr lang="zh-CN" altLang="zh-CN" sz="2000" i="1">
                                    <a:latin typeface="Cambria Math"/>
                                  </a:rPr>
                                </m:ctrlPr>
                              </m:accPr>
                              <m:e>
                                <m:r>
                                  <a:rPr lang="en-US" altLang="zh-CN" sz="2000" b="0" i="1">
                                    <a:latin typeface="Cambria Math"/>
                                  </a:rPr>
                                  <m:t>𝑥</m:t>
                                </m:r>
                              </m:e>
                            </m:acc>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𝑗</m:t>
                                </m:r>
                              </m:sub>
                            </m:sSub>
                            <m:d>
                              <m:dPr>
                                <m:ctrlPr>
                                  <a:rPr lang="zh-CN" altLang="zh-CN" sz="2000" i="1">
                                    <a:latin typeface="Cambria Math"/>
                                  </a:rPr>
                                </m:ctrlPr>
                              </m:dPr>
                              <m:e>
                                <m:acc>
                                  <m:accPr>
                                    <m:chr m:val="̃"/>
                                    <m:ctrlPr>
                                      <a:rPr lang="zh-CN" altLang="zh-CN" sz="2000" i="1">
                                        <a:latin typeface="Cambria Math"/>
                                      </a:rPr>
                                    </m:ctrlPr>
                                  </m:accPr>
                                  <m:e>
                                    <m:r>
                                      <a:rPr lang="en-US" altLang="zh-CN" sz="2000" b="0" i="1">
                                        <a:latin typeface="Cambria Math"/>
                                      </a:rPr>
                                      <m:t>𝑥</m:t>
                                    </m:r>
                                  </m:e>
                                </m:acc>
                              </m:e>
                            </m:d>
                            <m:r>
                              <a:rPr lang="en-US" altLang="zh-CN" sz="2000" b="0" i="1">
                                <a:latin typeface="Cambria Math"/>
                              </a:rPr>
                              <m:t>𝑐𝑜𝑠</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𝑓</m:t>
                                </m:r>
                              </m:sub>
                            </m:sSub>
                            <m:acc>
                              <m:accPr>
                                <m:chr m:val="̃"/>
                                <m:ctrlPr>
                                  <a:rPr lang="zh-CN" altLang="zh-CN" sz="2000" i="1">
                                    <a:latin typeface="Cambria Math"/>
                                  </a:rPr>
                                </m:ctrlPr>
                              </m:accPr>
                              <m:e>
                                <m:r>
                                  <a:rPr lang="en-US" altLang="zh-CN" sz="2000" b="0" i="1">
                                    <a:latin typeface="Cambria Math"/>
                                  </a:rPr>
                                  <m:t>𝑥</m:t>
                                </m:r>
                              </m:e>
                            </m:acc>
                          </m:e>
                        </m:nary>
                        <m:r>
                          <a:rPr lang="en-US" altLang="zh-CN" sz="2000" b="0" i="1">
                            <a:latin typeface="Cambria Math"/>
                          </a:rPr>
                          <m:t>,</m:t>
                        </m:r>
                      </m:e>
                    </m:nary>
                  </m:oMath>
                </a14:m>
                <a:r>
                  <a:rPr lang="en-US" altLang="zh-CN" sz="2000" dirty="0"/>
                  <a:t>             </a:t>
                </a:r>
                <a:r>
                  <a:rPr lang="zh-CN" altLang="zh-CN" sz="2000" dirty="0"/>
                  <a:t>（</a:t>
                </a:r>
                <a:r>
                  <a:rPr lang="en-US" altLang="zh-CN" sz="2000" dirty="0"/>
                  <a:t>1.16</a:t>
                </a:r>
                <a:r>
                  <a:rPr lang="zh-CN" altLang="zh-CN" sz="2000" dirty="0"/>
                  <a:t>）</a:t>
                </a:r>
              </a:p>
              <a:p>
                <a14:m>
                  <m:oMath xmlns:m="http://schemas.openxmlformats.org/officeDocument/2006/math">
                    <m:sSub>
                      <m:sSubPr>
                        <m:ctrlPr>
                          <a:rPr lang="zh-CN" altLang="zh-CN" sz="2000" i="1">
                            <a:latin typeface="Cambria Math"/>
                          </a:rPr>
                        </m:ctrlPr>
                      </m:sSubPr>
                      <m:e>
                        <m:r>
                          <a:rPr lang="en-US" altLang="zh-CN" sz="2000" b="0" i="1">
                            <a:latin typeface="Cambria Math"/>
                          </a:rPr>
                          <m:t>𝑆</m:t>
                        </m:r>
                      </m:e>
                      <m:sub>
                        <m:r>
                          <a:rPr lang="en-US" altLang="zh-CN" sz="2000" b="0" i="1">
                            <a:latin typeface="Cambria Math"/>
                          </a:rPr>
                          <m:t>𝑊</m:t>
                        </m:r>
                      </m:sub>
                    </m:sSub>
                    <m:r>
                      <a:rPr lang="en-US" altLang="zh-CN" sz="2000" b="0">
                        <a:latin typeface="Cambria Math"/>
                      </a:rPr>
                      <m:t>≡</m:t>
                    </m:r>
                    <m:sSub>
                      <m:sSubPr>
                        <m:ctrlPr>
                          <a:rPr lang="zh-CN" altLang="zh-CN" sz="2000" i="1">
                            <a:latin typeface="Cambria Math"/>
                          </a:rPr>
                        </m:ctrlPr>
                      </m:sSubPr>
                      <m:e>
                        <m:r>
                          <a:rPr lang="en-US" altLang="zh-CN" sz="2000" b="0" i="1">
                            <a:latin typeface="Cambria Math"/>
                          </a:rPr>
                          <m:t>𝑁</m:t>
                        </m:r>
                      </m:e>
                      <m:sub>
                        <m:r>
                          <a:rPr lang="en-US" altLang="zh-CN" sz="2000" b="0" i="1">
                            <a:latin typeface="Cambria Math"/>
                          </a:rPr>
                          <m:t>𝑤</m:t>
                        </m:r>
                      </m:sub>
                    </m:sSub>
                    <m:nary>
                      <m:naryPr>
                        <m:chr m:val="∑"/>
                        <m:limLoc m:val="undOvr"/>
                        <m:ctrlPr>
                          <a:rPr lang="zh-CN" altLang="zh-CN" sz="2000" i="1">
                            <a:latin typeface="Cambria Math"/>
                          </a:rPr>
                        </m:ctrlPr>
                      </m:naryPr>
                      <m:sub>
                        <m:r>
                          <a:rPr lang="en-US" altLang="zh-CN" sz="2000" b="0" i="1">
                            <a:latin typeface="Cambria Math"/>
                          </a:rPr>
                          <m:t>𝑗</m:t>
                        </m:r>
                        <m:r>
                          <a:rPr lang="en-US" altLang="zh-CN" sz="2000" b="0" i="1">
                            <a:latin typeface="Cambria Math"/>
                          </a:rPr>
                          <m:t>=0</m:t>
                        </m:r>
                      </m:sub>
                      <m:sup>
                        <m:d>
                          <m:dPr>
                            <m:ctrlPr>
                              <a:rPr lang="zh-CN" altLang="zh-CN" sz="2000" i="1">
                                <a:latin typeface="Cambria Math"/>
                              </a:rPr>
                            </m:ctrlPr>
                          </m:dPr>
                          <m:e>
                            <m:r>
                              <a:rPr lang="en-US" altLang="zh-CN" sz="2000" b="0" i="1">
                                <a:latin typeface="Cambria Math"/>
                              </a:rPr>
                              <m:t>2</m:t>
                            </m:r>
                            <m:r>
                              <a:rPr lang="en-US" altLang="zh-CN" sz="2000" b="0" i="1">
                                <a:latin typeface="Cambria Math"/>
                              </a:rPr>
                              <m:t>𝑙</m:t>
                            </m:r>
                            <m:r>
                              <a:rPr lang="en-US" altLang="zh-CN" sz="2000" b="0" i="1">
                                <a:latin typeface="Cambria Math"/>
                              </a:rPr>
                              <m:t>+1</m:t>
                            </m:r>
                          </m:e>
                        </m:d>
                        <m:r>
                          <a:rPr lang="en-US" altLang="zh-CN" sz="2000" b="0" i="1">
                            <a:latin typeface="Cambria Math"/>
                          </a:rPr>
                          <m:t>𝑚</m:t>
                        </m:r>
                        <m:r>
                          <a:rPr lang="en-US" altLang="zh-CN" sz="2000" b="0" i="1">
                            <a:latin typeface="Cambria Math"/>
                          </a:rPr>
                          <m:t>−1</m:t>
                        </m:r>
                      </m:sup>
                      <m:e>
                        <m:nary>
                          <m:naryPr>
                            <m:limLoc m:val="undOvr"/>
                            <m:ctrlPr>
                              <a:rPr lang="zh-CN" altLang="zh-CN" sz="2000" i="1">
                                <a:latin typeface="Cambria Math"/>
                              </a:rPr>
                            </m:ctrlPr>
                          </m:naryPr>
                          <m:sub>
                            <m:r>
                              <a:rPr lang="en-US" altLang="zh-CN" sz="2000" b="0" i="1">
                                <a:latin typeface="Cambria Math"/>
                              </a:rPr>
                              <m:t>0</m:t>
                            </m:r>
                          </m:sub>
                          <m:sup>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sup>
                          <m:e>
                            <m:r>
                              <a:rPr lang="en-US" altLang="zh-CN" sz="2000" b="0" i="1">
                                <a:latin typeface="Cambria Math"/>
                              </a:rPr>
                              <m:t>𝑑</m:t>
                            </m:r>
                            <m:acc>
                              <m:accPr>
                                <m:chr m:val="̃"/>
                                <m:ctrlPr>
                                  <a:rPr lang="zh-CN" altLang="zh-CN" sz="2000" i="1">
                                    <a:latin typeface="Cambria Math"/>
                                  </a:rPr>
                                </m:ctrlPr>
                              </m:accPr>
                              <m:e>
                                <m:r>
                                  <a:rPr lang="en-US" altLang="zh-CN" sz="2000" b="0" i="1">
                                    <a:latin typeface="Cambria Math"/>
                                  </a:rPr>
                                  <m:t>𝑥</m:t>
                                </m:r>
                              </m:e>
                            </m:acc>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𝑗</m:t>
                                </m:r>
                              </m:sub>
                            </m:sSub>
                            <m:d>
                              <m:dPr>
                                <m:ctrlPr>
                                  <a:rPr lang="zh-CN" altLang="zh-CN" sz="2000" i="1">
                                    <a:latin typeface="Cambria Math"/>
                                  </a:rPr>
                                </m:ctrlPr>
                              </m:dPr>
                              <m:e>
                                <m:acc>
                                  <m:accPr>
                                    <m:chr m:val="̃"/>
                                    <m:ctrlPr>
                                      <a:rPr lang="zh-CN" altLang="zh-CN" sz="2000" i="1">
                                        <a:latin typeface="Cambria Math"/>
                                      </a:rPr>
                                    </m:ctrlPr>
                                  </m:accPr>
                                  <m:e>
                                    <m:r>
                                      <a:rPr lang="en-US" altLang="zh-CN" sz="2000" b="0" i="1">
                                        <a:latin typeface="Cambria Math"/>
                                      </a:rPr>
                                      <m:t>𝑥</m:t>
                                    </m:r>
                                  </m:e>
                                </m:acc>
                              </m:e>
                            </m:d>
                            <m:r>
                              <a:rPr lang="en-US" altLang="zh-CN" sz="2000" b="0" i="1">
                                <a:latin typeface="Cambria Math"/>
                              </a:rPr>
                              <m:t>𝑠𝑖𝑛</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𝑓</m:t>
                                </m:r>
                              </m:sub>
                            </m:sSub>
                            <m:acc>
                              <m:accPr>
                                <m:chr m:val="̃"/>
                                <m:ctrlPr>
                                  <a:rPr lang="zh-CN" altLang="zh-CN" sz="2000" i="1">
                                    <a:latin typeface="Cambria Math"/>
                                  </a:rPr>
                                </m:ctrlPr>
                              </m:accPr>
                              <m:e>
                                <m:r>
                                  <a:rPr lang="en-US" altLang="zh-CN" sz="2000" b="0" i="1">
                                    <a:latin typeface="Cambria Math"/>
                                  </a:rPr>
                                  <m:t>𝑥</m:t>
                                </m:r>
                              </m:e>
                            </m:acc>
                          </m:e>
                        </m:nary>
                        <m:r>
                          <a:rPr lang="en-US" altLang="zh-CN" sz="2000" b="0" i="1">
                            <a:latin typeface="Cambria Math"/>
                          </a:rPr>
                          <m:t>,</m:t>
                        </m:r>
                      </m:e>
                    </m:nary>
                  </m:oMath>
                </a14:m>
                <a:r>
                  <a:rPr lang="en-US" altLang="zh-CN" sz="2000" dirty="0"/>
                  <a:t>            </a:t>
                </a:r>
                <a:r>
                  <a:rPr lang="en-US" altLang="zh-CN" sz="2000" dirty="0" smtClean="0"/>
                  <a:t> </a:t>
                </a:r>
                <a:r>
                  <a:rPr lang="zh-CN" altLang="zh-CN" sz="2000" dirty="0" smtClean="0"/>
                  <a:t>（</a:t>
                </a:r>
                <a:r>
                  <a:rPr lang="en-US" altLang="zh-CN" sz="2000" dirty="0"/>
                  <a:t>1.17</a:t>
                </a:r>
                <a:r>
                  <a:rPr lang="zh-CN" altLang="zh-CN" sz="2000" dirty="0"/>
                  <a:t>）</a:t>
                </a:r>
              </a:p>
              <a:p>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𝑊</m:t>
                        </m:r>
                      </m:sub>
                    </m:sSub>
                    <m:r>
                      <a:rPr lang="en-US" altLang="zh-CN" sz="2000" b="0">
                        <a:latin typeface="Cambria Math"/>
                      </a:rPr>
                      <m:t>=</m:t>
                    </m:r>
                    <m:rad>
                      <m:radPr>
                        <m:degHide m:val="on"/>
                        <m:ctrlPr>
                          <a:rPr lang="zh-CN" altLang="zh-CN" sz="2000" i="1">
                            <a:latin typeface="Cambria Math"/>
                          </a:rPr>
                        </m:ctrlPr>
                      </m:radPr>
                      <m:deg/>
                      <m:e>
                        <m:sSubSup>
                          <m:sSubSupPr>
                            <m:ctrlPr>
                              <a:rPr lang="zh-CN" altLang="zh-CN" sz="2000" i="1">
                                <a:latin typeface="Cambria Math"/>
                              </a:rPr>
                            </m:ctrlPr>
                          </m:sSubSupPr>
                          <m:e>
                            <m:r>
                              <a:rPr lang="en-US" altLang="zh-CN" sz="2000" b="0" i="1">
                                <a:latin typeface="Cambria Math"/>
                              </a:rPr>
                              <m:t>𝐶</m:t>
                            </m:r>
                          </m:e>
                          <m:sub>
                            <m:r>
                              <a:rPr lang="en-US" altLang="zh-CN" sz="2000" b="0" i="1">
                                <a:latin typeface="Cambria Math"/>
                              </a:rPr>
                              <m:t>𝑊</m:t>
                            </m:r>
                          </m:sub>
                          <m:sup>
                            <m:r>
                              <a:rPr lang="en-US" altLang="zh-CN" sz="2000" b="0" i="1">
                                <a:latin typeface="Cambria Math"/>
                              </a:rPr>
                              <m:t>2</m:t>
                            </m:r>
                          </m:sup>
                        </m:sSubSup>
                        <m:r>
                          <a:rPr lang="en-US" altLang="zh-CN" sz="2000" b="0" i="1">
                            <a:latin typeface="Cambria Math"/>
                          </a:rPr>
                          <m:t>+</m:t>
                        </m:r>
                        <m:sSubSup>
                          <m:sSubSupPr>
                            <m:ctrlPr>
                              <a:rPr lang="zh-CN" altLang="zh-CN" sz="2000" i="1">
                                <a:latin typeface="Cambria Math"/>
                              </a:rPr>
                            </m:ctrlPr>
                          </m:sSubSupPr>
                          <m:e>
                            <m:r>
                              <a:rPr lang="en-US" altLang="zh-CN" sz="2000" b="0" i="1">
                                <a:latin typeface="Cambria Math"/>
                              </a:rPr>
                              <m:t>𝑆</m:t>
                            </m:r>
                          </m:e>
                          <m:sub>
                            <m:r>
                              <a:rPr lang="en-US" altLang="zh-CN" sz="2000" b="0" i="1">
                                <a:latin typeface="Cambria Math"/>
                              </a:rPr>
                              <m:t>𝑊</m:t>
                            </m:r>
                          </m:sub>
                          <m:sup>
                            <m:r>
                              <a:rPr lang="en-US" altLang="zh-CN" sz="2000" b="0" i="1">
                                <a:latin typeface="Cambria Math"/>
                              </a:rPr>
                              <m:t>2</m:t>
                            </m:r>
                          </m:sup>
                        </m:sSubSup>
                      </m:e>
                    </m:rad>
                  </m:oMath>
                </a14:m>
                <a:r>
                  <a:rPr lang="en-US" altLang="zh-CN" sz="2000" dirty="0"/>
                  <a:t>,      </a:t>
                </a:r>
                <a14:m>
                  <m:oMath xmlns:m="http://schemas.openxmlformats.org/officeDocument/2006/math">
                    <m:r>
                      <a:rPr lang="en-US" altLang="zh-CN" sz="2000" b="0" i="1">
                        <a:latin typeface="Cambria Math"/>
                      </a:rPr>
                      <m:t>𝑡𝑔</m:t>
                    </m:r>
                    <m:sSub>
                      <m:sSubPr>
                        <m:ctrlPr>
                          <a:rPr lang="zh-CN" altLang="zh-CN" sz="2000" i="1">
                            <a:latin typeface="Cambria Math"/>
                          </a:rPr>
                        </m:ctrlPr>
                      </m:sSubPr>
                      <m:e>
                        <m:r>
                          <a:rPr lang="en-US" altLang="zh-CN" sz="2000" b="0" i="1">
                            <a:latin typeface="Cambria Math"/>
                          </a:rPr>
                          <m:t>𝜃</m:t>
                        </m:r>
                      </m:e>
                      <m:sub>
                        <m:r>
                          <a:rPr lang="en-US" altLang="zh-CN" sz="2000" b="0" i="1">
                            <a:latin typeface="Cambria Math"/>
                          </a:rPr>
                          <m:t>𝑊</m:t>
                        </m:r>
                      </m:sub>
                    </m:sSub>
                    <m:r>
                      <a:rPr lang="en-US" altLang="zh-CN" sz="2000" b="0" i="1">
                        <a:latin typeface="Cambria Math"/>
                      </a:rPr>
                      <m:t>=</m:t>
                    </m:r>
                    <m:f>
                      <m:fPr>
                        <m:type m:val="lin"/>
                        <m:ctrlPr>
                          <a:rPr lang="zh-CN" altLang="zh-CN" sz="2000" i="1">
                            <a:latin typeface="Cambria Math"/>
                          </a:rPr>
                        </m:ctrlPr>
                      </m:fPr>
                      <m:num>
                        <m:sSub>
                          <m:sSubPr>
                            <m:ctrlPr>
                              <a:rPr lang="zh-CN" altLang="zh-CN" sz="2000" i="1">
                                <a:latin typeface="Cambria Math"/>
                              </a:rPr>
                            </m:ctrlPr>
                          </m:sSubPr>
                          <m:e>
                            <m:r>
                              <a:rPr lang="en-US" altLang="zh-CN" sz="2000" b="0" i="1">
                                <a:latin typeface="Cambria Math"/>
                              </a:rPr>
                              <m:t>𝑆</m:t>
                            </m:r>
                          </m:e>
                          <m:sub>
                            <m:r>
                              <a:rPr lang="en-US" altLang="zh-CN" sz="2000" b="0" i="1">
                                <a:latin typeface="Cambria Math"/>
                              </a:rPr>
                              <m:t>𝑊</m:t>
                            </m:r>
                          </m:sub>
                        </m:sSub>
                      </m:num>
                      <m:den>
                        <m:sSub>
                          <m:sSubPr>
                            <m:ctrlPr>
                              <a:rPr lang="zh-CN" altLang="zh-CN" sz="2000" i="1">
                                <a:latin typeface="Cambria Math"/>
                              </a:rPr>
                            </m:ctrlPr>
                          </m:sSubPr>
                          <m:e>
                            <m:r>
                              <a:rPr lang="en-US" altLang="zh-CN" sz="2000" b="0" i="1">
                                <a:latin typeface="Cambria Math"/>
                              </a:rPr>
                              <m:t>𝐶</m:t>
                            </m:r>
                          </m:e>
                          <m:sub>
                            <m:r>
                              <a:rPr lang="en-US" altLang="zh-CN" sz="2000" b="0" i="1">
                                <a:latin typeface="Cambria Math"/>
                              </a:rPr>
                              <m:t>𝑊</m:t>
                            </m:r>
                          </m:sub>
                        </m:sSub>
                      </m:den>
                    </m:f>
                    <m:r>
                      <a:rPr lang="en-US" altLang="zh-CN" sz="2000" b="0" i="1">
                        <a:latin typeface="Cambria Math"/>
                      </a:rPr>
                      <m:t>.</m:t>
                    </m:r>
                  </m:oMath>
                </a14:m>
                <a:r>
                  <a:rPr lang="en-US" altLang="zh-CN" sz="2000" dirty="0"/>
                  <a:t>            </a:t>
                </a:r>
                <a:r>
                  <a:rPr lang="en-US" altLang="zh-CN" sz="2000" dirty="0" smtClean="0"/>
                  <a:t>   </a:t>
                </a:r>
                <a:r>
                  <a:rPr lang="zh-CN" altLang="zh-CN" sz="2000" dirty="0"/>
                  <a:t>（</a:t>
                </a:r>
                <a:r>
                  <a:rPr lang="en-US" altLang="zh-CN" sz="2000" dirty="0"/>
                  <a:t>1.18</a:t>
                </a:r>
                <a:r>
                  <a:rPr lang="zh-CN" altLang="zh-CN" sz="2000" dirty="0"/>
                  <a:t>）</a:t>
                </a:r>
                <a:endParaRPr lang="zh-CN" altLang="en-US" sz="2000" dirty="0"/>
              </a:p>
            </p:txBody>
          </p:sp>
        </mc:Choice>
        <mc:Fallback>
          <p:sp>
            <p:nvSpPr>
              <p:cNvPr id="4" name="矩形 3"/>
              <p:cNvSpPr>
                <a:spLocks noRot="1" noChangeAspect="1" noMove="1" noResize="1" noEditPoints="1" noAdjustHandles="1" noChangeArrowheads="1" noChangeShapeType="1" noTextEdit="1"/>
              </p:cNvSpPr>
              <p:nvPr/>
            </p:nvSpPr>
            <p:spPr>
              <a:xfrm>
                <a:off x="845840" y="1340768"/>
                <a:ext cx="7686600" cy="1909625"/>
              </a:xfrm>
              <a:prstGeom prst="rect">
                <a:avLst/>
              </a:prstGeom>
              <a:blipFill rotWithShape="1">
                <a:blip r:embed="rId3"/>
                <a:stretch>
                  <a:fillRect l="-872" t="-3195"/>
                </a:stretch>
              </a:blipFill>
            </p:spPr>
            <p:txBody>
              <a:bodyPr/>
              <a:lstStyle/>
              <a:p>
                <a:r>
                  <a:rPr lang="zh-CN" altLang="en-US">
                    <a:noFill/>
                  </a:rPr>
                  <a:t> </a:t>
                </a:r>
              </a:p>
            </p:txBody>
          </p:sp>
        </mc:Fallback>
      </mc:AlternateContent>
      <p:sp>
        <p:nvSpPr>
          <p:cNvPr id="5"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Tree>
    <p:extLst>
      <p:ext uri="{BB962C8B-B14F-4D97-AF65-F5344CB8AC3E}">
        <p14:creationId xmlns:p14="http://schemas.microsoft.com/office/powerpoint/2010/main" val="2535463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lnSpcReduction="10000"/>
              </a:bodyPr>
              <a:lstStyle/>
              <a:p>
                <a:pPr>
                  <a:lnSpc>
                    <a:spcPct val="120000"/>
                  </a:lnSpc>
                </a:pPr>
                <a:r>
                  <a:rPr lang="zh-CN" altLang="zh-CN" sz="2400" dirty="0"/>
                  <a:t>但是，即使（</a:t>
                </a:r>
                <a:r>
                  <a:rPr lang="en-US" altLang="zh-CN" sz="2400" dirty="0"/>
                  <a:t>1. 4</a:t>
                </a:r>
                <a:r>
                  <a:rPr lang="zh-CN" altLang="zh-CN" sz="2400" dirty="0"/>
                  <a:t>）没有满足，在一般情况下仍然有 </a:t>
                </a:r>
                <a14:m>
                  <m:oMath xmlns:m="http://schemas.openxmlformats.org/officeDocument/2006/math">
                    <m:sSub>
                      <m:sSubPr>
                        <m:ctrlPr>
                          <a:rPr lang="zh-CN" altLang="zh-CN" sz="2400" i="1">
                            <a:latin typeface="Cambria Math"/>
                          </a:rPr>
                        </m:ctrlPr>
                      </m:sSubPr>
                      <m:e>
                        <m:r>
                          <a:rPr lang="en-US" altLang="zh-CN" sz="2400" b="0" i="1">
                            <a:latin typeface="Cambria Math"/>
                          </a:rPr>
                          <m:t>𝐴</m:t>
                        </m:r>
                      </m:e>
                      <m:sub>
                        <m:r>
                          <a:rPr lang="en-US" altLang="zh-CN" sz="2400" b="0" i="1">
                            <a:latin typeface="Cambria Math"/>
                          </a:rPr>
                          <m:t>𝑊</m:t>
                        </m:r>
                      </m:sub>
                    </m:sSub>
                    <m:r>
                      <a:rPr lang="en-US" altLang="zh-CN" sz="2400" b="0" i="1">
                        <a:latin typeface="Cambria Math"/>
                      </a:rPr>
                      <m:t>&gt;0 </m:t>
                    </m:r>
                  </m:oMath>
                </a14:m>
                <a:r>
                  <a:rPr lang="zh-CN" altLang="zh-CN" sz="2400" dirty="0"/>
                  <a:t>，只是</a:t>
                </a:r>
                <a14:m>
                  <m:oMath xmlns:m="http://schemas.openxmlformats.org/officeDocument/2006/math">
                    <m:sSub>
                      <m:sSubPr>
                        <m:ctrlPr>
                          <a:rPr lang="zh-CN" altLang="zh-CN" sz="2400" i="1">
                            <a:latin typeface="Cambria Math"/>
                          </a:rPr>
                        </m:ctrlPr>
                      </m:sSubPr>
                      <m:e>
                        <m:r>
                          <a:rPr lang="en-US" altLang="zh-CN" sz="2400" b="0" i="1">
                            <a:latin typeface="Cambria Math"/>
                          </a:rPr>
                          <m:t>𝐴</m:t>
                        </m:r>
                      </m:e>
                      <m:sub>
                        <m:r>
                          <a:rPr lang="en-US" altLang="zh-CN" sz="2400" b="0" i="1">
                            <a:latin typeface="Cambria Math"/>
                          </a:rPr>
                          <m:t>𝑊</m:t>
                        </m:r>
                      </m:sub>
                    </m:sSub>
                  </m:oMath>
                </a14:m>
                <a:r>
                  <a:rPr lang="zh-CN" altLang="zh-CN" sz="2400" dirty="0"/>
                  <a:t>大小不同。这是由于扭摆磁场存在，在一般情况</a:t>
                </a:r>
                <a:r>
                  <a:rPr lang="zh-CN" altLang="zh-CN" sz="2400" dirty="0" smtClean="0"/>
                  <a:t>下</a:t>
                </a:r>
                <a:endParaRPr lang="en-US" altLang="zh-CN" sz="2400" dirty="0" smtClean="0"/>
              </a:p>
              <a:p>
                <a:pPr>
                  <a:lnSpc>
                    <a:spcPct val="120000"/>
                  </a:lnSpc>
                </a:pPr>
                <a:endParaRPr lang="en-US" altLang="zh-CN" sz="2400" dirty="0"/>
              </a:p>
              <a:p>
                <a:pPr>
                  <a:lnSpc>
                    <a:spcPct val="120000"/>
                  </a:lnSpc>
                </a:pPr>
                <a:endParaRPr lang="en-US" altLang="zh-CN" sz="2400" dirty="0" smtClean="0"/>
              </a:p>
              <a:p>
                <a:pPr>
                  <a:lnSpc>
                    <a:spcPct val="120000"/>
                  </a:lnSpc>
                </a:pPr>
                <a:r>
                  <a:rPr lang="zh-CN" altLang="zh-CN" sz="2400" dirty="0"/>
                  <a:t>另一方面，对于能够与入射激光散射产生波长为</a:t>
                </a:r>
                <a14:m>
                  <m:oMath xmlns:m="http://schemas.openxmlformats.org/officeDocument/2006/math">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𝑓</m:t>
                        </m:r>
                      </m:sub>
                    </m:sSub>
                  </m:oMath>
                </a14:m>
                <a:r>
                  <a:rPr lang="zh-CN" altLang="zh-CN" sz="2400" dirty="0"/>
                  <a:t>光、动量为 </a:t>
                </a:r>
                <a14:m>
                  <m:oMath xmlns:m="http://schemas.openxmlformats.org/officeDocument/2006/math">
                    <m:acc>
                      <m:accPr>
                        <m:chr m:val="⃗"/>
                        <m:ctrlPr>
                          <a:rPr lang="zh-CN" altLang="zh-CN" sz="2400" i="1">
                            <a:latin typeface="Cambria Math"/>
                          </a:rPr>
                        </m:ctrlPr>
                      </m:accPr>
                      <m:e>
                        <m:r>
                          <a:rPr lang="en-US" altLang="zh-CN" sz="2400" b="0" i="1">
                            <a:latin typeface="Cambria Math"/>
                          </a:rPr>
                          <m:t>𝑝</m:t>
                        </m:r>
                      </m:e>
                    </m:acc>
                  </m:oMath>
                </a14:m>
                <a:r>
                  <a:rPr lang="en-US" altLang="zh-CN" sz="2400" dirty="0"/>
                  <a:t> </a:t>
                </a:r>
                <a:r>
                  <a:rPr lang="zh-CN" altLang="zh-CN" sz="2400" dirty="0"/>
                  <a:t>的电子，显然 </a:t>
                </a:r>
                <a14:m>
                  <m:oMath xmlns:m="http://schemas.openxmlformats.org/officeDocument/2006/math">
                    <m:d>
                      <m:dPr>
                        <m:begChr m:val="|"/>
                        <m:endChr m:val="|"/>
                        <m:ctrlPr>
                          <a:rPr lang="zh-CN" altLang="zh-CN" sz="2400" i="1">
                            <a:latin typeface="Cambria Math"/>
                          </a:rPr>
                        </m:ctrlPr>
                      </m:dPr>
                      <m:e>
                        <m:acc>
                          <m:accPr>
                            <m:chr m:val="⃗"/>
                            <m:ctrlPr>
                              <a:rPr lang="zh-CN" altLang="zh-CN" sz="2400" i="1">
                                <a:latin typeface="Cambria Math"/>
                              </a:rPr>
                            </m:ctrlPr>
                          </m:accPr>
                          <m:e>
                            <m:r>
                              <a:rPr lang="en-US" altLang="zh-CN" sz="2400" b="0" i="1">
                                <a:latin typeface="Cambria Math"/>
                              </a:rPr>
                              <m:t>𝑝</m:t>
                            </m:r>
                          </m:e>
                        </m:acc>
                        <m:r>
                          <a:rPr lang="en-US" altLang="zh-CN" sz="2400" b="0" i="1">
                            <a:latin typeface="Cambria Math"/>
                          </a:rPr>
                          <m:t>−</m:t>
                        </m:r>
                        <m:sSub>
                          <m:sSubPr>
                            <m:ctrlPr>
                              <a:rPr lang="zh-CN" altLang="zh-CN" sz="2400" i="1">
                                <a:latin typeface="Cambria Math"/>
                              </a:rPr>
                            </m:ctrlPr>
                          </m:sSubPr>
                          <m:e>
                            <m:acc>
                              <m:accPr>
                                <m:chr m:val="⃗"/>
                                <m:ctrlPr>
                                  <a:rPr lang="zh-CN" altLang="zh-CN" sz="2400" i="1">
                                    <a:latin typeface="Cambria Math"/>
                                  </a:rPr>
                                </m:ctrlPr>
                              </m:accPr>
                              <m:e>
                                <m:r>
                                  <a:rPr lang="en-US" altLang="zh-CN" sz="2400" b="0" i="1">
                                    <a:latin typeface="Cambria Math"/>
                                  </a:rPr>
                                  <m:t>𝑝</m:t>
                                </m:r>
                              </m:e>
                            </m:acc>
                          </m:e>
                          <m:sub>
                            <m:r>
                              <a:rPr lang="en-US" altLang="zh-CN" sz="2400" b="0" i="1">
                                <a:latin typeface="Cambria Math"/>
                              </a:rPr>
                              <m:t>0</m:t>
                            </m:r>
                          </m:sub>
                        </m:sSub>
                      </m:e>
                    </m:d>
                  </m:oMath>
                </a14:m>
                <a:r>
                  <a:rPr lang="zh-CN" altLang="zh-CN" sz="2400" dirty="0"/>
                  <a:t>越大，相对于</a:t>
                </a:r>
                <a14:m>
                  <m:oMath xmlns:m="http://schemas.openxmlformats.org/officeDocument/2006/math">
                    <m:r>
                      <a:rPr lang="en-US" altLang="zh-CN" sz="2400" b="0" i="1">
                        <a:latin typeface="Cambria Math"/>
                      </a:rPr>
                      <m:t>𝜌</m:t>
                    </m:r>
                    <m:d>
                      <m:dPr>
                        <m:ctrlPr>
                          <a:rPr lang="zh-CN" altLang="zh-CN" sz="2400" i="1">
                            <a:latin typeface="Cambria Math"/>
                          </a:rPr>
                        </m:ctrlPr>
                      </m:dPr>
                      <m:e>
                        <m:sSub>
                          <m:sSubPr>
                            <m:ctrlPr>
                              <a:rPr lang="zh-CN" altLang="zh-CN" sz="2400" i="1">
                                <a:latin typeface="Cambria Math"/>
                              </a:rPr>
                            </m:ctrlPr>
                          </m:sSubPr>
                          <m:e>
                            <m:acc>
                              <m:accPr>
                                <m:chr m:val="⃗"/>
                                <m:ctrlPr>
                                  <a:rPr lang="zh-CN" altLang="zh-CN" sz="2400" i="1">
                                    <a:latin typeface="Cambria Math"/>
                                  </a:rPr>
                                </m:ctrlPr>
                              </m:accPr>
                              <m:e>
                                <m:r>
                                  <a:rPr lang="en-US" altLang="zh-CN" sz="2400" b="0" i="1">
                                    <a:latin typeface="Cambria Math"/>
                                  </a:rPr>
                                  <m:t>𝑝</m:t>
                                </m:r>
                              </m:e>
                            </m:acc>
                          </m:e>
                          <m:sub>
                            <m:r>
                              <a:rPr lang="en-US" altLang="zh-CN" sz="2400" b="0" i="1">
                                <a:latin typeface="Cambria Math"/>
                              </a:rPr>
                              <m:t>0</m:t>
                            </m:r>
                          </m:sub>
                        </m:sSub>
                      </m:e>
                    </m:d>
                    <m:r>
                      <a:rPr lang="zh-CN" altLang="zh-CN" sz="2400" b="0">
                        <a:latin typeface="Cambria Math"/>
                      </a:rPr>
                      <m:t>，</m:t>
                    </m:r>
                    <m:r>
                      <a:rPr lang="zh-CN" altLang="zh-CN" sz="2400" b="0">
                        <a:latin typeface="Cambria Math"/>
                      </a:rPr>
                      <m:t> </m:t>
                    </m:r>
                    <m:r>
                      <a:rPr lang="en-US" altLang="zh-CN" sz="2400" b="0" i="1">
                        <a:latin typeface="Cambria Math"/>
                      </a:rPr>
                      <m:t>𝜌</m:t>
                    </m:r>
                    <m:d>
                      <m:dPr>
                        <m:ctrlPr>
                          <a:rPr lang="zh-CN" altLang="zh-CN" sz="2400" i="1">
                            <a:latin typeface="Cambria Math"/>
                          </a:rPr>
                        </m:ctrlPr>
                      </m:dPr>
                      <m:e>
                        <m:acc>
                          <m:accPr>
                            <m:chr m:val="⃗"/>
                            <m:ctrlPr>
                              <a:rPr lang="zh-CN" altLang="zh-CN" sz="2400" i="1">
                                <a:latin typeface="Cambria Math"/>
                              </a:rPr>
                            </m:ctrlPr>
                          </m:accPr>
                          <m:e>
                            <m:r>
                              <a:rPr lang="en-US" altLang="zh-CN" sz="2400" b="0" i="1">
                                <a:latin typeface="Cambria Math"/>
                              </a:rPr>
                              <m:t>𝑝</m:t>
                            </m:r>
                          </m:e>
                        </m:acc>
                      </m:e>
                    </m:d>
                  </m:oMath>
                </a14:m>
                <a:r>
                  <a:rPr lang="zh-CN" altLang="zh-CN" sz="2400" dirty="0"/>
                  <a:t>越小， 产生波长为</a:t>
                </a:r>
                <a14:m>
                  <m:oMath xmlns:m="http://schemas.openxmlformats.org/officeDocument/2006/math">
                    <m:r>
                      <a:rPr lang="zh-CN" altLang="zh-CN" sz="2400" b="0">
                        <a:latin typeface="Cambria Math"/>
                      </a:rPr>
                      <m:t> </m:t>
                    </m:r>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𝑓</m:t>
                        </m:r>
                      </m:sub>
                    </m:sSub>
                  </m:oMath>
                </a14:m>
                <a:r>
                  <a:rPr lang="zh-CN" altLang="zh-CN" sz="2400" dirty="0"/>
                  <a:t>光的微分散射截面相对于</a:t>
                </a:r>
                <a14:m>
                  <m:oMath xmlns:m="http://schemas.openxmlformats.org/officeDocument/2006/math">
                    <m:r>
                      <a:rPr lang="en-US" altLang="zh-CN" sz="2400" b="0" i="1">
                        <a:latin typeface="Cambria Math"/>
                      </a:rPr>
                      <m:t>𝜎</m:t>
                    </m:r>
                    <m:d>
                      <m:dPr>
                        <m:ctrlPr>
                          <a:rPr lang="zh-CN" altLang="zh-CN" sz="2400" i="1">
                            <a:latin typeface="Cambria Math"/>
                          </a:rPr>
                        </m:ctrlPr>
                      </m:dPr>
                      <m:e>
                        <m:sSub>
                          <m:sSubPr>
                            <m:ctrlPr>
                              <a:rPr lang="zh-CN" altLang="zh-CN" sz="2400" i="1">
                                <a:latin typeface="Cambria Math"/>
                              </a:rPr>
                            </m:ctrlPr>
                          </m:sSubPr>
                          <m:e>
                            <m:r>
                              <a:rPr lang="en-US" altLang="zh-CN" sz="2400" b="0" i="1">
                                <a:latin typeface="Cambria Math"/>
                              </a:rPr>
                              <m:t>𝑝</m:t>
                            </m:r>
                          </m:e>
                          <m:sub>
                            <m:r>
                              <a:rPr lang="en-US" altLang="zh-CN" sz="2400" b="0" i="1">
                                <a:latin typeface="Cambria Math"/>
                              </a:rPr>
                              <m:t>0</m:t>
                            </m:r>
                          </m:sub>
                        </m:sSub>
                        <m:r>
                          <a:rPr lang="en-US" altLang="zh-CN" sz="2400" b="0" i="1">
                            <a:latin typeface="Cambria Math"/>
                          </a:rPr>
                          <m:t>, </m:t>
                        </m:r>
                        <m:f>
                          <m:fPr>
                            <m:type m:val="lin"/>
                            <m:ctrlPr>
                              <a:rPr lang="zh-CN" altLang="zh-CN" sz="2400" i="1">
                                <a:latin typeface="Cambria Math"/>
                              </a:rPr>
                            </m:ctrlPr>
                          </m:fPr>
                          <m:num>
                            <m:r>
                              <a:rPr lang="en-US" altLang="zh-CN" sz="2400" b="0" i="1">
                                <a:latin typeface="Cambria Math"/>
                              </a:rPr>
                              <m:t>h</m:t>
                            </m:r>
                          </m:num>
                          <m:den>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𝑓</m:t>
                                </m:r>
                              </m:sub>
                            </m:sSub>
                          </m:den>
                        </m:f>
                      </m:e>
                    </m:d>
                    <m:r>
                      <a:rPr lang="zh-CN" altLang="zh-CN" sz="2400" b="0">
                        <a:latin typeface="Cambria Math"/>
                      </a:rPr>
                      <m:t>，</m:t>
                    </m:r>
                    <m:r>
                      <a:rPr lang="en-US" altLang="zh-CN" sz="2400" b="0" i="1">
                        <a:latin typeface="Cambria Math"/>
                      </a:rPr>
                      <m:t>𝜎</m:t>
                    </m:r>
                    <m:d>
                      <m:dPr>
                        <m:ctrlPr>
                          <a:rPr lang="zh-CN" altLang="zh-CN" sz="2400" i="1">
                            <a:latin typeface="Cambria Math"/>
                          </a:rPr>
                        </m:ctrlPr>
                      </m:dPr>
                      <m:e>
                        <m:r>
                          <a:rPr lang="en-US" altLang="zh-CN" sz="2400" b="0" i="1">
                            <a:latin typeface="Cambria Math"/>
                          </a:rPr>
                          <m:t>𝑝</m:t>
                        </m:r>
                        <m:r>
                          <a:rPr lang="en-US" altLang="zh-CN" sz="2400" b="0" i="1">
                            <a:latin typeface="Cambria Math"/>
                          </a:rPr>
                          <m:t>, </m:t>
                        </m:r>
                        <m:f>
                          <m:fPr>
                            <m:type m:val="lin"/>
                            <m:ctrlPr>
                              <a:rPr lang="zh-CN" altLang="zh-CN" sz="2400" i="1">
                                <a:latin typeface="Cambria Math"/>
                              </a:rPr>
                            </m:ctrlPr>
                          </m:fPr>
                          <m:num>
                            <m:r>
                              <a:rPr lang="en-US" altLang="zh-CN" sz="2400" b="0" i="1">
                                <a:latin typeface="Cambria Math"/>
                              </a:rPr>
                              <m:t>h</m:t>
                            </m:r>
                          </m:num>
                          <m:den>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𝑓</m:t>
                                </m:r>
                              </m:sub>
                            </m:sSub>
                          </m:den>
                        </m:f>
                      </m:e>
                    </m:d>
                  </m:oMath>
                </a14:m>
                <a:r>
                  <a:rPr lang="zh-CN" altLang="zh-CN" sz="2400" dirty="0"/>
                  <a:t>越小。 因此，一般情况下， </a:t>
                </a:r>
                <a14:m>
                  <m:oMath xmlns:m="http://schemas.openxmlformats.org/officeDocument/2006/math">
                    <m:sSub>
                      <m:sSubPr>
                        <m:ctrlPr>
                          <a:rPr lang="zh-CN" altLang="zh-CN" sz="2400" i="1">
                            <a:latin typeface="Cambria Math"/>
                          </a:rPr>
                        </m:ctrlPr>
                      </m:sSubPr>
                      <m:e>
                        <m:r>
                          <a:rPr lang="en-US" altLang="zh-CN" sz="2400" b="0" i="1">
                            <a:latin typeface="Cambria Math"/>
                          </a:rPr>
                          <m:t>𝐴</m:t>
                        </m:r>
                      </m:e>
                      <m:sub>
                        <m:r>
                          <a:rPr lang="en-US" altLang="zh-CN" sz="2400" b="0" i="1">
                            <a:latin typeface="Cambria Math"/>
                          </a:rPr>
                          <m:t>𝑊</m:t>
                        </m:r>
                      </m:sub>
                    </m:sSub>
                    <m:r>
                      <a:rPr lang="en-US" altLang="zh-CN" sz="2400" b="0" i="1">
                        <a:latin typeface="Cambria Math"/>
                      </a:rPr>
                      <m:t>&gt;0</m:t>
                    </m:r>
                  </m:oMath>
                </a14:m>
                <a:r>
                  <a:rPr lang="zh-CN" altLang="zh-CN" sz="2400" dirty="0"/>
                  <a:t>。 当然，如果</a:t>
                </a:r>
                <a14:m>
                  <m:oMath xmlns:m="http://schemas.openxmlformats.org/officeDocument/2006/math">
                    <m:sSub>
                      <m:sSubPr>
                        <m:ctrlPr>
                          <a:rPr lang="zh-CN" altLang="zh-CN" sz="2400" i="1">
                            <a:latin typeface="Cambria Math"/>
                          </a:rPr>
                        </m:ctrlPr>
                      </m:sSubPr>
                      <m:e>
                        <m:r>
                          <a:rPr lang="en-US" altLang="zh-CN" sz="2400" b="0" i="1">
                            <a:latin typeface="Cambria Math"/>
                          </a:rPr>
                          <m:t>𝐴</m:t>
                        </m:r>
                      </m:e>
                      <m:sub>
                        <m:r>
                          <a:rPr lang="en-US" altLang="zh-CN" sz="2400" b="0" i="1">
                            <a:latin typeface="Cambria Math"/>
                          </a:rPr>
                          <m:t>𝑊</m:t>
                        </m:r>
                      </m:sub>
                    </m:sSub>
                  </m:oMath>
                </a14:m>
                <a:r>
                  <a:rPr lang="zh-CN" altLang="zh-CN" sz="2400" dirty="0"/>
                  <a:t>很小，则没有实际意义。</a:t>
                </a:r>
                <a:endParaRPr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t="-1348" r="-222" b="-1078"/>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1631876" y="2924944"/>
                <a:ext cx="6102424" cy="593496"/>
              </a:xfrm>
              <a:prstGeom prst="rect">
                <a:avLst/>
              </a:prstGeom>
            </p:spPr>
            <p:txBody>
              <a:bodyPr wrap="square">
                <a:spAutoFit/>
              </a:bodyPr>
              <a:lstStyle/>
              <a:p>
                <a14:m>
                  <m:oMath xmlns:m="http://schemas.openxmlformats.org/officeDocument/2006/math">
                    <m:nary>
                      <m:naryPr>
                        <m:limLoc m:val="undOvr"/>
                        <m:ctrlPr>
                          <a:rPr lang="zh-CN" altLang="zh-CN" sz="2000" b="1" i="1">
                            <a:latin typeface="Cambria Math"/>
                          </a:rPr>
                        </m:ctrlPr>
                      </m:naryPr>
                      <m:sub>
                        <m:r>
                          <a:rPr lang="en-US" altLang="zh-CN" sz="2000" b="1" i="1">
                            <a:latin typeface="Cambria Math"/>
                          </a:rPr>
                          <m:t>𝟎</m:t>
                        </m:r>
                      </m:sub>
                      <m:sup>
                        <m:sSub>
                          <m:sSubPr>
                            <m:ctrlPr>
                              <a:rPr lang="zh-CN" altLang="zh-CN" sz="2000" b="1" i="1">
                                <a:latin typeface="Cambria Math"/>
                              </a:rPr>
                            </m:ctrlPr>
                          </m:sSubPr>
                          <m:e>
                            <m:r>
                              <a:rPr lang="en-US" altLang="zh-CN" sz="2000" b="1" i="1">
                                <a:latin typeface="Cambria Math"/>
                              </a:rPr>
                              <m:t>𝝀</m:t>
                            </m:r>
                          </m:e>
                          <m:sub>
                            <m:r>
                              <a:rPr lang="en-US" altLang="zh-CN" sz="2000" b="1" i="1">
                                <a:latin typeface="Cambria Math"/>
                              </a:rPr>
                              <m:t>𝒇</m:t>
                            </m:r>
                            <m:r>
                              <a:rPr lang="en-US" altLang="zh-CN" sz="2000" b="1">
                                <a:latin typeface="Cambria Math"/>
                              </a:rPr>
                              <m:t>/</m:t>
                            </m:r>
                            <m:r>
                              <a:rPr lang="en-US" altLang="zh-CN" sz="2000" b="1" i="1">
                                <a:latin typeface="Cambria Math"/>
                              </a:rPr>
                              <m:t>𝟐</m:t>
                            </m:r>
                          </m:sub>
                        </m:sSub>
                      </m:sup>
                      <m:e>
                        <m:r>
                          <a:rPr lang="en-US" altLang="zh-CN" sz="2000" b="1" i="1">
                            <a:latin typeface="Cambria Math"/>
                          </a:rPr>
                          <m:t>𝒅</m:t>
                        </m:r>
                        <m:acc>
                          <m:accPr>
                            <m:chr m:val="̃"/>
                            <m:ctrlPr>
                              <a:rPr lang="zh-CN" altLang="zh-CN" sz="2000" b="1" i="1">
                                <a:latin typeface="Cambria Math"/>
                              </a:rPr>
                            </m:ctrlPr>
                          </m:accPr>
                          <m:e>
                            <m:r>
                              <a:rPr lang="en-US" altLang="zh-CN" sz="2000" b="1" i="1">
                                <a:latin typeface="Cambria Math"/>
                              </a:rPr>
                              <m:t>𝒙</m:t>
                            </m:r>
                          </m:e>
                        </m:acc>
                        <m:sSub>
                          <m:sSubPr>
                            <m:ctrlPr>
                              <a:rPr lang="zh-CN" altLang="zh-CN" sz="2000" b="1" i="1">
                                <a:latin typeface="Cambria Math"/>
                              </a:rPr>
                            </m:ctrlPr>
                          </m:sSubPr>
                          <m:e>
                            <m:r>
                              <a:rPr lang="en-US" altLang="zh-CN" sz="2000" b="1" i="1">
                                <a:latin typeface="Cambria Math"/>
                              </a:rPr>
                              <m:t>𝑨</m:t>
                            </m:r>
                          </m:e>
                          <m:sub>
                            <m:r>
                              <a:rPr lang="en-US" altLang="zh-CN" sz="2000" b="1" i="1">
                                <a:latin typeface="Cambria Math"/>
                              </a:rPr>
                              <m:t>𝒋</m:t>
                            </m:r>
                          </m:sub>
                        </m:sSub>
                        <m:d>
                          <m:dPr>
                            <m:ctrlPr>
                              <a:rPr lang="zh-CN" altLang="zh-CN" sz="2000" b="1" i="1">
                                <a:latin typeface="Cambria Math"/>
                              </a:rPr>
                            </m:ctrlPr>
                          </m:dPr>
                          <m:e>
                            <m:acc>
                              <m:accPr>
                                <m:chr m:val="̃"/>
                                <m:ctrlPr>
                                  <a:rPr lang="zh-CN" altLang="zh-CN" sz="2000" b="1" i="1">
                                    <a:latin typeface="Cambria Math"/>
                                  </a:rPr>
                                </m:ctrlPr>
                              </m:accPr>
                              <m:e>
                                <m:r>
                                  <a:rPr lang="en-US" altLang="zh-CN" sz="2000" b="1" i="1">
                                    <a:latin typeface="Cambria Math"/>
                                  </a:rPr>
                                  <m:t>𝒙</m:t>
                                </m:r>
                              </m:e>
                            </m:acc>
                          </m:e>
                        </m:d>
                        <m:r>
                          <a:rPr lang="en-US" altLang="zh-CN" sz="2000" b="1" i="1">
                            <a:latin typeface="Cambria Math"/>
                          </a:rPr>
                          <m:t>𝒄𝒐𝒔</m:t>
                        </m:r>
                        <m:sSub>
                          <m:sSubPr>
                            <m:ctrlPr>
                              <a:rPr lang="zh-CN" altLang="zh-CN" sz="2000" b="1" i="1">
                                <a:latin typeface="Cambria Math"/>
                              </a:rPr>
                            </m:ctrlPr>
                          </m:sSubPr>
                          <m:e>
                            <m:r>
                              <a:rPr lang="en-US" altLang="zh-CN" sz="2000" b="1" i="1">
                                <a:latin typeface="Cambria Math"/>
                              </a:rPr>
                              <m:t>𝒌</m:t>
                            </m:r>
                          </m:e>
                          <m:sub>
                            <m:r>
                              <a:rPr lang="en-US" altLang="zh-CN" sz="2000" b="1" i="1">
                                <a:latin typeface="Cambria Math"/>
                              </a:rPr>
                              <m:t>𝒇</m:t>
                            </m:r>
                          </m:sub>
                        </m:sSub>
                        <m:acc>
                          <m:accPr>
                            <m:chr m:val="̃"/>
                            <m:ctrlPr>
                              <a:rPr lang="zh-CN" altLang="zh-CN" sz="2000" b="1" i="1">
                                <a:latin typeface="Cambria Math"/>
                              </a:rPr>
                            </m:ctrlPr>
                          </m:accPr>
                          <m:e>
                            <m:r>
                              <a:rPr lang="en-US" altLang="zh-CN" sz="2000" b="1" i="1">
                                <a:latin typeface="Cambria Math"/>
                              </a:rPr>
                              <m:t>𝒙</m:t>
                            </m:r>
                          </m:e>
                        </m:acc>
                      </m:e>
                    </m:nary>
                    <m:r>
                      <a:rPr lang="en-US" altLang="zh-CN" sz="2000" b="1" i="1">
                        <a:latin typeface="Cambria Math"/>
                      </a:rPr>
                      <m:t>+</m:t>
                    </m:r>
                    <m:nary>
                      <m:naryPr>
                        <m:limLoc m:val="undOvr"/>
                        <m:ctrlPr>
                          <a:rPr lang="zh-CN" altLang="zh-CN" sz="2000" b="1" i="1">
                            <a:latin typeface="Cambria Math"/>
                          </a:rPr>
                        </m:ctrlPr>
                      </m:naryPr>
                      <m:sub>
                        <m:sSub>
                          <m:sSubPr>
                            <m:ctrlPr>
                              <a:rPr lang="zh-CN" altLang="zh-CN" sz="2000" b="1" i="1">
                                <a:latin typeface="Cambria Math"/>
                              </a:rPr>
                            </m:ctrlPr>
                          </m:sSubPr>
                          <m:e>
                            <m:r>
                              <a:rPr lang="en-US" altLang="zh-CN" sz="2000" b="1" i="1">
                                <a:latin typeface="Cambria Math"/>
                              </a:rPr>
                              <m:t>𝝀</m:t>
                            </m:r>
                          </m:e>
                          <m:sub>
                            <m:r>
                              <a:rPr lang="en-US" altLang="zh-CN" sz="2000" b="1" i="1">
                                <a:latin typeface="Cambria Math"/>
                              </a:rPr>
                              <m:t>𝒇</m:t>
                            </m:r>
                            <m:r>
                              <a:rPr lang="en-US" altLang="zh-CN" sz="2000" b="1">
                                <a:latin typeface="Cambria Math"/>
                              </a:rPr>
                              <m:t>/</m:t>
                            </m:r>
                            <m:r>
                              <a:rPr lang="en-US" altLang="zh-CN" sz="2000" b="1" i="1">
                                <a:latin typeface="Cambria Math"/>
                              </a:rPr>
                              <m:t>𝟐</m:t>
                            </m:r>
                          </m:sub>
                        </m:sSub>
                      </m:sub>
                      <m:sup>
                        <m:sSub>
                          <m:sSubPr>
                            <m:ctrlPr>
                              <a:rPr lang="zh-CN" altLang="zh-CN" sz="2000" b="1" i="1">
                                <a:latin typeface="Cambria Math"/>
                              </a:rPr>
                            </m:ctrlPr>
                          </m:sSubPr>
                          <m:e>
                            <m:r>
                              <a:rPr lang="en-US" altLang="zh-CN" sz="2000" b="1" i="1">
                                <a:latin typeface="Cambria Math"/>
                              </a:rPr>
                              <m:t>𝝀</m:t>
                            </m:r>
                          </m:e>
                          <m:sub>
                            <m:r>
                              <a:rPr lang="en-US" altLang="zh-CN" sz="2000" b="1" i="1">
                                <a:latin typeface="Cambria Math"/>
                              </a:rPr>
                              <m:t>𝒇</m:t>
                            </m:r>
                          </m:sub>
                        </m:sSub>
                      </m:sup>
                      <m:e>
                        <m:r>
                          <a:rPr lang="en-US" altLang="zh-CN" sz="2000" b="1" i="1">
                            <a:latin typeface="Cambria Math"/>
                          </a:rPr>
                          <m:t>𝒅</m:t>
                        </m:r>
                        <m:acc>
                          <m:accPr>
                            <m:chr m:val="̃"/>
                            <m:ctrlPr>
                              <a:rPr lang="zh-CN" altLang="zh-CN" sz="2000" b="1" i="1">
                                <a:latin typeface="Cambria Math"/>
                              </a:rPr>
                            </m:ctrlPr>
                          </m:accPr>
                          <m:e>
                            <m:r>
                              <a:rPr lang="en-US" altLang="zh-CN" sz="2000" b="1" i="1">
                                <a:latin typeface="Cambria Math"/>
                              </a:rPr>
                              <m:t>𝒙</m:t>
                            </m:r>
                          </m:e>
                        </m:acc>
                        <m:sSub>
                          <m:sSubPr>
                            <m:ctrlPr>
                              <a:rPr lang="zh-CN" altLang="zh-CN" sz="2000" b="1" i="1">
                                <a:latin typeface="Cambria Math"/>
                              </a:rPr>
                            </m:ctrlPr>
                          </m:sSubPr>
                          <m:e>
                            <m:r>
                              <a:rPr lang="en-US" altLang="zh-CN" sz="2000" b="1" i="1">
                                <a:latin typeface="Cambria Math"/>
                              </a:rPr>
                              <m:t>𝑨</m:t>
                            </m:r>
                          </m:e>
                          <m:sub>
                            <m:r>
                              <a:rPr lang="en-US" altLang="zh-CN" sz="2000" b="1" i="1">
                                <a:latin typeface="Cambria Math"/>
                              </a:rPr>
                              <m:t>𝒋</m:t>
                            </m:r>
                          </m:sub>
                        </m:sSub>
                        <m:d>
                          <m:dPr>
                            <m:ctrlPr>
                              <a:rPr lang="zh-CN" altLang="zh-CN" sz="2000" b="1" i="1">
                                <a:latin typeface="Cambria Math"/>
                              </a:rPr>
                            </m:ctrlPr>
                          </m:dPr>
                          <m:e>
                            <m:acc>
                              <m:accPr>
                                <m:chr m:val="̃"/>
                                <m:ctrlPr>
                                  <a:rPr lang="zh-CN" altLang="zh-CN" sz="2000" b="1" i="1">
                                    <a:latin typeface="Cambria Math"/>
                                  </a:rPr>
                                </m:ctrlPr>
                              </m:accPr>
                              <m:e>
                                <m:r>
                                  <a:rPr lang="en-US" altLang="zh-CN" sz="2000" b="1" i="1">
                                    <a:latin typeface="Cambria Math"/>
                                  </a:rPr>
                                  <m:t>𝒙</m:t>
                                </m:r>
                              </m:e>
                            </m:acc>
                          </m:e>
                        </m:d>
                        <m:r>
                          <a:rPr lang="en-US" altLang="zh-CN" sz="2000" b="1" i="1">
                            <a:latin typeface="Cambria Math"/>
                          </a:rPr>
                          <m:t>𝒄𝒐𝒔</m:t>
                        </m:r>
                        <m:sSub>
                          <m:sSubPr>
                            <m:ctrlPr>
                              <a:rPr lang="zh-CN" altLang="zh-CN" sz="2000" b="1" i="1">
                                <a:latin typeface="Cambria Math"/>
                              </a:rPr>
                            </m:ctrlPr>
                          </m:sSubPr>
                          <m:e>
                            <m:r>
                              <a:rPr lang="en-US" altLang="zh-CN" sz="2000" b="1" i="1">
                                <a:latin typeface="Cambria Math"/>
                              </a:rPr>
                              <m:t>𝒌</m:t>
                            </m:r>
                          </m:e>
                          <m:sub>
                            <m:r>
                              <a:rPr lang="en-US" altLang="zh-CN" sz="2000" b="1" i="1">
                                <a:latin typeface="Cambria Math"/>
                              </a:rPr>
                              <m:t>𝒇</m:t>
                            </m:r>
                          </m:sub>
                        </m:sSub>
                        <m:acc>
                          <m:accPr>
                            <m:chr m:val="̃"/>
                            <m:ctrlPr>
                              <a:rPr lang="zh-CN" altLang="zh-CN" sz="2000" b="1" i="1">
                                <a:latin typeface="Cambria Math"/>
                              </a:rPr>
                            </m:ctrlPr>
                          </m:accPr>
                          <m:e>
                            <m:r>
                              <a:rPr lang="en-US" altLang="zh-CN" sz="2000" b="1" i="1">
                                <a:latin typeface="Cambria Math"/>
                              </a:rPr>
                              <m:t>𝒙</m:t>
                            </m:r>
                          </m:e>
                        </m:acc>
                      </m:e>
                    </m:nary>
                    <m:r>
                      <a:rPr lang="en-US" altLang="zh-CN" sz="2000" b="1">
                        <a:latin typeface="Cambria Math"/>
                      </a:rPr>
                      <m:t>≠</m:t>
                    </m:r>
                    <m:r>
                      <a:rPr lang="en-US" altLang="zh-CN" sz="2000" b="1" i="1">
                        <a:latin typeface="Cambria Math"/>
                      </a:rPr>
                      <m:t>𝟎</m:t>
                    </m:r>
                  </m:oMath>
                </a14:m>
                <a:r>
                  <a:rPr lang="en-US" altLang="zh-CN" sz="2000" b="1" dirty="0"/>
                  <a:t>.</a:t>
                </a:r>
                <a:endParaRPr lang="zh-CN" alt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1631876" y="2924944"/>
                <a:ext cx="6102424" cy="593496"/>
              </a:xfrm>
              <a:prstGeom prst="rect">
                <a:avLst/>
              </a:prstGeom>
              <a:blipFill rotWithShape="1">
                <a:blip r:embed="rId3"/>
                <a:stretch>
                  <a:fillRect b="-30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4675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pPr>
                  <a:lnSpc>
                    <a:spcPct val="150000"/>
                  </a:lnSpc>
                </a:pPr>
                <a:r>
                  <a:rPr lang="zh-CN" altLang="zh-CN" sz="2400" dirty="0"/>
                  <a:t>由以上讨论可以看出，为了</a:t>
                </a:r>
                <a14:m>
                  <m:oMath xmlns:m="http://schemas.openxmlformats.org/officeDocument/2006/math">
                    <m:sSub>
                      <m:sSubPr>
                        <m:ctrlPr>
                          <a:rPr lang="zh-CN" altLang="zh-CN" sz="2400" i="1">
                            <a:latin typeface="Cambria Math"/>
                          </a:rPr>
                        </m:ctrlPr>
                      </m:sSubPr>
                      <m:e>
                        <m:r>
                          <a:rPr lang="en-US" altLang="zh-CN" sz="2400" b="0" i="1">
                            <a:latin typeface="Cambria Math"/>
                          </a:rPr>
                          <m:t>𝐴</m:t>
                        </m:r>
                      </m:e>
                      <m:sub>
                        <m:r>
                          <a:rPr lang="en-US" altLang="zh-CN" sz="2400" b="0" i="1">
                            <a:latin typeface="Cambria Math"/>
                          </a:rPr>
                          <m:t>𝑊</m:t>
                        </m:r>
                      </m:sub>
                    </m:sSub>
                  </m:oMath>
                </a14:m>
                <a:r>
                  <a:rPr lang="zh-CN" altLang="zh-CN" sz="2400" dirty="0"/>
                  <a:t>足够大，应该尽可能使得（</a:t>
                </a:r>
                <a:r>
                  <a:rPr lang="en-US" altLang="zh-CN" sz="2400" dirty="0"/>
                  <a:t>1. 4</a:t>
                </a:r>
                <a:r>
                  <a:rPr lang="zh-CN" altLang="zh-CN" sz="2400" dirty="0"/>
                  <a:t>）满足，</a:t>
                </a:r>
                <a:r>
                  <a:rPr lang="zh-CN" altLang="zh-CN" sz="2400" dirty="0" smtClean="0"/>
                  <a:t>应该</a:t>
                </a:r>
                <a:endParaRPr lang="en-US" altLang="zh-CN" sz="2400" dirty="0" smtClean="0"/>
              </a:p>
              <a:p>
                <a:pPr>
                  <a:lnSpc>
                    <a:spcPct val="150000"/>
                  </a:lnSpc>
                </a:pPr>
                <a:r>
                  <a:rPr lang="en-US" altLang="zh-CN" sz="2400" dirty="0"/>
                  <a:t>A</a:t>
                </a:r>
                <a:r>
                  <a:rPr lang="zh-CN" altLang="zh-CN" sz="2400" dirty="0"/>
                  <a:t>．增大磁感应强度</a:t>
                </a:r>
                <a:r>
                  <a:rPr lang="en-US" altLang="zh-CN" sz="2400" dirty="0"/>
                  <a:t>B</a:t>
                </a:r>
                <a:r>
                  <a:rPr lang="zh-CN" altLang="zh-CN" sz="2400" dirty="0"/>
                  <a:t>，减小</a:t>
                </a:r>
                <a14:m>
                  <m:oMath xmlns:m="http://schemas.openxmlformats.org/officeDocument/2006/math">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𝑓</m:t>
                        </m:r>
                      </m:sub>
                    </m:sSub>
                  </m:oMath>
                </a14:m>
                <a:r>
                  <a:rPr lang="zh-CN" altLang="zh-CN" sz="2400" dirty="0"/>
                  <a:t>。为此，可在扭摆磁铁表面附加超导片</a:t>
                </a:r>
                <a:r>
                  <a:rPr lang="zh-CN" altLang="zh-CN" sz="2400" dirty="0" smtClean="0"/>
                  <a:t>；</a:t>
                </a:r>
                <a:endParaRPr lang="en-US" altLang="zh-CN" sz="2400" dirty="0" smtClean="0"/>
              </a:p>
              <a:p>
                <a:pPr>
                  <a:lnSpc>
                    <a:spcPct val="150000"/>
                  </a:lnSpc>
                </a:pPr>
                <a:r>
                  <a:rPr lang="en-US" altLang="zh-CN" sz="2400" dirty="0"/>
                  <a:t>B. </a:t>
                </a:r>
                <a:r>
                  <a:rPr lang="zh-CN" altLang="zh-CN" sz="2400" dirty="0"/>
                  <a:t>采取上述多种措施，增强电子束的单色性。</a:t>
                </a:r>
                <a:endParaRPr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Tree>
    <p:extLst>
      <p:ext uri="{BB962C8B-B14F-4D97-AF65-F5344CB8AC3E}">
        <p14:creationId xmlns:p14="http://schemas.microsoft.com/office/powerpoint/2010/main" val="1195381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24744"/>
            <a:ext cx="8229600" cy="5472608"/>
          </a:xfrm>
        </p:spPr>
        <p:txBody>
          <a:bodyPr>
            <a:normAutofit fontScale="62500" lnSpcReduction="20000"/>
          </a:bodyPr>
          <a:lstStyle/>
          <a:p>
            <a:pPr>
              <a:lnSpc>
                <a:spcPct val="150000"/>
              </a:lnSpc>
            </a:pPr>
            <a:r>
              <a:rPr lang="zh-CN" altLang="en-US" sz="4500" b="1" dirty="0" smtClean="0"/>
              <a:t>一、</a:t>
            </a:r>
            <a:r>
              <a:rPr lang="zh-CN" altLang="zh-CN" sz="4500" b="1" dirty="0"/>
              <a:t>光子—电子背散射伽码激光原理与主要</a:t>
            </a:r>
            <a:r>
              <a:rPr lang="zh-CN" altLang="zh-CN" sz="4500" b="1" dirty="0" smtClean="0"/>
              <a:t>结构</a:t>
            </a:r>
            <a:endParaRPr lang="en-US" altLang="zh-CN" sz="4500" b="1" dirty="0" smtClean="0"/>
          </a:p>
          <a:p>
            <a:pPr lvl="2">
              <a:lnSpc>
                <a:spcPct val="150000"/>
              </a:lnSpc>
            </a:pPr>
            <a:r>
              <a:rPr lang="en-US" altLang="zh-CN" sz="2300" b="1" dirty="0"/>
              <a:t>1</a:t>
            </a:r>
            <a:r>
              <a:rPr lang="zh-CN" altLang="en-US" sz="2900" b="1" dirty="0"/>
              <a:t>、</a:t>
            </a:r>
            <a:r>
              <a:rPr lang="zh-CN" altLang="zh-CN" sz="2900" b="1" dirty="0"/>
              <a:t>光子—电子背散射伽码激光原理</a:t>
            </a:r>
            <a:endParaRPr lang="en-US" altLang="zh-CN" sz="2900" b="1" dirty="0"/>
          </a:p>
          <a:p>
            <a:pPr lvl="2">
              <a:lnSpc>
                <a:spcPct val="150000"/>
              </a:lnSpc>
            </a:pPr>
            <a:r>
              <a:rPr lang="en-US" altLang="zh-CN" sz="2900" b="1" dirty="0"/>
              <a:t>2</a:t>
            </a:r>
            <a:r>
              <a:rPr lang="zh-CN" altLang="en-US" sz="2900" b="1" dirty="0"/>
              <a:t>、</a:t>
            </a:r>
            <a:r>
              <a:rPr lang="zh-CN" altLang="zh-CN" sz="2900" b="1" dirty="0"/>
              <a:t>光子—电子背散射伽码激光器主要结构</a:t>
            </a:r>
            <a:endParaRPr lang="en-US" altLang="zh-CN" sz="2900" b="1" dirty="0"/>
          </a:p>
          <a:p>
            <a:pPr lvl="2">
              <a:lnSpc>
                <a:spcPct val="150000"/>
              </a:lnSpc>
            </a:pPr>
            <a:r>
              <a:rPr lang="en-US" altLang="zh-CN" sz="2900" b="1" dirty="0"/>
              <a:t>3</a:t>
            </a:r>
            <a:r>
              <a:rPr lang="zh-CN" altLang="en-US" sz="2900" b="1" dirty="0"/>
              <a:t>、</a:t>
            </a:r>
            <a:r>
              <a:rPr lang="zh-CN" altLang="zh-CN" sz="2900" b="1" dirty="0"/>
              <a:t>背散射光能够成为激光</a:t>
            </a:r>
          </a:p>
          <a:p>
            <a:pPr lvl="2">
              <a:lnSpc>
                <a:spcPct val="150000"/>
              </a:lnSpc>
            </a:pPr>
            <a:r>
              <a:rPr lang="en-US" altLang="zh-CN" sz="2900" b="1" dirty="0"/>
              <a:t>4</a:t>
            </a:r>
            <a:r>
              <a:rPr lang="zh-CN" altLang="en-US" sz="2900" b="1" dirty="0"/>
              <a:t>、</a:t>
            </a:r>
            <a:r>
              <a:rPr lang="zh-CN" altLang="zh-CN" sz="2900" b="1" dirty="0"/>
              <a:t>激光驻波中的背散射激光</a:t>
            </a:r>
            <a:endParaRPr lang="en-US" altLang="zh-CN" sz="2900" b="1" dirty="0"/>
          </a:p>
          <a:p>
            <a:pPr lvl="2">
              <a:lnSpc>
                <a:spcPct val="150000"/>
              </a:lnSpc>
            </a:pPr>
            <a:r>
              <a:rPr lang="en-US" altLang="zh-CN" sz="2900" b="1" dirty="0"/>
              <a:t>5</a:t>
            </a:r>
            <a:r>
              <a:rPr lang="zh-CN" altLang="en-US" sz="2900" b="1" dirty="0"/>
              <a:t>、</a:t>
            </a:r>
            <a:r>
              <a:rPr lang="zh-CN" altLang="zh-CN" sz="2900" b="1" dirty="0"/>
              <a:t>考虑到激光驻波影响的背散射光</a:t>
            </a:r>
            <a:endParaRPr lang="en-US" altLang="zh-CN" sz="2900" b="1" dirty="0"/>
          </a:p>
          <a:p>
            <a:pPr lvl="2">
              <a:lnSpc>
                <a:spcPct val="150000"/>
              </a:lnSpc>
            </a:pPr>
            <a:r>
              <a:rPr lang="en-US" altLang="zh-CN" sz="2900" b="1" dirty="0"/>
              <a:t>6</a:t>
            </a:r>
            <a:r>
              <a:rPr lang="zh-CN" altLang="en-US" sz="2900" b="1" dirty="0"/>
              <a:t>、</a:t>
            </a:r>
            <a:r>
              <a:rPr lang="zh-CN" altLang="zh-CN" sz="2900" b="1" dirty="0"/>
              <a:t>例子</a:t>
            </a:r>
            <a:endParaRPr lang="en-US" altLang="zh-CN" sz="2900" b="1" dirty="0"/>
          </a:p>
          <a:p>
            <a:pPr>
              <a:lnSpc>
                <a:spcPct val="150000"/>
              </a:lnSpc>
            </a:pPr>
            <a:r>
              <a:rPr lang="zh-CN" altLang="zh-CN" sz="4500" b="1" dirty="0" smtClean="0"/>
              <a:t>二</a:t>
            </a:r>
            <a:r>
              <a:rPr lang="zh-CN" altLang="zh-CN" sz="4500" b="1" dirty="0"/>
              <a:t>．伽马激光或伽码线在核物理中的</a:t>
            </a:r>
            <a:r>
              <a:rPr lang="zh-CN" altLang="zh-CN" sz="4500" b="1" dirty="0" smtClean="0"/>
              <a:t>应用</a:t>
            </a:r>
            <a:endParaRPr lang="en-US" altLang="zh-CN" sz="4500" b="1" dirty="0" smtClean="0"/>
          </a:p>
          <a:p>
            <a:pPr lvl="2">
              <a:lnSpc>
                <a:spcPct val="150000"/>
              </a:lnSpc>
            </a:pPr>
            <a:r>
              <a:rPr lang="en-US" altLang="zh-CN" sz="2900" b="1" dirty="0"/>
              <a:t>1</a:t>
            </a:r>
            <a:r>
              <a:rPr lang="zh-CN" altLang="en-US" sz="2900" b="1" dirty="0"/>
              <a:t>、</a:t>
            </a:r>
            <a:r>
              <a:rPr lang="zh-CN" altLang="zh-CN" sz="2900" b="1" dirty="0"/>
              <a:t>在可控核聚变中的</a:t>
            </a:r>
            <a:r>
              <a:rPr lang="zh-CN" altLang="zh-CN" sz="2900" b="1" dirty="0" smtClean="0"/>
              <a:t>应用</a:t>
            </a:r>
            <a:endParaRPr lang="en-US" altLang="zh-CN" sz="2900" b="1" dirty="0" smtClean="0"/>
          </a:p>
          <a:p>
            <a:pPr lvl="2">
              <a:lnSpc>
                <a:spcPct val="150000"/>
              </a:lnSpc>
            </a:pPr>
            <a:r>
              <a:rPr lang="en-US" altLang="zh-CN" sz="2900" b="1" dirty="0"/>
              <a:t>2</a:t>
            </a:r>
            <a:r>
              <a:rPr lang="zh-CN" altLang="en-US" sz="2900" b="1" dirty="0"/>
              <a:t>、</a:t>
            </a:r>
            <a:r>
              <a:rPr lang="zh-CN" altLang="zh-CN" sz="2900" b="1" dirty="0"/>
              <a:t>伽码线</a:t>
            </a:r>
            <a:r>
              <a:rPr lang="zh-CN" altLang="zh-CN" sz="2900" b="1" dirty="0" smtClean="0"/>
              <a:t>中子源</a:t>
            </a:r>
            <a:endParaRPr lang="en-US" altLang="zh-CN" sz="2900" b="1" dirty="0" smtClean="0"/>
          </a:p>
          <a:p>
            <a:pPr lvl="2">
              <a:lnSpc>
                <a:spcPct val="150000"/>
              </a:lnSpc>
            </a:pPr>
            <a:r>
              <a:rPr lang="en-US" altLang="zh-CN" sz="2900" b="1" dirty="0"/>
              <a:t>3</a:t>
            </a:r>
            <a:r>
              <a:rPr lang="zh-CN" altLang="en-US" sz="2900" b="1" dirty="0"/>
              <a:t>、</a:t>
            </a:r>
            <a:r>
              <a:rPr lang="zh-CN" altLang="zh-CN" sz="2900" b="1" dirty="0"/>
              <a:t>伽码射线发生装置</a:t>
            </a:r>
            <a:endParaRPr lang="en-US" altLang="zh-CN" sz="2900" b="1" dirty="0"/>
          </a:p>
          <a:p>
            <a:pPr lvl="2">
              <a:lnSpc>
                <a:spcPct val="150000"/>
              </a:lnSpc>
            </a:pPr>
            <a:endParaRPr lang="en-US" altLang="zh-CN" sz="2200" b="1" dirty="0"/>
          </a:p>
          <a:p>
            <a:pPr>
              <a:lnSpc>
                <a:spcPct val="150000"/>
              </a:lnSpc>
            </a:pPr>
            <a:endParaRPr lang="en-US" altLang="zh-CN" sz="2800" b="1" dirty="0" smtClean="0"/>
          </a:p>
          <a:p>
            <a:pPr>
              <a:lnSpc>
                <a:spcPct val="150000"/>
              </a:lnSpc>
            </a:pPr>
            <a:endParaRPr lang="zh-CN" altLang="en-US" sz="2800" b="1" dirty="0"/>
          </a:p>
        </p:txBody>
      </p:sp>
      <p:sp>
        <p:nvSpPr>
          <p:cNvPr id="3" name="标题 2"/>
          <p:cNvSpPr>
            <a:spLocks noGrp="1"/>
          </p:cNvSpPr>
          <p:nvPr>
            <p:ph type="title"/>
          </p:nvPr>
        </p:nvSpPr>
        <p:spPr>
          <a:xfrm>
            <a:off x="457200" y="274638"/>
            <a:ext cx="8229600" cy="994122"/>
          </a:xfrm>
        </p:spPr>
        <p:txBody>
          <a:bodyPr/>
          <a:lstStyle/>
          <a:p>
            <a:r>
              <a:rPr lang="zh-CN" altLang="en-US" dirty="0" smtClean="0">
                <a:solidFill>
                  <a:schemeClr val="tx1"/>
                </a:solidFill>
              </a:rPr>
              <a:t>报告提纲</a:t>
            </a:r>
            <a:endParaRPr lang="zh-CN" altLang="en-US" dirty="0">
              <a:solidFill>
                <a:schemeClr val="tx1"/>
              </a:solidFill>
            </a:endParaRPr>
          </a:p>
        </p:txBody>
      </p:sp>
    </p:spTree>
    <p:extLst>
      <p:ext uri="{BB962C8B-B14F-4D97-AF65-F5344CB8AC3E}">
        <p14:creationId xmlns:p14="http://schemas.microsoft.com/office/powerpoint/2010/main" val="2996293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pPr lvl="0"/>
                <a:r>
                  <a:rPr lang="en-US" altLang="zh-CN" b="1" dirty="0" smtClean="0"/>
                  <a:t>4</a:t>
                </a:r>
                <a:r>
                  <a:rPr lang="zh-CN" altLang="en-US" b="1" dirty="0" smtClean="0"/>
                  <a:t>、</a:t>
                </a:r>
                <a:r>
                  <a:rPr lang="zh-CN" altLang="zh-CN" b="1" dirty="0" smtClean="0"/>
                  <a:t>激光</a:t>
                </a:r>
                <a:r>
                  <a:rPr lang="zh-CN" altLang="zh-CN" b="1" dirty="0"/>
                  <a:t>驻波中的背散射</a:t>
                </a:r>
                <a:r>
                  <a:rPr lang="zh-CN" altLang="zh-CN" b="1" dirty="0" smtClean="0"/>
                  <a:t>激光</a:t>
                </a:r>
                <a:endParaRPr lang="en-US" altLang="zh-CN" b="1" dirty="0" smtClean="0"/>
              </a:p>
              <a:p>
                <a:pPr lvl="0">
                  <a:lnSpc>
                    <a:spcPct val="150000"/>
                  </a:lnSpc>
                </a:pPr>
                <a:r>
                  <a:rPr lang="zh-CN" altLang="zh-CN" sz="2400" dirty="0"/>
                  <a:t>由于本方案中入射激光很强，而且激光腔长度</a:t>
                </a:r>
                <a14:m>
                  <m:oMath xmlns:m="http://schemas.openxmlformats.org/officeDocument/2006/math">
                    <m:r>
                      <a:rPr lang="en-US" altLang="zh-CN" sz="2400" b="0" i="1">
                        <a:latin typeface="Cambria Math"/>
                      </a:rPr>
                      <m:t>𝐿</m:t>
                    </m:r>
                  </m:oMath>
                </a14:m>
                <a:r>
                  <a:rPr lang="zh-CN" altLang="zh-CN" sz="2400" dirty="0"/>
                  <a:t>满足（</a:t>
                </a:r>
                <a:r>
                  <a:rPr lang="en-US" altLang="zh-CN" sz="2400" dirty="0"/>
                  <a:t>1.12</a:t>
                </a:r>
                <a:r>
                  <a:rPr lang="zh-CN" altLang="zh-CN" sz="2400" dirty="0"/>
                  <a:t>），因此波长</a:t>
                </a:r>
                <a14:m>
                  <m:oMath xmlns:m="http://schemas.openxmlformats.org/officeDocument/2006/math">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𝑖</m:t>
                        </m:r>
                      </m:sub>
                    </m:sSub>
                  </m:oMath>
                </a14:m>
                <a:r>
                  <a:rPr lang="en-US" altLang="zh-CN" sz="2400" dirty="0"/>
                  <a:t> </a:t>
                </a:r>
                <a:r>
                  <a:rPr lang="zh-CN" altLang="zh-CN" sz="2400" dirty="0"/>
                  <a:t>的入射激光叠加为一个驻波和一个行波。电场和磁场的驻波</a:t>
                </a:r>
                <a:r>
                  <a:rPr lang="zh-CN" altLang="zh-CN" sz="2400" dirty="0" smtClean="0"/>
                  <a:t>为</a:t>
                </a:r>
                <a:endParaRPr lang="en-US" altLang="zh-CN" sz="2400" dirty="0" smtClean="0"/>
              </a:p>
              <a:p>
                <a:pPr lvl="0"/>
                <a:endParaRPr lang="en-US" altLang="zh-CN" b="1" dirty="0"/>
              </a:p>
              <a:p>
                <a:pPr lvl="0"/>
                <a:endParaRPr lang="en-US" altLang="zh-CN" b="1" dirty="0" smtClean="0"/>
              </a:p>
              <a:p>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t="-2022"/>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6" name="矩形 5"/>
              <p:cNvSpPr/>
              <p:nvPr/>
            </p:nvSpPr>
            <p:spPr>
              <a:xfrm>
                <a:off x="1403648" y="3861048"/>
                <a:ext cx="6768752" cy="1015856"/>
              </a:xfrm>
              <a:prstGeom prst="rect">
                <a:avLst/>
              </a:prstGeom>
            </p:spPr>
            <p:txBody>
              <a:bodyPr wrap="square">
                <a:spAutoFit/>
              </a:bodyPr>
              <a:lstStyle/>
              <a:p>
                <a:pPr>
                  <a:lnSpc>
                    <a:spcPct val="150000"/>
                  </a:lnSpc>
                </a:pPr>
                <a14:m>
                  <m:oMath xmlns:m="http://schemas.openxmlformats.org/officeDocument/2006/math">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𝑧</m:t>
                        </m:r>
                      </m:sub>
                    </m:sSub>
                    <m:d>
                      <m:dPr>
                        <m:ctrlPr>
                          <a:rPr lang="zh-CN" altLang="zh-CN" sz="2000" i="1">
                            <a:latin typeface="Cambria Math"/>
                          </a:rPr>
                        </m:ctrlPr>
                      </m:dPr>
                      <m:e>
                        <m:r>
                          <a:rPr lang="en-US" altLang="zh-CN" sz="2000" b="0" i="1">
                            <a:latin typeface="Cambria Math"/>
                          </a:rPr>
                          <m:t>𝑥</m:t>
                        </m:r>
                        <m:r>
                          <a:rPr lang="en-US" altLang="zh-CN" sz="2000" b="0" i="1">
                            <a:latin typeface="Cambria Math"/>
                          </a:rPr>
                          <m:t>,</m:t>
                        </m:r>
                        <m:r>
                          <a:rPr lang="en-US" altLang="zh-CN" sz="2000" b="0" i="1">
                            <a:latin typeface="Cambria Math"/>
                          </a:rPr>
                          <m:t>𝑡</m:t>
                        </m:r>
                      </m:e>
                    </m:d>
                    <m:r>
                      <a:rPr lang="en-US" altLang="zh-CN" sz="2000" b="0" i="1">
                        <a:latin typeface="Cambria Math"/>
                      </a:rPr>
                      <m:t>=2</m:t>
                    </m:r>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0</m:t>
                        </m:r>
                      </m:sub>
                    </m:sSub>
                    <m:r>
                      <a:rPr lang="en-US" altLang="zh-CN" sz="2000" b="0" i="1">
                        <a:latin typeface="Cambria Math"/>
                      </a:rPr>
                      <m:t>𝑐𝑜𝑠</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𝑖</m:t>
                        </m:r>
                      </m:sub>
                    </m:sSub>
                    <m:r>
                      <a:rPr lang="en-US" altLang="zh-CN" sz="2000" b="0" i="1">
                        <a:latin typeface="Cambria Math"/>
                      </a:rPr>
                      <m:t>𝑥𝑐𝑜𝑠</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r>
                      <a:rPr lang="en-US" altLang="zh-CN" sz="2000" b="0" i="1">
                        <a:latin typeface="Cambria Math"/>
                      </a:rPr>
                      <m:t>𝑡</m:t>
                    </m:r>
                  </m:oMath>
                </a14:m>
                <a:r>
                  <a:rPr lang="en-US" altLang="zh-CN" sz="2000" dirty="0"/>
                  <a:t>,                        </a:t>
                </a:r>
                <a:r>
                  <a:rPr lang="en-US" altLang="zh-CN" sz="2000" dirty="0" smtClean="0"/>
                  <a:t>      (</a:t>
                </a:r>
                <a:r>
                  <a:rPr lang="en-US" altLang="zh-CN" sz="2000" dirty="0"/>
                  <a:t>1.19)</a:t>
                </a:r>
                <a:endParaRPr lang="zh-CN" altLang="zh-CN" sz="2000" dirty="0"/>
              </a:p>
              <a:p>
                <a:pPr>
                  <a:lnSpc>
                    <a:spcPct val="150000"/>
                  </a:lnSpc>
                </a:pPr>
                <a14:m>
                  <m:oMath xmlns:m="http://schemas.openxmlformats.org/officeDocument/2006/math">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𝑦</m:t>
                        </m:r>
                      </m:sub>
                    </m:sSub>
                    <m:d>
                      <m:dPr>
                        <m:ctrlPr>
                          <a:rPr lang="zh-CN" altLang="zh-CN" sz="2000" i="1">
                            <a:latin typeface="Cambria Math"/>
                          </a:rPr>
                        </m:ctrlPr>
                      </m:dPr>
                      <m:e>
                        <m:r>
                          <a:rPr lang="en-US" altLang="zh-CN" sz="2000" b="0" i="1">
                            <a:latin typeface="Cambria Math"/>
                          </a:rPr>
                          <m:t>𝑥</m:t>
                        </m:r>
                        <m:r>
                          <a:rPr lang="en-US" altLang="zh-CN" sz="2000" b="0" i="1">
                            <a:latin typeface="Cambria Math"/>
                          </a:rPr>
                          <m:t>,</m:t>
                        </m:r>
                        <m:r>
                          <a:rPr lang="en-US" altLang="zh-CN" sz="2000" b="0" i="1">
                            <a:latin typeface="Cambria Math"/>
                          </a:rPr>
                          <m:t>𝑡</m:t>
                        </m:r>
                      </m:e>
                    </m:d>
                    <m:r>
                      <a:rPr lang="en-US" altLang="zh-CN" sz="2000" b="0" i="1">
                        <a:latin typeface="Cambria Math"/>
                      </a:rPr>
                      <m:t>=2</m:t>
                    </m:r>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0</m:t>
                        </m:r>
                      </m:sub>
                    </m:sSub>
                    <m:r>
                      <a:rPr lang="en-US" altLang="zh-CN" sz="2000" b="0" i="1">
                        <a:latin typeface="Cambria Math"/>
                      </a:rPr>
                      <m:t>𝑐𝑜𝑠</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𝑖</m:t>
                        </m:r>
                      </m:sub>
                    </m:sSub>
                    <m:r>
                      <a:rPr lang="en-US" altLang="zh-CN" sz="2000" b="0" i="1">
                        <a:latin typeface="Cambria Math"/>
                      </a:rPr>
                      <m:t>𝑥𝑐𝑜𝑠</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r>
                      <a:rPr lang="en-US" altLang="zh-CN" sz="2000" b="0" i="1">
                        <a:latin typeface="Cambria Math"/>
                      </a:rPr>
                      <m:t>𝑡</m:t>
                    </m:r>
                  </m:oMath>
                </a14:m>
                <a:r>
                  <a:rPr lang="en-US" altLang="zh-CN" sz="2000" dirty="0"/>
                  <a:t>,    </a:t>
                </a:r>
                <a14:m>
                  <m:oMath xmlns:m="http://schemas.openxmlformats.org/officeDocument/2006/math">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0</m:t>
                        </m:r>
                      </m:sub>
                    </m:sSub>
                    <m:r>
                      <a:rPr lang="en-US" altLang="zh-CN" sz="2000" b="0" i="1">
                        <a:latin typeface="Cambria Math"/>
                      </a:rPr>
                      <m:t>=</m:t>
                    </m:r>
                    <m:f>
                      <m:fPr>
                        <m:type m:val="lin"/>
                        <m:ctrlPr>
                          <a:rPr lang="zh-CN" altLang="zh-CN" sz="2000" i="1">
                            <a:latin typeface="Cambria Math"/>
                          </a:rPr>
                        </m:ctrlPr>
                      </m:fPr>
                      <m:num>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0</m:t>
                            </m:r>
                          </m:sub>
                        </m:sSub>
                      </m:num>
                      <m:den>
                        <m:r>
                          <a:rPr lang="en-US" altLang="zh-CN" sz="2000" b="0" i="1">
                            <a:latin typeface="Cambria Math"/>
                          </a:rPr>
                          <m:t>𝑐</m:t>
                        </m:r>
                      </m:den>
                    </m:f>
                  </m:oMath>
                </a14:m>
                <a:r>
                  <a:rPr lang="en-US" altLang="zh-CN" sz="2000" dirty="0"/>
                  <a:t>,          (1.20)</a:t>
                </a:r>
                <a:endParaRPr lang="zh-CN" altLang="zh-CN" sz="2000" dirty="0"/>
              </a:p>
            </p:txBody>
          </p:sp>
        </mc:Choice>
        <mc:Fallback xmlns="">
          <p:sp>
            <p:nvSpPr>
              <p:cNvPr id="6" name="矩形 5"/>
              <p:cNvSpPr>
                <a:spLocks noRot="1" noChangeAspect="1" noMove="1" noResize="1" noEditPoints="1" noAdjustHandles="1" noChangeArrowheads="1" noChangeShapeType="1" noTextEdit="1"/>
              </p:cNvSpPr>
              <p:nvPr/>
            </p:nvSpPr>
            <p:spPr>
              <a:xfrm>
                <a:off x="1403648" y="3861048"/>
                <a:ext cx="6768752" cy="1015856"/>
              </a:xfrm>
              <a:prstGeom prst="rect">
                <a:avLst/>
              </a:prstGeom>
              <a:blipFill rotWithShape="1">
                <a:blip r:embed="rId3"/>
                <a:stretch>
                  <a:fillRect b="-670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0086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481328"/>
                <a:ext cx="8229600" cy="4827992"/>
              </a:xfrm>
            </p:spPr>
            <p:txBody>
              <a:bodyPr>
                <a:normAutofit/>
              </a:bodyPr>
              <a:lstStyle/>
              <a:p>
                <a:pPr>
                  <a:lnSpc>
                    <a:spcPct val="150000"/>
                  </a:lnSpc>
                </a:pPr>
                <a:r>
                  <a:rPr lang="zh-CN" altLang="zh-CN" sz="2000" dirty="0"/>
                  <a:t>不同于扭摆磁场，驻波的磁场与电场都是以频率</a:t>
                </a:r>
                <a14:m>
                  <m:oMath xmlns:m="http://schemas.openxmlformats.org/officeDocument/2006/math">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oMath>
                </a14:m>
                <a:r>
                  <a:rPr lang="zh-CN" altLang="zh-CN" sz="2000" dirty="0"/>
                  <a:t>变化的。设</a:t>
                </a: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𝑆𝑗</m:t>
                        </m:r>
                      </m:sub>
                    </m:sSub>
                    <m:d>
                      <m:dPr>
                        <m:ctrlPr>
                          <a:rPr lang="zh-CN" altLang="zh-CN" sz="2000" i="1">
                            <a:latin typeface="Cambria Math"/>
                          </a:rPr>
                        </m:ctrlPr>
                      </m:dPr>
                      <m:e>
                        <m:acc>
                          <m:accPr>
                            <m:chr m:val="̃"/>
                            <m:ctrlPr>
                              <a:rPr lang="zh-CN" altLang="zh-CN" sz="2000" i="1">
                                <a:latin typeface="Cambria Math"/>
                              </a:rPr>
                            </m:ctrlPr>
                          </m:accPr>
                          <m:e>
                            <m:r>
                              <a:rPr lang="en-US" altLang="zh-CN" sz="2000" b="0" i="1">
                                <a:latin typeface="Cambria Math"/>
                              </a:rPr>
                              <m:t>𝑥</m:t>
                            </m:r>
                          </m:e>
                        </m:acc>
                        <m:r>
                          <a:rPr lang="en-US" altLang="zh-CN" sz="2000" b="0" i="1">
                            <a:latin typeface="Cambria Math"/>
                          </a:rPr>
                          <m:t>,</m:t>
                        </m:r>
                        <m:r>
                          <a:rPr lang="en-US" altLang="zh-CN" sz="2000" b="0" i="1">
                            <a:latin typeface="Cambria Math"/>
                          </a:rPr>
                          <m:t>𝑡</m:t>
                        </m:r>
                      </m:e>
                    </m:d>
                  </m:oMath>
                </a14:m>
                <a:r>
                  <a:rPr lang="en-US" altLang="zh-CN" sz="2000" dirty="0"/>
                  <a:t> </a:t>
                </a:r>
                <a:r>
                  <a:rPr lang="zh-CN" altLang="zh-CN" sz="2000" dirty="0"/>
                  <a:t>是在这个驻波中动量为</a:t>
                </a:r>
                <a14:m>
                  <m:oMath xmlns:m="http://schemas.openxmlformats.org/officeDocument/2006/math">
                    <m:acc>
                      <m:accPr>
                        <m:chr m:val="⃗"/>
                        <m:ctrlPr>
                          <a:rPr lang="zh-CN" altLang="zh-CN" sz="2000" i="1">
                            <a:latin typeface="Cambria Math"/>
                          </a:rPr>
                        </m:ctrlPr>
                      </m:accPr>
                      <m:e>
                        <m:r>
                          <a:rPr lang="en-US" altLang="zh-CN" sz="2000" b="0" i="1">
                            <a:latin typeface="Cambria Math"/>
                          </a:rPr>
                          <m:t>𝑝</m:t>
                        </m:r>
                      </m:e>
                    </m:acc>
                  </m:oMath>
                </a14:m>
                <a:r>
                  <a:rPr lang="en-US" altLang="zh-CN" sz="2000" dirty="0"/>
                  <a:t> </a:t>
                </a:r>
                <a:r>
                  <a:rPr lang="zh-CN" altLang="zh-CN" sz="2000" dirty="0"/>
                  <a:t>的电子与入射激光在</a:t>
                </a:r>
                <a14:m>
                  <m:oMath xmlns:m="http://schemas.openxmlformats.org/officeDocument/2006/math">
                    <m:sSub>
                      <m:sSubPr>
                        <m:ctrlPr>
                          <a:rPr lang="zh-CN" altLang="zh-CN" sz="2000" i="1">
                            <a:latin typeface="Cambria Math"/>
                          </a:rPr>
                        </m:ctrlPr>
                      </m:sSubPr>
                      <m:e>
                        <m:r>
                          <a:rPr lang="en-US" altLang="zh-CN" sz="2000" b="0" i="1">
                            <a:latin typeface="Cambria Math"/>
                          </a:rPr>
                          <m:t>𝑥</m:t>
                        </m:r>
                      </m:e>
                      <m:sub>
                        <m:r>
                          <a:rPr lang="en-US" altLang="zh-CN" sz="2000" b="0" i="1">
                            <a:latin typeface="Cambria Math"/>
                          </a:rPr>
                          <m:t>𝑗</m:t>
                        </m:r>
                      </m:sub>
                    </m:sSub>
                    <m:d>
                      <m:dPr>
                        <m:ctrlPr>
                          <a:rPr lang="zh-CN" altLang="zh-CN" sz="2000" i="1">
                            <a:latin typeface="Cambria Math"/>
                          </a:rPr>
                        </m:ctrlPr>
                      </m:dPr>
                      <m:e>
                        <m:acc>
                          <m:accPr>
                            <m:chr m:val="̃"/>
                            <m:ctrlPr>
                              <a:rPr lang="zh-CN" altLang="zh-CN" sz="2000" i="1">
                                <a:latin typeface="Cambria Math"/>
                              </a:rPr>
                            </m:ctrlPr>
                          </m:accPr>
                          <m:e>
                            <m:r>
                              <a:rPr lang="en-US" altLang="zh-CN" sz="2000" b="0" i="1">
                                <a:latin typeface="Cambria Math"/>
                              </a:rPr>
                              <m:t>𝑥</m:t>
                            </m:r>
                          </m:e>
                        </m:acc>
                      </m:e>
                    </m:d>
                  </m:oMath>
                </a14:m>
                <a:r>
                  <a:rPr lang="zh-CN" altLang="zh-CN" sz="2000" dirty="0"/>
                  <a:t>点散射产生的沿</a:t>
                </a:r>
                <a14:m>
                  <m:oMath xmlns:m="http://schemas.openxmlformats.org/officeDocument/2006/math">
                    <m:d>
                      <m:dPr>
                        <m:ctrlPr>
                          <a:rPr lang="zh-CN" altLang="zh-CN" sz="2000" i="1">
                            <a:latin typeface="Cambria Math"/>
                          </a:rPr>
                        </m:ctrlPr>
                      </m:dPr>
                      <m:e>
                        <m:r>
                          <a:rPr lang="en-US" altLang="zh-CN" sz="2000" b="0" i="1">
                            <a:latin typeface="Cambria Math"/>
                          </a:rPr>
                          <m:t>−</m:t>
                        </m:r>
                        <m:r>
                          <a:rPr lang="en-US" altLang="zh-CN" sz="2000" b="0" i="1">
                            <a:latin typeface="Cambria Math"/>
                          </a:rPr>
                          <m:t>𝑥</m:t>
                        </m:r>
                      </m:e>
                    </m:d>
                  </m:oMath>
                </a14:m>
                <a:r>
                  <a:rPr lang="zh-CN" altLang="zh-CN" sz="2000" dirty="0"/>
                  <a:t>方向传播、波长为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a14:m>
                <a:r>
                  <a:rPr lang="zh-CN" altLang="zh-CN" sz="2000" dirty="0"/>
                  <a:t>光波的振幅。我们</a:t>
                </a:r>
                <a:r>
                  <a:rPr lang="zh-CN" altLang="zh-CN" sz="2000" dirty="0" smtClean="0"/>
                  <a:t>有</a:t>
                </a:r>
                <a:endParaRPr lang="en-US" altLang="zh-CN" sz="2000" dirty="0" smtClean="0"/>
              </a:p>
              <a:p>
                <a:pPr>
                  <a:lnSpc>
                    <a:spcPct val="150000"/>
                  </a:lnSpc>
                </a:pPr>
                <a:endParaRPr lang="en-US" altLang="zh-CN" sz="2000" dirty="0"/>
              </a:p>
              <a:p>
                <a:pPr>
                  <a:lnSpc>
                    <a:spcPct val="150000"/>
                  </a:lnSpc>
                </a:pPr>
                <a:r>
                  <a:rPr lang="zh-CN" altLang="zh-CN" sz="2000" dirty="0"/>
                  <a:t>这样，类似于扭摆磁场，可以</a:t>
                </a:r>
                <a:r>
                  <a:rPr lang="zh-CN" altLang="zh-CN" sz="2000" dirty="0" smtClean="0"/>
                  <a:t>得到</a:t>
                </a:r>
                <a:endParaRPr lang="en-US" altLang="zh-CN" sz="2000" dirty="0" smtClean="0"/>
              </a:p>
              <a:p>
                <a:pPr>
                  <a:lnSpc>
                    <a:spcPct val="150000"/>
                  </a:lnSpc>
                </a:pPr>
                <a:endParaRPr lang="en-US" altLang="zh-CN" sz="2000" dirty="0"/>
              </a:p>
              <a:p>
                <a:pPr>
                  <a:lnSpc>
                    <a:spcPct val="150000"/>
                  </a:lnSpc>
                </a:pP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𝑆</m:t>
                        </m:r>
                      </m:sub>
                    </m:sSub>
                  </m:oMath>
                </a14:m>
                <a:r>
                  <a:rPr lang="zh-CN" altLang="zh-CN" sz="2000" dirty="0"/>
                  <a:t>是入射电子与入射激光在</a:t>
                </a:r>
                <a:r>
                  <a:rPr lang="en-US" altLang="zh-CN" sz="2000" dirty="0"/>
                  <a:t>[0,</a:t>
                </a:r>
                <a14:m>
                  <m:oMath xmlns:m="http://schemas.openxmlformats.org/officeDocument/2006/math">
                    <m:sSub>
                      <m:sSubPr>
                        <m:ctrlPr>
                          <a:rPr lang="zh-CN" altLang="zh-CN" sz="2000" i="1">
                            <a:latin typeface="Cambria Math"/>
                          </a:rPr>
                        </m:ctrlPr>
                      </m:sSubPr>
                      <m:e>
                        <m:r>
                          <a:rPr lang="en-US" altLang="zh-CN" sz="2000" b="0" i="1">
                            <a:latin typeface="Cambria Math"/>
                          </a:rPr>
                          <m:t> </m:t>
                        </m:r>
                        <m:r>
                          <a:rPr lang="en-US" altLang="zh-CN" sz="2000" b="0" i="1">
                            <a:latin typeface="Cambria Math"/>
                          </a:rPr>
                          <m:t>𝐿</m:t>
                        </m:r>
                      </m:e>
                      <m:sub>
                        <m:r>
                          <a:rPr lang="en-US" altLang="zh-CN" sz="2000" b="0" i="1">
                            <a:latin typeface="Cambria Math"/>
                          </a:rPr>
                          <m:t>𝑆</m:t>
                        </m:r>
                      </m:sub>
                    </m:sSub>
                  </m:oMath>
                </a14:m>
                <a:r>
                  <a:rPr lang="en-US" altLang="zh-CN" sz="2000" dirty="0"/>
                  <a:t>]</a:t>
                </a:r>
                <a:r>
                  <a:rPr lang="zh-CN" altLang="zh-CN" sz="2000" dirty="0"/>
                  <a:t>区间产生的沿</a:t>
                </a:r>
                <a14:m>
                  <m:oMath xmlns:m="http://schemas.openxmlformats.org/officeDocument/2006/math">
                    <m:d>
                      <m:dPr>
                        <m:ctrlPr>
                          <a:rPr lang="zh-CN" altLang="zh-CN" sz="2000" i="1">
                            <a:latin typeface="Cambria Math"/>
                          </a:rPr>
                        </m:ctrlPr>
                      </m:dPr>
                      <m:e>
                        <m:r>
                          <a:rPr lang="en-US" altLang="zh-CN" sz="2000" b="0" i="1">
                            <a:latin typeface="Cambria Math"/>
                          </a:rPr>
                          <m:t>−</m:t>
                        </m:r>
                        <m:r>
                          <a:rPr lang="en-US" altLang="zh-CN" sz="2000" b="0" i="1">
                            <a:latin typeface="Cambria Math"/>
                          </a:rPr>
                          <m:t>𝑥</m:t>
                        </m:r>
                      </m:e>
                    </m:d>
                  </m:oMath>
                </a14:m>
                <a:r>
                  <a:rPr lang="zh-CN" altLang="zh-CN" sz="2000" dirty="0"/>
                  <a:t>方向传播、波长为</a:t>
                </a:r>
                <a14:m>
                  <m:oMath xmlns:m="http://schemas.openxmlformats.org/officeDocument/2006/math">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a14:m>
                <a:r>
                  <a:rPr lang="zh-CN" altLang="zh-CN" sz="2000" dirty="0"/>
                  <a:t>光波的振幅</a:t>
                </a:r>
                <a:r>
                  <a:rPr lang="en-US" altLang="zh-CN" sz="2000" dirty="0"/>
                  <a:t>, </a:t>
                </a:r>
                <a:r>
                  <a:rPr lang="zh-CN" altLang="zh-CN" sz="2000" dirty="0"/>
                  <a:t>这里</a:t>
                </a:r>
                <a14:m>
                  <m:oMath xmlns:m="http://schemas.openxmlformats.org/officeDocument/2006/math">
                    <m:sSub>
                      <m:sSubPr>
                        <m:ctrlPr>
                          <a:rPr lang="zh-CN" altLang="zh-CN" sz="2000" i="1">
                            <a:latin typeface="Cambria Math"/>
                          </a:rPr>
                        </m:ctrlPr>
                      </m:sSubPr>
                      <m:e>
                        <m:r>
                          <a:rPr lang="en-US" altLang="zh-CN" sz="2000" b="0" i="1">
                            <a:latin typeface="Cambria Math"/>
                          </a:rPr>
                          <m:t>𝐿</m:t>
                        </m:r>
                      </m:e>
                      <m:sub>
                        <m:r>
                          <a:rPr lang="en-US" altLang="zh-CN" sz="2000" b="0" i="1">
                            <a:latin typeface="Cambria Math"/>
                          </a:rPr>
                          <m:t>𝑆</m:t>
                        </m:r>
                      </m:sub>
                    </m:sSub>
                    <m:r>
                      <a:rPr lang="en-US" altLang="zh-CN" sz="2000" b="0" i="1">
                        <a:latin typeface="Cambria Math"/>
                      </a:rPr>
                      <m:t>=</m:t>
                    </m:r>
                    <m:sSub>
                      <m:sSubPr>
                        <m:ctrlPr>
                          <a:rPr lang="zh-CN" altLang="zh-CN" sz="2000" i="1">
                            <a:latin typeface="Cambria Math"/>
                          </a:rPr>
                        </m:ctrlPr>
                      </m:sSubPr>
                      <m:e>
                        <m:r>
                          <a:rPr lang="en-US" altLang="zh-CN" sz="2000" b="0" i="1">
                            <a:latin typeface="Cambria Math"/>
                          </a:rPr>
                          <m:t>𝑁</m:t>
                        </m:r>
                      </m:e>
                      <m:sub>
                        <m:r>
                          <a:rPr lang="en-US" altLang="zh-CN" sz="2000" b="0" i="1">
                            <a:latin typeface="Cambria Math"/>
                          </a:rPr>
                          <m:t>𝑆</m:t>
                        </m:r>
                      </m:sub>
                    </m:sSub>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𝑖</m:t>
                        </m:r>
                      </m:sub>
                    </m:sSub>
                  </m:oMath>
                </a14:m>
                <a:r>
                  <a:rPr lang="zh-CN" altLang="zh-CN" sz="2000" dirty="0"/>
                  <a:t>， </a:t>
                </a:r>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𝑆</m:t>
                        </m:r>
                      </m:sub>
                    </m:sSub>
                  </m:oMath>
                </a14:m>
                <a:r>
                  <a:rPr lang="zh-CN" altLang="zh-CN" sz="2000" dirty="0"/>
                  <a:t>、</a:t>
                </a:r>
                <a14:m>
                  <m:oMath xmlns:m="http://schemas.openxmlformats.org/officeDocument/2006/math">
                    <m:sSub>
                      <m:sSubPr>
                        <m:ctrlPr>
                          <a:rPr lang="zh-CN" altLang="zh-CN" sz="2000" i="1">
                            <a:latin typeface="Cambria Math"/>
                          </a:rPr>
                        </m:ctrlPr>
                      </m:sSubPr>
                      <m:e>
                        <m:r>
                          <a:rPr lang="en-US" altLang="zh-CN" sz="2000" b="0" i="1">
                            <a:latin typeface="Cambria Math"/>
                          </a:rPr>
                          <m:t>𝜃</m:t>
                        </m:r>
                      </m:e>
                      <m:sub>
                        <m:r>
                          <a:rPr lang="en-US" altLang="zh-CN" sz="2000" b="0" i="1">
                            <a:latin typeface="Cambria Math"/>
                          </a:rPr>
                          <m:t>𝑆</m:t>
                        </m:r>
                      </m:sub>
                    </m:sSub>
                  </m:oMath>
                </a14:m>
                <a:r>
                  <a:rPr lang="zh-CN" altLang="zh-CN" sz="2000" dirty="0"/>
                  <a:t>是常数。可见，激光驻波中的背散射光即使形成激光，其振幅也是按</a:t>
                </a:r>
                <a14:m>
                  <m:oMath xmlns:m="http://schemas.openxmlformats.org/officeDocument/2006/math">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oMath>
                </a14:m>
                <a:r>
                  <a:rPr lang="zh-CN" altLang="zh-CN" sz="2000" dirty="0"/>
                  <a:t>变化的。</a:t>
                </a:r>
                <a:endParaRPr lang="zh-CN" altLang="en-US" sz="20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481328"/>
                <a:ext cx="8229600" cy="4827992"/>
              </a:xfrm>
              <a:blipFill rotWithShape="1">
                <a:blip r:embed="rId2"/>
                <a:stretch>
                  <a:fillRect r="-741"/>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1844824" y="2996952"/>
                <a:ext cx="6336704" cy="429156"/>
              </a:xfrm>
              <a:prstGeom prst="rect">
                <a:avLst/>
              </a:prstGeom>
            </p:spPr>
            <p:txBody>
              <a:bodyPr wrap="square">
                <a:spAutoFit/>
              </a:bodyPr>
              <a:lstStyle/>
              <a:p>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𝑆𝑗</m:t>
                        </m:r>
                      </m:sub>
                    </m:sSub>
                    <m:d>
                      <m:dPr>
                        <m:ctrlPr>
                          <a:rPr lang="zh-CN" altLang="zh-CN" sz="2000" i="1">
                            <a:latin typeface="Cambria Math"/>
                          </a:rPr>
                        </m:ctrlPr>
                      </m:dPr>
                      <m:e>
                        <m:acc>
                          <m:accPr>
                            <m:chr m:val="̃"/>
                            <m:ctrlPr>
                              <a:rPr lang="zh-CN" altLang="zh-CN" sz="2000" i="1">
                                <a:latin typeface="Cambria Math"/>
                              </a:rPr>
                            </m:ctrlPr>
                          </m:accPr>
                          <m:e>
                            <m:r>
                              <a:rPr lang="en-US" altLang="zh-CN" sz="2000" b="0" i="1">
                                <a:latin typeface="Cambria Math"/>
                              </a:rPr>
                              <m:t>𝑥</m:t>
                            </m:r>
                          </m:e>
                        </m:acc>
                        <m:r>
                          <a:rPr lang="en-US" altLang="zh-CN" sz="2000" b="0" i="1">
                            <a:latin typeface="Cambria Math"/>
                          </a:rPr>
                          <m:t>,</m:t>
                        </m:r>
                        <m:r>
                          <a:rPr lang="en-US" altLang="zh-CN" sz="2000" b="0" i="1">
                            <a:latin typeface="Cambria Math"/>
                          </a:rPr>
                          <m:t>𝑡</m:t>
                        </m:r>
                      </m:e>
                    </m:d>
                    <m:r>
                      <a:rPr lang="en-US" altLang="zh-CN" sz="2000" b="0" i="1">
                        <a:latin typeface="Cambria Math"/>
                      </a:rPr>
                      <m:t>=</m:t>
                    </m:r>
                    <m:r>
                      <a:rPr lang="en-US" altLang="zh-CN" sz="2000" b="0" i="1">
                        <a:latin typeface="Cambria Math"/>
                      </a:rPr>
                      <m:t>𝑐𝑜𝑠</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r>
                      <a:rPr lang="en-US" altLang="zh-CN" sz="2000" b="0" i="1">
                        <a:latin typeface="Cambria Math"/>
                      </a:rPr>
                      <m:t>𝑡</m:t>
                    </m:r>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𝑆𝑗</m:t>
                        </m:r>
                      </m:sub>
                    </m:sSub>
                    <m:d>
                      <m:dPr>
                        <m:ctrlPr>
                          <a:rPr lang="zh-CN" altLang="zh-CN" sz="2000" i="1">
                            <a:latin typeface="Cambria Math"/>
                          </a:rPr>
                        </m:ctrlPr>
                      </m:dPr>
                      <m:e>
                        <m:acc>
                          <m:accPr>
                            <m:chr m:val="̃"/>
                            <m:ctrlPr>
                              <a:rPr lang="zh-CN" altLang="zh-CN" sz="2000" i="1">
                                <a:latin typeface="Cambria Math"/>
                              </a:rPr>
                            </m:ctrlPr>
                          </m:accPr>
                          <m:e>
                            <m:r>
                              <a:rPr lang="en-US" altLang="zh-CN" sz="2000" b="0" i="1">
                                <a:latin typeface="Cambria Math"/>
                              </a:rPr>
                              <m:t>𝑥</m:t>
                            </m:r>
                          </m:e>
                        </m:acc>
                      </m:e>
                    </m:d>
                  </m:oMath>
                </a14:m>
                <a:r>
                  <a:rPr lang="en-US" altLang="zh-CN" sz="2000" dirty="0"/>
                  <a:t>                            (1.21)</a:t>
                </a:r>
                <a:endParaRPr lang="zh-CN" altLang="zh-CN" sz="2000" dirty="0"/>
              </a:p>
            </p:txBody>
          </p:sp>
        </mc:Choice>
        <mc:Fallback xmlns="">
          <p:sp>
            <p:nvSpPr>
              <p:cNvPr id="5" name="矩形 4"/>
              <p:cNvSpPr>
                <a:spLocks noRot="1" noChangeAspect="1" noMove="1" noResize="1" noEditPoints="1" noAdjustHandles="1" noChangeArrowheads="1" noChangeShapeType="1" noTextEdit="1"/>
              </p:cNvSpPr>
              <p:nvPr/>
            </p:nvSpPr>
            <p:spPr>
              <a:xfrm>
                <a:off x="1844824" y="2996952"/>
                <a:ext cx="6336704" cy="429156"/>
              </a:xfrm>
              <a:prstGeom prst="rect">
                <a:avLst/>
              </a:prstGeom>
              <a:blipFill rotWithShape="1">
                <a:blip r:embed="rId3"/>
                <a:stretch>
                  <a:fillRect t="-1429" b="-24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1403648" y="4005064"/>
                <a:ext cx="6984776" cy="451342"/>
              </a:xfrm>
              <a:prstGeom prst="rect">
                <a:avLst/>
              </a:prstGeom>
            </p:spPr>
            <p:txBody>
              <a:bodyPr wrap="square">
                <a:spAutoFit/>
              </a:bodyPr>
              <a:lstStyle/>
              <a:p>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𝑆𝑓</m:t>
                        </m:r>
                      </m:sub>
                    </m:sSub>
                    <m:d>
                      <m:dPr>
                        <m:ctrlPr>
                          <a:rPr lang="zh-CN" altLang="zh-CN" sz="2000" i="1">
                            <a:latin typeface="Cambria Math"/>
                          </a:rPr>
                        </m:ctrlPr>
                      </m:dPr>
                      <m:e>
                        <m:r>
                          <a:rPr lang="en-US" altLang="zh-CN" sz="2000" b="0" i="1">
                            <a:latin typeface="Cambria Math"/>
                          </a:rPr>
                          <m:t>𝑥</m:t>
                        </m:r>
                        <m:r>
                          <a:rPr lang="en-US" altLang="zh-CN" sz="2000" b="0" i="1">
                            <a:latin typeface="Cambria Math"/>
                          </a:rPr>
                          <m:t>,</m:t>
                        </m:r>
                        <m:r>
                          <a:rPr lang="en-US" altLang="zh-CN" sz="2000" b="0" i="1">
                            <a:latin typeface="Cambria Math"/>
                          </a:rPr>
                          <m:t>𝑡</m:t>
                        </m:r>
                      </m:e>
                    </m:d>
                    <m:r>
                      <a:rPr lang="en-US" altLang="zh-CN" sz="2000" b="0" i="1">
                        <a:latin typeface="Cambria Math"/>
                      </a:rPr>
                      <m:t>=</m:t>
                    </m:r>
                    <m:r>
                      <a:rPr lang="en-US" altLang="zh-CN" sz="2000" b="0" i="1">
                        <a:latin typeface="Cambria Math"/>
                      </a:rPr>
                      <m:t>𝑐𝑜𝑠</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r>
                      <a:rPr lang="en-US" altLang="zh-CN" sz="2000" b="0" i="1">
                        <a:latin typeface="Cambria Math"/>
                      </a:rPr>
                      <m:t>𝑡</m:t>
                    </m:r>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𝑆</m:t>
                        </m:r>
                      </m:sub>
                    </m:sSub>
                    <m:r>
                      <a:rPr lang="en-US" altLang="zh-CN" sz="2000" b="0" i="1">
                        <a:latin typeface="Cambria Math"/>
                      </a:rPr>
                      <m:t>𝑐𝑜𝑠</m:t>
                    </m:r>
                    <m:d>
                      <m:dPr>
                        <m:begChr m:val="["/>
                        <m:endChr m:val="]"/>
                        <m:ctrlPr>
                          <a:rPr lang="zh-CN" altLang="zh-CN" sz="2000" i="1">
                            <a:latin typeface="Cambria Math"/>
                          </a:rPr>
                        </m:ctrlPr>
                      </m:dPr>
                      <m:e>
                        <m:d>
                          <m:dPr>
                            <m:ctrlPr>
                              <a:rPr lang="zh-CN" altLang="zh-CN" sz="2000" i="1">
                                <a:latin typeface="Cambria Math"/>
                              </a:rPr>
                            </m:ctrlPr>
                          </m:dPr>
                          <m:e>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𝑓</m:t>
                                </m:r>
                              </m:sub>
                            </m:sSub>
                            <m:r>
                              <a:rPr lang="en-US" altLang="zh-CN" sz="2000" b="0" i="1">
                                <a:latin typeface="Cambria Math"/>
                              </a:rPr>
                              <m:t>𝑥</m:t>
                            </m:r>
                            <m:r>
                              <a:rPr lang="en-US" altLang="zh-CN" sz="2000" b="0" i="1">
                                <a:latin typeface="Cambria Math"/>
                              </a:rPr>
                              <m:t>−</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𝑓</m:t>
                                </m:r>
                              </m:sub>
                            </m:sSub>
                            <m:r>
                              <a:rPr lang="en-US" altLang="zh-CN" sz="2000" b="0" i="1">
                                <a:latin typeface="Cambria Math"/>
                              </a:rPr>
                              <m:t>𝑡</m:t>
                            </m:r>
                          </m:e>
                        </m:d>
                        <m:r>
                          <a:rPr lang="en-US" altLang="zh-CN" sz="2000" b="0" i="1">
                            <a:latin typeface="Cambria Math"/>
                          </a:rPr>
                          <m:t>+</m:t>
                        </m:r>
                        <m:sSub>
                          <m:sSubPr>
                            <m:ctrlPr>
                              <a:rPr lang="zh-CN" altLang="zh-CN" sz="2000" i="1">
                                <a:latin typeface="Cambria Math"/>
                              </a:rPr>
                            </m:ctrlPr>
                          </m:sSubPr>
                          <m:e>
                            <m:r>
                              <a:rPr lang="en-US" altLang="zh-CN" sz="2000" b="0" i="1">
                                <a:latin typeface="Cambria Math"/>
                              </a:rPr>
                              <m:t>𝜃</m:t>
                            </m:r>
                          </m:e>
                          <m:sub>
                            <m:r>
                              <a:rPr lang="en-US" altLang="zh-CN" sz="2000" b="0" i="1">
                                <a:latin typeface="Cambria Math"/>
                              </a:rPr>
                              <m:t>𝑆</m:t>
                            </m:r>
                          </m:sub>
                        </m:sSub>
                      </m:e>
                    </m:d>
                  </m:oMath>
                </a14:m>
                <a:r>
                  <a:rPr lang="en-US" altLang="zh-CN" sz="2000" dirty="0"/>
                  <a:t>.           (1.22)</a:t>
                </a:r>
                <a:endParaRPr lang="zh-CN" altLang="en-US" sz="2000" dirty="0"/>
              </a:p>
            </p:txBody>
          </p:sp>
        </mc:Choice>
        <mc:Fallback>
          <p:sp>
            <p:nvSpPr>
              <p:cNvPr id="6" name="矩形 5"/>
              <p:cNvSpPr>
                <a:spLocks noRot="1" noChangeAspect="1" noMove="1" noResize="1" noEditPoints="1" noAdjustHandles="1" noChangeArrowheads="1" noChangeShapeType="1" noTextEdit="1"/>
              </p:cNvSpPr>
              <p:nvPr/>
            </p:nvSpPr>
            <p:spPr>
              <a:xfrm>
                <a:off x="1403648" y="4005064"/>
                <a:ext cx="6984776" cy="451342"/>
              </a:xfrm>
              <a:prstGeom prst="rect">
                <a:avLst/>
              </a:prstGeom>
              <a:blipFill rotWithShape="1">
                <a:blip r:embed="rId4"/>
                <a:stretch>
                  <a:fillRect b="-216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36686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279301"/>
                <a:ext cx="8229600" cy="4525963"/>
              </a:xfrm>
            </p:spPr>
            <p:txBody>
              <a:bodyPr/>
              <a:lstStyle/>
              <a:p>
                <a:r>
                  <a:rPr lang="en-US" altLang="zh-CN" b="1" dirty="0" smtClean="0"/>
                  <a:t>5</a:t>
                </a:r>
                <a:r>
                  <a:rPr lang="zh-CN" altLang="en-US" b="1" dirty="0" smtClean="0"/>
                  <a:t>、</a:t>
                </a:r>
                <a:r>
                  <a:rPr lang="zh-CN" altLang="zh-CN" b="1" dirty="0" smtClean="0"/>
                  <a:t>考虑</a:t>
                </a:r>
                <a:r>
                  <a:rPr lang="zh-CN" altLang="zh-CN" b="1" dirty="0"/>
                  <a:t>到激光驻波影响的背散射</a:t>
                </a:r>
                <a:r>
                  <a:rPr lang="zh-CN" altLang="zh-CN" b="1" dirty="0" smtClean="0"/>
                  <a:t>光</a:t>
                </a:r>
                <a:endParaRPr lang="en-US" altLang="zh-CN" b="1" dirty="0" smtClean="0"/>
              </a:p>
              <a:p>
                <a:pPr>
                  <a:lnSpc>
                    <a:spcPct val="150000"/>
                  </a:lnSpc>
                </a:pPr>
                <a:r>
                  <a:rPr lang="zh-CN" altLang="zh-CN" sz="2000" dirty="0"/>
                  <a:t>设</a:t>
                </a:r>
                <a14:m>
                  <m:oMath xmlns:m="http://schemas.openxmlformats.org/officeDocument/2006/math">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𝑊</m:t>
                        </m:r>
                      </m:sub>
                    </m:sSub>
                  </m:oMath>
                </a14:m>
                <a:r>
                  <a:rPr lang="zh-CN" altLang="zh-CN" sz="2000" dirty="0"/>
                  <a:t>和</a:t>
                </a:r>
                <a14:m>
                  <m:oMath xmlns:m="http://schemas.openxmlformats.org/officeDocument/2006/math">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𝑆</m:t>
                        </m:r>
                      </m:sub>
                    </m:sSub>
                  </m:oMath>
                </a14:m>
                <a:r>
                  <a:rPr lang="zh-CN" altLang="zh-CN" sz="2000" dirty="0"/>
                  <a:t>分别为扭摆磁场和激光驻波磁场的磁感应强度振幅。一般情况下，</a:t>
                </a:r>
                <a14:m>
                  <m:oMath xmlns:m="http://schemas.openxmlformats.org/officeDocument/2006/math">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𝑊</m:t>
                        </m:r>
                      </m:sub>
                    </m:sSub>
                    <m:r>
                      <a:rPr lang="en-US" altLang="zh-CN" sz="2000" b="0" i="1">
                        <a:latin typeface="Cambria Math"/>
                      </a:rPr>
                      <m:t>≫</m:t>
                    </m:r>
                    <m:sSub>
                      <m:sSubPr>
                        <m:ctrlPr>
                          <a:rPr lang="zh-CN" altLang="zh-CN" sz="2000" i="1">
                            <a:latin typeface="Cambria Math"/>
                          </a:rPr>
                        </m:ctrlPr>
                      </m:sSubPr>
                      <m:e>
                        <m:r>
                          <a:rPr lang="en-US" altLang="zh-CN" sz="2000" b="0" i="1">
                            <a:latin typeface="Cambria Math"/>
                          </a:rPr>
                          <m:t>𝐵</m:t>
                        </m:r>
                      </m:e>
                      <m:sub>
                        <m:r>
                          <a:rPr lang="en-US" altLang="zh-CN" sz="2000" b="0" i="1">
                            <a:latin typeface="Cambria Math"/>
                          </a:rPr>
                          <m:t>𝑆</m:t>
                        </m:r>
                      </m:sub>
                    </m:sSub>
                    <m:r>
                      <a:rPr lang="zh-CN" altLang="zh-CN" sz="2000" b="0">
                        <a:latin typeface="Cambria Math"/>
                      </a:rPr>
                      <m:t>。</m:t>
                    </m:r>
                  </m:oMath>
                </a14:m>
                <a:r>
                  <a:rPr lang="zh-CN" altLang="zh-CN" sz="2000" dirty="0"/>
                  <a:t>这样，考虑到激光驻波的影响，电子运动轨迹将有一个小的周期（</a:t>
                </a:r>
                <a14:m>
                  <m:oMath xmlns:m="http://schemas.openxmlformats.org/officeDocument/2006/math">
                    <m:f>
                      <m:fPr>
                        <m:type m:val="lin"/>
                        <m:ctrlPr>
                          <a:rPr lang="zh-CN" altLang="zh-CN" sz="2000" i="1">
                            <a:latin typeface="Cambria Math"/>
                          </a:rPr>
                        </m:ctrlPr>
                      </m:fPr>
                      <m:num>
                        <m:r>
                          <a:rPr lang="en-US" altLang="zh-CN" sz="2000" b="0" i="1">
                            <a:latin typeface="Cambria Math"/>
                          </a:rPr>
                          <m:t>1</m:t>
                        </m:r>
                      </m:num>
                      <m:den>
                        <m:r>
                          <a:rPr lang="en-US" altLang="zh-CN" sz="2000" b="0" i="1">
                            <a:latin typeface="Cambria Math"/>
                          </a:rPr>
                          <m:t>2</m:t>
                        </m:r>
                        <m:r>
                          <a:rPr lang="en-US" altLang="zh-CN" sz="2000" b="0" i="1">
                            <a:latin typeface="Cambria Math"/>
                          </a:rPr>
                          <m:t>𝜋</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den>
                    </m:f>
                  </m:oMath>
                </a14:m>
                <a:r>
                  <a:rPr lang="zh-CN" altLang="zh-CN" sz="2000" dirty="0"/>
                  <a:t>）性微扰，背散射光形成的激光的振幅将有一个小的周期（</a:t>
                </a:r>
                <a14:m>
                  <m:oMath xmlns:m="http://schemas.openxmlformats.org/officeDocument/2006/math">
                    <m:f>
                      <m:fPr>
                        <m:type m:val="lin"/>
                        <m:ctrlPr>
                          <a:rPr lang="zh-CN" altLang="zh-CN" sz="2000" i="1">
                            <a:latin typeface="Cambria Math"/>
                          </a:rPr>
                        </m:ctrlPr>
                      </m:fPr>
                      <m:num>
                        <m:r>
                          <a:rPr lang="en-US" altLang="zh-CN" sz="2000" b="0" i="1">
                            <a:latin typeface="Cambria Math"/>
                          </a:rPr>
                          <m:t>1</m:t>
                        </m:r>
                      </m:num>
                      <m:den>
                        <m:r>
                          <a:rPr lang="en-US" altLang="zh-CN" sz="2000" b="0" i="1">
                            <a:latin typeface="Cambria Math"/>
                          </a:rPr>
                          <m:t>2</m:t>
                        </m:r>
                        <m:r>
                          <a:rPr lang="en-US" altLang="zh-CN" sz="2000" b="0" i="1">
                            <a:latin typeface="Cambria Math"/>
                          </a:rPr>
                          <m:t>𝜋</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den>
                    </m:f>
                  </m:oMath>
                </a14:m>
                <a:r>
                  <a:rPr lang="zh-CN" altLang="zh-CN" sz="2000" dirty="0"/>
                  <a:t>）变化。</a:t>
                </a:r>
                <a:endParaRPr lang="zh-CN" altLang="en-US" sz="20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279301"/>
                <a:ext cx="8229600" cy="4525963"/>
              </a:xfrm>
              <a:blipFill rotWithShape="1">
                <a:blip r:embed="rId2"/>
                <a:stretch>
                  <a:fillRect t="-2022"/>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1403648" y="3573016"/>
                <a:ext cx="6840760" cy="451342"/>
              </a:xfrm>
              <a:prstGeom prst="rect">
                <a:avLst/>
              </a:prstGeom>
            </p:spPr>
            <p:txBody>
              <a:bodyPr wrap="square">
                <a:spAutoFit/>
              </a:bodyPr>
              <a:lstStyle/>
              <a:p>
                <a14:m>
                  <m:oMath xmlns:m="http://schemas.openxmlformats.org/officeDocument/2006/math">
                    <m:sSub>
                      <m:sSubPr>
                        <m:ctrlPr>
                          <a:rPr lang="zh-CN" altLang="zh-CN" sz="2000" i="1">
                            <a:latin typeface="Cambria Math"/>
                          </a:rPr>
                        </m:ctrlPr>
                      </m:sSubPr>
                      <m:e>
                        <m:r>
                          <a:rPr lang="en-US" altLang="zh-CN" sz="2000" b="0" i="1">
                            <a:latin typeface="Cambria Math"/>
                          </a:rPr>
                          <m:t>𝐴</m:t>
                        </m:r>
                      </m:e>
                      <m:sub>
                        <m:r>
                          <a:rPr lang="en-US" altLang="zh-CN" sz="2000" b="0" i="1">
                            <a:latin typeface="Cambria Math"/>
                          </a:rPr>
                          <m:t>𝑓</m:t>
                        </m:r>
                      </m:sub>
                    </m:sSub>
                    <m:d>
                      <m:dPr>
                        <m:ctrlPr>
                          <a:rPr lang="zh-CN" altLang="zh-CN" sz="2000" i="1">
                            <a:latin typeface="Cambria Math"/>
                          </a:rPr>
                        </m:ctrlPr>
                      </m:dPr>
                      <m:e>
                        <m:r>
                          <a:rPr lang="en-US" altLang="zh-CN" sz="2000" b="0" i="1">
                            <a:latin typeface="Cambria Math"/>
                          </a:rPr>
                          <m:t>𝑥</m:t>
                        </m:r>
                        <m:r>
                          <a:rPr lang="en-US" altLang="zh-CN" sz="2000" b="0" i="1">
                            <a:latin typeface="Cambria Math"/>
                          </a:rPr>
                          <m:t>,</m:t>
                        </m:r>
                        <m:r>
                          <a:rPr lang="en-US" altLang="zh-CN" sz="2000" b="0" i="1">
                            <a:latin typeface="Cambria Math"/>
                          </a:rPr>
                          <m:t>𝑡</m:t>
                        </m:r>
                      </m:e>
                    </m:d>
                    <m:r>
                      <a:rPr lang="en-US" altLang="zh-CN" sz="2000" b="0" i="1">
                        <a:latin typeface="Cambria Math"/>
                      </a:rPr>
                      <m:t>=</m:t>
                    </m:r>
                    <m:d>
                      <m:dPr>
                        <m:ctrlPr>
                          <a:rPr lang="zh-CN" altLang="zh-CN" sz="2000" i="1">
                            <a:latin typeface="Cambria Math"/>
                          </a:rPr>
                        </m:ctrlPr>
                      </m:dPr>
                      <m:e>
                        <m:sSub>
                          <m:sSubPr>
                            <m:ctrlPr>
                              <a:rPr lang="zh-CN" altLang="zh-CN" sz="2000" i="1">
                                <a:latin typeface="Cambria Math"/>
                              </a:rPr>
                            </m:ctrlPr>
                          </m:sSubPr>
                          <m:e>
                            <m:r>
                              <a:rPr lang="en-US" altLang="zh-CN" sz="2000" b="0" i="1">
                                <a:latin typeface="Cambria Math"/>
                              </a:rPr>
                              <m:t>𝐴</m:t>
                            </m:r>
                            <m:r>
                              <a:rPr lang="en-US" altLang="zh-CN" sz="2000" b="0">
                                <a:latin typeface="Cambria Math"/>
                              </a:rPr>
                              <m:t>’</m:t>
                            </m:r>
                          </m:e>
                          <m:sub>
                            <m:r>
                              <a:rPr lang="en-US" altLang="zh-CN" sz="2000" b="0" i="1">
                                <a:latin typeface="Cambria Math"/>
                              </a:rPr>
                              <m:t>𝑊</m:t>
                            </m:r>
                          </m:sub>
                        </m:sSub>
                        <m:r>
                          <a:rPr lang="en-US" altLang="zh-CN" sz="2000" b="0">
                            <a:latin typeface="Cambria Math"/>
                          </a:rPr>
                          <m:t>+</m:t>
                        </m:r>
                        <m:r>
                          <a:rPr lang="en-US" altLang="zh-CN" sz="2000" b="0" i="1">
                            <a:latin typeface="Cambria Math"/>
                          </a:rPr>
                          <m:t>𝑐𝑜𝑠</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𝑖</m:t>
                            </m:r>
                          </m:sub>
                        </m:sSub>
                        <m:r>
                          <a:rPr lang="en-US" altLang="zh-CN" sz="2000" b="0" i="1">
                            <a:latin typeface="Cambria Math"/>
                          </a:rPr>
                          <m:t>𝑡</m:t>
                        </m:r>
                        <m:sSub>
                          <m:sSubPr>
                            <m:ctrlPr>
                              <a:rPr lang="zh-CN" altLang="zh-CN" sz="2000" i="1">
                                <a:latin typeface="Cambria Math"/>
                              </a:rPr>
                            </m:ctrlPr>
                          </m:sSubPr>
                          <m:e>
                            <m:r>
                              <a:rPr lang="en-US" altLang="zh-CN" sz="2000" b="0" i="1">
                                <a:latin typeface="Cambria Math"/>
                              </a:rPr>
                              <m:t>𝐴</m:t>
                            </m:r>
                            <m:r>
                              <a:rPr lang="en-US" altLang="zh-CN" sz="2000" b="0">
                                <a:latin typeface="Cambria Math"/>
                              </a:rPr>
                              <m:t>‘</m:t>
                            </m:r>
                          </m:e>
                          <m:sub>
                            <m:r>
                              <a:rPr lang="en-US" altLang="zh-CN" sz="2000" b="0" i="1">
                                <a:latin typeface="Cambria Math"/>
                              </a:rPr>
                              <m:t>𝑆</m:t>
                            </m:r>
                          </m:sub>
                        </m:sSub>
                      </m:e>
                    </m:d>
                    <m:r>
                      <a:rPr lang="en-US" altLang="zh-CN" sz="2000" b="0" i="1">
                        <a:latin typeface="Cambria Math"/>
                      </a:rPr>
                      <m:t>𝑐𝑜𝑠</m:t>
                    </m:r>
                    <m:d>
                      <m:dPr>
                        <m:begChr m:val="["/>
                        <m:endChr m:val="]"/>
                        <m:ctrlPr>
                          <a:rPr lang="zh-CN" altLang="zh-CN" sz="2000" i="1">
                            <a:latin typeface="Cambria Math"/>
                          </a:rPr>
                        </m:ctrlPr>
                      </m:dPr>
                      <m:e>
                        <m:d>
                          <m:dPr>
                            <m:ctrlPr>
                              <a:rPr lang="zh-CN" altLang="zh-CN" sz="2000" i="1">
                                <a:latin typeface="Cambria Math"/>
                              </a:rPr>
                            </m:ctrlPr>
                          </m:dPr>
                          <m:e>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𝑓</m:t>
                                </m:r>
                              </m:sub>
                            </m:sSub>
                            <m:r>
                              <a:rPr lang="en-US" altLang="zh-CN" sz="2000" b="0" i="1">
                                <a:latin typeface="Cambria Math"/>
                              </a:rPr>
                              <m:t>𝑥</m:t>
                            </m:r>
                            <m:r>
                              <a:rPr lang="en-US" altLang="zh-CN" sz="2000" b="0" i="1">
                                <a:latin typeface="Cambria Math"/>
                              </a:rPr>
                              <m:t>−</m:t>
                            </m:r>
                            <m:sSub>
                              <m:sSubPr>
                                <m:ctrlPr>
                                  <a:rPr lang="zh-CN" altLang="zh-CN" sz="2000" i="1">
                                    <a:latin typeface="Cambria Math"/>
                                  </a:rPr>
                                </m:ctrlPr>
                              </m:sSubPr>
                              <m:e>
                                <m:r>
                                  <a:rPr lang="en-US" altLang="zh-CN" sz="2000" b="0" i="1">
                                    <a:latin typeface="Cambria Math"/>
                                  </a:rPr>
                                  <m:t>𝜔</m:t>
                                </m:r>
                              </m:e>
                              <m:sub>
                                <m:r>
                                  <a:rPr lang="en-US" altLang="zh-CN" sz="2000" b="0" i="1">
                                    <a:latin typeface="Cambria Math"/>
                                  </a:rPr>
                                  <m:t>𝑓</m:t>
                                </m:r>
                              </m:sub>
                            </m:sSub>
                            <m:r>
                              <a:rPr lang="en-US" altLang="zh-CN" sz="2000" b="0" i="1">
                                <a:latin typeface="Cambria Math"/>
                              </a:rPr>
                              <m:t>𝑡</m:t>
                            </m:r>
                          </m:e>
                        </m:d>
                        <m:r>
                          <a:rPr lang="en-US" altLang="zh-CN" sz="2000" b="0" i="1">
                            <a:latin typeface="Cambria Math"/>
                          </a:rPr>
                          <m:t>+</m:t>
                        </m:r>
                        <m:r>
                          <a:rPr lang="en-US" altLang="zh-CN" sz="2000" b="0" i="1">
                            <a:latin typeface="Cambria Math"/>
                          </a:rPr>
                          <m:t>𝜃</m:t>
                        </m:r>
                      </m:e>
                    </m:d>
                  </m:oMath>
                </a14:m>
                <a:r>
                  <a:rPr lang="zh-CN" altLang="zh-CN" sz="2000" dirty="0"/>
                  <a:t>。</a:t>
                </a:r>
                <a:r>
                  <a:rPr lang="en-US" altLang="zh-CN" sz="2000" dirty="0"/>
                  <a:t>  </a:t>
                </a:r>
                <a:r>
                  <a:rPr lang="zh-CN" altLang="zh-CN" sz="2000" dirty="0"/>
                  <a:t>（</a:t>
                </a:r>
                <a:r>
                  <a:rPr lang="en-US" altLang="zh-CN" sz="2000" dirty="0"/>
                  <a:t>1.23</a:t>
                </a:r>
                <a:r>
                  <a:rPr lang="zh-CN" altLang="zh-CN" sz="2000" dirty="0"/>
                  <a:t>）</a:t>
                </a:r>
                <a:endParaRPr lang="zh-CN" alt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1403648" y="3573016"/>
                <a:ext cx="6840760" cy="451342"/>
              </a:xfrm>
              <a:prstGeom prst="rect">
                <a:avLst/>
              </a:prstGeom>
              <a:blipFill rotWithShape="1">
                <a:blip r:embed="rId3"/>
                <a:stretch>
                  <a:fillRect t="-6757" r="-4635" b="-21622"/>
                </a:stretch>
              </a:blipFill>
            </p:spPr>
            <p:txBody>
              <a:bodyPr/>
              <a:lstStyle/>
              <a:p>
                <a:r>
                  <a:rPr lang="zh-CN" altLang="en-US">
                    <a:noFill/>
                  </a:rPr>
                  <a:t> </a:t>
                </a:r>
              </a:p>
            </p:txBody>
          </p:sp>
        </mc:Fallback>
      </mc:AlternateContent>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217" name="图片 6" descr="Figur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005064"/>
            <a:ext cx="4333131" cy="25661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06872" y="6353258"/>
            <a:ext cx="4930254"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itchFamily="34" charset="0"/>
                <a:ea typeface="宋体" pitchFamily="2" charset="-122"/>
                <a:cs typeface="宋体" pitchFamily="2" charset="-122"/>
              </a:rPr>
              <a:t>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7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考虑到激光驻波影响的电子轨迹，黑点是仅考虑扭摆磁场时的电子轨迹，白点是考虑到扭摆磁场影响时的电子轨迹</a:t>
            </a:r>
            <a:r>
              <a:rPr kumimoji="0" lang="zh-CN" altLang="en-US" sz="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226996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smtClean="0"/>
                  <a:t>6</a:t>
                </a:r>
                <a:r>
                  <a:rPr lang="zh-CN" altLang="en-US" dirty="0" smtClean="0"/>
                  <a:t>、</a:t>
                </a:r>
                <a:r>
                  <a:rPr lang="zh-CN" altLang="zh-CN" b="1" dirty="0" smtClean="0"/>
                  <a:t>例子</a:t>
                </a:r>
                <a:endParaRPr lang="en-US" altLang="zh-CN" b="1" dirty="0" smtClean="0"/>
              </a:p>
              <a:p>
                <a:r>
                  <a:rPr lang="zh-CN" altLang="zh-CN" sz="2400" dirty="0"/>
                  <a:t>将（</a:t>
                </a:r>
                <a:r>
                  <a:rPr lang="en-US" altLang="zh-CN" sz="2400" dirty="0"/>
                  <a:t>1.4</a:t>
                </a:r>
                <a:r>
                  <a:rPr lang="zh-CN" altLang="zh-CN" sz="2400" dirty="0"/>
                  <a:t>）代入（</a:t>
                </a:r>
                <a:r>
                  <a:rPr lang="en-US" altLang="zh-CN" sz="2400" dirty="0"/>
                  <a:t>1. 3</a:t>
                </a:r>
                <a:r>
                  <a:rPr lang="zh-CN" altLang="zh-CN" sz="2400" dirty="0"/>
                  <a:t>），</a:t>
                </a:r>
                <a:r>
                  <a:rPr lang="zh-CN" altLang="zh-CN" sz="2400" dirty="0" smtClean="0"/>
                  <a:t>得到</a:t>
                </a:r>
                <a:endParaRPr lang="en-US" altLang="zh-CN" sz="2400" dirty="0" smtClean="0"/>
              </a:p>
              <a:p>
                <a:endParaRPr lang="en-US" altLang="zh-CN" sz="2400" dirty="0"/>
              </a:p>
              <a:p>
                <a:endParaRPr lang="en-US" altLang="zh-CN" sz="2400" dirty="0" smtClean="0"/>
              </a:p>
              <a:p>
                <a:r>
                  <a:rPr lang="zh-CN" altLang="zh-CN" sz="2400" dirty="0" smtClean="0"/>
                  <a:t>由</a:t>
                </a:r>
                <a:endParaRPr lang="en-US" altLang="zh-CN" sz="2400" dirty="0"/>
              </a:p>
              <a:p>
                <a:endParaRPr lang="en-US" altLang="zh-CN" sz="2400" dirty="0" smtClean="0"/>
              </a:p>
              <a:p>
                <a:r>
                  <a:rPr lang="zh-CN" altLang="zh-CN" sz="2400" dirty="0"/>
                  <a:t>可</a:t>
                </a:r>
                <a:r>
                  <a:rPr lang="zh-CN" altLang="zh-CN" sz="2400" dirty="0" smtClean="0"/>
                  <a:t>得</a:t>
                </a:r>
                <a:endParaRPr lang="en-US" altLang="zh-CN" sz="2400" dirty="0" smtClean="0"/>
              </a:p>
              <a:p>
                <a:endParaRPr lang="en-US" altLang="zh-CN" sz="2400" dirty="0"/>
              </a:p>
              <a:p>
                <a:r>
                  <a:rPr lang="zh-CN" altLang="zh-CN" sz="2400" dirty="0"/>
                  <a:t>适当地选取 </a:t>
                </a:r>
                <a14:m>
                  <m:oMath xmlns:m="http://schemas.openxmlformats.org/officeDocument/2006/math">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𝑤</m:t>
                        </m:r>
                      </m:sub>
                    </m:sSub>
                    <m:r>
                      <a:rPr lang="zh-CN" altLang="zh-CN" sz="2400" b="0">
                        <a:latin typeface="Cambria Math"/>
                      </a:rPr>
                      <m:t>、</m:t>
                    </m:r>
                    <m:sSub>
                      <m:sSubPr>
                        <m:ctrlPr>
                          <a:rPr lang="zh-CN" altLang="zh-CN" sz="2400" i="1">
                            <a:latin typeface="Cambria Math"/>
                          </a:rPr>
                        </m:ctrlPr>
                      </m:sSubPr>
                      <m:e>
                        <m:r>
                          <a:rPr lang="en-US" altLang="zh-CN" sz="2400" b="0" i="1">
                            <a:latin typeface="Cambria Math"/>
                          </a:rPr>
                          <m:t>𝐸</m:t>
                        </m:r>
                      </m:e>
                      <m:sub>
                        <m:r>
                          <a:rPr lang="en-US" altLang="zh-CN" sz="2400" b="0" i="1">
                            <a:latin typeface="Cambria Math"/>
                          </a:rPr>
                          <m:t>𝑖</m:t>
                        </m:r>
                      </m:sub>
                    </m:sSub>
                    <m:r>
                      <a:rPr lang="zh-CN" altLang="zh-CN" sz="2400" b="0">
                        <a:latin typeface="Cambria Math"/>
                      </a:rPr>
                      <m:t>、</m:t>
                    </m:r>
                    <m:sSub>
                      <m:sSubPr>
                        <m:ctrlPr>
                          <a:rPr lang="zh-CN" altLang="zh-CN" sz="2400" i="1">
                            <a:latin typeface="Cambria Math"/>
                          </a:rPr>
                        </m:ctrlPr>
                      </m:sSubPr>
                      <m:e>
                        <m:r>
                          <a:rPr lang="en-US" altLang="zh-CN" sz="2400" b="0" i="1">
                            <a:latin typeface="Cambria Math"/>
                          </a:rPr>
                          <m:t>𝐸</m:t>
                        </m:r>
                      </m:e>
                      <m:sub>
                        <m:r>
                          <a:rPr lang="en-US" altLang="zh-CN" sz="2400" b="0" i="1">
                            <a:latin typeface="Cambria Math"/>
                          </a:rPr>
                          <m:t>𝑒𝑖</m:t>
                        </m:r>
                      </m:sub>
                    </m:sSub>
                  </m:oMath>
                </a14:m>
                <a:r>
                  <a:rPr lang="en-US" altLang="zh-CN" sz="2400" dirty="0"/>
                  <a:t>, </a:t>
                </a:r>
                <a:r>
                  <a:rPr lang="zh-CN" altLang="zh-CN" sz="2400" dirty="0"/>
                  <a:t>可得（</a:t>
                </a:r>
                <a:r>
                  <a:rPr lang="en-US" altLang="zh-CN" sz="2400" dirty="0"/>
                  <a:t>1.25</a:t>
                </a:r>
                <a:r>
                  <a:rPr lang="zh-CN" altLang="zh-CN" sz="2400" dirty="0"/>
                  <a:t>）整数解</a:t>
                </a:r>
                <a:r>
                  <a:rPr lang="en-US" altLang="zh-CN" sz="2400" dirty="0"/>
                  <a:t>.</a:t>
                </a:r>
                <a:endParaRPr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t="-2022"/>
                </a:stretch>
              </a:blipFill>
            </p:spPr>
            <p:txBody>
              <a:bodyPr/>
              <a:lstStyle/>
              <a:p>
                <a:r>
                  <a:rPr lang="zh-CN" altLang="en-US">
                    <a:noFill/>
                  </a:rPr>
                  <a:t> </a:t>
                </a:r>
              </a:p>
            </p:txBody>
          </p:sp>
        </mc:Fallback>
      </mc:AlternateContent>
      <p:sp>
        <p:nvSpPr>
          <p:cNvPr id="4" name="标题 2"/>
          <p:cNvSpPr>
            <a:spLocks noGrp="1"/>
          </p:cNvSpPr>
          <p:nvPr>
            <p:ph type="title"/>
          </p:nvPr>
        </p:nvSpPr>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1979712" y="2489632"/>
                <a:ext cx="5832648" cy="435312"/>
              </a:xfrm>
              <a:prstGeom prst="rect">
                <a:avLst/>
              </a:prstGeom>
            </p:spPr>
            <p:txBody>
              <a:bodyPr wrap="square">
                <a:spAutoFit/>
              </a:bodyPr>
              <a:lstStyle/>
              <a:p>
                <a14:m>
                  <m:oMath xmlns:m="http://schemas.openxmlformats.org/officeDocument/2006/math">
                    <m:sSub>
                      <m:sSubPr>
                        <m:ctrlPr>
                          <a:rPr lang="zh-CN" altLang="zh-CN" i="1">
                            <a:latin typeface="Cambria Math"/>
                          </a:rPr>
                        </m:ctrlPr>
                      </m:sSubPr>
                      <m:e>
                        <m:r>
                          <a:rPr lang="en-US" altLang="zh-CN" b="0" i="1">
                            <a:latin typeface="Cambria Math"/>
                          </a:rPr>
                          <m:t>𝑛</m:t>
                        </m:r>
                      </m:e>
                      <m:sub>
                        <m:r>
                          <a:rPr lang="en-US" altLang="zh-CN" b="0" i="1">
                            <a:latin typeface="Cambria Math"/>
                          </a:rPr>
                          <m:t>𝑓</m:t>
                        </m:r>
                      </m:sub>
                    </m:sSub>
                    <m:r>
                      <a:rPr lang="en-US" altLang="zh-CN" b="0" i="1">
                        <a:latin typeface="Cambria Math"/>
                      </a:rPr>
                      <m:t>=</m:t>
                    </m:r>
                    <m:d>
                      <m:dPr>
                        <m:ctrlPr>
                          <a:rPr lang="zh-CN" altLang="zh-CN" i="1">
                            <a:latin typeface="Cambria Math"/>
                          </a:rPr>
                        </m:ctrlPr>
                      </m:dPr>
                      <m:e>
                        <m:sSubSup>
                          <m:sSubSupPr>
                            <m:ctrlPr>
                              <a:rPr lang="zh-CN" altLang="zh-CN" i="1">
                                <a:latin typeface="Cambria Math"/>
                              </a:rPr>
                            </m:ctrlPr>
                          </m:sSubSupPr>
                          <m:e>
                            <m:r>
                              <a:rPr lang="en-US" altLang="zh-CN" b="0" i="1">
                                <a:latin typeface="Cambria Math"/>
                              </a:rPr>
                              <m:t>𝛽</m:t>
                            </m:r>
                          </m:e>
                          <m:sub>
                            <m:r>
                              <a:rPr lang="en-US" altLang="zh-CN" b="0" i="1">
                                <a:latin typeface="Cambria Math"/>
                              </a:rPr>
                              <m:t>0</m:t>
                            </m:r>
                          </m:sub>
                          <m:sup>
                            <m:r>
                              <a:rPr lang="en-US" altLang="zh-CN" b="0" i="1">
                                <a:latin typeface="Cambria Math"/>
                              </a:rPr>
                              <m:t>−1</m:t>
                            </m:r>
                          </m:sup>
                        </m:sSubSup>
                        <m:r>
                          <a:rPr lang="en-US" altLang="zh-CN" b="0" i="1">
                            <a:latin typeface="Cambria Math"/>
                          </a:rPr>
                          <m:t>−1</m:t>
                        </m:r>
                      </m:e>
                    </m:d>
                    <m:r>
                      <a:rPr lang="en-US" altLang="zh-CN" b="0" i="1">
                        <a:latin typeface="Cambria Math"/>
                      </a:rPr>
                      <m:t>𝑚</m:t>
                    </m:r>
                    <m:d>
                      <m:dPr>
                        <m:ctrlPr>
                          <a:rPr lang="zh-CN" altLang="zh-CN" i="1">
                            <a:latin typeface="Cambria Math"/>
                          </a:rPr>
                        </m:ctrlPr>
                      </m:dPr>
                      <m:e>
                        <m:r>
                          <a:rPr lang="en-US" altLang="zh-CN" b="0" i="1">
                            <a:latin typeface="Cambria Math"/>
                          </a:rPr>
                          <m:t>2</m:t>
                        </m:r>
                        <m:r>
                          <a:rPr lang="en-US" altLang="zh-CN" b="0" i="1">
                            <a:latin typeface="Cambria Math"/>
                          </a:rPr>
                          <m:t>𝑙</m:t>
                        </m:r>
                        <m:r>
                          <a:rPr lang="en-US" altLang="zh-CN" b="0" i="1">
                            <a:latin typeface="Cambria Math"/>
                          </a:rPr>
                          <m:t>+1</m:t>
                        </m:r>
                      </m:e>
                    </m:d>
                  </m:oMath>
                </a14:m>
                <a:r>
                  <a:rPr lang="en-US" altLang="zh-CN" dirty="0"/>
                  <a:t>.                            (1.24)</a:t>
                </a:r>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979712" y="2489632"/>
                <a:ext cx="5832648" cy="435312"/>
              </a:xfrm>
              <a:prstGeom prst="rect">
                <a:avLst/>
              </a:prstGeom>
              <a:blipFill rotWithShape="1">
                <a:blip r:embed="rId3"/>
                <a:stretch>
                  <a:fillRect b="-19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475656" y="3122576"/>
                <a:ext cx="6390456" cy="738472"/>
              </a:xfrm>
              <a:prstGeom prst="rect">
                <a:avLst/>
              </a:prstGeom>
            </p:spPr>
            <p:txBody>
              <a:bodyPr wrap="square">
                <a:spAutoFit/>
              </a:bodyPr>
              <a:lstStyle/>
              <a:p>
                <a14:m>
                  <m:oMath xmlns:m="http://schemas.openxmlformats.org/officeDocument/2006/math">
                    <m:f>
                      <m:fPr>
                        <m:ctrlPr>
                          <a:rPr lang="zh-CN" altLang="zh-CN" i="1">
                            <a:latin typeface="Cambria Math"/>
                          </a:rPr>
                        </m:ctrlPr>
                      </m:fPr>
                      <m:num>
                        <m:sSub>
                          <m:sSubPr>
                            <m:ctrlPr>
                              <a:rPr lang="zh-CN" altLang="zh-CN" i="1">
                                <a:latin typeface="Cambria Math"/>
                              </a:rPr>
                            </m:ctrlPr>
                          </m:sSubPr>
                          <m:e>
                            <m:r>
                              <a:rPr lang="en-US" altLang="zh-CN" b="0" i="1">
                                <a:latin typeface="Cambria Math"/>
                              </a:rPr>
                              <m:t>𝐸</m:t>
                            </m:r>
                          </m:e>
                          <m:sub>
                            <m:r>
                              <a:rPr lang="en-US" altLang="zh-CN" b="0" i="1">
                                <a:latin typeface="Cambria Math"/>
                              </a:rPr>
                              <m:t>𝑓</m:t>
                            </m:r>
                          </m:sub>
                        </m:sSub>
                      </m:num>
                      <m:den>
                        <m:sSub>
                          <m:sSubPr>
                            <m:ctrlPr>
                              <a:rPr lang="zh-CN" altLang="zh-CN" i="1">
                                <a:latin typeface="Cambria Math"/>
                              </a:rPr>
                            </m:ctrlPr>
                          </m:sSubPr>
                          <m:e>
                            <m:r>
                              <a:rPr lang="en-US" altLang="zh-CN" b="0" i="1">
                                <a:latin typeface="Cambria Math"/>
                              </a:rPr>
                              <m:t>𝐸</m:t>
                            </m:r>
                          </m:e>
                          <m:sub>
                            <m:r>
                              <a:rPr lang="en-US" altLang="zh-CN" b="0" i="1">
                                <a:latin typeface="Cambria Math"/>
                              </a:rPr>
                              <m:t>𝑖</m:t>
                            </m:r>
                          </m:sub>
                        </m:sSub>
                      </m:den>
                    </m:f>
                    <m:r>
                      <a:rPr lang="en-US" altLang="zh-CN" b="0" i="1">
                        <a:latin typeface="Cambria Math"/>
                      </a:rPr>
                      <m:t>=</m:t>
                    </m:r>
                    <m:f>
                      <m:fPr>
                        <m:ctrlPr>
                          <a:rPr lang="zh-CN" altLang="zh-CN" i="1">
                            <a:latin typeface="Cambria Math"/>
                          </a:rPr>
                        </m:ctrlPr>
                      </m:fPr>
                      <m:num>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num>
                      <m:den>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den>
                    </m:f>
                    <m:r>
                      <a:rPr lang="en-US" altLang="zh-CN" b="0" i="1">
                        <a:latin typeface="Cambria Math"/>
                      </a:rPr>
                      <m:t>=</m:t>
                    </m:r>
                    <m:f>
                      <m:fPr>
                        <m:ctrlPr>
                          <a:rPr lang="zh-CN" altLang="zh-CN" i="1">
                            <a:latin typeface="Cambria Math"/>
                          </a:rPr>
                        </m:ctrlPr>
                      </m:fPr>
                      <m:num>
                        <m:r>
                          <a:rPr lang="en-US" altLang="zh-CN" b="0" i="1">
                            <a:latin typeface="Cambria Math"/>
                          </a:rPr>
                          <m:t>1+</m:t>
                        </m:r>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num>
                      <m:den>
                        <m:r>
                          <a:rPr lang="en-US" altLang="zh-CN" b="0" i="1">
                            <a:latin typeface="Cambria Math"/>
                          </a:rPr>
                          <m:t>1−</m:t>
                        </m:r>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r>
                          <a:rPr lang="en-US" altLang="zh-CN" b="0" i="1">
                            <a:latin typeface="Cambria Math"/>
                          </a:rPr>
                          <m:t>+</m:t>
                        </m:r>
                        <m:r>
                          <a:rPr lang="en-US" altLang="zh-CN" b="0" i="1">
                            <a:latin typeface="Cambria Math"/>
                          </a:rPr>
                          <m:t>𝑀</m:t>
                        </m:r>
                        <m:rad>
                          <m:radPr>
                            <m:degHide m:val="on"/>
                            <m:ctrlPr>
                              <a:rPr lang="zh-CN" altLang="zh-CN" i="1">
                                <a:latin typeface="Cambria Math"/>
                              </a:rPr>
                            </m:ctrlPr>
                          </m:radPr>
                          <m:deg/>
                          <m:e>
                            <m:r>
                              <a:rPr lang="en-US" altLang="zh-CN" b="0" i="1">
                                <a:latin typeface="Cambria Math"/>
                              </a:rPr>
                              <m:t>1−</m:t>
                            </m:r>
                            <m:sSubSup>
                              <m:sSubSupPr>
                                <m:ctrlPr>
                                  <a:rPr lang="zh-CN" altLang="zh-CN" i="1">
                                    <a:latin typeface="Cambria Math"/>
                                  </a:rPr>
                                </m:ctrlPr>
                              </m:sSubSupPr>
                              <m:e>
                                <m:r>
                                  <a:rPr lang="en-US" altLang="zh-CN" b="0" i="1">
                                    <a:latin typeface="Cambria Math"/>
                                  </a:rPr>
                                  <m:t>𝛽</m:t>
                                </m:r>
                              </m:e>
                              <m:sub>
                                <m:r>
                                  <a:rPr lang="en-US" altLang="zh-CN" b="0" i="1">
                                    <a:latin typeface="Cambria Math"/>
                                  </a:rPr>
                                  <m:t>0</m:t>
                                </m:r>
                              </m:sub>
                              <m:sup>
                                <m:r>
                                  <a:rPr lang="en-US" altLang="zh-CN" b="0" i="1">
                                    <a:latin typeface="Cambria Math"/>
                                  </a:rPr>
                                  <m:t>2</m:t>
                                </m:r>
                              </m:sup>
                            </m:sSubSup>
                          </m:e>
                        </m:rad>
                      </m:den>
                    </m:f>
                  </m:oMath>
                </a14:m>
                <a:r>
                  <a:rPr lang="en-US" altLang="zh-CN" dirty="0"/>
                  <a:t> ,        </a:t>
                </a:r>
                <a14:m>
                  <m:oMath xmlns:m="http://schemas.openxmlformats.org/officeDocument/2006/math">
                    <m:f>
                      <m:fPr>
                        <m:type m:val="lin"/>
                        <m:ctrlPr>
                          <a:rPr lang="zh-CN" altLang="zh-CN" i="1">
                            <a:latin typeface="Cambria Math"/>
                          </a:rPr>
                        </m:ctrlPr>
                      </m:fPr>
                      <m:num>
                        <m:sSub>
                          <m:sSubPr>
                            <m:ctrlPr>
                              <a:rPr lang="zh-CN" altLang="zh-CN" i="1">
                                <a:latin typeface="Cambria Math"/>
                              </a:rPr>
                            </m:ctrlPr>
                          </m:sSubPr>
                          <m:e>
                            <m:r>
                              <a:rPr lang="en-US" altLang="zh-CN" b="0" i="1">
                                <a:latin typeface="Cambria Math"/>
                              </a:rPr>
                              <m:t>𝑀</m:t>
                            </m:r>
                            <m:r>
                              <a:rPr lang="en-US" altLang="zh-CN" b="0" i="1">
                                <a:latin typeface="Cambria Math"/>
                              </a:rPr>
                              <m:t>=</m:t>
                            </m:r>
                            <m:r>
                              <a:rPr lang="en-US" altLang="zh-CN" b="0" i="1">
                                <a:latin typeface="Cambria Math"/>
                              </a:rPr>
                              <m:t>𝐸</m:t>
                            </m:r>
                          </m:e>
                          <m:sub>
                            <m:r>
                              <a:rPr lang="en-US" altLang="zh-CN" b="0" i="1">
                                <a:latin typeface="Cambria Math"/>
                              </a:rPr>
                              <m:t>𝑖</m:t>
                            </m:r>
                          </m:sub>
                        </m:sSub>
                      </m:num>
                      <m:den>
                        <m:sSub>
                          <m:sSubPr>
                            <m:ctrlPr>
                              <a:rPr lang="zh-CN" altLang="zh-CN" i="1">
                                <a:latin typeface="Cambria Math"/>
                              </a:rPr>
                            </m:ctrlPr>
                          </m:sSubPr>
                          <m:e>
                            <m:r>
                              <a:rPr lang="en-US" altLang="zh-CN" b="0" i="1">
                                <a:latin typeface="Cambria Math"/>
                              </a:rPr>
                              <m:t>𝐸</m:t>
                            </m:r>
                          </m:e>
                          <m:sub>
                            <m:r>
                              <a:rPr lang="en-US" altLang="zh-CN" b="0" i="1">
                                <a:latin typeface="Cambria Math"/>
                              </a:rPr>
                              <m:t>𝑖𝑒</m:t>
                            </m:r>
                          </m:sub>
                        </m:sSub>
                        <m:r>
                          <a:rPr lang="en-US" altLang="zh-CN" b="0" i="1">
                            <a:latin typeface="Cambria Math"/>
                          </a:rPr>
                          <m:t>=</m:t>
                        </m:r>
                        <m:f>
                          <m:fPr>
                            <m:type m:val="lin"/>
                            <m:ctrlPr>
                              <a:rPr lang="zh-CN" altLang="zh-CN" i="1">
                                <a:latin typeface="Cambria Math"/>
                              </a:rPr>
                            </m:ctrlPr>
                          </m:fPr>
                          <m:num>
                            <m:sSub>
                              <m:sSubPr>
                                <m:ctrlPr>
                                  <a:rPr lang="zh-CN" altLang="zh-CN" i="1">
                                    <a:latin typeface="Cambria Math"/>
                                  </a:rPr>
                                </m:ctrlPr>
                              </m:sSubPr>
                              <m:e>
                                <m:r>
                                  <a:rPr lang="en-US" altLang="zh-CN" b="0" i="1">
                                    <a:latin typeface="Cambria Math"/>
                                  </a:rPr>
                                  <m:t>𝐸</m:t>
                                </m:r>
                              </m:e>
                              <m:sub>
                                <m:r>
                                  <a:rPr lang="en-US" altLang="zh-CN" b="0" i="1">
                                    <a:latin typeface="Cambria Math"/>
                                  </a:rPr>
                                  <m:t>𝑖</m:t>
                                </m:r>
                              </m:sub>
                            </m:sSub>
                          </m:num>
                          <m:den>
                            <m:sSub>
                              <m:sSubPr>
                                <m:ctrlPr>
                                  <a:rPr lang="zh-CN" altLang="zh-CN" i="1">
                                    <a:latin typeface="Cambria Math"/>
                                  </a:rPr>
                                </m:ctrlPr>
                              </m:sSubPr>
                              <m:e>
                                <m:r>
                                  <a:rPr lang="en-US" altLang="zh-CN" b="0" i="1">
                                    <a:latin typeface="Cambria Math"/>
                                  </a:rPr>
                                  <m:t>𝑚</m:t>
                                </m:r>
                              </m:e>
                              <m:sub>
                                <m:r>
                                  <a:rPr lang="en-US" altLang="zh-CN" b="0" i="1">
                                    <a:latin typeface="Cambria Math"/>
                                  </a:rPr>
                                  <m:t>𝑒</m:t>
                                </m:r>
                              </m:sub>
                            </m:sSub>
                            <m:sSup>
                              <m:sSupPr>
                                <m:ctrlPr>
                                  <a:rPr lang="zh-CN" altLang="zh-CN" i="1">
                                    <a:latin typeface="Cambria Math"/>
                                  </a:rPr>
                                </m:ctrlPr>
                              </m:sSupPr>
                              <m:e>
                                <m:r>
                                  <a:rPr lang="en-US" altLang="zh-CN" b="0" i="1">
                                    <a:latin typeface="Cambria Math"/>
                                  </a:rPr>
                                  <m:t>𝑐</m:t>
                                </m:r>
                              </m:e>
                              <m:sup>
                                <m:r>
                                  <a:rPr lang="en-US" altLang="zh-CN" b="0" i="1">
                                    <a:latin typeface="Cambria Math"/>
                                  </a:rPr>
                                  <m:t>2</m:t>
                                </m:r>
                              </m:sup>
                            </m:sSup>
                          </m:den>
                        </m:f>
                      </m:den>
                    </m:f>
                  </m:oMath>
                </a14:m>
                <a:r>
                  <a:rPr lang="en-US" altLang="zh-CN" dirty="0"/>
                  <a:t>,</a:t>
                </a:r>
                <a:endParaRPr lang="zh-CN" altLang="zh-CN" dirty="0"/>
              </a:p>
            </p:txBody>
          </p:sp>
        </mc:Choice>
        <mc:Fallback xmlns="">
          <p:sp>
            <p:nvSpPr>
              <p:cNvPr id="6" name="矩形 5"/>
              <p:cNvSpPr>
                <a:spLocks noRot="1" noChangeAspect="1" noMove="1" noResize="1" noEditPoints="1" noAdjustHandles="1" noChangeArrowheads="1" noChangeShapeType="1" noTextEdit="1"/>
              </p:cNvSpPr>
              <p:nvPr/>
            </p:nvSpPr>
            <p:spPr>
              <a:xfrm>
                <a:off x="1475656" y="3122576"/>
                <a:ext cx="6390456" cy="738472"/>
              </a:xfrm>
              <a:prstGeom prst="rect">
                <a:avLst/>
              </a:prstGeom>
              <a:blipFill rotWithShape="1">
                <a:blip r:embed="rId4"/>
                <a:stretch>
                  <a:fillRect t="-47107" b="-504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547664" y="4093878"/>
                <a:ext cx="6750496" cy="415242"/>
              </a:xfrm>
              <a:prstGeom prst="rect">
                <a:avLst/>
              </a:prstGeom>
            </p:spPr>
            <p:txBody>
              <a:bodyPr wrap="square">
                <a:spAutoFit/>
              </a:bodyPr>
              <a:lstStyle/>
              <a:p>
                <a14:m>
                  <m:oMath xmlns:m="http://schemas.openxmlformats.org/officeDocument/2006/math">
                    <m:sSup>
                      <m:sSupPr>
                        <m:ctrlPr>
                          <a:rPr lang="zh-CN" altLang="zh-CN" i="1">
                            <a:latin typeface="Cambria Math"/>
                          </a:rPr>
                        </m:ctrlPr>
                      </m:sSupPr>
                      <m:e>
                        <m:d>
                          <m:dPr>
                            <m:ctrlPr>
                              <a:rPr lang="zh-CN" altLang="zh-CN" i="1">
                                <a:latin typeface="Cambria Math"/>
                              </a:rPr>
                            </m:ctrlPr>
                          </m:dPr>
                          <m:e>
                            <m:r>
                              <a:rPr lang="en-US" altLang="zh-CN" b="0" i="1">
                                <a:latin typeface="Cambria Math"/>
                              </a:rPr>
                              <m:t>2</m:t>
                            </m:r>
                            <m:r>
                              <a:rPr lang="en-US" altLang="zh-CN" b="0" i="1">
                                <a:latin typeface="Cambria Math"/>
                              </a:rPr>
                              <m:t>𝑚</m:t>
                            </m:r>
                            <m:d>
                              <m:dPr>
                                <m:ctrlPr>
                                  <a:rPr lang="zh-CN" altLang="zh-CN" i="1">
                                    <a:latin typeface="Cambria Math"/>
                                  </a:rPr>
                                </m:ctrlPr>
                              </m:dPr>
                              <m:e>
                                <m:r>
                                  <a:rPr lang="en-US" altLang="zh-CN" b="0" i="1">
                                    <a:latin typeface="Cambria Math"/>
                                  </a:rPr>
                                  <m:t>2</m:t>
                                </m:r>
                                <m:r>
                                  <a:rPr lang="en-US" altLang="zh-CN" b="0" i="1">
                                    <a:latin typeface="Cambria Math"/>
                                  </a:rPr>
                                  <m:t>𝑙</m:t>
                                </m:r>
                                <m:r>
                                  <a:rPr lang="en-US" altLang="zh-CN" b="0" i="1">
                                    <a:latin typeface="Cambria Math"/>
                                  </a:rPr>
                                  <m:t>+1</m:t>
                                </m:r>
                              </m:e>
                            </m:d>
                            <m:r>
                              <a:rPr lang="en-US" altLang="zh-CN" b="0" i="1">
                                <a:latin typeface="Cambria Math"/>
                              </a:rPr>
                              <m:t>−</m:t>
                            </m:r>
                            <m:r>
                              <a:rPr lang="en-US" altLang="zh-CN" b="0" i="1">
                                <a:latin typeface="Cambria Math"/>
                              </a:rPr>
                              <m:t>𝑚𝑛</m:t>
                            </m:r>
                            <m:r>
                              <a:rPr lang="en-US" altLang="zh-CN" b="0" i="1">
                                <a:latin typeface="Cambria Math"/>
                              </a:rPr>
                              <m:t>+</m:t>
                            </m:r>
                            <m:r>
                              <a:rPr lang="en-US" altLang="zh-CN" b="0" i="1">
                                <a:latin typeface="Cambria Math"/>
                              </a:rPr>
                              <m:t>𝑛</m:t>
                            </m:r>
                          </m:e>
                        </m:d>
                      </m:e>
                      <m:sup>
                        <m:r>
                          <a:rPr lang="en-US" altLang="zh-CN" b="0" i="1">
                            <a:latin typeface="Cambria Math"/>
                          </a:rPr>
                          <m:t>2</m:t>
                        </m:r>
                      </m:sup>
                    </m:sSup>
                    <m:r>
                      <a:rPr lang="en-US" altLang="zh-CN" b="0" i="1">
                        <a:latin typeface="Cambria Math"/>
                      </a:rPr>
                      <m:t>=4</m:t>
                    </m:r>
                    <m:sSup>
                      <m:sSupPr>
                        <m:ctrlPr>
                          <a:rPr lang="zh-CN" altLang="zh-CN" i="1">
                            <a:latin typeface="Cambria Math"/>
                          </a:rPr>
                        </m:ctrlPr>
                      </m:sSupPr>
                      <m:e>
                        <m:r>
                          <a:rPr lang="en-US" altLang="zh-CN" b="0" i="1">
                            <a:latin typeface="Cambria Math"/>
                          </a:rPr>
                          <m:t>𝑀</m:t>
                        </m:r>
                      </m:e>
                      <m:sup>
                        <m:r>
                          <a:rPr lang="en-US" altLang="zh-CN" b="0" i="1">
                            <a:latin typeface="Cambria Math"/>
                          </a:rPr>
                          <m:t>2</m:t>
                        </m:r>
                      </m:sup>
                    </m:sSup>
                    <m:sSup>
                      <m:sSupPr>
                        <m:ctrlPr>
                          <a:rPr lang="zh-CN" altLang="zh-CN" i="1">
                            <a:latin typeface="Cambria Math"/>
                          </a:rPr>
                        </m:ctrlPr>
                      </m:sSupPr>
                      <m:e>
                        <m:r>
                          <a:rPr lang="en-US" altLang="zh-CN" b="0" i="1">
                            <a:latin typeface="Cambria Math"/>
                          </a:rPr>
                          <m:t>𝑚</m:t>
                        </m:r>
                      </m:e>
                      <m:sup>
                        <m:r>
                          <a:rPr lang="en-US" altLang="zh-CN" b="0" i="1">
                            <a:latin typeface="Cambria Math"/>
                          </a:rPr>
                          <m:t>2</m:t>
                        </m:r>
                      </m:sup>
                    </m:sSup>
                    <m:d>
                      <m:dPr>
                        <m:ctrlPr>
                          <a:rPr lang="zh-CN" altLang="zh-CN" i="1">
                            <a:latin typeface="Cambria Math"/>
                          </a:rPr>
                        </m:ctrlPr>
                      </m:dPr>
                      <m:e>
                        <m:sSup>
                          <m:sSupPr>
                            <m:ctrlPr>
                              <a:rPr lang="zh-CN" altLang="zh-CN" i="1">
                                <a:latin typeface="Cambria Math"/>
                              </a:rPr>
                            </m:ctrlPr>
                          </m:sSupPr>
                          <m:e>
                            <m:r>
                              <a:rPr lang="en-US" altLang="zh-CN" b="0" i="1">
                                <a:latin typeface="Cambria Math"/>
                              </a:rPr>
                              <m:t>𝑛</m:t>
                            </m:r>
                          </m:e>
                          <m:sup>
                            <m:r>
                              <a:rPr lang="en-US" altLang="zh-CN" b="0" i="1">
                                <a:latin typeface="Cambria Math"/>
                              </a:rPr>
                              <m:t>2</m:t>
                            </m:r>
                          </m:sup>
                        </m:sSup>
                        <m:r>
                          <a:rPr lang="en-US" altLang="zh-CN" b="0" i="1">
                            <a:latin typeface="Cambria Math"/>
                          </a:rPr>
                          <m:t>+2</m:t>
                        </m:r>
                        <m:d>
                          <m:dPr>
                            <m:ctrlPr>
                              <a:rPr lang="zh-CN" altLang="zh-CN" i="1">
                                <a:latin typeface="Cambria Math"/>
                              </a:rPr>
                            </m:ctrlPr>
                          </m:dPr>
                          <m:e>
                            <m:r>
                              <a:rPr lang="en-US" altLang="zh-CN" b="0" i="1">
                                <a:latin typeface="Cambria Math"/>
                              </a:rPr>
                              <m:t>2</m:t>
                            </m:r>
                            <m:r>
                              <a:rPr lang="en-US" altLang="zh-CN" b="0" i="1">
                                <a:latin typeface="Cambria Math"/>
                              </a:rPr>
                              <m:t>𝑙</m:t>
                            </m:r>
                            <m:r>
                              <a:rPr lang="en-US" altLang="zh-CN" b="0" i="1">
                                <a:latin typeface="Cambria Math"/>
                              </a:rPr>
                              <m:t>+1</m:t>
                            </m:r>
                          </m:e>
                        </m:d>
                        <m:r>
                          <a:rPr lang="en-US" altLang="zh-CN" b="0" i="1">
                            <a:latin typeface="Cambria Math"/>
                          </a:rPr>
                          <m:t>𝑚𝑛</m:t>
                        </m:r>
                      </m:e>
                    </m:d>
                  </m:oMath>
                </a14:m>
                <a:r>
                  <a:rPr lang="en-US" altLang="zh-CN" dirty="0"/>
                  <a:t>  </a:t>
                </a:r>
                <a:r>
                  <a:rPr lang="zh-CN" altLang="zh-CN" dirty="0"/>
                  <a:t>（</a:t>
                </a:r>
                <a:r>
                  <a:rPr lang="en-US" altLang="zh-CN" dirty="0"/>
                  <a:t>1.25</a:t>
                </a:r>
                <a:r>
                  <a:rPr lang="zh-CN" altLang="zh-CN" dirty="0"/>
                  <a:t>）</a:t>
                </a:r>
              </a:p>
            </p:txBody>
          </p:sp>
        </mc:Choice>
        <mc:Fallback xmlns="">
          <p:sp>
            <p:nvSpPr>
              <p:cNvPr id="7" name="矩形 6"/>
              <p:cNvSpPr>
                <a:spLocks noRot="1" noChangeAspect="1" noMove="1" noResize="1" noEditPoints="1" noAdjustHandles="1" noChangeArrowheads="1" noChangeShapeType="1" noTextEdit="1"/>
              </p:cNvSpPr>
              <p:nvPr/>
            </p:nvSpPr>
            <p:spPr>
              <a:xfrm>
                <a:off x="1547664" y="4093878"/>
                <a:ext cx="6750496" cy="415242"/>
              </a:xfrm>
              <a:prstGeom prst="rect">
                <a:avLst/>
              </a:prstGeom>
              <a:blipFill rotWithShape="1">
                <a:blip r:embed="rId5"/>
                <a:stretch>
                  <a:fillRect t="-5882" b="-235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4284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r>
                  <a:rPr lang="zh-CN" altLang="zh-CN" sz="2400" dirty="0"/>
                  <a:t>取</a:t>
                </a:r>
                <a14:m>
                  <m:oMath xmlns:m="http://schemas.openxmlformats.org/officeDocument/2006/math">
                    <m:sSup>
                      <m:sSupPr>
                        <m:ctrlPr>
                          <a:rPr lang="zh-CN" altLang="zh-CN" sz="2400" i="1">
                            <a:latin typeface="Cambria Math"/>
                          </a:rPr>
                        </m:ctrlPr>
                      </m:sSupPr>
                      <m:e>
                        <m:r>
                          <a:rPr lang="en-US" altLang="zh-CN" sz="2400" b="0" i="1">
                            <a:latin typeface="Cambria Math"/>
                          </a:rPr>
                          <m:t>𝐴𝑟</m:t>
                        </m:r>
                      </m:e>
                      <m:sup>
                        <m:r>
                          <a:rPr lang="en-US" altLang="zh-CN" sz="2400" b="0" i="1">
                            <a:latin typeface="Cambria Math"/>
                          </a:rPr>
                          <m:t>+</m:t>
                        </m:r>
                      </m:sup>
                    </m:sSup>
                  </m:oMath>
                </a14:m>
                <a:r>
                  <a:rPr lang="zh-CN" altLang="zh-CN" sz="2400" dirty="0"/>
                  <a:t>离子激光作为入射激光，</a:t>
                </a:r>
                <a14:m>
                  <m:oMath xmlns:m="http://schemas.openxmlformats.org/officeDocument/2006/math">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𝑖</m:t>
                        </m:r>
                      </m:sub>
                    </m:sSub>
                    <m:r>
                      <a:rPr lang="en-US" altLang="zh-CN" sz="2400" b="0">
                        <a:latin typeface="Cambria Math"/>
                      </a:rPr>
                      <m:t>=</m:t>
                    </m:r>
                    <m:r>
                      <a:rPr lang="en-US" altLang="zh-CN" sz="2400" b="0" i="1">
                        <a:latin typeface="Cambria Math"/>
                      </a:rPr>
                      <m:t>488</m:t>
                    </m:r>
                    <m:r>
                      <a:rPr lang="en-US" altLang="zh-CN" sz="2400" b="0" i="1">
                        <a:latin typeface="Cambria Math"/>
                      </a:rPr>
                      <m:t>𝑛𝑚</m:t>
                    </m:r>
                    <m:r>
                      <a:rPr lang="en-US" altLang="zh-CN" sz="2400" b="0">
                        <a:latin typeface="Cambria Math"/>
                      </a:rPr>
                      <m:t>,  </m:t>
                    </m:r>
                  </m:oMath>
                </a14:m>
                <a:r>
                  <a:rPr lang="zh-CN" altLang="zh-CN" sz="2400" dirty="0"/>
                  <a:t>则</a:t>
                </a:r>
                <a:endParaRPr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t="-1752"/>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1403648" y="2007438"/>
                <a:ext cx="6534472" cy="394852"/>
              </a:xfrm>
              <a:prstGeom prst="rect">
                <a:avLst/>
              </a:prstGeom>
            </p:spPr>
            <p:txBody>
              <a:bodyPr wrap="square">
                <a:spAutoFit/>
              </a:bodyPr>
              <a:lstStyle/>
              <a:p>
                <a14:m>
                  <m:oMath xmlns:m="http://schemas.openxmlformats.org/officeDocument/2006/math">
                    <m:sSub>
                      <m:sSubPr>
                        <m:ctrlPr>
                          <a:rPr lang="zh-CN" altLang="zh-CN" i="1">
                            <a:latin typeface="Cambria Math"/>
                          </a:rPr>
                        </m:ctrlPr>
                      </m:sSubPr>
                      <m:e>
                        <m:r>
                          <a:rPr lang="en-US" altLang="zh-CN" b="0" i="1">
                            <a:latin typeface="Cambria Math"/>
                          </a:rPr>
                          <m:t>𝐸</m:t>
                        </m:r>
                      </m:e>
                      <m:sub>
                        <m:r>
                          <a:rPr lang="en-US" altLang="zh-CN" b="0" i="1">
                            <a:latin typeface="Cambria Math"/>
                          </a:rPr>
                          <m:t>𝑖</m:t>
                        </m:r>
                      </m:sub>
                    </m:sSub>
                    <m:r>
                      <a:rPr lang="en-US" altLang="zh-CN" b="0" i="1">
                        <a:latin typeface="Cambria Math"/>
                      </a:rPr>
                      <m:t>=2.54065964</m:t>
                    </m:r>
                    <m:r>
                      <a:rPr lang="en-US" altLang="zh-CN" b="0" i="1">
                        <a:latin typeface="Cambria Math"/>
                      </a:rPr>
                      <m:t>𝑒𝑉</m:t>
                    </m:r>
                    <m:r>
                      <a:rPr lang="en-US" altLang="zh-CN" b="0" i="1">
                        <a:latin typeface="Cambria Math"/>
                      </a:rPr>
                      <m:t>,  </m:t>
                    </m:r>
                    <m:r>
                      <a:rPr lang="en-US" altLang="zh-CN" b="0" i="1">
                        <a:latin typeface="Cambria Math"/>
                      </a:rPr>
                      <m:t>𝑀</m:t>
                    </m:r>
                    <m:r>
                      <a:rPr lang="en-US" altLang="zh-CN" b="0" i="1">
                        <a:latin typeface="Cambria Math"/>
                      </a:rPr>
                      <m:t>=4.9718977542×</m:t>
                    </m:r>
                    <m:sSup>
                      <m:sSupPr>
                        <m:ctrlPr>
                          <a:rPr lang="zh-CN" altLang="zh-CN" i="1">
                            <a:latin typeface="Cambria Math"/>
                          </a:rPr>
                        </m:ctrlPr>
                      </m:sSupPr>
                      <m:e>
                        <m:r>
                          <a:rPr lang="en-US" altLang="zh-CN" b="0" i="1">
                            <a:latin typeface="Cambria Math"/>
                          </a:rPr>
                          <m:t>10</m:t>
                        </m:r>
                      </m:e>
                      <m:sup>
                        <m:r>
                          <a:rPr lang="en-US" altLang="zh-CN" b="0" i="1">
                            <a:latin typeface="Cambria Math"/>
                          </a:rPr>
                          <m:t>−6</m:t>
                        </m:r>
                      </m:sup>
                    </m:sSup>
                  </m:oMath>
                </a14:m>
                <a:r>
                  <a:rPr lang="en-US" altLang="zh-CN" dirty="0"/>
                  <a:t>,</a:t>
                </a:r>
                <a:endParaRPr lang="zh-CN" altLang="zh-CN" dirty="0"/>
              </a:p>
            </p:txBody>
          </p:sp>
        </mc:Choice>
        <mc:Fallback xmlns="">
          <p:sp>
            <p:nvSpPr>
              <p:cNvPr id="5" name="矩形 4"/>
              <p:cNvSpPr>
                <a:spLocks noRot="1" noChangeAspect="1" noMove="1" noResize="1" noEditPoints="1" noAdjustHandles="1" noChangeArrowheads="1" noChangeShapeType="1" noTextEdit="1"/>
              </p:cNvSpPr>
              <p:nvPr/>
            </p:nvSpPr>
            <p:spPr>
              <a:xfrm>
                <a:off x="1403648" y="2007438"/>
                <a:ext cx="6534472" cy="394852"/>
              </a:xfrm>
              <a:prstGeom prst="rect">
                <a:avLst/>
              </a:prstGeom>
              <a:blipFill rotWithShape="1">
                <a:blip r:embed="rId3"/>
                <a:stretch>
                  <a:fillRect b="-2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701824" y="2483604"/>
                <a:ext cx="610242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a:latin typeface="Cambria Math"/>
                        </a:rPr>
                        <m:t>𝑚</m:t>
                      </m:r>
                      <m:r>
                        <a:rPr lang="en-US" altLang="zh-CN" b="0">
                          <a:latin typeface="Cambria Math"/>
                        </a:rPr>
                        <m:t>=</m:t>
                      </m:r>
                      <m:r>
                        <a:rPr lang="en-US" altLang="zh-CN" b="0" i="1">
                          <a:latin typeface="Cambria Math"/>
                        </a:rPr>
                        <m:t>100565</m:t>
                      </m:r>
                      <m:r>
                        <a:rPr lang="en-US" altLang="zh-CN" b="0">
                          <a:latin typeface="Cambria Math"/>
                        </a:rPr>
                        <m:t>,    </m:t>
                      </m:r>
                      <m:r>
                        <a:rPr lang="en-US" altLang="zh-CN" b="0" i="1">
                          <a:latin typeface="Cambria Math"/>
                        </a:rPr>
                        <m:t>𝑛</m:t>
                      </m:r>
                      <m:r>
                        <a:rPr lang="en-US" altLang="zh-CN" b="0">
                          <a:latin typeface="Cambria Math"/>
                        </a:rPr>
                        <m:t>=</m:t>
                      </m:r>
                      <m:r>
                        <a:rPr lang="en-US" altLang="zh-CN" b="0" i="1">
                          <a:latin typeface="Cambria Math"/>
                        </a:rPr>
                        <m:t>31672</m:t>
                      </m:r>
                      <m:r>
                        <a:rPr lang="en-US" altLang="zh-CN" b="0">
                          <a:latin typeface="Cambria Math"/>
                        </a:rPr>
                        <m:t>,   </m:t>
                      </m:r>
                      <m:r>
                        <a:rPr lang="en-US" altLang="zh-CN" b="0" i="1">
                          <a:latin typeface="Cambria Math"/>
                        </a:rPr>
                        <m:t>𝑙</m:t>
                      </m:r>
                      <m:r>
                        <a:rPr lang="en-US" altLang="zh-CN" b="0">
                          <a:latin typeface="Cambria Math"/>
                        </a:rPr>
                        <m:t>=</m:t>
                      </m:r>
                      <m:r>
                        <a:rPr lang="en-US" altLang="zh-CN" b="0" i="1">
                          <a:latin typeface="Cambria Math"/>
                        </a:rPr>
                        <m:t>7965</m:t>
                      </m:r>
                      <m:r>
                        <a:rPr lang="en-US" altLang="zh-CN" b="0">
                          <a:latin typeface="Cambria Math"/>
                        </a:rPr>
                        <m:t>,</m:t>
                      </m:r>
                    </m:oMath>
                  </m:oMathPara>
                </a14:m>
                <a:endParaRPr lang="zh-CN" altLang="zh-CN" dirty="0"/>
              </a:p>
            </p:txBody>
          </p:sp>
        </mc:Choice>
        <mc:Fallback xmlns="">
          <p:sp>
            <p:nvSpPr>
              <p:cNvPr id="6" name="矩形 5"/>
              <p:cNvSpPr>
                <a:spLocks noRot="1" noChangeAspect="1" noMove="1" noResize="1" noEditPoints="1" noAdjustHandles="1" noChangeArrowheads="1" noChangeShapeType="1" noTextEdit="1"/>
              </p:cNvSpPr>
              <p:nvPr/>
            </p:nvSpPr>
            <p:spPr>
              <a:xfrm>
                <a:off x="701824" y="2483604"/>
                <a:ext cx="6102424"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971600" y="2936203"/>
                <a:ext cx="6390456" cy="3978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r>
                        <a:rPr lang="en-US" altLang="zh-CN" b="0" i="1">
                          <a:latin typeface="Cambria Math"/>
                        </a:rPr>
                        <m:t>=0.99998017518,     </m:t>
                      </m:r>
                      <m:sSub>
                        <m:sSubPr>
                          <m:ctrlPr>
                            <a:rPr lang="zh-CN" altLang="zh-CN" i="1">
                              <a:latin typeface="Cambria Math"/>
                            </a:rPr>
                          </m:ctrlPr>
                        </m:sSubPr>
                        <m:e>
                          <m:r>
                            <a:rPr lang="en-US" altLang="zh-CN" b="0" i="1">
                              <a:latin typeface="Cambria Math"/>
                            </a:rPr>
                            <m:t>𝐸</m:t>
                          </m:r>
                        </m:e>
                        <m:sub>
                          <m:r>
                            <a:rPr lang="en-US" altLang="zh-CN" b="0" i="1">
                              <a:latin typeface="Cambria Math"/>
                            </a:rPr>
                            <m:t>𝑒𝑖</m:t>
                          </m:r>
                        </m:sub>
                      </m:sSub>
                      <m:r>
                        <a:rPr lang="en-US" altLang="zh-CN" b="0">
                          <a:latin typeface="Cambria Math"/>
                        </a:rPr>
                        <m:t>=</m:t>
                      </m:r>
                      <m:r>
                        <a:rPr lang="en-US" altLang="zh-CN" b="0" i="1">
                          <a:latin typeface="Cambria Math"/>
                        </a:rPr>
                        <m:t>81</m:t>
                      </m:r>
                      <m:r>
                        <a:rPr lang="en-US" altLang="zh-CN" b="0">
                          <a:latin typeface="Cambria Math"/>
                        </a:rPr>
                        <m:t>.</m:t>
                      </m:r>
                      <m:r>
                        <a:rPr lang="en-US" altLang="zh-CN" b="0" i="1">
                          <a:latin typeface="Cambria Math"/>
                        </a:rPr>
                        <m:t>153420215</m:t>
                      </m:r>
                      <m:r>
                        <a:rPr lang="en-US" altLang="zh-CN" b="0" i="1">
                          <a:latin typeface="Cambria Math"/>
                        </a:rPr>
                        <m:t>𝑀𝑒𝑉</m:t>
                      </m:r>
                      <m:r>
                        <a:rPr lang="en-US" altLang="zh-CN" b="0">
                          <a:latin typeface="Cambria Math"/>
                        </a:rPr>
                        <m:t>,</m:t>
                      </m:r>
                    </m:oMath>
                  </m:oMathPara>
                </a14:m>
                <a:endParaRPr lang="zh-CN" altLang="zh-CN" dirty="0"/>
              </a:p>
            </p:txBody>
          </p:sp>
        </mc:Choice>
        <mc:Fallback xmlns="">
          <p:sp>
            <p:nvSpPr>
              <p:cNvPr id="7" name="矩形 6"/>
              <p:cNvSpPr>
                <a:spLocks noRot="1" noChangeAspect="1" noMove="1" noResize="1" noEditPoints="1" noAdjustHandles="1" noChangeArrowheads="1" noChangeShapeType="1" noTextEdit="1"/>
              </p:cNvSpPr>
              <p:nvPr/>
            </p:nvSpPr>
            <p:spPr>
              <a:xfrm>
                <a:off x="971600" y="2936203"/>
                <a:ext cx="6390456" cy="397866"/>
              </a:xfrm>
              <a:prstGeom prst="rect">
                <a:avLst/>
              </a:prstGeom>
              <a:blipFill rotWithShape="1">
                <a:blip r:embed="rId5"/>
                <a:stretch>
                  <a:fillRect b="-61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03648" y="3567452"/>
                <a:ext cx="36719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b="0" i="1">
                              <a:latin typeface="Cambria Math"/>
                            </a:rPr>
                            <m:t>𝜆</m:t>
                          </m:r>
                        </m:e>
                        <m:sub>
                          <m:r>
                            <a:rPr lang="en-US" altLang="zh-CN" b="0" i="1">
                              <a:latin typeface="Cambria Math"/>
                            </a:rPr>
                            <m:t>𝑤</m:t>
                          </m:r>
                        </m:sub>
                      </m:sSub>
                      <m:r>
                        <a:rPr lang="en-US" altLang="zh-CN" b="0" i="1">
                          <a:latin typeface="Cambria Math"/>
                        </a:rPr>
                        <m:t>=</m:t>
                      </m:r>
                      <m:d>
                        <m:dPr>
                          <m:ctrlPr>
                            <a:rPr lang="zh-CN" altLang="zh-CN" i="1">
                              <a:latin typeface="Cambria Math"/>
                            </a:rPr>
                          </m:ctrlPr>
                        </m:dPr>
                        <m:e>
                          <m:r>
                            <a:rPr lang="en-US" altLang="zh-CN" b="0" i="1">
                              <a:latin typeface="Cambria Math"/>
                            </a:rPr>
                            <m:t>2</m:t>
                          </m:r>
                          <m:r>
                            <a:rPr lang="en-US" altLang="zh-CN" b="0" i="1">
                              <a:latin typeface="Cambria Math"/>
                            </a:rPr>
                            <m:t>𝑙</m:t>
                          </m:r>
                          <m:r>
                            <a:rPr lang="en-US" altLang="zh-CN" b="0" i="1">
                              <a:latin typeface="Cambria Math"/>
                            </a:rPr>
                            <m:t>+1</m:t>
                          </m:r>
                        </m:e>
                      </m:d>
                      <m:r>
                        <a:rPr lang="en-US" altLang="zh-CN" b="0" i="1">
                          <a:latin typeface="Cambria Math"/>
                        </a:rPr>
                        <m:t>488=7774328</m:t>
                      </m:r>
                      <m:r>
                        <a:rPr lang="en-US" altLang="zh-CN" b="0" i="1">
                          <a:latin typeface="Cambria Math"/>
                        </a:rPr>
                        <m:t>𝑛𝑚</m:t>
                      </m:r>
                      <m:r>
                        <a:rPr lang="en-US" altLang="zh-CN" b="0" i="1">
                          <a:latin typeface="Cambria Math"/>
                        </a:rPr>
                        <m:t>,    </m:t>
                      </m:r>
                    </m:oMath>
                  </m:oMathPara>
                </a14:m>
                <a:endParaRPr lang="zh-CN" altLang="zh-CN" dirty="0"/>
              </a:p>
            </p:txBody>
          </p:sp>
        </mc:Choice>
        <mc:Fallback xmlns="">
          <p:sp>
            <p:nvSpPr>
              <p:cNvPr id="8" name="矩形 7"/>
              <p:cNvSpPr>
                <a:spLocks noRot="1" noChangeAspect="1" noMove="1" noResize="1" noEditPoints="1" noAdjustHandles="1" noChangeArrowheads="1" noChangeShapeType="1" noTextEdit="1"/>
              </p:cNvSpPr>
              <p:nvPr/>
            </p:nvSpPr>
            <p:spPr>
              <a:xfrm>
                <a:off x="1403648" y="3567452"/>
                <a:ext cx="3671966" cy="369332"/>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971600" y="4149080"/>
                <a:ext cx="6534472" cy="395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b="0" i="1">
                              <a:latin typeface="Cambria Math"/>
                            </a:rPr>
                            <m:t>𝐸</m:t>
                          </m:r>
                        </m:e>
                        <m:sub>
                          <m:r>
                            <a:rPr lang="en-US" altLang="zh-CN" b="0" i="1">
                              <a:latin typeface="Cambria Math"/>
                            </a:rPr>
                            <m:t>𝑓</m:t>
                          </m:r>
                        </m:sub>
                      </m:sSub>
                      <m:r>
                        <a:rPr lang="en-US" altLang="zh-CN" b="0" i="1">
                          <a:latin typeface="Cambria Math"/>
                        </a:rPr>
                        <m:t>=0.2555014367</m:t>
                      </m:r>
                      <m:r>
                        <a:rPr lang="en-US" altLang="zh-CN" b="0" i="1">
                          <a:latin typeface="Cambria Math"/>
                        </a:rPr>
                        <m:t>𝑀𝑒𝑉</m:t>
                      </m:r>
                      <m:r>
                        <a:rPr lang="en-US" altLang="zh-CN" b="0" i="1">
                          <a:latin typeface="Cambria Math"/>
                        </a:rPr>
                        <m:t>,     </m:t>
                      </m:r>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r>
                        <a:rPr lang="en-US" altLang="zh-CN" b="0" i="1">
                          <a:latin typeface="Cambria Math"/>
                        </a:rPr>
                        <m:t>=0.0048525829</m:t>
                      </m:r>
                      <m:r>
                        <a:rPr lang="en-US" altLang="zh-CN" b="0" i="1">
                          <a:latin typeface="Cambria Math"/>
                        </a:rPr>
                        <m:t>𝑛𝑚</m:t>
                      </m:r>
                      <m:r>
                        <a:rPr lang="en-US" altLang="zh-CN" b="0" i="1">
                          <a:latin typeface="Cambria Math"/>
                        </a:rPr>
                        <m:t>.</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971600" y="4149080"/>
                <a:ext cx="6534472" cy="395558"/>
              </a:xfrm>
              <a:prstGeom prst="rect">
                <a:avLst/>
              </a:prstGeom>
              <a:blipFill rotWithShape="1">
                <a:blip r:embed="rId7"/>
                <a:stretch>
                  <a:fillRect b="-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925135" y="4725144"/>
                <a:ext cx="5663089" cy="495713"/>
              </a:xfrm>
              <a:prstGeom prst="rect">
                <a:avLst/>
              </a:prstGeom>
            </p:spPr>
            <p:txBody>
              <a:bodyPr wrap="none">
                <a:spAutoFit/>
              </a:bodyPr>
              <a:lstStyle/>
              <a:p>
                <a:r>
                  <a:rPr lang="zh-CN" altLang="zh-CN" sz="2400" dirty="0"/>
                  <a:t>取</a:t>
                </a:r>
                <a14:m>
                  <m:oMath xmlns:m="http://schemas.openxmlformats.org/officeDocument/2006/math">
                    <m:r>
                      <a:rPr lang="en-US" altLang="zh-CN" sz="2400" b="0" i="1">
                        <a:latin typeface="Cambria Math"/>
                      </a:rPr>
                      <m:t>𝑎</m:t>
                    </m:r>
                    <m:r>
                      <a:rPr lang="en-US" altLang="zh-CN" sz="2400" b="0">
                        <a:latin typeface="Cambria Math"/>
                      </a:rPr>
                      <m:t>=</m:t>
                    </m:r>
                    <m:sSup>
                      <m:sSupPr>
                        <m:ctrlPr>
                          <a:rPr lang="zh-CN" altLang="zh-CN" sz="2400" i="1">
                            <a:latin typeface="Cambria Math"/>
                          </a:rPr>
                        </m:ctrlPr>
                      </m:sSupPr>
                      <m:e>
                        <m:r>
                          <a:rPr lang="en-US" altLang="zh-CN" sz="2400" b="0" i="1">
                            <a:latin typeface="Cambria Math"/>
                          </a:rPr>
                          <m:t>8×10</m:t>
                        </m:r>
                      </m:e>
                      <m:sup>
                        <m:r>
                          <a:rPr lang="en-US" altLang="zh-CN" sz="2400" b="0" i="1">
                            <a:latin typeface="Cambria Math"/>
                          </a:rPr>
                          <m:t>−18</m:t>
                        </m:r>
                      </m:sup>
                    </m:sSup>
                  </m:oMath>
                </a14:m>
                <a:r>
                  <a:rPr lang="en-US" altLang="zh-CN" sz="2400" dirty="0"/>
                  <a:t>,  </a:t>
                </a:r>
                <a14:m>
                  <m:oMath xmlns:m="http://schemas.openxmlformats.org/officeDocument/2006/math">
                    <m:r>
                      <a:rPr lang="en-US" altLang="zh-CN" sz="2400" b="0" i="1">
                        <a:latin typeface="Cambria Math"/>
                      </a:rPr>
                      <m:t>𝐵</m:t>
                    </m:r>
                    <m:r>
                      <a:rPr lang="en-US" altLang="zh-CN" sz="2400" b="0">
                        <a:latin typeface="Cambria Math"/>
                      </a:rPr>
                      <m:t>=</m:t>
                    </m:r>
                    <m:r>
                      <a:rPr lang="en-US" altLang="zh-CN" sz="2400" b="0" i="1">
                        <a:latin typeface="Cambria Math"/>
                      </a:rPr>
                      <m:t>1</m:t>
                    </m:r>
                    <m:r>
                      <a:rPr lang="en-US" altLang="zh-CN" sz="2400" b="0" i="1">
                        <a:latin typeface="Cambria Math"/>
                      </a:rPr>
                      <m:t>𝑇</m:t>
                    </m:r>
                    <m:r>
                      <a:rPr lang="en-US" altLang="zh-CN" sz="2400" b="0">
                        <a:latin typeface="Cambria Math"/>
                      </a:rPr>
                      <m:t>, </m:t>
                    </m:r>
                  </m:oMath>
                </a14:m>
                <a:r>
                  <a:rPr lang="en-US" altLang="zh-CN" sz="2400" dirty="0"/>
                  <a:t>  </a:t>
                </a:r>
                <a:r>
                  <a:rPr lang="zh-CN" altLang="zh-CN" sz="2400" dirty="0"/>
                  <a:t>由（</a:t>
                </a:r>
                <a:r>
                  <a:rPr lang="en-US" altLang="zh-CN" sz="2400" dirty="0"/>
                  <a:t>11</a:t>
                </a:r>
                <a:r>
                  <a:rPr lang="zh-CN" altLang="zh-CN" sz="2400" dirty="0"/>
                  <a:t>）得</a:t>
                </a:r>
                <a:endParaRPr lang="zh-CN" alt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925135" y="4725144"/>
                <a:ext cx="5663089" cy="495713"/>
              </a:xfrm>
              <a:prstGeom prst="rect">
                <a:avLst/>
              </a:prstGeom>
              <a:blipFill rotWithShape="1">
                <a:blip r:embed="rId8"/>
                <a:stretch>
                  <a:fillRect l="-1722" t="-12346" b="-296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537792" y="5445224"/>
                <a:ext cx="3906416" cy="7393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a:latin typeface="Cambria Math"/>
                        </a:rPr>
                        <m:t>𝑠</m:t>
                      </m:r>
                      <m:r>
                        <a:rPr lang="en-US" altLang="zh-CN" sz="2000" b="0">
                          <a:latin typeface="Cambria Math"/>
                        </a:rPr>
                        <m:t>=</m:t>
                      </m:r>
                      <m:r>
                        <a:rPr lang="en-US" altLang="zh-CN" sz="2000" b="0" i="1">
                          <a:latin typeface="Cambria Math"/>
                        </a:rPr>
                        <m:t>0</m:t>
                      </m:r>
                      <m:r>
                        <a:rPr lang="en-US" altLang="zh-CN" sz="2000" b="0">
                          <a:latin typeface="Cambria Math"/>
                        </a:rPr>
                        <m:t>.</m:t>
                      </m:r>
                      <m:r>
                        <a:rPr lang="en-US" altLang="zh-CN" sz="2000" b="0" i="1">
                          <a:latin typeface="Cambria Math"/>
                        </a:rPr>
                        <m:t>0024</m:t>
                      </m:r>
                      <m:r>
                        <a:rPr lang="en-US" altLang="zh-CN" sz="2000" b="0" i="1">
                          <a:latin typeface="Cambria Math"/>
                        </a:rPr>
                        <m:t>𝑛𝑚</m:t>
                      </m:r>
                      <m:r>
                        <a:rPr lang="en-US" altLang="zh-CN" sz="2000" b="0">
                          <a:latin typeface="Cambria Math"/>
                        </a:rPr>
                        <m:t>&lt;</m:t>
                      </m:r>
                      <m:f>
                        <m:fPr>
                          <m:ctrlPr>
                            <a:rPr lang="zh-CN" altLang="zh-CN" sz="2000" i="1">
                              <a:latin typeface="Cambria Math"/>
                            </a:rPr>
                          </m:ctrlPr>
                        </m:fPr>
                        <m:num>
                          <m:d>
                            <m:dPr>
                              <m:ctrlPr>
                                <a:rPr lang="zh-CN" altLang="zh-CN" sz="2000" i="1">
                                  <a:latin typeface="Cambria Math"/>
                                </a:rPr>
                              </m:ctrlPr>
                            </m:dPr>
                            <m:e>
                              <m:r>
                                <a:rPr lang="en-US" altLang="zh-CN" sz="2000" b="0" i="1">
                                  <a:latin typeface="Cambria Math"/>
                                </a:rPr>
                                <m:t>1+</m:t>
                              </m:r>
                              <m:sSub>
                                <m:sSubPr>
                                  <m:ctrlPr>
                                    <a:rPr lang="zh-CN" altLang="zh-CN" sz="2000" i="1">
                                      <a:latin typeface="Cambria Math"/>
                                    </a:rPr>
                                  </m:ctrlPr>
                                </m:sSubPr>
                                <m:e>
                                  <m:r>
                                    <a:rPr lang="en-US" altLang="zh-CN" sz="2000" b="0" i="1">
                                      <a:latin typeface="Cambria Math"/>
                                    </a:rPr>
                                    <m:t>𝛽</m:t>
                                  </m:r>
                                </m:e>
                                <m:sub>
                                  <m:r>
                                    <a:rPr lang="en-US" altLang="zh-CN" sz="2000" b="0" i="1">
                                      <a:latin typeface="Cambria Math"/>
                                    </a:rPr>
                                    <m:t>0</m:t>
                                  </m:r>
                                </m:sub>
                              </m:sSub>
                            </m:e>
                          </m:d>
                        </m:num>
                        <m:den>
                          <m:r>
                            <a:rPr lang="en-US" altLang="zh-CN" sz="2000" b="0" i="1">
                              <a:latin typeface="Cambria Math"/>
                            </a:rPr>
                            <m:t>4</m:t>
                          </m:r>
                        </m:den>
                      </m:f>
                      <m:sSub>
                        <m:sSubPr>
                          <m:ctrlPr>
                            <a:rPr lang="zh-CN" altLang="zh-CN" sz="2000" i="1">
                              <a:latin typeface="Cambria Math"/>
                            </a:rPr>
                          </m:ctrlPr>
                        </m:sSubPr>
                        <m:e>
                          <m:r>
                            <a:rPr lang="en-US" altLang="zh-CN" sz="2000" b="0" i="1">
                              <a:latin typeface="Cambria Math"/>
                            </a:rPr>
                            <m:t>𝜆</m:t>
                          </m:r>
                        </m:e>
                        <m:sub>
                          <m:r>
                            <a:rPr lang="en-US" altLang="zh-CN" sz="2000" b="0" i="1">
                              <a:latin typeface="Cambria Math"/>
                            </a:rPr>
                            <m:t>𝑓</m:t>
                          </m:r>
                        </m:sub>
                      </m:sSub>
                    </m:oMath>
                  </m:oMathPara>
                </a14:m>
                <a:endParaRPr lang="zh-CN" altLang="zh-CN" sz="2000" dirty="0"/>
              </a:p>
            </p:txBody>
          </p:sp>
        </mc:Choice>
        <mc:Fallback xmlns="">
          <p:sp>
            <p:nvSpPr>
              <p:cNvPr id="11" name="矩形 10"/>
              <p:cNvSpPr>
                <a:spLocks noRot="1" noChangeAspect="1" noMove="1" noResize="1" noEditPoints="1" noAdjustHandles="1" noChangeArrowheads="1" noChangeShapeType="1" noTextEdit="1"/>
              </p:cNvSpPr>
              <p:nvPr/>
            </p:nvSpPr>
            <p:spPr>
              <a:xfrm>
                <a:off x="2537792" y="5445224"/>
                <a:ext cx="3906416" cy="739305"/>
              </a:xfrm>
              <a:prstGeom prst="rect">
                <a:avLst/>
              </a:prstGeom>
              <a:blipFill rotWithShape="1">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55840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29600" cy="4900000"/>
          </a:xfrm>
        </p:spPr>
        <p:txBody>
          <a:bodyPr>
            <a:normAutofit fontScale="92500"/>
          </a:bodyPr>
          <a:lstStyle/>
          <a:p>
            <a:r>
              <a:rPr lang="en-US" altLang="zh-CN" b="1" dirty="0" smtClean="0"/>
              <a:t>1</a:t>
            </a:r>
            <a:r>
              <a:rPr lang="zh-CN" altLang="en-US" b="1" dirty="0" smtClean="0"/>
              <a:t>、</a:t>
            </a:r>
            <a:r>
              <a:rPr lang="zh-CN" altLang="zh-CN" b="1" dirty="0" smtClean="0"/>
              <a:t>在</a:t>
            </a:r>
            <a:r>
              <a:rPr lang="zh-CN" altLang="zh-CN" b="1" dirty="0"/>
              <a:t>可控核聚变中的</a:t>
            </a:r>
            <a:r>
              <a:rPr lang="zh-CN" altLang="zh-CN" b="1" dirty="0" smtClean="0"/>
              <a:t>应用</a:t>
            </a:r>
            <a:endParaRPr lang="en-US" altLang="zh-CN" b="1" dirty="0" smtClean="0"/>
          </a:p>
          <a:p>
            <a:pPr>
              <a:lnSpc>
                <a:spcPct val="150000"/>
              </a:lnSpc>
            </a:pPr>
            <a:r>
              <a:rPr lang="zh-CN" altLang="zh-CN" sz="2200" dirty="0"/>
              <a:t>提出了一个利用伽玛激光或伽码射线及普通激光辐照靶核以实现核聚变点火的方案。伽玛光子的能量等于将靶核激发到某一个激发态的能量，增大辐照靶核的伽码激光或伽码射线强度，可以使得</a:t>
            </a:r>
            <a:r>
              <a:rPr lang="en-US" altLang="zh-CN" sz="2200" dirty="0"/>
              <a:t> , </a:t>
            </a:r>
            <a:r>
              <a:rPr lang="zh-CN" altLang="zh-CN" sz="2200" dirty="0"/>
              <a:t>这里</a:t>
            </a:r>
            <a:r>
              <a:rPr lang="en-US" altLang="zh-CN" sz="2200" dirty="0"/>
              <a:t> </a:t>
            </a:r>
            <a:r>
              <a:rPr lang="zh-CN" altLang="zh-CN" sz="2200" dirty="0"/>
              <a:t>是聚变等离子体中激发态靶核数与基态靶核数之比。普通激光的作用是对靶核加温和实现对激发态靶核等离子体的惯性约束。这个靶核的特征是，质量较小，有激发态，且其一个激发态的能量较高、寿命较长。激发态靶核的聚变点火温度可显著低于基态靶核的聚变点火温度，其散射截面大于基态靶核的散射截面。因此，激发态靶核等离子体更容易被约束，更容易实现劳逊判据和聚变点火。</a:t>
            </a:r>
            <a:endParaRPr lang="zh-CN" altLang="en-US" sz="2200" dirty="0"/>
          </a:p>
        </p:txBody>
      </p:sp>
      <p:sp>
        <p:nvSpPr>
          <p:cNvPr id="3" name="标题 2"/>
          <p:cNvSpPr>
            <a:spLocks noGrp="1"/>
          </p:cNvSpPr>
          <p:nvPr>
            <p:ph type="title"/>
          </p:nvPr>
        </p:nvSpPr>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345782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980728"/>
            <a:ext cx="8229600" cy="5661248"/>
          </a:xfrm>
        </p:spPr>
        <p:txBody>
          <a:bodyPr>
            <a:normAutofit/>
          </a:bodyPr>
          <a:lstStyle/>
          <a:p>
            <a:r>
              <a:rPr lang="zh-CN" altLang="zh-CN" sz="2200" b="1" dirty="0"/>
              <a:t>（</a:t>
            </a:r>
            <a:r>
              <a:rPr lang="en-US" altLang="zh-CN" sz="2200" b="1" dirty="0"/>
              <a:t>1</a:t>
            </a:r>
            <a:r>
              <a:rPr lang="zh-CN" altLang="zh-CN" sz="2200" b="1" dirty="0"/>
              <a:t>） 利用伽玛激光或伽玛射线实现可控核聚变点火的</a:t>
            </a:r>
            <a:r>
              <a:rPr lang="zh-CN" altLang="zh-CN" sz="2200" b="1" dirty="0" smtClean="0"/>
              <a:t>途径</a:t>
            </a:r>
            <a:endParaRPr lang="en-US" altLang="zh-CN" sz="2200" b="1" dirty="0" smtClean="0"/>
          </a:p>
          <a:p>
            <a:pPr>
              <a:lnSpc>
                <a:spcPct val="150000"/>
              </a:lnSpc>
            </a:pPr>
            <a:r>
              <a:rPr lang="zh-CN" altLang="zh-CN" sz="2000" dirty="0"/>
              <a:t>设已经准备好了</a:t>
            </a:r>
            <a:r>
              <a:rPr lang="zh-CN" altLang="zh-CN" sz="2000" dirty="0" smtClean="0"/>
              <a:t>由</a:t>
            </a:r>
            <a:r>
              <a:rPr lang="en-US" altLang="zh-CN" sz="2000" i="1" dirty="0" smtClean="0"/>
              <a:t>A</a:t>
            </a:r>
            <a:r>
              <a:rPr lang="zh-CN" altLang="zh-CN" sz="2000" i="1" dirty="0" smtClean="0"/>
              <a:t>、</a:t>
            </a:r>
            <a:r>
              <a:rPr lang="en-US" altLang="zh-CN" sz="2000" i="1" dirty="0" smtClean="0"/>
              <a:t>B </a:t>
            </a:r>
            <a:r>
              <a:rPr lang="zh-CN" altLang="zh-CN" sz="2000" dirty="0" smtClean="0"/>
              <a:t>两种</a:t>
            </a:r>
            <a:r>
              <a:rPr lang="zh-CN" altLang="zh-CN" sz="2000" dirty="0"/>
              <a:t>原子组成的靶球，多束（例如</a:t>
            </a:r>
            <a:r>
              <a:rPr lang="en-US" altLang="zh-CN" sz="2000" dirty="0"/>
              <a:t>36</a:t>
            </a:r>
            <a:r>
              <a:rPr lang="zh-CN" altLang="zh-CN" sz="2000" dirty="0"/>
              <a:t>束）强度足够大、根据需要选定了频率</a:t>
            </a:r>
            <a:r>
              <a:rPr lang="en-US" altLang="zh-CN" sz="2000" dirty="0"/>
              <a:t>  </a:t>
            </a:r>
            <a:r>
              <a:rPr lang="en-US" altLang="zh-CN" sz="2000" dirty="0" smtClean="0"/>
              <a:t>   </a:t>
            </a:r>
            <a:r>
              <a:rPr lang="zh-CN" altLang="zh-CN" sz="2000" dirty="0" smtClean="0"/>
              <a:t>的</a:t>
            </a:r>
            <a:r>
              <a:rPr lang="zh-CN" altLang="zh-CN" sz="2000" dirty="0"/>
              <a:t>伽玛激光或伽玛射线，</a:t>
            </a:r>
            <a:r>
              <a:rPr lang="en-US" altLang="zh-CN" sz="2000" dirty="0"/>
              <a:t> </a:t>
            </a:r>
            <a:r>
              <a:rPr lang="en-US" altLang="zh-CN" sz="2000" dirty="0" smtClean="0"/>
              <a:t>     </a:t>
            </a:r>
            <a:r>
              <a:rPr lang="zh-CN" altLang="zh-CN" sz="2000" dirty="0" smtClean="0"/>
              <a:t>、</a:t>
            </a:r>
            <a:r>
              <a:rPr lang="en-US" altLang="zh-CN" sz="2000" dirty="0" smtClean="0"/>
              <a:t> </a:t>
            </a:r>
            <a:r>
              <a:rPr lang="en-US" altLang="zh-CN" sz="2000" dirty="0"/>
              <a:t>, </a:t>
            </a:r>
            <a:r>
              <a:rPr lang="zh-CN" altLang="zh-CN" sz="2000" dirty="0"/>
              <a:t>和多束（例如</a:t>
            </a:r>
            <a:r>
              <a:rPr lang="en-US" altLang="zh-CN" sz="2000" dirty="0"/>
              <a:t>192</a:t>
            </a:r>
            <a:r>
              <a:rPr lang="zh-CN" altLang="zh-CN" sz="2000" dirty="0"/>
              <a:t>束）确定频率</a:t>
            </a:r>
            <a:r>
              <a:rPr lang="en-US" altLang="zh-CN" sz="2000" dirty="0"/>
              <a:t>  </a:t>
            </a:r>
            <a:r>
              <a:rPr lang="en-US" altLang="zh-CN" sz="2000" dirty="0" smtClean="0"/>
              <a:t>   </a:t>
            </a:r>
            <a:r>
              <a:rPr lang="zh-CN" altLang="zh-CN" sz="2000" dirty="0" smtClean="0"/>
              <a:t>和</a:t>
            </a:r>
            <a:r>
              <a:rPr lang="zh-CN" altLang="zh-CN" sz="2000" dirty="0"/>
              <a:t>强度的普通激光。这些光束在靶球周围对称地分布和辐照靶球。靶球中</a:t>
            </a:r>
            <a:r>
              <a:rPr lang="zh-CN" altLang="zh-CN" sz="2000" dirty="0" smtClean="0"/>
              <a:t>的</a:t>
            </a:r>
            <a:r>
              <a:rPr lang="en-US" altLang="zh-CN" sz="2000" i="1" dirty="0"/>
              <a:t>A</a:t>
            </a:r>
            <a:r>
              <a:rPr lang="zh-CN" altLang="zh-CN" sz="2000" i="1" dirty="0"/>
              <a:t>、</a:t>
            </a:r>
            <a:r>
              <a:rPr lang="en-US" altLang="zh-CN" sz="2000" i="1" dirty="0" smtClean="0"/>
              <a:t>B </a:t>
            </a:r>
            <a:r>
              <a:rPr lang="zh-CN" altLang="zh-CN" sz="2000" dirty="0" smtClean="0"/>
              <a:t>两种</a:t>
            </a:r>
            <a:r>
              <a:rPr lang="zh-CN" altLang="zh-CN" sz="2000" dirty="0"/>
              <a:t>原子核分别吸收了频率</a:t>
            </a:r>
            <a:r>
              <a:rPr lang="zh-CN" altLang="zh-CN" sz="2000" dirty="0" smtClean="0"/>
              <a:t>为</a:t>
            </a:r>
            <a:r>
              <a:rPr lang="en-US" altLang="zh-CN" sz="2000" dirty="0" smtClean="0"/>
              <a:t>      </a:t>
            </a:r>
            <a:r>
              <a:rPr lang="zh-CN" altLang="zh-CN" sz="2000" dirty="0" smtClean="0"/>
              <a:t>和</a:t>
            </a:r>
            <a:r>
              <a:rPr lang="en-US" altLang="zh-CN" sz="2000" dirty="0" smtClean="0"/>
              <a:t>      </a:t>
            </a:r>
            <a:r>
              <a:rPr lang="zh-CN" altLang="zh-CN" sz="2000" dirty="0"/>
              <a:t>的伽玛光子后，将分别处于一个确定能量</a:t>
            </a:r>
            <a:r>
              <a:rPr lang="en-US" altLang="zh-CN" sz="2000" dirty="0"/>
              <a:t>  </a:t>
            </a:r>
            <a:r>
              <a:rPr lang="en-US" altLang="zh-CN" sz="2000" dirty="0" smtClean="0"/>
              <a:t>   </a:t>
            </a:r>
            <a:r>
              <a:rPr lang="zh-CN" altLang="zh-CN" sz="2000" dirty="0" smtClean="0"/>
              <a:t>和</a:t>
            </a:r>
            <a:r>
              <a:rPr lang="en-US" altLang="zh-CN" sz="2000" dirty="0" smtClean="0"/>
              <a:t>     </a:t>
            </a:r>
            <a:r>
              <a:rPr lang="zh-CN" altLang="zh-CN" sz="2000" dirty="0" smtClean="0"/>
              <a:t>的</a:t>
            </a:r>
            <a:r>
              <a:rPr lang="zh-CN" altLang="zh-CN" sz="2000" dirty="0"/>
              <a:t>激发态。相应的伽玛光子能量</a:t>
            </a:r>
            <a:r>
              <a:rPr lang="zh-CN" altLang="zh-CN" sz="2000" dirty="0" smtClean="0"/>
              <a:t>是</a:t>
            </a:r>
            <a:endParaRPr lang="en-US" altLang="zh-CN" sz="2000" dirty="0" smtClean="0"/>
          </a:p>
          <a:p>
            <a:pPr>
              <a:lnSpc>
                <a:spcPct val="150000"/>
              </a:lnSpc>
            </a:pPr>
            <a:endParaRPr lang="en-US" altLang="zh-CN" sz="2000" dirty="0"/>
          </a:p>
          <a:p>
            <a:pPr>
              <a:lnSpc>
                <a:spcPct val="150000"/>
              </a:lnSpc>
            </a:pPr>
            <a:r>
              <a:rPr lang="zh-CN" altLang="zh-CN" sz="2000" dirty="0"/>
              <a:t>式中</a:t>
            </a:r>
            <a:r>
              <a:rPr lang="en-US" altLang="zh-CN" sz="2000" dirty="0"/>
              <a:t> </a:t>
            </a:r>
            <a:r>
              <a:rPr lang="en-US" altLang="zh-CN" sz="2000" dirty="0" smtClean="0"/>
              <a:t>     </a:t>
            </a:r>
            <a:r>
              <a:rPr lang="zh-CN" altLang="zh-CN" sz="2000" dirty="0" smtClean="0"/>
              <a:t>、</a:t>
            </a:r>
            <a:r>
              <a:rPr lang="en-US" altLang="zh-CN" sz="2000" dirty="0" smtClean="0"/>
              <a:t>    </a:t>
            </a:r>
            <a:r>
              <a:rPr lang="zh-CN" altLang="zh-CN" sz="2000" dirty="0" smtClean="0"/>
              <a:t>和</a:t>
            </a:r>
            <a:r>
              <a:rPr lang="en-US" altLang="zh-CN" sz="2000" dirty="0" smtClean="0"/>
              <a:t>    </a:t>
            </a:r>
            <a:r>
              <a:rPr lang="zh-CN" altLang="zh-CN" sz="2000" dirty="0" smtClean="0"/>
              <a:t>分别</a:t>
            </a:r>
            <a:r>
              <a:rPr lang="zh-CN" altLang="zh-CN" sz="2000" dirty="0"/>
              <a:t>是在静止状态的第</a:t>
            </a:r>
            <a:r>
              <a:rPr lang="en-US" altLang="zh-CN" sz="2000" dirty="0"/>
              <a:t> </a:t>
            </a:r>
            <a:r>
              <a:rPr lang="zh-CN" altLang="zh-CN" sz="2000" dirty="0"/>
              <a:t>种核的一个激发态能量、基态能量和核的质量。在对靶核惯性约束的时间内，伽马激光或射线始终辐照着靶核。普通激光的功能是加热靶球中的原子核、并实现对激发态靶核、基态靶核及电子构成的等离子体的惯性约束</a:t>
            </a:r>
            <a:r>
              <a:rPr lang="zh-CN" altLang="zh-CN" sz="2000" dirty="0" smtClean="0"/>
              <a:t>。</a:t>
            </a:r>
            <a:endParaRPr lang="zh-CN" altLang="zh-CN" sz="2000" dirty="0"/>
          </a:p>
        </p:txBody>
      </p:sp>
      <p:sp>
        <p:nvSpPr>
          <p:cNvPr id="4" name="标题 2"/>
          <p:cNvSpPr>
            <a:spLocks noGrp="1"/>
          </p:cNvSpPr>
          <p:nvPr>
            <p:ph type="title"/>
          </p:nvPr>
        </p:nvSpPr>
        <p:spPr>
          <a:xfrm>
            <a:off x="457200" y="44624"/>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005517926"/>
              </p:ext>
            </p:extLst>
          </p:nvPr>
        </p:nvGraphicFramePr>
        <p:xfrm>
          <a:off x="2051720" y="4221088"/>
          <a:ext cx="5040560" cy="496957"/>
        </p:xfrm>
        <a:graphic>
          <a:graphicData uri="http://schemas.openxmlformats.org/presentationml/2006/ole">
            <mc:AlternateContent xmlns:mc="http://schemas.openxmlformats.org/markup-compatibility/2006">
              <mc:Choice xmlns:v="urn:schemas-microsoft-com:vml" Requires="v">
                <p:oleObj spid="_x0000_s18759" name="公式" r:id="rId3" imgW="2705100" imgH="266700" progId="Equation.3">
                  <p:embed/>
                </p:oleObj>
              </mc:Choice>
              <mc:Fallback>
                <p:oleObj name="公式" r:id="rId3" imgW="2705100" imgH="266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221088"/>
                        <a:ext cx="5040560" cy="496957"/>
                      </a:xfrm>
                      <a:prstGeom prst="rect">
                        <a:avLst/>
                      </a:prstGeom>
                      <a:noFill/>
                    </p:spPr>
                  </p:pic>
                </p:oleObj>
              </mc:Fallback>
            </mc:AlternateContent>
          </a:graphicData>
        </a:graphic>
      </p:graphicFrame>
      <p:sp>
        <p:nvSpPr>
          <p:cNvPr id="7" name="矩形 6"/>
          <p:cNvSpPr/>
          <p:nvPr/>
        </p:nvSpPr>
        <p:spPr>
          <a:xfrm>
            <a:off x="7452320" y="4293096"/>
            <a:ext cx="1015021" cy="369332"/>
          </a:xfrm>
          <a:prstGeom prst="rect">
            <a:avLst/>
          </a:prstGeom>
        </p:spPr>
        <p:txBody>
          <a:bodyPr wrap="none">
            <a:spAutoFit/>
          </a:bodyPr>
          <a:lstStyle/>
          <a:p>
            <a:r>
              <a:rPr lang="zh-CN" altLang="zh-CN" dirty="0"/>
              <a:t>（</a:t>
            </a:r>
            <a:r>
              <a:rPr lang="en-US" altLang="zh-CN" dirty="0"/>
              <a:t>2.1</a:t>
            </a:r>
            <a:r>
              <a:rPr lang="zh-CN" altLang="zh-CN" dirty="0"/>
              <a:t>）</a:t>
            </a:r>
            <a:endParaRPr lang="zh-CN" altLang="en-US" dirty="0"/>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943928709"/>
              </p:ext>
            </p:extLst>
          </p:nvPr>
        </p:nvGraphicFramePr>
        <p:xfrm>
          <a:off x="4572000" y="1969368"/>
          <a:ext cx="251520" cy="307504"/>
        </p:xfrm>
        <a:graphic>
          <a:graphicData uri="http://schemas.openxmlformats.org/presentationml/2006/ole">
            <mc:AlternateContent xmlns:mc="http://schemas.openxmlformats.org/markup-compatibility/2006">
              <mc:Choice xmlns:v="urn:schemas-microsoft-com:vml" Requires="v">
                <p:oleObj spid="_x0000_s18760" name="公式" r:id="rId5" imgW="215900" imgH="241300" progId="Equation.3">
                  <p:embed/>
                </p:oleObj>
              </mc:Choice>
              <mc:Fallback>
                <p:oleObj name="公式" r:id="rId5" imgW="2159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69368"/>
                        <a:ext cx="251520" cy="307504"/>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1647678463"/>
              </p:ext>
            </p:extLst>
          </p:nvPr>
        </p:nvGraphicFramePr>
        <p:xfrm>
          <a:off x="7668344" y="1988840"/>
          <a:ext cx="432048" cy="295275"/>
        </p:xfrm>
        <a:graphic>
          <a:graphicData uri="http://schemas.openxmlformats.org/presentationml/2006/ole">
            <mc:AlternateContent xmlns:mc="http://schemas.openxmlformats.org/markup-compatibility/2006">
              <mc:Choice xmlns:v="urn:schemas-microsoft-com:vml" Requires="v">
                <p:oleObj spid="_x0000_s18761" name="公式" r:id="rId7" imgW="355138" imgH="177569" progId="Equation.3">
                  <p:embed/>
                </p:oleObj>
              </mc:Choice>
              <mc:Fallback>
                <p:oleObj name="公式" r:id="rId7" imgW="355138" imgH="17756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1988840"/>
                        <a:ext cx="432048" cy="295275"/>
                      </a:xfrm>
                      <a:prstGeom prst="rect">
                        <a:avLst/>
                      </a:prstGeom>
                      <a:noFill/>
                    </p:spPr>
                  </p:pic>
                </p:oleObj>
              </mc:Fallback>
            </mc:AlternateContent>
          </a:graphicData>
        </a:graphic>
      </p:graphicFrame>
      <p:sp>
        <p:nvSpPr>
          <p:cNvPr id="1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1048405665"/>
              </p:ext>
            </p:extLst>
          </p:nvPr>
        </p:nvGraphicFramePr>
        <p:xfrm>
          <a:off x="8280920" y="2041376"/>
          <a:ext cx="251520" cy="235496"/>
        </p:xfrm>
        <a:graphic>
          <a:graphicData uri="http://schemas.openxmlformats.org/presentationml/2006/ole">
            <mc:AlternateContent xmlns:mc="http://schemas.openxmlformats.org/markup-compatibility/2006">
              <mc:Choice xmlns:v="urn:schemas-microsoft-com:vml" Requires="v">
                <p:oleObj spid="_x0000_s18762" name="公式" r:id="rId9" imgW="152400" imgH="165100" progId="Equation.3">
                  <p:embed/>
                </p:oleObj>
              </mc:Choice>
              <mc:Fallback>
                <p:oleObj name="公式" r:id="rId9" imgW="152400" imgH="1651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0920" y="2041376"/>
                        <a:ext cx="251520" cy="235496"/>
                      </a:xfrm>
                      <a:prstGeom prst="rect">
                        <a:avLst/>
                      </a:prstGeom>
                      <a:noFill/>
                    </p:spPr>
                  </p:pic>
                </p:oleObj>
              </mc:Fallback>
            </mc:AlternateContent>
          </a:graphicData>
        </a:graphic>
      </p:graphicFrame>
      <p:sp>
        <p:nvSpPr>
          <p:cNvPr id="14"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722369639"/>
              </p:ext>
            </p:extLst>
          </p:nvPr>
        </p:nvGraphicFramePr>
        <p:xfrm>
          <a:off x="4561012" y="2401416"/>
          <a:ext cx="323528" cy="307504"/>
        </p:xfrm>
        <a:graphic>
          <a:graphicData uri="http://schemas.openxmlformats.org/presentationml/2006/ole">
            <mc:AlternateContent xmlns:mc="http://schemas.openxmlformats.org/markup-compatibility/2006">
              <mc:Choice xmlns:v="urn:schemas-microsoft-com:vml" Requires="v">
                <p:oleObj spid="_x0000_s18763" name="公式" r:id="rId11" imgW="228600" imgH="228600" progId="Equation.3">
                  <p:embed/>
                </p:oleObj>
              </mc:Choice>
              <mc:Fallback>
                <p:oleObj name="公式" r:id="rId11" imgW="22860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1012" y="2401416"/>
                        <a:ext cx="323528" cy="307504"/>
                      </a:xfrm>
                      <a:prstGeom prst="rect">
                        <a:avLst/>
                      </a:prstGeom>
                      <a:noFill/>
                    </p:spPr>
                  </p:pic>
                </p:oleObj>
              </mc:Fallback>
            </mc:AlternateContent>
          </a:graphicData>
        </a:graphic>
      </p:graphicFrame>
      <p:sp>
        <p:nvSpPr>
          <p:cNvPr id="16"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2071135050"/>
              </p:ext>
            </p:extLst>
          </p:nvPr>
        </p:nvGraphicFramePr>
        <p:xfrm>
          <a:off x="2267744" y="3284984"/>
          <a:ext cx="395536" cy="395536"/>
        </p:xfrm>
        <a:graphic>
          <a:graphicData uri="http://schemas.openxmlformats.org/presentationml/2006/ole">
            <mc:AlternateContent xmlns:mc="http://schemas.openxmlformats.org/markup-compatibility/2006">
              <mc:Choice xmlns:v="urn:schemas-microsoft-com:vml" Requires="v">
                <p:oleObj spid="_x0000_s18764" name="公式" r:id="rId13" imgW="241195" imgH="241195" progId="Equation.3">
                  <p:embed/>
                </p:oleObj>
              </mc:Choice>
              <mc:Fallback>
                <p:oleObj name="公式" r:id="rId13" imgW="241195" imgH="241195"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7744" y="3284984"/>
                        <a:ext cx="395536" cy="395536"/>
                      </a:xfrm>
                      <a:prstGeom prst="rect">
                        <a:avLst/>
                      </a:prstGeom>
                      <a:noFill/>
                    </p:spPr>
                  </p:pic>
                </p:oleObj>
              </mc:Fallback>
            </mc:AlternateContent>
          </a:graphicData>
        </a:graphic>
      </p:graphicFrame>
      <p:sp>
        <p:nvSpPr>
          <p:cNvPr id="18"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1947150968"/>
              </p:ext>
            </p:extLst>
          </p:nvPr>
        </p:nvGraphicFramePr>
        <p:xfrm>
          <a:off x="2987824" y="3321496"/>
          <a:ext cx="323528" cy="323528"/>
        </p:xfrm>
        <a:graphic>
          <a:graphicData uri="http://schemas.openxmlformats.org/presentationml/2006/ole">
            <mc:AlternateContent xmlns:mc="http://schemas.openxmlformats.org/markup-compatibility/2006">
              <mc:Choice xmlns:v="urn:schemas-microsoft-com:vml" Requires="v">
                <p:oleObj spid="_x0000_s18765" name="公式" r:id="rId15" imgW="241195" imgH="241195" progId="Equation.3">
                  <p:embed/>
                </p:oleObj>
              </mc:Choice>
              <mc:Fallback>
                <p:oleObj name="公式" r:id="rId15" imgW="241195" imgH="241195"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824" y="3321496"/>
                        <a:ext cx="323528" cy="323528"/>
                      </a:xfrm>
                      <a:prstGeom prst="rect">
                        <a:avLst/>
                      </a:prstGeom>
                      <a:noFill/>
                    </p:spPr>
                  </p:pic>
                </p:oleObj>
              </mc:Fallback>
            </mc:AlternateContent>
          </a:graphicData>
        </a:graphic>
      </p:graphicFrame>
      <p:sp>
        <p:nvSpPr>
          <p:cNvPr id="22"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 name="对象 22"/>
          <p:cNvGraphicFramePr>
            <a:graphicFrameLocks noChangeAspect="1"/>
          </p:cNvGraphicFramePr>
          <p:nvPr>
            <p:extLst>
              <p:ext uri="{D42A27DB-BD31-4B8C-83A1-F6EECF244321}">
                <p14:modId xmlns:p14="http://schemas.microsoft.com/office/powerpoint/2010/main" val="3160028782"/>
              </p:ext>
            </p:extLst>
          </p:nvPr>
        </p:nvGraphicFramePr>
        <p:xfrm>
          <a:off x="7992888" y="3337520"/>
          <a:ext cx="323528" cy="307504"/>
        </p:xfrm>
        <a:graphic>
          <a:graphicData uri="http://schemas.openxmlformats.org/presentationml/2006/ole">
            <mc:AlternateContent xmlns:mc="http://schemas.openxmlformats.org/markup-compatibility/2006">
              <mc:Choice xmlns:v="urn:schemas-microsoft-com:vml" Requires="v">
                <p:oleObj spid="_x0000_s18766" name="公式" r:id="rId17" imgW="241300" imgH="228600" progId="Equation.3">
                  <p:embed/>
                </p:oleObj>
              </mc:Choice>
              <mc:Fallback>
                <p:oleObj name="公式" r:id="rId17" imgW="241300" imgH="228600"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92888" y="3337520"/>
                        <a:ext cx="323528" cy="307504"/>
                      </a:xfrm>
                      <a:prstGeom prst="rect">
                        <a:avLst/>
                      </a:prstGeom>
                      <a:noFill/>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18896488"/>
              </p:ext>
            </p:extLst>
          </p:nvPr>
        </p:nvGraphicFramePr>
        <p:xfrm>
          <a:off x="1187624" y="3789040"/>
          <a:ext cx="345942" cy="307504"/>
        </p:xfrm>
        <a:graphic>
          <a:graphicData uri="http://schemas.openxmlformats.org/presentationml/2006/ole">
            <mc:AlternateContent xmlns:mc="http://schemas.openxmlformats.org/markup-compatibility/2006">
              <mc:Choice xmlns:v="urn:schemas-microsoft-com:vml" Requires="v">
                <p:oleObj spid="_x0000_s18767" name="公式" r:id="rId19" imgW="254110" imgH="228699" progId="Equation.3">
                  <p:embed/>
                </p:oleObj>
              </mc:Choice>
              <mc:Fallback>
                <p:oleObj name="公式" r:id="rId19" imgW="254110" imgH="228699"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87624" y="3789040"/>
                        <a:ext cx="345942" cy="307504"/>
                      </a:xfrm>
                      <a:prstGeom prst="rect">
                        <a:avLst/>
                      </a:prstGeom>
                      <a:noFill/>
                    </p:spPr>
                  </p:pic>
                </p:oleObj>
              </mc:Fallback>
            </mc:AlternateContent>
          </a:graphicData>
        </a:graphic>
      </p:graphicFrame>
      <p:sp>
        <p:nvSpPr>
          <p:cNvPr id="26"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 name="对象 26"/>
          <p:cNvGraphicFramePr>
            <a:graphicFrameLocks noChangeAspect="1"/>
          </p:cNvGraphicFramePr>
          <p:nvPr>
            <p:extLst>
              <p:ext uri="{D42A27DB-BD31-4B8C-83A1-F6EECF244321}">
                <p14:modId xmlns:p14="http://schemas.microsoft.com/office/powerpoint/2010/main" val="2154657431"/>
              </p:ext>
            </p:extLst>
          </p:nvPr>
        </p:nvGraphicFramePr>
        <p:xfrm>
          <a:off x="1475656" y="4797152"/>
          <a:ext cx="395536" cy="379512"/>
        </p:xfrm>
        <a:graphic>
          <a:graphicData uri="http://schemas.openxmlformats.org/presentationml/2006/ole">
            <mc:AlternateContent xmlns:mc="http://schemas.openxmlformats.org/markup-compatibility/2006">
              <mc:Choice xmlns:v="urn:schemas-microsoft-com:vml" Requires="v">
                <p:oleObj spid="_x0000_s18768" name="公式" r:id="rId21" imgW="215994" imgH="228699" progId="Equation.3">
                  <p:embed/>
                </p:oleObj>
              </mc:Choice>
              <mc:Fallback>
                <p:oleObj name="公式" r:id="rId21" imgW="215994" imgH="228699" progId="Equation.3">
                  <p:embed/>
                  <p:pic>
                    <p:nvPicPr>
                      <p:cNvPr id="0"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75656" y="4797152"/>
                        <a:ext cx="395536" cy="379512"/>
                      </a:xfrm>
                      <a:prstGeom prst="rect">
                        <a:avLst/>
                      </a:prstGeom>
                      <a:noFill/>
                    </p:spPr>
                  </p:pic>
                </p:oleObj>
              </mc:Fallback>
            </mc:AlternateContent>
          </a:graphicData>
        </a:graphic>
      </p:graphicFrame>
      <p:sp>
        <p:nvSpPr>
          <p:cNvPr id="28"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9" name="对象 28"/>
          <p:cNvGraphicFramePr>
            <a:graphicFrameLocks noChangeAspect="1"/>
          </p:cNvGraphicFramePr>
          <p:nvPr>
            <p:extLst>
              <p:ext uri="{D42A27DB-BD31-4B8C-83A1-F6EECF244321}">
                <p14:modId xmlns:p14="http://schemas.microsoft.com/office/powerpoint/2010/main" val="2377787473"/>
              </p:ext>
            </p:extLst>
          </p:nvPr>
        </p:nvGraphicFramePr>
        <p:xfrm>
          <a:off x="2051720" y="4797152"/>
          <a:ext cx="395536" cy="379512"/>
        </p:xfrm>
        <a:graphic>
          <a:graphicData uri="http://schemas.openxmlformats.org/presentationml/2006/ole">
            <mc:AlternateContent xmlns:mc="http://schemas.openxmlformats.org/markup-compatibility/2006">
              <mc:Choice xmlns:v="urn:schemas-microsoft-com:vml" Requires="v">
                <p:oleObj spid="_x0000_s18769" name="公式" r:id="rId23" imgW="228600" imgH="228600" progId="Equation.3">
                  <p:embed/>
                </p:oleObj>
              </mc:Choice>
              <mc:Fallback>
                <p:oleObj name="公式" r:id="rId23" imgW="228600" imgH="228600" progId="Equation.3">
                  <p:embed/>
                  <p:pic>
                    <p:nvPicPr>
                      <p:cNvPr id="0"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51720" y="4797152"/>
                        <a:ext cx="395536" cy="379512"/>
                      </a:xfrm>
                      <a:prstGeom prst="rect">
                        <a:avLst/>
                      </a:prstGeom>
                      <a:noFill/>
                    </p:spPr>
                  </p:pic>
                </p:oleObj>
              </mc:Fallback>
            </mc:AlternateContent>
          </a:graphicData>
        </a:graphic>
      </p:graphicFrame>
      <p:sp>
        <p:nvSpPr>
          <p:cNvPr id="30"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207480412"/>
              </p:ext>
            </p:extLst>
          </p:nvPr>
        </p:nvGraphicFramePr>
        <p:xfrm>
          <a:off x="2736304" y="4849688"/>
          <a:ext cx="395536" cy="307504"/>
        </p:xfrm>
        <a:graphic>
          <a:graphicData uri="http://schemas.openxmlformats.org/presentationml/2006/ole">
            <mc:AlternateContent xmlns:mc="http://schemas.openxmlformats.org/markup-compatibility/2006">
              <mc:Choice xmlns:v="urn:schemas-microsoft-com:vml" Requires="v">
                <p:oleObj spid="_x0000_s18770" name="公式" r:id="rId25" imgW="190500" imgH="228600" progId="Equation.3">
                  <p:embed/>
                </p:oleObj>
              </mc:Choice>
              <mc:Fallback>
                <p:oleObj name="公式" r:id="rId25" imgW="190500" imgH="228600" progId="Equation.3">
                  <p:embed/>
                  <p:pic>
                    <p:nvPicPr>
                      <p:cNvPr id="0" name="Object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6304" y="4849688"/>
                        <a:ext cx="395536" cy="307504"/>
                      </a:xfrm>
                      <a:prstGeom prst="rect">
                        <a:avLst/>
                      </a:prstGeom>
                      <a:noFill/>
                    </p:spPr>
                  </p:pic>
                </p:oleObj>
              </mc:Fallback>
            </mc:AlternateContent>
          </a:graphicData>
        </a:graphic>
      </p:graphicFrame>
    </p:spTree>
    <p:extLst>
      <p:ext uri="{BB962C8B-B14F-4D97-AF65-F5344CB8AC3E}">
        <p14:creationId xmlns:p14="http://schemas.microsoft.com/office/powerpoint/2010/main" val="375146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靶球也可以只</a:t>
            </a:r>
            <a:r>
              <a:rPr lang="zh-CN" altLang="zh-CN" sz="2400" dirty="0" smtClean="0"/>
              <a:t>由</a:t>
            </a:r>
            <a:r>
              <a:rPr lang="en-US" altLang="zh-CN" sz="2400" i="1" dirty="0" smtClean="0"/>
              <a:t>A</a:t>
            </a:r>
            <a:r>
              <a:rPr lang="en-US" altLang="zh-CN" sz="2400" dirty="0" smtClean="0"/>
              <a:t> </a:t>
            </a:r>
            <a:r>
              <a:rPr lang="zh-CN" altLang="zh-CN" sz="2400" dirty="0" smtClean="0"/>
              <a:t>原子</a:t>
            </a:r>
            <a:r>
              <a:rPr lang="zh-CN" altLang="zh-CN" sz="2400" dirty="0"/>
              <a:t>构成。由于普通激光和伽码射线或伽码激光辐照，靶球成为由</a:t>
            </a:r>
            <a:r>
              <a:rPr lang="zh-CN" altLang="zh-CN" sz="2400" dirty="0" smtClean="0"/>
              <a:t>激发态</a:t>
            </a:r>
            <a:r>
              <a:rPr lang="en-US" altLang="zh-CN" sz="2400" i="1" dirty="0"/>
              <a:t>A</a:t>
            </a:r>
            <a:r>
              <a:rPr lang="zh-CN" altLang="zh-CN" sz="2400" dirty="0" smtClean="0"/>
              <a:t>核</a:t>
            </a:r>
            <a:r>
              <a:rPr lang="zh-CN" altLang="zh-CN" sz="2400" dirty="0"/>
              <a:t>与电子构成的等离子体，其温度达到</a:t>
            </a:r>
            <a:r>
              <a:rPr lang="zh-CN" altLang="zh-CN" sz="2400" dirty="0" smtClean="0"/>
              <a:t>激发态</a:t>
            </a:r>
            <a:r>
              <a:rPr lang="en-US" altLang="zh-CN" sz="2400" i="1" dirty="0" smtClean="0"/>
              <a:t>A </a:t>
            </a:r>
            <a:r>
              <a:rPr lang="zh-CN" altLang="zh-CN" sz="2400" dirty="0" smtClean="0"/>
              <a:t>核与</a:t>
            </a:r>
            <a:r>
              <a:rPr lang="en-US" altLang="zh-CN" sz="2400" i="1" dirty="0" smtClean="0"/>
              <a:t>B </a:t>
            </a:r>
            <a:r>
              <a:rPr lang="zh-CN" altLang="zh-CN" sz="2400" dirty="0" smtClean="0"/>
              <a:t>核</a:t>
            </a:r>
            <a:r>
              <a:rPr lang="zh-CN" altLang="zh-CN" sz="2400" dirty="0"/>
              <a:t>的聚变温度</a:t>
            </a:r>
            <a:r>
              <a:rPr lang="en-US" altLang="zh-CN" sz="2400" dirty="0"/>
              <a:t> </a:t>
            </a:r>
            <a:r>
              <a:rPr lang="en-US" altLang="zh-CN" sz="2400" dirty="0" smtClean="0"/>
              <a:t>    </a:t>
            </a:r>
            <a:r>
              <a:rPr lang="zh-CN" altLang="zh-CN" sz="2400" dirty="0" smtClean="0"/>
              <a:t>。</a:t>
            </a:r>
            <a:r>
              <a:rPr lang="en-US" altLang="zh-CN" sz="2400" i="1" dirty="0" smtClean="0"/>
              <a:t>B</a:t>
            </a:r>
            <a:r>
              <a:rPr lang="zh-CN" altLang="zh-CN" sz="2400" dirty="0" smtClean="0"/>
              <a:t>种</a:t>
            </a:r>
            <a:r>
              <a:rPr lang="zh-CN" altLang="zh-CN" sz="2400" dirty="0"/>
              <a:t>原子或离子（如质子）以与温度</a:t>
            </a:r>
            <a:r>
              <a:rPr lang="en-US" altLang="zh-CN" sz="2400" dirty="0"/>
              <a:t> </a:t>
            </a:r>
            <a:r>
              <a:rPr lang="en-US" altLang="zh-CN" sz="2400" dirty="0" smtClean="0"/>
              <a:t>   </a:t>
            </a:r>
            <a:r>
              <a:rPr lang="zh-CN" altLang="zh-CN" sz="2400" dirty="0" smtClean="0"/>
              <a:t>相应</a:t>
            </a:r>
            <a:r>
              <a:rPr lang="zh-CN" altLang="zh-CN" sz="2400" dirty="0"/>
              <a:t>的动能对称地入射到这个等离子体中，发生聚变反应。</a:t>
            </a:r>
            <a:endParaRPr lang="zh-CN" altLang="en-US" sz="2400" dirty="0"/>
          </a:p>
        </p:txBody>
      </p:sp>
      <p:sp>
        <p:nvSpPr>
          <p:cNvPr id="4" name="标题 2"/>
          <p:cNvSpPr>
            <a:spLocks noGrp="1"/>
          </p:cNvSpPr>
          <p:nvPr>
            <p:ph type="title"/>
          </p:nvPr>
        </p:nvSpPr>
        <p:spPr>
          <a:xfrm>
            <a:off x="457200" y="341784"/>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045081727"/>
              </p:ext>
            </p:extLst>
          </p:nvPr>
        </p:nvGraphicFramePr>
        <p:xfrm>
          <a:off x="7344816" y="2761456"/>
          <a:ext cx="395536" cy="379512"/>
        </p:xfrm>
        <a:graphic>
          <a:graphicData uri="http://schemas.openxmlformats.org/presentationml/2006/ole">
            <mc:AlternateContent xmlns:mc="http://schemas.openxmlformats.org/markup-compatibility/2006">
              <mc:Choice xmlns:v="urn:schemas-microsoft-com:vml" Requires="v">
                <p:oleObj spid="_x0000_s21557" name="公式" r:id="rId3" imgW="228600" imgH="228600" progId="Equation.3">
                  <p:embed/>
                </p:oleObj>
              </mc:Choice>
              <mc:Fallback>
                <p:oleObj name="公式" r:id="rId3" imgW="2286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4816" y="2761456"/>
                        <a:ext cx="395536" cy="379512"/>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561227571"/>
              </p:ext>
            </p:extLst>
          </p:nvPr>
        </p:nvGraphicFramePr>
        <p:xfrm>
          <a:off x="5148064" y="3284984"/>
          <a:ext cx="395536" cy="379512"/>
        </p:xfrm>
        <a:graphic>
          <a:graphicData uri="http://schemas.openxmlformats.org/presentationml/2006/ole">
            <mc:AlternateContent xmlns:mc="http://schemas.openxmlformats.org/markup-compatibility/2006">
              <mc:Choice xmlns:v="urn:schemas-microsoft-com:vml" Requires="v">
                <p:oleObj spid="_x0000_s21558" name="公式" r:id="rId5" imgW="228600" imgH="228600" progId="Equation.3">
                  <p:embed/>
                </p:oleObj>
              </mc:Choice>
              <mc:Fallback>
                <p:oleObj name="公式" r:id="rId5" imgW="2286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3284984"/>
                        <a:ext cx="395536" cy="379512"/>
                      </a:xfrm>
                      <a:prstGeom prst="rect">
                        <a:avLst/>
                      </a:prstGeom>
                      <a:noFill/>
                    </p:spPr>
                  </p:pic>
                </p:oleObj>
              </mc:Fallback>
            </mc:AlternateContent>
          </a:graphicData>
        </a:graphic>
      </p:graphicFrame>
    </p:spTree>
    <p:extLst>
      <p:ext uri="{BB962C8B-B14F-4D97-AF65-F5344CB8AC3E}">
        <p14:creationId xmlns:p14="http://schemas.microsoft.com/office/powerpoint/2010/main" val="2892476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这个方式的唯一好处是减少靶球中的粒子种类与数目，从而更容易实现对激发态核等离子体的约束。因为，此时粒子数量少，而且只要用一种针对单一靶核的普通激光就能实现对等离子体的约束。</a:t>
            </a:r>
            <a:endParaRPr lang="zh-CN" altLang="en-US" sz="2400" dirty="0"/>
          </a:p>
        </p:txBody>
      </p:sp>
      <p:sp>
        <p:nvSpPr>
          <p:cNvPr id="4" name="标题 2"/>
          <p:cNvSpPr>
            <a:spLocks noGrp="1"/>
          </p:cNvSpPr>
          <p:nvPr>
            <p:ph type="title"/>
          </p:nvPr>
        </p:nvSpPr>
        <p:spPr>
          <a:xfrm>
            <a:off x="457200" y="341784"/>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339373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200" b="1" dirty="0" smtClean="0"/>
              <a:t>(2) </a:t>
            </a:r>
            <a:r>
              <a:rPr lang="zh-CN" altLang="zh-CN" sz="2200" b="1" dirty="0" smtClean="0"/>
              <a:t>处于</a:t>
            </a:r>
            <a:r>
              <a:rPr lang="zh-CN" altLang="zh-CN" sz="2200" b="1" dirty="0"/>
              <a:t>激发态靶核的聚变点火温度将更低、散射截面将更</a:t>
            </a:r>
            <a:r>
              <a:rPr lang="zh-CN" altLang="zh-CN" sz="2200" b="1" dirty="0" smtClean="0"/>
              <a:t>大</a:t>
            </a:r>
            <a:endParaRPr lang="en-US" altLang="zh-CN" sz="2200" b="1" dirty="0" smtClean="0"/>
          </a:p>
          <a:p>
            <a:pPr>
              <a:lnSpc>
                <a:spcPct val="150000"/>
              </a:lnSpc>
            </a:pPr>
            <a:r>
              <a:rPr lang="en-US" altLang="zh-CN" sz="2000" b="1" dirty="0"/>
              <a:t>A. </a:t>
            </a:r>
            <a:r>
              <a:rPr lang="zh-CN" altLang="zh-CN" sz="2000" b="1" dirty="0"/>
              <a:t>激发态核的最外层核子到核中心的距离大于基态核的最外层核子到核中心的距离</a:t>
            </a:r>
            <a:r>
              <a:rPr lang="zh-CN" altLang="zh-CN" sz="2000" b="1" dirty="0" smtClean="0"/>
              <a:t>。</a:t>
            </a:r>
            <a:endParaRPr lang="en-US" altLang="zh-CN" sz="2000" b="1" dirty="0" smtClean="0"/>
          </a:p>
          <a:p>
            <a:pPr>
              <a:lnSpc>
                <a:spcPct val="150000"/>
              </a:lnSpc>
            </a:pPr>
            <a:r>
              <a:rPr lang="zh-CN" altLang="zh-CN" sz="2000" dirty="0" smtClean="0"/>
              <a:t>按</a:t>
            </a:r>
            <a:r>
              <a:rPr lang="zh-CN" altLang="zh-CN" sz="2000" dirty="0"/>
              <a:t>核结构的壳层模型及考虑到核集体运动的形变核结构壳层模型，可将核子看作是在单核子势场中运动。这个势场可取为谐振子势、</a:t>
            </a:r>
            <a:r>
              <a:rPr lang="en-US" altLang="zh-CN" sz="2000" dirty="0"/>
              <a:t>Woods-Saxon</a:t>
            </a:r>
            <a:r>
              <a:rPr lang="zh-CN" altLang="zh-CN" sz="2000" dirty="0"/>
              <a:t>势，形变核结构中的</a:t>
            </a:r>
            <a:r>
              <a:rPr lang="en-US" altLang="zh-CN" sz="2000" dirty="0"/>
              <a:t>Nilsson</a:t>
            </a:r>
            <a:r>
              <a:rPr lang="zh-CN" altLang="zh-CN" sz="2000" dirty="0"/>
              <a:t>势，也要考虑核子的自旋</a:t>
            </a:r>
            <a:r>
              <a:rPr lang="en-US" altLang="zh-CN" sz="2000" dirty="0"/>
              <a:t>-</a:t>
            </a:r>
            <a:r>
              <a:rPr lang="zh-CN" altLang="zh-CN" sz="2000" dirty="0"/>
              <a:t>轨道相互作用；核激发的方式主要是单粒子激发和集体激发；集体运动是振动与转动。由核结构这些形式可以确定，激发态核中最外层核子到核中心的距离必然大于基态核最外层核子到核中心的距离。</a:t>
            </a:r>
            <a:endParaRPr lang="zh-CN" altLang="en-US" sz="2000" dirty="0"/>
          </a:p>
        </p:txBody>
      </p:sp>
      <p:sp>
        <p:nvSpPr>
          <p:cNvPr id="5" name="标题 2"/>
          <p:cNvSpPr>
            <a:spLocks noGrp="1"/>
          </p:cNvSpPr>
          <p:nvPr>
            <p:ph type="title"/>
          </p:nvPr>
        </p:nvSpPr>
        <p:spPr>
          <a:xfrm>
            <a:off x="457200" y="341784"/>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4247879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b="1" dirty="0" smtClean="0"/>
                  <a:t>1</a:t>
                </a:r>
                <a:r>
                  <a:rPr lang="zh-CN" altLang="en-US" b="1" dirty="0" smtClean="0"/>
                  <a:t>、</a:t>
                </a:r>
                <a:r>
                  <a:rPr lang="zh-CN" altLang="zh-CN" b="1" dirty="0" smtClean="0"/>
                  <a:t>光子</a:t>
                </a:r>
                <a:r>
                  <a:rPr lang="zh-CN" altLang="zh-CN" b="1" dirty="0"/>
                  <a:t>—电子背散射伽码激光</a:t>
                </a:r>
                <a:r>
                  <a:rPr lang="zh-CN" altLang="zh-CN" b="1" dirty="0" smtClean="0"/>
                  <a:t>原理</a:t>
                </a:r>
                <a:endParaRPr lang="en-US" altLang="zh-CN" b="1" dirty="0" smtClean="0"/>
              </a:p>
              <a:p>
                <a:pPr>
                  <a:lnSpc>
                    <a:spcPct val="150000"/>
                  </a:lnSpc>
                  <a:spcBef>
                    <a:spcPts val="1200"/>
                  </a:spcBef>
                </a:pPr>
                <a:r>
                  <a:rPr lang="zh-CN" altLang="zh-CN" dirty="0"/>
                  <a:t>本方案产生激光的方式是，波长为</a:t>
                </a:r>
                <a14:m>
                  <m:oMath xmlns:m="http://schemas.openxmlformats.org/officeDocument/2006/math">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oMath>
                </a14:m>
                <a:r>
                  <a:rPr lang="zh-CN" altLang="zh-CN" dirty="0"/>
                  <a:t>的激光与通过扭摆磁场中的单色电子束背散射产生波长为</a:t>
                </a:r>
                <a14:m>
                  <m:oMath xmlns:m="http://schemas.openxmlformats.org/officeDocument/2006/math">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oMath>
                </a14:m>
                <a:r>
                  <a:rPr lang="zh-CN" altLang="zh-CN" dirty="0"/>
                  <a:t>的激光。这种方式能够产生红外、紫外或</a:t>
                </a:r>
                <a:r>
                  <a:rPr lang="en-US" altLang="zh-CN" dirty="0"/>
                  <a:t>X-</a:t>
                </a:r>
                <a:r>
                  <a:rPr lang="zh-CN" altLang="zh-CN" dirty="0"/>
                  <a:t>激光，但主要目的在于实现伽码激光。</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t="-2022" r="-222"/>
                </a:stretch>
              </a:blipFill>
            </p:spPr>
            <p:txBody>
              <a:bodyPr/>
              <a:lstStyle/>
              <a:p>
                <a:r>
                  <a:rPr lang="zh-CN" altLang="en-US">
                    <a:noFill/>
                  </a:rPr>
                  <a:t> </a:t>
                </a:r>
              </a:p>
            </p:txBody>
          </p:sp>
        </mc:Fallback>
      </mc:AlternateContent>
      <p:sp>
        <p:nvSpPr>
          <p:cNvPr id="3" name="标题 2"/>
          <p:cNvSpPr>
            <a:spLocks noGrp="1"/>
          </p:cNvSpPr>
          <p:nvPr>
            <p:ph type="title"/>
          </p:nvPr>
        </p:nvSpPr>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smtClean="0">
                <a:solidFill>
                  <a:schemeClr val="tx1"/>
                </a:solidFill>
                <a:effectLst/>
              </a:rPr>
              <a:t>、</a:t>
            </a:r>
            <a:r>
              <a:rPr lang="zh-CN" altLang="zh-CN" sz="2800" dirty="0" smtClean="0">
                <a:solidFill>
                  <a:schemeClr val="tx1"/>
                </a:solidFill>
                <a:effectLst/>
              </a:rPr>
              <a:t>光子</a:t>
            </a:r>
            <a:r>
              <a:rPr lang="zh-CN" altLang="zh-CN" sz="2800" dirty="0">
                <a:solidFill>
                  <a:schemeClr val="tx1"/>
                </a:solidFill>
                <a:effectLst/>
              </a:rPr>
              <a:t>—电子背散射伽码激光原理与主要结构</a:t>
            </a:r>
            <a:endParaRPr lang="zh-CN" altLang="en-US" sz="2800" dirty="0">
              <a:solidFill>
                <a:schemeClr val="tx1"/>
              </a:solidFill>
            </a:endParaRPr>
          </a:p>
        </p:txBody>
      </p:sp>
    </p:spTree>
    <p:extLst>
      <p:ext uri="{BB962C8B-B14F-4D97-AF65-F5344CB8AC3E}">
        <p14:creationId xmlns:p14="http://schemas.microsoft.com/office/powerpoint/2010/main" val="160162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000" dirty="0"/>
              <a:t>这是由于核物质几乎是不可压缩的，激发态核的体积可以看作等同于基态核的体积。虽然核体积不变，但其形状可变。</a:t>
            </a:r>
          </a:p>
          <a:p>
            <a:pPr>
              <a:lnSpc>
                <a:spcPct val="150000"/>
              </a:lnSpc>
            </a:pPr>
            <a:r>
              <a:rPr lang="zh-CN" altLang="zh-CN" sz="2000" dirty="0"/>
              <a:t>由于激发态核的外层核子对闭壳层核子的拉伸作用，导致原来球形基态核变为椭球形激发态核；原来长、短轴之比较小的椭球形基态核变为长、短轴之比更大的椭球形激发态核。如此，激发态核的最外层核子到核中心的距离大于基态核的最外层核子到核中心的距离。</a:t>
            </a:r>
            <a:endParaRPr lang="zh-CN" altLang="en-US" sz="2000" dirty="0"/>
          </a:p>
        </p:txBody>
      </p:sp>
      <p:sp>
        <p:nvSpPr>
          <p:cNvPr id="4" name="标题 2"/>
          <p:cNvSpPr>
            <a:spLocks noGrp="1"/>
          </p:cNvSpPr>
          <p:nvPr>
            <p:ph type="title"/>
          </p:nvPr>
        </p:nvSpPr>
        <p:spPr>
          <a:xfrm>
            <a:off x="457200" y="341784"/>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3286648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400" b="1" dirty="0"/>
              <a:t>B.  </a:t>
            </a:r>
            <a:r>
              <a:rPr lang="zh-CN" altLang="zh-CN" sz="2400" b="1" dirty="0"/>
              <a:t>激发态核可在较低温度实现聚变</a:t>
            </a:r>
            <a:r>
              <a:rPr lang="zh-CN" altLang="zh-CN" sz="2400" b="1" dirty="0" smtClean="0"/>
              <a:t>反应</a:t>
            </a:r>
            <a:endParaRPr lang="en-US" altLang="zh-CN" sz="2400" b="1" dirty="0" smtClean="0"/>
          </a:p>
          <a:p>
            <a:pPr>
              <a:lnSpc>
                <a:spcPct val="150000"/>
              </a:lnSpc>
            </a:pPr>
            <a:r>
              <a:rPr lang="zh-CN" altLang="zh-CN" sz="2000" dirty="0"/>
              <a:t>为简单确切，取</a:t>
            </a:r>
            <a:r>
              <a:rPr lang="en-US" altLang="zh-CN" sz="2000" dirty="0"/>
              <a:t> </a:t>
            </a:r>
            <a:r>
              <a:rPr lang="zh-CN" altLang="zh-CN" sz="2000" dirty="0"/>
              <a:t>核为多核子构成的核，</a:t>
            </a:r>
            <a:r>
              <a:rPr lang="zh-CN" altLang="zh-CN" sz="2000" dirty="0" smtClean="0"/>
              <a:t>而</a:t>
            </a:r>
            <a:r>
              <a:rPr lang="en-US" altLang="zh-CN" sz="2000" i="1" dirty="0" smtClean="0"/>
              <a:t>B</a:t>
            </a:r>
            <a:r>
              <a:rPr lang="zh-CN" altLang="zh-CN" sz="2000" dirty="0" smtClean="0"/>
              <a:t>核</a:t>
            </a:r>
            <a:r>
              <a:rPr lang="zh-CN" altLang="zh-CN" sz="2000" dirty="0"/>
              <a:t>为质子</a:t>
            </a:r>
            <a:r>
              <a:rPr lang="zh-CN" altLang="zh-CN" sz="2000" dirty="0" smtClean="0"/>
              <a:t>。</a:t>
            </a:r>
            <a:r>
              <a:rPr lang="en-US" altLang="zh-CN" sz="2000" i="1" dirty="0" smtClean="0"/>
              <a:t>A</a:t>
            </a:r>
            <a:r>
              <a:rPr lang="zh-CN" altLang="zh-CN" sz="2000" dirty="0" smtClean="0"/>
              <a:t>核</a:t>
            </a:r>
            <a:r>
              <a:rPr lang="zh-CN" altLang="zh-CN" sz="2000" dirty="0"/>
              <a:t>基态的电荷（质子）分布形状为球形，半径为</a:t>
            </a:r>
            <a:r>
              <a:rPr lang="en-US" altLang="zh-CN" sz="2000" dirty="0"/>
              <a:t> </a:t>
            </a:r>
            <a:r>
              <a:rPr lang="en-US" altLang="zh-CN" sz="2000" dirty="0" smtClean="0"/>
              <a:t>    </a:t>
            </a:r>
            <a:r>
              <a:rPr lang="zh-CN" altLang="zh-CN" sz="2000" dirty="0" smtClean="0"/>
              <a:t>；</a:t>
            </a:r>
            <a:r>
              <a:rPr lang="en-US" altLang="zh-CN" sz="2000" i="1" dirty="0"/>
              <a:t> A</a:t>
            </a:r>
            <a:r>
              <a:rPr lang="zh-CN" altLang="zh-CN" sz="2000" dirty="0" smtClean="0"/>
              <a:t>核</a:t>
            </a:r>
            <a:r>
              <a:rPr lang="zh-CN" altLang="zh-CN" sz="2000" dirty="0"/>
              <a:t>的一个激发态的质子分布形状为椭球，其长轴</a:t>
            </a:r>
            <a:r>
              <a:rPr lang="zh-CN" altLang="zh-CN" sz="2000" dirty="0" smtClean="0"/>
              <a:t>为</a:t>
            </a:r>
            <a:r>
              <a:rPr lang="en-US" altLang="zh-CN" sz="2000" dirty="0" smtClean="0"/>
              <a:t>      </a:t>
            </a:r>
            <a:r>
              <a:rPr lang="zh-CN" altLang="zh-CN" sz="2000" dirty="0"/>
              <a:t>；由上所述，必然</a:t>
            </a:r>
            <a:r>
              <a:rPr lang="zh-CN" altLang="zh-CN" sz="2000" dirty="0" smtClean="0"/>
              <a:t>有</a:t>
            </a:r>
            <a:r>
              <a:rPr lang="en-US" altLang="zh-CN" sz="2000" dirty="0" smtClean="0"/>
              <a:t>               </a:t>
            </a:r>
            <a:r>
              <a:rPr lang="zh-CN" altLang="zh-CN" sz="2000" dirty="0"/>
              <a:t>。核子之间有通过交换虚</a:t>
            </a:r>
            <a:r>
              <a:rPr lang="en-US" altLang="zh-CN" sz="2000" dirty="0"/>
              <a:t> </a:t>
            </a:r>
            <a:r>
              <a:rPr lang="en-US" altLang="zh-CN" sz="2000" dirty="0" smtClean="0"/>
              <a:t>    </a:t>
            </a:r>
            <a:r>
              <a:rPr lang="zh-CN" altLang="zh-CN" sz="2000" dirty="0" smtClean="0"/>
              <a:t>介子</a:t>
            </a:r>
            <a:r>
              <a:rPr lang="zh-CN" altLang="zh-CN" sz="2000" dirty="0"/>
              <a:t>的强作用，是吸引势，设其半径为</a:t>
            </a:r>
            <a:r>
              <a:rPr lang="en-US" altLang="zh-CN" sz="2000" dirty="0"/>
              <a:t> </a:t>
            </a:r>
            <a:r>
              <a:rPr lang="en-US" altLang="zh-CN" sz="2000" dirty="0" smtClean="0"/>
              <a:t>    </a:t>
            </a:r>
            <a:r>
              <a:rPr lang="zh-CN" altLang="zh-CN" sz="2000" dirty="0" smtClean="0"/>
              <a:t>。</a:t>
            </a:r>
            <a:r>
              <a:rPr lang="zh-CN" altLang="zh-CN" sz="2000" dirty="0"/>
              <a:t>很多核的最外层是中子。对于基态核，这种核的强作用半径大于</a:t>
            </a:r>
            <a:r>
              <a:rPr lang="en-US" altLang="zh-CN" sz="2000" dirty="0"/>
              <a:t> </a:t>
            </a:r>
            <a:r>
              <a:rPr lang="en-US" altLang="zh-CN" sz="2000" dirty="0" smtClean="0"/>
              <a:t>              </a:t>
            </a:r>
            <a:r>
              <a:rPr lang="zh-CN" altLang="zh-CN" sz="2000" dirty="0" smtClean="0"/>
              <a:t>，</a:t>
            </a:r>
            <a:r>
              <a:rPr lang="zh-CN" altLang="zh-CN" sz="2000" dirty="0"/>
              <a:t>设为</a:t>
            </a:r>
            <a:r>
              <a:rPr lang="en-US" altLang="zh-CN" sz="2000" dirty="0"/>
              <a:t> </a:t>
            </a:r>
            <a:r>
              <a:rPr lang="en-US" altLang="zh-CN" sz="2000" dirty="0" smtClean="0"/>
              <a:t>               </a:t>
            </a:r>
            <a:r>
              <a:rPr lang="zh-CN" altLang="zh-CN" sz="2000" dirty="0" smtClean="0"/>
              <a:t>；</a:t>
            </a:r>
            <a:r>
              <a:rPr lang="zh-CN" altLang="zh-CN" sz="2000" dirty="0"/>
              <a:t>对于激发态核，这种核的强作用到核心的距离</a:t>
            </a:r>
            <a:r>
              <a:rPr lang="zh-CN" altLang="zh-CN" sz="2000" dirty="0" smtClean="0"/>
              <a:t>大于</a:t>
            </a:r>
            <a:r>
              <a:rPr lang="en-US" altLang="zh-CN" sz="2000" dirty="0" smtClean="0"/>
              <a:t>            </a:t>
            </a:r>
            <a:r>
              <a:rPr lang="zh-CN" altLang="zh-CN" sz="2000" dirty="0"/>
              <a:t>。激发态核与基态核的中子分布可看作近似相同，这样，这个距离可近似取为</a:t>
            </a:r>
            <a:r>
              <a:rPr lang="en-US" altLang="zh-CN" sz="2000" dirty="0"/>
              <a:t> </a:t>
            </a:r>
            <a:r>
              <a:rPr lang="en-US" altLang="zh-CN" sz="2000" dirty="0" smtClean="0"/>
              <a:t>            </a:t>
            </a:r>
            <a:r>
              <a:rPr lang="zh-CN" altLang="zh-CN" sz="2000" dirty="0" smtClean="0"/>
              <a:t>。</a:t>
            </a:r>
            <a:endParaRPr lang="zh-CN" altLang="en-US" sz="2000" dirty="0"/>
          </a:p>
        </p:txBody>
      </p:sp>
      <p:sp>
        <p:nvSpPr>
          <p:cNvPr id="4" name="标题 2"/>
          <p:cNvSpPr>
            <a:spLocks noGrp="1"/>
          </p:cNvSpPr>
          <p:nvPr>
            <p:ph type="title"/>
          </p:nvPr>
        </p:nvSpPr>
        <p:spPr>
          <a:xfrm>
            <a:off x="457200" y="341784"/>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416391132"/>
              </p:ext>
            </p:extLst>
          </p:nvPr>
        </p:nvGraphicFramePr>
        <p:xfrm>
          <a:off x="5004048" y="2420888"/>
          <a:ext cx="376808" cy="451520"/>
        </p:xfrm>
        <a:graphic>
          <a:graphicData uri="http://schemas.openxmlformats.org/presentationml/2006/ole">
            <mc:AlternateContent xmlns:mc="http://schemas.openxmlformats.org/markup-compatibility/2006">
              <mc:Choice xmlns:v="urn:schemas-microsoft-com:vml" Requires="v">
                <p:oleObj spid="_x0000_s22763" name="公式" r:id="rId3" imgW="215994" imgH="228699" progId="Equation.3">
                  <p:embed/>
                </p:oleObj>
              </mc:Choice>
              <mc:Fallback>
                <p:oleObj name="公式" r:id="rId3" imgW="215994" imgH="22869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420888"/>
                        <a:ext cx="376808" cy="45152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146567780"/>
              </p:ext>
            </p:extLst>
          </p:nvPr>
        </p:nvGraphicFramePr>
        <p:xfrm>
          <a:off x="3995936" y="2924944"/>
          <a:ext cx="395536" cy="379512"/>
        </p:xfrm>
        <a:graphic>
          <a:graphicData uri="http://schemas.openxmlformats.org/presentationml/2006/ole">
            <mc:AlternateContent xmlns:mc="http://schemas.openxmlformats.org/markup-compatibility/2006">
              <mc:Choice xmlns:v="urn:schemas-microsoft-com:vml" Requires="v">
                <p:oleObj spid="_x0000_s22764" name="公式" r:id="rId5" imgW="190500" imgH="228600" progId="Equation.3">
                  <p:embed/>
                </p:oleObj>
              </mc:Choice>
              <mc:Fallback>
                <p:oleObj name="公式" r:id="rId5" imgW="1905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2924944"/>
                        <a:ext cx="395536" cy="379512"/>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1995088469"/>
              </p:ext>
            </p:extLst>
          </p:nvPr>
        </p:nvGraphicFramePr>
        <p:xfrm>
          <a:off x="6804248" y="2924944"/>
          <a:ext cx="864096" cy="353566"/>
        </p:xfrm>
        <a:graphic>
          <a:graphicData uri="http://schemas.openxmlformats.org/presentationml/2006/ole">
            <mc:AlternateContent xmlns:mc="http://schemas.openxmlformats.org/markup-compatibility/2006">
              <mc:Choice xmlns:v="urn:schemas-microsoft-com:vml" Requires="v">
                <p:oleObj spid="_x0000_s22765" name="公式" r:id="rId7" imgW="533400" imgH="228600" progId="Equation.3">
                  <p:embed/>
                </p:oleObj>
              </mc:Choice>
              <mc:Fallback>
                <p:oleObj name="公式" r:id="rId7" imgW="5334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2924944"/>
                        <a:ext cx="864096" cy="353566"/>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931015584"/>
              </p:ext>
            </p:extLst>
          </p:nvPr>
        </p:nvGraphicFramePr>
        <p:xfrm>
          <a:off x="3312368" y="3481536"/>
          <a:ext cx="251520" cy="235496"/>
        </p:xfrm>
        <a:graphic>
          <a:graphicData uri="http://schemas.openxmlformats.org/presentationml/2006/ole">
            <mc:AlternateContent xmlns:mc="http://schemas.openxmlformats.org/markup-compatibility/2006">
              <mc:Choice xmlns:v="urn:schemas-microsoft-com:vml" Requires="v">
                <p:oleObj spid="_x0000_s22766" name="公式" r:id="rId9" imgW="139700" imgH="139700" progId="Equation.3">
                  <p:embed/>
                </p:oleObj>
              </mc:Choice>
              <mc:Fallback>
                <p:oleObj name="公式" r:id="rId9" imgW="139700" imgH="139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2368" y="3481536"/>
                        <a:ext cx="251520" cy="235496"/>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624048791"/>
              </p:ext>
            </p:extLst>
          </p:nvPr>
        </p:nvGraphicFramePr>
        <p:xfrm>
          <a:off x="7956376" y="3356992"/>
          <a:ext cx="323528" cy="451520"/>
        </p:xfrm>
        <a:graphic>
          <a:graphicData uri="http://schemas.openxmlformats.org/presentationml/2006/ole">
            <mc:AlternateContent xmlns:mc="http://schemas.openxmlformats.org/markup-compatibility/2006">
              <mc:Choice xmlns:v="urn:schemas-microsoft-com:vml" Requires="v">
                <p:oleObj spid="_x0000_s22767" name="公式" r:id="rId11" imgW="190417" imgH="241195" progId="Equation.3">
                  <p:embed/>
                </p:oleObj>
              </mc:Choice>
              <mc:Fallback>
                <p:oleObj name="公式" r:id="rId11" imgW="190417" imgH="241195"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6376" y="3356992"/>
                        <a:ext cx="323528" cy="451520"/>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1693606106"/>
              </p:ext>
            </p:extLst>
          </p:nvPr>
        </p:nvGraphicFramePr>
        <p:xfrm>
          <a:off x="1259632" y="4293096"/>
          <a:ext cx="1059471" cy="379512"/>
        </p:xfrm>
        <a:graphic>
          <a:graphicData uri="http://schemas.openxmlformats.org/presentationml/2006/ole">
            <mc:AlternateContent xmlns:mc="http://schemas.openxmlformats.org/markup-compatibility/2006">
              <mc:Choice xmlns:v="urn:schemas-microsoft-com:vml" Requires="v">
                <p:oleObj spid="_x0000_s22768" name="公式" r:id="rId13" imgW="634725" imgH="228501" progId="Equation.3">
                  <p:embed/>
                </p:oleObj>
              </mc:Choice>
              <mc:Fallback>
                <p:oleObj name="公式" r:id="rId13" imgW="634725" imgH="228501"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9632" y="4293096"/>
                        <a:ext cx="1059471" cy="379512"/>
                      </a:xfrm>
                      <a:prstGeom prst="rect">
                        <a:avLst/>
                      </a:prstGeom>
                      <a:noFill/>
                    </p:spPr>
                  </p:pic>
                </p:oleObj>
              </mc:Fallback>
            </mc:AlternateContent>
          </a:graphicData>
        </a:graphic>
      </p:graphicFrame>
      <p:sp>
        <p:nvSpPr>
          <p:cNvPr id="17"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568355116"/>
              </p:ext>
            </p:extLst>
          </p:nvPr>
        </p:nvGraphicFramePr>
        <p:xfrm>
          <a:off x="3275856" y="4293096"/>
          <a:ext cx="869715" cy="379512"/>
        </p:xfrm>
        <a:graphic>
          <a:graphicData uri="http://schemas.openxmlformats.org/presentationml/2006/ole">
            <mc:AlternateContent xmlns:mc="http://schemas.openxmlformats.org/markup-compatibility/2006">
              <mc:Choice xmlns:v="urn:schemas-microsoft-com:vml" Requires="v">
                <p:oleObj spid="_x0000_s22769" name="公式" r:id="rId15" imgW="520700" imgH="228600" progId="Equation.3">
                  <p:embed/>
                </p:oleObj>
              </mc:Choice>
              <mc:Fallback>
                <p:oleObj name="公式" r:id="rId15" imgW="520700" imgH="2286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5856" y="4293096"/>
                        <a:ext cx="869715" cy="379512"/>
                      </a:xfrm>
                      <a:prstGeom prst="rect">
                        <a:avLst/>
                      </a:prstGeom>
                      <a:noFill/>
                    </p:spPr>
                  </p:pic>
                </p:oleObj>
              </mc:Fallback>
            </mc:AlternateContent>
          </a:graphicData>
        </a:graphic>
      </p:graphicFrame>
      <p:sp>
        <p:nvSpPr>
          <p:cNvPr id="19"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215995159"/>
              </p:ext>
            </p:extLst>
          </p:nvPr>
        </p:nvGraphicFramePr>
        <p:xfrm>
          <a:off x="2843808" y="4797152"/>
          <a:ext cx="683568" cy="328638"/>
        </p:xfrm>
        <a:graphic>
          <a:graphicData uri="http://schemas.openxmlformats.org/presentationml/2006/ole">
            <mc:AlternateContent xmlns:mc="http://schemas.openxmlformats.org/markup-compatibility/2006">
              <mc:Choice xmlns:v="urn:schemas-microsoft-com:vml" Requires="v">
                <p:oleObj spid="_x0000_s22770" name="公式" r:id="rId17" imgW="495300" imgH="241300" progId="Equation.3">
                  <p:embed/>
                </p:oleObj>
              </mc:Choice>
              <mc:Fallback>
                <p:oleObj name="公式" r:id="rId17" imgW="495300" imgH="241300"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43808" y="4797152"/>
                        <a:ext cx="683568" cy="328638"/>
                      </a:xfrm>
                      <a:prstGeom prst="rect">
                        <a:avLst/>
                      </a:prstGeom>
                      <a:noFill/>
                    </p:spPr>
                  </p:pic>
                </p:oleObj>
              </mc:Fallback>
            </mc:AlternateContent>
          </a:graphicData>
        </a:graphic>
      </p:graphicFrame>
      <p:sp>
        <p:nvSpPr>
          <p:cNvPr id="21"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977349017"/>
              </p:ext>
            </p:extLst>
          </p:nvPr>
        </p:nvGraphicFramePr>
        <p:xfrm>
          <a:off x="4860031" y="5229200"/>
          <a:ext cx="795089" cy="360040"/>
        </p:xfrm>
        <a:graphic>
          <a:graphicData uri="http://schemas.openxmlformats.org/presentationml/2006/ole">
            <mc:AlternateContent xmlns:mc="http://schemas.openxmlformats.org/markup-compatibility/2006">
              <mc:Choice xmlns:v="urn:schemas-microsoft-com:vml" Requires="v">
                <p:oleObj spid="_x0000_s22771" name="公式" r:id="rId19" imgW="508000" imgH="228600" progId="Equation.3">
                  <p:embed/>
                </p:oleObj>
              </mc:Choice>
              <mc:Fallback>
                <p:oleObj name="公式" r:id="rId19" imgW="508000" imgH="228600" progId="Equation.3">
                  <p:embed/>
                  <p:pic>
                    <p:nvPicPr>
                      <p:cNvPr id="0"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60031" y="5229200"/>
                        <a:ext cx="795089" cy="360040"/>
                      </a:xfrm>
                      <a:prstGeom prst="rect">
                        <a:avLst/>
                      </a:prstGeom>
                      <a:noFill/>
                    </p:spPr>
                  </p:pic>
                </p:oleObj>
              </mc:Fallback>
            </mc:AlternateContent>
          </a:graphicData>
        </a:graphic>
      </p:graphicFrame>
    </p:spTree>
    <p:extLst>
      <p:ext uri="{BB962C8B-B14F-4D97-AF65-F5344CB8AC3E}">
        <p14:creationId xmlns:p14="http://schemas.microsoft.com/office/powerpoint/2010/main" val="3596285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000" dirty="0"/>
              <a:t>当</a:t>
            </a:r>
            <a:r>
              <a:rPr lang="zh-CN" altLang="zh-CN" sz="2000" dirty="0" smtClean="0"/>
              <a:t>质子</a:t>
            </a:r>
            <a:r>
              <a:rPr lang="en-US" altLang="zh-CN" sz="2000" i="1" dirty="0" smtClean="0"/>
              <a:t>p</a:t>
            </a:r>
            <a:r>
              <a:rPr lang="zh-CN" altLang="zh-CN" sz="2000" dirty="0" smtClean="0"/>
              <a:t>与基态</a:t>
            </a:r>
            <a:r>
              <a:rPr lang="en-US" altLang="zh-CN" sz="2000" i="1" dirty="0" smtClean="0"/>
              <a:t>A</a:t>
            </a:r>
            <a:r>
              <a:rPr lang="zh-CN" altLang="zh-CN" sz="2000" dirty="0" smtClean="0"/>
              <a:t>核</a:t>
            </a:r>
            <a:r>
              <a:rPr lang="zh-CN" altLang="zh-CN" sz="2000" dirty="0"/>
              <a:t>中心距离大于</a:t>
            </a:r>
            <a:r>
              <a:rPr lang="en-US" altLang="zh-CN" sz="2000" dirty="0"/>
              <a:t> </a:t>
            </a:r>
            <a:r>
              <a:rPr lang="en-US" altLang="zh-CN" sz="2000" dirty="0" smtClean="0"/>
              <a:t>          </a:t>
            </a:r>
            <a:r>
              <a:rPr lang="zh-CN" altLang="zh-CN" sz="2000" dirty="0" smtClean="0"/>
              <a:t>，</a:t>
            </a:r>
            <a:r>
              <a:rPr lang="zh-CN" altLang="zh-CN" sz="2000" dirty="0"/>
              <a:t>或</a:t>
            </a:r>
            <a:r>
              <a:rPr lang="zh-CN" altLang="zh-CN" sz="2000" dirty="0" smtClean="0"/>
              <a:t>质子</a:t>
            </a:r>
            <a:r>
              <a:rPr lang="en-US" altLang="zh-CN" sz="2000" i="1" dirty="0" smtClean="0"/>
              <a:t>p</a:t>
            </a:r>
            <a:r>
              <a:rPr lang="zh-CN" altLang="zh-CN" sz="2000" dirty="0" smtClean="0"/>
              <a:t>与激发态</a:t>
            </a:r>
            <a:r>
              <a:rPr lang="en-US" altLang="zh-CN" sz="2000" i="1" dirty="0"/>
              <a:t>A</a:t>
            </a:r>
            <a:r>
              <a:rPr lang="zh-CN" altLang="zh-CN" sz="2000" dirty="0" smtClean="0"/>
              <a:t>核</a:t>
            </a:r>
            <a:r>
              <a:rPr lang="zh-CN" altLang="zh-CN" sz="2000" dirty="0"/>
              <a:t>中心在长轴方向的距离大于</a:t>
            </a:r>
            <a:r>
              <a:rPr lang="en-US" altLang="zh-CN" sz="2000" dirty="0"/>
              <a:t> </a:t>
            </a:r>
            <a:r>
              <a:rPr lang="zh-CN" altLang="zh-CN" sz="2000" dirty="0" smtClean="0"/>
              <a:t>时</a:t>
            </a:r>
            <a:r>
              <a:rPr lang="en-US" altLang="zh-CN" sz="2000" dirty="0" smtClean="0"/>
              <a:t>           </a:t>
            </a:r>
            <a:r>
              <a:rPr lang="zh-CN" altLang="zh-CN" sz="2000" dirty="0" smtClean="0"/>
              <a:t>，质子</a:t>
            </a:r>
            <a:r>
              <a:rPr lang="en-US" altLang="zh-CN" sz="2000" i="1" dirty="0"/>
              <a:t>p</a:t>
            </a:r>
            <a:r>
              <a:rPr lang="en-US" altLang="zh-CN" sz="2000" dirty="0" smtClean="0"/>
              <a:t> </a:t>
            </a:r>
            <a:r>
              <a:rPr lang="zh-CN" altLang="zh-CN" sz="2000" dirty="0" smtClean="0"/>
              <a:t>与</a:t>
            </a:r>
            <a:r>
              <a:rPr lang="en-US" altLang="zh-CN" sz="2000" i="1" dirty="0"/>
              <a:t>A</a:t>
            </a:r>
            <a:r>
              <a:rPr lang="zh-CN" altLang="zh-CN" sz="2000" dirty="0" smtClean="0"/>
              <a:t>核</a:t>
            </a:r>
            <a:r>
              <a:rPr lang="zh-CN" altLang="zh-CN" sz="2000" dirty="0"/>
              <a:t>只有静电排斥作用。设当</a:t>
            </a:r>
            <a:r>
              <a:rPr lang="zh-CN" altLang="zh-CN" sz="2000" dirty="0" smtClean="0"/>
              <a:t>质子</a:t>
            </a:r>
            <a:r>
              <a:rPr lang="en-US" altLang="zh-CN" sz="2000" i="1" dirty="0"/>
              <a:t>p</a:t>
            </a:r>
            <a:r>
              <a:rPr lang="zh-CN" altLang="zh-CN" sz="2000" dirty="0" smtClean="0"/>
              <a:t>与基态</a:t>
            </a:r>
            <a:r>
              <a:rPr lang="en-US" altLang="zh-CN" sz="2000" i="1" dirty="0"/>
              <a:t>A</a:t>
            </a:r>
            <a:r>
              <a:rPr lang="zh-CN" altLang="zh-CN" sz="2000" dirty="0" smtClean="0"/>
              <a:t>核</a:t>
            </a:r>
            <a:r>
              <a:rPr lang="zh-CN" altLang="zh-CN" sz="2000" dirty="0"/>
              <a:t>中心距离</a:t>
            </a:r>
            <a:r>
              <a:rPr lang="zh-CN" altLang="zh-CN" sz="2000" dirty="0" smtClean="0"/>
              <a:t>小于</a:t>
            </a:r>
            <a:r>
              <a:rPr lang="en-US" altLang="zh-CN" sz="2000" dirty="0" smtClean="0"/>
              <a:t>          </a:t>
            </a:r>
            <a:r>
              <a:rPr lang="zh-CN" altLang="zh-CN" sz="2000" dirty="0"/>
              <a:t>，或</a:t>
            </a:r>
            <a:r>
              <a:rPr lang="zh-CN" altLang="zh-CN" sz="2000" dirty="0" smtClean="0"/>
              <a:t>质子</a:t>
            </a:r>
            <a:r>
              <a:rPr lang="en-US" altLang="zh-CN" sz="2000" i="1" dirty="0"/>
              <a:t>p</a:t>
            </a:r>
            <a:r>
              <a:rPr lang="zh-CN" altLang="zh-CN" sz="2000" dirty="0" smtClean="0"/>
              <a:t>与激发态</a:t>
            </a:r>
            <a:r>
              <a:rPr lang="en-US" altLang="zh-CN" sz="2000" i="1" dirty="0" smtClean="0"/>
              <a:t>A </a:t>
            </a:r>
            <a:r>
              <a:rPr lang="zh-CN" altLang="zh-CN" sz="2000" dirty="0" smtClean="0"/>
              <a:t>核</a:t>
            </a:r>
            <a:r>
              <a:rPr lang="zh-CN" altLang="zh-CN" sz="2000" dirty="0"/>
              <a:t>中心在长轴方向的距离</a:t>
            </a:r>
            <a:r>
              <a:rPr lang="zh-CN" altLang="zh-CN" sz="2000" dirty="0" smtClean="0"/>
              <a:t>小于</a:t>
            </a:r>
            <a:r>
              <a:rPr lang="en-US" altLang="zh-CN" sz="2000" dirty="0" smtClean="0"/>
              <a:t>          </a:t>
            </a:r>
            <a:r>
              <a:rPr lang="zh-CN" altLang="zh-CN" sz="2000" dirty="0"/>
              <a:t>时，</a:t>
            </a:r>
            <a:r>
              <a:rPr lang="zh-CN" altLang="zh-CN" sz="2000" dirty="0" smtClean="0"/>
              <a:t>质子</a:t>
            </a:r>
            <a:r>
              <a:rPr lang="en-US" altLang="zh-CN" sz="2000" i="1" dirty="0"/>
              <a:t>p</a:t>
            </a:r>
            <a:r>
              <a:rPr lang="zh-CN" altLang="zh-CN" sz="2000" dirty="0" smtClean="0"/>
              <a:t>与</a:t>
            </a:r>
            <a:r>
              <a:rPr lang="en-US" altLang="zh-CN" sz="2000" i="1" dirty="0" smtClean="0"/>
              <a:t>A </a:t>
            </a:r>
            <a:r>
              <a:rPr lang="zh-CN" altLang="zh-CN" sz="2000" dirty="0" smtClean="0"/>
              <a:t>核</a:t>
            </a:r>
            <a:r>
              <a:rPr lang="zh-CN" altLang="zh-CN" sz="2000" dirty="0"/>
              <a:t>有交换</a:t>
            </a:r>
            <a:r>
              <a:rPr lang="en-US" altLang="zh-CN" sz="2000" dirty="0"/>
              <a:t> </a:t>
            </a:r>
            <a:r>
              <a:rPr lang="zh-CN" altLang="zh-CN" sz="2000" dirty="0"/>
              <a:t>介子的吸引作用，并发生聚变反应</a:t>
            </a:r>
            <a:r>
              <a:rPr lang="zh-CN" altLang="zh-CN" sz="2000" dirty="0" smtClean="0"/>
              <a:t>。</a:t>
            </a:r>
            <a:endParaRPr lang="en-US" altLang="zh-CN" sz="2000" dirty="0" smtClean="0"/>
          </a:p>
          <a:p>
            <a:pPr>
              <a:lnSpc>
                <a:spcPct val="150000"/>
              </a:lnSpc>
            </a:pPr>
            <a:r>
              <a:rPr lang="en-US" altLang="zh-CN" sz="2000" i="1" dirty="0"/>
              <a:t>A </a:t>
            </a:r>
            <a:r>
              <a:rPr lang="en-US" altLang="zh-CN" sz="2000" dirty="0" err="1" smtClean="0"/>
              <a:t>核与质子的静电作用势能是</a:t>
            </a:r>
            <a:r>
              <a:rPr lang="en-US" altLang="zh-CN" sz="2000" dirty="0" smtClean="0"/>
              <a:t>                   。</a:t>
            </a:r>
            <a:r>
              <a:rPr lang="en-US" altLang="zh-CN" sz="2000" i="1" dirty="0" smtClean="0"/>
              <a:t>q </a:t>
            </a:r>
            <a:r>
              <a:rPr lang="en-US" altLang="zh-CN" sz="2000" dirty="0" err="1" smtClean="0"/>
              <a:t>是质子电荷</a:t>
            </a:r>
            <a:r>
              <a:rPr lang="en-US" altLang="zh-CN" sz="2000" dirty="0" err="1"/>
              <a:t>。设</a:t>
            </a:r>
            <a:endParaRPr lang="zh-CN" altLang="en-US" sz="2000" dirty="0"/>
          </a:p>
        </p:txBody>
      </p:sp>
      <p:sp>
        <p:nvSpPr>
          <p:cNvPr id="4" name="标题 2"/>
          <p:cNvSpPr>
            <a:spLocks noGrp="1"/>
          </p:cNvSpPr>
          <p:nvPr>
            <p:ph type="title"/>
          </p:nvPr>
        </p:nvSpPr>
        <p:spPr>
          <a:xfrm>
            <a:off x="457200" y="341784"/>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623676044"/>
              </p:ext>
            </p:extLst>
          </p:nvPr>
        </p:nvGraphicFramePr>
        <p:xfrm>
          <a:off x="4659391" y="1628800"/>
          <a:ext cx="704697" cy="307504"/>
        </p:xfrm>
        <a:graphic>
          <a:graphicData uri="http://schemas.openxmlformats.org/presentationml/2006/ole">
            <mc:AlternateContent xmlns:mc="http://schemas.openxmlformats.org/markup-compatibility/2006">
              <mc:Choice xmlns:v="urn:schemas-microsoft-com:vml" Requires="v">
                <p:oleObj spid="_x0000_s26777" name="公式" r:id="rId3" imgW="520700" imgH="228600" progId="Equation.3">
                  <p:embed/>
                </p:oleObj>
              </mc:Choice>
              <mc:Fallback>
                <p:oleObj name="公式" r:id="rId3" imgW="5207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391" y="1628800"/>
                        <a:ext cx="704697" cy="307504"/>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999215993"/>
              </p:ext>
            </p:extLst>
          </p:nvPr>
        </p:nvGraphicFramePr>
        <p:xfrm>
          <a:off x="3879726" y="2111348"/>
          <a:ext cx="683568" cy="309540"/>
        </p:xfrm>
        <a:graphic>
          <a:graphicData uri="http://schemas.openxmlformats.org/presentationml/2006/ole">
            <mc:AlternateContent xmlns:mc="http://schemas.openxmlformats.org/markup-compatibility/2006">
              <mc:Choice xmlns:v="urn:schemas-microsoft-com:vml" Requires="v">
                <p:oleObj spid="_x0000_s26778" name="公式" r:id="rId5" imgW="508000" imgH="228600" progId="Equation.3">
                  <p:embed/>
                </p:oleObj>
              </mc:Choice>
              <mc:Fallback>
                <p:oleObj name="公式" r:id="rId5" imgW="5080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726" y="2111348"/>
                        <a:ext cx="683568" cy="309540"/>
                      </a:xfrm>
                      <a:prstGeom prst="rect">
                        <a:avLst/>
                      </a:prstGeom>
                      <a:noFill/>
                    </p:spPr>
                  </p:pic>
                </p:oleObj>
              </mc:Fallback>
            </mc:AlternateContent>
          </a:graphicData>
        </a:graphic>
      </p:graphicFrame>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492150410"/>
              </p:ext>
            </p:extLst>
          </p:nvPr>
        </p:nvGraphicFramePr>
        <p:xfrm>
          <a:off x="4860032" y="2564904"/>
          <a:ext cx="704697" cy="307504"/>
        </p:xfrm>
        <a:graphic>
          <a:graphicData uri="http://schemas.openxmlformats.org/presentationml/2006/ole">
            <mc:AlternateContent xmlns:mc="http://schemas.openxmlformats.org/markup-compatibility/2006">
              <mc:Choice xmlns:v="urn:schemas-microsoft-com:vml" Requires="v">
                <p:oleObj spid="_x0000_s26779" name="公式" r:id="rId7" imgW="520700" imgH="228600" progId="Equation.3">
                  <p:embed/>
                </p:oleObj>
              </mc:Choice>
              <mc:Fallback>
                <p:oleObj name="公式" r:id="rId7" imgW="5207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564904"/>
                        <a:ext cx="704697" cy="307504"/>
                      </a:xfrm>
                      <a:prstGeom prst="rect">
                        <a:avLst/>
                      </a:prstGeom>
                      <a:noFill/>
                    </p:spPr>
                  </p:pic>
                </p:oleObj>
              </mc:Fallback>
            </mc:AlternateContent>
          </a:graphicData>
        </a:graphic>
      </p:graphicFrame>
      <p:sp>
        <p:nvSpPr>
          <p:cNvPr id="11"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942651340"/>
              </p:ext>
            </p:extLst>
          </p:nvPr>
        </p:nvGraphicFramePr>
        <p:xfrm>
          <a:off x="3820921" y="2996952"/>
          <a:ext cx="679071" cy="307504"/>
        </p:xfrm>
        <a:graphic>
          <a:graphicData uri="http://schemas.openxmlformats.org/presentationml/2006/ole">
            <mc:AlternateContent xmlns:mc="http://schemas.openxmlformats.org/markup-compatibility/2006">
              <mc:Choice xmlns:v="urn:schemas-microsoft-com:vml" Requires="v">
                <p:oleObj spid="_x0000_s26780" name="公式" r:id="rId9" imgW="508000" imgH="228600" progId="Equation.3">
                  <p:embed/>
                </p:oleObj>
              </mc:Choice>
              <mc:Fallback>
                <p:oleObj name="公式" r:id="rId9" imgW="508000" imgH="228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0921" y="2996952"/>
                        <a:ext cx="679071" cy="307504"/>
                      </a:xfrm>
                      <a:prstGeom prst="rect">
                        <a:avLst/>
                      </a:prstGeom>
                      <a:noFill/>
                    </p:spPr>
                  </p:pic>
                </p:oleObj>
              </mc:Fallback>
            </mc:AlternateContent>
          </a:graphicData>
        </a:graphic>
      </p:graphicFrame>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1597959196"/>
              </p:ext>
            </p:extLst>
          </p:nvPr>
        </p:nvGraphicFramePr>
        <p:xfrm>
          <a:off x="4283968" y="3933056"/>
          <a:ext cx="1457326" cy="379512"/>
        </p:xfrm>
        <a:graphic>
          <a:graphicData uri="http://schemas.openxmlformats.org/presentationml/2006/ole">
            <mc:AlternateContent xmlns:mc="http://schemas.openxmlformats.org/markup-compatibility/2006">
              <mc:Choice xmlns:v="urn:schemas-microsoft-com:vml" Requires="v">
                <p:oleObj spid="_x0000_s26781" name="公式" r:id="rId11" imgW="927100" imgH="241300" progId="Equation.3">
                  <p:embed/>
                </p:oleObj>
              </mc:Choice>
              <mc:Fallback>
                <p:oleObj name="公式" r:id="rId11" imgW="927100" imgH="2413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3968" y="3933056"/>
                        <a:ext cx="1457326" cy="379512"/>
                      </a:xfrm>
                      <a:prstGeom prst="rect">
                        <a:avLst/>
                      </a:prstGeom>
                      <a:noFill/>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455681558"/>
              </p:ext>
            </p:extLst>
          </p:nvPr>
        </p:nvGraphicFramePr>
        <p:xfrm>
          <a:off x="1979712" y="4509120"/>
          <a:ext cx="5530214" cy="432048"/>
        </p:xfrm>
        <a:graphic>
          <a:graphicData uri="http://schemas.openxmlformats.org/presentationml/2006/ole">
            <mc:AlternateContent xmlns:mc="http://schemas.openxmlformats.org/markup-compatibility/2006">
              <mc:Choice xmlns:v="urn:schemas-microsoft-com:vml" Requires="v">
                <p:oleObj spid="_x0000_s26782" name="公式" r:id="rId13" imgW="3048000" imgH="241300" progId="Equation.3">
                  <p:embed/>
                </p:oleObj>
              </mc:Choice>
              <mc:Fallback>
                <p:oleObj name="公式" r:id="rId13" imgW="3048000" imgH="24130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9712" y="4509120"/>
                        <a:ext cx="5530214" cy="432048"/>
                      </a:xfrm>
                      <a:prstGeom prst="rect">
                        <a:avLst/>
                      </a:prstGeom>
                      <a:noFill/>
                    </p:spPr>
                  </p:pic>
                </p:oleObj>
              </mc:Fallback>
            </mc:AlternateContent>
          </a:graphicData>
        </a:graphic>
      </p:graphicFrame>
    </p:spTree>
    <p:extLst>
      <p:ext uri="{BB962C8B-B14F-4D97-AF65-F5344CB8AC3E}">
        <p14:creationId xmlns:p14="http://schemas.microsoft.com/office/powerpoint/2010/main" val="4130763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752"/>
            <a:ext cx="8229600" cy="5040560"/>
          </a:xfrm>
        </p:spPr>
        <p:txBody>
          <a:bodyPr>
            <a:normAutofit lnSpcReduction="10000"/>
          </a:bodyPr>
          <a:lstStyle/>
          <a:p>
            <a:pPr>
              <a:lnSpc>
                <a:spcPct val="150000"/>
              </a:lnSpc>
            </a:pPr>
            <a:r>
              <a:rPr lang="zh-CN" altLang="zh-CN" sz="2400" dirty="0" smtClean="0"/>
              <a:t>则</a:t>
            </a:r>
            <a:r>
              <a:rPr lang="en-US" altLang="zh-CN" sz="2400" dirty="0" smtClean="0"/>
              <a:t>     </a:t>
            </a:r>
            <a:r>
              <a:rPr lang="zh-CN" altLang="zh-CN" sz="2400" dirty="0" smtClean="0"/>
              <a:t>是基态</a:t>
            </a:r>
            <a:r>
              <a:rPr lang="en-US" altLang="zh-CN" sz="2400" i="1" dirty="0" smtClean="0"/>
              <a:t>A </a:t>
            </a:r>
            <a:r>
              <a:rPr lang="zh-CN" altLang="zh-CN" sz="2400" dirty="0" smtClean="0"/>
              <a:t>核</a:t>
            </a:r>
            <a:r>
              <a:rPr lang="zh-CN" altLang="zh-CN" sz="2400" dirty="0"/>
              <a:t>与质子的静电作用势能，也</a:t>
            </a:r>
            <a:r>
              <a:rPr lang="zh-CN" altLang="zh-CN" sz="2400" dirty="0" smtClean="0"/>
              <a:t>是</a:t>
            </a:r>
            <a:r>
              <a:rPr lang="en-US" altLang="zh-CN" sz="2400" i="1" dirty="0" smtClean="0"/>
              <a:t>A </a:t>
            </a:r>
            <a:r>
              <a:rPr lang="zh-CN" altLang="zh-CN" sz="2400" dirty="0" smtClean="0"/>
              <a:t>核</a:t>
            </a:r>
            <a:r>
              <a:rPr lang="zh-CN" altLang="zh-CN" sz="2400" dirty="0"/>
              <a:t>与质子实现核反应的最小动能；</a:t>
            </a:r>
            <a:r>
              <a:rPr lang="en-US" altLang="zh-CN" sz="2400" dirty="0"/>
              <a:t> </a:t>
            </a:r>
            <a:r>
              <a:rPr lang="en-US" altLang="zh-CN" sz="2400" dirty="0" smtClean="0"/>
              <a:t>   </a:t>
            </a:r>
            <a:r>
              <a:rPr lang="zh-CN" altLang="zh-CN" sz="2400" dirty="0" smtClean="0"/>
              <a:t>是激发态</a:t>
            </a:r>
            <a:r>
              <a:rPr lang="en-US" altLang="zh-CN" sz="2400" i="1" dirty="0" smtClean="0"/>
              <a:t>A </a:t>
            </a:r>
            <a:r>
              <a:rPr lang="zh-CN" altLang="zh-CN" sz="2400" dirty="0" smtClean="0"/>
              <a:t>核</a:t>
            </a:r>
            <a:r>
              <a:rPr lang="zh-CN" altLang="zh-CN" sz="2400" dirty="0"/>
              <a:t>与质子在长轴方向的静电作用势能，也是</a:t>
            </a:r>
            <a:r>
              <a:rPr lang="zh-CN" altLang="zh-CN" sz="2400" dirty="0" smtClean="0"/>
              <a:t>激发态</a:t>
            </a:r>
            <a:r>
              <a:rPr lang="en-US" altLang="zh-CN" sz="2400" i="1" dirty="0"/>
              <a:t>A</a:t>
            </a:r>
            <a:r>
              <a:rPr lang="en-US" altLang="zh-CN" sz="2400" dirty="0" smtClean="0"/>
              <a:t> </a:t>
            </a:r>
            <a:r>
              <a:rPr lang="zh-CN" altLang="zh-CN" sz="2400" dirty="0"/>
              <a:t>核与质子实现核反应的最小动能。</a:t>
            </a:r>
            <a:r>
              <a:rPr lang="zh-CN" altLang="zh-CN" sz="2400" dirty="0" smtClean="0"/>
              <a:t>因为</a:t>
            </a:r>
            <a:r>
              <a:rPr lang="en-US" altLang="zh-CN" sz="2400" dirty="0" smtClean="0"/>
              <a:t>                        </a:t>
            </a:r>
            <a:r>
              <a:rPr lang="zh-CN" altLang="zh-CN" sz="2400" dirty="0"/>
              <a:t>，所以必然</a:t>
            </a:r>
            <a:r>
              <a:rPr lang="zh-CN" altLang="zh-CN" sz="2400" dirty="0" smtClean="0"/>
              <a:t>有</a:t>
            </a:r>
            <a:endParaRPr lang="en-US" altLang="zh-CN" sz="2400" dirty="0" smtClean="0"/>
          </a:p>
          <a:p>
            <a:pPr>
              <a:lnSpc>
                <a:spcPct val="150000"/>
              </a:lnSpc>
            </a:pPr>
            <a:endParaRPr lang="en-US" altLang="zh-CN" sz="2400" dirty="0"/>
          </a:p>
          <a:p>
            <a:pPr>
              <a:lnSpc>
                <a:spcPct val="150000"/>
              </a:lnSpc>
            </a:pPr>
            <a:r>
              <a:rPr lang="zh-CN" altLang="zh-CN" sz="2400" dirty="0"/>
              <a:t>这里质子的动能</a:t>
            </a:r>
            <a:r>
              <a:rPr lang="zh-CN" altLang="zh-CN" sz="2400" dirty="0" smtClean="0"/>
              <a:t>就是</a:t>
            </a:r>
            <a:r>
              <a:rPr lang="en-US" altLang="zh-CN" sz="2400" i="1" dirty="0"/>
              <a:t>A</a:t>
            </a:r>
            <a:r>
              <a:rPr lang="en-US" altLang="zh-CN" sz="2400" dirty="0" smtClean="0"/>
              <a:t> </a:t>
            </a:r>
            <a:r>
              <a:rPr lang="zh-CN" altLang="zh-CN" sz="2400" dirty="0"/>
              <a:t>核、质子与电子等离子体</a:t>
            </a:r>
            <a:r>
              <a:rPr lang="zh-CN" altLang="zh-CN" sz="2400" dirty="0" smtClean="0"/>
              <a:t>中</a:t>
            </a:r>
            <a:r>
              <a:rPr lang="en-US" altLang="zh-CN" sz="2400" i="1" dirty="0"/>
              <a:t>A</a:t>
            </a:r>
            <a:r>
              <a:rPr lang="en-US" altLang="zh-CN" sz="2400" dirty="0" smtClean="0"/>
              <a:t> </a:t>
            </a:r>
            <a:r>
              <a:rPr lang="zh-CN" altLang="zh-CN" sz="2400" dirty="0"/>
              <a:t>核与质子相对运动的动能。因此， 由</a:t>
            </a:r>
            <a:r>
              <a:rPr lang="en-US" altLang="zh-CN" sz="2400" dirty="0"/>
              <a:t> </a:t>
            </a:r>
            <a:r>
              <a:rPr lang="en-US" altLang="zh-CN" sz="2400" dirty="0" smtClean="0"/>
              <a:t>             </a:t>
            </a:r>
            <a:r>
              <a:rPr lang="zh-CN" altLang="zh-CN" sz="2400" dirty="0" smtClean="0"/>
              <a:t>可</a:t>
            </a:r>
            <a:r>
              <a:rPr lang="zh-CN" altLang="zh-CN" sz="2400" dirty="0"/>
              <a:t>确定处于激发态</a:t>
            </a:r>
            <a:r>
              <a:rPr lang="zh-CN" altLang="zh-CN" sz="2400" dirty="0" smtClean="0"/>
              <a:t>的</a:t>
            </a:r>
            <a:r>
              <a:rPr lang="en-US" altLang="zh-CN" sz="2400" i="1" dirty="0" smtClean="0"/>
              <a:t>A </a:t>
            </a:r>
            <a:r>
              <a:rPr lang="zh-CN" altLang="zh-CN" sz="2400" dirty="0" smtClean="0"/>
              <a:t>核</a:t>
            </a:r>
            <a:r>
              <a:rPr lang="zh-CN" altLang="zh-CN" sz="2400" dirty="0"/>
              <a:t>与质子实现聚变反应的</a:t>
            </a:r>
            <a:r>
              <a:rPr lang="zh-CN" altLang="zh-CN" sz="2400" dirty="0" smtClean="0"/>
              <a:t>温度</a:t>
            </a:r>
            <a:r>
              <a:rPr lang="en-US" altLang="zh-CN" sz="2400" dirty="0" smtClean="0"/>
              <a:t>    </a:t>
            </a:r>
            <a:r>
              <a:rPr lang="zh-CN" altLang="zh-CN" sz="2400" dirty="0"/>
              <a:t>将低于处于基态的</a:t>
            </a:r>
            <a:r>
              <a:rPr lang="en-US" altLang="zh-CN" sz="2400" dirty="0"/>
              <a:t> </a:t>
            </a:r>
            <a:r>
              <a:rPr lang="zh-CN" altLang="zh-CN" sz="2400" dirty="0"/>
              <a:t>核实现聚变反应的温度</a:t>
            </a:r>
            <a:r>
              <a:rPr lang="en-US" altLang="zh-CN" sz="2400" dirty="0"/>
              <a:t> </a:t>
            </a:r>
            <a:r>
              <a:rPr lang="zh-CN" altLang="zh-CN" sz="2400" dirty="0"/>
              <a:t>。</a:t>
            </a:r>
          </a:p>
          <a:p>
            <a:endParaRPr lang="zh-CN" altLang="en-US"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068475549"/>
              </p:ext>
            </p:extLst>
          </p:nvPr>
        </p:nvGraphicFramePr>
        <p:xfrm>
          <a:off x="1187624" y="1344224"/>
          <a:ext cx="532910" cy="429766"/>
        </p:xfrm>
        <a:graphic>
          <a:graphicData uri="http://schemas.openxmlformats.org/presentationml/2006/ole">
            <mc:AlternateContent xmlns:mc="http://schemas.openxmlformats.org/markup-compatibility/2006">
              <mc:Choice xmlns:v="urn:schemas-microsoft-com:vml" Requires="v">
                <p:oleObj spid="_x0000_s27801" name="公式" r:id="rId3" imgW="291973" imgH="241195" progId="Equation.3">
                  <p:embed/>
                </p:oleObj>
              </mc:Choice>
              <mc:Fallback>
                <p:oleObj name="公式" r:id="rId3" imgW="291973" imgH="24119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344224"/>
                        <a:ext cx="532910" cy="429766"/>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747275058"/>
              </p:ext>
            </p:extLst>
          </p:nvPr>
        </p:nvGraphicFramePr>
        <p:xfrm>
          <a:off x="4499992" y="1900816"/>
          <a:ext cx="425053" cy="379512"/>
        </p:xfrm>
        <a:graphic>
          <a:graphicData uri="http://schemas.openxmlformats.org/presentationml/2006/ole">
            <mc:AlternateContent xmlns:mc="http://schemas.openxmlformats.org/markup-compatibility/2006">
              <mc:Choice xmlns:v="urn:schemas-microsoft-com:vml" Requires="v">
                <p:oleObj spid="_x0000_s27802" name="公式" r:id="rId5" imgW="266700" imgH="241300" progId="Equation.3">
                  <p:embed/>
                </p:oleObj>
              </mc:Choice>
              <mc:Fallback>
                <p:oleObj name="公式" r:id="rId5" imgW="266700" imgH="241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900816"/>
                        <a:ext cx="425053" cy="379512"/>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34254233"/>
              </p:ext>
            </p:extLst>
          </p:nvPr>
        </p:nvGraphicFramePr>
        <p:xfrm>
          <a:off x="3779911" y="3000408"/>
          <a:ext cx="2100233" cy="360040"/>
        </p:xfrm>
        <a:graphic>
          <a:graphicData uri="http://schemas.openxmlformats.org/presentationml/2006/ole">
            <mc:AlternateContent xmlns:mc="http://schemas.openxmlformats.org/markup-compatibility/2006">
              <mc:Choice xmlns:v="urn:schemas-microsoft-com:vml" Requires="v">
                <p:oleObj spid="_x0000_s27803" name="公式" r:id="rId7" imgW="1333500" imgH="228600" progId="Equation.3">
                  <p:embed/>
                </p:oleObj>
              </mc:Choice>
              <mc:Fallback>
                <p:oleObj name="公式" r:id="rId7" imgW="13335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1" y="3000408"/>
                        <a:ext cx="2100233" cy="36004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858360100"/>
              </p:ext>
            </p:extLst>
          </p:nvPr>
        </p:nvGraphicFramePr>
        <p:xfrm>
          <a:off x="3095836" y="3429000"/>
          <a:ext cx="2952328" cy="431627"/>
        </p:xfrm>
        <a:graphic>
          <a:graphicData uri="http://schemas.openxmlformats.org/presentationml/2006/ole">
            <mc:AlternateContent xmlns:mc="http://schemas.openxmlformats.org/markup-compatibility/2006">
              <mc:Choice xmlns:v="urn:schemas-microsoft-com:vml" Requires="v">
                <p:oleObj spid="_x0000_s27804" name="公式" r:id="rId9" imgW="1625600" imgH="241300" progId="Equation.3">
                  <p:embed/>
                </p:oleObj>
              </mc:Choice>
              <mc:Fallback>
                <p:oleObj name="公式" r:id="rId9" imgW="1625600" imgH="2413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5836" y="3429000"/>
                        <a:ext cx="2952328" cy="431627"/>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1531351453"/>
              </p:ext>
            </p:extLst>
          </p:nvPr>
        </p:nvGraphicFramePr>
        <p:xfrm>
          <a:off x="5292080" y="4437112"/>
          <a:ext cx="1300378" cy="451520"/>
        </p:xfrm>
        <a:graphic>
          <a:graphicData uri="http://schemas.openxmlformats.org/presentationml/2006/ole">
            <mc:AlternateContent xmlns:mc="http://schemas.openxmlformats.org/markup-compatibility/2006">
              <mc:Choice xmlns:v="urn:schemas-microsoft-com:vml" Requires="v">
                <p:oleObj spid="_x0000_s27805" name="公式" r:id="rId11" imgW="685800" imgH="241300" progId="Equation.3">
                  <p:embed/>
                </p:oleObj>
              </mc:Choice>
              <mc:Fallback>
                <p:oleObj name="公式" r:id="rId11" imgW="685800" imgH="2413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4437112"/>
                        <a:ext cx="1300378" cy="451520"/>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354874993"/>
              </p:ext>
            </p:extLst>
          </p:nvPr>
        </p:nvGraphicFramePr>
        <p:xfrm>
          <a:off x="6084168" y="4994374"/>
          <a:ext cx="341313" cy="450850"/>
        </p:xfrm>
        <a:graphic>
          <a:graphicData uri="http://schemas.openxmlformats.org/presentationml/2006/ole">
            <mc:AlternateContent xmlns:mc="http://schemas.openxmlformats.org/markup-compatibility/2006">
              <mc:Choice xmlns:v="urn:schemas-microsoft-com:vml" Requires="v">
                <p:oleObj spid="_x0000_s27806" name="公式" r:id="rId13" imgW="228600" imgH="228600" progId="Equation.3">
                  <p:embed/>
                </p:oleObj>
              </mc:Choice>
              <mc:Fallback>
                <p:oleObj name="公式" r:id="rId13" imgW="228600" imgH="228600" progId="Equation.3">
                  <p:embed/>
                  <p:pic>
                    <p:nvPicPr>
                      <p:cNvPr id="0" name="对象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4168" y="4994374"/>
                        <a:ext cx="3413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7912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556792"/>
            <a:ext cx="8229600" cy="5044016"/>
          </a:xfrm>
        </p:spPr>
        <p:txBody>
          <a:bodyPr>
            <a:normAutofit lnSpcReduction="10000"/>
          </a:bodyPr>
          <a:lstStyle/>
          <a:p>
            <a:r>
              <a:rPr lang="en-US" altLang="zh-CN" b="1" dirty="0"/>
              <a:t>C.  </a:t>
            </a:r>
            <a:r>
              <a:rPr lang="zh-CN" altLang="zh-CN" b="1" dirty="0"/>
              <a:t>激发态核散射截面大于基态核</a:t>
            </a:r>
            <a:r>
              <a:rPr lang="zh-CN" altLang="zh-CN" b="1" dirty="0" smtClean="0"/>
              <a:t>散射截面</a:t>
            </a:r>
            <a:endParaRPr lang="en-US" altLang="zh-CN" b="1" dirty="0" smtClean="0"/>
          </a:p>
          <a:p>
            <a:pPr>
              <a:lnSpc>
                <a:spcPct val="150000"/>
              </a:lnSpc>
            </a:pPr>
            <a:r>
              <a:rPr lang="zh-CN" altLang="zh-CN" sz="2000" dirty="0"/>
              <a:t>容易看出，处于激发态</a:t>
            </a:r>
            <a:r>
              <a:rPr lang="zh-CN" altLang="zh-CN" sz="2000" dirty="0" smtClean="0"/>
              <a:t>的</a:t>
            </a:r>
            <a:r>
              <a:rPr lang="en-US" altLang="zh-CN" sz="2000" i="1" dirty="0" smtClean="0"/>
              <a:t>A </a:t>
            </a:r>
            <a:r>
              <a:rPr lang="zh-CN" altLang="zh-CN" sz="2000" dirty="0" smtClean="0"/>
              <a:t>核</a:t>
            </a:r>
            <a:r>
              <a:rPr lang="zh-CN" altLang="zh-CN" sz="2000" dirty="0"/>
              <a:t>与质子的散射截面将大于处于</a:t>
            </a:r>
            <a:r>
              <a:rPr lang="zh-CN" altLang="zh-CN" sz="2000" dirty="0" smtClean="0"/>
              <a:t>基态</a:t>
            </a:r>
            <a:r>
              <a:rPr lang="en-US" altLang="zh-CN" sz="2000" i="1" dirty="0"/>
              <a:t>A</a:t>
            </a:r>
            <a:r>
              <a:rPr lang="en-US" altLang="zh-CN" sz="2000" dirty="0" smtClean="0"/>
              <a:t> </a:t>
            </a:r>
            <a:r>
              <a:rPr lang="zh-CN" altLang="zh-CN" sz="2000" dirty="0"/>
              <a:t>核与质子的散射截面。设</a:t>
            </a:r>
            <a:r>
              <a:rPr lang="en-US" altLang="zh-CN" sz="2000" dirty="0"/>
              <a:t> </a:t>
            </a:r>
            <a:r>
              <a:rPr lang="en-US" altLang="zh-CN" sz="2000" dirty="0" smtClean="0"/>
              <a:t>     </a:t>
            </a:r>
            <a:r>
              <a:rPr lang="zh-CN" altLang="zh-CN" sz="2000" dirty="0" smtClean="0"/>
              <a:t>和</a:t>
            </a:r>
            <a:r>
              <a:rPr lang="en-US" altLang="zh-CN" sz="2000" dirty="0" smtClean="0"/>
              <a:t>      </a:t>
            </a:r>
            <a:r>
              <a:rPr lang="zh-CN" altLang="zh-CN" sz="2000" dirty="0" smtClean="0"/>
              <a:t>分别</a:t>
            </a:r>
            <a:r>
              <a:rPr lang="zh-CN" altLang="zh-CN" sz="2000" dirty="0"/>
              <a:t>是处于激发态</a:t>
            </a:r>
            <a:r>
              <a:rPr lang="zh-CN" altLang="zh-CN" sz="2000" dirty="0" smtClean="0"/>
              <a:t>的</a:t>
            </a:r>
            <a:r>
              <a:rPr lang="en-US" altLang="zh-CN" sz="2000" i="1" dirty="0" smtClean="0"/>
              <a:t>A </a:t>
            </a:r>
            <a:r>
              <a:rPr lang="zh-CN" altLang="zh-CN" sz="2000" dirty="0" smtClean="0"/>
              <a:t>核</a:t>
            </a:r>
            <a:r>
              <a:rPr lang="zh-CN" altLang="zh-CN" sz="2000" dirty="0"/>
              <a:t>与质子的散射截面和处于</a:t>
            </a:r>
            <a:r>
              <a:rPr lang="zh-CN" altLang="zh-CN" sz="2000" dirty="0" smtClean="0"/>
              <a:t>基态</a:t>
            </a:r>
            <a:r>
              <a:rPr lang="en-US" altLang="zh-CN" sz="2000" i="1" dirty="0" smtClean="0"/>
              <a:t>A </a:t>
            </a:r>
            <a:r>
              <a:rPr lang="zh-CN" altLang="zh-CN" sz="2000" dirty="0" smtClean="0"/>
              <a:t>核</a:t>
            </a:r>
            <a:r>
              <a:rPr lang="zh-CN" altLang="zh-CN" sz="2000" dirty="0"/>
              <a:t>与质子的散射截面，由（</a:t>
            </a:r>
            <a:r>
              <a:rPr lang="en-US" altLang="zh-CN" sz="2000" dirty="0"/>
              <a:t>2. 2</a:t>
            </a:r>
            <a:r>
              <a:rPr lang="zh-CN" altLang="zh-CN" sz="2000" dirty="0"/>
              <a:t>）容易看出，必然</a:t>
            </a:r>
            <a:r>
              <a:rPr lang="zh-CN" altLang="zh-CN" sz="2000" dirty="0" smtClean="0"/>
              <a:t>有</a:t>
            </a:r>
            <a:endParaRPr lang="en-US" altLang="zh-CN" sz="2000" dirty="0" smtClean="0"/>
          </a:p>
          <a:p>
            <a:pPr>
              <a:lnSpc>
                <a:spcPct val="150000"/>
              </a:lnSpc>
            </a:pPr>
            <a:endParaRPr lang="en-US" altLang="zh-CN" sz="2000" dirty="0"/>
          </a:p>
          <a:p>
            <a:pPr>
              <a:lnSpc>
                <a:spcPct val="150000"/>
              </a:lnSpc>
            </a:pPr>
            <a:r>
              <a:rPr lang="zh-CN" altLang="zh-CN" sz="2000" dirty="0"/>
              <a:t>这是因为，一般情况下，同一时刻，核只与一个质子发生反应。在热平衡时，与核表面距离相同处，质子分布及其动能是相同的。核激发态长轴增大，体积不变，因此其表面积增大，能在更大的范围接触质子，与质子发生反应。这时，不仅仅反应温度低，而且散射截面也增大了。散射截面增大等效于基态核</a:t>
            </a:r>
            <a:r>
              <a:rPr lang="zh-CN" altLang="zh-CN" sz="2000" dirty="0" smtClean="0"/>
              <a:t>密度</a:t>
            </a:r>
            <a:r>
              <a:rPr lang="en-US" altLang="zh-CN" sz="2000" dirty="0" smtClean="0"/>
              <a:t>n</a:t>
            </a:r>
            <a:r>
              <a:rPr lang="zh-CN" altLang="zh-CN" sz="2000" dirty="0" smtClean="0"/>
              <a:t>增大</a:t>
            </a:r>
            <a:r>
              <a:rPr lang="zh-CN" altLang="zh-CN" sz="2000" dirty="0"/>
              <a:t>。</a:t>
            </a:r>
            <a:endParaRPr lang="zh-CN" altLang="en-US" sz="20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782322044"/>
              </p:ext>
            </p:extLst>
          </p:nvPr>
        </p:nvGraphicFramePr>
        <p:xfrm>
          <a:off x="3494980" y="2492896"/>
          <a:ext cx="500956" cy="379512"/>
        </p:xfrm>
        <a:graphic>
          <a:graphicData uri="http://schemas.openxmlformats.org/presentationml/2006/ole">
            <mc:AlternateContent xmlns:mc="http://schemas.openxmlformats.org/markup-compatibility/2006">
              <mc:Choice xmlns:v="urn:schemas-microsoft-com:vml" Requires="v">
                <p:oleObj spid="_x0000_s28745" name="公式" r:id="rId3" imgW="317087" imgH="240986" progId="Equation.3">
                  <p:embed/>
                </p:oleObj>
              </mc:Choice>
              <mc:Fallback>
                <p:oleObj name="公式" r:id="rId3" imgW="317087" imgH="24098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980" y="2492896"/>
                        <a:ext cx="500956" cy="379512"/>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2072767202"/>
              </p:ext>
            </p:extLst>
          </p:nvPr>
        </p:nvGraphicFramePr>
        <p:xfrm>
          <a:off x="4248472" y="2533955"/>
          <a:ext cx="395536" cy="318981"/>
        </p:xfrm>
        <a:graphic>
          <a:graphicData uri="http://schemas.openxmlformats.org/presentationml/2006/ole">
            <mc:AlternateContent xmlns:mc="http://schemas.openxmlformats.org/markup-compatibility/2006">
              <mc:Choice xmlns:v="urn:schemas-microsoft-com:vml" Requires="v">
                <p:oleObj spid="_x0000_s28746" name="公式" r:id="rId5" imgW="291973" imgH="241195" progId="Equation.3">
                  <p:embed/>
                </p:oleObj>
              </mc:Choice>
              <mc:Fallback>
                <p:oleObj name="公式" r:id="rId5" imgW="291973"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472" y="2533955"/>
                        <a:ext cx="395536" cy="318981"/>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001839203"/>
              </p:ext>
            </p:extLst>
          </p:nvPr>
        </p:nvGraphicFramePr>
        <p:xfrm>
          <a:off x="2330781" y="3573016"/>
          <a:ext cx="4482437" cy="482724"/>
        </p:xfrm>
        <a:graphic>
          <a:graphicData uri="http://schemas.openxmlformats.org/presentationml/2006/ole">
            <mc:AlternateContent xmlns:mc="http://schemas.openxmlformats.org/markup-compatibility/2006">
              <mc:Choice xmlns:v="urn:schemas-microsoft-com:vml" Requires="v">
                <p:oleObj spid="_x0000_s28747" name="公式" r:id="rId7" imgW="2476500" imgH="266700" progId="Equation.3">
                  <p:embed/>
                </p:oleObj>
              </mc:Choice>
              <mc:Fallback>
                <p:oleObj name="公式" r:id="rId7" imgW="2476500" imgH="266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781" y="3573016"/>
                        <a:ext cx="4482437" cy="482724"/>
                      </a:xfrm>
                      <a:prstGeom prst="rect">
                        <a:avLst/>
                      </a:prstGeom>
                      <a:noFill/>
                    </p:spPr>
                  </p:pic>
                </p:oleObj>
              </mc:Fallback>
            </mc:AlternateContent>
          </a:graphicData>
        </a:graphic>
      </p:graphicFrame>
    </p:spTree>
    <p:extLst>
      <p:ext uri="{BB962C8B-B14F-4D97-AF65-F5344CB8AC3E}">
        <p14:creationId xmlns:p14="http://schemas.microsoft.com/office/powerpoint/2010/main" val="2193965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由于聚变反应能在等离子体较低温度实现，因此更容易约束等离子体，延长约束时间</a:t>
            </a:r>
            <a:r>
              <a:rPr lang="en-US" altLang="zh-CN" sz="2400" dirty="0"/>
              <a:t> </a:t>
            </a:r>
            <a:r>
              <a:rPr lang="en-US" altLang="zh-CN" sz="2400" dirty="0" smtClean="0"/>
              <a:t>   </a:t>
            </a:r>
            <a:r>
              <a:rPr lang="zh-CN" altLang="zh-CN" sz="2400" dirty="0" smtClean="0"/>
              <a:t>。</a:t>
            </a:r>
            <a:endParaRPr lang="zh-CN" altLang="zh-CN" sz="2400" dirty="0"/>
          </a:p>
          <a:p>
            <a:pPr>
              <a:lnSpc>
                <a:spcPct val="150000"/>
              </a:lnSpc>
            </a:pPr>
            <a:r>
              <a:rPr lang="zh-CN" altLang="zh-CN" sz="2400" dirty="0"/>
              <a:t>可见，按上述方法，</a:t>
            </a:r>
            <a:r>
              <a:rPr lang="en-US" altLang="zh-CN" sz="2400" dirty="0"/>
              <a:t> </a:t>
            </a:r>
            <a:r>
              <a:rPr lang="en-US" altLang="zh-CN" sz="2400" dirty="0" smtClean="0"/>
              <a:t>  </a:t>
            </a:r>
            <a:r>
              <a:rPr lang="zh-CN" altLang="zh-CN" sz="2400" dirty="0" smtClean="0"/>
              <a:t>可以</a:t>
            </a:r>
            <a:r>
              <a:rPr lang="zh-CN" altLang="zh-CN" sz="2400" dirty="0"/>
              <a:t>增大，劳逊判据更容易达到，从而聚变点火更容易实现。</a:t>
            </a:r>
          </a:p>
          <a:p>
            <a:pPr>
              <a:lnSpc>
                <a:spcPct val="150000"/>
              </a:lnSpc>
            </a:pPr>
            <a:r>
              <a:rPr lang="zh-CN" altLang="zh-CN" sz="2400" dirty="0"/>
              <a:t>显然，将</a:t>
            </a:r>
            <a:r>
              <a:rPr lang="zh-CN" altLang="zh-CN" sz="2400" dirty="0" smtClean="0"/>
              <a:t>质子</a:t>
            </a:r>
            <a:r>
              <a:rPr lang="en-US" altLang="zh-CN" sz="2400" i="1" dirty="0" smtClean="0"/>
              <a:t>p </a:t>
            </a:r>
            <a:r>
              <a:rPr lang="zh-CN" altLang="zh-CN" sz="2400" dirty="0" smtClean="0"/>
              <a:t>代换</a:t>
            </a:r>
            <a:r>
              <a:rPr lang="zh-CN" altLang="zh-CN" sz="2400" dirty="0"/>
              <a:t>为处于激发态或基态</a:t>
            </a:r>
            <a:r>
              <a:rPr lang="zh-CN" altLang="zh-CN" sz="2400" dirty="0" smtClean="0"/>
              <a:t>的</a:t>
            </a:r>
            <a:r>
              <a:rPr lang="en-US" altLang="zh-CN" sz="2400" i="1" dirty="0" smtClean="0"/>
              <a:t>B </a:t>
            </a:r>
            <a:r>
              <a:rPr lang="zh-CN" altLang="zh-CN" sz="2400" dirty="0" smtClean="0"/>
              <a:t>种</a:t>
            </a:r>
            <a:r>
              <a:rPr lang="zh-CN" altLang="zh-CN" sz="2400" dirty="0"/>
              <a:t>核，以上结论定性上仍然成立。</a:t>
            </a: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944146505"/>
              </p:ext>
            </p:extLst>
          </p:nvPr>
        </p:nvGraphicFramePr>
        <p:xfrm>
          <a:off x="4608512" y="2204864"/>
          <a:ext cx="323528" cy="307504"/>
        </p:xfrm>
        <a:graphic>
          <a:graphicData uri="http://schemas.openxmlformats.org/presentationml/2006/ole">
            <mc:AlternateContent xmlns:mc="http://schemas.openxmlformats.org/markup-compatibility/2006">
              <mc:Choice xmlns:v="urn:schemas-microsoft-com:vml" Requires="v">
                <p:oleObj spid="_x0000_s29743" name="公式" r:id="rId3" imgW="127055" imgH="139761" progId="Equation.3">
                  <p:embed/>
                </p:oleObj>
              </mc:Choice>
              <mc:Fallback>
                <p:oleObj name="公式" r:id="rId3" imgW="127055" imgH="13976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2" y="2204864"/>
                        <a:ext cx="323528" cy="307504"/>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154532180"/>
              </p:ext>
            </p:extLst>
          </p:nvPr>
        </p:nvGraphicFramePr>
        <p:xfrm>
          <a:off x="3528392" y="2833464"/>
          <a:ext cx="395536" cy="307504"/>
        </p:xfrm>
        <a:graphic>
          <a:graphicData uri="http://schemas.openxmlformats.org/presentationml/2006/ole">
            <mc:AlternateContent xmlns:mc="http://schemas.openxmlformats.org/markup-compatibility/2006">
              <mc:Choice xmlns:v="urn:schemas-microsoft-com:vml" Requires="v">
                <p:oleObj spid="_x0000_s29744" name="公式" r:id="rId5" imgW="215994" imgH="139761" progId="Equation.3">
                  <p:embed/>
                </p:oleObj>
              </mc:Choice>
              <mc:Fallback>
                <p:oleObj name="公式" r:id="rId5" imgW="215994" imgH="13976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8392" y="2833464"/>
                        <a:ext cx="395536" cy="307504"/>
                      </a:xfrm>
                      <a:prstGeom prst="rect">
                        <a:avLst/>
                      </a:prstGeom>
                      <a:noFill/>
                    </p:spPr>
                  </p:pic>
                </p:oleObj>
              </mc:Fallback>
            </mc:AlternateContent>
          </a:graphicData>
        </a:graphic>
      </p:graphicFrame>
    </p:spTree>
    <p:extLst>
      <p:ext uri="{BB962C8B-B14F-4D97-AF65-F5344CB8AC3E}">
        <p14:creationId xmlns:p14="http://schemas.microsoft.com/office/powerpoint/2010/main" val="999097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从另一个方面也能看出激发态核的聚变能够在低温实现。实际上，聚变点火需要首先输入足够多的能量</a:t>
            </a:r>
            <a:r>
              <a:rPr lang="en-US" altLang="zh-CN" sz="2400" dirty="0"/>
              <a:t> </a:t>
            </a:r>
            <a:r>
              <a:rPr lang="en-US" altLang="zh-CN" sz="2400" dirty="0" smtClean="0"/>
              <a:t>    </a:t>
            </a:r>
            <a:r>
              <a:rPr lang="zh-CN" altLang="zh-CN" sz="2400" dirty="0" smtClean="0"/>
              <a:t>。</a:t>
            </a:r>
            <a:r>
              <a:rPr lang="en-US" altLang="zh-CN" sz="2400" dirty="0" smtClean="0"/>
              <a:t>  </a:t>
            </a:r>
            <a:r>
              <a:rPr lang="zh-CN" altLang="zh-CN" sz="2400" dirty="0" smtClean="0"/>
              <a:t>如果</a:t>
            </a:r>
            <a:r>
              <a:rPr lang="en-US" altLang="zh-CN" sz="2400" dirty="0" smtClean="0"/>
              <a:t>     </a:t>
            </a:r>
            <a:r>
              <a:rPr lang="zh-CN" altLang="zh-CN" sz="2400" dirty="0" smtClean="0"/>
              <a:t>都是</a:t>
            </a:r>
            <a:r>
              <a:rPr lang="zh-CN" altLang="zh-CN" sz="2400" dirty="0"/>
              <a:t>基态核的热能，相应的等离子体温度</a:t>
            </a:r>
            <a:r>
              <a:rPr lang="zh-CN" altLang="zh-CN" sz="2400" dirty="0" smtClean="0"/>
              <a:t>为</a:t>
            </a:r>
            <a:r>
              <a:rPr lang="en-US" altLang="zh-CN" sz="2400" dirty="0" smtClean="0"/>
              <a:t>     </a:t>
            </a:r>
            <a:r>
              <a:rPr lang="zh-CN" altLang="zh-CN" sz="2400" dirty="0"/>
              <a:t>，那么当靶核处于激发态，就</a:t>
            </a:r>
            <a:r>
              <a:rPr lang="zh-CN" altLang="zh-CN" sz="2400" dirty="0" smtClean="0"/>
              <a:t>意味着</a:t>
            </a:r>
            <a:r>
              <a:rPr lang="en-US" altLang="zh-CN" sz="2400" dirty="0" smtClean="0"/>
              <a:t>     </a:t>
            </a:r>
            <a:r>
              <a:rPr lang="zh-CN" altLang="zh-CN" sz="2400" dirty="0"/>
              <a:t>的一部分已经储藏在靶核中。这部分能量</a:t>
            </a:r>
            <a:r>
              <a:rPr lang="en-US" altLang="zh-CN" sz="2400" dirty="0"/>
              <a:t> </a:t>
            </a:r>
            <a:r>
              <a:rPr lang="en-US" altLang="zh-CN" sz="2400" dirty="0" smtClean="0"/>
              <a:t>    </a:t>
            </a:r>
            <a:r>
              <a:rPr lang="zh-CN" altLang="zh-CN" sz="2400" dirty="0" smtClean="0"/>
              <a:t>随</a:t>
            </a:r>
            <a:r>
              <a:rPr lang="zh-CN" altLang="zh-CN" sz="2400" dirty="0"/>
              <a:t>热能的输入能够释放出来是，这样所需要输入的热能</a:t>
            </a:r>
            <a:r>
              <a:rPr lang="en-US" altLang="zh-CN" sz="2400" dirty="0"/>
              <a:t> </a:t>
            </a:r>
            <a:r>
              <a:rPr lang="en-US" altLang="zh-CN" sz="2400" dirty="0" smtClean="0"/>
              <a:t>    </a:t>
            </a:r>
            <a:r>
              <a:rPr lang="zh-CN" altLang="zh-CN" sz="2400" dirty="0" smtClean="0"/>
              <a:t>就</a:t>
            </a:r>
            <a:r>
              <a:rPr lang="zh-CN" altLang="zh-CN" sz="2400" dirty="0"/>
              <a:t>不必再</a:t>
            </a:r>
            <a:r>
              <a:rPr lang="zh-CN" altLang="zh-CN" sz="2400" dirty="0" smtClean="0"/>
              <a:t>是</a:t>
            </a:r>
            <a:r>
              <a:rPr lang="en-US" altLang="zh-CN" sz="2400" dirty="0" smtClean="0"/>
              <a:t>      </a:t>
            </a:r>
            <a:r>
              <a:rPr lang="zh-CN" altLang="zh-CN" sz="2400" dirty="0"/>
              <a:t>，只要</a:t>
            </a:r>
            <a:r>
              <a:rPr lang="en-US" altLang="zh-CN" sz="2400" dirty="0"/>
              <a:t> </a:t>
            </a:r>
            <a:r>
              <a:rPr lang="en-US" altLang="zh-CN" sz="2400" dirty="0" smtClean="0"/>
              <a:t>        </a:t>
            </a:r>
            <a:r>
              <a:rPr lang="zh-CN" altLang="zh-CN" sz="2400" dirty="0" smtClean="0"/>
              <a:t>就</a:t>
            </a:r>
            <a:r>
              <a:rPr lang="zh-CN" altLang="zh-CN" sz="2400" dirty="0"/>
              <a:t>可以了，相应的激发态核的等离子体温度</a:t>
            </a:r>
            <a:r>
              <a:rPr lang="en-US" altLang="zh-CN" sz="2400" dirty="0"/>
              <a:t> </a:t>
            </a:r>
            <a:r>
              <a:rPr lang="en-US" altLang="zh-CN" sz="2400" dirty="0" smtClean="0"/>
              <a:t>   </a:t>
            </a:r>
            <a:r>
              <a:rPr lang="zh-CN" altLang="zh-CN" sz="2400" dirty="0" smtClean="0"/>
              <a:t>也</a:t>
            </a:r>
            <a:r>
              <a:rPr lang="zh-CN" altLang="zh-CN" sz="2400" dirty="0"/>
              <a:t>将</a:t>
            </a:r>
            <a:r>
              <a:rPr lang="zh-CN" altLang="zh-CN" sz="2400" dirty="0" smtClean="0"/>
              <a:t>低于</a:t>
            </a:r>
            <a:r>
              <a:rPr lang="en-US" altLang="zh-CN" sz="2400" dirty="0" smtClean="0"/>
              <a:t>  </a:t>
            </a:r>
            <a:r>
              <a:rPr lang="zh-CN" altLang="zh-CN" sz="2400" dirty="0" smtClean="0"/>
              <a:t>。</a:t>
            </a: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855607177"/>
              </p:ext>
            </p:extLst>
          </p:nvPr>
        </p:nvGraphicFramePr>
        <p:xfrm>
          <a:off x="7020272" y="2185392"/>
          <a:ext cx="395536" cy="379512"/>
        </p:xfrm>
        <a:graphic>
          <a:graphicData uri="http://schemas.openxmlformats.org/presentationml/2006/ole">
            <mc:AlternateContent xmlns:mc="http://schemas.openxmlformats.org/markup-compatibility/2006">
              <mc:Choice xmlns:v="urn:schemas-microsoft-com:vml" Requires="v">
                <p:oleObj spid="_x0000_s30942" name="公式" r:id="rId3" imgW="215994" imgH="215994" progId="Equation.3">
                  <p:embed/>
                </p:oleObj>
              </mc:Choice>
              <mc:Fallback>
                <p:oleObj name="公式" r:id="rId3" imgW="215994" imgH="21599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185392"/>
                        <a:ext cx="395536" cy="379512"/>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173458942"/>
              </p:ext>
            </p:extLst>
          </p:nvPr>
        </p:nvGraphicFramePr>
        <p:xfrm>
          <a:off x="1259632" y="2708920"/>
          <a:ext cx="395288" cy="379412"/>
        </p:xfrm>
        <a:graphic>
          <a:graphicData uri="http://schemas.openxmlformats.org/presentationml/2006/ole">
            <mc:AlternateContent xmlns:mc="http://schemas.openxmlformats.org/markup-compatibility/2006">
              <mc:Choice xmlns:v="urn:schemas-microsoft-com:vml" Requires="v">
                <p:oleObj spid="_x0000_s30943" name="公式" r:id="rId5" imgW="215994" imgH="215994" progId="Equation.3">
                  <p:embed/>
                </p:oleObj>
              </mc:Choice>
              <mc:Fallback>
                <p:oleObj name="公式" r:id="rId5" imgW="215994" imgH="215994" progId="Equation.3">
                  <p:embed/>
                  <p:pic>
                    <p:nvPicPr>
                      <p:cNvPr id="0"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708920"/>
                        <a:ext cx="3952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388138187"/>
              </p:ext>
            </p:extLst>
          </p:nvPr>
        </p:nvGraphicFramePr>
        <p:xfrm>
          <a:off x="7524328" y="2780928"/>
          <a:ext cx="395536" cy="379512"/>
        </p:xfrm>
        <a:graphic>
          <a:graphicData uri="http://schemas.openxmlformats.org/presentationml/2006/ole">
            <mc:AlternateContent xmlns:mc="http://schemas.openxmlformats.org/markup-compatibility/2006">
              <mc:Choice xmlns:v="urn:schemas-microsoft-com:vml" Requires="v">
                <p:oleObj spid="_x0000_s30944" name="公式" r:id="rId6" imgW="190500" imgH="215900" progId="Equation.3">
                  <p:embed/>
                </p:oleObj>
              </mc:Choice>
              <mc:Fallback>
                <p:oleObj name="公式" r:id="rId6" imgW="190500" imgH="2159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2780928"/>
                        <a:ext cx="395536" cy="379512"/>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41223216"/>
              </p:ext>
            </p:extLst>
          </p:nvPr>
        </p:nvGraphicFramePr>
        <p:xfrm>
          <a:off x="5220072" y="3284984"/>
          <a:ext cx="395288" cy="379412"/>
        </p:xfrm>
        <a:graphic>
          <a:graphicData uri="http://schemas.openxmlformats.org/presentationml/2006/ole">
            <mc:AlternateContent xmlns:mc="http://schemas.openxmlformats.org/markup-compatibility/2006">
              <mc:Choice xmlns:v="urn:schemas-microsoft-com:vml" Requires="v">
                <p:oleObj spid="_x0000_s30945" name="公式" r:id="rId8" imgW="215994" imgH="215994" progId="Equation.3">
                  <p:embed/>
                </p:oleObj>
              </mc:Choice>
              <mc:Fallback>
                <p:oleObj name="公式" r:id="rId8" imgW="215994" imgH="215994" progId="Equation.3">
                  <p:embed/>
                  <p:pic>
                    <p:nvPicPr>
                      <p:cNvPr id="0"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284984"/>
                        <a:ext cx="3952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495635127"/>
              </p:ext>
            </p:extLst>
          </p:nvPr>
        </p:nvGraphicFramePr>
        <p:xfrm>
          <a:off x="3672408" y="3841576"/>
          <a:ext cx="395536" cy="379512"/>
        </p:xfrm>
        <a:graphic>
          <a:graphicData uri="http://schemas.openxmlformats.org/presentationml/2006/ole">
            <mc:AlternateContent xmlns:mc="http://schemas.openxmlformats.org/markup-compatibility/2006">
              <mc:Choice xmlns:v="urn:schemas-microsoft-com:vml" Requires="v">
                <p:oleObj spid="_x0000_s30946" name="公式" r:id="rId9" imgW="190500" imgH="228600" progId="Equation.3">
                  <p:embed/>
                </p:oleObj>
              </mc:Choice>
              <mc:Fallback>
                <p:oleObj name="公式" r:id="rId9" imgW="1905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2408" y="3841576"/>
                        <a:ext cx="395536" cy="379512"/>
                      </a:xfrm>
                      <a:prstGeom prst="rect">
                        <a:avLst/>
                      </a:prstGeom>
                      <a:noFill/>
                    </p:spPr>
                  </p:pic>
                </p:oleObj>
              </mc:Fallback>
            </mc:AlternateContent>
          </a:graphicData>
        </a:graphic>
      </p:graphicFrame>
      <p:sp>
        <p:nvSpPr>
          <p:cNvPr id="13"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1717452707"/>
              </p:ext>
            </p:extLst>
          </p:nvPr>
        </p:nvGraphicFramePr>
        <p:xfrm>
          <a:off x="3995936" y="4365104"/>
          <a:ext cx="467544" cy="451520"/>
        </p:xfrm>
        <a:graphic>
          <a:graphicData uri="http://schemas.openxmlformats.org/presentationml/2006/ole">
            <mc:AlternateContent xmlns:mc="http://schemas.openxmlformats.org/markup-compatibility/2006">
              <mc:Choice xmlns:v="urn:schemas-microsoft-com:vml" Requires="v">
                <p:oleObj spid="_x0000_s30947" name="公式" r:id="rId11" imgW="254110" imgH="228699" progId="Equation.3">
                  <p:embed/>
                </p:oleObj>
              </mc:Choice>
              <mc:Fallback>
                <p:oleObj name="公式" r:id="rId11" imgW="254110" imgH="228699"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5936" y="4365104"/>
                        <a:ext cx="467544" cy="451520"/>
                      </a:xfrm>
                      <a:prstGeom prst="rect">
                        <a:avLst/>
                      </a:prstGeom>
                      <a:noFill/>
                    </p:spPr>
                  </p:pic>
                </p:oleObj>
              </mc:Fallback>
            </mc:AlternateContent>
          </a:graphicData>
        </a:graphic>
      </p:graphicFrame>
      <p:sp>
        <p:nvSpPr>
          <p:cNvPr id="15"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3231172729"/>
              </p:ext>
            </p:extLst>
          </p:nvPr>
        </p:nvGraphicFramePr>
        <p:xfrm>
          <a:off x="6012160" y="4365104"/>
          <a:ext cx="395536" cy="395536"/>
        </p:xfrm>
        <a:graphic>
          <a:graphicData uri="http://schemas.openxmlformats.org/presentationml/2006/ole">
            <mc:AlternateContent xmlns:mc="http://schemas.openxmlformats.org/markup-compatibility/2006">
              <mc:Choice xmlns:v="urn:schemas-microsoft-com:vml" Requires="v">
                <p:oleObj spid="_x0000_s30948" name="公式" r:id="rId13" imgW="215994" imgH="215994" progId="Equation.3">
                  <p:embed/>
                </p:oleObj>
              </mc:Choice>
              <mc:Fallback>
                <p:oleObj name="公式" r:id="rId13" imgW="215994" imgH="215994"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2160" y="4365104"/>
                        <a:ext cx="395536" cy="395536"/>
                      </a:xfrm>
                      <a:prstGeom prst="rect">
                        <a:avLst/>
                      </a:prstGeom>
                      <a:noFill/>
                    </p:spPr>
                  </p:pic>
                </p:oleObj>
              </mc:Fallback>
            </mc:AlternateContent>
          </a:graphicData>
        </a:graphic>
      </p:graphicFrame>
      <p:sp>
        <p:nvSpPr>
          <p:cNvPr id="17"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1629728998"/>
              </p:ext>
            </p:extLst>
          </p:nvPr>
        </p:nvGraphicFramePr>
        <p:xfrm>
          <a:off x="7524328" y="4437112"/>
          <a:ext cx="1230016" cy="307504"/>
        </p:xfrm>
        <a:graphic>
          <a:graphicData uri="http://schemas.openxmlformats.org/presentationml/2006/ole">
            <mc:AlternateContent xmlns:mc="http://schemas.openxmlformats.org/markup-compatibility/2006">
              <mc:Choice xmlns:v="urn:schemas-microsoft-com:vml" Requires="v">
                <p:oleObj spid="_x0000_s30949" name="公式" r:id="rId15" imgW="927100" imgH="228600" progId="Equation.3">
                  <p:embed/>
                </p:oleObj>
              </mc:Choice>
              <mc:Fallback>
                <p:oleObj name="公式" r:id="rId15" imgW="927100" imgH="228600"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328" y="4437112"/>
                        <a:ext cx="1230016" cy="307504"/>
                      </a:xfrm>
                      <a:prstGeom prst="rect">
                        <a:avLst/>
                      </a:prstGeom>
                      <a:noFill/>
                    </p:spPr>
                  </p:pic>
                </p:oleObj>
              </mc:Fallback>
            </mc:AlternateContent>
          </a:graphicData>
        </a:graphic>
      </p:graphicFrame>
      <p:sp>
        <p:nvSpPr>
          <p:cNvPr id="19"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3352746821"/>
              </p:ext>
            </p:extLst>
          </p:nvPr>
        </p:nvGraphicFramePr>
        <p:xfrm>
          <a:off x="6660232" y="4941168"/>
          <a:ext cx="395536" cy="412733"/>
        </p:xfrm>
        <a:graphic>
          <a:graphicData uri="http://schemas.openxmlformats.org/presentationml/2006/ole">
            <mc:AlternateContent xmlns:mc="http://schemas.openxmlformats.org/markup-compatibility/2006">
              <mc:Choice xmlns:v="urn:schemas-microsoft-com:vml" Requires="v">
                <p:oleObj spid="_x0000_s30950" name="Equation" r:id="rId17" imgW="215994" imgH="228699" progId="Equation.DSMT4">
                  <p:embed/>
                </p:oleObj>
              </mc:Choice>
              <mc:Fallback>
                <p:oleObj name="Equation" r:id="rId17" imgW="215994" imgH="228699" progId="Equation.DSMT4">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60232" y="4941168"/>
                        <a:ext cx="395536" cy="412733"/>
                      </a:xfrm>
                      <a:prstGeom prst="rect">
                        <a:avLst/>
                      </a:prstGeom>
                      <a:noFill/>
                    </p:spPr>
                  </p:pic>
                </p:oleObj>
              </mc:Fallback>
            </mc:AlternateContent>
          </a:graphicData>
        </a:graphic>
      </p:graphicFrame>
      <p:sp>
        <p:nvSpPr>
          <p:cNvPr id="21"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2444265503"/>
              </p:ext>
            </p:extLst>
          </p:nvPr>
        </p:nvGraphicFramePr>
        <p:xfrm>
          <a:off x="8244408" y="4941168"/>
          <a:ext cx="288032" cy="360040"/>
        </p:xfrm>
        <a:graphic>
          <a:graphicData uri="http://schemas.openxmlformats.org/presentationml/2006/ole">
            <mc:AlternateContent xmlns:mc="http://schemas.openxmlformats.org/markup-compatibility/2006">
              <mc:Choice xmlns:v="urn:schemas-microsoft-com:vml" Requires="v">
                <p:oleObj spid="_x0000_s30951" name="Equation" r:id="rId19" imgW="177492" imgH="228204" progId="Equation.DSMT4">
                  <p:embed/>
                </p:oleObj>
              </mc:Choice>
              <mc:Fallback>
                <p:oleObj name="Equation" r:id="rId19" imgW="177492" imgH="228204" progId="Equation.DSMT4">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44408" y="4941168"/>
                        <a:ext cx="288032" cy="360040"/>
                      </a:xfrm>
                      <a:prstGeom prst="rect">
                        <a:avLst/>
                      </a:prstGeom>
                      <a:noFill/>
                    </p:spPr>
                  </p:pic>
                </p:oleObj>
              </mc:Fallback>
            </mc:AlternateContent>
          </a:graphicData>
        </a:graphic>
      </p:graphicFrame>
    </p:spTree>
    <p:extLst>
      <p:ext uri="{BB962C8B-B14F-4D97-AF65-F5344CB8AC3E}">
        <p14:creationId xmlns:p14="http://schemas.microsoft.com/office/powerpoint/2010/main" val="4241019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b="1" dirty="0"/>
              <a:t>（</a:t>
            </a:r>
            <a:r>
              <a:rPr lang="en-US" altLang="zh-CN" b="1" dirty="0"/>
              <a:t>3</a:t>
            </a:r>
            <a:r>
              <a:rPr lang="zh-CN" altLang="zh-CN" b="1" dirty="0"/>
              <a:t>） 适用于核聚变原子的选择与</a:t>
            </a:r>
            <a:r>
              <a:rPr lang="zh-CN" altLang="zh-CN" b="1" dirty="0" smtClean="0"/>
              <a:t>例子</a:t>
            </a:r>
            <a:endParaRPr lang="en-US" altLang="zh-CN" b="1" dirty="0" smtClean="0"/>
          </a:p>
          <a:p>
            <a:pPr>
              <a:lnSpc>
                <a:spcPct val="150000"/>
              </a:lnSpc>
            </a:pPr>
            <a:r>
              <a:rPr lang="zh-CN" altLang="zh-CN" sz="2400" dirty="0"/>
              <a:t>不同于传统聚变原子的选择，氘、氚不是聚变原子的最佳候选者。由以上所述，可以看出，按上述实现聚变的途径，聚变原子应具有以下特点</a:t>
            </a:r>
            <a:r>
              <a:rPr lang="zh-CN" altLang="zh-CN" sz="2400" dirty="0" smtClean="0"/>
              <a:t>：</a:t>
            </a:r>
            <a:endParaRPr lang="en-US" altLang="zh-CN" sz="2400" dirty="0" smtClean="0"/>
          </a:p>
          <a:p>
            <a:pPr>
              <a:lnSpc>
                <a:spcPct val="150000"/>
              </a:lnSpc>
            </a:pPr>
            <a:r>
              <a:rPr lang="zh-CN" altLang="zh-CN" sz="2400" dirty="0"/>
              <a:t>聚变原子核应有激发态；激发态之一应有较高的能量和较长的寿命；聚变原子的质量应较小。</a:t>
            </a: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457694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 例如，可以选择</a:t>
            </a:r>
            <a:r>
              <a:rPr lang="en-US" altLang="zh-CN" sz="2400" dirty="0"/>
              <a:t> </a:t>
            </a:r>
            <a:r>
              <a:rPr lang="en-US" altLang="zh-CN" sz="2400" dirty="0" smtClean="0"/>
              <a:t>    </a:t>
            </a:r>
            <a:r>
              <a:rPr lang="zh-CN" altLang="zh-CN" sz="2400" dirty="0"/>
              <a:t>和</a:t>
            </a:r>
            <a:r>
              <a:rPr lang="en-US" altLang="zh-CN" sz="2400" dirty="0"/>
              <a:t> </a:t>
            </a:r>
            <a:r>
              <a:rPr lang="en-US" altLang="zh-CN" sz="2400" dirty="0" smtClean="0"/>
              <a:t>    </a:t>
            </a:r>
            <a:r>
              <a:rPr lang="zh-CN" altLang="zh-CN" sz="2400" dirty="0" smtClean="0"/>
              <a:t>核</a:t>
            </a:r>
            <a:r>
              <a:rPr lang="zh-CN" altLang="zh-CN" sz="2400" dirty="0"/>
              <a:t>。靶球由</a:t>
            </a:r>
            <a:r>
              <a:rPr lang="en-US" altLang="zh-CN" sz="2400" dirty="0"/>
              <a:t> </a:t>
            </a:r>
            <a:r>
              <a:rPr lang="en-US" altLang="zh-CN" sz="2400" dirty="0" smtClean="0"/>
              <a:t>        </a:t>
            </a:r>
            <a:r>
              <a:rPr lang="zh-CN" altLang="zh-CN" sz="2400" dirty="0" smtClean="0"/>
              <a:t>或</a:t>
            </a:r>
            <a:r>
              <a:rPr lang="zh-CN" altLang="zh-CN" sz="2400" dirty="0"/>
              <a:t>其它硼烷分子构成。由于普通激光辐照，</a:t>
            </a:r>
            <a:r>
              <a:rPr lang="en-US" altLang="zh-CN" sz="2400" dirty="0"/>
              <a:t> </a:t>
            </a:r>
            <a:r>
              <a:rPr lang="en-US" altLang="zh-CN" sz="2400" dirty="0" smtClean="0"/>
              <a:t>       </a:t>
            </a:r>
            <a:r>
              <a:rPr lang="zh-CN" altLang="zh-CN" sz="2400" dirty="0" smtClean="0"/>
              <a:t>电离</a:t>
            </a:r>
            <a:r>
              <a:rPr lang="zh-CN" altLang="zh-CN" sz="2400" dirty="0"/>
              <a:t>为由</a:t>
            </a:r>
            <a:r>
              <a:rPr lang="en-US" altLang="zh-CN" sz="2400" dirty="0"/>
              <a:t> </a:t>
            </a:r>
            <a:r>
              <a:rPr lang="en-US" altLang="zh-CN" sz="2400" dirty="0" smtClean="0"/>
              <a:t>         </a:t>
            </a:r>
            <a:r>
              <a:rPr lang="zh-CN" altLang="zh-CN" sz="2400" dirty="0" smtClean="0"/>
              <a:t>构成</a:t>
            </a:r>
            <a:r>
              <a:rPr lang="zh-CN" altLang="zh-CN" sz="2400" dirty="0"/>
              <a:t>的等离子体。同时，由于伽码激光或伽码射线辐照，</a:t>
            </a:r>
            <a:r>
              <a:rPr lang="en-US" altLang="zh-CN" sz="2400" dirty="0"/>
              <a:t> </a:t>
            </a:r>
            <a:r>
              <a:rPr lang="zh-CN" altLang="zh-CN" sz="2400" dirty="0"/>
              <a:t>成为</a:t>
            </a:r>
            <a:r>
              <a:rPr lang="zh-CN" altLang="zh-CN" sz="2400" dirty="0" smtClean="0"/>
              <a:t>激发态</a:t>
            </a:r>
            <a:r>
              <a:rPr lang="en-US" altLang="zh-CN" sz="2400" dirty="0" smtClean="0"/>
              <a:t>     </a:t>
            </a:r>
            <a:r>
              <a:rPr lang="zh-CN" altLang="zh-CN" sz="2400" dirty="0"/>
              <a:t>。即，等离子体</a:t>
            </a:r>
            <a:r>
              <a:rPr lang="zh-CN" altLang="zh-CN" sz="2400" dirty="0" smtClean="0"/>
              <a:t>由</a:t>
            </a:r>
            <a:r>
              <a:rPr lang="en-US" altLang="zh-CN" sz="2400" dirty="0" smtClean="0"/>
              <a:t>                    </a:t>
            </a:r>
            <a:r>
              <a:rPr lang="zh-CN" altLang="zh-CN" sz="2400" dirty="0"/>
              <a:t>构成。其中</a:t>
            </a:r>
            <a:r>
              <a:rPr lang="en-US" altLang="zh-CN" sz="2400" dirty="0"/>
              <a:t> </a:t>
            </a:r>
            <a:r>
              <a:rPr lang="en-US" altLang="zh-CN" sz="2400" dirty="0" smtClean="0"/>
              <a:t>     </a:t>
            </a:r>
            <a:r>
              <a:rPr lang="zh-CN" altLang="zh-CN" sz="2400" dirty="0" smtClean="0"/>
              <a:t>数量</a:t>
            </a:r>
            <a:r>
              <a:rPr lang="zh-CN" altLang="zh-CN" sz="2400" dirty="0"/>
              <a:t>远高于</a:t>
            </a:r>
            <a:r>
              <a:rPr lang="en-US" altLang="zh-CN" sz="2400" dirty="0"/>
              <a:t> </a:t>
            </a:r>
            <a:r>
              <a:rPr lang="en-US" altLang="zh-CN" sz="2400" dirty="0" smtClean="0"/>
              <a:t>    </a:t>
            </a:r>
            <a:r>
              <a:rPr lang="zh-CN" altLang="zh-CN" sz="2400" dirty="0" smtClean="0"/>
              <a:t>数量</a:t>
            </a:r>
            <a:r>
              <a:rPr lang="zh-CN" altLang="zh-CN" sz="2400" dirty="0"/>
              <a:t>。</a:t>
            </a: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792048558"/>
              </p:ext>
            </p:extLst>
          </p:nvPr>
        </p:nvGraphicFramePr>
        <p:xfrm>
          <a:off x="3203848" y="1628800"/>
          <a:ext cx="395536" cy="379512"/>
        </p:xfrm>
        <a:graphic>
          <a:graphicData uri="http://schemas.openxmlformats.org/presentationml/2006/ole">
            <mc:AlternateContent xmlns:mc="http://schemas.openxmlformats.org/markup-compatibility/2006">
              <mc:Choice xmlns:v="urn:schemas-microsoft-com:vml" Requires="v">
                <p:oleObj spid="_x0000_s31955" name="公式" r:id="rId3" imgW="241195" imgH="190417" progId="Equation.3">
                  <p:embed/>
                </p:oleObj>
              </mc:Choice>
              <mc:Fallback>
                <p:oleObj name="公式" r:id="rId3" imgW="241195"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628800"/>
                        <a:ext cx="395536" cy="379512"/>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30599351"/>
              </p:ext>
            </p:extLst>
          </p:nvPr>
        </p:nvGraphicFramePr>
        <p:xfrm>
          <a:off x="3923928" y="1628800"/>
          <a:ext cx="395536" cy="379512"/>
        </p:xfrm>
        <a:graphic>
          <a:graphicData uri="http://schemas.openxmlformats.org/presentationml/2006/ole">
            <mc:AlternateContent xmlns:mc="http://schemas.openxmlformats.org/markup-compatibility/2006">
              <mc:Choice xmlns:v="urn:schemas-microsoft-com:vml" Requires="v">
                <p:oleObj spid="_x0000_s31956" name="公式" r:id="rId5" imgW="241195" imgH="190417" progId="Equation.3">
                  <p:embed/>
                </p:oleObj>
              </mc:Choice>
              <mc:Fallback>
                <p:oleObj name="公式" r:id="rId5" imgW="241195"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628800"/>
                        <a:ext cx="395536" cy="379512"/>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1374123396"/>
              </p:ext>
            </p:extLst>
          </p:nvPr>
        </p:nvGraphicFramePr>
        <p:xfrm>
          <a:off x="5940152" y="1700808"/>
          <a:ext cx="865287" cy="379512"/>
        </p:xfrm>
        <a:graphic>
          <a:graphicData uri="http://schemas.openxmlformats.org/presentationml/2006/ole">
            <mc:AlternateContent xmlns:mc="http://schemas.openxmlformats.org/markup-compatibility/2006">
              <mc:Choice xmlns:v="urn:schemas-microsoft-com:vml" Requires="v">
                <p:oleObj spid="_x0000_s31957" name="公式" r:id="rId7" imgW="545626" imgH="241091" progId="Equation.3">
                  <p:embed/>
                </p:oleObj>
              </mc:Choice>
              <mc:Fallback>
                <p:oleObj name="公式" r:id="rId7" imgW="545626" imgH="24109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1700808"/>
                        <a:ext cx="865287" cy="379512"/>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262984990"/>
              </p:ext>
            </p:extLst>
          </p:nvPr>
        </p:nvGraphicFramePr>
        <p:xfrm>
          <a:off x="5076056" y="2132856"/>
          <a:ext cx="865287" cy="379512"/>
        </p:xfrm>
        <a:graphic>
          <a:graphicData uri="http://schemas.openxmlformats.org/presentationml/2006/ole">
            <mc:AlternateContent xmlns:mc="http://schemas.openxmlformats.org/markup-compatibility/2006">
              <mc:Choice xmlns:v="urn:schemas-microsoft-com:vml" Requires="v">
                <p:oleObj spid="_x0000_s31958" name="公式" r:id="rId9" imgW="545626" imgH="241091" progId="Equation.3">
                  <p:embed/>
                </p:oleObj>
              </mc:Choice>
              <mc:Fallback>
                <p:oleObj name="公式" r:id="rId9" imgW="545626" imgH="241091"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2132856"/>
                        <a:ext cx="865287" cy="379512"/>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2129994059"/>
              </p:ext>
            </p:extLst>
          </p:nvPr>
        </p:nvGraphicFramePr>
        <p:xfrm>
          <a:off x="7164288" y="2204864"/>
          <a:ext cx="932967" cy="379512"/>
        </p:xfrm>
        <a:graphic>
          <a:graphicData uri="http://schemas.openxmlformats.org/presentationml/2006/ole">
            <mc:AlternateContent xmlns:mc="http://schemas.openxmlformats.org/markup-compatibility/2006">
              <mc:Choice xmlns:v="urn:schemas-microsoft-com:vml" Requires="v">
                <p:oleObj spid="_x0000_s31959" name="公式" r:id="rId11" imgW="558800" imgH="228600" progId="Equation.3">
                  <p:embed/>
                </p:oleObj>
              </mc:Choice>
              <mc:Fallback>
                <p:oleObj name="公式" r:id="rId11" imgW="55880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288" y="2204864"/>
                        <a:ext cx="932967" cy="379512"/>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3485690902"/>
              </p:ext>
            </p:extLst>
          </p:nvPr>
        </p:nvGraphicFramePr>
        <p:xfrm>
          <a:off x="8100392" y="2708920"/>
          <a:ext cx="376808" cy="379512"/>
        </p:xfrm>
        <a:graphic>
          <a:graphicData uri="http://schemas.openxmlformats.org/presentationml/2006/ole">
            <mc:AlternateContent xmlns:mc="http://schemas.openxmlformats.org/markup-compatibility/2006">
              <mc:Choice xmlns:v="urn:schemas-microsoft-com:vml" Requires="v">
                <p:oleObj spid="_x0000_s31960" name="公式" r:id="rId13" imgW="241195" imgH="190417" progId="Equation.3">
                  <p:embed/>
                </p:oleObj>
              </mc:Choice>
              <mc:Fallback>
                <p:oleObj name="公式" r:id="rId13" imgW="241195" imgH="190417"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2708920"/>
                        <a:ext cx="376808" cy="379512"/>
                      </a:xfrm>
                      <a:prstGeom prst="rect">
                        <a:avLst/>
                      </a:prstGeom>
                      <a:noFill/>
                    </p:spPr>
                  </p:pic>
                </p:oleObj>
              </mc:Fallback>
            </mc:AlternateContent>
          </a:graphicData>
        </a:graphic>
      </p:graphicFrame>
      <p:sp>
        <p:nvSpPr>
          <p:cNvPr id="17"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437376903"/>
              </p:ext>
            </p:extLst>
          </p:nvPr>
        </p:nvGraphicFramePr>
        <p:xfrm>
          <a:off x="2411760" y="3284984"/>
          <a:ext cx="467544" cy="379512"/>
        </p:xfrm>
        <a:graphic>
          <a:graphicData uri="http://schemas.openxmlformats.org/presentationml/2006/ole">
            <mc:AlternateContent xmlns:mc="http://schemas.openxmlformats.org/markup-compatibility/2006">
              <mc:Choice xmlns:v="urn:schemas-microsoft-com:vml" Requires="v">
                <p:oleObj spid="_x0000_s31961" name="公式" r:id="rId14" imgW="291973" imgH="190417" progId="Equation.3">
                  <p:embed/>
                </p:oleObj>
              </mc:Choice>
              <mc:Fallback>
                <p:oleObj name="公式" r:id="rId14" imgW="291973" imgH="190417"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1760" y="3284984"/>
                        <a:ext cx="467544" cy="379512"/>
                      </a:xfrm>
                      <a:prstGeom prst="rect">
                        <a:avLst/>
                      </a:prstGeom>
                      <a:noFill/>
                    </p:spPr>
                  </p:pic>
                </p:oleObj>
              </mc:Fallback>
            </mc:AlternateContent>
          </a:graphicData>
        </a:graphic>
      </p:graphicFrame>
      <p:sp>
        <p:nvSpPr>
          <p:cNvPr id="19"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4211495159"/>
              </p:ext>
            </p:extLst>
          </p:nvPr>
        </p:nvGraphicFramePr>
        <p:xfrm>
          <a:off x="5364088" y="3284984"/>
          <a:ext cx="1806080" cy="451520"/>
        </p:xfrm>
        <a:graphic>
          <a:graphicData uri="http://schemas.openxmlformats.org/presentationml/2006/ole">
            <mc:AlternateContent xmlns:mc="http://schemas.openxmlformats.org/markup-compatibility/2006">
              <mc:Choice xmlns:v="urn:schemas-microsoft-com:vml" Requires="v">
                <p:oleObj spid="_x0000_s31962" name="公式" r:id="rId16" imgW="914400" imgH="228600" progId="Equation.3">
                  <p:embed/>
                </p:oleObj>
              </mc:Choice>
              <mc:Fallback>
                <p:oleObj name="公式" r:id="rId16" imgW="914400" imgH="22860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4088" y="3284984"/>
                        <a:ext cx="1806080" cy="451520"/>
                      </a:xfrm>
                      <a:prstGeom prst="rect">
                        <a:avLst/>
                      </a:prstGeom>
                      <a:noFill/>
                    </p:spPr>
                  </p:pic>
                </p:oleObj>
              </mc:Fallback>
            </mc:AlternateContent>
          </a:graphicData>
        </a:graphic>
      </p:graphicFrame>
      <p:sp>
        <p:nvSpPr>
          <p:cNvPr id="21"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1530212797"/>
              </p:ext>
            </p:extLst>
          </p:nvPr>
        </p:nvGraphicFramePr>
        <p:xfrm>
          <a:off x="1224136" y="3861048"/>
          <a:ext cx="467544" cy="360040"/>
        </p:xfrm>
        <a:graphic>
          <a:graphicData uri="http://schemas.openxmlformats.org/presentationml/2006/ole">
            <mc:AlternateContent xmlns:mc="http://schemas.openxmlformats.org/markup-compatibility/2006">
              <mc:Choice xmlns:v="urn:schemas-microsoft-com:vml" Requires="v">
                <p:oleObj spid="_x0000_s31963" name="公式" r:id="rId18" imgW="291973" imgH="190417" progId="Equation.3">
                  <p:embed/>
                </p:oleObj>
              </mc:Choice>
              <mc:Fallback>
                <p:oleObj name="公式" r:id="rId18" imgW="291973" imgH="190417" progId="Equation.3">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4136" y="3861048"/>
                        <a:ext cx="467544" cy="360040"/>
                      </a:xfrm>
                      <a:prstGeom prst="rect">
                        <a:avLst/>
                      </a:prstGeom>
                      <a:noFill/>
                    </p:spPr>
                  </p:pic>
                </p:oleObj>
              </mc:Fallback>
            </mc:AlternateContent>
          </a:graphicData>
        </a:graphic>
      </p:graphicFrame>
      <p:sp>
        <p:nvSpPr>
          <p:cNvPr id="23"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 name="对象 23"/>
          <p:cNvGraphicFramePr>
            <a:graphicFrameLocks noChangeAspect="1"/>
          </p:cNvGraphicFramePr>
          <p:nvPr>
            <p:extLst>
              <p:ext uri="{D42A27DB-BD31-4B8C-83A1-F6EECF244321}">
                <p14:modId xmlns:p14="http://schemas.microsoft.com/office/powerpoint/2010/main" val="53241962"/>
              </p:ext>
            </p:extLst>
          </p:nvPr>
        </p:nvGraphicFramePr>
        <p:xfrm>
          <a:off x="3347864" y="3861048"/>
          <a:ext cx="360040" cy="360040"/>
        </p:xfrm>
        <a:graphic>
          <a:graphicData uri="http://schemas.openxmlformats.org/presentationml/2006/ole">
            <mc:AlternateContent xmlns:mc="http://schemas.openxmlformats.org/markup-compatibility/2006">
              <mc:Choice xmlns:v="urn:schemas-microsoft-com:vml" Requires="v">
                <p:oleObj spid="_x0000_s31964" name="公式" r:id="rId19" imgW="241195" imgH="190417" progId="Equation.3">
                  <p:embed/>
                </p:oleObj>
              </mc:Choice>
              <mc:Fallback>
                <p:oleObj name="公式" r:id="rId19" imgW="241195" imgH="190417"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861048"/>
                        <a:ext cx="360040" cy="360040"/>
                      </a:xfrm>
                      <a:prstGeom prst="rect">
                        <a:avLst/>
                      </a:prstGeom>
                      <a:noFill/>
                    </p:spPr>
                  </p:pic>
                </p:oleObj>
              </mc:Fallback>
            </mc:AlternateContent>
          </a:graphicData>
        </a:graphic>
      </p:graphicFrame>
    </p:spTree>
    <p:extLst>
      <p:ext uri="{BB962C8B-B14F-4D97-AF65-F5344CB8AC3E}">
        <p14:creationId xmlns:p14="http://schemas.microsoft.com/office/powerpoint/2010/main" val="767454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752"/>
            <a:ext cx="8229600" cy="5116024"/>
          </a:xfrm>
        </p:spPr>
        <p:txBody>
          <a:bodyPr>
            <a:normAutofit/>
          </a:bodyPr>
          <a:lstStyle/>
          <a:p>
            <a:pPr>
              <a:lnSpc>
                <a:spcPct val="150000"/>
              </a:lnSpc>
            </a:pPr>
            <a:r>
              <a:rPr lang="zh-CN" altLang="zh-CN" sz="2400" dirty="0"/>
              <a:t>靶球也可以仅由</a:t>
            </a:r>
            <a:r>
              <a:rPr lang="en-US" altLang="zh-CN" sz="2400" dirty="0"/>
              <a:t> </a:t>
            </a:r>
            <a:r>
              <a:rPr lang="en-US" altLang="zh-CN" sz="2400" dirty="0" smtClean="0"/>
              <a:t>   </a:t>
            </a:r>
            <a:r>
              <a:rPr lang="zh-CN" altLang="zh-CN" sz="2400" dirty="0" smtClean="0"/>
              <a:t>原子</a:t>
            </a:r>
            <a:r>
              <a:rPr lang="zh-CN" altLang="zh-CN" sz="2400" dirty="0"/>
              <a:t>构成，当</a:t>
            </a:r>
            <a:r>
              <a:rPr lang="en-US" altLang="zh-CN" sz="2400" dirty="0"/>
              <a:t> </a:t>
            </a:r>
            <a:r>
              <a:rPr lang="en-US" altLang="zh-CN" sz="2400" dirty="0" smtClean="0"/>
              <a:t>   </a:t>
            </a:r>
            <a:r>
              <a:rPr lang="zh-CN" altLang="zh-CN" sz="2400" dirty="0" smtClean="0"/>
              <a:t>电离</a:t>
            </a:r>
            <a:r>
              <a:rPr lang="zh-CN" altLang="zh-CN" sz="2400" dirty="0"/>
              <a:t>为</a:t>
            </a:r>
            <a:r>
              <a:rPr lang="en-US" altLang="zh-CN" sz="2400" dirty="0"/>
              <a:t> </a:t>
            </a:r>
            <a:r>
              <a:rPr lang="en-US" altLang="zh-CN" sz="2400" dirty="0" smtClean="0"/>
              <a:t>            </a:t>
            </a:r>
            <a:r>
              <a:rPr lang="zh-CN" altLang="zh-CN" sz="2400" dirty="0" smtClean="0"/>
              <a:t>等离子体</a:t>
            </a:r>
            <a:r>
              <a:rPr lang="zh-CN" altLang="zh-CN" sz="2400" dirty="0"/>
              <a:t>，温度</a:t>
            </a:r>
            <a:r>
              <a:rPr lang="zh-CN" altLang="zh-CN" sz="2400" dirty="0" smtClean="0"/>
              <a:t>达到</a:t>
            </a:r>
            <a:r>
              <a:rPr lang="en-US" altLang="zh-CN" sz="2400" dirty="0" smtClean="0"/>
              <a:t>           </a:t>
            </a:r>
            <a:r>
              <a:rPr lang="zh-CN" altLang="zh-CN" sz="2400" dirty="0" smtClean="0"/>
              <a:t>聚变</a:t>
            </a:r>
            <a:r>
              <a:rPr lang="zh-CN" altLang="zh-CN" sz="2400" dirty="0"/>
              <a:t>所需温度</a:t>
            </a:r>
            <a:r>
              <a:rPr lang="en-US" altLang="zh-CN" sz="2400" dirty="0"/>
              <a:t> </a:t>
            </a:r>
            <a:r>
              <a:rPr lang="en-US" altLang="zh-CN" sz="2400" dirty="0" smtClean="0"/>
              <a:t>    </a:t>
            </a:r>
            <a:r>
              <a:rPr lang="zh-CN" altLang="zh-CN" sz="2400" dirty="0" smtClean="0"/>
              <a:t>时</a:t>
            </a:r>
            <a:r>
              <a:rPr lang="zh-CN" altLang="zh-CN" sz="2400" dirty="0"/>
              <a:t>，质子束</a:t>
            </a:r>
            <a:r>
              <a:rPr lang="zh-CN" altLang="zh-CN" sz="2400" dirty="0" smtClean="0"/>
              <a:t>以其与</a:t>
            </a:r>
            <a:r>
              <a:rPr lang="en-US" altLang="zh-CN" sz="2400" dirty="0" smtClean="0"/>
              <a:t>     </a:t>
            </a:r>
            <a:r>
              <a:rPr lang="zh-CN" altLang="zh-CN" sz="2400" dirty="0" smtClean="0"/>
              <a:t>相应</a:t>
            </a:r>
            <a:r>
              <a:rPr lang="zh-CN" altLang="zh-CN" sz="2400" dirty="0"/>
              <a:t>的动能对称地入射到这个等离子体</a:t>
            </a:r>
            <a:r>
              <a:rPr lang="zh-CN" altLang="zh-CN" sz="2400" dirty="0" smtClean="0"/>
              <a:t>。</a:t>
            </a:r>
            <a:endParaRPr lang="en-US" altLang="zh-CN" sz="2400" dirty="0" smtClean="0"/>
          </a:p>
          <a:p>
            <a:pPr>
              <a:lnSpc>
                <a:spcPct val="150000"/>
              </a:lnSpc>
            </a:pPr>
            <a:r>
              <a:rPr lang="zh-CN" altLang="zh-CN" sz="2400" dirty="0"/>
              <a:t>存在如下</a:t>
            </a:r>
            <a:r>
              <a:rPr lang="zh-CN" altLang="zh-CN" sz="2400" dirty="0" smtClean="0"/>
              <a:t>核反应</a:t>
            </a:r>
            <a:endParaRPr lang="en-US" altLang="zh-CN" sz="2400" dirty="0" smtClean="0"/>
          </a:p>
          <a:p>
            <a:pPr>
              <a:lnSpc>
                <a:spcPct val="150000"/>
              </a:lnSpc>
            </a:pPr>
            <a:endParaRPr lang="en-US" altLang="zh-CN" sz="2400" dirty="0"/>
          </a:p>
          <a:p>
            <a:pPr>
              <a:lnSpc>
                <a:spcPct val="150000"/>
              </a:lnSpc>
            </a:pPr>
            <a:endParaRPr lang="en-US" altLang="zh-CN" sz="2400" dirty="0" smtClean="0"/>
          </a:p>
          <a:p>
            <a:pPr>
              <a:lnSpc>
                <a:spcPct val="150000"/>
              </a:lnSpc>
            </a:pPr>
            <a:r>
              <a:rPr lang="zh-CN" altLang="zh-CN" sz="2400" dirty="0"/>
              <a:t>式中</a:t>
            </a:r>
            <a:r>
              <a:rPr lang="en-US" altLang="zh-CN" sz="2400" dirty="0"/>
              <a:t> </a:t>
            </a:r>
            <a:r>
              <a:rPr lang="en-US" altLang="zh-CN" sz="2400" dirty="0" smtClean="0"/>
              <a:t>    </a:t>
            </a:r>
            <a:r>
              <a:rPr lang="zh-CN" altLang="zh-CN" sz="2400" dirty="0" smtClean="0"/>
              <a:t>是</a:t>
            </a:r>
            <a:r>
              <a:rPr lang="zh-CN" altLang="zh-CN" sz="2400" dirty="0"/>
              <a:t>一个中间态或一个</a:t>
            </a:r>
            <a:r>
              <a:rPr lang="en-US" altLang="zh-CN" sz="2400" dirty="0"/>
              <a:t> </a:t>
            </a:r>
            <a:r>
              <a:rPr lang="en-US" altLang="zh-CN" sz="2400" dirty="0" smtClean="0"/>
              <a:t>   </a:t>
            </a:r>
            <a:r>
              <a:rPr lang="zh-CN" altLang="zh-CN" sz="2400" dirty="0" smtClean="0"/>
              <a:t>的</a:t>
            </a:r>
            <a:r>
              <a:rPr lang="zh-CN" altLang="zh-CN" sz="2400" dirty="0"/>
              <a:t>激发态，</a:t>
            </a:r>
            <a:r>
              <a:rPr lang="en-US" altLang="zh-CN" sz="2400" dirty="0"/>
              <a:t> </a:t>
            </a:r>
            <a:r>
              <a:rPr lang="en-US" altLang="zh-CN" sz="2400" dirty="0" smtClean="0"/>
              <a:t>  </a:t>
            </a:r>
            <a:r>
              <a:rPr lang="zh-CN" altLang="zh-CN" sz="2400" dirty="0" smtClean="0"/>
              <a:t>和</a:t>
            </a:r>
            <a:r>
              <a:rPr lang="en-US" altLang="zh-CN" sz="2400" dirty="0" smtClean="0"/>
              <a:t>    </a:t>
            </a:r>
            <a:r>
              <a:rPr lang="zh-CN" altLang="zh-CN" sz="2400" dirty="0"/>
              <a:t>是核反应释放的</a:t>
            </a:r>
            <a:r>
              <a:rPr lang="zh-CN" altLang="zh-CN" sz="2400" dirty="0" smtClean="0"/>
              <a:t>能量。 </a:t>
            </a:r>
            <a:r>
              <a:rPr lang="zh-CN" altLang="zh-CN" sz="2400" dirty="0"/>
              <a:t>当入射质子的动能</a:t>
            </a:r>
            <a:r>
              <a:rPr lang="en-US" altLang="zh-CN" sz="2400" dirty="0"/>
              <a:t> </a:t>
            </a:r>
            <a:r>
              <a:rPr lang="en-US" altLang="zh-CN" sz="2400" dirty="0" smtClean="0"/>
              <a:t>              </a:t>
            </a:r>
            <a:r>
              <a:rPr lang="zh-CN" altLang="zh-CN" sz="2400" dirty="0" smtClean="0"/>
              <a:t>时</a:t>
            </a:r>
            <a:r>
              <a:rPr lang="en-US" altLang="zh-CN" sz="2400" dirty="0" smtClean="0"/>
              <a:t> </a:t>
            </a:r>
            <a:r>
              <a:rPr lang="zh-CN" altLang="zh-CN" sz="2400" dirty="0"/>
              <a:t>，</a:t>
            </a: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74003123"/>
              </p:ext>
            </p:extLst>
          </p:nvPr>
        </p:nvGraphicFramePr>
        <p:xfrm>
          <a:off x="2987824" y="1344224"/>
          <a:ext cx="467544" cy="323850"/>
        </p:xfrm>
        <a:graphic>
          <a:graphicData uri="http://schemas.openxmlformats.org/presentationml/2006/ole">
            <mc:AlternateContent xmlns:mc="http://schemas.openxmlformats.org/markup-compatibility/2006">
              <mc:Choice xmlns:v="urn:schemas-microsoft-com:vml" Requires="v">
                <p:oleObj spid="_x0000_s34073" name="公式" r:id="rId3" imgW="241195" imgH="190417" progId="Equation.3">
                  <p:embed/>
                </p:oleObj>
              </mc:Choice>
              <mc:Fallback>
                <p:oleObj name="公式" r:id="rId3" imgW="241195"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344224"/>
                        <a:ext cx="467544" cy="32385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831879913"/>
              </p:ext>
            </p:extLst>
          </p:nvPr>
        </p:nvGraphicFramePr>
        <p:xfrm>
          <a:off x="5220072" y="1344224"/>
          <a:ext cx="395536" cy="307504"/>
        </p:xfrm>
        <a:graphic>
          <a:graphicData uri="http://schemas.openxmlformats.org/presentationml/2006/ole">
            <mc:AlternateContent xmlns:mc="http://schemas.openxmlformats.org/markup-compatibility/2006">
              <mc:Choice xmlns:v="urn:schemas-microsoft-com:vml" Requires="v">
                <p:oleObj spid="_x0000_s34074" name="公式" r:id="rId5" imgW="241195" imgH="190417" progId="Equation.3">
                  <p:embed/>
                </p:oleObj>
              </mc:Choice>
              <mc:Fallback>
                <p:oleObj name="公式" r:id="rId5" imgW="241195" imgH="190417"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344224"/>
                        <a:ext cx="395536" cy="307504"/>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565479430"/>
              </p:ext>
            </p:extLst>
          </p:nvPr>
        </p:nvGraphicFramePr>
        <p:xfrm>
          <a:off x="6588224" y="1416232"/>
          <a:ext cx="1217601" cy="379512"/>
        </p:xfrm>
        <a:graphic>
          <a:graphicData uri="http://schemas.openxmlformats.org/presentationml/2006/ole">
            <mc:AlternateContent xmlns:mc="http://schemas.openxmlformats.org/markup-compatibility/2006">
              <mc:Choice xmlns:v="urn:schemas-microsoft-com:vml" Requires="v">
                <p:oleObj spid="_x0000_s34075" name="公式" r:id="rId6" imgW="736600" imgH="228600" progId="Equation.3">
                  <p:embed/>
                </p:oleObj>
              </mc:Choice>
              <mc:Fallback>
                <p:oleObj name="公式" r:id="rId6" imgW="7366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1416232"/>
                        <a:ext cx="1217601" cy="379512"/>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267507173"/>
              </p:ext>
            </p:extLst>
          </p:nvPr>
        </p:nvGraphicFramePr>
        <p:xfrm>
          <a:off x="3131840" y="1848280"/>
          <a:ext cx="932967" cy="379512"/>
        </p:xfrm>
        <a:graphic>
          <a:graphicData uri="http://schemas.openxmlformats.org/presentationml/2006/ole">
            <mc:AlternateContent xmlns:mc="http://schemas.openxmlformats.org/markup-compatibility/2006">
              <mc:Choice xmlns:v="urn:schemas-microsoft-com:vml" Requires="v">
                <p:oleObj spid="_x0000_s34076" name="公式" r:id="rId8" imgW="558800" imgH="228600" progId="Equation.3">
                  <p:embed/>
                </p:oleObj>
              </mc:Choice>
              <mc:Fallback>
                <p:oleObj name="公式" r:id="rId8" imgW="558800" imgH="2286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1848280"/>
                        <a:ext cx="932967" cy="379512"/>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3707692787"/>
              </p:ext>
            </p:extLst>
          </p:nvPr>
        </p:nvGraphicFramePr>
        <p:xfrm>
          <a:off x="6012160" y="1848280"/>
          <a:ext cx="395536" cy="451520"/>
        </p:xfrm>
        <a:graphic>
          <a:graphicData uri="http://schemas.openxmlformats.org/presentationml/2006/ole">
            <mc:AlternateContent xmlns:mc="http://schemas.openxmlformats.org/markup-compatibility/2006">
              <mc:Choice xmlns:v="urn:schemas-microsoft-com:vml" Requires="v">
                <p:oleObj spid="_x0000_s34077" name="Equation" r:id="rId10" imgW="215994" imgH="228699" progId="Equation.DSMT4">
                  <p:embed/>
                </p:oleObj>
              </mc:Choice>
              <mc:Fallback>
                <p:oleObj name="Equation" r:id="rId10" imgW="215994" imgH="228699"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2160" y="1848280"/>
                        <a:ext cx="395536" cy="451520"/>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87094865"/>
              </p:ext>
            </p:extLst>
          </p:nvPr>
        </p:nvGraphicFramePr>
        <p:xfrm>
          <a:off x="1259632" y="2496352"/>
          <a:ext cx="395536" cy="349796"/>
        </p:xfrm>
        <a:graphic>
          <a:graphicData uri="http://schemas.openxmlformats.org/presentationml/2006/ole">
            <mc:AlternateContent xmlns:mc="http://schemas.openxmlformats.org/markup-compatibility/2006">
              <mc:Choice xmlns:v="urn:schemas-microsoft-com:vml" Requires="v">
                <p:oleObj spid="_x0000_s34078" name="Equation" r:id="rId12" imgW="215994" imgH="228699" progId="Equation.DSMT4">
                  <p:embed/>
                </p:oleObj>
              </mc:Choice>
              <mc:Fallback>
                <p:oleObj name="Equation" r:id="rId12" imgW="215994" imgH="228699"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9632" y="2496352"/>
                        <a:ext cx="395536" cy="349796"/>
                      </a:xfrm>
                      <a:prstGeom prst="rect">
                        <a:avLst/>
                      </a:prstGeom>
                      <a:noFill/>
                    </p:spPr>
                  </p:pic>
                </p:oleObj>
              </mc:Fallback>
            </mc:AlternateContent>
          </a:graphicData>
        </a:graphic>
      </p:graphicFrame>
      <p:sp>
        <p:nvSpPr>
          <p:cNvPr id="17"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592709326"/>
              </p:ext>
            </p:extLst>
          </p:nvPr>
        </p:nvGraphicFramePr>
        <p:xfrm>
          <a:off x="1183873" y="3576472"/>
          <a:ext cx="6776253" cy="438356"/>
        </p:xfrm>
        <a:graphic>
          <a:graphicData uri="http://schemas.openxmlformats.org/presentationml/2006/ole">
            <mc:AlternateContent xmlns:mc="http://schemas.openxmlformats.org/markup-compatibility/2006">
              <mc:Choice xmlns:v="urn:schemas-microsoft-com:vml" Requires="v">
                <p:oleObj spid="_x0000_s34079" name="公式" r:id="rId13" imgW="3530600" imgH="228600" progId="Equation.3">
                  <p:embed/>
                </p:oleObj>
              </mc:Choice>
              <mc:Fallback>
                <p:oleObj name="公式" r:id="rId13" imgW="3530600" imgH="22860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3873" y="3576472"/>
                        <a:ext cx="6776253" cy="438356"/>
                      </a:xfrm>
                      <a:prstGeom prst="rect">
                        <a:avLst/>
                      </a:prstGeom>
                      <a:noFill/>
                    </p:spPr>
                  </p:pic>
                </p:oleObj>
              </mc:Fallback>
            </mc:AlternateContent>
          </a:graphicData>
        </a:graphic>
      </p:graphicFrame>
      <p:sp>
        <p:nvSpPr>
          <p:cNvPr id="19"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3304841444"/>
              </p:ext>
            </p:extLst>
          </p:nvPr>
        </p:nvGraphicFramePr>
        <p:xfrm>
          <a:off x="1835696" y="4080528"/>
          <a:ext cx="4797400" cy="451520"/>
        </p:xfrm>
        <a:graphic>
          <a:graphicData uri="http://schemas.openxmlformats.org/presentationml/2006/ole">
            <mc:AlternateContent xmlns:mc="http://schemas.openxmlformats.org/markup-compatibility/2006">
              <mc:Choice xmlns:v="urn:schemas-microsoft-com:vml" Requires="v">
                <p:oleObj spid="_x0000_s34080" name="公式" r:id="rId15" imgW="2451100" imgH="228600" progId="Equation.3">
                  <p:embed/>
                </p:oleObj>
              </mc:Choice>
              <mc:Fallback>
                <p:oleObj name="公式" r:id="rId15" imgW="2451100" imgH="22860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5696" y="4080528"/>
                        <a:ext cx="4797400" cy="451520"/>
                      </a:xfrm>
                      <a:prstGeom prst="rect">
                        <a:avLst/>
                      </a:prstGeom>
                      <a:noFill/>
                    </p:spPr>
                  </p:pic>
                </p:oleObj>
              </mc:Fallback>
            </mc:AlternateContent>
          </a:graphicData>
        </a:graphic>
      </p:graphicFrame>
      <p:sp>
        <p:nvSpPr>
          <p:cNvPr id="21" name="矩形 20"/>
          <p:cNvSpPr/>
          <p:nvPr/>
        </p:nvSpPr>
        <p:spPr>
          <a:xfrm>
            <a:off x="8028384" y="3639188"/>
            <a:ext cx="774571" cy="369332"/>
          </a:xfrm>
          <a:prstGeom prst="rect">
            <a:avLst/>
          </a:prstGeom>
        </p:spPr>
        <p:txBody>
          <a:bodyPr wrap="none">
            <a:spAutoFit/>
          </a:bodyPr>
          <a:lstStyle/>
          <a:p>
            <a:r>
              <a:rPr lang="en-US" altLang="zh-CN" dirty="0"/>
              <a:t> (2.5)</a:t>
            </a:r>
            <a:endParaRPr lang="zh-CN" altLang="en-US" dirty="0"/>
          </a:p>
        </p:txBody>
      </p:sp>
      <p:sp>
        <p:nvSpPr>
          <p:cNvPr id="23" name="矩形 22"/>
          <p:cNvSpPr/>
          <p:nvPr/>
        </p:nvSpPr>
        <p:spPr>
          <a:xfrm>
            <a:off x="8028384" y="4071236"/>
            <a:ext cx="774571" cy="369332"/>
          </a:xfrm>
          <a:prstGeom prst="rect">
            <a:avLst/>
          </a:prstGeom>
        </p:spPr>
        <p:txBody>
          <a:bodyPr wrap="none">
            <a:spAutoFit/>
          </a:bodyPr>
          <a:lstStyle/>
          <a:p>
            <a:r>
              <a:rPr lang="en-US" altLang="zh-CN" dirty="0"/>
              <a:t> </a:t>
            </a:r>
            <a:r>
              <a:rPr lang="en-US" altLang="zh-CN" dirty="0" smtClean="0"/>
              <a:t>(2.6)</a:t>
            </a:r>
            <a:endParaRPr lang="zh-CN" altLang="en-US" dirty="0"/>
          </a:p>
        </p:txBody>
      </p:sp>
      <p:sp>
        <p:nvSpPr>
          <p:cNvPr id="25"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 name="对象 25"/>
          <p:cNvGraphicFramePr>
            <a:graphicFrameLocks noChangeAspect="1"/>
          </p:cNvGraphicFramePr>
          <p:nvPr>
            <p:extLst>
              <p:ext uri="{D42A27DB-BD31-4B8C-83A1-F6EECF244321}">
                <p14:modId xmlns:p14="http://schemas.microsoft.com/office/powerpoint/2010/main" val="2771232733"/>
              </p:ext>
            </p:extLst>
          </p:nvPr>
        </p:nvGraphicFramePr>
        <p:xfrm>
          <a:off x="1547664" y="4869160"/>
          <a:ext cx="391666" cy="382780"/>
        </p:xfrm>
        <a:graphic>
          <a:graphicData uri="http://schemas.openxmlformats.org/presentationml/2006/ole">
            <mc:AlternateContent xmlns:mc="http://schemas.openxmlformats.org/markup-compatibility/2006">
              <mc:Choice xmlns:v="urn:schemas-microsoft-com:vml" Requires="v">
                <p:oleObj spid="_x0000_s34081" name="公式" r:id="rId17" imgW="304800" imgH="203200" progId="Equation.3">
                  <p:embed/>
                </p:oleObj>
              </mc:Choice>
              <mc:Fallback>
                <p:oleObj name="公式" r:id="rId17" imgW="304800" imgH="203200"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7664" y="4869160"/>
                        <a:ext cx="391666" cy="382780"/>
                      </a:xfrm>
                      <a:prstGeom prst="rect">
                        <a:avLst/>
                      </a:prstGeom>
                      <a:noFill/>
                    </p:spPr>
                  </p:pic>
                </p:oleObj>
              </mc:Fallback>
            </mc:AlternateContent>
          </a:graphicData>
        </a:graphic>
      </p:graphicFrame>
      <p:sp>
        <p:nvSpPr>
          <p:cNvPr id="27"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 name="对象 27"/>
          <p:cNvGraphicFramePr>
            <a:graphicFrameLocks noChangeAspect="1"/>
          </p:cNvGraphicFramePr>
          <p:nvPr>
            <p:extLst>
              <p:ext uri="{D42A27DB-BD31-4B8C-83A1-F6EECF244321}">
                <p14:modId xmlns:p14="http://schemas.microsoft.com/office/powerpoint/2010/main" val="137131775"/>
              </p:ext>
            </p:extLst>
          </p:nvPr>
        </p:nvGraphicFramePr>
        <p:xfrm>
          <a:off x="4716016" y="4869160"/>
          <a:ext cx="360040" cy="379512"/>
        </p:xfrm>
        <a:graphic>
          <a:graphicData uri="http://schemas.openxmlformats.org/presentationml/2006/ole">
            <mc:AlternateContent xmlns:mc="http://schemas.openxmlformats.org/markup-compatibility/2006">
              <mc:Choice xmlns:v="urn:schemas-microsoft-com:vml" Requires="v">
                <p:oleObj spid="_x0000_s34082" name="公式" r:id="rId19" imgW="254000" imgH="203200" progId="Equation.3">
                  <p:embed/>
                </p:oleObj>
              </mc:Choice>
              <mc:Fallback>
                <p:oleObj name="公式" r:id="rId19" imgW="254000" imgH="203200"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16016" y="4869160"/>
                        <a:ext cx="360040" cy="379512"/>
                      </a:xfrm>
                      <a:prstGeom prst="rect">
                        <a:avLst/>
                      </a:prstGeom>
                      <a:noFill/>
                    </p:spPr>
                  </p:pic>
                </p:oleObj>
              </mc:Fallback>
            </mc:AlternateContent>
          </a:graphicData>
        </a:graphic>
      </p:graphicFrame>
      <p:sp>
        <p:nvSpPr>
          <p:cNvPr id="29"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0" name="对象 29"/>
          <p:cNvGraphicFramePr>
            <a:graphicFrameLocks noChangeAspect="1"/>
          </p:cNvGraphicFramePr>
          <p:nvPr>
            <p:extLst>
              <p:ext uri="{D42A27DB-BD31-4B8C-83A1-F6EECF244321}">
                <p14:modId xmlns:p14="http://schemas.microsoft.com/office/powerpoint/2010/main" val="742459092"/>
              </p:ext>
            </p:extLst>
          </p:nvPr>
        </p:nvGraphicFramePr>
        <p:xfrm>
          <a:off x="6588224" y="4797152"/>
          <a:ext cx="360040" cy="379512"/>
        </p:xfrm>
        <a:graphic>
          <a:graphicData uri="http://schemas.openxmlformats.org/presentationml/2006/ole">
            <mc:AlternateContent xmlns:mc="http://schemas.openxmlformats.org/markup-compatibility/2006">
              <mc:Choice xmlns:v="urn:schemas-microsoft-com:vml" Requires="v">
                <p:oleObj spid="_x0000_s34083" name="公式" r:id="rId21" imgW="177492" imgH="164814" progId="Equation.3">
                  <p:embed/>
                </p:oleObj>
              </mc:Choice>
              <mc:Fallback>
                <p:oleObj name="公式" r:id="rId21" imgW="177492" imgH="164814" progId="Equation.3">
                  <p:embed/>
                  <p:pic>
                    <p:nvPicPr>
                      <p:cNvPr id="0"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88224" y="4797152"/>
                        <a:ext cx="360040" cy="379512"/>
                      </a:xfrm>
                      <a:prstGeom prst="rect">
                        <a:avLst/>
                      </a:prstGeom>
                      <a:noFill/>
                    </p:spPr>
                  </p:pic>
                </p:oleObj>
              </mc:Fallback>
            </mc:AlternateContent>
          </a:graphicData>
        </a:graphic>
      </p:graphicFrame>
      <p:sp>
        <p:nvSpPr>
          <p:cNvPr id="31"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2" name="对象 31"/>
          <p:cNvGraphicFramePr>
            <a:graphicFrameLocks noChangeAspect="1"/>
          </p:cNvGraphicFramePr>
          <p:nvPr>
            <p:extLst>
              <p:ext uri="{D42A27DB-BD31-4B8C-83A1-F6EECF244321}">
                <p14:modId xmlns:p14="http://schemas.microsoft.com/office/powerpoint/2010/main" val="2435406376"/>
              </p:ext>
            </p:extLst>
          </p:nvPr>
        </p:nvGraphicFramePr>
        <p:xfrm>
          <a:off x="7308304" y="4797152"/>
          <a:ext cx="323528" cy="379512"/>
        </p:xfrm>
        <a:graphic>
          <a:graphicData uri="http://schemas.openxmlformats.org/presentationml/2006/ole">
            <mc:AlternateContent xmlns:mc="http://schemas.openxmlformats.org/markup-compatibility/2006">
              <mc:Choice xmlns:v="urn:schemas-microsoft-com:vml" Requires="v">
                <p:oleObj spid="_x0000_s34084" name="公式" r:id="rId23" imgW="152400" imgH="165100" progId="Equation.3">
                  <p:embed/>
                </p:oleObj>
              </mc:Choice>
              <mc:Fallback>
                <p:oleObj name="公式" r:id="rId23" imgW="152400" imgH="165100" progId="Equation.3">
                  <p:embed/>
                  <p:pic>
                    <p:nvPicPr>
                      <p:cNvPr id="0"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08304" y="4797152"/>
                        <a:ext cx="323528" cy="379512"/>
                      </a:xfrm>
                      <a:prstGeom prst="rect">
                        <a:avLst/>
                      </a:prstGeom>
                      <a:noFill/>
                    </p:spPr>
                  </p:pic>
                </p:oleObj>
              </mc:Fallback>
            </mc:AlternateContent>
          </a:graphicData>
        </a:graphic>
      </p:graphicFrame>
      <p:sp>
        <p:nvSpPr>
          <p:cNvPr id="33"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4" name="对象 33"/>
          <p:cNvGraphicFramePr>
            <a:graphicFrameLocks noChangeAspect="1"/>
          </p:cNvGraphicFramePr>
          <p:nvPr>
            <p:extLst>
              <p:ext uri="{D42A27DB-BD31-4B8C-83A1-F6EECF244321}">
                <p14:modId xmlns:p14="http://schemas.microsoft.com/office/powerpoint/2010/main" val="2224744823"/>
              </p:ext>
            </p:extLst>
          </p:nvPr>
        </p:nvGraphicFramePr>
        <p:xfrm>
          <a:off x="5652120" y="5445224"/>
          <a:ext cx="1214438" cy="379512"/>
        </p:xfrm>
        <a:graphic>
          <a:graphicData uri="http://schemas.openxmlformats.org/presentationml/2006/ole">
            <mc:AlternateContent xmlns:mc="http://schemas.openxmlformats.org/markup-compatibility/2006">
              <mc:Choice xmlns:v="urn:schemas-microsoft-com:vml" Requires="v">
                <p:oleObj spid="_x0000_s34085" name="公式" r:id="rId25" imgW="774028" imgH="241091" progId="Equation.3">
                  <p:embed/>
                </p:oleObj>
              </mc:Choice>
              <mc:Fallback>
                <p:oleObj name="公式" r:id="rId25" imgW="774028" imgH="241091" progId="Equation.3">
                  <p:embed/>
                  <p:pic>
                    <p:nvPicPr>
                      <p:cNvPr id="0" name="Object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52120" y="5445224"/>
                        <a:ext cx="1214438" cy="379512"/>
                      </a:xfrm>
                      <a:prstGeom prst="rect">
                        <a:avLst/>
                      </a:prstGeom>
                      <a:noFill/>
                    </p:spPr>
                  </p:pic>
                </p:oleObj>
              </mc:Fallback>
            </mc:AlternateContent>
          </a:graphicData>
        </a:graphic>
      </p:graphicFrame>
      <p:sp>
        <p:nvSpPr>
          <p:cNvPr id="35"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6" name="对象 35"/>
          <p:cNvGraphicFramePr>
            <a:graphicFrameLocks noChangeAspect="1"/>
          </p:cNvGraphicFramePr>
          <p:nvPr>
            <p:extLst>
              <p:ext uri="{D42A27DB-BD31-4B8C-83A1-F6EECF244321}">
                <p14:modId xmlns:p14="http://schemas.microsoft.com/office/powerpoint/2010/main" val="3049989640"/>
              </p:ext>
            </p:extLst>
          </p:nvPr>
        </p:nvGraphicFramePr>
        <p:xfrm>
          <a:off x="3491880" y="6021288"/>
          <a:ext cx="3085387" cy="451520"/>
        </p:xfrm>
        <a:graphic>
          <a:graphicData uri="http://schemas.openxmlformats.org/presentationml/2006/ole">
            <mc:AlternateContent xmlns:mc="http://schemas.openxmlformats.org/markup-compatibility/2006">
              <mc:Choice xmlns:v="urn:schemas-microsoft-com:vml" Requires="v">
                <p:oleObj spid="_x0000_s34086" name="公式" r:id="rId27" imgW="1562100" imgH="228600" progId="Equation.3">
                  <p:embed/>
                </p:oleObj>
              </mc:Choice>
              <mc:Fallback>
                <p:oleObj name="公式" r:id="rId27" imgW="1562100" imgH="228600" progId="Equation.3">
                  <p:embed/>
                  <p:pic>
                    <p:nvPicPr>
                      <p:cNvPr id="0" name="Object 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91880" y="6021288"/>
                        <a:ext cx="3085387" cy="451520"/>
                      </a:xfrm>
                      <a:prstGeom prst="rect">
                        <a:avLst/>
                      </a:prstGeom>
                      <a:noFill/>
                    </p:spPr>
                  </p:pic>
                </p:oleObj>
              </mc:Fallback>
            </mc:AlternateContent>
          </a:graphicData>
        </a:graphic>
      </p:graphicFrame>
      <p:sp>
        <p:nvSpPr>
          <p:cNvPr id="37" name="矩形 36"/>
          <p:cNvSpPr/>
          <p:nvPr/>
        </p:nvSpPr>
        <p:spPr>
          <a:xfrm>
            <a:off x="8028384" y="5949280"/>
            <a:ext cx="774571" cy="369332"/>
          </a:xfrm>
          <a:prstGeom prst="rect">
            <a:avLst/>
          </a:prstGeom>
        </p:spPr>
        <p:txBody>
          <a:bodyPr wrap="none">
            <a:spAutoFit/>
          </a:bodyPr>
          <a:lstStyle/>
          <a:p>
            <a:r>
              <a:rPr lang="en-US" altLang="zh-CN" dirty="0"/>
              <a:t> </a:t>
            </a:r>
            <a:r>
              <a:rPr lang="en-US" altLang="zh-CN" dirty="0" smtClean="0"/>
              <a:t>(2.7)</a:t>
            </a:r>
            <a:endParaRPr lang="zh-CN" altLang="en-US" dirty="0"/>
          </a:p>
        </p:txBody>
      </p:sp>
    </p:spTree>
    <p:extLst>
      <p:ext uri="{BB962C8B-B14F-4D97-AF65-F5344CB8AC3E}">
        <p14:creationId xmlns:p14="http://schemas.microsoft.com/office/powerpoint/2010/main" val="3708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p:txBody>
              <a:bodyPr>
                <a:normAutofit lnSpcReduction="10000"/>
              </a:bodyPr>
              <a:lstStyle/>
              <a:p>
                <a:r>
                  <a:rPr lang="zh-CN" altLang="zh-CN" dirty="0"/>
                  <a:t>产生激光的条件</a:t>
                </a:r>
                <a:r>
                  <a:rPr lang="zh-CN" altLang="zh-CN" dirty="0" smtClean="0"/>
                  <a:t>：</a:t>
                </a:r>
                <a:endParaRPr lang="en-US" altLang="zh-CN" dirty="0" smtClean="0"/>
              </a:p>
              <a:p>
                <a:pPr marL="109728" indent="0">
                  <a:spcBef>
                    <a:spcPts val="1200"/>
                  </a:spcBef>
                  <a:buNone/>
                </a:pPr>
                <a:r>
                  <a:rPr lang="zh-CN" altLang="en-US" dirty="0" smtClean="0"/>
                  <a:t>（</a:t>
                </a:r>
                <a:r>
                  <a:rPr lang="en-US" altLang="zh-CN" dirty="0" smtClean="0"/>
                  <a:t>1</a:t>
                </a:r>
                <a:r>
                  <a:rPr lang="zh-CN" altLang="en-US" dirty="0" smtClean="0"/>
                  <a:t>）</a:t>
                </a:r>
                <a:r>
                  <a:rPr lang="zh-CN" altLang="zh-CN" dirty="0" smtClean="0"/>
                  <a:t>产生</a:t>
                </a:r>
                <a14:m>
                  <m:oMath xmlns:m="http://schemas.openxmlformats.org/officeDocument/2006/math">
                    <m:r>
                      <a:rPr lang="en-US" altLang="zh-CN" b="0" i="1">
                        <a:latin typeface="Cambria Math"/>
                      </a:rPr>
                      <m:t>𝛾</m:t>
                    </m:r>
                    <m:r>
                      <a:rPr lang="en-US" altLang="zh-CN" b="0" i="1">
                        <a:latin typeface="Cambria Math"/>
                      </a:rPr>
                      <m:t>−</m:t>
                    </m:r>
                  </m:oMath>
                </a14:m>
                <a:r>
                  <a:rPr lang="zh-CN" altLang="zh-CN" dirty="0"/>
                  <a:t>光子，入射电子的能量应足够高</a:t>
                </a:r>
                <a:r>
                  <a:rPr lang="zh-CN" altLang="zh-CN"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pPr marL="109728" indent="0">
                  <a:buNone/>
                </a:pPr>
                <a:r>
                  <a:rPr lang="en-US" altLang="zh-CN" dirty="0" smtClean="0"/>
                  <a:t>   </a:t>
                </a:r>
                <a:r>
                  <a:rPr lang="zh-CN" altLang="zh-CN" dirty="0" smtClean="0"/>
                  <a:t>式</a:t>
                </a:r>
                <a:r>
                  <a:rPr lang="zh-CN" altLang="zh-CN" dirty="0"/>
                  <a:t>中，</a:t>
                </a:r>
                <a14:m>
                  <m:oMath xmlns:m="http://schemas.openxmlformats.org/officeDocument/2006/math">
                    <m:sSub>
                      <m:sSubPr>
                        <m:ctrlPr>
                          <a:rPr lang="zh-CN" altLang="zh-CN" i="1">
                            <a:latin typeface="Cambria Math"/>
                          </a:rPr>
                        </m:ctrlPr>
                      </m:sSubPr>
                      <m:e>
                        <m:r>
                          <a:rPr lang="en-US" altLang="zh-CN" b="0" i="1">
                            <a:latin typeface="Cambria Math"/>
                          </a:rPr>
                          <m:t>𝐸</m:t>
                        </m:r>
                      </m:e>
                      <m:sub>
                        <m:r>
                          <a:rPr lang="en-US" altLang="zh-CN" b="0" i="1">
                            <a:latin typeface="Cambria Math"/>
                          </a:rPr>
                          <m:t>𝑖</m:t>
                        </m:r>
                      </m:sub>
                    </m:sSub>
                    <m:r>
                      <a:rPr lang="en-US" altLang="zh-CN" b="0" i="1">
                        <a:latin typeface="Cambria Math"/>
                      </a:rPr>
                      <m:t>=</m:t>
                    </m:r>
                    <m:r>
                      <a:rPr lang="en-US" altLang="zh-CN" b="0" i="1">
                        <a:latin typeface="Cambria Math"/>
                      </a:rPr>
                      <m:t>h</m:t>
                    </m:r>
                    <m:r>
                      <a:rPr lang="en-US" altLang="zh-CN" b="0" i="1">
                        <a:latin typeface="Cambria Math"/>
                      </a:rPr>
                      <m:t>/</m:t>
                    </m:r>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r>
                      <a:rPr lang="en-US" altLang="zh-CN" b="0" i="1">
                        <a:latin typeface="Cambria Math"/>
                      </a:rPr>
                      <m:t>,</m:t>
                    </m:r>
                  </m:oMath>
                </a14:m>
                <a:r>
                  <a:rPr lang="en-US" altLang="zh-CN" dirty="0"/>
                  <a:t> </a:t>
                </a:r>
                <a14:m>
                  <m:oMath xmlns:m="http://schemas.openxmlformats.org/officeDocument/2006/math">
                    <m:sSub>
                      <m:sSubPr>
                        <m:ctrlPr>
                          <a:rPr lang="zh-CN" altLang="zh-CN" i="1">
                            <a:latin typeface="Cambria Math"/>
                          </a:rPr>
                        </m:ctrlPr>
                      </m:sSubPr>
                      <m:e>
                        <m:r>
                          <a:rPr lang="en-US" altLang="zh-CN" b="0" i="1">
                            <a:latin typeface="Cambria Math"/>
                          </a:rPr>
                          <m:t>𝐸</m:t>
                        </m:r>
                      </m:e>
                      <m:sub>
                        <m:r>
                          <a:rPr lang="en-US" altLang="zh-CN" b="0" i="1">
                            <a:latin typeface="Cambria Math"/>
                          </a:rPr>
                          <m:t>𝑓</m:t>
                        </m:r>
                      </m:sub>
                    </m:sSub>
                    <m:r>
                      <a:rPr lang="en-US" altLang="zh-CN" b="0" i="1">
                        <a:latin typeface="Cambria Math"/>
                      </a:rPr>
                      <m:t>=</m:t>
                    </m:r>
                    <m:r>
                      <a:rPr lang="en-US" altLang="zh-CN" b="0" i="1">
                        <a:latin typeface="Cambria Math"/>
                      </a:rPr>
                      <m:t>h</m:t>
                    </m:r>
                    <m:r>
                      <a:rPr lang="en-US" altLang="zh-CN" b="0" i="1">
                        <a:latin typeface="Cambria Math"/>
                      </a:rPr>
                      <m:t>/</m:t>
                    </m:r>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r>
                      <a:rPr lang="en-US" altLang="zh-CN" b="0" i="1">
                        <a:latin typeface="Cambria Math"/>
                      </a:rPr>
                      <m:t>,</m:t>
                    </m:r>
                  </m:oMath>
                </a14:m>
                <a:r>
                  <a:rPr lang="en-US" altLang="zh-CN" dirty="0"/>
                  <a:t> </a:t>
                </a:r>
                <a14:m>
                  <m:oMath xmlns:m="http://schemas.openxmlformats.org/officeDocument/2006/math">
                    <m:sSub>
                      <m:sSubPr>
                        <m:ctrlPr>
                          <a:rPr lang="zh-CN" altLang="zh-CN" i="1">
                            <a:latin typeface="Cambria Math"/>
                          </a:rPr>
                        </m:ctrlPr>
                      </m:sSubPr>
                      <m:e>
                        <m:r>
                          <a:rPr lang="en-US" altLang="zh-CN" b="0" i="1">
                            <a:latin typeface="Cambria Math"/>
                          </a:rPr>
                          <m:t>𝐸</m:t>
                        </m:r>
                      </m:e>
                      <m:sub>
                        <m:r>
                          <a:rPr lang="en-US" altLang="zh-CN" b="0" i="1">
                            <a:latin typeface="Cambria Math"/>
                          </a:rPr>
                          <m:t>𝑖𝑒</m:t>
                        </m:r>
                      </m:sub>
                    </m:sSub>
                    <m:r>
                      <a:rPr lang="en-US" altLang="zh-CN" b="0" i="1">
                        <a:latin typeface="Cambria Math"/>
                      </a:rPr>
                      <m:t>=</m:t>
                    </m:r>
                    <m:f>
                      <m:fPr>
                        <m:ctrlPr>
                          <a:rPr lang="zh-CN" altLang="zh-CN" i="1">
                            <a:latin typeface="Cambria Math"/>
                          </a:rPr>
                        </m:ctrlPr>
                      </m:fPr>
                      <m:num>
                        <m:r>
                          <a:rPr lang="en-US" altLang="zh-CN" b="0" i="1">
                            <a:latin typeface="Cambria Math"/>
                          </a:rPr>
                          <m:t>𝑚</m:t>
                        </m:r>
                        <m:sSup>
                          <m:sSupPr>
                            <m:ctrlPr>
                              <a:rPr lang="zh-CN" altLang="zh-CN" i="1">
                                <a:latin typeface="Cambria Math"/>
                              </a:rPr>
                            </m:ctrlPr>
                          </m:sSupPr>
                          <m:e>
                            <m:r>
                              <a:rPr lang="en-US" altLang="zh-CN" b="0" i="1">
                                <a:latin typeface="Cambria Math"/>
                              </a:rPr>
                              <m:t>𝑐</m:t>
                            </m:r>
                          </m:e>
                          <m:sup>
                            <m:r>
                              <a:rPr lang="en-US" altLang="zh-CN" b="0" i="1">
                                <a:latin typeface="Cambria Math"/>
                              </a:rPr>
                              <m:t>2</m:t>
                            </m:r>
                          </m:sup>
                        </m:sSup>
                      </m:num>
                      <m:den>
                        <m:rad>
                          <m:radPr>
                            <m:degHide m:val="on"/>
                            <m:ctrlPr>
                              <a:rPr lang="zh-CN" altLang="zh-CN" i="1">
                                <a:latin typeface="Cambria Math"/>
                              </a:rPr>
                            </m:ctrlPr>
                          </m:radPr>
                          <m:deg/>
                          <m:e>
                            <m:r>
                              <a:rPr lang="en-US" altLang="zh-CN" b="0" i="1">
                                <a:latin typeface="Cambria Math"/>
                              </a:rPr>
                              <m:t>1−</m:t>
                            </m:r>
                            <m:sSubSup>
                              <m:sSubSupPr>
                                <m:ctrlPr>
                                  <a:rPr lang="zh-CN" altLang="zh-CN" i="1">
                                    <a:latin typeface="Cambria Math"/>
                                  </a:rPr>
                                </m:ctrlPr>
                              </m:sSubSupPr>
                              <m:e>
                                <m:r>
                                  <a:rPr lang="en-US" altLang="zh-CN" b="0" i="1">
                                    <a:latin typeface="Cambria Math"/>
                                  </a:rPr>
                                  <m:t>𝛽</m:t>
                                </m:r>
                              </m:e>
                              <m:sub>
                                <m:r>
                                  <a:rPr lang="en-US" altLang="zh-CN" b="0" i="1">
                                    <a:latin typeface="Cambria Math"/>
                                  </a:rPr>
                                  <m:t>0</m:t>
                                </m:r>
                              </m:sub>
                              <m:sup>
                                <m:r>
                                  <a:rPr lang="en-US" altLang="zh-CN" b="0" i="1">
                                    <a:latin typeface="Cambria Math"/>
                                  </a:rPr>
                                  <m:t>2</m:t>
                                </m:r>
                              </m:sup>
                            </m:sSubSup>
                          </m:e>
                        </m:rad>
                      </m:den>
                    </m:f>
                  </m:oMath>
                </a14:m>
                <a:r>
                  <a:rPr lang="en-US" altLang="zh-CN" dirty="0"/>
                  <a:t>, </a:t>
                </a:r>
                <a:r>
                  <a:rPr lang="zh-CN" altLang="zh-CN" dirty="0"/>
                  <a:t>σ</a:t>
                </a:r>
                <a14:m>
                  <m:oMath xmlns:m="http://schemas.openxmlformats.org/officeDocument/2006/math">
                    <m:d>
                      <m:dPr>
                        <m:ctrlPr>
                          <a:rPr lang="zh-CN" altLang="zh-CN" i="1">
                            <a:latin typeface="Cambria Math"/>
                          </a:rPr>
                        </m:ctrlPr>
                      </m:dPr>
                      <m:e>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e>
                    </m:d>
                  </m:oMath>
                </a14:m>
                <a:r>
                  <a:rPr lang="zh-CN" altLang="zh-CN" dirty="0"/>
                  <a:t>是电子—光子背散射微分散射截面。</a:t>
                </a:r>
                <a:endParaRPr lang="zh-CN" altLang="en-US" dirty="0"/>
              </a:p>
            </p:txBody>
          </p:sp>
        </mc:Choice>
        <mc:Fallback>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t="-2695" b="-1078"/>
                </a:stretch>
              </a:blipFill>
            </p:spPr>
            <p:txBody>
              <a:bodyPr/>
              <a:lstStyle/>
              <a:p>
                <a:r>
                  <a:rPr lang="zh-CN" altLang="en-US">
                    <a:noFill/>
                  </a:rPr>
                  <a:t> </a:t>
                </a:r>
              </a:p>
            </p:txBody>
          </p:sp>
        </mc:Fallback>
      </mc:AlternateContent>
      <p:sp>
        <p:nvSpPr>
          <p:cNvPr id="3" name="标题 2"/>
          <p:cNvSpPr>
            <a:spLocks noGrp="1"/>
          </p:cNvSpPr>
          <p:nvPr>
            <p:ph type="title"/>
          </p:nvPr>
        </p:nvSpPr>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mc:Choice xmlns:a14="http://schemas.microsoft.com/office/drawing/2010/main" Requires="a14">
          <p:sp>
            <p:nvSpPr>
              <p:cNvPr id="5" name="矩形 4"/>
              <p:cNvSpPr/>
              <p:nvPr/>
            </p:nvSpPr>
            <p:spPr>
              <a:xfrm>
                <a:off x="1115616" y="2674503"/>
                <a:ext cx="7128792" cy="780919"/>
              </a:xfrm>
              <a:prstGeom prst="rect">
                <a:avLst/>
              </a:prstGeom>
            </p:spPr>
            <p:txBody>
              <a:bodyPr wrap="square">
                <a:spAutoFit/>
              </a:bodyPr>
              <a:lstStyle/>
              <a:p>
                <a:pPr/>
                <a14:m>
                  <m:oMath xmlns:m="http://schemas.openxmlformats.org/officeDocument/2006/math">
                    <m:f>
                      <m:fPr>
                        <m:ctrlPr>
                          <a:rPr lang="zh-CN" altLang="zh-CN" sz="2400" b="1" i="1" smtClean="0">
                            <a:latin typeface="Cambria Math"/>
                          </a:rPr>
                        </m:ctrlPr>
                      </m:fPr>
                      <m:num>
                        <m:sSub>
                          <m:sSubPr>
                            <m:ctrlPr>
                              <a:rPr lang="zh-CN" altLang="zh-CN" sz="2400" b="1" i="1">
                                <a:latin typeface="Cambria Math"/>
                              </a:rPr>
                            </m:ctrlPr>
                          </m:sSubPr>
                          <m:e>
                            <m:r>
                              <a:rPr lang="en-US" altLang="zh-CN" sz="2400" b="1" i="1">
                                <a:latin typeface="Cambria Math"/>
                              </a:rPr>
                              <m:t>𝑬</m:t>
                            </m:r>
                          </m:e>
                          <m:sub>
                            <m:r>
                              <a:rPr lang="en-US" altLang="zh-CN" sz="2400" b="1" i="1">
                                <a:latin typeface="Cambria Math"/>
                              </a:rPr>
                              <m:t>𝒇</m:t>
                            </m:r>
                          </m:sub>
                        </m:sSub>
                      </m:num>
                      <m:den>
                        <m:sSub>
                          <m:sSubPr>
                            <m:ctrlPr>
                              <a:rPr lang="zh-CN" altLang="zh-CN" sz="2400" b="1" i="1">
                                <a:latin typeface="Cambria Math"/>
                              </a:rPr>
                            </m:ctrlPr>
                          </m:sSubPr>
                          <m:e>
                            <m:r>
                              <a:rPr lang="en-US" altLang="zh-CN" sz="2400" b="1" i="1">
                                <a:latin typeface="Cambria Math"/>
                              </a:rPr>
                              <m:t>𝑬</m:t>
                            </m:r>
                          </m:e>
                          <m:sub>
                            <m:r>
                              <a:rPr lang="en-US" altLang="zh-CN" sz="2400" b="1" i="1">
                                <a:latin typeface="Cambria Math"/>
                              </a:rPr>
                              <m:t>𝒊</m:t>
                            </m:r>
                          </m:sub>
                        </m:sSub>
                      </m:den>
                    </m:f>
                    <m:r>
                      <a:rPr lang="en-US" altLang="zh-CN" sz="2400" b="1" i="1">
                        <a:latin typeface="Cambria Math"/>
                      </a:rPr>
                      <m:t>=</m:t>
                    </m:r>
                    <m:f>
                      <m:fPr>
                        <m:ctrlPr>
                          <a:rPr lang="zh-CN" altLang="zh-CN" sz="2400" b="1" i="1">
                            <a:latin typeface="Cambria Math"/>
                          </a:rPr>
                        </m:ctrlPr>
                      </m:fPr>
                      <m:num>
                        <m:sSub>
                          <m:sSubPr>
                            <m:ctrlPr>
                              <a:rPr lang="zh-CN" altLang="zh-CN" sz="2400" b="1" i="1">
                                <a:latin typeface="Cambria Math"/>
                              </a:rPr>
                            </m:ctrlPr>
                          </m:sSubPr>
                          <m:e>
                            <m:r>
                              <a:rPr lang="en-US" altLang="zh-CN" sz="2400" b="1" i="1">
                                <a:latin typeface="Cambria Math"/>
                              </a:rPr>
                              <m:t>𝝀</m:t>
                            </m:r>
                          </m:e>
                          <m:sub>
                            <m:r>
                              <a:rPr lang="en-US" altLang="zh-CN" sz="2400" b="1" i="1">
                                <a:latin typeface="Cambria Math"/>
                              </a:rPr>
                              <m:t>𝒊</m:t>
                            </m:r>
                          </m:sub>
                        </m:sSub>
                      </m:num>
                      <m:den>
                        <m:sSub>
                          <m:sSubPr>
                            <m:ctrlPr>
                              <a:rPr lang="zh-CN" altLang="zh-CN" sz="2400" b="1" i="1">
                                <a:latin typeface="Cambria Math"/>
                              </a:rPr>
                            </m:ctrlPr>
                          </m:sSubPr>
                          <m:e>
                            <m:r>
                              <a:rPr lang="en-US" altLang="zh-CN" sz="2400" b="1" i="1">
                                <a:latin typeface="Cambria Math"/>
                              </a:rPr>
                              <m:t>𝝀</m:t>
                            </m:r>
                          </m:e>
                          <m:sub>
                            <m:r>
                              <a:rPr lang="en-US" altLang="zh-CN" sz="2400" b="1" i="1">
                                <a:latin typeface="Cambria Math"/>
                              </a:rPr>
                              <m:t>𝒇</m:t>
                            </m:r>
                          </m:sub>
                        </m:sSub>
                      </m:den>
                    </m:f>
                    <m:r>
                      <a:rPr lang="en-US" altLang="zh-CN" sz="2400" b="1" i="1">
                        <a:latin typeface="Cambria Math"/>
                      </a:rPr>
                      <m:t>=</m:t>
                    </m:r>
                    <m:f>
                      <m:fPr>
                        <m:ctrlPr>
                          <a:rPr lang="zh-CN" altLang="zh-CN" sz="2400" b="1" i="1">
                            <a:latin typeface="Cambria Math"/>
                          </a:rPr>
                        </m:ctrlPr>
                      </m:fPr>
                      <m:num>
                        <m:sSubSup>
                          <m:sSubSupPr>
                            <m:ctrlPr>
                              <a:rPr lang="zh-CN" altLang="zh-CN" sz="2400" b="1" i="1">
                                <a:latin typeface="Cambria Math"/>
                              </a:rPr>
                            </m:ctrlPr>
                          </m:sSubSupPr>
                          <m:e>
                            <m:r>
                              <a:rPr lang="en-US" altLang="zh-CN" sz="2400" b="1" i="1">
                                <a:latin typeface="Cambria Math"/>
                              </a:rPr>
                              <m:t>𝑬</m:t>
                            </m:r>
                          </m:e>
                          <m:sub>
                            <m:r>
                              <a:rPr lang="en-US" altLang="zh-CN" sz="2400" b="1" i="1">
                                <a:latin typeface="Cambria Math"/>
                              </a:rPr>
                              <m:t>𝒊𝒆</m:t>
                            </m:r>
                          </m:sub>
                          <m:sup>
                            <m:r>
                              <a:rPr lang="en-US" altLang="zh-CN" sz="2400" b="1" i="1">
                                <a:latin typeface="Cambria Math"/>
                              </a:rPr>
                              <m:t>𝟐</m:t>
                            </m:r>
                          </m:sup>
                        </m:sSubSup>
                        <m:sSup>
                          <m:sSupPr>
                            <m:ctrlPr>
                              <a:rPr lang="zh-CN" altLang="zh-CN" sz="2400" b="1" i="1">
                                <a:latin typeface="Cambria Math"/>
                              </a:rPr>
                            </m:ctrlPr>
                          </m:sSupPr>
                          <m:e>
                            <m:d>
                              <m:dPr>
                                <m:ctrlPr>
                                  <a:rPr lang="zh-CN" altLang="zh-CN" sz="2400" b="1" i="1">
                                    <a:latin typeface="Cambria Math"/>
                                  </a:rPr>
                                </m:ctrlPr>
                              </m:dPr>
                              <m:e>
                                <m:r>
                                  <a:rPr lang="en-US" altLang="zh-CN" sz="2400" b="1" i="1">
                                    <a:latin typeface="Cambria Math"/>
                                  </a:rPr>
                                  <m:t>𝟏</m:t>
                                </m:r>
                                <m:r>
                                  <a:rPr lang="en-US" altLang="zh-CN" sz="2400" b="1" i="1">
                                    <a:latin typeface="Cambria Math"/>
                                  </a:rPr>
                                  <m:t>+</m:t>
                                </m:r>
                                <m:sSub>
                                  <m:sSubPr>
                                    <m:ctrlPr>
                                      <a:rPr lang="zh-CN" altLang="zh-CN" sz="2400" b="1" i="1">
                                        <a:latin typeface="Cambria Math"/>
                                      </a:rPr>
                                    </m:ctrlPr>
                                  </m:sSubPr>
                                  <m:e>
                                    <m:r>
                                      <a:rPr lang="en-US" altLang="zh-CN" sz="2400" b="1" i="1">
                                        <a:latin typeface="Cambria Math"/>
                                      </a:rPr>
                                      <m:t>𝜷</m:t>
                                    </m:r>
                                  </m:e>
                                  <m:sub>
                                    <m:r>
                                      <a:rPr lang="en-US" altLang="zh-CN" sz="2400" b="1" i="1">
                                        <a:latin typeface="Cambria Math"/>
                                      </a:rPr>
                                      <m:t>𝟎</m:t>
                                    </m:r>
                                  </m:sub>
                                </m:sSub>
                              </m:e>
                            </m:d>
                          </m:e>
                          <m:sup>
                            <m:r>
                              <a:rPr lang="en-US" altLang="zh-CN" sz="2400" b="1" i="1">
                                <a:latin typeface="Cambria Math"/>
                              </a:rPr>
                              <m:t>𝟐</m:t>
                            </m:r>
                          </m:sup>
                        </m:sSup>
                      </m:num>
                      <m:den>
                        <m:sSup>
                          <m:sSupPr>
                            <m:ctrlPr>
                              <a:rPr lang="zh-CN" altLang="zh-CN" sz="2400" b="1" i="1">
                                <a:latin typeface="Cambria Math"/>
                              </a:rPr>
                            </m:ctrlPr>
                          </m:sSupPr>
                          <m:e>
                            <m:r>
                              <a:rPr lang="en-US" altLang="zh-CN" sz="2400" b="1" i="1">
                                <a:latin typeface="Cambria Math"/>
                              </a:rPr>
                              <m:t>𝒎</m:t>
                            </m:r>
                          </m:e>
                          <m:sup>
                            <m:r>
                              <a:rPr lang="en-US" altLang="zh-CN" sz="2400" b="1" i="1">
                                <a:latin typeface="Cambria Math"/>
                              </a:rPr>
                              <m:t>𝟐</m:t>
                            </m:r>
                          </m:sup>
                        </m:sSup>
                        <m:sSup>
                          <m:sSupPr>
                            <m:ctrlPr>
                              <a:rPr lang="zh-CN" altLang="zh-CN" sz="2400" b="1" i="1">
                                <a:latin typeface="Cambria Math"/>
                              </a:rPr>
                            </m:ctrlPr>
                          </m:sSupPr>
                          <m:e>
                            <m:r>
                              <a:rPr lang="en-US" altLang="zh-CN" sz="2400" b="1" i="1">
                                <a:latin typeface="Cambria Math"/>
                              </a:rPr>
                              <m:t>𝒄</m:t>
                            </m:r>
                          </m:e>
                          <m:sup>
                            <m:r>
                              <a:rPr lang="en-US" altLang="zh-CN" sz="2400" b="1" i="1">
                                <a:latin typeface="Cambria Math"/>
                              </a:rPr>
                              <m:t>𝟒</m:t>
                            </m:r>
                          </m:sup>
                        </m:sSup>
                        <m:r>
                          <a:rPr lang="en-US" altLang="zh-CN" sz="2400" b="1" i="1">
                            <a:latin typeface="Cambria Math"/>
                          </a:rPr>
                          <m:t>+</m:t>
                        </m:r>
                        <m:r>
                          <a:rPr lang="en-US" altLang="zh-CN" sz="2400" b="1" i="1">
                            <a:latin typeface="Cambria Math"/>
                          </a:rPr>
                          <m:t>𝟐</m:t>
                        </m:r>
                        <m:d>
                          <m:dPr>
                            <m:ctrlPr>
                              <a:rPr lang="zh-CN" altLang="zh-CN" sz="2400" b="1" i="1">
                                <a:latin typeface="Cambria Math"/>
                              </a:rPr>
                            </m:ctrlPr>
                          </m:dPr>
                          <m:e>
                            <m:r>
                              <a:rPr lang="en-US" altLang="zh-CN" sz="2400" b="1" i="1">
                                <a:latin typeface="Cambria Math"/>
                              </a:rPr>
                              <m:t>𝟏</m:t>
                            </m:r>
                            <m:r>
                              <a:rPr lang="en-US" altLang="zh-CN" sz="2400" b="1" i="1">
                                <a:latin typeface="Cambria Math"/>
                              </a:rPr>
                              <m:t>+</m:t>
                            </m:r>
                            <m:sSub>
                              <m:sSubPr>
                                <m:ctrlPr>
                                  <a:rPr lang="zh-CN" altLang="zh-CN" sz="2400" b="1" i="1">
                                    <a:latin typeface="Cambria Math"/>
                                  </a:rPr>
                                </m:ctrlPr>
                              </m:sSubPr>
                              <m:e>
                                <m:r>
                                  <a:rPr lang="en-US" altLang="zh-CN" sz="2400" b="1" i="1">
                                    <a:latin typeface="Cambria Math"/>
                                  </a:rPr>
                                  <m:t>𝜷</m:t>
                                </m:r>
                              </m:e>
                              <m:sub>
                                <m:r>
                                  <a:rPr lang="en-US" altLang="zh-CN" sz="2400" b="1" i="1">
                                    <a:latin typeface="Cambria Math"/>
                                  </a:rPr>
                                  <m:t>𝟎</m:t>
                                </m:r>
                              </m:sub>
                            </m:sSub>
                          </m:e>
                        </m:d>
                        <m:sSub>
                          <m:sSubPr>
                            <m:ctrlPr>
                              <a:rPr lang="zh-CN" altLang="zh-CN" sz="2400" b="1" i="1">
                                <a:latin typeface="Cambria Math"/>
                              </a:rPr>
                            </m:ctrlPr>
                          </m:sSubPr>
                          <m:e>
                            <m:r>
                              <a:rPr lang="en-US" altLang="zh-CN" sz="2400" b="1" i="1">
                                <a:latin typeface="Cambria Math"/>
                              </a:rPr>
                              <m:t>𝑬</m:t>
                            </m:r>
                          </m:e>
                          <m:sub>
                            <m:r>
                              <a:rPr lang="en-US" altLang="zh-CN" sz="2400" b="1" i="1">
                                <a:latin typeface="Cambria Math"/>
                              </a:rPr>
                              <m:t>𝒊𝒆</m:t>
                            </m:r>
                          </m:sub>
                        </m:sSub>
                        <m:sSub>
                          <m:sSubPr>
                            <m:ctrlPr>
                              <a:rPr lang="zh-CN" altLang="zh-CN" sz="2400" b="1" i="1">
                                <a:latin typeface="Cambria Math"/>
                              </a:rPr>
                            </m:ctrlPr>
                          </m:sSubPr>
                          <m:e>
                            <m:r>
                              <a:rPr lang="en-US" altLang="zh-CN" sz="2400" b="1" i="1">
                                <a:latin typeface="Cambria Math"/>
                              </a:rPr>
                              <m:t>𝑬</m:t>
                            </m:r>
                          </m:e>
                          <m:sub>
                            <m:r>
                              <a:rPr lang="en-US" altLang="zh-CN" sz="2400" b="1" i="1">
                                <a:latin typeface="Cambria Math"/>
                              </a:rPr>
                              <m:t>𝒊</m:t>
                            </m:r>
                          </m:sub>
                        </m:sSub>
                      </m:den>
                    </m:f>
                    <m:r>
                      <a:rPr lang="en-US" altLang="zh-CN" sz="2400" b="1" i="1">
                        <a:latin typeface="Cambria Math"/>
                      </a:rPr>
                      <m:t>=</m:t>
                    </m:r>
                    <m:f>
                      <m:fPr>
                        <m:ctrlPr>
                          <a:rPr lang="zh-CN" altLang="zh-CN" sz="2400" b="1" i="1">
                            <a:latin typeface="Cambria Math"/>
                          </a:rPr>
                        </m:ctrlPr>
                      </m:fPr>
                      <m:num>
                        <m:r>
                          <a:rPr lang="en-US" altLang="zh-CN" sz="2400" b="1" i="1">
                            <a:latin typeface="Cambria Math"/>
                          </a:rPr>
                          <m:t>𝟏</m:t>
                        </m:r>
                        <m:r>
                          <a:rPr lang="en-US" altLang="zh-CN" sz="2400" b="1" i="1">
                            <a:latin typeface="Cambria Math"/>
                          </a:rPr>
                          <m:t>+</m:t>
                        </m:r>
                        <m:sSub>
                          <m:sSubPr>
                            <m:ctrlPr>
                              <a:rPr lang="zh-CN" altLang="zh-CN" sz="2400" b="1" i="1">
                                <a:latin typeface="Cambria Math"/>
                              </a:rPr>
                            </m:ctrlPr>
                          </m:sSubPr>
                          <m:e>
                            <m:r>
                              <a:rPr lang="en-US" altLang="zh-CN" sz="2400" b="1" i="1">
                                <a:latin typeface="Cambria Math"/>
                              </a:rPr>
                              <m:t>𝜷</m:t>
                            </m:r>
                          </m:e>
                          <m:sub>
                            <m:r>
                              <a:rPr lang="en-US" altLang="zh-CN" sz="2400" b="1" i="1">
                                <a:latin typeface="Cambria Math"/>
                              </a:rPr>
                              <m:t>𝟎</m:t>
                            </m:r>
                          </m:sub>
                        </m:sSub>
                      </m:num>
                      <m:den>
                        <m:r>
                          <a:rPr lang="en-US" altLang="zh-CN" sz="2400" b="1" i="1">
                            <a:latin typeface="Cambria Math"/>
                          </a:rPr>
                          <m:t>𝟏</m:t>
                        </m:r>
                        <m:r>
                          <a:rPr lang="en-US" altLang="zh-CN" sz="2400" b="1" i="1">
                            <a:latin typeface="Cambria Math"/>
                          </a:rPr>
                          <m:t>−</m:t>
                        </m:r>
                        <m:sSub>
                          <m:sSubPr>
                            <m:ctrlPr>
                              <a:rPr lang="zh-CN" altLang="zh-CN" sz="2400" b="1" i="1">
                                <a:latin typeface="Cambria Math"/>
                              </a:rPr>
                            </m:ctrlPr>
                          </m:sSubPr>
                          <m:e>
                            <m:r>
                              <a:rPr lang="en-US" altLang="zh-CN" sz="2400" b="1" i="1">
                                <a:latin typeface="Cambria Math"/>
                              </a:rPr>
                              <m:t>𝜷</m:t>
                            </m:r>
                          </m:e>
                          <m:sub>
                            <m:r>
                              <a:rPr lang="en-US" altLang="zh-CN" sz="2400" b="1" i="1">
                                <a:latin typeface="Cambria Math"/>
                              </a:rPr>
                              <m:t>𝟎</m:t>
                            </m:r>
                          </m:sub>
                        </m:sSub>
                        <m:r>
                          <a:rPr lang="en-US" altLang="zh-CN" sz="2400" b="1" i="1">
                            <a:latin typeface="Cambria Math"/>
                          </a:rPr>
                          <m:t>+</m:t>
                        </m:r>
                        <m:f>
                          <m:fPr>
                            <m:type m:val="lin"/>
                            <m:ctrlPr>
                              <a:rPr lang="zh-CN" altLang="zh-CN" sz="2400" b="1" i="1">
                                <a:latin typeface="Cambria Math"/>
                              </a:rPr>
                            </m:ctrlPr>
                          </m:fPr>
                          <m:num>
                            <m:sSub>
                              <m:sSubPr>
                                <m:ctrlPr>
                                  <a:rPr lang="zh-CN" altLang="zh-CN" sz="2400" b="1" i="1">
                                    <a:latin typeface="Cambria Math"/>
                                  </a:rPr>
                                </m:ctrlPr>
                              </m:sSubPr>
                              <m:e>
                                <m:r>
                                  <a:rPr lang="en-US" altLang="zh-CN" sz="2400" b="1" i="1">
                                    <a:latin typeface="Cambria Math"/>
                                  </a:rPr>
                                  <m:t>𝟐</m:t>
                                </m:r>
                                <m:r>
                                  <a:rPr lang="en-US" altLang="zh-CN" sz="2400" b="1" i="1">
                                    <a:latin typeface="Cambria Math"/>
                                  </a:rPr>
                                  <m:t>𝑬</m:t>
                                </m:r>
                              </m:e>
                              <m:sub>
                                <m:r>
                                  <a:rPr lang="en-US" altLang="zh-CN" sz="2400" b="1" i="1">
                                    <a:latin typeface="Cambria Math"/>
                                  </a:rPr>
                                  <m:t>𝒊</m:t>
                                </m:r>
                              </m:sub>
                            </m:sSub>
                          </m:num>
                          <m:den>
                            <m:sSub>
                              <m:sSubPr>
                                <m:ctrlPr>
                                  <a:rPr lang="zh-CN" altLang="zh-CN" sz="2400" b="1" i="1">
                                    <a:latin typeface="Cambria Math"/>
                                  </a:rPr>
                                </m:ctrlPr>
                              </m:sSubPr>
                              <m:e>
                                <m:r>
                                  <a:rPr lang="en-US" altLang="zh-CN" sz="2400" b="1" i="1">
                                    <a:latin typeface="Cambria Math"/>
                                  </a:rPr>
                                  <m:t>𝑬</m:t>
                                </m:r>
                              </m:e>
                              <m:sub>
                                <m:r>
                                  <a:rPr lang="en-US" altLang="zh-CN" sz="2400" b="1" i="1">
                                    <a:latin typeface="Cambria Math"/>
                                  </a:rPr>
                                  <m:t>𝒊𝒆</m:t>
                                </m:r>
                              </m:sub>
                            </m:sSub>
                          </m:den>
                        </m:f>
                      </m:den>
                    </m:f>
                  </m:oMath>
                </a14:m>
                <a:r>
                  <a:rPr lang="zh-CN" altLang="en-US" sz="2400" dirty="0" smtClean="0"/>
                  <a:t>      （</a:t>
                </a:r>
                <a:r>
                  <a:rPr lang="en-US" altLang="zh-CN" sz="2400" dirty="0" smtClean="0"/>
                  <a:t>1.1</a:t>
                </a:r>
                <a:r>
                  <a:rPr lang="zh-CN" altLang="en-US" sz="2400" dirty="0" smtClean="0"/>
                  <a:t>）</a:t>
                </a:r>
                <a:endParaRPr lang="zh-CN" altLang="en-US" sz="2400" dirty="0"/>
              </a:p>
            </p:txBody>
          </p:sp>
        </mc:Choice>
        <mc:Fallback>
          <p:sp>
            <p:nvSpPr>
              <p:cNvPr id="5" name="矩形 4"/>
              <p:cNvSpPr>
                <a:spLocks noRot="1" noChangeAspect="1" noMove="1" noResize="1" noEditPoints="1" noAdjustHandles="1" noChangeArrowheads="1" noChangeShapeType="1" noTextEdit="1"/>
              </p:cNvSpPr>
              <p:nvPr/>
            </p:nvSpPr>
            <p:spPr>
              <a:xfrm>
                <a:off x="1115616" y="2674503"/>
                <a:ext cx="7128792" cy="780919"/>
              </a:xfrm>
              <a:prstGeom prst="rect">
                <a:avLst/>
              </a:prstGeom>
              <a:blipFill rotWithShape="1">
                <a:blip r:embed="rId3"/>
                <a:stretch>
                  <a:fillRect r="-556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1763688" y="3603212"/>
                <a:ext cx="6850348" cy="676917"/>
              </a:xfrm>
              <a:prstGeom prst="rect">
                <a:avLst/>
              </a:prstGeom>
            </p:spPr>
            <p:txBody>
              <a:bodyPr wrap="square">
                <a:spAutoFit/>
              </a:bodyPr>
              <a:lstStyle/>
              <a:p>
                <a:r>
                  <a:rPr lang="zh-CN" altLang="zh-CN" sz="2400" dirty="0"/>
                  <a:t>σ</a:t>
                </a:r>
                <a14:m>
                  <m:oMath xmlns:m="http://schemas.openxmlformats.org/officeDocument/2006/math">
                    <m:d>
                      <m:dPr>
                        <m:ctrlPr>
                          <a:rPr lang="zh-CN" altLang="zh-CN" sz="2400" i="1">
                            <a:latin typeface="Cambria Math"/>
                          </a:rPr>
                        </m:ctrlPr>
                      </m:dPr>
                      <m:e>
                        <m:sSub>
                          <m:sSubPr>
                            <m:ctrlPr>
                              <a:rPr lang="zh-CN" altLang="zh-CN" sz="2400" i="1">
                                <a:latin typeface="Cambria Math"/>
                              </a:rPr>
                            </m:ctrlPr>
                          </m:sSubPr>
                          <m:e>
                            <m:r>
                              <a:rPr lang="en-US" altLang="zh-CN" sz="2400" b="0" i="1">
                                <a:latin typeface="Cambria Math"/>
                              </a:rPr>
                              <m:t>𝛽</m:t>
                            </m:r>
                          </m:e>
                          <m:sub>
                            <m:r>
                              <a:rPr lang="en-US" altLang="zh-CN" sz="2400" b="0" i="1">
                                <a:latin typeface="Cambria Math"/>
                              </a:rPr>
                              <m:t>0</m:t>
                            </m:r>
                          </m:sub>
                        </m:sSub>
                      </m:e>
                    </m:d>
                    <m:r>
                      <a:rPr lang="en-US" altLang="zh-CN" sz="2400" b="0" i="1">
                        <a:latin typeface="Cambria Math"/>
                      </a:rPr>
                      <m:t>=</m:t>
                    </m:r>
                    <m:f>
                      <m:fPr>
                        <m:ctrlPr>
                          <a:rPr lang="zh-CN" altLang="zh-CN" sz="2400" i="1">
                            <a:latin typeface="Cambria Math"/>
                          </a:rPr>
                        </m:ctrlPr>
                      </m:fPr>
                      <m:num>
                        <m:r>
                          <a:rPr lang="en-US" altLang="zh-CN" sz="2400" b="0" i="1">
                            <a:latin typeface="Cambria Math"/>
                          </a:rPr>
                          <m:t>1+</m:t>
                        </m:r>
                        <m:sSub>
                          <m:sSubPr>
                            <m:ctrlPr>
                              <a:rPr lang="zh-CN" altLang="zh-CN" sz="2400" i="1">
                                <a:latin typeface="Cambria Math"/>
                              </a:rPr>
                            </m:ctrlPr>
                          </m:sSubPr>
                          <m:e>
                            <m:r>
                              <a:rPr lang="en-US" altLang="zh-CN" sz="2400" b="0" i="1">
                                <a:latin typeface="Cambria Math"/>
                              </a:rPr>
                              <m:t>𝛽</m:t>
                            </m:r>
                          </m:e>
                          <m:sub>
                            <m:r>
                              <a:rPr lang="en-US" altLang="zh-CN" sz="2400" b="0" i="1">
                                <a:latin typeface="Cambria Math"/>
                              </a:rPr>
                              <m:t>0</m:t>
                            </m:r>
                          </m:sub>
                        </m:sSub>
                      </m:num>
                      <m:den>
                        <m:r>
                          <a:rPr lang="en-US" altLang="zh-CN" sz="2400" b="0" i="1">
                            <a:latin typeface="Cambria Math"/>
                          </a:rPr>
                          <m:t>1−</m:t>
                        </m:r>
                        <m:sSub>
                          <m:sSubPr>
                            <m:ctrlPr>
                              <a:rPr lang="zh-CN" altLang="zh-CN" sz="2400" i="1">
                                <a:latin typeface="Cambria Math"/>
                              </a:rPr>
                            </m:ctrlPr>
                          </m:sSubPr>
                          <m:e>
                            <m:r>
                              <a:rPr lang="en-US" altLang="zh-CN" sz="2400" b="0" i="1">
                                <a:latin typeface="Cambria Math"/>
                              </a:rPr>
                              <m:t>𝛽</m:t>
                            </m:r>
                          </m:e>
                          <m:sub>
                            <m:r>
                              <a:rPr lang="en-US" altLang="zh-CN" sz="2400" b="0" i="1">
                                <a:latin typeface="Cambria Math"/>
                              </a:rPr>
                              <m:t>0</m:t>
                            </m:r>
                          </m:sub>
                        </m:sSub>
                      </m:den>
                    </m:f>
                    <m:sSub>
                      <m:sSubPr>
                        <m:ctrlPr>
                          <a:rPr lang="zh-CN" altLang="zh-CN" sz="2400" i="1">
                            <a:latin typeface="Cambria Math"/>
                          </a:rPr>
                        </m:ctrlPr>
                      </m:sSubPr>
                      <m:e>
                        <m:r>
                          <a:rPr lang="en-US" altLang="zh-CN" sz="2400" b="0" i="1">
                            <a:latin typeface="Cambria Math"/>
                          </a:rPr>
                          <m:t>𝜎</m:t>
                        </m:r>
                      </m:e>
                      <m:sub>
                        <m:r>
                          <a:rPr lang="en-US" altLang="zh-CN" sz="2400" b="0" i="1">
                            <a:latin typeface="Cambria Math"/>
                          </a:rPr>
                          <m:t>0</m:t>
                        </m:r>
                      </m:sub>
                    </m:sSub>
                    <m:r>
                      <a:rPr lang="en-US" altLang="zh-CN" sz="2400" b="0" i="1">
                        <a:latin typeface="Cambria Math"/>
                      </a:rPr>
                      <m:t>,        </m:t>
                    </m:r>
                    <m:sSub>
                      <m:sSubPr>
                        <m:ctrlPr>
                          <a:rPr lang="zh-CN" altLang="zh-CN" sz="2400" i="1">
                            <a:latin typeface="Cambria Math"/>
                          </a:rPr>
                        </m:ctrlPr>
                      </m:sSubPr>
                      <m:e>
                        <m:r>
                          <a:rPr lang="en-US" altLang="zh-CN" sz="2400" b="0" i="1">
                            <a:latin typeface="Cambria Math"/>
                          </a:rPr>
                          <m:t>𝜎</m:t>
                        </m:r>
                      </m:e>
                      <m:sub>
                        <m:r>
                          <a:rPr lang="en-US" altLang="zh-CN" sz="2400" b="0" i="1">
                            <a:latin typeface="Cambria Math"/>
                          </a:rPr>
                          <m:t>0</m:t>
                        </m:r>
                      </m:sub>
                    </m:sSub>
                    <m:r>
                      <a:rPr lang="en-US" altLang="zh-CN" sz="2400" b="0" i="1">
                        <a:latin typeface="Cambria Math"/>
                      </a:rPr>
                      <m:t>=</m:t>
                    </m:r>
                    <m:sSup>
                      <m:sSupPr>
                        <m:ctrlPr>
                          <a:rPr lang="zh-CN" altLang="zh-CN" sz="2400" i="1">
                            <a:latin typeface="Cambria Math"/>
                          </a:rPr>
                        </m:ctrlPr>
                      </m:sSupPr>
                      <m:e>
                        <m:r>
                          <a:rPr lang="en-US" altLang="zh-CN" sz="2400" b="0" i="1">
                            <a:latin typeface="Cambria Math"/>
                          </a:rPr>
                          <m:t>10</m:t>
                        </m:r>
                      </m:e>
                      <m:sup>
                        <m:r>
                          <a:rPr lang="en-US" altLang="zh-CN" sz="2400" b="0" i="1">
                            <a:latin typeface="Cambria Math"/>
                          </a:rPr>
                          <m:t>−23</m:t>
                        </m:r>
                      </m:sup>
                    </m:sSup>
                    <m:sSup>
                      <m:sSupPr>
                        <m:ctrlPr>
                          <a:rPr lang="zh-CN" altLang="zh-CN" sz="2400" i="1">
                            <a:latin typeface="Cambria Math"/>
                          </a:rPr>
                        </m:ctrlPr>
                      </m:sSupPr>
                      <m:e>
                        <m:r>
                          <a:rPr lang="en-US" altLang="zh-CN" sz="2400" b="0" i="1">
                            <a:latin typeface="Cambria Math"/>
                          </a:rPr>
                          <m:t>𝑚𝑚</m:t>
                        </m:r>
                      </m:e>
                      <m:sup>
                        <m:r>
                          <a:rPr lang="en-US" altLang="zh-CN" sz="2400" b="0" i="1">
                            <a:latin typeface="Cambria Math"/>
                          </a:rPr>
                          <m:t>2</m:t>
                        </m:r>
                      </m:sup>
                    </m:sSup>
                  </m:oMath>
                </a14:m>
                <a:r>
                  <a:rPr lang="zh-CN" altLang="en-US" sz="2400" dirty="0" smtClean="0"/>
                  <a:t>        （</a:t>
                </a:r>
                <a:r>
                  <a:rPr lang="en-US" altLang="zh-CN" sz="2400" dirty="0" smtClean="0"/>
                  <a:t>1.2</a:t>
                </a:r>
                <a:r>
                  <a:rPr lang="zh-CN" altLang="en-US" sz="2400" dirty="0" smtClean="0"/>
                  <a:t>）</a:t>
                </a:r>
                <a:endParaRPr lang="zh-CN" altLang="en-US" sz="2400" dirty="0"/>
              </a:p>
            </p:txBody>
          </p:sp>
        </mc:Choice>
        <mc:Fallback>
          <p:sp>
            <p:nvSpPr>
              <p:cNvPr id="6" name="矩形 5"/>
              <p:cNvSpPr>
                <a:spLocks noRot="1" noChangeAspect="1" noMove="1" noResize="1" noEditPoints="1" noAdjustHandles="1" noChangeArrowheads="1" noChangeShapeType="1" noTextEdit="1"/>
              </p:cNvSpPr>
              <p:nvPr/>
            </p:nvSpPr>
            <p:spPr>
              <a:xfrm>
                <a:off x="1763688" y="3603212"/>
                <a:ext cx="6850348" cy="676917"/>
              </a:xfrm>
              <a:prstGeom prst="rect">
                <a:avLst/>
              </a:prstGeom>
              <a:blipFill rotWithShape="1">
                <a:blip r:embed="rId4"/>
                <a:stretch>
                  <a:fillRect l="-1335" r="-1423" b="-63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5716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752"/>
            <a:ext cx="8229600" cy="5112568"/>
          </a:xfrm>
        </p:spPr>
        <p:txBody>
          <a:bodyPr>
            <a:normAutofit/>
          </a:bodyPr>
          <a:lstStyle/>
          <a:p>
            <a:pPr>
              <a:lnSpc>
                <a:spcPct val="150000"/>
              </a:lnSpc>
            </a:pPr>
            <a:r>
              <a:rPr lang="zh-CN" altLang="zh-CN" sz="2400" dirty="0"/>
              <a:t>在这个反应中，没有中子产生，因此是一个干净的聚变能源。但这个反应的反应截面比氘、氚反应截面小，点火温度比氘、氚点火温度高。为了克服这两个缺点，用伽玛激光或伽玛射线辐照</a:t>
            </a:r>
            <a:r>
              <a:rPr lang="en-US" altLang="zh-CN" sz="2400" dirty="0"/>
              <a:t> </a:t>
            </a:r>
            <a:r>
              <a:rPr lang="en-US" altLang="zh-CN" sz="2400" dirty="0" smtClean="0"/>
              <a:t>    </a:t>
            </a:r>
            <a:r>
              <a:rPr lang="zh-CN" altLang="zh-CN" sz="2400" dirty="0" smtClean="0"/>
              <a:t>靶</a:t>
            </a:r>
            <a:r>
              <a:rPr lang="zh-CN" altLang="zh-CN" sz="2400" dirty="0"/>
              <a:t>球。</a:t>
            </a:r>
            <a:r>
              <a:rPr lang="en-US" altLang="zh-CN" sz="2400" dirty="0"/>
              <a:t> </a:t>
            </a:r>
            <a:r>
              <a:rPr lang="en-US" altLang="zh-CN" sz="2400" dirty="0" smtClean="0"/>
              <a:t>  </a:t>
            </a:r>
            <a:r>
              <a:rPr lang="zh-CN" altLang="zh-CN" sz="2400" dirty="0" smtClean="0"/>
              <a:t>的</a:t>
            </a:r>
            <a:r>
              <a:rPr lang="zh-CN" altLang="zh-CN" sz="2400" dirty="0"/>
              <a:t>一个激发态</a:t>
            </a:r>
            <a:r>
              <a:rPr lang="en-US" altLang="zh-CN" sz="2400" dirty="0"/>
              <a:t> </a:t>
            </a:r>
            <a:r>
              <a:rPr lang="en-US" altLang="zh-CN" sz="2400" dirty="0" smtClean="0"/>
              <a:t>     </a:t>
            </a:r>
            <a:r>
              <a:rPr lang="zh-CN" altLang="zh-CN" sz="2400" dirty="0" smtClean="0"/>
              <a:t>的</a:t>
            </a:r>
            <a:r>
              <a:rPr lang="zh-CN" altLang="zh-CN" sz="2400" dirty="0"/>
              <a:t>能量</a:t>
            </a:r>
            <a:r>
              <a:rPr lang="zh-CN" altLang="zh-CN" sz="2400" dirty="0" smtClean="0"/>
              <a:t>是</a:t>
            </a:r>
            <a:r>
              <a:rPr lang="en-US" altLang="zh-CN" sz="2400" dirty="0" smtClean="0"/>
              <a:t>                           (</a:t>
            </a:r>
            <a:r>
              <a:rPr lang="zh-CN" altLang="zh-CN" sz="2400" dirty="0"/>
              <a:t>设基态能量</a:t>
            </a:r>
            <a:r>
              <a:rPr lang="en-US" altLang="zh-CN" sz="2400" dirty="0"/>
              <a:t> </a:t>
            </a:r>
            <a:r>
              <a:rPr lang="en-US" altLang="zh-CN" sz="2400" dirty="0" smtClean="0"/>
              <a:t>          </a:t>
            </a:r>
            <a:r>
              <a:rPr lang="zh-CN" altLang="zh-CN" sz="2400" dirty="0" smtClean="0"/>
              <a:t>，</a:t>
            </a:r>
            <a:r>
              <a:rPr lang="zh-CN" altLang="zh-CN" sz="2400" dirty="0"/>
              <a:t>寿命</a:t>
            </a:r>
            <a:r>
              <a:rPr lang="zh-CN" altLang="zh-CN" sz="2400" dirty="0" smtClean="0"/>
              <a:t>是</a:t>
            </a:r>
            <a:r>
              <a:rPr lang="en-US" altLang="zh-CN" sz="2400" dirty="0" smtClean="0"/>
              <a:t>       </a:t>
            </a:r>
            <a:r>
              <a:rPr lang="zh-CN" altLang="zh-CN" sz="2400" dirty="0"/>
              <a:t>，自旋及宇称</a:t>
            </a:r>
            <a:r>
              <a:rPr lang="zh-CN" altLang="zh-CN" sz="2400" dirty="0" smtClean="0"/>
              <a:t>是</a:t>
            </a:r>
            <a:r>
              <a:rPr lang="en-US" altLang="zh-CN" sz="2400" dirty="0" smtClean="0"/>
              <a:t>         </a:t>
            </a:r>
            <a:r>
              <a:rPr lang="zh-CN" altLang="zh-CN" sz="2400" dirty="0" smtClean="0"/>
              <a:t>。</a:t>
            </a:r>
            <a:r>
              <a:rPr lang="zh-CN" altLang="zh-CN" sz="2400" dirty="0"/>
              <a:t>将</a:t>
            </a:r>
            <a:r>
              <a:rPr lang="en-US" altLang="zh-CN" sz="2400" dirty="0"/>
              <a:t> </a:t>
            </a:r>
            <a:r>
              <a:rPr lang="en-US" altLang="zh-CN" sz="2400" dirty="0" smtClean="0"/>
              <a:t>    </a:t>
            </a:r>
            <a:r>
              <a:rPr lang="zh-CN" altLang="zh-CN" sz="2400" dirty="0" smtClean="0"/>
              <a:t>激发</a:t>
            </a:r>
            <a:r>
              <a:rPr lang="zh-CN" altLang="zh-CN" sz="2400" dirty="0"/>
              <a:t>到这个能级的相应光子能量</a:t>
            </a:r>
            <a:r>
              <a:rPr lang="zh-CN" altLang="zh-CN" sz="2400" dirty="0" smtClean="0"/>
              <a:t>是</a:t>
            </a:r>
            <a:endParaRPr lang="en-US" altLang="zh-CN" sz="2400" dirty="0" smtClean="0"/>
          </a:p>
          <a:p>
            <a:pPr>
              <a:lnSpc>
                <a:spcPct val="150000"/>
              </a:lnSpc>
            </a:pPr>
            <a:r>
              <a:rPr lang="en-US" altLang="zh-CN" sz="2400" dirty="0" smtClean="0"/>
              <a:t>     </a:t>
            </a:r>
            <a:r>
              <a:rPr lang="zh-CN" altLang="zh-CN" sz="2400" dirty="0" smtClean="0"/>
              <a:t>基态的自旋及宇称是</a:t>
            </a:r>
            <a:r>
              <a:rPr lang="en-US" altLang="zh-CN" sz="2400" dirty="0" smtClean="0"/>
              <a:t>        </a:t>
            </a:r>
            <a:r>
              <a:rPr lang="zh-CN" altLang="zh-CN" sz="2400" dirty="0" smtClean="0"/>
              <a:t>。</a:t>
            </a:r>
            <a:r>
              <a:rPr lang="en-US" altLang="zh-CN" sz="2400" dirty="0" smtClean="0"/>
              <a:t>              </a:t>
            </a:r>
            <a:r>
              <a:rPr lang="zh-CN" altLang="zh-CN" sz="2400" dirty="0" smtClean="0"/>
              <a:t>跃迁是通过</a:t>
            </a:r>
            <a:r>
              <a:rPr lang="en-US" altLang="zh-CN" sz="2400" dirty="0" smtClean="0"/>
              <a:t>   </a:t>
            </a:r>
            <a:r>
              <a:rPr lang="zh-CN" altLang="zh-CN" sz="2400" dirty="0" smtClean="0"/>
              <a:t>的磁偶极子实现</a:t>
            </a:r>
            <a:r>
              <a:rPr lang="en-US" altLang="zh-CN" sz="2400" dirty="0" smtClean="0"/>
              <a:t> </a:t>
            </a:r>
            <a:r>
              <a:rPr lang="zh-CN" altLang="zh-CN" sz="2400" dirty="0" smtClean="0"/>
              <a:t>。</a:t>
            </a:r>
            <a:endParaRPr lang="zh-CN" altLang="zh-CN" sz="2400" dirty="0"/>
          </a:p>
          <a:p>
            <a:pPr>
              <a:lnSpc>
                <a:spcPct val="150000"/>
              </a:lnSpc>
            </a:pP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33619143"/>
              </p:ext>
            </p:extLst>
          </p:nvPr>
        </p:nvGraphicFramePr>
        <p:xfrm>
          <a:off x="2951820" y="4656592"/>
          <a:ext cx="3240360" cy="550250"/>
        </p:xfrm>
        <a:graphic>
          <a:graphicData uri="http://schemas.openxmlformats.org/presentationml/2006/ole">
            <mc:AlternateContent xmlns:mc="http://schemas.openxmlformats.org/markup-compatibility/2006">
              <mc:Choice xmlns:v="urn:schemas-microsoft-com:vml" Requires="v">
                <p:oleObj spid="_x0000_s35062" name="公式" r:id="rId3" imgW="1511300" imgH="254000" progId="Equation.3">
                  <p:embed/>
                </p:oleObj>
              </mc:Choice>
              <mc:Fallback>
                <p:oleObj name="公式" r:id="rId3" imgW="1511300" imgH="254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20" y="4656592"/>
                        <a:ext cx="3240360" cy="55025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2409917835"/>
              </p:ext>
            </p:extLst>
          </p:nvPr>
        </p:nvGraphicFramePr>
        <p:xfrm>
          <a:off x="3347864" y="3000408"/>
          <a:ext cx="395536" cy="307504"/>
        </p:xfrm>
        <a:graphic>
          <a:graphicData uri="http://schemas.openxmlformats.org/presentationml/2006/ole">
            <mc:AlternateContent xmlns:mc="http://schemas.openxmlformats.org/markup-compatibility/2006">
              <mc:Choice xmlns:v="urn:schemas-microsoft-com:vml" Requires="v">
                <p:oleObj spid="_x0000_s35063" name="公式" r:id="rId5" imgW="241195" imgH="190417" progId="Equation.3">
                  <p:embed/>
                </p:oleObj>
              </mc:Choice>
              <mc:Fallback>
                <p:oleObj name="公式" r:id="rId5" imgW="241195" imgH="19041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3000408"/>
                        <a:ext cx="395536" cy="307504"/>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290094770"/>
              </p:ext>
            </p:extLst>
          </p:nvPr>
        </p:nvGraphicFramePr>
        <p:xfrm>
          <a:off x="4572000" y="3000408"/>
          <a:ext cx="395287" cy="307975"/>
        </p:xfrm>
        <a:graphic>
          <a:graphicData uri="http://schemas.openxmlformats.org/presentationml/2006/ole">
            <mc:AlternateContent xmlns:mc="http://schemas.openxmlformats.org/markup-compatibility/2006">
              <mc:Choice xmlns:v="urn:schemas-microsoft-com:vml" Requires="v">
                <p:oleObj spid="_x0000_s35064" name="公式" r:id="rId7" imgW="241195" imgH="190417" progId="Equation.3">
                  <p:embed/>
                </p:oleObj>
              </mc:Choice>
              <mc:Fallback>
                <p:oleObj name="公式" r:id="rId7" imgW="241195" imgH="190417" progId="Equation.3">
                  <p:embed/>
                  <p:pic>
                    <p:nvPicPr>
                      <p:cNvPr id="0" name="对象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000408"/>
                        <a:ext cx="395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335433176"/>
              </p:ext>
            </p:extLst>
          </p:nvPr>
        </p:nvGraphicFramePr>
        <p:xfrm>
          <a:off x="6876256" y="2928400"/>
          <a:ext cx="576064" cy="432048"/>
        </p:xfrm>
        <a:graphic>
          <a:graphicData uri="http://schemas.openxmlformats.org/presentationml/2006/ole">
            <mc:AlternateContent xmlns:mc="http://schemas.openxmlformats.org/markup-compatibility/2006">
              <mc:Choice xmlns:v="urn:schemas-microsoft-com:vml" Requires="v">
                <p:oleObj spid="_x0000_s35065" name="公式" r:id="rId8" imgW="291973" imgH="190417" progId="Equation.3">
                  <p:embed/>
                </p:oleObj>
              </mc:Choice>
              <mc:Fallback>
                <p:oleObj name="公式" r:id="rId8" imgW="291973" imgH="190417"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2928400"/>
                        <a:ext cx="576064" cy="432048"/>
                      </a:xfrm>
                      <a:prstGeom prst="rect">
                        <a:avLst/>
                      </a:prstGeom>
                      <a:noFill/>
                    </p:spPr>
                  </p:pic>
                </p:oleObj>
              </mc:Fallback>
            </mc:AlternateContent>
          </a:graphicData>
        </a:graphic>
      </p:graphicFrame>
      <p:sp>
        <p:nvSpPr>
          <p:cNvPr id="12"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1894655954"/>
              </p:ext>
            </p:extLst>
          </p:nvPr>
        </p:nvGraphicFramePr>
        <p:xfrm>
          <a:off x="1403648" y="3504464"/>
          <a:ext cx="2198007" cy="379512"/>
        </p:xfrm>
        <a:graphic>
          <a:graphicData uri="http://schemas.openxmlformats.org/presentationml/2006/ole">
            <mc:AlternateContent xmlns:mc="http://schemas.openxmlformats.org/markup-compatibility/2006">
              <mc:Choice xmlns:v="urn:schemas-microsoft-com:vml" Requires="v">
                <p:oleObj spid="_x0000_s35066" name="公式" r:id="rId10" imgW="1320227" imgH="228501" progId="Equation.3">
                  <p:embed/>
                </p:oleObj>
              </mc:Choice>
              <mc:Fallback>
                <p:oleObj name="公式" r:id="rId10" imgW="1320227" imgH="228501"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648" y="3504464"/>
                        <a:ext cx="2198007" cy="379512"/>
                      </a:xfrm>
                      <a:prstGeom prst="rect">
                        <a:avLst/>
                      </a:prstGeom>
                      <a:noFill/>
                    </p:spPr>
                  </p:pic>
                </p:oleObj>
              </mc:Fallback>
            </mc:AlternateContent>
          </a:graphicData>
        </a:graphic>
      </p:graphicFrame>
      <p:sp>
        <p:nvSpPr>
          <p:cNvPr id="16"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3139524392"/>
              </p:ext>
            </p:extLst>
          </p:nvPr>
        </p:nvGraphicFramePr>
        <p:xfrm>
          <a:off x="5508104" y="3557000"/>
          <a:ext cx="948780" cy="379512"/>
        </p:xfrm>
        <a:graphic>
          <a:graphicData uri="http://schemas.openxmlformats.org/presentationml/2006/ole">
            <mc:AlternateContent xmlns:mc="http://schemas.openxmlformats.org/markup-compatibility/2006">
              <mc:Choice xmlns:v="urn:schemas-microsoft-com:vml" Requires="v">
                <p:oleObj spid="_x0000_s35067" name="公式" r:id="rId12" imgW="571748" imgH="228699" progId="Equation.3">
                  <p:embed/>
                </p:oleObj>
              </mc:Choice>
              <mc:Fallback>
                <p:oleObj name="公式" r:id="rId12" imgW="571748" imgH="228699"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104" y="3557000"/>
                        <a:ext cx="948780" cy="379512"/>
                      </a:xfrm>
                      <a:prstGeom prst="rect">
                        <a:avLst/>
                      </a:prstGeom>
                      <a:noFill/>
                    </p:spPr>
                  </p:pic>
                </p:oleObj>
              </mc:Fallback>
            </mc:AlternateContent>
          </a:graphicData>
        </a:graphic>
      </p:graphicFrame>
      <p:sp>
        <p:nvSpPr>
          <p:cNvPr id="18"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9" name="对象 18"/>
          <p:cNvGraphicFramePr>
            <a:graphicFrameLocks noChangeAspect="1"/>
          </p:cNvGraphicFramePr>
          <p:nvPr>
            <p:extLst>
              <p:ext uri="{D42A27DB-BD31-4B8C-83A1-F6EECF244321}">
                <p14:modId xmlns:p14="http://schemas.microsoft.com/office/powerpoint/2010/main" val="787605541"/>
              </p:ext>
            </p:extLst>
          </p:nvPr>
        </p:nvGraphicFramePr>
        <p:xfrm>
          <a:off x="7740352" y="3576472"/>
          <a:ext cx="704808" cy="379512"/>
        </p:xfrm>
        <a:graphic>
          <a:graphicData uri="http://schemas.openxmlformats.org/presentationml/2006/ole">
            <mc:AlternateContent xmlns:mc="http://schemas.openxmlformats.org/markup-compatibility/2006">
              <mc:Choice xmlns:v="urn:schemas-microsoft-com:vml" Requires="v">
                <p:oleObj spid="_x0000_s35068" name="公式" r:id="rId14" imgW="368140" imgH="203112" progId="Equation.3">
                  <p:embed/>
                </p:oleObj>
              </mc:Choice>
              <mc:Fallback>
                <p:oleObj name="公式" r:id="rId14" imgW="368140" imgH="203112"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40352" y="3576472"/>
                        <a:ext cx="704808" cy="379512"/>
                      </a:xfrm>
                      <a:prstGeom prst="rect">
                        <a:avLst/>
                      </a:prstGeom>
                      <a:noFill/>
                    </p:spPr>
                  </p:pic>
                </p:oleObj>
              </mc:Fallback>
            </mc:AlternateContent>
          </a:graphicData>
        </a:graphic>
      </p:graphicFrame>
      <p:sp>
        <p:nvSpPr>
          <p:cNvPr id="20"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1" name="对象 20"/>
          <p:cNvGraphicFramePr>
            <a:graphicFrameLocks noChangeAspect="1"/>
          </p:cNvGraphicFramePr>
          <p:nvPr>
            <p:extLst>
              <p:ext uri="{D42A27DB-BD31-4B8C-83A1-F6EECF244321}">
                <p14:modId xmlns:p14="http://schemas.microsoft.com/office/powerpoint/2010/main" val="1411494454"/>
              </p:ext>
            </p:extLst>
          </p:nvPr>
        </p:nvGraphicFramePr>
        <p:xfrm>
          <a:off x="2771800" y="4008520"/>
          <a:ext cx="903040" cy="451520"/>
        </p:xfrm>
        <a:graphic>
          <a:graphicData uri="http://schemas.openxmlformats.org/presentationml/2006/ole">
            <mc:AlternateContent xmlns:mc="http://schemas.openxmlformats.org/markup-compatibility/2006">
              <mc:Choice xmlns:v="urn:schemas-microsoft-com:vml" Requires="v">
                <p:oleObj spid="_x0000_s35069" name="公式" r:id="rId16" imgW="533632" imgH="266816" progId="Equation.3">
                  <p:embed/>
                </p:oleObj>
              </mc:Choice>
              <mc:Fallback>
                <p:oleObj name="公式" r:id="rId16" imgW="533632" imgH="266816" progId="Equation.3">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1800" y="4008520"/>
                        <a:ext cx="903040" cy="451520"/>
                      </a:xfrm>
                      <a:prstGeom prst="rect">
                        <a:avLst/>
                      </a:prstGeom>
                      <a:noFill/>
                    </p:spPr>
                  </p:pic>
                </p:oleObj>
              </mc:Fallback>
            </mc:AlternateContent>
          </a:graphicData>
        </a:graphic>
      </p:graphicFrame>
      <p:sp>
        <p:nvSpPr>
          <p:cNvPr id="22"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 name="对象 22"/>
          <p:cNvGraphicFramePr>
            <a:graphicFrameLocks noChangeAspect="1"/>
          </p:cNvGraphicFramePr>
          <p:nvPr>
            <p:extLst>
              <p:ext uri="{D42A27DB-BD31-4B8C-83A1-F6EECF244321}">
                <p14:modId xmlns:p14="http://schemas.microsoft.com/office/powerpoint/2010/main" val="4259900192"/>
              </p:ext>
            </p:extLst>
          </p:nvPr>
        </p:nvGraphicFramePr>
        <p:xfrm>
          <a:off x="4176464" y="4080528"/>
          <a:ext cx="395536" cy="379512"/>
        </p:xfrm>
        <a:graphic>
          <a:graphicData uri="http://schemas.openxmlformats.org/presentationml/2006/ole">
            <mc:AlternateContent xmlns:mc="http://schemas.openxmlformats.org/markup-compatibility/2006">
              <mc:Choice xmlns:v="urn:schemas-microsoft-com:vml" Requires="v">
                <p:oleObj spid="_x0000_s35070" name="公式" r:id="rId18" imgW="241195" imgH="190417" progId="Equation.3">
                  <p:embed/>
                </p:oleObj>
              </mc:Choice>
              <mc:Fallback>
                <p:oleObj name="公式" r:id="rId18" imgW="241195" imgH="190417"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464" y="4080528"/>
                        <a:ext cx="395536" cy="379512"/>
                      </a:xfrm>
                      <a:prstGeom prst="rect">
                        <a:avLst/>
                      </a:prstGeom>
                      <a:noFill/>
                    </p:spPr>
                  </p:pic>
                </p:oleObj>
              </mc:Fallback>
            </mc:AlternateContent>
          </a:graphicData>
        </a:graphic>
      </p:graphicFrame>
      <p:sp>
        <p:nvSpPr>
          <p:cNvPr id="24"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 name="对象 24"/>
          <p:cNvGraphicFramePr>
            <a:graphicFrameLocks noChangeAspect="1"/>
          </p:cNvGraphicFramePr>
          <p:nvPr>
            <p:extLst>
              <p:ext uri="{D42A27DB-BD31-4B8C-83A1-F6EECF244321}">
                <p14:modId xmlns:p14="http://schemas.microsoft.com/office/powerpoint/2010/main" val="1488574704"/>
              </p:ext>
            </p:extLst>
          </p:nvPr>
        </p:nvGraphicFramePr>
        <p:xfrm>
          <a:off x="899592" y="5301208"/>
          <a:ext cx="395536" cy="307504"/>
        </p:xfrm>
        <a:graphic>
          <a:graphicData uri="http://schemas.openxmlformats.org/presentationml/2006/ole">
            <mc:AlternateContent xmlns:mc="http://schemas.openxmlformats.org/markup-compatibility/2006">
              <mc:Choice xmlns:v="urn:schemas-microsoft-com:vml" Requires="v">
                <p:oleObj spid="_x0000_s35071" name="公式" r:id="rId19" imgW="241195" imgH="190417" progId="Equation.3">
                  <p:embed/>
                </p:oleObj>
              </mc:Choice>
              <mc:Fallback>
                <p:oleObj name="公式" r:id="rId19" imgW="241195" imgH="190417" progId="Equation.3">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301208"/>
                        <a:ext cx="395536" cy="307504"/>
                      </a:xfrm>
                      <a:prstGeom prst="rect">
                        <a:avLst/>
                      </a:prstGeom>
                      <a:noFill/>
                    </p:spPr>
                  </p:pic>
                </p:oleObj>
              </mc:Fallback>
            </mc:AlternateContent>
          </a:graphicData>
        </a:graphic>
      </p:graphicFrame>
      <p:sp>
        <p:nvSpPr>
          <p:cNvPr id="26" name="Rectangle 3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 name="对象 26"/>
          <p:cNvGraphicFramePr>
            <a:graphicFrameLocks noChangeAspect="1"/>
          </p:cNvGraphicFramePr>
          <p:nvPr>
            <p:extLst>
              <p:ext uri="{D42A27DB-BD31-4B8C-83A1-F6EECF244321}">
                <p14:modId xmlns:p14="http://schemas.microsoft.com/office/powerpoint/2010/main" val="76541965"/>
              </p:ext>
            </p:extLst>
          </p:nvPr>
        </p:nvGraphicFramePr>
        <p:xfrm>
          <a:off x="4191903" y="5229199"/>
          <a:ext cx="668129" cy="371183"/>
        </p:xfrm>
        <a:graphic>
          <a:graphicData uri="http://schemas.openxmlformats.org/presentationml/2006/ole">
            <mc:AlternateContent xmlns:mc="http://schemas.openxmlformats.org/markup-compatibility/2006">
              <mc:Choice xmlns:v="urn:schemas-microsoft-com:vml" Requires="v">
                <p:oleObj spid="_x0000_s35072" name="公式" r:id="rId20" imgW="431613" imgH="241195" progId="Equation.3">
                  <p:embed/>
                </p:oleObj>
              </mc:Choice>
              <mc:Fallback>
                <p:oleObj name="公式" r:id="rId20" imgW="431613" imgH="241195" progId="Equation.3">
                  <p:embed/>
                  <p:pic>
                    <p:nvPicPr>
                      <p:cNvPr id="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91903" y="5229199"/>
                        <a:ext cx="668129" cy="371183"/>
                      </a:xfrm>
                      <a:prstGeom prst="rect">
                        <a:avLst/>
                      </a:prstGeom>
                      <a:noFill/>
                    </p:spPr>
                  </p:pic>
                </p:oleObj>
              </mc:Fallback>
            </mc:AlternateContent>
          </a:graphicData>
        </a:graphic>
      </p:graphicFrame>
      <p:sp>
        <p:nvSpPr>
          <p:cNvPr id="28"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9" name="对象 28"/>
          <p:cNvGraphicFramePr>
            <a:graphicFrameLocks noChangeAspect="1"/>
          </p:cNvGraphicFramePr>
          <p:nvPr>
            <p:extLst>
              <p:ext uri="{D42A27DB-BD31-4B8C-83A1-F6EECF244321}">
                <p14:modId xmlns:p14="http://schemas.microsoft.com/office/powerpoint/2010/main" val="2869734521"/>
              </p:ext>
            </p:extLst>
          </p:nvPr>
        </p:nvGraphicFramePr>
        <p:xfrm>
          <a:off x="5076056" y="5157192"/>
          <a:ext cx="1411000" cy="451520"/>
        </p:xfrm>
        <a:graphic>
          <a:graphicData uri="http://schemas.openxmlformats.org/presentationml/2006/ole">
            <mc:AlternateContent xmlns:mc="http://schemas.openxmlformats.org/markup-compatibility/2006">
              <mc:Choice xmlns:v="urn:schemas-microsoft-com:vml" Requires="v">
                <p:oleObj spid="_x0000_s35073" name="公式" r:id="rId22" imgW="711200" imgH="228600" progId="Equation.3">
                  <p:embed/>
                </p:oleObj>
              </mc:Choice>
              <mc:Fallback>
                <p:oleObj name="公式" r:id="rId22" imgW="711200" imgH="228600" progId="Equation.3">
                  <p:embed/>
                  <p:pic>
                    <p:nvPicPr>
                      <p:cNvPr id="0" name="Object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76056" y="5157192"/>
                        <a:ext cx="1411000" cy="451520"/>
                      </a:xfrm>
                      <a:prstGeom prst="rect">
                        <a:avLst/>
                      </a:prstGeom>
                      <a:noFill/>
                    </p:spPr>
                  </p:pic>
                </p:oleObj>
              </mc:Fallback>
            </mc:AlternateContent>
          </a:graphicData>
        </a:graphic>
      </p:graphicFrame>
      <p:sp>
        <p:nvSpPr>
          <p:cNvPr id="30" name="Rectangle 3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2484410805"/>
              </p:ext>
            </p:extLst>
          </p:nvPr>
        </p:nvGraphicFramePr>
        <p:xfrm>
          <a:off x="8082390" y="5229201"/>
          <a:ext cx="450050" cy="360040"/>
        </p:xfrm>
        <a:graphic>
          <a:graphicData uri="http://schemas.openxmlformats.org/presentationml/2006/ole">
            <mc:AlternateContent xmlns:mc="http://schemas.openxmlformats.org/markup-compatibility/2006">
              <mc:Choice xmlns:v="urn:schemas-microsoft-com:vml" Requires="v">
                <p:oleObj spid="_x0000_s35074" name="公式" r:id="rId24" imgW="241195" imgH="190417" progId="Equation.3">
                  <p:embed/>
                </p:oleObj>
              </mc:Choice>
              <mc:Fallback>
                <p:oleObj name="公式" r:id="rId24" imgW="241195" imgH="190417" progId="Equation.3">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2390" y="5229201"/>
                        <a:ext cx="450050" cy="360040"/>
                      </a:xfrm>
                      <a:prstGeom prst="rect">
                        <a:avLst/>
                      </a:prstGeom>
                      <a:noFill/>
                    </p:spPr>
                  </p:pic>
                </p:oleObj>
              </mc:Fallback>
            </mc:AlternateContent>
          </a:graphicData>
        </a:graphic>
      </p:graphicFrame>
      <p:sp>
        <p:nvSpPr>
          <p:cNvPr id="33" name="矩形 32"/>
          <p:cNvSpPr/>
          <p:nvPr/>
        </p:nvSpPr>
        <p:spPr>
          <a:xfrm>
            <a:off x="7641098" y="4725144"/>
            <a:ext cx="774571" cy="369332"/>
          </a:xfrm>
          <a:prstGeom prst="rect">
            <a:avLst/>
          </a:prstGeom>
        </p:spPr>
        <p:txBody>
          <a:bodyPr wrap="none">
            <a:spAutoFit/>
          </a:bodyPr>
          <a:lstStyle/>
          <a:p>
            <a:r>
              <a:rPr lang="en-US" altLang="zh-CN" dirty="0"/>
              <a:t> </a:t>
            </a:r>
            <a:r>
              <a:rPr lang="en-US" altLang="zh-CN" dirty="0" smtClean="0"/>
              <a:t>(2.8)</a:t>
            </a:r>
            <a:endParaRPr lang="zh-CN" altLang="en-US" dirty="0"/>
          </a:p>
        </p:txBody>
      </p:sp>
    </p:spTree>
    <p:extLst>
      <p:ext uri="{BB962C8B-B14F-4D97-AF65-F5344CB8AC3E}">
        <p14:creationId xmlns:p14="http://schemas.microsoft.com/office/powerpoint/2010/main" val="1363458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smtClean="0"/>
              <a:t>以</a:t>
            </a:r>
            <a:r>
              <a:rPr lang="zh-CN" altLang="zh-CN" sz="2400" dirty="0"/>
              <a:t>能量</a:t>
            </a:r>
            <a:r>
              <a:rPr lang="zh-CN" altLang="zh-CN" sz="2400" dirty="0" smtClean="0"/>
              <a:t>为</a:t>
            </a:r>
            <a:endParaRPr lang="en-US" altLang="zh-CN" sz="2400" dirty="0"/>
          </a:p>
          <a:p>
            <a:pPr>
              <a:lnSpc>
                <a:spcPct val="150000"/>
              </a:lnSpc>
            </a:pPr>
            <a:endParaRPr lang="en-US" altLang="zh-CN" sz="2400" dirty="0" smtClean="0"/>
          </a:p>
          <a:p>
            <a:pPr>
              <a:lnSpc>
                <a:spcPct val="150000"/>
              </a:lnSpc>
            </a:pPr>
            <a:r>
              <a:rPr lang="zh-CN" altLang="zh-CN" sz="2400" dirty="0"/>
              <a:t>的质子撞击处于激发态</a:t>
            </a:r>
            <a:r>
              <a:rPr lang="en-US" altLang="zh-CN" sz="2400" dirty="0"/>
              <a:t> </a:t>
            </a:r>
            <a:r>
              <a:rPr lang="zh-CN" altLang="zh-CN" sz="2400" dirty="0"/>
              <a:t>核时，有类似于（</a:t>
            </a:r>
            <a:r>
              <a:rPr lang="en-US" altLang="zh-CN" sz="2400" dirty="0"/>
              <a:t>2.7</a:t>
            </a:r>
            <a:r>
              <a:rPr lang="zh-CN" altLang="zh-CN" sz="2400" dirty="0"/>
              <a:t>）的反应</a:t>
            </a:r>
            <a:r>
              <a:rPr lang="zh-CN" altLang="zh-CN" sz="2400" dirty="0" smtClean="0"/>
              <a:t>，</a:t>
            </a:r>
            <a:endParaRPr lang="en-US" altLang="zh-CN" sz="2400" dirty="0" smtClean="0"/>
          </a:p>
          <a:p>
            <a:pPr>
              <a:lnSpc>
                <a:spcPct val="150000"/>
              </a:lnSpc>
            </a:pPr>
            <a:endParaRPr lang="en-US" altLang="zh-CN" sz="2400" dirty="0"/>
          </a:p>
          <a:p>
            <a:pPr>
              <a:lnSpc>
                <a:spcPct val="150000"/>
              </a:lnSpc>
            </a:pPr>
            <a:r>
              <a:rPr lang="en-US" altLang="zh-CN" sz="2400" dirty="0"/>
              <a:t>(2.10)</a:t>
            </a:r>
            <a:r>
              <a:rPr lang="zh-CN" altLang="zh-CN" sz="2400" dirty="0"/>
              <a:t>中末态粒子与（</a:t>
            </a:r>
            <a:r>
              <a:rPr lang="en-US" altLang="zh-CN" sz="2400" dirty="0"/>
              <a:t>2.7</a:t>
            </a:r>
            <a:r>
              <a:rPr lang="zh-CN" altLang="zh-CN" sz="2400" dirty="0"/>
              <a:t>）末态粒子相同。 由</a:t>
            </a:r>
            <a:r>
              <a:rPr lang="en-US" altLang="zh-CN" sz="2400" dirty="0"/>
              <a:t>(9) </a:t>
            </a:r>
            <a:r>
              <a:rPr lang="zh-CN" altLang="zh-CN" sz="2400" dirty="0"/>
              <a:t>可见，</a:t>
            </a:r>
            <a:r>
              <a:rPr lang="en-US" altLang="zh-CN" sz="2400" dirty="0"/>
              <a:t> </a:t>
            </a:r>
            <a:r>
              <a:rPr lang="en-US" altLang="zh-CN" sz="2400" dirty="0" smtClean="0"/>
              <a:t>  </a:t>
            </a:r>
          </a:p>
          <a:p>
            <a:pPr marL="109728" indent="0">
              <a:lnSpc>
                <a:spcPct val="150000"/>
              </a:lnSpc>
              <a:buNone/>
            </a:pPr>
            <a:r>
              <a:rPr lang="en-US" altLang="zh-CN" sz="2400" dirty="0"/>
              <a:t> </a:t>
            </a:r>
            <a:r>
              <a:rPr lang="en-US" altLang="zh-CN" sz="2400" dirty="0" smtClean="0"/>
              <a:t>             </a:t>
            </a:r>
            <a:r>
              <a:rPr lang="zh-CN" altLang="zh-CN" sz="2400" dirty="0" smtClean="0"/>
              <a:t>的</a:t>
            </a:r>
            <a:r>
              <a:rPr lang="zh-CN" altLang="zh-CN" sz="2400" dirty="0"/>
              <a:t>聚变反应温度显著低于的聚变反应温度，而</a:t>
            </a:r>
            <a:r>
              <a:rPr lang="zh-CN" altLang="zh-CN" sz="2400" dirty="0" smtClean="0"/>
              <a:t>其</a:t>
            </a:r>
            <a:r>
              <a:rPr lang="en-US" altLang="zh-CN" sz="2400" dirty="0" smtClean="0"/>
              <a:t> </a:t>
            </a:r>
          </a:p>
          <a:p>
            <a:pPr marL="109728" indent="0">
              <a:lnSpc>
                <a:spcPct val="150000"/>
              </a:lnSpc>
              <a:buNone/>
            </a:pPr>
            <a:r>
              <a:rPr lang="en-US" altLang="zh-CN" sz="2400" dirty="0"/>
              <a:t> </a:t>
            </a:r>
            <a:r>
              <a:rPr lang="en-US" altLang="zh-CN" sz="2400" dirty="0" smtClean="0"/>
              <a:t>  </a:t>
            </a:r>
            <a:r>
              <a:rPr lang="zh-CN" altLang="zh-CN" sz="2400" dirty="0" smtClean="0"/>
              <a:t>反应截面</a:t>
            </a:r>
            <a:r>
              <a:rPr lang="zh-CN" altLang="zh-CN" sz="2400" dirty="0"/>
              <a:t>大于</a:t>
            </a:r>
            <a:r>
              <a:rPr lang="en-US" altLang="zh-CN" sz="2400" dirty="0"/>
              <a:t> </a:t>
            </a:r>
            <a:r>
              <a:rPr lang="en-US" altLang="zh-CN" sz="2400" dirty="0" smtClean="0"/>
              <a:t>          </a:t>
            </a:r>
            <a:r>
              <a:rPr lang="zh-CN" altLang="zh-CN" sz="2400" dirty="0" smtClean="0"/>
              <a:t>的反应截面</a:t>
            </a:r>
            <a:r>
              <a:rPr lang="zh-CN" altLang="zh-CN" sz="2400" dirty="0"/>
              <a:t>。</a:t>
            </a: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170222650"/>
              </p:ext>
            </p:extLst>
          </p:nvPr>
        </p:nvGraphicFramePr>
        <p:xfrm>
          <a:off x="683568" y="2204864"/>
          <a:ext cx="7272808" cy="473171"/>
        </p:xfrm>
        <a:graphic>
          <a:graphicData uri="http://schemas.openxmlformats.org/presentationml/2006/ole">
            <mc:AlternateContent xmlns:mc="http://schemas.openxmlformats.org/markup-compatibility/2006">
              <mc:Choice xmlns:v="urn:schemas-microsoft-com:vml" Requires="v">
                <p:oleObj spid="_x0000_s35909" name="公式" r:id="rId3" imgW="3949700" imgH="254000" progId="Equation.3">
                  <p:embed/>
                </p:oleObj>
              </mc:Choice>
              <mc:Fallback>
                <p:oleObj name="公式" r:id="rId3" imgW="3949700" imgH="254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204864"/>
                        <a:ext cx="7272808" cy="473171"/>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608330781"/>
              </p:ext>
            </p:extLst>
          </p:nvPr>
        </p:nvGraphicFramePr>
        <p:xfrm>
          <a:off x="3347864" y="3385066"/>
          <a:ext cx="2448272" cy="455492"/>
        </p:xfrm>
        <a:graphic>
          <a:graphicData uri="http://schemas.openxmlformats.org/presentationml/2006/ole">
            <mc:AlternateContent xmlns:mc="http://schemas.openxmlformats.org/markup-compatibility/2006">
              <mc:Choice xmlns:v="urn:schemas-microsoft-com:vml" Requires="v">
                <p:oleObj spid="_x0000_s35910" name="公式" r:id="rId5" imgW="1231366" imgH="228501" progId="Equation.3">
                  <p:embed/>
                </p:oleObj>
              </mc:Choice>
              <mc:Fallback>
                <p:oleObj name="公式" r:id="rId5" imgW="1231366" imgH="22850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3385066"/>
                        <a:ext cx="2448272" cy="455492"/>
                      </a:xfrm>
                      <a:prstGeom prst="rect">
                        <a:avLst/>
                      </a:prstGeom>
                      <a:noFill/>
                    </p:spPr>
                  </p:pic>
                </p:oleObj>
              </mc:Fallback>
            </mc:AlternateContent>
          </a:graphicData>
        </a:graphic>
      </p:graphicFrame>
      <p:sp>
        <p:nvSpPr>
          <p:cNvPr id="9" name="矩形 8"/>
          <p:cNvSpPr/>
          <p:nvPr/>
        </p:nvSpPr>
        <p:spPr>
          <a:xfrm>
            <a:off x="8062241" y="2267580"/>
            <a:ext cx="774571" cy="369332"/>
          </a:xfrm>
          <a:prstGeom prst="rect">
            <a:avLst/>
          </a:prstGeom>
        </p:spPr>
        <p:txBody>
          <a:bodyPr wrap="none">
            <a:spAutoFit/>
          </a:bodyPr>
          <a:lstStyle/>
          <a:p>
            <a:r>
              <a:rPr lang="en-US" altLang="zh-CN" dirty="0"/>
              <a:t> </a:t>
            </a:r>
            <a:r>
              <a:rPr lang="en-US" altLang="zh-CN" dirty="0" smtClean="0"/>
              <a:t>(2.9)</a:t>
            </a:r>
            <a:endParaRPr lang="zh-CN" altLang="en-US" dirty="0"/>
          </a:p>
        </p:txBody>
      </p:sp>
      <p:sp>
        <p:nvSpPr>
          <p:cNvPr id="10" name="矩形 9"/>
          <p:cNvSpPr/>
          <p:nvPr/>
        </p:nvSpPr>
        <p:spPr>
          <a:xfrm>
            <a:off x="7253812" y="3429000"/>
            <a:ext cx="920445" cy="369332"/>
          </a:xfrm>
          <a:prstGeom prst="rect">
            <a:avLst/>
          </a:prstGeom>
        </p:spPr>
        <p:txBody>
          <a:bodyPr wrap="none">
            <a:spAutoFit/>
          </a:bodyPr>
          <a:lstStyle/>
          <a:p>
            <a:r>
              <a:rPr lang="en-US" altLang="zh-CN" dirty="0"/>
              <a:t> </a:t>
            </a:r>
            <a:r>
              <a:rPr lang="en-US" altLang="zh-CN" dirty="0" smtClean="0"/>
              <a:t>(2.10)</a:t>
            </a:r>
            <a:endParaRPr lang="zh-CN" altLang="en-US" dirty="0"/>
          </a:p>
        </p:txBody>
      </p:sp>
      <p:sp>
        <p:nvSpPr>
          <p:cNvPr id="11"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992225539"/>
              </p:ext>
            </p:extLst>
          </p:nvPr>
        </p:nvGraphicFramePr>
        <p:xfrm>
          <a:off x="943111" y="4633664"/>
          <a:ext cx="964593" cy="379512"/>
        </p:xfrm>
        <a:graphic>
          <a:graphicData uri="http://schemas.openxmlformats.org/presentationml/2006/ole">
            <mc:AlternateContent xmlns:mc="http://schemas.openxmlformats.org/markup-compatibility/2006">
              <mc:Choice xmlns:v="urn:schemas-microsoft-com:vml" Requires="v">
                <p:oleObj spid="_x0000_s35911" name="公式" r:id="rId7" imgW="584200" imgH="228600" progId="Equation.3">
                  <p:embed/>
                </p:oleObj>
              </mc:Choice>
              <mc:Fallback>
                <p:oleObj name="公式" r:id="rId7" imgW="5842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111" y="4633664"/>
                        <a:ext cx="964593" cy="379512"/>
                      </a:xfrm>
                      <a:prstGeom prst="rect">
                        <a:avLst/>
                      </a:prstGeom>
                      <a:noFill/>
                    </p:spPr>
                  </p:pic>
                </p:oleObj>
              </mc:Fallback>
            </mc:AlternateContent>
          </a:graphicData>
        </a:graphic>
      </p:graphicFrame>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1691031332"/>
              </p:ext>
            </p:extLst>
          </p:nvPr>
        </p:nvGraphicFramePr>
        <p:xfrm>
          <a:off x="2915816" y="5229200"/>
          <a:ext cx="827585" cy="381962"/>
        </p:xfrm>
        <a:graphic>
          <a:graphicData uri="http://schemas.openxmlformats.org/presentationml/2006/ole">
            <mc:AlternateContent xmlns:mc="http://schemas.openxmlformats.org/markup-compatibility/2006">
              <mc:Choice xmlns:v="urn:schemas-microsoft-com:vml" Requires="v">
                <p:oleObj spid="_x0000_s35912" name="公式" r:id="rId9" imgW="495300" imgH="228600" progId="Equation.3">
                  <p:embed/>
                </p:oleObj>
              </mc:Choice>
              <mc:Fallback>
                <p:oleObj name="公式" r:id="rId9" imgW="4953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5816" y="5229200"/>
                        <a:ext cx="827585" cy="381962"/>
                      </a:xfrm>
                      <a:prstGeom prst="rect">
                        <a:avLst/>
                      </a:prstGeom>
                      <a:noFill/>
                    </p:spPr>
                  </p:pic>
                </p:oleObj>
              </mc:Fallback>
            </mc:AlternateContent>
          </a:graphicData>
        </a:graphic>
      </p:graphicFrame>
    </p:spTree>
    <p:extLst>
      <p:ext uri="{BB962C8B-B14F-4D97-AF65-F5344CB8AC3E}">
        <p14:creationId xmlns:p14="http://schemas.microsoft.com/office/powerpoint/2010/main" val="1134661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当</a:t>
            </a:r>
            <a:r>
              <a:rPr lang="en-US" altLang="zh-CN" sz="2400" dirty="0"/>
              <a:t> </a:t>
            </a:r>
            <a:r>
              <a:rPr lang="en-US" altLang="zh-CN" sz="2400" dirty="0" smtClean="0"/>
              <a:t>               </a:t>
            </a:r>
            <a:r>
              <a:rPr lang="zh-CN" altLang="zh-CN" sz="2400" dirty="0" smtClean="0"/>
              <a:t>或</a:t>
            </a:r>
            <a:r>
              <a:rPr lang="en-US" altLang="zh-CN" sz="2400" dirty="0" smtClean="0"/>
              <a:t>                  </a:t>
            </a:r>
            <a:r>
              <a:rPr lang="zh-CN" altLang="zh-CN" sz="2400" dirty="0"/>
              <a:t>时，反应（</a:t>
            </a:r>
            <a:r>
              <a:rPr lang="en-US" altLang="zh-CN" sz="2400" dirty="0"/>
              <a:t>2.6</a:t>
            </a:r>
            <a:r>
              <a:rPr lang="zh-CN" altLang="zh-CN" sz="2400" dirty="0"/>
              <a:t>）不出现</a:t>
            </a:r>
            <a:r>
              <a:rPr lang="en-US" altLang="zh-CN" sz="2400" dirty="0"/>
              <a:t> </a:t>
            </a:r>
            <a:r>
              <a:rPr lang="zh-CN" altLang="zh-CN" sz="2400" dirty="0"/>
              <a:t>，因此是干净的。</a:t>
            </a:r>
          </a:p>
          <a:p>
            <a:pPr>
              <a:lnSpc>
                <a:spcPct val="150000"/>
              </a:lnSpc>
            </a:pPr>
            <a:r>
              <a:rPr lang="zh-CN" altLang="zh-CN" sz="2400" dirty="0"/>
              <a:t>对于其它处于激发态的核，</a:t>
            </a:r>
            <a:r>
              <a:rPr lang="zh-CN" altLang="zh-CN" sz="2400" dirty="0" smtClean="0"/>
              <a:t>如</a:t>
            </a:r>
            <a:r>
              <a:rPr lang="en-US" altLang="zh-CN" sz="2400" dirty="0" smtClean="0"/>
              <a:t>           </a:t>
            </a:r>
            <a:r>
              <a:rPr lang="zh-CN" altLang="zh-CN" sz="2400" dirty="0"/>
              <a:t>或</a:t>
            </a:r>
            <a:r>
              <a:rPr lang="en-US" altLang="zh-CN" sz="2400" dirty="0"/>
              <a:t> </a:t>
            </a:r>
            <a:r>
              <a:rPr lang="en-US" altLang="zh-CN" sz="2400" dirty="0" smtClean="0"/>
              <a:t>             </a:t>
            </a:r>
            <a:r>
              <a:rPr lang="zh-CN" altLang="zh-CN" sz="2400" dirty="0" smtClean="0"/>
              <a:t>，</a:t>
            </a:r>
            <a:r>
              <a:rPr lang="zh-CN" altLang="zh-CN" sz="2400" dirty="0"/>
              <a:t>也可能有类似于（</a:t>
            </a:r>
            <a:r>
              <a:rPr lang="en-US" altLang="zh-CN" sz="2400" dirty="0"/>
              <a:t>2. 10</a:t>
            </a:r>
            <a:r>
              <a:rPr lang="zh-CN" altLang="zh-CN" sz="2400" dirty="0"/>
              <a:t>）的结果。这里</a:t>
            </a:r>
            <a:r>
              <a:rPr lang="en-US" altLang="zh-CN" sz="2400" dirty="0"/>
              <a:t> </a:t>
            </a:r>
            <a:r>
              <a:rPr lang="en-US" altLang="zh-CN" sz="2400" dirty="0" smtClean="0"/>
              <a:t>      </a:t>
            </a:r>
            <a:r>
              <a:rPr lang="zh-CN" altLang="zh-CN" sz="2400" dirty="0" smtClean="0"/>
              <a:t>是</a:t>
            </a:r>
            <a:r>
              <a:rPr lang="en-US" altLang="zh-CN" sz="2400" dirty="0" smtClean="0"/>
              <a:t>      </a:t>
            </a:r>
            <a:r>
              <a:rPr lang="zh-CN" altLang="zh-CN" sz="2400" dirty="0" smtClean="0"/>
              <a:t>另</a:t>
            </a:r>
            <a:r>
              <a:rPr lang="zh-CN" altLang="zh-CN" sz="2400" dirty="0"/>
              <a:t>一个激发态</a:t>
            </a:r>
            <a:r>
              <a:rPr lang="zh-CN" altLang="zh-CN" sz="2400" dirty="0" smtClean="0"/>
              <a:t>，</a:t>
            </a:r>
            <a:r>
              <a:rPr lang="en-US" altLang="zh-CN" sz="2400" dirty="0" smtClean="0"/>
              <a:t>     </a:t>
            </a:r>
            <a:r>
              <a:rPr lang="zh-CN" altLang="zh-CN" sz="2400" dirty="0"/>
              <a:t>是</a:t>
            </a:r>
            <a:r>
              <a:rPr lang="en-US" altLang="zh-CN" sz="2400" dirty="0"/>
              <a:t> </a:t>
            </a:r>
            <a:r>
              <a:rPr lang="en-US" altLang="zh-CN" sz="2400" dirty="0" smtClean="0"/>
              <a:t>     </a:t>
            </a:r>
            <a:r>
              <a:rPr lang="zh-CN" altLang="zh-CN" sz="2400" dirty="0" smtClean="0"/>
              <a:t>的</a:t>
            </a:r>
            <a:r>
              <a:rPr lang="zh-CN" altLang="zh-CN" sz="2400" dirty="0"/>
              <a:t>一个激发态。</a:t>
            </a:r>
            <a:endParaRPr lang="zh-CN" altLang="en-US" sz="2400" dirty="0"/>
          </a:p>
        </p:txBody>
      </p:sp>
      <p:sp>
        <p:nvSpPr>
          <p:cNvPr id="4" name="标题 2"/>
          <p:cNvSpPr>
            <a:spLocks noGrp="1"/>
          </p:cNvSpPr>
          <p:nvPr>
            <p:ph type="title"/>
          </p:nvPr>
        </p:nvSpPr>
        <p:spPr>
          <a:xfrm>
            <a:off x="457200" y="26064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068150141"/>
              </p:ext>
            </p:extLst>
          </p:nvPr>
        </p:nvGraphicFramePr>
        <p:xfrm>
          <a:off x="1259632" y="1628800"/>
          <a:ext cx="1462925" cy="451520"/>
        </p:xfrm>
        <a:graphic>
          <a:graphicData uri="http://schemas.openxmlformats.org/presentationml/2006/ole">
            <mc:AlternateContent xmlns:mc="http://schemas.openxmlformats.org/markup-compatibility/2006">
              <mc:Choice xmlns:v="urn:schemas-microsoft-com:vml" Requires="v">
                <p:oleObj spid="_x0000_s36993" name="公式" r:id="rId3" imgW="774028" imgH="241091" progId="Equation.3">
                  <p:embed/>
                </p:oleObj>
              </mc:Choice>
              <mc:Fallback>
                <p:oleObj name="公式" r:id="rId3" imgW="774028" imgH="24109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628800"/>
                        <a:ext cx="1462925" cy="451520"/>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115549096"/>
              </p:ext>
            </p:extLst>
          </p:nvPr>
        </p:nvGraphicFramePr>
        <p:xfrm>
          <a:off x="3275856" y="1628800"/>
          <a:ext cx="1488344" cy="451520"/>
        </p:xfrm>
        <a:graphic>
          <a:graphicData uri="http://schemas.openxmlformats.org/presentationml/2006/ole">
            <mc:AlternateContent xmlns:mc="http://schemas.openxmlformats.org/markup-compatibility/2006">
              <mc:Choice xmlns:v="urn:schemas-microsoft-com:vml" Requires="v">
                <p:oleObj spid="_x0000_s36994" name="公式" r:id="rId5" imgW="851269" imgH="254110" progId="Equation.3">
                  <p:embed/>
                </p:oleObj>
              </mc:Choice>
              <mc:Fallback>
                <p:oleObj name="公式" r:id="rId5" imgW="851269" imgH="25411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1628800"/>
                        <a:ext cx="1488344" cy="451520"/>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371839287"/>
              </p:ext>
            </p:extLst>
          </p:nvPr>
        </p:nvGraphicFramePr>
        <p:xfrm>
          <a:off x="4860032" y="2780928"/>
          <a:ext cx="1027845" cy="379512"/>
        </p:xfrm>
        <a:graphic>
          <a:graphicData uri="http://schemas.openxmlformats.org/presentationml/2006/ole">
            <mc:AlternateContent xmlns:mc="http://schemas.openxmlformats.org/markup-compatibility/2006">
              <mc:Choice xmlns:v="urn:schemas-microsoft-com:vml" Requires="v">
                <p:oleObj spid="_x0000_s36995" name="公式" r:id="rId7" imgW="622300" imgH="228600" progId="Equation.3">
                  <p:embed/>
                </p:oleObj>
              </mc:Choice>
              <mc:Fallback>
                <p:oleObj name="公式" r:id="rId7" imgW="6223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780928"/>
                        <a:ext cx="1027845" cy="379512"/>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56366755"/>
              </p:ext>
            </p:extLst>
          </p:nvPr>
        </p:nvGraphicFramePr>
        <p:xfrm>
          <a:off x="6300192" y="2852936"/>
          <a:ext cx="1156801" cy="307504"/>
        </p:xfrm>
        <a:graphic>
          <a:graphicData uri="http://schemas.openxmlformats.org/presentationml/2006/ole">
            <mc:AlternateContent xmlns:mc="http://schemas.openxmlformats.org/markup-compatibility/2006">
              <mc:Choice xmlns:v="urn:schemas-microsoft-com:vml" Requires="v">
                <p:oleObj spid="_x0000_s36996" name="公式" r:id="rId9" imgW="748975" imgH="203112" progId="Equation.3">
                  <p:embed/>
                </p:oleObj>
              </mc:Choice>
              <mc:Fallback>
                <p:oleObj name="公式" r:id="rId9" imgW="748975" imgH="203112"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0192" y="2852936"/>
                        <a:ext cx="1156801" cy="307504"/>
                      </a:xfrm>
                      <a:prstGeom prst="rect">
                        <a:avLst/>
                      </a:prstGeom>
                      <a:noFill/>
                    </p:spPr>
                  </p:pic>
                </p:oleObj>
              </mc:Fallback>
            </mc:AlternateContent>
          </a:graphicData>
        </a:graphic>
      </p:graphicFrame>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568788412"/>
              </p:ext>
            </p:extLst>
          </p:nvPr>
        </p:nvGraphicFramePr>
        <p:xfrm>
          <a:off x="5724128" y="3284984"/>
          <a:ext cx="467544" cy="379512"/>
        </p:xfrm>
        <a:graphic>
          <a:graphicData uri="http://schemas.openxmlformats.org/presentationml/2006/ole">
            <mc:AlternateContent xmlns:mc="http://schemas.openxmlformats.org/markup-compatibility/2006">
              <mc:Choice xmlns:v="urn:schemas-microsoft-com:vml" Requires="v">
                <p:oleObj spid="_x0000_s36997" name="公式" r:id="rId11" imgW="330057" imgH="190417" progId="Equation.3">
                  <p:embed/>
                </p:oleObj>
              </mc:Choice>
              <mc:Fallback>
                <p:oleObj name="公式" r:id="rId11" imgW="330057" imgH="190417"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128" y="3284984"/>
                        <a:ext cx="467544" cy="379512"/>
                      </a:xfrm>
                      <a:prstGeom prst="rect">
                        <a:avLst/>
                      </a:prstGeom>
                      <a:noFill/>
                    </p:spPr>
                  </p:pic>
                </p:oleObj>
              </mc:Fallback>
            </mc:AlternateContent>
          </a:graphicData>
        </a:graphic>
      </p:graphicFrame>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2181334268"/>
              </p:ext>
            </p:extLst>
          </p:nvPr>
        </p:nvGraphicFramePr>
        <p:xfrm>
          <a:off x="6660232" y="3284984"/>
          <a:ext cx="432048" cy="432048"/>
        </p:xfrm>
        <a:graphic>
          <a:graphicData uri="http://schemas.openxmlformats.org/presentationml/2006/ole">
            <mc:AlternateContent xmlns:mc="http://schemas.openxmlformats.org/markup-compatibility/2006">
              <mc:Choice xmlns:v="urn:schemas-microsoft-com:vml" Requires="v">
                <p:oleObj spid="_x0000_s36998" name="公式" r:id="rId13" imgW="241195" imgH="190417" progId="Equation.3">
                  <p:embed/>
                </p:oleObj>
              </mc:Choice>
              <mc:Fallback>
                <p:oleObj name="公式" r:id="rId13" imgW="241195" imgH="190417"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0232" y="3284984"/>
                        <a:ext cx="432048" cy="432048"/>
                      </a:xfrm>
                      <a:prstGeom prst="rect">
                        <a:avLst/>
                      </a:prstGeom>
                      <a:noFill/>
                    </p:spPr>
                  </p:pic>
                </p:oleObj>
              </mc:Fallback>
            </mc:AlternateContent>
          </a:graphicData>
        </a:graphic>
      </p:graphicFrame>
      <p:sp>
        <p:nvSpPr>
          <p:cNvPr id="17"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4163155590"/>
              </p:ext>
            </p:extLst>
          </p:nvPr>
        </p:nvGraphicFramePr>
        <p:xfrm>
          <a:off x="1691680" y="3861048"/>
          <a:ext cx="632520" cy="379512"/>
        </p:xfrm>
        <a:graphic>
          <a:graphicData uri="http://schemas.openxmlformats.org/presentationml/2006/ole">
            <mc:AlternateContent xmlns:mc="http://schemas.openxmlformats.org/markup-compatibility/2006">
              <mc:Choice xmlns:v="urn:schemas-microsoft-com:vml" Requires="v">
                <p:oleObj spid="_x0000_s36999" name="公式" r:id="rId15" imgW="330057" imgH="203112" progId="Equation.3">
                  <p:embed/>
                </p:oleObj>
              </mc:Choice>
              <mc:Fallback>
                <p:oleObj name="公式" r:id="rId15" imgW="330057" imgH="203112"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1680" y="3861048"/>
                        <a:ext cx="632520" cy="379512"/>
                      </a:xfrm>
                      <a:prstGeom prst="rect">
                        <a:avLst/>
                      </a:prstGeom>
                      <a:noFill/>
                    </p:spPr>
                  </p:pic>
                </p:oleObj>
              </mc:Fallback>
            </mc:AlternateContent>
          </a:graphicData>
        </a:graphic>
      </p:graphicFrame>
      <p:sp>
        <p:nvSpPr>
          <p:cNvPr id="19"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2987159606"/>
              </p:ext>
            </p:extLst>
          </p:nvPr>
        </p:nvGraphicFramePr>
        <p:xfrm>
          <a:off x="2627784" y="3861048"/>
          <a:ext cx="524088" cy="379512"/>
        </p:xfrm>
        <a:graphic>
          <a:graphicData uri="http://schemas.openxmlformats.org/presentationml/2006/ole">
            <mc:AlternateContent xmlns:mc="http://schemas.openxmlformats.org/markup-compatibility/2006">
              <mc:Choice xmlns:v="urn:schemas-microsoft-com:vml" Requires="v">
                <p:oleObj spid="_x0000_s37000" name="公式" r:id="rId17" imgW="279279" imgH="203112" progId="Equation.3">
                  <p:embed/>
                </p:oleObj>
              </mc:Choice>
              <mc:Fallback>
                <p:oleObj name="公式" r:id="rId17" imgW="279279" imgH="203112"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7784" y="3861048"/>
                        <a:ext cx="524088" cy="379512"/>
                      </a:xfrm>
                      <a:prstGeom prst="rect">
                        <a:avLst/>
                      </a:prstGeom>
                      <a:noFill/>
                    </p:spPr>
                  </p:pic>
                </p:oleObj>
              </mc:Fallback>
            </mc:AlternateContent>
          </a:graphicData>
        </a:graphic>
      </p:graphicFrame>
    </p:spTree>
    <p:extLst>
      <p:ext uri="{BB962C8B-B14F-4D97-AF65-F5344CB8AC3E}">
        <p14:creationId xmlns:p14="http://schemas.microsoft.com/office/powerpoint/2010/main" val="4126973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b="1" dirty="0"/>
              <a:t>（</a:t>
            </a:r>
            <a:r>
              <a:rPr lang="en-US" altLang="zh-CN" b="1" dirty="0"/>
              <a:t>4</a:t>
            </a:r>
            <a:r>
              <a:rPr lang="zh-CN" altLang="zh-CN" b="1" dirty="0"/>
              <a:t>）利用伽玛激光或伽马射线和激光尾波实现核聚变</a:t>
            </a:r>
            <a:r>
              <a:rPr lang="zh-CN" altLang="zh-CN" b="1" dirty="0" smtClean="0"/>
              <a:t>点火</a:t>
            </a:r>
            <a:endParaRPr lang="en-US" altLang="zh-CN" b="1" dirty="0" smtClean="0"/>
          </a:p>
          <a:p>
            <a:pPr>
              <a:lnSpc>
                <a:spcPct val="150000"/>
              </a:lnSpc>
            </a:pPr>
            <a:r>
              <a:rPr lang="zh-CN" altLang="zh-CN" sz="2400" dirty="0"/>
              <a:t>不用惯性约束，用磁约束也可以实现这种方式的核聚变点火。在这种情况下，在磁约束的“磁笼”中首先将靶球加温至等离子体状态，同时用所需波长与强度的伽玛激光或伽玛射线辐照靶核等离子体；在这个等离子体中，有处于激发态的</a:t>
            </a:r>
            <a:r>
              <a:rPr lang="en-US" altLang="zh-CN" sz="2400" dirty="0"/>
              <a:t>A</a:t>
            </a:r>
            <a:r>
              <a:rPr lang="zh-CN" altLang="zh-CN" sz="2400" dirty="0"/>
              <a:t>核、</a:t>
            </a:r>
            <a:r>
              <a:rPr lang="en-US" altLang="zh-CN" sz="2400" dirty="0"/>
              <a:t>B</a:t>
            </a:r>
            <a:r>
              <a:rPr lang="zh-CN" altLang="zh-CN" sz="2400" dirty="0"/>
              <a:t>核与电子。</a:t>
            </a:r>
            <a:endParaRPr lang="zh-CN" altLang="en-US" sz="2400" dirty="0"/>
          </a:p>
        </p:txBody>
      </p:sp>
      <p:sp>
        <p:nvSpPr>
          <p:cNvPr id="4" name="标题 2"/>
          <p:cNvSpPr>
            <a:spLocks noGrp="1"/>
          </p:cNvSpPr>
          <p:nvPr>
            <p:ph type="title"/>
          </p:nvPr>
        </p:nvSpPr>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922915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752"/>
            <a:ext cx="8229600" cy="4755984"/>
          </a:xfrm>
        </p:spPr>
        <p:txBody>
          <a:bodyPr>
            <a:normAutofit fontScale="92500" lnSpcReduction="20000"/>
          </a:bodyPr>
          <a:lstStyle/>
          <a:p>
            <a:pPr>
              <a:lnSpc>
                <a:spcPct val="150000"/>
              </a:lnSpc>
            </a:pPr>
            <a:r>
              <a:rPr lang="zh-CN" altLang="zh-CN" sz="2400" dirty="0"/>
              <a:t>例如，处于激发态的</a:t>
            </a:r>
            <a:r>
              <a:rPr lang="en-US" altLang="zh-CN" sz="2400" dirty="0"/>
              <a:t> </a:t>
            </a:r>
            <a:r>
              <a:rPr lang="en-US" altLang="zh-CN" sz="2400" dirty="0" smtClean="0"/>
              <a:t>     </a:t>
            </a:r>
            <a:r>
              <a:rPr lang="zh-CN" altLang="zh-CN" sz="2400" dirty="0" smtClean="0"/>
              <a:t>与质子</a:t>
            </a:r>
            <a:r>
              <a:rPr lang="en-US" altLang="zh-CN" sz="2400" i="1" dirty="0" smtClean="0"/>
              <a:t>p</a:t>
            </a:r>
            <a:r>
              <a:rPr lang="en-US" altLang="zh-CN" sz="2400" dirty="0" smtClean="0"/>
              <a:t> </a:t>
            </a:r>
            <a:r>
              <a:rPr lang="zh-CN" altLang="zh-CN" sz="2400" dirty="0"/>
              <a:t>；在靶球两侧对称地安置两个脉冲激光源，相应的两束脉冲激光依次周期性地辐照等离子体。由于脉冲激光尾波对粒子的加速作用，处于激发态的</a:t>
            </a:r>
            <a:r>
              <a:rPr lang="en-US" altLang="zh-CN" sz="2400" dirty="0"/>
              <a:t>A</a:t>
            </a:r>
            <a:r>
              <a:rPr lang="zh-CN" altLang="zh-CN" sz="2400" dirty="0"/>
              <a:t>核、</a:t>
            </a:r>
            <a:r>
              <a:rPr lang="en-US" altLang="zh-CN" sz="2400" dirty="0"/>
              <a:t>B</a:t>
            </a:r>
            <a:r>
              <a:rPr lang="zh-CN" altLang="zh-CN" sz="2400" dirty="0"/>
              <a:t>核与电子动能增大，彼此碰撞、温度升高。在这个过程中，虽然</a:t>
            </a:r>
            <a:r>
              <a:rPr lang="en-US" altLang="zh-CN" sz="2400" dirty="0"/>
              <a:t>A</a:t>
            </a:r>
            <a:r>
              <a:rPr lang="zh-CN" altLang="zh-CN" sz="2400" dirty="0"/>
              <a:t>核、</a:t>
            </a:r>
            <a:r>
              <a:rPr lang="en-US" altLang="zh-CN" sz="2400" dirty="0"/>
              <a:t>B</a:t>
            </a:r>
            <a:r>
              <a:rPr lang="zh-CN" altLang="zh-CN" sz="2400" dirty="0"/>
              <a:t>核都带有正电荷，加速度的方向同一，但由于其质量相差很大，例如</a:t>
            </a:r>
            <a:r>
              <a:rPr lang="en-US" altLang="zh-CN" sz="2400" dirty="0"/>
              <a:t> </a:t>
            </a:r>
            <a:r>
              <a:rPr lang="en-US" altLang="zh-CN" sz="2400" dirty="0" smtClean="0"/>
              <a:t>     </a:t>
            </a:r>
            <a:r>
              <a:rPr lang="zh-CN" altLang="zh-CN" sz="2400" dirty="0" smtClean="0"/>
              <a:t>的</a:t>
            </a:r>
            <a:r>
              <a:rPr lang="zh-CN" altLang="zh-CN" sz="2400" dirty="0"/>
              <a:t>质量是</a:t>
            </a:r>
            <a:r>
              <a:rPr lang="en-US" altLang="zh-CN" sz="2400" dirty="0"/>
              <a:t> </a:t>
            </a:r>
            <a:r>
              <a:rPr lang="en-US" altLang="zh-CN" sz="2400" i="1" dirty="0" smtClean="0"/>
              <a:t>p </a:t>
            </a:r>
            <a:r>
              <a:rPr lang="zh-CN" altLang="zh-CN" sz="2400" dirty="0" smtClean="0"/>
              <a:t>质量</a:t>
            </a:r>
            <a:r>
              <a:rPr lang="en-US" altLang="zh-CN" sz="2400" dirty="0"/>
              <a:t>10</a:t>
            </a:r>
            <a:r>
              <a:rPr lang="zh-CN" altLang="zh-CN" sz="2400" dirty="0"/>
              <a:t>多倍，因此两者加速度必然相差很大；而且由于两个相反方向脉冲激光的依次作用，离子加速度方向周期性的变换，处于激发态的</a:t>
            </a:r>
            <a:r>
              <a:rPr lang="en-US" altLang="zh-CN" sz="2400" dirty="0"/>
              <a:t>A</a:t>
            </a:r>
            <a:r>
              <a:rPr lang="zh-CN" altLang="zh-CN" sz="2400" dirty="0"/>
              <a:t>核、</a:t>
            </a:r>
            <a:r>
              <a:rPr lang="en-US" altLang="zh-CN" sz="2400" dirty="0"/>
              <a:t>B</a:t>
            </a:r>
            <a:r>
              <a:rPr lang="zh-CN" altLang="zh-CN" sz="2400" dirty="0"/>
              <a:t>核（如</a:t>
            </a:r>
            <a:r>
              <a:rPr lang="en-US" altLang="zh-CN" sz="2400" dirty="0"/>
              <a:t> </a:t>
            </a:r>
            <a:r>
              <a:rPr lang="zh-CN" altLang="zh-CN" sz="2400" dirty="0" smtClean="0"/>
              <a:t>与</a:t>
            </a:r>
            <a:r>
              <a:rPr lang="en-US" altLang="zh-CN" sz="2400" i="1" dirty="0"/>
              <a:t>p </a:t>
            </a:r>
            <a:r>
              <a:rPr lang="en-US" altLang="zh-CN" sz="2400" dirty="0" smtClean="0"/>
              <a:t> </a:t>
            </a:r>
            <a:r>
              <a:rPr lang="zh-CN" altLang="zh-CN" sz="2400" dirty="0"/>
              <a:t>）必将对撞，引起激发态</a:t>
            </a:r>
            <a:r>
              <a:rPr lang="en-US" altLang="zh-CN" sz="2400" dirty="0"/>
              <a:t>A</a:t>
            </a:r>
            <a:r>
              <a:rPr lang="zh-CN" altLang="zh-CN" sz="2400" dirty="0"/>
              <a:t>核、</a:t>
            </a:r>
            <a:r>
              <a:rPr lang="en-US" altLang="zh-CN" sz="2400" dirty="0"/>
              <a:t>B</a:t>
            </a:r>
            <a:r>
              <a:rPr lang="zh-CN" altLang="zh-CN" sz="2400" dirty="0"/>
              <a:t>核发生聚变反应，使得等离子体温度升高，从而实现聚变点火</a:t>
            </a:r>
            <a:r>
              <a:rPr lang="zh-CN" altLang="zh-CN" sz="2400" dirty="0" smtClean="0"/>
              <a:t>。</a:t>
            </a:r>
            <a:endParaRPr lang="zh-CN" altLang="en-US" sz="2400" dirty="0"/>
          </a:p>
        </p:txBody>
      </p:sp>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945152125"/>
              </p:ext>
            </p:extLst>
          </p:nvPr>
        </p:nvGraphicFramePr>
        <p:xfrm>
          <a:off x="3491880" y="1272216"/>
          <a:ext cx="395536" cy="379512"/>
        </p:xfrm>
        <a:graphic>
          <a:graphicData uri="http://schemas.openxmlformats.org/presentationml/2006/ole">
            <mc:AlternateContent xmlns:mc="http://schemas.openxmlformats.org/markup-compatibility/2006">
              <mc:Choice xmlns:v="urn:schemas-microsoft-com:vml" Requires="v">
                <p:oleObj spid="_x0000_s44078" name="公式" r:id="rId3" imgW="291973" imgH="190417" progId="Equation.3">
                  <p:embed/>
                </p:oleObj>
              </mc:Choice>
              <mc:Fallback>
                <p:oleObj name="公式" r:id="rId3" imgW="291973" imgH="19041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272216"/>
                        <a:ext cx="395536" cy="379512"/>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724481487"/>
              </p:ext>
            </p:extLst>
          </p:nvPr>
        </p:nvGraphicFramePr>
        <p:xfrm>
          <a:off x="3203848" y="3432456"/>
          <a:ext cx="395536" cy="379512"/>
        </p:xfrm>
        <a:graphic>
          <a:graphicData uri="http://schemas.openxmlformats.org/presentationml/2006/ole">
            <mc:AlternateContent xmlns:mc="http://schemas.openxmlformats.org/markup-compatibility/2006">
              <mc:Choice xmlns:v="urn:schemas-microsoft-com:vml" Requires="v">
                <p:oleObj spid="_x0000_s44079" name="公式" r:id="rId5" imgW="291973" imgH="190417" progId="Equation.3">
                  <p:embed/>
                </p:oleObj>
              </mc:Choice>
              <mc:Fallback>
                <p:oleObj name="公式" r:id="rId5" imgW="291973" imgH="190417"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432456"/>
                        <a:ext cx="395536" cy="379512"/>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49732828"/>
              </p:ext>
            </p:extLst>
          </p:nvPr>
        </p:nvGraphicFramePr>
        <p:xfrm>
          <a:off x="8388424" y="4296552"/>
          <a:ext cx="395288" cy="381000"/>
        </p:xfrm>
        <a:graphic>
          <a:graphicData uri="http://schemas.openxmlformats.org/presentationml/2006/ole">
            <mc:AlternateContent xmlns:mc="http://schemas.openxmlformats.org/markup-compatibility/2006">
              <mc:Choice xmlns:v="urn:schemas-microsoft-com:vml" Requires="v">
                <p:oleObj spid="_x0000_s44080" name="公式" r:id="rId6" imgW="291973" imgH="190417" progId="Equation.3">
                  <p:embed/>
                </p:oleObj>
              </mc:Choice>
              <mc:Fallback>
                <p:oleObj name="公式" r:id="rId6" imgW="291973" imgH="190417" progId="Equation.3">
                  <p:embed/>
                  <p:pic>
                    <p:nvPicPr>
                      <p:cNvPr id="0" name="对象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424" y="4296552"/>
                        <a:ext cx="395288" cy="381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9930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磁约束的技术是很成熟的，激光尾波对离子加速效应也已经被多个实验证实，也已经应用。因此这种方式核聚变点火是可能的。本文暂不详细讨论。</a:t>
            </a:r>
            <a:endParaRPr lang="zh-CN" altLang="en-US" sz="2400" dirty="0"/>
          </a:p>
        </p:txBody>
      </p:sp>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617897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pPr lvl="0"/>
                <a:r>
                  <a:rPr lang="zh-CN" altLang="zh-CN" b="1" dirty="0"/>
                  <a:t>讨论</a:t>
                </a:r>
                <a:endParaRPr lang="zh-CN" altLang="zh-CN" dirty="0"/>
              </a:p>
              <a:p>
                <a:pPr>
                  <a:lnSpc>
                    <a:spcPct val="150000"/>
                  </a:lnSpc>
                </a:pPr>
                <a:r>
                  <a:rPr lang="zh-CN" altLang="zh-CN" sz="2400" dirty="0"/>
                  <a:t>靶核激发态的寿命</a:t>
                </a:r>
                <a:r>
                  <a:rPr lang="en-US" altLang="zh-CN" sz="2400" dirty="0"/>
                  <a:t> </a:t>
                </a:r>
                <a:r>
                  <a:rPr lang="en-US" altLang="zh-CN" sz="2400" dirty="0" smtClean="0"/>
                  <a:t>   </a:t>
                </a:r>
                <a:r>
                  <a:rPr lang="zh-CN" altLang="zh-CN" sz="2400" dirty="0" smtClean="0"/>
                  <a:t>可能</a:t>
                </a:r>
                <a:r>
                  <a:rPr lang="zh-CN" altLang="zh-CN" sz="2400" dirty="0"/>
                  <a:t>非常短的，而劳逊判据要求约束靶核的时间</a:t>
                </a:r>
                <a14:m>
                  <m:oMath xmlns:m="http://schemas.openxmlformats.org/officeDocument/2006/math">
                    <m:r>
                      <a:rPr lang="en-US" altLang="zh-CN" sz="2400" b="0" i="1">
                        <a:latin typeface="Cambria Math"/>
                      </a:rPr>
                      <m:t>𝜏</m:t>
                    </m:r>
                  </m:oMath>
                </a14:m>
                <a:r>
                  <a:rPr lang="zh-CN" altLang="zh-CN" sz="2400" dirty="0"/>
                  <a:t>不能太短。很</a:t>
                </a:r>
                <a:r>
                  <a:rPr lang="zh-CN" altLang="zh-CN" sz="2400" dirty="0" smtClean="0"/>
                  <a:t>可能</a:t>
                </a:r>
                <a:r>
                  <a:rPr lang="en-US" altLang="zh-CN" sz="2400" dirty="0" smtClean="0"/>
                  <a:t>           </a:t>
                </a:r>
                <a:r>
                  <a:rPr lang="zh-CN" altLang="zh-CN" sz="2400" dirty="0"/>
                  <a:t>。这样，在期间</a:t>
                </a:r>
                <a14:m>
                  <m:oMath xmlns:m="http://schemas.openxmlformats.org/officeDocument/2006/math">
                    <m:r>
                      <a:rPr lang="en-US" altLang="zh-CN" sz="2400" i="1">
                        <a:latin typeface="Cambria Math"/>
                      </a:rPr>
                      <m:t>𝜏</m:t>
                    </m:r>
                  </m:oMath>
                </a14:m>
                <a:r>
                  <a:rPr lang="en-US" altLang="zh-CN" sz="2400" dirty="0"/>
                  <a:t> </a:t>
                </a:r>
                <a:r>
                  <a:rPr lang="zh-CN" altLang="zh-CN" sz="2400" dirty="0"/>
                  <a:t>内，激发态靶核在没有发生聚变反应时就已经衰变了。为克服这个不足，应该在对靶核作惯性约束的时间内，一直用相应的伽玛激光或伽玛射线辐照靶核。设</a:t>
                </a:r>
                <a:r>
                  <a:rPr lang="en-US" altLang="zh-CN" sz="2400" dirty="0"/>
                  <a:t> </a:t>
                </a:r>
                <a:r>
                  <a:rPr lang="en-US" altLang="zh-CN" sz="2400" dirty="0" smtClean="0"/>
                  <a:t>   </a:t>
                </a:r>
                <a:r>
                  <a:rPr lang="zh-CN" altLang="zh-CN" sz="2400" dirty="0" smtClean="0"/>
                  <a:t>为</a:t>
                </a:r>
                <a:r>
                  <a:rPr lang="zh-CN" altLang="zh-CN" sz="2400" dirty="0"/>
                  <a:t>伽玛激光或射线辐照时间（或说是伽玛光束脉冲宽度），则应该有</a:t>
                </a:r>
                <a:endParaRPr lang="zh-CN" altLang="en-US" sz="2400"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3"/>
                <a:stretch>
                  <a:fillRect t="-2022" r="-370"/>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640907801"/>
              </p:ext>
            </p:extLst>
          </p:nvPr>
        </p:nvGraphicFramePr>
        <p:xfrm>
          <a:off x="5436096" y="2617107"/>
          <a:ext cx="864096" cy="471325"/>
        </p:xfrm>
        <a:graphic>
          <a:graphicData uri="http://schemas.openxmlformats.org/presentationml/2006/ole">
            <mc:AlternateContent xmlns:mc="http://schemas.openxmlformats.org/markup-compatibility/2006">
              <mc:Choice xmlns:v="urn:schemas-microsoft-com:vml" Requires="v">
                <p:oleObj spid="_x0000_s42028" name="Equation" r:id="rId4" imgW="419100" imgH="228600" progId="Equation.DSMT4">
                  <p:embed/>
                </p:oleObj>
              </mc:Choice>
              <mc:Fallback>
                <p:oleObj name="Equation" r:id="rId4" imgW="41910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617107"/>
                        <a:ext cx="864096" cy="471325"/>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314693410"/>
              </p:ext>
            </p:extLst>
          </p:nvPr>
        </p:nvGraphicFramePr>
        <p:xfrm>
          <a:off x="7020272" y="4221088"/>
          <a:ext cx="300608" cy="451520"/>
        </p:xfrm>
        <a:graphic>
          <a:graphicData uri="http://schemas.openxmlformats.org/presentationml/2006/ole">
            <mc:AlternateContent xmlns:mc="http://schemas.openxmlformats.org/markup-compatibility/2006">
              <mc:Choice xmlns:v="urn:schemas-microsoft-com:vml" Requires="v">
                <p:oleObj spid="_x0000_s42029" name="公式" r:id="rId6" imgW="152334" imgH="241195" progId="Equation.3">
                  <p:embed/>
                </p:oleObj>
              </mc:Choice>
              <mc:Fallback>
                <p:oleObj name="公式" r:id="rId6" imgW="152334" imgH="24119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4221088"/>
                        <a:ext cx="300608" cy="451520"/>
                      </a:xfrm>
                      <a:prstGeom prst="rect">
                        <a:avLst/>
                      </a:prstGeom>
                      <a:noFill/>
                    </p:spPr>
                  </p:pic>
                </p:oleObj>
              </mc:Fallback>
            </mc:AlternateContent>
          </a:graphicData>
        </a:graphic>
      </p:graphicFrame>
      <p:sp>
        <p:nvSpPr>
          <p:cNvPr id="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661737829"/>
              </p:ext>
            </p:extLst>
          </p:nvPr>
        </p:nvGraphicFramePr>
        <p:xfrm>
          <a:off x="3851920" y="5589240"/>
          <a:ext cx="777230" cy="441608"/>
        </p:xfrm>
        <a:graphic>
          <a:graphicData uri="http://schemas.openxmlformats.org/presentationml/2006/ole">
            <mc:AlternateContent xmlns:mc="http://schemas.openxmlformats.org/markup-compatibility/2006">
              <mc:Choice xmlns:v="urn:schemas-microsoft-com:vml" Requires="v">
                <p:oleObj spid="_x0000_s42030" name="公式" r:id="rId8" imgW="418918" imgH="241195" progId="Equation.3">
                  <p:embed/>
                </p:oleObj>
              </mc:Choice>
              <mc:Fallback>
                <p:oleObj name="公式" r:id="rId8" imgW="418918" imgH="241195"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5589240"/>
                        <a:ext cx="777230" cy="441608"/>
                      </a:xfrm>
                      <a:prstGeom prst="rect">
                        <a:avLst/>
                      </a:prstGeom>
                      <a:noFill/>
                    </p:spPr>
                  </p:pic>
                </p:oleObj>
              </mc:Fallback>
            </mc:AlternateContent>
          </a:graphicData>
        </a:graphic>
      </p:graphicFrame>
      <p:sp>
        <p:nvSpPr>
          <p:cNvPr id="11" name="矩形 10"/>
          <p:cNvSpPr/>
          <p:nvPr/>
        </p:nvSpPr>
        <p:spPr>
          <a:xfrm>
            <a:off x="6793589" y="5589240"/>
            <a:ext cx="920445" cy="369332"/>
          </a:xfrm>
          <a:prstGeom prst="rect">
            <a:avLst/>
          </a:prstGeom>
        </p:spPr>
        <p:txBody>
          <a:bodyPr wrap="none">
            <a:spAutoFit/>
          </a:bodyPr>
          <a:lstStyle/>
          <a:p>
            <a:r>
              <a:rPr lang="en-US" altLang="zh-CN" dirty="0"/>
              <a:t> </a:t>
            </a:r>
            <a:r>
              <a:rPr lang="en-US" altLang="zh-CN" dirty="0" smtClean="0"/>
              <a:t>(2.11)</a:t>
            </a:r>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1903879633"/>
              </p:ext>
            </p:extLst>
          </p:nvPr>
        </p:nvGraphicFramePr>
        <p:xfrm>
          <a:off x="3419872" y="2060848"/>
          <a:ext cx="288032" cy="432048"/>
        </p:xfrm>
        <a:graphic>
          <a:graphicData uri="http://schemas.openxmlformats.org/presentationml/2006/ole">
            <mc:AlternateContent xmlns:mc="http://schemas.openxmlformats.org/markup-compatibility/2006">
              <mc:Choice xmlns:v="urn:schemas-microsoft-com:vml" Requires="v">
                <p:oleObj spid="_x0000_s42031" name="Equation" r:id="rId10" imgW="152280" imgH="228600" progId="Equation.DSMT4">
                  <p:embed/>
                </p:oleObj>
              </mc:Choice>
              <mc:Fallback>
                <p:oleObj name="Equation" r:id="rId10" imgW="152280" imgH="228600" progId="Equation.DSMT4">
                  <p:embed/>
                  <p:pic>
                    <p:nvPicPr>
                      <p:cNvPr id="0" name=""/>
                      <p:cNvPicPr/>
                      <p:nvPr/>
                    </p:nvPicPr>
                    <p:blipFill>
                      <a:blip r:embed="rId11"/>
                      <a:stretch>
                        <a:fillRect/>
                      </a:stretch>
                    </p:blipFill>
                    <p:spPr>
                      <a:xfrm>
                        <a:off x="3419872" y="2060848"/>
                        <a:ext cx="288032" cy="432048"/>
                      </a:xfrm>
                      <a:prstGeom prst="rect">
                        <a:avLst/>
                      </a:prstGeom>
                    </p:spPr>
                  </p:pic>
                </p:oleObj>
              </mc:Fallback>
            </mc:AlternateContent>
          </a:graphicData>
        </a:graphic>
      </p:graphicFrame>
    </p:spTree>
    <p:extLst>
      <p:ext uri="{BB962C8B-B14F-4D97-AF65-F5344CB8AC3E}">
        <p14:creationId xmlns:p14="http://schemas.microsoft.com/office/powerpoint/2010/main" val="2617897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pPr>
            <a:r>
              <a:rPr lang="zh-CN" altLang="zh-CN" sz="2400" dirty="0"/>
              <a:t>这样，在惯性约束时间内，处于激发态的靶核与处于基态的靶核是一个动平衡的过程</a:t>
            </a:r>
            <a:r>
              <a:rPr lang="zh-CN" altLang="zh-CN" sz="2400" dirty="0" smtClean="0"/>
              <a:t>。设</a:t>
            </a:r>
            <a:r>
              <a:rPr lang="en-US" altLang="zh-CN" sz="2400" dirty="0" smtClean="0"/>
              <a:t>                    </a:t>
            </a:r>
            <a:r>
              <a:rPr lang="zh-CN" altLang="zh-CN" sz="2400" dirty="0" smtClean="0"/>
              <a:t>与</a:t>
            </a:r>
            <a:r>
              <a:rPr lang="en-US" altLang="zh-CN" sz="2400" dirty="0" smtClean="0"/>
              <a:t>    </a:t>
            </a:r>
            <a:r>
              <a:rPr lang="zh-CN" altLang="zh-CN" sz="2400" dirty="0"/>
              <a:t>分别是处于激发态靶核数与处于靶核数。增大辐照靶核的伽码激光或伽码射线强度，可以使得</a:t>
            </a:r>
            <a:r>
              <a:rPr lang="en-US" altLang="zh-CN" sz="2400" dirty="0"/>
              <a:t> </a:t>
            </a:r>
            <a:r>
              <a:rPr lang="en-US" altLang="zh-CN" sz="2400" dirty="0" smtClean="0"/>
              <a:t>          </a:t>
            </a:r>
            <a:r>
              <a:rPr lang="zh-CN" altLang="zh-CN" sz="2400" dirty="0" smtClean="0"/>
              <a:t>。 </a:t>
            </a:r>
            <a:endParaRPr lang="en-US" altLang="zh-CN" sz="2400" dirty="0" smtClean="0"/>
          </a:p>
          <a:p>
            <a:pPr>
              <a:lnSpc>
                <a:spcPct val="150000"/>
              </a:lnSpc>
            </a:pPr>
            <a:r>
              <a:rPr lang="zh-CN" altLang="zh-CN" sz="2400" dirty="0"/>
              <a:t>辐照靶核的伽玛光子能量不能太高，必须小于靶核离解为子核与核子的能量。这样，在惯性约束时间内，很大比例的靶核处于激发态，但没有靶核离解。</a:t>
            </a:r>
            <a:endParaRPr lang="zh-CN" altLang="en-US" sz="2400" dirty="0"/>
          </a:p>
        </p:txBody>
      </p:sp>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255881679"/>
              </p:ext>
            </p:extLst>
          </p:nvPr>
        </p:nvGraphicFramePr>
        <p:xfrm>
          <a:off x="5292080" y="2132856"/>
          <a:ext cx="1373373" cy="451520"/>
        </p:xfrm>
        <a:graphic>
          <a:graphicData uri="http://schemas.openxmlformats.org/presentationml/2006/ole">
            <mc:AlternateContent xmlns:mc="http://schemas.openxmlformats.org/markup-compatibility/2006">
              <mc:Choice xmlns:v="urn:schemas-microsoft-com:vml" Requires="v">
                <p:oleObj spid="_x0000_s41017" name="公式" r:id="rId3" imgW="698500" imgH="228600" progId="Equation.3">
                  <p:embed/>
                </p:oleObj>
              </mc:Choice>
              <mc:Fallback>
                <p:oleObj name="公式" r:id="rId3" imgW="6985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132856"/>
                        <a:ext cx="1373373" cy="45152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401419739"/>
              </p:ext>
            </p:extLst>
          </p:nvPr>
        </p:nvGraphicFramePr>
        <p:xfrm>
          <a:off x="6660232" y="2132856"/>
          <a:ext cx="395536" cy="451520"/>
        </p:xfrm>
        <a:graphic>
          <a:graphicData uri="http://schemas.openxmlformats.org/presentationml/2006/ole">
            <mc:AlternateContent xmlns:mc="http://schemas.openxmlformats.org/markup-compatibility/2006">
              <mc:Choice xmlns:v="urn:schemas-microsoft-com:vml" Requires="v">
                <p:oleObj spid="_x0000_s41018" name="公式" r:id="rId5" imgW="165172" imgH="228699" progId="Equation.3">
                  <p:embed/>
                </p:oleObj>
              </mc:Choice>
              <mc:Fallback>
                <p:oleObj name="公式" r:id="rId5" imgW="165172" imgH="22869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2132856"/>
                        <a:ext cx="395536" cy="451520"/>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3144093907"/>
              </p:ext>
            </p:extLst>
          </p:nvPr>
        </p:nvGraphicFramePr>
        <p:xfrm>
          <a:off x="7452320" y="2204864"/>
          <a:ext cx="266996" cy="432048"/>
        </p:xfrm>
        <a:graphic>
          <a:graphicData uri="http://schemas.openxmlformats.org/presentationml/2006/ole">
            <mc:AlternateContent xmlns:mc="http://schemas.openxmlformats.org/markup-compatibility/2006">
              <mc:Choice xmlns:v="urn:schemas-microsoft-com:vml" Requires="v">
                <p:oleObj spid="_x0000_s41019" name="公式" r:id="rId7" imgW="177492" imgH="228204" progId="Equation.3">
                  <p:embed/>
                </p:oleObj>
              </mc:Choice>
              <mc:Fallback>
                <p:oleObj name="公式" r:id="rId7" imgW="177492" imgH="228204"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2204864"/>
                        <a:ext cx="266996" cy="432048"/>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368811402"/>
              </p:ext>
            </p:extLst>
          </p:nvPr>
        </p:nvGraphicFramePr>
        <p:xfrm>
          <a:off x="5220072" y="3284984"/>
          <a:ext cx="827584" cy="379512"/>
        </p:xfrm>
        <a:graphic>
          <a:graphicData uri="http://schemas.openxmlformats.org/presentationml/2006/ole">
            <mc:AlternateContent xmlns:mc="http://schemas.openxmlformats.org/markup-compatibility/2006">
              <mc:Choice xmlns:v="urn:schemas-microsoft-com:vml" Requires="v">
                <p:oleObj spid="_x0000_s41020" name="公式" r:id="rId9" imgW="418555" imgH="177569" progId="Equation.3">
                  <p:embed/>
                </p:oleObj>
              </mc:Choice>
              <mc:Fallback>
                <p:oleObj name="公式" r:id="rId9" imgW="418555" imgH="177569"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0072" y="3284984"/>
                        <a:ext cx="827584" cy="379512"/>
                      </a:xfrm>
                      <a:prstGeom prst="rect">
                        <a:avLst/>
                      </a:prstGeom>
                      <a:noFill/>
                    </p:spPr>
                  </p:pic>
                </p:oleObj>
              </mc:Fallback>
            </mc:AlternateContent>
          </a:graphicData>
        </a:graphic>
      </p:graphicFrame>
    </p:spTree>
    <p:extLst>
      <p:ext uri="{BB962C8B-B14F-4D97-AF65-F5344CB8AC3E}">
        <p14:creationId xmlns:p14="http://schemas.microsoft.com/office/powerpoint/2010/main" val="2617897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smtClean="0"/>
              <a:t>2</a:t>
            </a:r>
            <a:r>
              <a:rPr lang="zh-CN" altLang="en-US" b="1" dirty="0" smtClean="0"/>
              <a:t>、</a:t>
            </a:r>
            <a:r>
              <a:rPr lang="zh-CN" altLang="zh-CN" b="1" dirty="0" smtClean="0"/>
              <a:t>伽</a:t>
            </a:r>
            <a:r>
              <a:rPr lang="zh-CN" altLang="zh-CN" b="1" dirty="0"/>
              <a:t>码线</a:t>
            </a:r>
            <a:r>
              <a:rPr lang="zh-CN" altLang="zh-CN" b="1" dirty="0" smtClean="0"/>
              <a:t>中子源</a:t>
            </a:r>
            <a:endParaRPr lang="en-US" altLang="zh-CN" b="1" dirty="0" smtClean="0"/>
          </a:p>
          <a:p>
            <a:r>
              <a:rPr lang="zh-CN" altLang="zh-CN" b="1" dirty="0"/>
              <a:t>（</a:t>
            </a:r>
            <a:r>
              <a:rPr lang="en-US" altLang="zh-CN" b="1" dirty="0"/>
              <a:t>1</a:t>
            </a:r>
            <a:r>
              <a:rPr lang="zh-CN" altLang="zh-CN" b="1" dirty="0"/>
              <a:t>）伽码线</a:t>
            </a:r>
            <a:r>
              <a:rPr lang="zh-CN" altLang="zh-CN" b="1" dirty="0" smtClean="0"/>
              <a:t>中子源</a:t>
            </a:r>
            <a:endParaRPr lang="en-US" altLang="zh-CN" b="1" dirty="0" smtClean="0"/>
          </a:p>
          <a:p>
            <a:pPr>
              <a:lnSpc>
                <a:spcPct val="150000"/>
              </a:lnSpc>
            </a:pPr>
            <a:r>
              <a:rPr lang="zh-CN" altLang="zh-CN" sz="2400" dirty="0"/>
              <a:t>伽码线中子源是用伽玛激光或伽码射线辐照丰中子原子核产生中子的装置。这类似于伽玛激光或伽码射线应用于可控核聚变。但不同于可控核聚变中的应用，为了产生中子，用能量高于核激发态的伽码激光或伽码射线辐照丰中子原子，使其原子核裂变，释放出中子。</a:t>
            </a:r>
            <a:endParaRPr lang="zh-CN" altLang="en-US" sz="2400" dirty="0"/>
          </a:p>
        </p:txBody>
      </p:sp>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6178973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a:xfrm>
                <a:off x="457200" y="1268760"/>
                <a:ext cx="8229600" cy="5376672"/>
              </a:xfrm>
            </p:spPr>
            <p:txBody>
              <a:bodyPr>
                <a:normAutofit lnSpcReduction="10000"/>
              </a:bodyPr>
              <a:lstStyle/>
              <a:p>
                <a:r>
                  <a:rPr lang="zh-CN" altLang="zh-CN" b="1" dirty="0"/>
                  <a:t>（</a:t>
                </a:r>
                <a:r>
                  <a:rPr lang="en-US" altLang="zh-CN" b="1" dirty="0"/>
                  <a:t>2</a:t>
                </a:r>
                <a:r>
                  <a:rPr lang="zh-CN" altLang="zh-CN" b="1" dirty="0"/>
                  <a:t>）伽码线中子源</a:t>
                </a:r>
                <a:r>
                  <a:rPr lang="zh-CN" altLang="zh-CN" b="1" dirty="0" smtClean="0"/>
                  <a:t>产生</a:t>
                </a:r>
                <a:r>
                  <a:rPr lang="zh-CN" altLang="en-US" b="1" dirty="0" smtClean="0"/>
                  <a:t>中</a:t>
                </a:r>
                <a:r>
                  <a:rPr lang="zh-CN" altLang="zh-CN" b="1" dirty="0" smtClean="0"/>
                  <a:t>子</a:t>
                </a:r>
                <a:r>
                  <a:rPr lang="zh-CN" altLang="zh-CN" b="1" dirty="0"/>
                  <a:t>的机制</a:t>
                </a:r>
                <a:endParaRPr lang="zh-CN" altLang="zh-CN" dirty="0"/>
              </a:p>
              <a:p>
                <a:pPr>
                  <a:lnSpc>
                    <a:spcPct val="150000"/>
                  </a:lnSpc>
                </a:pPr>
                <a:r>
                  <a:rPr lang="zh-CN" altLang="zh-CN" sz="2400" dirty="0"/>
                  <a:t>用能量高于核激发态的伽码激光或伽码射线辐照丰中子原子核后， 可能存在以下</a:t>
                </a:r>
                <a:r>
                  <a:rPr lang="zh-CN" altLang="zh-CN" sz="2400" dirty="0" smtClean="0"/>
                  <a:t>反应</a:t>
                </a:r>
                <a:endParaRPr lang="en-US" altLang="zh-CN" sz="2400" dirty="0" smtClean="0"/>
              </a:p>
              <a:p>
                <a:pPr>
                  <a:lnSpc>
                    <a:spcPct val="150000"/>
                  </a:lnSpc>
                </a:pPr>
                <a:endParaRPr lang="en-US" altLang="zh-CN" sz="2400" dirty="0"/>
              </a:p>
              <a:p>
                <a:pPr>
                  <a:lnSpc>
                    <a:spcPct val="150000"/>
                  </a:lnSpc>
                </a:pPr>
                <a:endParaRPr lang="en-US" altLang="zh-CN" sz="2400" dirty="0" smtClean="0"/>
              </a:p>
              <a:p>
                <a:pPr>
                  <a:lnSpc>
                    <a:spcPct val="150000"/>
                  </a:lnSpc>
                </a:pPr>
                <a:r>
                  <a:rPr lang="zh-CN" altLang="zh-CN" sz="2400" dirty="0" smtClean="0"/>
                  <a:t>式</a:t>
                </a:r>
                <a:r>
                  <a:rPr lang="zh-CN" altLang="zh-CN" sz="2400" dirty="0"/>
                  <a:t>中</a:t>
                </a:r>
                <a14:m>
                  <m:oMath xmlns:m="http://schemas.openxmlformats.org/officeDocument/2006/math">
                    <m:r>
                      <a:rPr lang="en-US" altLang="zh-CN" sz="2400" b="0" i="1">
                        <a:latin typeface="Cambria Math"/>
                      </a:rPr>
                      <m:t>𝑛</m:t>
                    </m:r>
                  </m:oMath>
                </a14:m>
                <a:r>
                  <a:rPr lang="zh-CN" altLang="zh-CN" sz="2400" dirty="0"/>
                  <a:t>是同时被一个原子核吸收的能量为</a:t>
                </a:r>
                <a14:m>
                  <m:oMath xmlns:m="http://schemas.openxmlformats.org/officeDocument/2006/math">
                    <m:r>
                      <a:rPr lang="en-US" altLang="zh-CN" sz="2400" b="0" i="1">
                        <a:latin typeface="Cambria Math"/>
                      </a:rPr>
                      <m:t>h</m:t>
                    </m:r>
                    <m:r>
                      <a:rPr lang="en-US" altLang="zh-CN" sz="2400" b="0" i="1">
                        <a:latin typeface="Cambria Math"/>
                      </a:rPr>
                      <m:t>𝜈</m:t>
                    </m:r>
                  </m:oMath>
                </a14:m>
                <a:r>
                  <a:rPr lang="zh-CN" altLang="zh-CN" sz="2400" dirty="0"/>
                  <a:t>光子的个数（更一般的是，</a:t>
                </a:r>
                <a:r>
                  <a:rPr lang="en-US" altLang="zh-CN" sz="2400" dirty="0"/>
                  <a:t>n</a:t>
                </a:r>
                <a:r>
                  <a:rPr lang="zh-CN" altLang="zh-CN" sz="2400" dirty="0"/>
                  <a:t>个不同能量的光子），</a:t>
                </a:r>
                <a14:m>
                  <m:oMath xmlns:m="http://schemas.openxmlformats.org/officeDocument/2006/math">
                    <m:sSub>
                      <m:sSubPr>
                        <m:ctrlPr>
                          <a:rPr lang="zh-CN" altLang="zh-CN" sz="2400" i="1">
                            <a:latin typeface="Cambria Math"/>
                          </a:rPr>
                        </m:ctrlPr>
                      </m:sSubPr>
                      <m:e>
                        <m:r>
                          <a:rPr lang="en-US" altLang="zh-CN" sz="2400" b="0" i="1">
                            <a:latin typeface="Cambria Math"/>
                          </a:rPr>
                          <m:t>𝐸</m:t>
                        </m:r>
                      </m:e>
                      <m:sub>
                        <m:r>
                          <a:rPr lang="en-US" altLang="zh-CN" sz="2400" b="0" i="1">
                            <a:latin typeface="Cambria Math"/>
                          </a:rPr>
                          <m:t>𝑉</m:t>
                        </m:r>
                      </m:sub>
                    </m:sSub>
                  </m:oMath>
                </a14:m>
                <a:r>
                  <a:rPr lang="zh-CN" altLang="zh-CN" sz="2400" dirty="0"/>
                  <a:t>是母核相对于末态的结合能，</a:t>
                </a:r>
                <a14:m>
                  <m:oMath xmlns:m="http://schemas.openxmlformats.org/officeDocument/2006/math">
                    <m:nary>
                      <m:naryPr>
                        <m:chr m:val="∑"/>
                        <m:limLoc m:val="undOvr"/>
                        <m:supHide m:val="on"/>
                        <m:ctrlPr>
                          <a:rPr lang="zh-CN" altLang="zh-CN" sz="2400" i="1">
                            <a:latin typeface="Cambria Math"/>
                          </a:rPr>
                        </m:ctrlPr>
                      </m:naryPr>
                      <m:sub>
                        <m:r>
                          <a:rPr lang="en-US" altLang="zh-CN" sz="2400" b="0" i="1">
                            <a:latin typeface="Cambria Math"/>
                          </a:rPr>
                          <m:t>𝑖</m:t>
                        </m:r>
                      </m:sub>
                      <m:sup/>
                      <m:e>
                        <m:sSub>
                          <m:sSubPr>
                            <m:ctrlPr>
                              <a:rPr lang="zh-CN" altLang="zh-CN" sz="2400" i="1">
                                <a:latin typeface="Cambria Math"/>
                              </a:rPr>
                            </m:ctrlPr>
                          </m:sSubPr>
                          <m:e>
                            <m:r>
                              <a:rPr lang="en-US" altLang="zh-CN" sz="2400" b="0" i="1">
                                <a:latin typeface="Cambria Math"/>
                              </a:rPr>
                              <m:t>𝐸</m:t>
                            </m:r>
                          </m:e>
                          <m:sub>
                            <m:r>
                              <a:rPr lang="en-US" altLang="zh-CN" sz="2400" b="0" i="1">
                                <a:latin typeface="Cambria Math"/>
                              </a:rPr>
                              <m:t>𝑁𝑖</m:t>
                            </m:r>
                          </m:sub>
                        </m:sSub>
                      </m:e>
                    </m:nary>
                  </m:oMath>
                </a14:m>
                <a:r>
                  <a:rPr lang="zh-CN" altLang="zh-CN" sz="2400" dirty="0"/>
                  <a:t>是碎裂产生的几个子核的总能量，</a:t>
                </a:r>
                <a14:m>
                  <m:oMath xmlns:m="http://schemas.openxmlformats.org/officeDocument/2006/math">
                    <m:r>
                      <a:rPr lang="en-US" altLang="zh-CN" sz="2400" b="0" i="1">
                        <a:latin typeface="Cambria Math"/>
                      </a:rPr>
                      <m:t>𝑘</m:t>
                    </m:r>
                    <m:sSub>
                      <m:sSubPr>
                        <m:ctrlPr>
                          <a:rPr lang="zh-CN" altLang="zh-CN" sz="2400" i="1">
                            <a:latin typeface="Cambria Math"/>
                          </a:rPr>
                        </m:ctrlPr>
                      </m:sSubPr>
                      <m:e>
                        <m:r>
                          <a:rPr lang="en-US" altLang="zh-CN" sz="2400" b="0" i="1">
                            <a:latin typeface="Cambria Math"/>
                          </a:rPr>
                          <m:t>𝐸</m:t>
                        </m:r>
                      </m:e>
                      <m:sub>
                        <m:r>
                          <a:rPr lang="en-US" altLang="zh-CN" sz="2400" b="0" i="1">
                            <a:latin typeface="Cambria Math"/>
                          </a:rPr>
                          <m:t>𝑛</m:t>
                        </m:r>
                      </m:sub>
                    </m:sSub>
                  </m:oMath>
                </a14:m>
                <a:r>
                  <a:rPr lang="en-US" altLang="zh-CN" sz="2400" dirty="0"/>
                  <a:t>,</a:t>
                </a:r>
                <a:r>
                  <a:rPr lang="zh-CN" altLang="zh-CN" sz="2400" dirty="0"/>
                  <a:t>是</a:t>
                </a:r>
                <a:r>
                  <a:rPr lang="en-US" altLang="zh-CN" sz="2400" dirty="0"/>
                  <a:t>k</a:t>
                </a:r>
                <a:r>
                  <a:rPr lang="zh-CN" altLang="zh-CN" sz="2400" dirty="0"/>
                  <a:t>个中子的总能量，</a:t>
                </a:r>
                <a14:m>
                  <m:oMath xmlns:m="http://schemas.openxmlformats.org/officeDocument/2006/math">
                    <m:sSub>
                      <m:sSubPr>
                        <m:ctrlPr>
                          <a:rPr lang="zh-CN" altLang="zh-CN" sz="2400" i="1">
                            <a:latin typeface="Cambria Math"/>
                          </a:rPr>
                        </m:ctrlPr>
                      </m:sSubPr>
                      <m:e>
                        <m:r>
                          <a:rPr lang="en-US" altLang="zh-CN" sz="2400" b="0" i="1">
                            <a:latin typeface="Cambria Math"/>
                          </a:rPr>
                          <m:t>𝑙𝐸</m:t>
                        </m:r>
                      </m:e>
                      <m:sub>
                        <m:r>
                          <a:rPr lang="en-US" altLang="zh-CN" sz="2400" b="0" i="1">
                            <a:latin typeface="Cambria Math"/>
                          </a:rPr>
                          <m:t>𝑃</m:t>
                        </m:r>
                      </m:sub>
                    </m:sSub>
                  </m:oMath>
                </a14:m>
                <a:r>
                  <a:rPr lang="zh-CN" altLang="zh-CN" sz="2400" dirty="0"/>
                  <a:t>是</a:t>
                </a:r>
                <a14:m>
                  <m:oMath xmlns:m="http://schemas.openxmlformats.org/officeDocument/2006/math">
                    <m:sSub>
                      <m:sSubPr>
                        <m:ctrlPr>
                          <a:rPr lang="zh-CN" altLang="zh-CN" sz="2400" i="1">
                            <a:latin typeface="Cambria Math"/>
                          </a:rPr>
                        </m:ctrlPr>
                      </m:sSubPr>
                      <m:e>
                        <m:r>
                          <a:rPr lang="en-US" altLang="zh-CN" sz="2400" b="0" i="1">
                            <a:latin typeface="Cambria Math"/>
                          </a:rPr>
                          <m:t>𝑙</m:t>
                        </m:r>
                      </m:e>
                      <m:sub/>
                    </m:sSub>
                  </m:oMath>
                </a14:m>
                <a:r>
                  <a:rPr lang="zh-CN" altLang="zh-CN" sz="2400" dirty="0"/>
                  <a:t>个质子的总能量，</a:t>
                </a:r>
                <a14:m>
                  <m:oMath xmlns:m="http://schemas.openxmlformats.org/officeDocument/2006/math">
                    <m:sSub>
                      <m:sSubPr>
                        <m:ctrlPr>
                          <a:rPr lang="zh-CN" altLang="zh-CN" sz="2400" i="1">
                            <a:latin typeface="Cambria Math"/>
                          </a:rPr>
                        </m:ctrlPr>
                      </m:sSubPr>
                      <m:e>
                        <m:r>
                          <a:rPr lang="en-US" altLang="zh-CN" sz="2400" b="0" i="1">
                            <a:latin typeface="Cambria Math"/>
                          </a:rPr>
                          <m:t>𝐸</m:t>
                        </m:r>
                      </m:e>
                      <m:sub>
                        <m:r>
                          <a:rPr lang="en-US" altLang="zh-CN" sz="2400" b="0" i="1">
                            <a:latin typeface="Cambria Math"/>
                          </a:rPr>
                          <m:t>𝑉</m:t>
                        </m:r>
                      </m:sub>
                    </m:sSub>
                  </m:oMath>
                </a14:m>
                <a:r>
                  <a:rPr lang="zh-CN" altLang="zh-CN" sz="2400" dirty="0"/>
                  <a:t>是放出</a:t>
                </a:r>
                <a:r>
                  <a:rPr lang="en-US" altLang="zh-CN" sz="2400" dirty="0"/>
                  <a:t>k</a:t>
                </a:r>
                <a:r>
                  <a:rPr lang="zh-CN" altLang="zh-CN" sz="2400" dirty="0"/>
                  <a:t>个中子后原子核的能量。</a:t>
                </a:r>
                <a:endParaRPr lang="zh-CN" altLang="en-US" sz="2400" dirty="0"/>
              </a:p>
            </p:txBody>
          </p:sp>
        </mc:Choice>
        <mc:Fallback>
          <p:sp>
            <p:nvSpPr>
              <p:cNvPr id="2" name="内容占位符 1"/>
              <p:cNvSpPr>
                <a:spLocks noGrp="1" noRot="1" noChangeAspect="1" noMove="1" noResize="1" noEditPoints="1" noAdjustHandles="1" noChangeArrowheads="1" noChangeShapeType="1" noTextEdit="1"/>
              </p:cNvSpPr>
              <p:nvPr>
                <p:ph idx="1"/>
              </p:nvPr>
            </p:nvSpPr>
            <p:spPr>
              <a:xfrm>
                <a:off x="457200" y="1268760"/>
                <a:ext cx="8229600" cy="5376672"/>
              </a:xfrm>
              <a:blipFill rotWithShape="1">
                <a:blip r:embed="rId2"/>
                <a:stretch>
                  <a:fillRect t="-2268" r="-889" b="-227"/>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mc:AlternateContent xmlns:mc="http://schemas.openxmlformats.org/markup-compatibility/2006" xmlns:a14="http://schemas.microsoft.com/office/drawing/2010/main">
        <mc:Choice Requires="a14">
          <p:sp>
            <p:nvSpPr>
              <p:cNvPr id="3" name="矩形 2"/>
              <p:cNvSpPr/>
              <p:nvPr/>
            </p:nvSpPr>
            <p:spPr>
              <a:xfrm>
                <a:off x="1835696" y="2636912"/>
                <a:ext cx="6912768" cy="1477328"/>
              </a:xfrm>
              <a:prstGeom prst="rect">
                <a:avLst/>
              </a:prstGeom>
            </p:spPr>
            <p:txBody>
              <a:bodyPr wrap="square">
                <a:spAutoFit/>
              </a:bodyPr>
              <a:lstStyle/>
              <a:p>
                <a:pPr>
                  <a:lnSpc>
                    <a:spcPct val="150000"/>
                  </a:lnSpc>
                </a:pPr>
                <a14:m>
                  <m:oMath xmlns:m="http://schemas.openxmlformats.org/officeDocument/2006/math">
                    <m:r>
                      <a:rPr lang="en-US" altLang="zh-CN" sz="2000" b="0" i="1">
                        <a:latin typeface="Cambria Math"/>
                      </a:rPr>
                      <m:t>𝑛h</m:t>
                    </m:r>
                    <m:r>
                      <a:rPr lang="en-US" altLang="zh-CN" sz="2000" b="0" i="1">
                        <a:latin typeface="Cambria Math"/>
                      </a:rPr>
                      <m:t>𝜈</m:t>
                    </m:r>
                    <m:r>
                      <a:rPr lang="en-US" altLang="zh-CN" sz="2000" b="0">
                        <a:latin typeface="Cambria Math"/>
                      </a:rPr>
                      <m:t>=</m:t>
                    </m:r>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𝑉</m:t>
                        </m:r>
                      </m:sub>
                    </m:sSub>
                    <m:r>
                      <a:rPr lang="en-US" altLang="zh-CN" sz="2000" b="0" i="1">
                        <a:latin typeface="Cambria Math"/>
                      </a:rPr>
                      <m:t>+</m:t>
                    </m:r>
                    <m:nary>
                      <m:naryPr>
                        <m:chr m:val="∑"/>
                        <m:limLoc m:val="undOvr"/>
                        <m:supHide m:val="on"/>
                        <m:ctrlPr>
                          <a:rPr lang="zh-CN" altLang="zh-CN" sz="2000" i="1">
                            <a:latin typeface="Cambria Math"/>
                          </a:rPr>
                        </m:ctrlPr>
                      </m:naryPr>
                      <m:sub>
                        <m:r>
                          <a:rPr lang="en-US" altLang="zh-CN" sz="2000" b="0" i="1">
                            <a:latin typeface="Cambria Math"/>
                          </a:rPr>
                          <m:t>𝑖</m:t>
                        </m:r>
                      </m:sub>
                      <m:sup/>
                      <m:e>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𝑁𝑖</m:t>
                            </m:r>
                          </m:sub>
                        </m:sSub>
                      </m:e>
                    </m:nary>
                    <m:r>
                      <a:rPr lang="en-US" altLang="zh-CN" sz="2000" b="0" i="1">
                        <a:latin typeface="Cambria Math"/>
                      </a:rPr>
                      <m:t>+</m:t>
                    </m:r>
                    <m:r>
                      <a:rPr lang="en-US" altLang="zh-CN" sz="2000" b="0" i="1">
                        <a:latin typeface="Cambria Math"/>
                      </a:rPr>
                      <m:t>𝑘</m:t>
                    </m:r>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𝑛</m:t>
                        </m:r>
                      </m:sub>
                    </m:sSub>
                  </m:oMath>
                </a14:m>
                <a:r>
                  <a:rPr lang="en-US" altLang="zh-CN" sz="2000" dirty="0"/>
                  <a:t>                  </a:t>
                </a:r>
                <a:r>
                  <a:rPr lang="zh-CN" altLang="zh-CN" sz="2000" dirty="0" smtClean="0"/>
                  <a:t>（</a:t>
                </a:r>
                <a:r>
                  <a:rPr lang="en-US" altLang="zh-CN" sz="2000" dirty="0"/>
                  <a:t>3.2.1</a:t>
                </a:r>
                <a:r>
                  <a:rPr lang="zh-CN" altLang="zh-CN" sz="2000" dirty="0"/>
                  <a:t>）</a:t>
                </a:r>
              </a:p>
              <a:p>
                <a:pPr>
                  <a:lnSpc>
                    <a:spcPct val="150000"/>
                  </a:lnSpc>
                </a:pPr>
                <a14:m>
                  <m:oMath xmlns:m="http://schemas.openxmlformats.org/officeDocument/2006/math">
                    <m:r>
                      <a:rPr lang="en-US" altLang="zh-CN" sz="2000" b="0" i="1">
                        <a:latin typeface="Cambria Math"/>
                      </a:rPr>
                      <m:t>𝑛h</m:t>
                    </m:r>
                    <m:r>
                      <a:rPr lang="en-US" altLang="zh-CN" sz="2000" b="0" i="1">
                        <a:latin typeface="Cambria Math"/>
                      </a:rPr>
                      <m:t>𝜈</m:t>
                    </m:r>
                    <m:r>
                      <a:rPr lang="en-US" altLang="zh-CN" sz="2000" b="0">
                        <a:latin typeface="Cambria Math"/>
                      </a:rPr>
                      <m:t>=</m:t>
                    </m:r>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𝑉</m:t>
                        </m:r>
                      </m:sub>
                    </m:sSub>
                    <m:r>
                      <a:rPr lang="en-US" altLang="zh-CN" sz="2000" b="0" i="1">
                        <a:latin typeface="Cambria Math"/>
                      </a:rPr>
                      <m:t>+</m:t>
                    </m:r>
                    <m:sSub>
                      <m:sSubPr>
                        <m:ctrlPr>
                          <a:rPr lang="zh-CN" altLang="zh-CN" sz="2000" i="1">
                            <a:latin typeface="Cambria Math"/>
                          </a:rPr>
                        </m:ctrlPr>
                      </m:sSubPr>
                      <m:e>
                        <m:r>
                          <a:rPr lang="en-US" altLang="zh-CN" sz="2000" b="0" i="1">
                            <a:latin typeface="Cambria Math"/>
                          </a:rPr>
                          <m:t>𝑙𝐸</m:t>
                        </m:r>
                      </m:e>
                      <m:sub>
                        <m:r>
                          <a:rPr lang="en-US" altLang="zh-CN" sz="2000" b="0" i="1">
                            <a:latin typeface="Cambria Math"/>
                          </a:rPr>
                          <m:t>𝑃</m:t>
                        </m:r>
                      </m:sub>
                    </m:sSub>
                    <m:r>
                      <a:rPr lang="en-US" altLang="zh-CN" sz="2000" b="0" i="1">
                        <a:latin typeface="Cambria Math"/>
                      </a:rPr>
                      <m:t>+</m:t>
                    </m:r>
                    <m:r>
                      <a:rPr lang="en-US" altLang="zh-CN" sz="2000" b="0" i="1">
                        <a:latin typeface="Cambria Math"/>
                      </a:rPr>
                      <m:t>𝑘</m:t>
                    </m:r>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𝑛</m:t>
                        </m:r>
                      </m:sub>
                    </m:sSub>
                  </m:oMath>
                </a14:m>
                <a:r>
                  <a:rPr lang="en-US" altLang="zh-CN" sz="2000" dirty="0"/>
                  <a:t>                      </a:t>
                </a:r>
                <a:r>
                  <a:rPr lang="zh-CN" altLang="zh-CN" sz="2000" dirty="0"/>
                  <a:t>（</a:t>
                </a:r>
                <a:r>
                  <a:rPr lang="en-US" altLang="zh-CN" sz="2000" dirty="0"/>
                  <a:t>3.2.2</a:t>
                </a:r>
                <a:r>
                  <a:rPr lang="zh-CN" altLang="zh-CN" sz="2000" dirty="0"/>
                  <a:t>）</a:t>
                </a:r>
              </a:p>
              <a:p>
                <a:pPr>
                  <a:lnSpc>
                    <a:spcPct val="150000"/>
                  </a:lnSpc>
                </a:pPr>
                <a14:m>
                  <m:oMath xmlns:m="http://schemas.openxmlformats.org/officeDocument/2006/math">
                    <m:r>
                      <a:rPr lang="en-US" altLang="zh-CN" sz="2000" b="0" i="1">
                        <a:latin typeface="Cambria Math"/>
                      </a:rPr>
                      <m:t>𝑛h</m:t>
                    </m:r>
                    <m:r>
                      <a:rPr lang="en-US" altLang="zh-CN" sz="2000" b="0" i="1">
                        <a:latin typeface="Cambria Math"/>
                      </a:rPr>
                      <m:t>𝜈</m:t>
                    </m:r>
                    <m:r>
                      <a:rPr lang="en-US" altLang="zh-CN" sz="2000" b="0">
                        <a:latin typeface="Cambria Math"/>
                      </a:rPr>
                      <m:t>=</m:t>
                    </m:r>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𝑁</m:t>
                        </m:r>
                      </m:sub>
                    </m:sSub>
                    <m:r>
                      <a:rPr lang="en-US" altLang="zh-CN" sz="2000" b="0" i="1">
                        <a:latin typeface="Cambria Math"/>
                      </a:rPr>
                      <m:t>+</m:t>
                    </m:r>
                    <m:r>
                      <a:rPr lang="en-US" altLang="zh-CN" sz="2000" b="0" i="1">
                        <a:latin typeface="Cambria Math"/>
                      </a:rPr>
                      <m:t>𝑘</m:t>
                    </m:r>
                    <m:sSub>
                      <m:sSubPr>
                        <m:ctrlPr>
                          <a:rPr lang="zh-CN" altLang="zh-CN" sz="2000" i="1">
                            <a:latin typeface="Cambria Math"/>
                          </a:rPr>
                        </m:ctrlPr>
                      </m:sSubPr>
                      <m:e>
                        <m:r>
                          <a:rPr lang="en-US" altLang="zh-CN" sz="2000" b="0" i="1">
                            <a:latin typeface="Cambria Math"/>
                          </a:rPr>
                          <m:t>𝐸</m:t>
                        </m:r>
                      </m:e>
                      <m:sub>
                        <m:r>
                          <a:rPr lang="en-US" altLang="zh-CN" sz="2000" b="0" i="1">
                            <a:latin typeface="Cambria Math"/>
                          </a:rPr>
                          <m:t>𝑛</m:t>
                        </m:r>
                      </m:sub>
                    </m:sSub>
                  </m:oMath>
                </a14:m>
                <a:r>
                  <a:rPr lang="en-US" altLang="zh-CN" sz="2000" dirty="0"/>
                  <a:t>                            </a:t>
                </a:r>
                <a:r>
                  <a:rPr lang="en-US" altLang="zh-CN" sz="2000" dirty="0" smtClean="0"/>
                  <a:t>  </a:t>
                </a:r>
                <a:r>
                  <a:rPr lang="zh-CN" altLang="zh-CN" sz="2000" dirty="0" smtClean="0"/>
                  <a:t>（</a:t>
                </a:r>
                <a:r>
                  <a:rPr lang="en-US" altLang="zh-CN" sz="2000" dirty="0"/>
                  <a:t>3.2.3</a:t>
                </a:r>
                <a:r>
                  <a:rPr lang="zh-CN" altLang="zh-CN" sz="2000" dirty="0"/>
                  <a:t>）</a:t>
                </a:r>
                <a:endParaRPr lang="zh-CN" altLang="en-US" sz="2000" dirty="0"/>
              </a:p>
            </p:txBody>
          </p:sp>
        </mc:Choice>
        <mc:Fallback xmlns="">
          <p:sp>
            <p:nvSpPr>
              <p:cNvPr id="3" name="矩形 2"/>
              <p:cNvSpPr>
                <a:spLocks noRot="1" noChangeAspect="1" noMove="1" noResize="1" noEditPoints="1" noAdjustHandles="1" noChangeArrowheads="1" noChangeShapeType="1" noTextEdit="1"/>
              </p:cNvSpPr>
              <p:nvPr/>
            </p:nvSpPr>
            <p:spPr>
              <a:xfrm>
                <a:off x="1835696" y="2636912"/>
                <a:ext cx="6912768" cy="1477328"/>
              </a:xfrm>
              <a:prstGeom prst="rect">
                <a:avLst/>
              </a:prstGeom>
              <a:blipFill rotWithShape="1">
                <a:blip r:embed="rId3"/>
                <a:stretch>
                  <a:fillRect t="-26446" b="-4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789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a:xfrm>
                <a:off x="457200" y="1268760"/>
                <a:ext cx="8229600" cy="4525963"/>
              </a:xfrm>
            </p:spPr>
            <p:txBody>
              <a:bodyPr/>
              <a:lstStyle/>
              <a:p>
                <a:pPr marL="109728" indent="0">
                  <a:buNone/>
                </a:pPr>
                <a:r>
                  <a:rPr lang="zh-CN" altLang="en-US" dirty="0" smtClean="0"/>
                  <a:t>（</a:t>
                </a:r>
                <a:r>
                  <a:rPr lang="en-US" altLang="zh-CN" dirty="0" smtClean="0"/>
                  <a:t>2</a:t>
                </a:r>
                <a:r>
                  <a:rPr lang="zh-CN" altLang="en-US" dirty="0" smtClean="0"/>
                  <a:t>）</a:t>
                </a:r>
                <a:r>
                  <a:rPr lang="zh-CN" altLang="zh-CN" dirty="0" smtClean="0"/>
                  <a:t>背散射</a:t>
                </a:r>
                <a:r>
                  <a:rPr lang="zh-CN" altLang="zh-CN" dirty="0"/>
                  <a:t>光成为激光，入射激光波</a:t>
                </a:r>
                <a14:m>
                  <m:oMath xmlns:m="http://schemas.openxmlformats.org/officeDocument/2006/math">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oMath>
                </a14:m>
                <a:r>
                  <a:rPr lang="zh-CN" altLang="zh-CN" dirty="0"/>
                  <a:t>、背散射激光波长</a:t>
                </a:r>
                <a14:m>
                  <m:oMath xmlns:m="http://schemas.openxmlformats.org/officeDocument/2006/math">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oMath>
                </a14:m>
                <a:r>
                  <a:rPr lang="zh-CN" altLang="zh-CN" dirty="0"/>
                  <a:t>、扭摆磁场周期长度</a:t>
                </a:r>
                <a14:m>
                  <m:oMath xmlns:m="http://schemas.openxmlformats.org/officeDocument/2006/math">
                    <m:sSub>
                      <m:sSubPr>
                        <m:ctrlPr>
                          <a:rPr lang="zh-CN" altLang="zh-CN" i="1">
                            <a:latin typeface="Cambria Math"/>
                          </a:rPr>
                        </m:ctrlPr>
                      </m:sSubPr>
                      <m:e>
                        <m:r>
                          <a:rPr lang="en-US" altLang="zh-CN" b="0" i="1">
                            <a:latin typeface="Cambria Math"/>
                          </a:rPr>
                          <m:t>𝜆</m:t>
                        </m:r>
                      </m:e>
                      <m:sub>
                        <m:r>
                          <a:rPr lang="en-US" altLang="zh-CN" b="0" i="1">
                            <a:latin typeface="Cambria Math"/>
                          </a:rPr>
                          <m:t>𝑤</m:t>
                        </m:r>
                      </m:sub>
                    </m:sSub>
                  </m:oMath>
                </a14:m>
                <a:r>
                  <a:rPr lang="zh-CN" altLang="zh-CN" dirty="0"/>
                  <a:t>、及电子的速度</a:t>
                </a:r>
                <a14:m>
                  <m:oMath xmlns:m="http://schemas.openxmlformats.org/officeDocument/2006/math">
                    <m:sSub>
                      <m:sSubPr>
                        <m:ctrlPr>
                          <a:rPr lang="zh-CN" altLang="zh-CN" i="1">
                            <a:latin typeface="Cambria Math"/>
                          </a:rPr>
                        </m:ctrlPr>
                      </m:sSubPr>
                      <m:e>
                        <m:r>
                          <a:rPr lang="en-US" altLang="zh-CN" b="0" i="1">
                            <a:latin typeface="Cambria Math"/>
                          </a:rPr>
                          <m:t>𝑣</m:t>
                        </m:r>
                      </m:e>
                      <m:sub>
                        <m:r>
                          <a:rPr lang="en-US" altLang="zh-CN" b="0" i="1">
                            <a:latin typeface="Cambria Math"/>
                          </a:rPr>
                          <m:t>0</m:t>
                        </m:r>
                      </m:sub>
                    </m:sSub>
                  </m:oMath>
                </a14:m>
                <a:r>
                  <a:rPr lang="zh-CN" altLang="zh-CN" dirty="0"/>
                  <a:t>应</a:t>
                </a:r>
                <a:r>
                  <a:rPr lang="zh-CN" altLang="zh-CN" dirty="0" smtClean="0"/>
                  <a:t>满足</a:t>
                </a:r>
                <a:endParaRPr lang="zh-CN" altLang="en-US" dirty="0"/>
              </a:p>
            </p:txBody>
          </p:sp>
        </mc:Choice>
        <mc:Fallback>
          <p:sp>
            <p:nvSpPr>
              <p:cNvPr id="2" name="内容占位符 1"/>
              <p:cNvSpPr>
                <a:spLocks noGrp="1" noRot="1" noChangeAspect="1" noMove="1" noResize="1" noEditPoints="1" noAdjustHandles="1" noChangeArrowheads="1" noChangeShapeType="1" noTextEdit="1"/>
              </p:cNvSpPr>
              <p:nvPr>
                <p:ph idx="1"/>
              </p:nvPr>
            </p:nvSpPr>
            <p:spPr>
              <a:xfrm>
                <a:off x="457200" y="1268760"/>
                <a:ext cx="8229600" cy="4525963"/>
              </a:xfrm>
              <a:blipFill rotWithShape="1">
                <a:blip r:embed="rId2"/>
                <a:stretch>
                  <a:fillRect t="-2019" r="-1259"/>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mc:Choice xmlns:a14="http://schemas.microsoft.com/office/drawing/2010/main" Requires="a14">
          <p:sp>
            <p:nvSpPr>
              <p:cNvPr id="6" name="矩形 5"/>
              <p:cNvSpPr/>
              <p:nvPr/>
            </p:nvSpPr>
            <p:spPr>
              <a:xfrm>
                <a:off x="494780" y="2586340"/>
                <a:ext cx="8901756" cy="1274708"/>
              </a:xfrm>
              <a:prstGeom prst="rect">
                <a:avLst/>
              </a:prstGeom>
            </p:spPr>
            <p:txBody>
              <a:bodyPr wrap="square">
                <a:spAutoFit/>
              </a:bodyPr>
              <a:lstStyle/>
              <a:p>
                <a:pPr algn="ctr">
                  <a:lnSpc>
                    <a:spcPct val="150000"/>
                  </a:lnSpc>
                </a:pPr>
                <a14:m>
                  <m:oMath xmlns:m="http://schemas.openxmlformats.org/officeDocument/2006/math">
                    <m:r>
                      <a:rPr lang="en-US" altLang="zh-CN" sz="2200" b="0" i="1" smtClean="0">
                        <a:latin typeface="Cambria Math"/>
                      </a:rPr>
                      <m:t>𝑛</m:t>
                    </m:r>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r>
                      <a:rPr lang="en-US" altLang="zh-CN" sz="2200" b="0" i="1">
                        <a:latin typeface="Cambria Math"/>
                      </a:rPr>
                      <m:t>=</m:t>
                    </m:r>
                    <m:d>
                      <m:dPr>
                        <m:ctrlPr>
                          <a:rPr lang="zh-CN" altLang="zh-CN" sz="2200" i="1">
                            <a:latin typeface="Cambria Math"/>
                          </a:rPr>
                        </m:ctrlPr>
                      </m:dPr>
                      <m:e>
                        <m:sSubSup>
                          <m:sSubSupPr>
                            <m:ctrlPr>
                              <a:rPr lang="zh-CN" altLang="zh-CN" sz="2200" i="1">
                                <a:latin typeface="Cambria Math"/>
                              </a:rPr>
                            </m:ctrlPr>
                          </m:sSubSupPr>
                          <m:e>
                            <m:r>
                              <a:rPr lang="en-US" altLang="zh-CN" sz="2200" b="0" i="1">
                                <a:latin typeface="Cambria Math"/>
                              </a:rPr>
                              <m:t>𝛽</m:t>
                            </m:r>
                          </m:e>
                          <m:sub>
                            <m:r>
                              <a:rPr lang="en-US" altLang="zh-CN" sz="2200" b="0" i="1">
                                <a:latin typeface="Cambria Math"/>
                              </a:rPr>
                              <m:t>0</m:t>
                            </m:r>
                          </m:sub>
                          <m:sup>
                            <m:r>
                              <a:rPr lang="en-US" altLang="zh-CN" sz="2200" b="0" i="1">
                                <a:latin typeface="Cambria Math"/>
                              </a:rPr>
                              <m:t>−1</m:t>
                            </m:r>
                          </m:sup>
                        </m:sSubSup>
                        <m:r>
                          <a:rPr lang="en-US" altLang="zh-CN" sz="2200" b="0" i="1">
                            <a:latin typeface="Cambria Math"/>
                          </a:rPr>
                          <m:t>−1</m:t>
                        </m:r>
                      </m:e>
                    </m:d>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𝑤</m:t>
                        </m:r>
                      </m:sub>
                    </m:sSub>
                    <m:r>
                      <a:rPr lang="en-US" altLang="zh-CN" sz="2200" b="0">
                        <a:latin typeface="Cambria Math"/>
                      </a:rPr>
                      <m:t>,       </m:t>
                    </m:r>
                    <m:r>
                      <a:rPr lang="en-US" altLang="zh-CN" sz="2200" b="0" i="1">
                        <a:latin typeface="Cambria Math"/>
                      </a:rPr>
                      <m:t>𝑛</m:t>
                    </m:r>
                    <m:r>
                      <a:rPr lang="en-US" altLang="zh-CN" sz="2200" b="0">
                        <a:latin typeface="Cambria Math"/>
                      </a:rPr>
                      <m:t>=</m:t>
                    </m:r>
                    <m:r>
                      <a:rPr lang="en-US" altLang="zh-CN" sz="2200" b="0" i="1">
                        <a:latin typeface="Cambria Math"/>
                      </a:rPr>
                      <m:t>1</m:t>
                    </m:r>
                    <m:r>
                      <a:rPr lang="en-US" altLang="zh-CN" sz="2200" b="0">
                        <a:latin typeface="Cambria Math"/>
                      </a:rPr>
                      <m:t>, </m:t>
                    </m:r>
                    <m:r>
                      <a:rPr lang="en-US" altLang="zh-CN" sz="2200" b="0" i="1">
                        <a:latin typeface="Cambria Math"/>
                      </a:rPr>
                      <m:t>2</m:t>
                    </m:r>
                    <m:r>
                      <a:rPr lang="en-US" altLang="zh-CN" sz="2200" b="0">
                        <a:latin typeface="Cambria Math"/>
                      </a:rPr>
                      <m:t>⋯   </m:t>
                    </m:r>
                    <m:sSub>
                      <m:sSubPr>
                        <m:ctrlPr>
                          <a:rPr lang="zh-CN" altLang="zh-CN" sz="2200" i="1">
                            <a:latin typeface="Cambria Math"/>
                          </a:rPr>
                        </m:ctrlPr>
                      </m:sSubPr>
                      <m:e>
                        <m:r>
                          <a:rPr lang="en-US" altLang="zh-CN" sz="2200" b="0" i="1">
                            <a:latin typeface="Cambria Math"/>
                          </a:rPr>
                          <m:t>𝛽</m:t>
                        </m:r>
                      </m:e>
                      <m:sub>
                        <m:r>
                          <a:rPr lang="en-US" altLang="zh-CN" sz="2200" b="0" i="1">
                            <a:latin typeface="Cambria Math"/>
                          </a:rPr>
                          <m:t>0</m:t>
                        </m:r>
                      </m:sub>
                    </m:sSub>
                    <m:r>
                      <a:rPr lang="en-US" altLang="zh-CN" sz="2200" b="0" i="1">
                        <a:latin typeface="Cambria Math"/>
                      </a:rPr>
                      <m:t>=</m:t>
                    </m:r>
                    <m:f>
                      <m:fPr>
                        <m:ctrlPr>
                          <a:rPr lang="zh-CN" altLang="zh-CN" sz="2200" i="1">
                            <a:latin typeface="Cambria Math"/>
                          </a:rPr>
                        </m:ctrlPr>
                      </m:fPr>
                      <m:num>
                        <m:sSub>
                          <m:sSubPr>
                            <m:ctrlPr>
                              <a:rPr lang="zh-CN" altLang="zh-CN" sz="2200" i="1">
                                <a:latin typeface="Cambria Math"/>
                              </a:rPr>
                            </m:ctrlPr>
                          </m:sSubPr>
                          <m:e>
                            <m:r>
                              <a:rPr lang="en-US" altLang="zh-CN" sz="2200" b="0" i="1">
                                <a:latin typeface="Cambria Math"/>
                              </a:rPr>
                              <m:t>𝑣</m:t>
                            </m:r>
                          </m:e>
                          <m:sub>
                            <m:r>
                              <a:rPr lang="en-US" altLang="zh-CN" sz="2200" b="0" i="1">
                                <a:latin typeface="Cambria Math"/>
                              </a:rPr>
                              <m:t>0</m:t>
                            </m:r>
                          </m:sub>
                        </m:sSub>
                      </m:num>
                      <m:den>
                        <m:r>
                          <a:rPr lang="en-US" altLang="zh-CN" sz="2200" b="0" i="1">
                            <a:latin typeface="Cambria Math"/>
                          </a:rPr>
                          <m:t>𝑐</m:t>
                        </m:r>
                      </m:den>
                    </m:f>
                    <m:r>
                      <a:rPr lang="en-US" altLang="zh-CN" sz="2200" b="0" i="1">
                        <a:latin typeface="Cambria Math"/>
                      </a:rPr>
                      <m:t>,</m:t>
                    </m:r>
                  </m:oMath>
                </a14:m>
                <a:r>
                  <a:rPr lang="en-US" altLang="zh-CN" sz="2200" dirty="0" smtClean="0"/>
                  <a:t>   </a:t>
                </a:r>
                <a:r>
                  <a:rPr lang="zh-CN" altLang="en-US" sz="2200" dirty="0" smtClean="0"/>
                  <a:t>（</a:t>
                </a:r>
                <a:r>
                  <a:rPr lang="en-US" altLang="zh-CN" sz="2200" dirty="0" smtClean="0"/>
                  <a:t>1.3</a:t>
                </a:r>
                <a:r>
                  <a:rPr lang="zh-CN" altLang="en-US" sz="2200" dirty="0" smtClean="0"/>
                  <a:t>）</a:t>
                </a:r>
                <a:endParaRPr lang="en-US" altLang="zh-CN" sz="2200" dirty="0" smtClean="0"/>
              </a:p>
              <a:p>
                <a:pPr algn="ctr">
                  <a:lnSpc>
                    <a:spcPct val="150000"/>
                  </a:lnSpc>
                </a:pPr>
                <a:r>
                  <a:rPr lang="en-US" altLang="zh-CN" sz="2200" dirty="0" smtClean="0"/>
                  <a:t> </a:t>
                </a:r>
                <a14:m>
                  <m:oMath xmlns:m="http://schemas.openxmlformats.org/officeDocument/2006/math">
                    <m:sSub>
                      <m:sSubPr>
                        <m:ctrlPr>
                          <a:rPr lang="zh-CN" altLang="zh-CN" sz="2200" i="1">
                            <a:latin typeface="Cambria Math"/>
                          </a:rPr>
                        </m:ctrlPr>
                      </m:sSubPr>
                      <m:e>
                        <m:r>
                          <m:rPr>
                            <m:sty m:val="p"/>
                          </m:rPr>
                          <a:rPr lang="en-US" altLang="zh-CN" sz="2200" b="0">
                            <a:latin typeface="Cambria Math"/>
                          </a:rPr>
                          <m:t>λ</m:t>
                        </m:r>
                      </m:e>
                      <m:sub>
                        <m:r>
                          <a:rPr lang="en-US" altLang="zh-CN" sz="2200" b="0" i="1">
                            <a:latin typeface="Cambria Math"/>
                          </a:rPr>
                          <m:t>𝑤</m:t>
                        </m:r>
                      </m:sub>
                    </m:sSub>
                    <m:r>
                      <a:rPr lang="en-US" altLang="zh-CN" sz="2200" b="0" i="1">
                        <a:latin typeface="Cambria Math"/>
                      </a:rPr>
                      <m:t>=</m:t>
                    </m:r>
                    <m:d>
                      <m:dPr>
                        <m:ctrlPr>
                          <a:rPr lang="zh-CN" altLang="zh-CN" sz="2200" i="1">
                            <a:latin typeface="Cambria Math"/>
                          </a:rPr>
                        </m:ctrlPr>
                      </m:dPr>
                      <m:e>
                        <m:r>
                          <a:rPr lang="en-US" altLang="zh-CN" sz="2200" b="0" i="1">
                            <a:latin typeface="Cambria Math"/>
                          </a:rPr>
                          <m:t>2</m:t>
                        </m:r>
                        <m:r>
                          <a:rPr lang="en-US" altLang="zh-CN" sz="2200" b="0" i="1">
                            <a:latin typeface="Cambria Math"/>
                          </a:rPr>
                          <m:t>𝑙</m:t>
                        </m:r>
                        <m:r>
                          <a:rPr lang="en-US" altLang="zh-CN" sz="2200" b="0" i="1">
                            <a:latin typeface="Cambria Math"/>
                          </a:rPr>
                          <m:t>+1</m:t>
                        </m:r>
                      </m:e>
                    </m:d>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𝑖</m:t>
                        </m:r>
                      </m:sub>
                    </m:sSub>
                    <m:r>
                      <a:rPr lang="en-US" altLang="zh-CN" sz="2200" b="0" i="1">
                        <a:latin typeface="Cambria Math"/>
                      </a:rPr>
                      <m:t>      </m:t>
                    </m:r>
                    <m:sSub>
                      <m:sSubPr>
                        <m:ctrlPr>
                          <a:rPr lang="zh-CN" altLang="zh-CN" sz="2200" i="1">
                            <a:latin typeface="Cambria Math"/>
                          </a:rPr>
                        </m:ctrlPr>
                      </m:sSubPr>
                      <m:e>
                        <m:r>
                          <m:rPr>
                            <m:sty m:val="p"/>
                          </m:rPr>
                          <a:rPr lang="en-US" altLang="zh-CN" sz="2200" b="0">
                            <a:latin typeface="Cambria Math"/>
                          </a:rPr>
                          <m:t>λ</m:t>
                        </m:r>
                      </m:e>
                      <m:sub>
                        <m:r>
                          <a:rPr lang="en-US" altLang="zh-CN" sz="2200" b="0" i="1">
                            <a:latin typeface="Cambria Math"/>
                          </a:rPr>
                          <m:t>𝑖</m:t>
                        </m:r>
                      </m:sub>
                    </m:sSub>
                    <m:r>
                      <a:rPr lang="en-US" altLang="zh-CN" sz="2200" b="0" i="1">
                        <a:latin typeface="Cambria Math"/>
                      </a:rPr>
                      <m:t>=</m:t>
                    </m:r>
                    <m:r>
                      <a:rPr lang="en-US" altLang="zh-CN" sz="2200" b="0" i="1">
                        <a:latin typeface="Cambria Math"/>
                      </a:rPr>
                      <m:t>𝑚</m:t>
                    </m:r>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r>
                      <a:rPr lang="en-US" altLang="zh-CN" sz="2200" b="0" i="1">
                        <a:latin typeface="Cambria Math"/>
                      </a:rPr>
                      <m:t>,     </m:t>
                    </m:r>
                    <m:r>
                      <m:rPr>
                        <m:sty m:val="p"/>
                      </m:rPr>
                      <a:rPr lang="en-US" altLang="zh-CN" sz="2200" b="0">
                        <a:latin typeface="Cambria Math"/>
                      </a:rPr>
                      <m:t>l</m:t>
                    </m:r>
                    <m:r>
                      <a:rPr lang="en-US" altLang="zh-CN" sz="2200" b="0">
                        <a:latin typeface="Cambria Math"/>
                      </a:rPr>
                      <m:t>=0,1,2⋯,  </m:t>
                    </m:r>
                    <m:r>
                      <m:rPr>
                        <m:sty m:val="p"/>
                      </m:rPr>
                      <a:rPr lang="en-US" altLang="zh-CN" sz="2200" b="0">
                        <a:latin typeface="Cambria Math"/>
                      </a:rPr>
                      <m:t>m</m:t>
                    </m:r>
                    <m:r>
                      <a:rPr lang="en-US" altLang="zh-CN" sz="2200" b="0">
                        <a:latin typeface="Cambria Math"/>
                      </a:rPr>
                      <m:t>=1,2⋯    </m:t>
                    </m:r>
                    <m:r>
                      <a:rPr lang="zh-CN" altLang="en-US" sz="2200" b="0" i="1" smtClean="0">
                        <a:latin typeface="Cambria Math"/>
                      </a:rPr>
                      <m:t>（</m:t>
                    </m:r>
                    <m:r>
                      <a:rPr lang="en-US" altLang="zh-CN" sz="2200" b="0" i="1" smtClean="0">
                        <a:latin typeface="Cambria Math"/>
                      </a:rPr>
                      <m:t>1.4</m:t>
                    </m:r>
                    <m:r>
                      <a:rPr lang="zh-CN" altLang="en-US" sz="2200" b="0" i="1" smtClean="0">
                        <a:latin typeface="Cambria Math"/>
                      </a:rPr>
                      <m:t>）</m:t>
                    </m:r>
                  </m:oMath>
                </a14:m>
                <a:endParaRPr lang="zh-CN" altLang="en-US" sz="2200" dirty="0"/>
              </a:p>
            </p:txBody>
          </p:sp>
        </mc:Choice>
        <mc:Fallback>
          <p:sp>
            <p:nvSpPr>
              <p:cNvPr id="6" name="矩形 5"/>
              <p:cNvSpPr>
                <a:spLocks noRot="1" noChangeAspect="1" noMove="1" noResize="1" noEditPoints="1" noAdjustHandles="1" noChangeArrowheads="1" noChangeShapeType="1" noTextEdit="1"/>
              </p:cNvSpPr>
              <p:nvPr/>
            </p:nvSpPr>
            <p:spPr>
              <a:xfrm>
                <a:off x="494780" y="2586340"/>
                <a:ext cx="8901756" cy="1274708"/>
              </a:xfrm>
              <a:prstGeom prst="rect">
                <a:avLst/>
              </a:prstGeom>
              <a:blipFill rotWithShape="1">
                <a:blip r:embed="rId3"/>
                <a:stretch>
                  <a:fillRect b="-2871"/>
                </a:stretch>
              </a:blipFill>
            </p:spPr>
            <p:txBody>
              <a:bodyPr/>
              <a:lstStyle/>
              <a:p>
                <a:r>
                  <a:rPr lang="zh-CN" altLang="en-US">
                    <a:noFill/>
                  </a:rPr>
                  <a:t> </a:t>
                </a:r>
              </a:p>
            </p:txBody>
          </p:sp>
        </mc:Fallback>
      </mc:AlternateContent>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965396"/>
            <a:ext cx="3521596" cy="2362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23528" y="6308876"/>
            <a:ext cx="4128634"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1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座标、电子束、入射激光与磁场方向</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8" name="图片 2" descr="Fig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162" y="4361563"/>
            <a:ext cx="4449594" cy="15704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4823900" y="6308876"/>
            <a:ext cx="37061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2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电子轨迹示意图</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282346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a:xfrm>
                <a:off x="457200" y="1268760"/>
                <a:ext cx="8229600" cy="5376672"/>
              </a:xfrm>
            </p:spPr>
            <p:txBody>
              <a:bodyPr>
                <a:normAutofit fontScale="92500"/>
              </a:bodyPr>
              <a:lstStyle/>
              <a:p>
                <a:pPr>
                  <a:lnSpc>
                    <a:spcPct val="150000"/>
                  </a:lnSpc>
                </a:pPr>
                <a:r>
                  <a:rPr lang="zh-CN" altLang="zh-CN" sz="2400" dirty="0" smtClean="0"/>
                  <a:t>这些反应，特别是（</a:t>
                </a:r>
                <a:r>
                  <a:rPr lang="en-US" altLang="zh-CN" sz="2400" dirty="0"/>
                  <a:t>3.2.3</a:t>
                </a:r>
                <a:r>
                  <a:rPr lang="zh-CN" altLang="zh-CN" sz="2400" dirty="0"/>
                  <a:t>），在实验上可能尚未实现，但我们认为这些反应都是可能的。这些反应对于中子产生是重要的。</a:t>
                </a:r>
              </a:p>
              <a:p>
                <a:pPr>
                  <a:lnSpc>
                    <a:spcPct val="150000"/>
                  </a:lnSpc>
                </a:pPr>
                <a:r>
                  <a:rPr lang="zh-CN" altLang="zh-CN" sz="2400" dirty="0" smtClean="0"/>
                  <a:t>这些</a:t>
                </a:r>
                <a:r>
                  <a:rPr lang="zh-CN" altLang="zh-CN" sz="2400" dirty="0"/>
                  <a:t>反应产生的机制是：丰中子的母核处于亚稳态或处于稳态，当其中质子吸收适当能量的伽码光子后，质子通过</a:t>
                </a:r>
                <a14:m>
                  <m:oMath xmlns:m="http://schemas.openxmlformats.org/officeDocument/2006/math">
                    <m:r>
                      <a:rPr lang="en-US" altLang="zh-CN" sz="2400" b="0" i="1">
                        <a:latin typeface="Cambria Math"/>
                      </a:rPr>
                      <m:t>𝜋</m:t>
                    </m:r>
                    <m:r>
                      <a:rPr lang="zh-CN" altLang="zh-CN" sz="2400" b="0">
                        <a:latin typeface="Cambria Math"/>
                      </a:rPr>
                      <m:t>介子</m:t>
                    </m:r>
                  </m:oMath>
                </a14:m>
                <a:r>
                  <a:rPr lang="zh-CN" altLang="zh-CN" sz="2400" dirty="0"/>
                  <a:t>交换，将</a:t>
                </a:r>
                <a14:m>
                  <m:oMath xmlns:m="http://schemas.openxmlformats.org/officeDocument/2006/math">
                    <m:r>
                      <a:rPr lang="zh-CN" altLang="zh-CN" sz="2400" b="0">
                        <a:latin typeface="Cambria Math"/>
                      </a:rPr>
                      <m:t>将能量转移给中子，</m:t>
                    </m:r>
                  </m:oMath>
                </a14:m>
                <a:r>
                  <a:rPr lang="zh-CN" altLang="zh-CN" sz="2400" dirty="0"/>
                  <a:t>中子获得能量后释放出来；或质子</a:t>
                </a:r>
                <a:r>
                  <a:rPr lang="zh-CN" altLang="zh-CN" sz="2400" dirty="0" smtClean="0"/>
                  <a:t>放出</a:t>
                </a:r>
                <a:r>
                  <a:rPr lang="zh-CN" altLang="en-US" sz="2400" dirty="0" smtClean="0"/>
                  <a:t>或</a:t>
                </a:r>
                <a:r>
                  <a:rPr lang="zh-CN" altLang="zh-CN" sz="2400" dirty="0" smtClean="0"/>
                  <a:t>吸收</a:t>
                </a:r>
                <a:r>
                  <a:rPr lang="zh-CN" altLang="zh-CN" sz="2400" dirty="0"/>
                  <a:t>正或负虚</a:t>
                </a:r>
                <a14:m>
                  <m:oMath xmlns:m="http://schemas.openxmlformats.org/officeDocument/2006/math">
                    <m:r>
                      <a:rPr lang="en-US" altLang="zh-CN" sz="2400" b="0" i="1">
                        <a:latin typeface="Cambria Math"/>
                      </a:rPr>
                      <m:t>𝜋</m:t>
                    </m:r>
                    <m:r>
                      <a:rPr lang="zh-CN" altLang="zh-CN" sz="2400" b="0">
                        <a:latin typeface="Cambria Math"/>
                      </a:rPr>
                      <m:t>介子</m:t>
                    </m:r>
                  </m:oMath>
                </a14:m>
                <a:r>
                  <a:rPr lang="zh-CN" altLang="zh-CN" sz="2400" dirty="0"/>
                  <a:t>，转化为中子再释放出来。这样，母核处于更稳定的质子数不变的新原子核态。例如，用适当能量的伽码激光或伽码射线辐照</a:t>
                </a:r>
                <a14:m>
                  <m:oMath xmlns:m="http://schemas.openxmlformats.org/officeDocument/2006/math">
                    <m:sPre>
                      <m:sPrePr>
                        <m:ctrlPr>
                          <a:rPr lang="zh-CN" altLang="zh-CN" sz="2400" i="1">
                            <a:latin typeface="Cambria Math"/>
                          </a:rPr>
                        </m:ctrlPr>
                      </m:sPrePr>
                      <m:sub/>
                      <m:sup>
                        <m:r>
                          <a:rPr lang="en-US" altLang="zh-CN" sz="2400" b="0" i="1">
                            <a:latin typeface="Cambria Math"/>
                          </a:rPr>
                          <m:t>6</m:t>
                        </m:r>
                      </m:sup>
                      <m:e>
                        <m:r>
                          <a:rPr lang="en-US" altLang="zh-CN" sz="2400" b="0" i="1">
                            <a:latin typeface="Cambria Math"/>
                          </a:rPr>
                          <m:t>𝐻𝑒</m:t>
                        </m:r>
                      </m:e>
                    </m:sPre>
                  </m:oMath>
                </a14:m>
                <a:r>
                  <a:rPr lang="en-US" altLang="zh-CN" sz="2400" dirty="0"/>
                  <a:t>, </a:t>
                </a:r>
                <a14:m>
                  <m:oMath xmlns:m="http://schemas.openxmlformats.org/officeDocument/2006/math">
                    <m:sPre>
                      <m:sPrePr>
                        <m:ctrlPr>
                          <a:rPr lang="zh-CN" altLang="zh-CN" sz="2400" i="1">
                            <a:latin typeface="Cambria Math"/>
                          </a:rPr>
                        </m:ctrlPr>
                      </m:sPrePr>
                      <m:sub/>
                      <m:sup>
                        <m:r>
                          <a:rPr lang="en-US" altLang="zh-CN" sz="2400" b="0" i="1">
                            <a:latin typeface="Cambria Math"/>
                          </a:rPr>
                          <m:t>14</m:t>
                        </m:r>
                      </m:sup>
                      <m:e>
                        <m:r>
                          <a:rPr lang="en-US" altLang="zh-CN" sz="2400" b="0" i="1">
                            <a:latin typeface="Cambria Math"/>
                          </a:rPr>
                          <m:t>𝐶</m:t>
                        </m:r>
                      </m:e>
                    </m:sPre>
                  </m:oMath>
                </a14:m>
                <a:r>
                  <a:rPr lang="en-US" altLang="zh-CN" sz="2400" dirty="0"/>
                  <a:t> </a:t>
                </a:r>
                <a:r>
                  <a:rPr lang="zh-CN" altLang="zh-CN" sz="2400" dirty="0"/>
                  <a:t>，</a:t>
                </a:r>
                <a14:m>
                  <m:oMath xmlns:m="http://schemas.openxmlformats.org/officeDocument/2006/math">
                    <m:sPre>
                      <m:sPrePr>
                        <m:ctrlPr>
                          <a:rPr lang="zh-CN" altLang="zh-CN" sz="2400" i="1">
                            <a:latin typeface="Cambria Math"/>
                          </a:rPr>
                        </m:ctrlPr>
                      </m:sPrePr>
                      <m:sub/>
                      <m:sup>
                        <m:r>
                          <a:rPr lang="en-US" altLang="zh-CN" sz="2400" b="0" i="1">
                            <a:latin typeface="Cambria Math"/>
                          </a:rPr>
                          <m:t>18</m:t>
                        </m:r>
                      </m:sup>
                      <m:e>
                        <m:r>
                          <a:rPr lang="en-US" altLang="zh-CN" sz="2400" b="0" i="1">
                            <a:latin typeface="Cambria Math"/>
                          </a:rPr>
                          <m:t>𝑂</m:t>
                        </m:r>
                      </m:e>
                    </m:sPre>
                  </m:oMath>
                </a14:m>
                <a:r>
                  <a:rPr lang="zh-CN" altLang="zh-CN" sz="2400" dirty="0"/>
                  <a:t>，</a:t>
                </a:r>
                <a14:m>
                  <m:oMath xmlns:m="http://schemas.openxmlformats.org/officeDocument/2006/math">
                    <m:sPre>
                      <m:sPrePr>
                        <m:ctrlPr>
                          <a:rPr lang="zh-CN" altLang="zh-CN" sz="2400" i="1">
                            <a:latin typeface="Cambria Math"/>
                          </a:rPr>
                        </m:ctrlPr>
                      </m:sPrePr>
                      <m:sub/>
                      <m:sup>
                        <m:r>
                          <a:rPr lang="en-US" altLang="zh-CN" sz="2400" b="0" i="1">
                            <a:latin typeface="Cambria Math"/>
                          </a:rPr>
                          <m:t>198</m:t>
                        </m:r>
                      </m:sup>
                      <m:e>
                        <m:r>
                          <a:rPr lang="en-US" altLang="zh-CN" sz="2400" b="0" i="1">
                            <a:latin typeface="Cambria Math"/>
                          </a:rPr>
                          <m:t>𝐴𝑢</m:t>
                        </m:r>
                        <m:r>
                          <a:rPr lang="zh-CN" altLang="en-US" sz="2400" b="0" i="1" smtClean="0">
                            <a:latin typeface="Cambria Math"/>
                          </a:rPr>
                          <m:t>、</m:t>
                        </m:r>
                        <m:sPre>
                          <m:sPrePr>
                            <m:ctrlPr>
                              <a:rPr lang="zh-CN" altLang="en-US" sz="2400" b="1" i="1"/>
                            </m:ctrlPr>
                          </m:sPrePr>
                          <m:sub/>
                          <m:sup>
                            <m:r>
                              <a:rPr lang="en-US" altLang="zh-CN" sz="2400" b="1" i="1"/>
                              <m:t>𝟐𝟑𝟔</m:t>
                            </m:r>
                          </m:sup>
                          <m:e>
                            <m:r>
                              <a:rPr lang="en-US" altLang="zh-CN" sz="2400" b="1" i="1"/>
                              <m:t>𝐔</m:t>
                            </m:r>
                          </m:e>
                        </m:sPre>
                      </m:e>
                    </m:sPre>
                  </m:oMath>
                </a14:m>
                <a:r>
                  <a:rPr lang="zh-CN" altLang="zh-CN" sz="2400" dirty="0"/>
                  <a:t>等</a:t>
                </a:r>
                <a:r>
                  <a:rPr lang="zh-CN" altLang="zh-CN" sz="2400" dirty="0" smtClean="0"/>
                  <a:t>，</a:t>
                </a:r>
                <a:r>
                  <a:rPr lang="zh-CN" altLang="zh-CN" sz="2400" dirty="0"/>
                  <a:t>（</a:t>
                </a:r>
                <a:r>
                  <a:rPr lang="en-US" altLang="zh-CN" sz="2400" dirty="0"/>
                  <a:t>3.2.1</a:t>
                </a:r>
                <a:r>
                  <a:rPr lang="zh-CN" altLang="zh-CN" sz="2400" dirty="0"/>
                  <a:t>）、（</a:t>
                </a:r>
                <a:r>
                  <a:rPr lang="en-US" altLang="zh-CN" sz="2400" dirty="0"/>
                  <a:t>3.2.2</a:t>
                </a:r>
                <a:r>
                  <a:rPr lang="zh-CN" altLang="zh-CN" sz="2400" dirty="0"/>
                  <a:t>）的机制与此相似。质子吸收足够的伽码光子能量后，导致核裂变，同时释放出中子。</a:t>
                </a:r>
                <a:endParaRPr lang="zh-CN" altLang="en-US" sz="2400" dirty="0"/>
              </a:p>
            </p:txBody>
          </p:sp>
        </mc:Choice>
        <mc:Fallback>
          <p:sp>
            <p:nvSpPr>
              <p:cNvPr id="2" name="内容占位符 1"/>
              <p:cNvSpPr>
                <a:spLocks noGrp="1" noRot="1" noChangeAspect="1" noMove="1" noResize="1" noEditPoints="1" noAdjustHandles="1" noChangeArrowheads="1" noChangeShapeType="1" noTextEdit="1"/>
              </p:cNvSpPr>
              <p:nvPr>
                <p:ph idx="1"/>
              </p:nvPr>
            </p:nvSpPr>
            <p:spPr>
              <a:xfrm>
                <a:off x="457200" y="1268760"/>
                <a:ext cx="8229600" cy="5376672"/>
              </a:xfrm>
              <a:blipFill rotWithShape="1">
                <a:blip r:embed="rId2"/>
                <a:stretch>
                  <a:fillRect r="-4370"/>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289360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r>
              <a:rPr lang="zh-CN" altLang="zh-CN" b="1" dirty="0"/>
              <a:t>（</a:t>
            </a:r>
            <a:r>
              <a:rPr lang="en-US" altLang="zh-CN" b="1" dirty="0"/>
              <a:t>3</a:t>
            </a:r>
            <a:r>
              <a:rPr lang="zh-CN" altLang="zh-CN" b="1" dirty="0"/>
              <a:t>）伽码线中子源</a:t>
            </a:r>
            <a:r>
              <a:rPr lang="zh-CN" altLang="zh-CN" b="1" dirty="0" smtClean="0"/>
              <a:t>特点</a:t>
            </a:r>
            <a:endParaRPr lang="en-US" altLang="zh-CN" b="1" dirty="0" smtClean="0"/>
          </a:p>
          <a:p>
            <a:pPr>
              <a:lnSpc>
                <a:spcPct val="150000"/>
              </a:lnSpc>
            </a:pPr>
            <a:r>
              <a:rPr lang="zh-CN" altLang="zh-CN" sz="2400" dirty="0"/>
              <a:t>能量越大的伽码光子将使得碎裂产生的子核动能越大，相应的中子能量也越大</a:t>
            </a:r>
            <a:r>
              <a:rPr lang="zh-CN" altLang="zh-CN" sz="2400" dirty="0" smtClean="0"/>
              <a:t>。</a:t>
            </a:r>
            <a:endParaRPr lang="en-US" altLang="zh-CN" sz="2400" dirty="0" smtClean="0"/>
          </a:p>
          <a:p>
            <a:pPr>
              <a:lnSpc>
                <a:spcPct val="150000"/>
              </a:lnSpc>
            </a:pPr>
            <a:r>
              <a:rPr lang="zh-CN" altLang="zh-CN" sz="2400" dirty="0"/>
              <a:t>由于伽码激光或伽码射线的光子能量连续可调，因此能够产生単色性好、能量适合</a:t>
            </a:r>
            <a:r>
              <a:rPr lang="zh-CN" altLang="zh-CN" sz="2400" dirty="0" smtClean="0"/>
              <a:t>需要的</a:t>
            </a:r>
            <a:r>
              <a:rPr lang="zh-CN" altLang="zh-CN" sz="2400" dirty="0"/>
              <a:t>中子射线。这是因为，核激发态能量是确定的，伽码激光或伽码射线能量也是确定的，因此在一个确定方向出射的中子能量也是确定</a:t>
            </a:r>
            <a:r>
              <a:rPr lang="zh-CN" altLang="zh-CN" sz="2400" dirty="0" smtClean="0"/>
              <a:t>。</a:t>
            </a:r>
            <a:endParaRPr lang="en-US" altLang="zh-CN" sz="2400" dirty="0" smtClean="0"/>
          </a:p>
          <a:p>
            <a:pPr>
              <a:lnSpc>
                <a:spcPct val="150000"/>
              </a:lnSpc>
            </a:pPr>
            <a:r>
              <a:rPr lang="zh-CN" altLang="zh-CN" sz="2400" dirty="0"/>
              <a:t>由于对中子流不能加速，产生这样的中子射线尤其重要。这是其他中子源难以实现的</a:t>
            </a:r>
            <a:r>
              <a:rPr lang="zh-CN" altLang="zh-CN" sz="2400" dirty="0" smtClean="0"/>
              <a:t>。</a:t>
            </a:r>
            <a:r>
              <a:rPr lang="zh-CN" altLang="zh-CN" sz="2400" dirty="0"/>
              <a:t>这里只是简单介绍，深入的解释在另外论文中给出。</a:t>
            </a:r>
            <a:endParaRPr lang="zh-CN" altLang="en-US" sz="2400" dirty="0"/>
          </a:p>
        </p:txBody>
      </p:sp>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2893602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p:txBody>
              <a:bodyPr>
                <a:normAutofit lnSpcReduction="10000"/>
              </a:bodyPr>
              <a:lstStyle/>
              <a:p>
                <a:pPr>
                  <a:lnSpc>
                    <a:spcPct val="150000"/>
                  </a:lnSpc>
                </a:pPr>
                <a:r>
                  <a:rPr lang="zh-CN" altLang="zh-CN" sz="2400" b="1" dirty="0"/>
                  <a:t>例子</a:t>
                </a:r>
              </a:p>
              <a:p>
                <a:pPr>
                  <a:lnSpc>
                    <a:spcPct val="150000"/>
                  </a:lnSpc>
                </a:pPr>
                <a:r>
                  <a:rPr lang="zh-CN" altLang="zh-CN" sz="2400" dirty="0"/>
                  <a:t>以单光子能量大于</a:t>
                </a:r>
                <a:r>
                  <a:rPr lang="en-US" altLang="zh-CN" sz="2400" dirty="0"/>
                  <a:t>5.3MeV</a:t>
                </a:r>
                <a:r>
                  <a:rPr lang="zh-CN" altLang="zh-CN" sz="2400" dirty="0"/>
                  <a:t>的伽码激光或伽码射线辐照</a:t>
                </a:r>
                <a14:m>
                  <m:oMath xmlns:m="http://schemas.openxmlformats.org/officeDocument/2006/math">
                    <m:sPre>
                      <m:sPrePr>
                        <m:ctrlPr>
                          <a:rPr lang="zh-CN" altLang="zh-CN" sz="2400" i="1"/>
                        </m:ctrlPr>
                      </m:sPrePr>
                      <m:sub/>
                      <m:sup>
                        <m:r>
                          <a:rPr lang="en-US" altLang="zh-CN" sz="2400" b="0" i="1"/>
                          <m:t>236</m:t>
                        </m:r>
                      </m:sup>
                      <m:e>
                        <m:r>
                          <a:rPr lang="en-US" altLang="zh-CN" sz="2400" b="0" i="1"/>
                          <m:t>𝑈</m:t>
                        </m:r>
                      </m:e>
                    </m:sPre>
                  </m:oMath>
                </a14:m>
                <a:r>
                  <a:rPr lang="zh-CN" altLang="zh-CN" sz="2400" dirty="0"/>
                  <a:t>，将有以下反应</a:t>
                </a:r>
              </a:p>
              <a:p>
                <a:pPr>
                  <a:lnSpc>
                    <a:spcPct val="150000"/>
                  </a:lnSpc>
                </a:pPr>
                <a14:m>
                  <m:oMath xmlns:m="http://schemas.openxmlformats.org/officeDocument/2006/math">
                    <m:sPre>
                      <m:sPrePr>
                        <m:ctrlPr>
                          <a:rPr lang="zh-CN" altLang="zh-CN" sz="2400" i="1"/>
                        </m:ctrlPr>
                      </m:sPrePr>
                      <m:sub/>
                      <m:sup>
                        <m:r>
                          <a:rPr lang="en-US" altLang="zh-CN" sz="2400" b="0" i="1"/>
                          <m:t>236</m:t>
                        </m:r>
                      </m:sup>
                      <m:e>
                        <m:r>
                          <a:rPr lang="en-US" altLang="zh-CN" sz="2400" b="0" i="1"/>
                          <m:t>𝑈</m:t>
                        </m:r>
                        <m:r>
                          <a:rPr lang="en-US" altLang="zh-CN" sz="2400" b="0"/>
                          <m:t>+</m:t>
                        </m:r>
                        <m:r>
                          <a:rPr lang="en-US" altLang="zh-CN" sz="2400" b="0" i="1"/>
                          <m:t>𝛾</m:t>
                        </m:r>
                      </m:e>
                    </m:sPre>
                    <m:r>
                      <a:rPr lang="en-US" altLang="zh-CN" sz="2400" b="0" i="1"/>
                      <m:t>→</m:t>
                    </m:r>
                    <m:sPre>
                      <m:sPrePr>
                        <m:ctrlPr>
                          <a:rPr lang="zh-CN" altLang="zh-CN" sz="2400" i="1"/>
                        </m:ctrlPr>
                      </m:sPrePr>
                      <m:sub/>
                      <m:sup>
                        <m:r>
                          <a:rPr lang="en-US" altLang="zh-CN" sz="2400" b="0" i="1"/>
                          <m:t>144</m:t>
                        </m:r>
                      </m:sup>
                      <m:e>
                        <m:r>
                          <a:rPr lang="en-US" altLang="zh-CN" sz="2400" b="0" i="1"/>
                          <m:t>𝐵𝑎</m:t>
                        </m:r>
                        <m:r>
                          <a:rPr lang="en-US" altLang="zh-CN" sz="2400" b="0" i="1"/>
                          <m:t>+</m:t>
                        </m:r>
                        <m:sPre>
                          <m:sPrePr>
                            <m:ctrlPr>
                              <a:rPr lang="zh-CN" altLang="zh-CN" sz="2400" i="1"/>
                            </m:ctrlPr>
                          </m:sPrePr>
                          <m:sub/>
                          <m:sup>
                            <m:r>
                              <a:rPr lang="en-US" altLang="zh-CN" sz="2400" b="0" i="1"/>
                              <m:t>89</m:t>
                            </m:r>
                          </m:sup>
                          <m:e>
                            <m:r>
                              <a:rPr lang="en-US" altLang="zh-CN" sz="2400" b="0" i="1"/>
                              <m:t>𝐾𝑟</m:t>
                            </m:r>
                          </m:e>
                        </m:sPre>
                        <m:r>
                          <a:rPr lang="en-US" altLang="zh-CN" sz="2400" b="0" i="1"/>
                          <m:t>+3</m:t>
                        </m:r>
                        <m:r>
                          <a:rPr lang="en-US" altLang="zh-CN" sz="2400" b="0" i="1"/>
                          <m:t>𝑛</m:t>
                        </m:r>
                      </m:e>
                    </m:sPre>
                  </m:oMath>
                </a14:m>
                <a:r>
                  <a:rPr lang="en-US" altLang="zh-CN" sz="2400" dirty="0"/>
                  <a:t>.</a:t>
                </a:r>
                <a:endParaRPr lang="zh-CN" altLang="zh-CN" sz="2400" dirty="0"/>
              </a:p>
              <a:p>
                <a:pPr>
                  <a:lnSpc>
                    <a:spcPct val="150000"/>
                  </a:lnSpc>
                </a:pPr>
                <a:r>
                  <a:rPr lang="zh-CN" altLang="zh-CN" sz="2400" dirty="0"/>
                  <a:t>类似地，以单光子能量大于</a:t>
                </a:r>
                <a:r>
                  <a:rPr lang="en-US" altLang="zh-CN" sz="2400" dirty="0"/>
                  <a:t>2.224MeV</a:t>
                </a:r>
                <a:r>
                  <a:rPr lang="zh-CN" altLang="zh-CN" sz="2400" dirty="0"/>
                  <a:t>的伽码激光或伽码射线辐照</a:t>
                </a:r>
                <a14:m>
                  <m:oMath xmlns:m="http://schemas.openxmlformats.org/officeDocument/2006/math">
                    <m:sPre>
                      <m:sPrePr>
                        <m:ctrlPr>
                          <a:rPr lang="zh-CN" altLang="zh-CN" sz="2400" i="1"/>
                        </m:ctrlPr>
                      </m:sPrePr>
                      <m:sub/>
                      <m:sup>
                        <m:r>
                          <a:rPr lang="en-US" altLang="zh-CN" sz="2400" b="0" i="1"/>
                          <m:t>2</m:t>
                        </m:r>
                      </m:sup>
                      <m:e>
                        <m:r>
                          <a:rPr lang="en-US" altLang="zh-CN" sz="2400" b="0" i="1"/>
                          <m:t>𝐻</m:t>
                        </m:r>
                      </m:e>
                    </m:sPre>
                  </m:oMath>
                </a14:m>
                <a:r>
                  <a:rPr lang="zh-CN" altLang="zh-CN" sz="2400" dirty="0"/>
                  <a:t>，将有以下反应</a:t>
                </a:r>
              </a:p>
              <a:p>
                <a:pPr>
                  <a:lnSpc>
                    <a:spcPct val="150000"/>
                  </a:lnSpc>
                </a:pPr>
                <a14:m>
                  <m:oMath xmlns:m="http://schemas.openxmlformats.org/officeDocument/2006/math">
                    <m:sPre>
                      <m:sPrePr>
                        <m:ctrlPr>
                          <a:rPr lang="zh-CN" altLang="zh-CN" sz="2400" i="1"/>
                        </m:ctrlPr>
                      </m:sPrePr>
                      <m:sub/>
                      <m:sup>
                        <m:r>
                          <a:rPr lang="en-US" altLang="zh-CN" sz="2400" b="0" i="1"/>
                          <m:t>2</m:t>
                        </m:r>
                      </m:sup>
                      <m:e>
                        <m:r>
                          <a:rPr lang="en-US" altLang="zh-CN" sz="2400" b="0" i="1"/>
                          <m:t>𝐻</m:t>
                        </m:r>
                        <m:r>
                          <a:rPr lang="en-US" altLang="zh-CN" sz="2400" b="0"/>
                          <m:t>+</m:t>
                        </m:r>
                        <m:r>
                          <a:rPr lang="en-US" altLang="zh-CN" sz="2400" b="0" i="1"/>
                          <m:t>𝛾</m:t>
                        </m:r>
                      </m:e>
                    </m:sPre>
                    <m:r>
                      <a:rPr lang="en-US" altLang="zh-CN" sz="2400" b="0" i="1"/>
                      <m:t>→</m:t>
                    </m:r>
                    <m:r>
                      <a:rPr lang="en-US" altLang="zh-CN" sz="2400" b="0" i="1"/>
                      <m:t>𝐻</m:t>
                    </m:r>
                    <m:r>
                      <a:rPr lang="en-US" altLang="zh-CN" sz="2400" b="0"/>
                      <m:t>+</m:t>
                    </m:r>
                  </m:oMath>
                </a14:m>
                <a:r>
                  <a:rPr lang="en-US" altLang="zh-CN" sz="2400" dirty="0" smtClean="0"/>
                  <a:t>n</a:t>
                </a:r>
                <a:r>
                  <a:rPr lang="zh-CN" altLang="en-US" sz="2400" dirty="0"/>
                  <a:t>。</a:t>
                </a:r>
              </a:p>
            </p:txBody>
          </p:sp>
        </mc:Choice>
        <mc:Fallback>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r="-222"/>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3027814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29600" cy="5376672"/>
          </a:xfrm>
        </p:spPr>
        <p:txBody>
          <a:bodyPr>
            <a:normAutofit fontScale="77500" lnSpcReduction="20000"/>
          </a:bodyPr>
          <a:lstStyle/>
          <a:p>
            <a:pPr lvl="0"/>
            <a:r>
              <a:rPr lang="en-US" altLang="zh-CN" b="1" dirty="0" smtClean="0"/>
              <a:t>3</a:t>
            </a:r>
            <a:r>
              <a:rPr lang="zh-CN" altLang="en-US" b="1" dirty="0" smtClean="0"/>
              <a:t>、</a:t>
            </a:r>
            <a:r>
              <a:rPr lang="zh-CN" altLang="zh-CN" b="1" dirty="0" smtClean="0"/>
              <a:t>伽</a:t>
            </a:r>
            <a:r>
              <a:rPr lang="zh-CN" altLang="zh-CN" b="1" dirty="0"/>
              <a:t>码射线发生</a:t>
            </a:r>
            <a:r>
              <a:rPr lang="zh-CN" altLang="zh-CN" b="1" dirty="0" smtClean="0"/>
              <a:t>装置</a:t>
            </a:r>
            <a:endParaRPr lang="en-US" altLang="zh-CN" b="1" dirty="0" smtClean="0"/>
          </a:p>
          <a:p>
            <a:pPr>
              <a:lnSpc>
                <a:spcPct val="160000"/>
              </a:lnSpc>
            </a:pPr>
            <a:r>
              <a:rPr lang="zh-CN" altLang="zh-CN" sz="2600" dirty="0"/>
              <a:t>伽码射线在科学、工业、军工领域都有不可代替的重要作用。能够制作一个伽码射线发生装置，使其在需要时，辐射大量伽码射线</a:t>
            </a:r>
            <a:r>
              <a:rPr lang="zh-CN" altLang="zh-CN" sz="2600" dirty="0" smtClean="0"/>
              <a:t>。</a:t>
            </a:r>
            <a:endParaRPr lang="zh-CN" altLang="zh-CN" sz="2600" dirty="0"/>
          </a:p>
          <a:p>
            <a:pPr>
              <a:lnSpc>
                <a:spcPct val="160000"/>
              </a:lnSpc>
            </a:pPr>
            <a:r>
              <a:rPr lang="zh-CN" altLang="zh-CN" sz="2600" dirty="0"/>
              <a:t>这种装置可以车载、机载，隐蔽性很强。其实验生产过程也不违反联合国条约。</a:t>
            </a:r>
          </a:p>
          <a:p>
            <a:pPr>
              <a:lnSpc>
                <a:spcPct val="160000"/>
              </a:lnSpc>
            </a:pPr>
            <a:r>
              <a:rPr lang="zh-CN" altLang="zh-CN" sz="2600" dirty="0"/>
              <a:t>这里仅仅指出，尽管美国有关方面没有、或者没有宣布制作出伽马射线弹，但这只是表明他们原来方案不可行，并非这种装置不可能制作出来。</a:t>
            </a:r>
          </a:p>
          <a:p>
            <a:pPr>
              <a:lnSpc>
                <a:spcPct val="160000"/>
              </a:lnSpc>
            </a:pPr>
            <a:r>
              <a:rPr lang="zh-CN" altLang="zh-CN" sz="2600" dirty="0"/>
              <a:t>这种装置如果被恐怖分子利用，由于其杀人于无声、无光、无形之中，将搞得国无宁日。</a:t>
            </a:r>
          </a:p>
          <a:p>
            <a:pPr>
              <a:lnSpc>
                <a:spcPct val="160000"/>
              </a:lnSpc>
            </a:pPr>
            <a:r>
              <a:rPr lang="zh-CN" altLang="zh-CN" sz="2600" dirty="0" smtClean="0"/>
              <a:t>这里</a:t>
            </a:r>
            <a:r>
              <a:rPr lang="zh-CN" altLang="zh-CN" sz="2600" dirty="0"/>
              <a:t>不作详细介绍，如果需要，可在另外时间讨论。</a:t>
            </a:r>
          </a:p>
          <a:p>
            <a:endParaRPr lang="zh-CN" altLang="en-US" dirty="0"/>
          </a:p>
        </p:txBody>
      </p:sp>
      <p:sp>
        <p:nvSpPr>
          <p:cNvPr id="4" name="标题 2"/>
          <p:cNvSpPr>
            <a:spLocks noGrp="1"/>
          </p:cNvSpPr>
          <p:nvPr>
            <p:ph type="title"/>
          </p:nvPr>
        </p:nvSpPr>
        <p:spPr>
          <a:xfrm>
            <a:off x="457200" y="274638"/>
            <a:ext cx="8229600" cy="1143000"/>
          </a:xfrm>
        </p:spPr>
        <p:txBody>
          <a:bodyPr>
            <a:normAutofit/>
          </a:bodyPr>
          <a:lstStyle/>
          <a:p>
            <a:r>
              <a:rPr lang="zh-CN" altLang="zh-CN" sz="3200" dirty="0">
                <a:effectLst/>
              </a:rPr>
              <a:t>二．伽马激光或伽码线在核物理中的应用</a:t>
            </a:r>
            <a:endParaRPr lang="zh-CN" altLang="en-US" sz="3200" dirty="0"/>
          </a:p>
        </p:txBody>
      </p:sp>
    </p:spTree>
    <p:extLst>
      <p:ext uri="{BB962C8B-B14F-4D97-AF65-F5344CB8AC3E}">
        <p14:creationId xmlns:p14="http://schemas.microsoft.com/office/powerpoint/2010/main" val="2289360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09728" indent="0" algn="ctr">
              <a:buNone/>
            </a:pPr>
            <a:endParaRPr lang="en-US" altLang="zh-CN" sz="9600" dirty="0"/>
          </a:p>
          <a:p>
            <a:pPr marL="109728" indent="0" algn="ctr">
              <a:buNone/>
            </a:pPr>
            <a:r>
              <a:rPr lang="zh-CN" altLang="en-US" sz="9600" dirty="0" smtClean="0"/>
              <a:t>谢   谢</a:t>
            </a:r>
            <a:r>
              <a:rPr lang="en-US" altLang="zh-CN" sz="9600" dirty="0" smtClean="0"/>
              <a:t>!</a:t>
            </a:r>
            <a:endParaRPr lang="zh-CN" altLang="en-US" sz="9600" dirty="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617897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a:xfrm>
                <a:off x="457200" y="1484784"/>
                <a:ext cx="8229600" cy="5976664"/>
              </a:xfrm>
            </p:spPr>
            <p:txBody>
              <a:bodyPr>
                <a:normAutofit/>
              </a:bodyPr>
              <a:lstStyle/>
              <a:p>
                <a:pPr marL="109728" indent="0">
                  <a:buNone/>
                </a:pPr>
                <a:r>
                  <a:rPr lang="zh-CN" altLang="zh-CN" sz="2400" dirty="0"/>
                  <a:t> </a:t>
                </a:r>
                <a:r>
                  <a:rPr lang="en-US" altLang="zh-CN" sz="2400" dirty="0"/>
                  <a:t>(3) </a:t>
                </a:r>
                <a:r>
                  <a:rPr lang="zh-CN" altLang="zh-CN" sz="2400" dirty="0" smtClean="0"/>
                  <a:t>背散射</a:t>
                </a:r>
                <a:r>
                  <a:rPr lang="zh-CN" altLang="zh-CN" sz="2400" dirty="0"/>
                  <a:t>光成为激光，入射电子束的単色性应足够好，扭摆磁场的磁感应强度</a:t>
                </a:r>
                <a14:m>
                  <m:oMath xmlns:m="http://schemas.openxmlformats.org/officeDocument/2006/math">
                    <m:r>
                      <a:rPr lang="en-US" altLang="zh-CN" sz="2400" b="0" i="1">
                        <a:latin typeface="Cambria Math"/>
                      </a:rPr>
                      <m:t>𝐵</m:t>
                    </m:r>
                  </m:oMath>
                </a14:m>
                <a:r>
                  <a:rPr lang="zh-CN" altLang="zh-CN" sz="2400" dirty="0"/>
                  <a:t>足够强，使得电子有效背散射取长度</a:t>
                </a:r>
                <a14:m>
                  <m:oMath xmlns:m="http://schemas.openxmlformats.org/officeDocument/2006/math">
                    <m:r>
                      <a:rPr lang="en-US" altLang="zh-CN" sz="2400" b="0" i="1">
                        <a:latin typeface="Cambria Math"/>
                      </a:rPr>
                      <m:t>𝑠</m:t>
                    </m:r>
                  </m:oMath>
                </a14:m>
                <a:r>
                  <a:rPr lang="zh-CN" altLang="zh-CN" sz="2400" dirty="0" smtClean="0"/>
                  <a:t>满足</a:t>
                </a:r>
                <a:endParaRPr lang="en-US" altLang="zh-CN" sz="2400" dirty="0" smtClean="0"/>
              </a:p>
              <a:p>
                <a:endParaRPr lang="en-US" altLang="zh-CN" sz="2400" dirty="0"/>
              </a:p>
              <a:p>
                <a:endParaRPr lang="en-US" altLang="zh-CN" sz="2400" dirty="0" smtClean="0"/>
              </a:p>
              <a:p>
                <a:pPr marL="109728" indent="0">
                  <a:buNone/>
                </a:pPr>
                <a:endParaRPr lang="en-US" altLang="zh-CN" sz="2400" dirty="0" smtClean="0"/>
              </a:p>
              <a:p>
                <a:pPr marL="109728" indent="0">
                  <a:buNone/>
                </a:pPr>
                <a:r>
                  <a:rPr lang="zh-CN" altLang="zh-CN" sz="2400" dirty="0"/>
                  <a:t>入射激光与入射电子不可能是绝对单色的。</a:t>
                </a:r>
                <a:r>
                  <a:rPr lang="zh-CN" altLang="zh-CN" sz="2400" dirty="0" smtClean="0"/>
                  <a:t>设</a:t>
                </a:r>
                <a:endParaRPr lang="en-US" altLang="zh-CN" sz="2400" dirty="0" smtClean="0"/>
              </a:p>
              <a:p>
                <a:endParaRPr lang="en-US" altLang="zh-CN" sz="2400" dirty="0"/>
              </a:p>
              <a:p>
                <a:pPr marL="109728" indent="0">
                  <a:buNone/>
                </a:pPr>
                <a:endParaRPr lang="en-US" altLang="zh-CN" sz="2400" dirty="0" smtClean="0"/>
              </a:p>
              <a:p>
                <a:pPr marL="109728" indent="0">
                  <a:buNone/>
                </a:pPr>
                <a:r>
                  <a:rPr lang="zh-CN" altLang="zh-CN" sz="2400" dirty="0"/>
                  <a:t>电子有效背散射取长度</a:t>
                </a:r>
                <a14:m>
                  <m:oMath xmlns:m="http://schemas.openxmlformats.org/officeDocument/2006/math">
                    <m:r>
                      <a:rPr lang="en-US" altLang="zh-CN" sz="2400" b="0" i="1">
                        <a:latin typeface="Cambria Math"/>
                      </a:rPr>
                      <m:t>𝑠</m:t>
                    </m:r>
                    <m:r>
                      <a:rPr lang="zh-CN" altLang="zh-CN" sz="2400" b="0">
                        <a:latin typeface="Cambria Math"/>
                      </a:rPr>
                      <m:t>的意义是</m:t>
                    </m:r>
                  </m:oMath>
                </a14:m>
                <a:r>
                  <a:rPr lang="en-US" altLang="zh-CN" sz="2400" dirty="0"/>
                  <a:t>, </a:t>
                </a:r>
                <a:r>
                  <a:rPr lang="zh-CN" altLang="zh-CN" sz="2400" dirty="0"/>
                  <a:t>当电子处于图</a:t>
                </a:r>
                <a:r>
                  <a:rPr lang="en-US" altLang="zh-CN" sz="2400" dirty="0"/>
                  <a:t>2</a:t>
                </a:r>
                <a14:m>
                  <m:oMath xmlns:m="http://schemas.openxmlformats.org/officeDocument/2006/math">
                    <m:sSub>
                      <m:sSubPr>
                        <m:ctrlPr>
                          <a:rPr lang="zh-CN" altLang="zh-CN" sz="2400" i="1">
                            <a:latin typeface="Cambria Math"/>
                          </a:rPr>
                        </m:ctrlPr>
                      </m:sSubPr>
                      <m:e>
                        <m:r>
                          <a:rPr lang="zh-CN" altLang="zh-CN" sz="2400" b="0">
                            <a:latin typeface="Cambria Math"/>
                          </a:rPr>
                          <m:t>中</m:t>
                        </m:r>
                        <m:r>
                          <a:rPr lang="en-US" altLang="zh-CN" sz="2400" b="0" i="1">
                            <a:latin typeface="Cambria Math"/>
                          </a:rPr>
                          <m:t>𝐴</m:t>
                        </m:r>
                      </m:e>
                      <m:sub>
                        <m:r>
                          <a:rPr lang="en-US" altLang="zh-CN" sz="2400" b="0" i="1">
                            <a:latin typeface="Cambria Math"/>
                          </a:rPr>
                          <m:t>𝑗</m:t>
                        </m:r>
                      </m:sub>
                    </m:sSub>
                  </m:oMath>
                </a14:m>
                <a:r>
                  <a:rPr lang="zh-CN" altLang="zh-CN" sz="2400" dirty="0"/>
                  <a:t>点邻域</a:t>
                </a:r>
                <a14:m>
                  <m:oMath xmlns:m="http://schemas.openxmlformats.org/officeDocument/2006/math">
                    <m:d>
                      <m:dPr>
                        <m:begChr m:val="（"/>
                        <m:endChr m:val="）"/>
                        <m:ctrlPr>
                          <a:rPr lang="zh-CN" altLang="zh-CN" sz="2400" i="1">
                            <a:latin typeface="Cambria Math"/>
                          </a:rPr>
                        </m:ctrlPr>
                      </m:dPr>
                      <m:e>
                        <m:r>
                          <a:rPr lang="en-US" altLang="zh-CN" sz="2400" b="0">
                            <a:latin typeface="Cambria Math"/>
                          </a:rPr>
                          <m:t>±</m:t>
                        </m:r>
                        <m:r>
                          <a:rPr lang="en-US" altLang="zh-CN" sz="2400" b="0" i="1">
                            <a:latin typeface="Cambria Math"/>
                          </a:rPr>
                          <m:t>𝑠</m:t>
                        </m:r>
                        <m:r>
                          <a:rPr lang="en-US" altLang="zh-CN" sz="2400" b="0">
                            <a:latin typeface="Cambria Math"/>
                          </a:rPr>
                          <m:t>/</m:t>
                        </m:r>
                        <m:r>
                          <a:rPr lang="en-US" altLang="zh-CN" sz="2400" b="0" i="1">
                            <a:latin typeface="Cambria Math"/>
                          </a:rPr>
                          <m:t>2</m:t>
                        </m:r>
                      </m:e>
                    </m:d>
                    <m:r>
                      <a:rPr lang="zh-CN" altLang="zh-CN" sz="2400" b="0">
                        <a:latin typeface="Cambria Math"/>
                      </a:rPr>
                      <m:t>、且</m:t>
                    </m:r>
                  </m:oMath>
                </a14:m>
                <a:r>
                  <a:rPr lang="zh-CN" altLang="zh-CN" sz="2400" dirty="0"/>
                  <a:t>电子动量在（</a:t>
                </a:r>
                <a:r>
                  <a:rPr lang="en-US" altLang="zh-CN" sz="2400" dirty="0"/>
                  <a:t>1.4</a:t>
                </a:r>
                <a:r>
                  <a:rPr lang="zh-CN" altLang="zh-CN" sz="2400" dirty="0"/>
                  <a:t>）的范围内时，散射光平行于（</a:t>
                </a:r>
                <a14:m>
                  <m:oMath xmlns:m="http://schemas.openxmlformats.org/officeDocument/2006/math">
                    <m:r>
                      <a:rPr lang="en-US" altLang="zh-CN" sz="2400" b="0" i="1">
                        <a:latin typeface="Cambria Math"/>
                      </a:rPr>
                      <m:t>−</m:t>
                    </m:r>
                    <m:r>
                      <a:rPr lang="en-US" altLang="zh-CN" sz="2400" b="0" i="1">
                        <a:latin typeface="Cambria Math"/>
                      </a:rPr>
                      <m:t>𝑥</m:t>
                    </m:r>
                  </m:oMath>
                </a14:m>
                <a:r>
                  <a:rPr lang="zh-CN" altLang="zh-CN" sz="2400" dirty="0"/>
                  <a:t>）方向</a:t>
                </a:r>
                <a:r>
                  <a:rPr lang="en-US" altLang="zh-CN" sz="2400" dirty="0"/>
                  <a:t>(</a:t>
                </a:r>
                <a:r>
                  <a:rPr lang="zh-CN" altLang="zh-CN" sz="2400" dirty="0"/>
                  <a:t>即背散散光</a:t>
                </a:r>
                <a:r>
                  <a:rPr lang="en-US" altLang="zh-CN" sz="2400" dirty="0"/>
                  <a:t>)</a:t>
                </a:r>
                <a:r>
                  <a:rPr lang="zh-CN" altLang="zh-CN" sz="2400" dirty="0"/>
                  <a:t>，且其动量为</a:t>
                </a:r>
                <a14:m>
                  <m:oMath xmlns:m="http://schemas.openxmlformats.org/officeDocument/2006/math">
                    <m:sSub>
                      <m:sSubPr>
                        <m:ctrlPr>
                          <a:rPr lang="zh-CN" altLang="zh-CN" sz="2400" i="1">
                            <a:latin typeface="Cambria Math"/>
                          </a:rPr>
                        </m:ctrlPr>
                      </m:sSubPr>
                      <m:e>
                        <m:r>
                          <a:rPr lang="en-US" altLang="zh-CN" sz="2400" b="0" i="1">
                            <a:latin typeface="Cambria Math"/>
                          </a:rPr>
                          <m:t> </m:t>
                        </m:r>
                        <m:r>
                          <a:rPr lang="en-US" altLang="zh-CN" sz="2400" b="0" i="1">
                            <a:latin typeface="Cambria Math"/>
                          </a:rPr>
                          <m:t>𝑝</m:t>
                        </m:r>
                      </m:e>
                      <m:sub>
                        <m:r>
                          <a:rPr lang="en-US" altLang="zh-CN" sz="2400" b="0" i="1">
                            <a:latin typeface="Cambria Math"/>
                          </a:rPr>
                          <m:t>𝑓</m:t>
                        </m:r>
                      </m:sub>
                    </m:sSub>
                    <m:r>
                      <a:rPr lang="en-US" altLang="zh-CN" sz="2400" b="0" i="1">
                        <a:latin typeface="Cambria Math"/>
                      </a:rPr>
                      <m:t>=</m:t>
                    </m:r>
                    <m:r>
                      <a:rPr lang="en-US" altLang="zh-CN" sz="2400" b="0" i="1">
                        <a:latin typeface="Cambria Math"/>
                      </a:rPr>
                      <m:t>h</m:t>
                    </m:r>
                    <m:r>
                      <a:rPr lang="en-US" altLang="zh-CN" sz="2400" b="0" i="1">
                        <a:latin typeface="Cambria Math"/>
                      </a:rPr>
                      <m:t>/</m:t>
                    </m:r>
                    <m:sSub>
                      <m:sSubPr>
                        <m:ctrlPr>
                          <a:rPr lang="zh-CN" altLang="zh-CN" sz="2400" i="1">
                            <a:latin typeface="Cambria Math"/>
                          </a:rPr>
                        </m:ctrlPr>
                      </m:sSubPr>
                      <m:e>
                        <m:r>
                          <a:rPr lang="en-US" altLang="zh-CN" sz="2400" b="0" i="1">
                            <a:latin typeface="Cambria Math"/>
                          </a:rPr>
                          <m:t>𝜆</m:t>
                        </m:r>
                      </m:e>
                      <m:sub>
                        <m:r>
                          <a:rPr lang="en-US" altLang="zh-CN" sz="2400" b="0" i="1">
                            <a:latin typeface="Cambria Math"/>
                          </a:rPr>
                          <m:t>𝑓</m:t>
                        </m:r>
                      </m:sub>
                    </m:sSub>
                    <m:r>
                      <a:rPr lang="en-US" altLang="zh-CN" sz="2400" b="0" i="1">
                        <a:latin typeface="Cambria Math"/>
                      </a:rPr>
                      <m:t>.</m:t>
                    </m:r>
                  </m:oMath>
                </a14:m>
                <a:endParaRPr lang="zh-CN" altLang="zh-CN" sz="2400" dirty="0"/>
              </a:p>
              <a:p>
                <a:endParaRPr lang="zh-CN" altLang="en-US" dirty="0"/>
              </a:p>
            </p:txBody>
          </p:sp>
        </mc:Choice>
        <mc:Fallback>
          <p:sp>
            <p:nvSpPr>
              <p:cNvPr id="2" name="内容占位符 1"/>
              <p:cNvSpPr>
                <a:spLocks noGrp="1" noRot="1" noChangeAspect="1" noMove="1" noResize="1" noEditPoints="1" noAdjustHandles="1" noChangeArrowheads="1" noChangeShapeType="1" noTextEdit="1"/>
              </p:cNvSpPr>
              <p:nvPr>
                <p:ph idx="1"/>
              </p:nvPr>
            </p:nvSpPr>
            <p:spPr>
              <a:xfrm>
                <a:off x="457200" y="1484784"/>
                <a:ext cx="8229600" cy="5976664"/>
              </a:xfrm>
              <a:blipFill rotWithShape="1">
                <a:blip r:embed="rId2"/>
                <a:stretch>
                  <a:fillRect t="-1531" r="-667"/>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mc:Choice xmlns:a14="http://schemas.microsoft.com/office/drawing/2010/main" Requires="a14">
          <p:sp>
            <p:nvSpPr>
              <p:cNvPr id="5" name="矩形 4"/>
              <p:cNvSpPr/>
              <p:nvPr/>
            </p:nvSpPr>
            <p:spPr>
              <a:xfrm>
                <a:off x="1835696" y="2564904"/>
                <a:ext cx="5595186" cy="651012"/>
              </a:xfrm>
              <a:prstGeom prst="rect">
                <a:avLst/>
              </a:prstGeom>
            </p:spPr>
            <p:txBody>
              <a:bodyPr wrap="none">
                <a:spAutoFit/>
              </a:bodyPr>
              <a:lstStyle/>
              <a:p>
                <a:r>
                  <a:rPr lang="en-US" altLang="zh-CN" sz="2200" dirty="0"/>
                  <a:t> </a:t>
                </a:r>
                <a14:m>
                  <m:oMath xmlns:m="http://schemas.openxmlformats.org/officeDocument/2006/math">
                    <m:r>
                      <a:rPr lang="en-US" altLang="zh-CN" sz="2200" b="0" i="1">
                        <a:latin typeface="Cambria Math"/>
                      </a:rPr>
                      <m:t>𝑠</m:t>
                    </m:r>
                    <m:r>
                      <a:rPr lang="en-US" altLang="zh-CN" sz="2200" b="0">
                        <a:latin typeface="Cambria Math"/>
                      </a:rPr>
                      <m:t>&lt;</m:t>
                    </m:r>
                    <m:f>
                      <m:fPr>
                        <m:ctrlPr>
                          <a:rPr lang="zh-CN" altLang="zh-CN" sz="2200" i="1">
                            <a:latin typeface="Cambria Math"/>
                          </a:rPr>
                        </m:ctrlPr>
                      </m:fPr>
                      <m:num>
                        <m:r>
                          <a:rPr lang="en-US" altLang="zh-CN" sz="2200" b="0" i="1">
                            <a:latin typeface="Cambria Math"/>
                          </a:rPr>
                          <m:t>1+</m:t>
                        </m:r>
                        <m:sSub>
                          <m:sSubPr>
                            <m:ctrlPr>
                              <a:rPr lang="zh-CN" altLang="zh-CN" sz="2200" i="1">
                                <a:latin typeface="Cambria Math"/>
                              </a:rPr>
                            </m:ctrlPr>
                          </m:sSubPr>
                          <m:e>
                            <m:r>
                              <a:rPr lang="en-US" altLang="zh-CN" sz="2200" b="0" i="1">
                                <a:latin typeface="Cambria Math"/>
                              </a:rPr>
                              <m:t>𝛽</m:t>
                            </m:r>
                          </m:e>
                          <m:sub>
                            <m:r>
                              <a:rPr lang="en-US" altLang="zh-CN" sz="2200" b="0" i="1">
                                <a:latin typeface="Cambria Math"/>
                              </a:rPr>
                              <m:t>0</m:t>
                            </m:r>
                          </m:sub>
                        </m:sSub>
                      </m:num>
                      <m:den>
                        <m:r>
                          <a:rPr lang="en-US" altLang="zh-CN" sz="2200" b="0" i="1">
                            <a:latin typeface="Cambria Math"/>
                          </a:rPr>
                          <m:t>1+</m:t>
                        </m:r>
                        <m:sSub>
                          <m:sSubPr>
                            <m:ctrlPr>
                              <a:rPr lang="zh-CN" altLang="zh-CN" sz="2200" i="1">
                                <a:latin typeface="Cambria Math"/>
                              </a:rPr>
                            </m:ctrlPr>
                          </m:sSubPr>
                          <m:e>
                            <m:r>
                              <a:rPr lang="en-US" altLang="zh-CN" sz="2200" b="0" i="1">
                                <a:latin typeface="Cambria Math"/>
                              </a:rPr>
                              <m:t>𝛽</m:t>
                            </m:r>
                          </m:e>
                          <m:sub>
                            <m:r>
                              <a:rPr lang="en-US" altLang="zh-CN" sz="2200" b="0" i="1">
                                <a:latin typeface="Cambria Math"/>
                              </a:rPr>
                              <m:t>0</m:t>
                            </m:r>
                          </m:sub>
                        </m:sSub>
                        <m:f>
                          <m:fPr>
                            <m:type m:val="lin"/>
                            <m:ctrlPr>
                              <a:rPr lang="zh-CN" altLang="zh-CN" sz="2200" i="1">
                                <a:latin typeface="Cambria Math"/>
                              </a:rPr>
                            </m:ctrlPr>
                          </m:fPr>
                          <m:num>
                            <m:sSub>
                              <m:sSubPr>
                                <m:ctrlPr>
                                  <a:rPr lang="zh-CN" altLang="zh-CN" sz="2200" i="1">
                                    <a:latin typeface="Cambria Math"/>
                                  </a:rPr>
                                </m:ctrlPr>
                              </m:sSubPr>
                              <m:e>
                                <m:r>
                                  <a:rPr lang="en-US" altLang="zh-CN" sz="2200" b="0" i="1">
                                    <a:latin typeface="Cambria Math"/>
                                  </a:rPr>
                                  <m:t>𝑝</m:t>
                                </m:r>
                              </m:e>
                              <m:sub>
                                <m:r>
                                  <a:rPr lang="en-US" altLang="zh-CN" sz="2200" b="0" i="1">
                                    <a:latin typeface="Cambria Math"/>
                                  </a:rPr>
                                  <m:t>𝑖</m:t>
                                </m:r>
                              </m:sub>
                            </m:sSub>
                          </m:num>
                          <m:den>
                            <m:sSub>
                              <m:sSubPr>
                                <m:ctrlPr>
                                  <a:rPr lang="zh-CN" altLang="zh-CN" sz="2200" i="1">
                                    <a:latin typeface="Cambria Math"/>
                                  </a:rPr>
                                </m:ctrlPr>
                              </m:sSubPr>
                              <m:e>
                                <m:r>
                                  <a:rPr lang="en-US" altLang="zh-CN" sz="2200" b="0" i="1">
                                    <a:latin typeface="Cambria Math"/>
                                  </a:rPr>
                                  <m:t>𝑝</m:t>
                                </m:r>
                              </m:e>
                              <m:sub>
                                <m:r>
                                  <a:rPr lang="en-US" altLang="zh-CN" sz="2200" b="0" i="1">
                                    <a:latin typeface="Cambria Math"/>
                                  </a:rPr>
                                  <m:t>0</m:t>
                                </m:r>
                              </m:sub>
                            </m:sSub>
                          </m:den>
                        </m:f>
                      </m:den>
                    </m:f>
                    <m:f>
                      <m:fPr>
                        <m:ctrlPr>
                          <a:rPr lang="zh-CN" altLang="zh-CN" sz="2200" i="1">
                            <a:latin typeface="Cambria Math"/>
                          </a:rPr>
                        </m:ctrlPr>
                      </m:fPr>
                      <m:num>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num>
                      <m:den>
                        <m:r>
                          <a:rPr lang="en-US" altLang="zh-CN" sz="2200" b="0" i="1">
                            <a:latin typeface="Cambria Math"/>
                          </a:rPr>
                          <m:t>4</m:t>
                        </m:r>
                      </m:den>
                    </m:f>
                    <m:r>
                      <a:rPr lang="en-US" altLang="zh-CN" sz="2200" b="0" i="1">
                        <a:latin typeface="Cambria Math"/>
                      </a:rPr>
                      <m:t>≈</m:t>
                    </m:r>
                    <m:d>
                      <m:dPr>
                        <m:ctrlPr>
                          <a:rPr lang="zh-CN" altLang="zh-CN" sz="2200" i="1">
                            <a:latin typeface="Cambria Math"/>
                          </a:rPr>
                        </m:ctrlPr>
                      </m:dPr>
                      <m:e>
                        <m:r>
                          <a:rPr lang="en-US" altLang="zh-CN" sz="2200" b="0" i="1">
                            <a:latin typeface="Cambria Math"/>
                          </a:rPr>
                          <m:t>1+</m:t>
                        </m:r>
                        <m:sSub>
                          <m:sSubPr>
                            <m:ctrlPr>
                              <a:rPr lang="zh-CN" altLang="zh-CN" sz="2200" i="1">
                                <a:latin typeface="Cambria Math"/>
                              </a:rPr>
                            </m:ctrlPr>
                          </m:sSubPr>
                          <m:e>
                            <m:r>
                              <a:rPr lang="en-US" altLang="zh-CN" sz="2200" b="0" i="1">
                                <a:latin typeface="Cambria Math"/>
                              </a:rPr>
                              <m:t>𝛽</m:t>
                            </m:r>
                          </m:e>
                          <m:sub>
                            <m:r>
                              <a:rPr lang="en-US" altLang="zh-CN" sz="2200" b="0" i="1">
                                <a:latin typeface="Cambria Math"/>
                              </a:rPr>
                              <m:t>0</m:t>
                            </m:r>
                          </m:sub>
                        </m:sSub>
                      </m:e>
                    </m:d>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𝑓</m:t>
                        </m:r>
                      </m:sub>
                    </m:sSub>
                    <m:r>
                      <a:rPr lang="en-US" altLang="zh-CN" sz="2200" b="0" i="1">
                        <a:latin typeface="Cambria Math"/>
                      </a:rPr>
                      <m:t>/4</m:t>
                    </m:r>
                  </m:oMath>
                </a14:m>
                <a:r>
                  <a:rPr lang="en-US" altLang="zh-CN" sz="2200" dirty="0" smtClean="0"/>
                  <a:t>.    </a:t>
                </a:r>
                <a:r>
                  <a:rPr lang="zh-CN" altLang="en-US" sz="2200" dirty="0" smtClean="0"/>
                  <a:t>（</a:t>
                </a:r>
                <a:r>
                  <a:rPr lang="en-US" altLang="zh-CN" sz="2200" dirty="0" smtClean="0"/>
                  <a:t>1.5</a:t>
                </a:r>
                <a:r>
                  <a:rPr lang="zh-CN" altLang="en-US" sz="2200" dirty="0" smtClean="0"/>
                  <a:t>）</a:t>
                </a:r>
                <a:endParaRPr lang="zh-CN" altLang="en-US" sz="2200" dirty="0"/>
              </a:p>
            </p:txBody>
          </p:sp>
        </mc:Choice>
        <mc:Fallback>
          <p:sp>
            <p:nvSpPr>
              <p:cNvPr id="5" name="矩形 4"/>
              <p:cNvSpPr>
                <a:spLocks noRot="1" noChangeAspect="1" noMove="1" noResize="1" noEditPoints="1" noAdjustHandles="1" noChangeArrowheads="1" noChangeShapeType="1" noTextEdit="1"/>
              </p:cNvSpPr>
              <p:nvPr/>
            </p:nvSpPr>
            <p:spPr>
              <a:xfrm>
                <a:off x="1835696" y="2564904"/>
                <a:ext cx="5595186" cy="651012"/>
              </a:xfrm>
              <a:prstGeom prst="rect">
                <a:avLst/>
              </a:prstGeom>
              <a:blipFill rotWithShape="1">
                <a:blip r:embed="rId3"/>
                <a:stretch>
                  <a:fillRect b="-467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矩形 6"/>
              <p:cNvSpPr/>
              <p:nvPr/>
            </p:nvSpPr>
            <p:spPr>
              <a:xfrm>
                <a:off x="1259632" y="3140968"/>
                <a:ext cx="5989962" cy="7923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2200" i="1" smtClean="0">
                              <a:latin typeface="Cambria Math"/>
                            </a:rPr>
                          </m:ctrlPr>
                        </m:sSubPr>
                        <m:e>
                          <m:r>
                            <a:rPr lang="en-US" altLang="zh-CN" sz="2200" b="0" i="1">
                              <a:latin typeface="Cambria Math"/>
                            </a:rPr>
                            <m:t>                </m:t>
                          </m:r>
                          <m:r>
                            <a:rPr lang="en-US" altLang="zh-CN" sz="2200" b="0" i="1">
                              <a:latin typeface="Cambria Math"/>
                            </a:rPr>
                            <m:t>𝑝</m:t>
                          </m:r>
                        </m:e>
                        <m:sub>
                          <m:r>
                            <a:rPr lang="en-US" altLang="zh-CN" sz="2200" b="0" i="1">
                              <a:latin typeface="Cambria Math"/>
                            </a:rPr>
                            <m:t>𝑖</m:t>
                          </m:r>
                        </m:sub>
                      </m:sSub>
                      <m:r>
                        <a:rPr lang="en-US" altLang="zh-CN" sz="2200" b="0" i="1">
                          <a:latin typeface="Cambria Math"/>
                        </a:rPr>
                        <m:t>=</m:t>
                      </m:r>
                      <m:f>
                        <m:fPr>
                          <m:ctrlPr>
                            <a:rPr lang="zh-CN" altLang="zh-CN" sz="2200" i="1">
                              <a:latin typeface="Cambria Math"/>
                            </a:rPr>
                          </m:ctrlPr>
                        </m:fPr>
                        <m:num>
                          <m:r>
                            <a:rPr lang="en-US" altLang="zh-CN" sz="2200" b="0" i="1">
                              <a:latin typeface="Cambria Math"/>
                            </a:rPr>
                            <m:t>h</m:t>
                          </m:r>
                        </m:num>
                        <m:den>
                          <m:sSub>
                            <m:sSubPr>
                              <m:ctrlPr>
                                <a:rPr lang="zh-CN" altLang="zh-CN" sz="2200" i="1">
                                  <a:latin typeface="Cambria Math"/>
                                </a:rPr>
                              </m:ctrlPr>
                            </m:sSubPr>
                            <m:e>
                              <m:r>
                                <a:rPr lang="en-US" altLang="zh-CN" sz="2200" b="0" i="1">
                                  <a:latin typeface="Cambria Math"/>
                                </a:rPr>
                                <m:t>𝜆</m:t>
                              </m:r>
                            </m:e>
                            <m:sub>
                              <m:r>
                                <a:rPr lang="en-US" altLang="zh-CN" sz="2200" b="0" i="1">
                                  <a:latin typeface="Cambria Math"/>
                                </a:rPr>
                                <m:t>𝑖</m:t>
                              </m:r>
                            </m:sub>
                          </m:sSub>
                        </m:den>
                      </m:f>
                      <m:r>
                        <a:rPr lang="en-US" altLang="zh-CN" sz="2200" b="0" i="1">
                          <a:latin typeface="Cambria Math"/>
                        </a:rPr>
                        <m:t>,</m:t>
                      </m:r>
                      <m:r>
                        <a:rPr lang="en-US" altLang="zh-CN" sz="2200" b="0" i="1" smtClean="0">
                          <a:latin typeface="Cambria Math"/>
                        </a:rPr>
                        <m:t> </m:t>
                      </m:r>
                      <m:sSub>
                        <m:sSubPr>
                          <m:ctrlPr>
                            <a:rPr lang="zh-CN" altLang="zh-CN" sz="2200" i="1">
                              <a:latin typeface="Cambria Math"/>
                            </a:rPr>
                          </m:ctrlPr>
                        </m:sSubPr>
                        <m:e>
                          <m:r>
                            <a:rPr lang="en-US" altLang="zh-CN" sz="2200" b="0" i="1">
                              <a:latin typeface="Cambria Math"/>
                            </a:rPr>
                            <m:t>𝑝</m:t>
                          </m:r>
                        </m:e>
                        <m:sub>
                          <m:r>
                            <a:rPr lang="en-US" altLang="zh-CN" sz="2200" b="0" i="1">
                              <a:latin typeface="Cambria Math"/>
                            </a:rPr>
                            <m:t>0</m:t>
                          </m:r>
                        </m:sub>
                      </m:sSub>
                      <m:r>
                        <a:rPr lang="en-US" altLang="zh-CN" sz="2200" b="0" i="1">
                          <a:latin typeface="Cambria Math"/>
                        </a:rPr>
                        <m:t>=</m:t>
                      </m:r>
                      <m:r>
                        <a:rPr lang="en-US" altLang="zh-CN" sz="2200" b="0" i="1">
                          <a:latin typeface="Cambria Math"/>
                        </a:rPr>
                        <m:t>𝑚</m:t>
                      </m:r>
                      <m:sSub>
                        <m:sSubPr>
                          <m:ctrlPr>
                            <a:rPr lang="zh-CN" altLang="zh-CN" sz="2200" i="1">
                              <a:latin typeface="Cambria Math"/>
                            </a:rPr>
                          </m:ctrlPr>
                        </m:sSubPr>
                        <m:e>
                          <m:r>
                            <a:rPr lang="en-US" altLang="zh-CN" sz="2200" b="0" i="1">
                              <a:latin typeface="Cambria Math"/>
                            </a:rPr>
                            <m:t>𝑣</m:t>
                          </m:r>
                        </m:e>
                        <m:sub>
                          <m:r>
                            <a:rPr lang="en-US" altLang="zh-CN" sz="2200" b="0" i="1">
                              <a:latin typeface="Cambria Math"/>
                            </a:rPr>
                            <m:t>0</m:t>
                          </m:r>
                        </m:sub>
                      </m:sSub>
                      <m:r>
                        <a:rPr lang="en-US" altLang="zh-CN" sz="2200" b="0" i="1">
                          <a:latin typeface="Cambria Math"/>
                        </a:rPr>
                        <m:t>/√1−</m:t>
                      </m:r>
                      <m:sSubSup>
                        <m:sSubSupPr>
                          <m:ctrlPr>
                            <a:rPr lang="zh-CN" altLang="zh-CN" sz="2200" i="1">
                              <a:latin typeface="Cambria Math"/>
                            </a:rPr>
                          </m:ctrlPr>
                        </m:sSubSupPr>
                        <m:e>
                          <m:r>
                            <a:rPr lang="en-US" altLang="zh-CN" sz="2200" b="0" i="1">
                              <a:latin typeface="Cambria Math"/>
                            </a:rPr>
                            <m:t>𝛽</m:t>
                          </m:r>
                        </m:e>
                        <m:sub>
                          <m:r>
                            <a:rPr lang="en-US" altLang="zh-CN" sz="2200" b="0" i="1">
                              <a:latin typeface="Cambria Math"/>
                            </a:rPr>
                            <m:t>0</m:t>
                          </m:r>
                        </m:sub>
                        <m:sup>
                          <m:r>
                            <a:rPr lang="en-US" altLang="zh-CN" sz="2200" b="0" i="1">
                              <a:latin typeface="Cambria Math"/>
                            </a:rPr>
                            <m:t>2</m:t>
                          </m:r>
                        </m:sup>
                      </m:sSubSup>
                      <m:r>
                        <a:rPr lang="en-US" altLang="zh-CN" sz="2200" b="0" i="1">
                          <a:latin typeface="Cambria Math"/>
                        </a:rPr>
                        <m:t> </m:t>
                      </m:r>
                    </m:oMath>
                  </m:oMathPara>
                </a14:m>
                <a:endParaRPr lang="zh-CN" altLang="en-US" sz="2200" dirty="0"/>
              </a:p>
            </p:txBody>
          </p:sp>
        </mc:Choice>
        <mc:Fallback>
          <p:sp>
            <p:nvSpPr>
              <p:cNvPr id="7" name="矩形 6"/>
              <p:cNvSpPr>
                <a:spLocks noRot="1" noChangeAspect="1" noMove="1" noResize="1" noEditPoints="1" noAdjustHandles="1" noChangeArrowheads="1" noChangeShapeType="1" noTextEdit="1"/>
              </p:cNvSpPr>
              <p:nvPr/>
            </p:nvSpPr>
            <p:spPr>
              <a:xfrm>
                <a:off x="1259632" y="3140968"/>
                <a:ext cx="5989962" cy="792396"/>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p:cNvSpPr/>
              <p:nvPr/>
            </p:nvSpPr>
            <p:spPr>
              <a:xfrm>
                <a:off x="1835696" y="4221088"/>
                <a:ext cx="7063680" cy="1015663"/>
              </a:xfrm>
              <a:prstGeom prst="rect">
                <a:avLst/>
              </a:prstGeom>
            </p:spPr>
            <p:txBody>
              <a:bodyPr wrap="square">
                <a:spAutoFit/>
              </a:bodyPr>
              <a:lstStyle/>
              <a:p>
                <a:pPr>
                  <a:lnSpc>
                    <a:spcPct val="150000"/>
                  </a:lnSpc>
                </a:pPr>
                <a:r>
                  <a:rPr lang="en-US" altLang="zh-CN" sz="2000" dirty="0" smtClean="0"/>
                  <a:t> </a:t>
                </a:r>
                <a14:m>
                  <m:oMath xmlns:m="http://schemas.openxmlformats.org/officeDocument/2006/math">
                    <m:sSub>
                      <m:sSubPr>
                        <m:ctrlPr>
                          <a:rPr lang="zh-CN" altLang="zh-CN" sz="2000" i="1">
                            <a:latin typeface="Cambria Math"/>
                          </a:rPr>
                        </m:ctrlPr>
                      </m:sSubPr>
                      <m:e>
                        <m:r>
                          <a:rPr lang="en-US" altLang="zh-CN" sz="2000" b="0" i="1">
                            <a:latin typeface="Cambria Math"/>
                          </a:rPr>
                          <m:t>𝑝</m:t>
                        </m:r>
                      </m:e>
                      <m:sub>
                        <m:r>
                          <a:rPr lang="en-US" altLang="zh-CN" sz="2000" b="0" i="1">
                            <a:latin typeface="Cambria Math"/>
                          </a:rPr>
                          <m:t>0</m:t>
                        </m:r>
                      </m:sub>
                    </m:sSub>
                    <m:r>
                      <a:rPr lang="en-US" altLang="zh-CN" sz="2000" b="0" i="1">
                        <a:latin typeface="Cambria Math"/>
                      </a:rPr>
                      <m:t>−∆</m:t>
                    </m:r>
                    <m:sSub>
                      <m:sSubPr>
                        <m:ctrlPr>
                          <a:rPr lang="zh-CN" altLang="zh-CN" sz="2000" i="1">
                            <a:latin typeface="Cambria Math"/>
                          </a:rPr>
                        </m:ctrlPr>
                      </m:sSubPr>
                      <m:e>
                        <m:r>
                          <a:rPr lang="en-US" altLang="zh-CN" sz="2000" b="0" i="1">
                            <a:latin typeface="Cambria Math"/>
                          </a:rPr>
                          <m:t>𝑝</m:t>
                        </m:r>
                      </m:e>
                      <m:sub>
                        <m:r>
                          <a:rPr lang="en-US" altLang="zh-CN" sz="2000" b="0" i="1">
                            <a:latin typeface="Cambria Math"/>
                          </a:rPr>
                          <m:t>0</m:t>
                        </m:r>
                      </m:sub>
                    </m:sSub>
                    <m:r>
                      <a:rPr lang="en-US" altLang="zh-CN" sz="2000" b="0" i="1">
                        <a:latin typeface="Cambria Math"/>
                      </a:rPr>
                      <m:t>&lt;</m:t>
                    </m:r>
                    <m:r>
                      <a:rPr lang="en-US" altLang="zh-CN" sz="2000" b="0" i="1">
                        <a:latin typeface="Cambria Math"/>
                      </a:rPr>
                      <m:t>𝑝</m:t>
                    </m:r>
                    <m:r>
                      <a:rPr lang="en-US" altLang="zh-CN" sz="2000" b="0">
                        <a:latin typeface="Cambria Math"/>
                      </a:rPr>
                      <m:t>&lt;</m:t>
                    </m:r>
                    <m:sSub>
                      <m:sSubPr>
                        <m:ctrlPr>
                          <a:rPr lang="zh-CN" altLang="zh-CN" sz="2000" i="1">
                            <a:latin typeface="Cambria Math"/>
                          </a:rPr>
                        </m:ctrlPr>
                      </m:sSubPr>
                      <m:e>
                        <m:r>
                          <a:rPr lang="en-US" altLang="zh-CN" sz="2000" b="0" i="1">
                            <a:latin typeface="Cambria Math"/>
                          </a:rPr>
                          <m:t>𝑝</m:t>
                        </m:r>
                      </m:e>
                      <m:sub>
                        <m:r>
                          <a:rPr lang="en-US" altLang="zh-CN" sz="2000" b="0" i="1">
                            <a:latin typeface="Cambria Math"/>
                          </a:rPr>
                          <m:t>0</m:t>
                        </m:r>
                      </m:sub>
                    </m:sSub>
                    <m:r>
                      <a:rPr lang="en-US" altLang="zh-CN" sz="2000" b="0" i="1">
                        <a:latin typeface="Cambria Math"/>
                      </a:rPr>
                      <m:t>+∆</m:t>
                    </m:r>
                    <m:sSub>
                      <m:sSubPr>
                        <m:ctrlPr>
                          <a:rPr lang="zh-CN" altLang="zh-CN" sz="2000" i="1">
                            <a:latin typeface="Cambria Math"/>
                          </a:rPr>
                        </m:ctrlPr>
                      </m:sSubPr>
                      <m:e>
                        <m:r>
                          <a:rPr lang="en-US" altLang="zh-CN" sz="2000" b="0" i="1">
                            <a:latin typeface="Cambria Math"/>
                          </a:rPr>
                          <m:t>𝑝</m:t>
                        </m:r>
                      </m:e>
                      <m:sub>
                        <m:r>
                          <a:rPr lang="en-US" altLang="zh-CN" sz="2000" b="0" i="1">
                            <a:latin typeface="Cambria Math"/>
                          </a:rPr>
                          <m:t>0</m:t>
                        </m:r>
                      </m:sub>
                    </m:sSub>
                  </m:oMath>
                </a14:m>
                <a:r>
                  <a:rPr lang="en-US" altLang="zh-CN" sz="2000" dirty="0"/>
                  <a:t> ,  </a:t>
                </a:r>
                <a14:m>
                  <m:oMath xmlns:m="http://schemas.openxmlformats.org/officeDocument/2006/math">
                    <m:r>
                      <a:rPr lang="en-US" altLang="zh-CN" sz="2000"/>
                      <m:t>∆</m:t>
                    </m:r>
                    <m:sSub>
                      <m:sSubPr>
                        <m:ctrlPr>
                          <a:rPr lang="zh-CN" altLang="zh-CN" sz="2000"/>
                        </m:ctrlPr>
                      </m:sSubPr>
                      <m:e>
                        <m:r>
                          <a:rPr lang="en-US" altLang="zh-CN" sz="2000"/>
                          <m:t>𝑝</m:t>
                        </m:r>
                      </m:e>
                      <m:sub>
                        <m:r>
                          <a:rPr lang="en-US" altLang="zh-CN" sz="2000"/>
                          <m:t>0</m:t>
                        </m:r>
                      </m:sub>
                    </m:sSub>
                    <m:r>
                      <a:rPr lang="en-US" altLang="zh-CN" sz="2000"/>
                      <m:t>≡</m:t>
                    </m:r>
                    <m:r>
                      <a:rPr lang="en-US" altLang="zh-CN" sz="2000"/>
                      <m:t>𝑎</m:t>
                    </m:r>
                    <m:sSub>
                      <m:sSubPr>
                        <m:ctrlPr>
                          <a:rPr lang="zh-CN" altLang="zh-CN" sz="2000"/>
                        </m:ctrlPr>
                      </m:sSubPr>
                      <m:e>
                        <m:r>
                          <a:rPr lang="en-US" altLang="zh-CN" sz="2000"/>
                          <m:t>𝑝</m:t>
                        </m:r>
                      </m:e>
                      <m:sub>
                        <m:r>
                          <a:rPr lang="en-US" altLang="zh-CN" sz="2000"/>
                          <m:t>0</m:t>
                        </m:r>
                      </m:sub>
                    </m:sSub>
                    <m:r>
                      <a:rPr lang="en-US" altLang="zh-CN" sz="2000"/>
                      <m:t>        </m:t>
                    </m:r>
                    <m:r>
                      <a:rPr lang="zh-CN" altLang="en-US" sz="2000"/>
                      <m:t>（</m:t>
                    </m:r>
                    <m:r>
                      <a:rPr lang="en-US" altLang="zh-CN" sz="2000"/>
                      <m:t>1.6</m:t>
                    </m:r>
                    <m:r>
                      <a:rPr lang="zh-CN" altLang="en-US" sz="2000"/>
                      <m:t>）</m:t>
                    </m:r>
                  </m:oMath>
                </a14:m>
                <a:r>
                  <a:rPr lang="en-US" altLang="zh-CN" sz="2000" dirty="0"/>
                  <a:t>         </a:t>
                </a:r>
                <a:endParaRPr lang="zh-CN" altLang="zh-CN" sz="2000" dirty="0"/>
              </a:p>
              <a:p>
                <a:pPr>
                  <a:lnSpc>
                    <a:spcPct val="150000"/>
                  </a:lnSpc>
                </a:pPr>
                <a:r>
                  <a:rPr lang="en-US" altLang="zh-CN" sz="2000" dirty="0"/>
                  <a:t>       </a:t>
                </a:r>
                <a14:m>
                  <m:oMath xmlns:m="http://schemas.openxmlformats.org/officeDocument/2006/math">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𝑖</m:t>
                        </m:r>
                      </m:sub>
                    </m:sSub>
                    <m:r>
                      <a:rPr lang="en-US" altLang="zh-CN" sz="2000" b="0" i="1">
                        <a:latin typeface="Cambria Math"/>
                      </a:rPr>
                      <m:t>−∆</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𝑖</m:t>
                        </m:r>
                      </m:sub>
                    </m:sSub>
                    <m:r>
                      <a:rPr lang="en-US" altLang="zh-CN" sz="2000" b="0" i="1">
                        <a:latin typeface="Cambria Math"/>
                      </a:rPr>
                      <m:t>&lt;</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𝑖</m:t>
                        </m:r>
                      </m:sub>
                    </m:sSub>
                    <m:r>
                      <a:rPr lang="en-US" altLang="zh-CN" sz="2000" b="0">
                        <a:latin typeface="Cambria Math"/>
                      </a:rPr>
                      <m:t>&lt;</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𝑖</m:t>
                        </m:r>
                      </m:sub>
                    </m:sSub>
                    <m:r>
                      <a:rPr lang="en-US" altLang="zh-CN" sz="2000" b="0" i="1">
                        <a:latin typeface="Cambria Math"/>
                      </a:rPr>
                      <m:t>+∆</m:t>
                    </m:r>
                    <m:sSub>
                      <m:sSubPr>
                        <m:ctrlPr>
                          <a:rPr lang="zh-CN" altLang="zh-CN" sz="2000" i="1">
                            <a:latin typeface="Cambria Math"/>
                          </a:rPr>
                        </m:ctrlPr>
                      </m:sSubPr>
                      <m:e>
                        <m:r>
                          <a:rPr lang="en-US" altLang="zh-CN" sz="2000" b="0" i="1">
                            <a:latin typeface="Cambria Math"/>
                          </a:rPr>
                          <m:t>𝑘</m:t>
                        </m:r>
                      </m:e>
                      <m:sub>
                        <m:r>
                          <a:rPr lang="en-US" altLang="zh-CN" sz="2000" b="0" i="1">
                            <a:latin typeface="Cambria Math"/>
                          </a:rPr>
                          <m:t>𝑖</m:t>
                        </m:r>
                      </m:sub>
                    </m:sSub>
                  </m:oMath>
                </a14:m>
                <a:r>
                  <a:rPr lang="en-US" altLang="zh-CN" sz="2000" dirty="0"/>
                  <a:t> , </a:t>
                </a:r>
                <a:r>
                  <a:rPr lang="en-US" altLang="zh-CN" sz="2000" dirty="0" smtClean="0"/>
                  <a:t>               </a:t>
                </a:r>
                <a:r>
                  <a:rPr lang="zh-CN" altLang="en-US" sz="2000" dirty="0" smtClean="0"/>
                  <a:t>（</a:t>
                </a:r>
                <a:r>
                  <a:rPr lang="en-US" altLang="zh-CN" sz="2000" dirty="0" smtClean="0"/>
                  <a:t>1.7</a:t>
                </a:r>
                <a:r>
                  <a:rPr lang="zh-CN" altLang="en-US" sz="2000" dirty="0" smtClean="0"/>
                  <a:t>）</a:t>
                </a:r>
                <a:endParaRPr lang="zh-CN" altLang="en-US" sz="2000" dirty="0"/>
              </a:p>
            </p:txBody>
          </p:sp>
        </mc:Choice>
        <mc:Fallback>
          <p:sp>
            <p:nvSpPr>
              <p:cNvPr id="8" name="矩形 7"/>
              <p:cNvSpPr>
                <a:spLocks noRot="1" noChangeAspect="1" noMove="1" noResize="1" noEditPoints="1" noAdjustHandles="1" noChangeArrowheads="1" noChangeShapeType="1" noTextEdit="1"/>
              </p:cNvSpPr>
              <p:nvPr/>
            </p:nvSpPr>
            <p:spPr>
              <a:xfrm>
                <a:off x="1835696" y="4221088"/>
                <a:ext cx="7063680" cy="1015663"/>
              </a:xfrm>
              <a:prstGeom prst="rect">
                <a:avLst/>
              </a:prstGeom>
              <a:blipFill rotWithShape="1">
                <a:blip r:embed="rId5"/>
                <a:stretch>
                  <a:fillRect b="-113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2539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p:cNvSpPr>
                <a:spLocks noGrp="1"/>
              </p:cNvSpPr>
              <p:nvPr>
                <p:ph idx="1"/>
              </p:nvPr>
            </p:nvSpPr>
            <p:spPr/>
            <p:txBody>
              <a:bodyPr>
                <a:normAutofit fontScale="92500" lnSpcReduction="10000"/>
              </a:bodyPr>
              <a:lstStyle/>
              <a:p>
                <a:pPr>
                  <a:lnSpc>
                    <a:spcPct val="150000"/>
                  </a:lnSpc>
                </a:pPr>
                <a:r>
                  <a:rPr lang="zh-CN" altLang="zh-CN" dirty="0" smtClean="0">
                    <a:solidFill>
                      <a:schemeClr val="tx1"/>
                    </a:solidFill>
                  </a:rPr>
                  <a:t>对条件（</a:t>
                </a:r>
                <a:r>
                  <a:rPr lang="en-US" altLang="zh-CN" dirty="0">
                    <a:solidFill>
                      <a:schemeClr val="tx1"/>
                    </a:solidFill>
                  </a:rPr>
                  <a:t>1.3</a:t>
                </a:r>
                <a:r>
                  <a:rPr lang="zh-CN" altLang="zh-CN" dirty="0">
                    <a:solidFill>
                      <a:schemeClr val="tx1"/>
                    </a:solidFill>
                  </a:rPr>
                  <a:t>）</a:t>
                </a:r>
                <a:r>
                  <a:rPr lang="en-US" altLang="zh-CN" dirty="0">
                    <a:solidFill>
                      <a:schemeClr val="tx1"/>
                    </a:solidFill>
                  </a:rPr>
                  <a:t>-</a:t>
                </a:r>
                <a:r>
                  <a:rPr lang="zh-CN" altLang="zh-CN" dirty="0">
                    <a:solidFill>
                      <a:schemeClr val="tx1"/>
                    </a:solidFill>
                  </a:rPr>
                  <a:t>（</a:t>
                </a:r>
                <a:r>
                  <a:rPr lang="en-US" altLang="zh-CN" dirty="0">
                    <a:solidFill>
                      <a:schemeClr val="tx1"/>
                    </a:solidFill>
                  </a:rPr>
                  <a:t>1.5</a:t>
                </a:r>
                <a:r>
                  <a:rPr lang="zh-CN" altLang="zh-CN" dirty="0">
                    <a:solidFill>
                      <a:schemeClr val="tx1"/>
                    </a:solidFill>
                  </a:rPr>
                  <a:t>）的解释：</a:t>
                </a:r>
              </a:p>
              <a:p>
                <a:pPr>
                  <a:lnSpc>
                    <a:spcPct val="150000"/>
                  </a:lnSpc>
                </a:pPr>
                <a:r>
                  <a:rPr lang="en-US" altLang="zh-CN" dirty="0" smtClean="0">
                    <a:solidFill>
                      <a:schemeClr val="tx1"/>
                    </a:solidFill>
                  </a:rPr>
                  <a:t>1</a:t>
                </a:r>
                <a:r>
                  <a:rPr lang="zh-CN" altLang="en-US" dirty="0" smtClean="0">
                    <a:solidFill>
                      <a:schemeClr val="tx1"/>
                    </a:solidFill>
                  </a:rPr>
                  <a:t>、</a:t>
                </a:r>
                <a:r>
                  <a:rPr lang="zh-CN" altLang="zh-CN" dirty="0" smtClean="0">
                    <a:solidFill>
                      <a:schemeClr val="tx1"/>
                    </a:solidFill>
                  </a:rPr>
                  <a:t>条件</a:t>
                </a:r>
                <a:r>
                  <a:rPr lang="zh-CN" altLang="zh-CN" dirty="0">
                    <a:solidFill>
                      <a:schemeClr val="tx1"/>
                    </a:solidFill>
                  </a:rPr>
                  <a:t>（</a:t>
                </a:r>
                <a:r>
                  <a:rPr lang="en-US" altLang="zh-CN" dirty="0">
                    <a:solidFill>
                      <a:schemeClr val="tx1"/>
                    </a:solidFill>
                  </a:rPr>
                  <a:t>1.3</a:t>
                </a:r>
                <a:r>
                  <a:rPr lang="zh-CN" altLang="zh-CN" dirty="0">
                    <a:solidFill>
                      <a:schemeClr val="tx1"/>
                    </a:solidFill>
                  </a:rPr>
                  <a:t>）与自由电子激光（</a:t>
                </a:r>
                <a:r>
                  <a:rPr lang="en-US" altLang="zh-CN" dirty="0">
                    <a:solidFill>
                      <a:schemeClr val="tx1"/>
                    </a:solidFill>
                  </a:rPr>
                  <a:t>FEL</a:t>
                </a:r>
                <a:r>
                  <a:rPr lang="zh-CN" altLang="zh-CN" dirty="0">
                    <a:solidFill>
                      <a:schemeClr val="tx1"/>
                    </a:solidFill>
                  </a:rPr>
                  <a:t>）相应条件相同，是必要的；</a:t>
                </a:r>
              </a:p>
              <a:p>
                <a:pPr>
                  <a:lnSpc>
                    <a:spcPct val="150000"/>
                  </a:lnSpc>
                </a:pPr>
                <a:r>
                  <a:rPr lang="en-US" altLang="zh-CN" dirty="0" smtClean="0">
                    <a:solidFill>
                      <a:schemeClr val="tx1"/>
                    </a:solidFill>
                  </a:rPr>
                  <a:t>2</a:t>
                </a:r>
                <a:r>
                  <a:rPr lang="zh-CN" altLang="en-US" dirty="0" smtClean="0">
                    <a:solidFill>
                      <a:schemeClr val="tx1"/>
                    </a:solidFill>
                  </a:rPr>
                  <a:t>、</a:t>
                </a:r>
                <a:r>
                  <a:rPr lang="zh-CN" altLang="zh-CN" dirty="0" smtClean="0">
                    <a:solidFill>
                      <a:schemeClr val="tx1"/>
                    </a:solidFill>
                  </a:rPr>
                  <a:t>条件</a:t>
                </a:r>
                <a:r>
                  <a:rPr lang="zh-CN" altLang="zh-CN" dirty="0">
                    <a:solidFill>
                      <a:schemeClr val="tx1"/>
                    </a:solidFill>
                  </a:rPr>
                  <a:t>（</a:t>
                </a:r>
                <a:r>
                  <a:rPr lang="en-US" altLang="zh-CN" dirty="0">
                    <a:solidFill>
                      <a:schemeClr val="tx1"/>
                    </a:solidFill>
                  </a:rPr>
                  <a:t>1. 4</a:t>
                </a:r>
                <a:r>
                  <a:rPr lang="zh-CN" altLang="zh-CN" dirty="0">
                    <a:solidFill>
                      <a:schemeClr val="tx1"/>
                    </a:solidFill>
                  </a:rPr>
                  <a:t>）的作用在下文讨论中会清楚</a:t>
                </a:r>
                <a:r>
                  <a:rPr lang="en-US" altLang="zh-CN" dirty="0">
                    <a:solidFill>
                      <a:schemeClr val="tx1"/>
                    </a:solidFill>
                  </a:rPr>
                  <a:t>.</a:t>
                </a:r>
                <a:r>
                  <a:rPr lang="zh-CN" altLang="zh-CN" dirty="0">
                    <a:solidFill>
                      <a:schemeClr val="tx1"/>
                    </a:solidFill>
                  </a:rPr>
                  <a:t>；</a:t>
                </a:r>
              </a:p>
              <a:p>
                <a:pPr>
                  <a:lnSpc>
                    <a:spcPct val="150000"/>
                  </a:lnSpc>
                </a:pPr>
                <a:r>
                  <a:rPr lang="en-US" altLang="zh-CN" dirty="0" smtClean="0">
                    <a:solidFill>
                      <a:schemeClr val="tx1"/>
                    </a:solidFill>
                  </a:rPr>
                  <a:t>3</a:t>
                </a:r>
                <a:r>
                  <a:rPr lang="zh-CN" altLang="en-US" dirty="0" smtClean="0">
                    <a:solidFill>
                      <a:schemeClr val="tx1"/>
                    </a:solidFill>
                  </a:rPr>
                  <a:t>、</a:t>
                </a:r>
                <a:r>
                  <a:rPr lang="zh-CN" altLang="zh-CN" dirty="0" smtClean="0">
                    <a:solidFill>
                      <a:schemeClr val="tx1"/>
                    </a:solidFill>
                  </a:rPr>
                  <a:t>条件</a:t>
                </a:r>
                <a:r>
                  <a:rPr lang="zh-CN" altLang="zh-CN" dirty="0">
                    <a:solidFill>
                      <a:schemeClr val="tx1"/>
                    </a:solidFill>
                  </a:rPr>
                  <a:t>（</a:t>
                </a:r>
                <a:r>
                  <a:rPr lang="en-US" altLang="zh-CN" dirty="0">
                    <a:solidFill>
                      <a:schemeClr val="tx1"/>
                    </a:solidFill>
                  </a:rPr>
                  <a:t>1. 5</a:t>
                </a:r>
                <a:r>
                  <a:rPr lang="zh-CN" altLang="zh-CN" dirty="0">
                    <a:solidFill>
                      <a:schemeClr val="tx1"/>
                    </a:solidFill>
                  </a:rPr>
                  <a:t>）中的</a:t>
                </a:r>
                <a:r>
                  <a:rPr lang="en-US" altLang="zh-CN" dirty="0">
                    <a:solidFill>
                      <a:schemeClr val="tx1"/>
                    </a:solidFill>
                  </a:rPr>
                  <a:t>s</a:t>
                </a:r>
                <a:r>
                  <a:rPr lang="zh-CN" altLang="zh-CN" dirty="0">
                    <a:solidFill>
                      <a:schemeClr val="tx1"/>
                    </a:solidFill>
                  </a:rPr>
                  <a:t>相应于</a:t>
                </a:r>
                <a:r>
                  <a:rPr lang="en-US" altLang="zh-CN" dirty="0">
                    <a:solidFill>
                      <a:schemeClr val="tx1"/>
                    </a:solidFill>
                  </a:rPr>
                  <a:t>FEL</a:t>
                </a:r>
                <a:r>
                  <a:rPr lang="zh-CN" altLang="zh-CN" dirty="0">
                    <a:solidFill>
                      <a:schemeClr val="tx1"/>
                    </a:solidFill>
                  </a:rPr>
                  <a:t>中的群聚尺度。在电子</a:t>
                </a:r>
                <a14:m>
                  <m:oMath xmlns:m="http://schemas.openxmlformats.org/officeDocument/2006/math">
                    <m:sSub>
                      <m:sSubPr>
                        <m:ctrlPr>
                          <a:rPr lang="zh-CN" altLang="zh-CN" i="1">
                            <a:solidFill>
                              <a:schemeClr val="tx1"/>
                            </a:solidFill>
                            <a:latin typeface="Cambria Math"/>
                          </a:rPr>
                        </m:ctrlPr>
                      </m:sSubPr>
                      <m:e>
                        <m:r>
                          <a:rPr lang="en-US" altLang="zh-CN" b="0" i="1">
                            <a:solidFill>
                              <a:schemeClr val="tx1"/>
                            </a:solidFill>
                            <a:latin typeface="Cambria Math"/>
                          </a:rPr>
                          <m:t>𝜆</m:t>
                        </m:r>
                      </m:e>
                      <m:sub>
                        <m:r>
                          <a:rPr lang="en-US" altLang="zh-CN" b="0" i="1">
                            <a:solidFill>
                              <a:schemeClr val="tx1"/>
                            </a:solidFill>
                            <a:latin typeface="Cambria Math"/>
                          </a:rPr>
                          <m:t>𝑤</m:t>
                        </m:r>
                      </m:sub>
                    </m:sSub>
                  </m:oMath>
                </a14:m>
                <a:r>
                  <a:rPr lang="zh-CN" altLang="zh-CN" dirty="0">
                    <a:solidFill>
                      <a:schemeClr val="tx1"/>
                    </a:solidFill>
                  </a:rPr>
                  <a:t>的周期运动中，</a:t>
                </a:r>
                <a:r>
                  <a:rPr lang="en-US" altLang="zh-CN" dirty="0">
                    <a:solidFill>
                      <a:schemeClr val="tx1"/>
                    </a:solidFill>
                  </a:rPr>
                  <a:t>s</a:t>
                </a:r>
                <a:r>
                  <a:rPr lang="zh-CN" altLang="zh-CN" dirty="0">
                    <a:solidFill>
                      <a:schemeClr val="tx1"/>
                    </a:solidFill>
                  </a:rPr>
                  <a:t>与群聚是</a:t>
                </a:r>
                <a14:m>
                  <m:oMath xmlns:m="http://schemas.openxmlformats.org/officeDocument/2006/math">
                    <m:sSub>
                      <m:sSubPr>
                        <m:ctrlPr>
                          <a:rPr lang="zh-CN" altLang="zh-CN" i="1">
                            <a:solidFill>
                              <a:schemeClr val="tx1"/>
                            </a:solidFill>
                            <a:latin typeface="Cambria Math"/>
                          </a:rPr>
                        </m:ctrlPr>
                      </m:sSubPr>
                      <m:e>
                        <m:r>
                          <a:rPr lang="en-US" altLang="zh-CN" b="0" i="1">
                            <a:solidFill>
                              <a:schemeClr val="tx1"/>
                            </a:solidFill>
                            <a:latin typeface="Cambria Math"/>
                          </a:rPr>
                          <m:t>𝜆</m:t>
                        </m:r>
                      </m:e>
                      <m:sub>
                        <m:r>
                          <a:rPr lang="en-US" altLang="zh-CN" b="0" i="1">
                            <a:solidFill>
                              <a:schemeClr val="tx1"/>
                            </a:solidFill>
                            <a:latin typeface="Cambria Math"/>
                          </a:rPr>
                          <m:t>𝑤</m:t>
                        </m:r>
                      </m:sub>
                    </m:sSub>
                  </m:oMath>
                </a14:m>
                <a:r>
                  <a:rPr lang="zh-CN" altLang="zh-CN" dirty="0">
                    <a:solidFill>
                      <a:schemeClr val="tx1"/>
                    </a:solidFill>
                  </a:rPr>
                  <a:t>的两个不同部分。后面的讨论将表明，（</a:t>
                </a:r>
                <a:r>
                  <a:rPr lang="en-US" altLang="zh-CN" dirty="0">
                    <a:solidFill>
                      <a:schemeClr val="tx1"/>
                    </a:solidFill>
                  </a:rPr>
                  <a:t>1.5</a:t>
                </a:r>
                <a:r>
                  <a:rPr lang="zh-CN" altLang="zh-CN" dirty="0">
                    <a:solidFill>
                      <a:schemeClr val="tx1"/>
                    </a:solidFill>
                  </a:rPr>
                  <a:t>）是背散射光为激光的充分条件，但不是必要条件。</a:t>
                </a:r>
                <a:endParaRPr lang="zh-CN" altLang="en-US" dirty="0">
                  <a:solidFill>
                    <a:schemeClr val="tx1"/>
                  </a:solidFill>
                </a:endParaRPr>
              </a:p>
            </p:txBody>
          </p:sp>
        </mc:Choice>
        <mc:Fallback>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r="-3556" b="-1078"/>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Tree>
    <p:extLst>
      <p:ext uri="{BB962C8B-B14F-4D97-AF65-F5344CB8AC3E}">
        <p14:creationId xmlns:p14="http://schemas.microsoft.com/office/powerpoint/2010/main" val="3657302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481328"/>
                <a:ext cx="7859216" cy="4525963"/>
              </a:xfrm>
            </p:spPr>
            <p:txBody>
              <a:bodyPr>
                <a:normAutofit fontScale="85000" lnSpcReduction="10000"/>
              </a:bodyPr>
              <a:lstStyle/>
              <a:p>
                <a:pPr algn="just">
                  <a:lnSpc>
                    <a:spcPct val="130000"/>
                  </a:lnSpc>
                </a:pPr>
                <a:r>
                  <a:rPr lang="zh-CN" altLang="zh-CN" dirty="0"/>
                  <a:t>在</a:t>
                </a:r>
                <a14:m>
                  <m:oMath xmlns:m="http://schemas.openxmlformats.org/officeDocument/2006/math">
                    <m:sSub>
                      <m:sSubPr>
                        <m:ctrlPr>
                          <a:rPr lang="zh-CN" altLang="zh-CN" i="1">
                            <a:latin typeface="Cambria Math"/>
                          </a:rPr>
                        </m:ctrlPr>
                      </m:sSubPr>
                      <m:e>
                        <m:r>
                          <a:rPr lang="en-US" altLang="zh-CN" b="0" i="1">
                            <a:latin typeface="Cambria Math"/>
                          </a:rPr>
                          <m:t>𝐴</m:t>
                        </m:r>
                      </m:e>
                      <m:sub>
                        <m:r>
                          <a:rPr lang="en-US" altLang="zh-CN" b="0" i="1">
                            <a:latin typeface="Cambria Math"/>
                          </a:rPr>
                          <m:t>𝑗</m:t>
                        </m:r>
                      </m:sub>
                    </m:sSub>
                  </m:oMath>
                </a14:m>
                <a:r>
                  <a:rPr lang="zh-CN" altLang="zh-CN" dirty="0"/>
                  <a:t>点动量为</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0</m:t>
                        </m:r>
                      </m:sub>
                    </m:sSub>
                  </m:oMath>
                </a14:m>
                <a:r>
                  <a:rPr lang="zh-CN" altLang="zh-CN" dirty="0"/>
                  <a:t>的电子与动量为</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𝑖</m:t>
                        </m:r>
                      </m:sub>
                    </m:sSub>
                    <m:r>
                      <a:rPr lang="en-US" altLang="zh-CN" b="0" i="1">
                        <a:latin typeface="Cambria Math"/>
                      </a:rPr>
                      <m:t>=</m:t>
                    </m:r>
                    <m:r>
                      <a:rPr lang="en-US" altLang="zh-CN" b="0" i="1">
                        <a:latin typeface="Cambria Math"/>
                      </a:rPr>
                      <m:t>h</m:t>
                    </m:r>
                    <m:r>
                      <a:rPr lang="en-US" altLang="zh-CN" b="0" i="1">
                        <a:latin typeface="Cambria Math"/>
                      </a:rPr>
                      <m:t>/</m:t>
                    </m:r>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oMath>
                </a14:m>
                <a:r>
                  <a:rPr lang="zh-CN" altLang="zh-CN" dirty="0"/>
                  <a:t>的入射光子发生背散射，产生动量为</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𝑓</m:t>
                        </m:r>
                      </m:sub>
                    </m:sSub>
                    <m:r>
                      <a:rPr lang="en-US" altLang="zh-CN" b="0" i="1">
                        <a:latin typeface="Cambria Math"/>
                      </a:rPr>
                      <m:t>=</m:t>
                    </m:r>
                    <m:r>
                      <a:rPr lang="en-US" altLang="zh-CN" b="0" i="1">
                        <a:latin typeface="Cambria Math"/>
                      </a:rPr>
                      <m:t>h</m:t>
                    </m:r>
                    <m:r>
                      <a:rPr lang="en-US" altLang="zh-CN" b="0" i="1">
                        <a:latin typeface="Cambria Math"/>
                      </a:rPr>
                      <m:t>/</m:t>
                    </m:r>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oMath>
                </a14:m>
                <a:r>
                  <a:rPr lang="zh-CN" altLang="zh-CN" dirty="0"/>
                  <a:t>的背射光子</a:t>
                </a:r>
                <a:r>
                  <a:rPr lang="zh-CN" altLang="zh-CN" dirty="0" smtClean="0"/>
                  <a:t>。</a:t>
                </a:r>
                <a:endParaRPr lang="en-US" altLang="zh-CN" dirty="0" smtClean="0"/>
              </a:p>
              <a:p>
                <a:pPr algn="just">
                  <a:lnSpc>
                    <a:spcPct val="130000"/>
                  </a:lnSpc>
                </a:pPr>
                <a:r>
                  <a:rPr lang="zh-CN" altLang="zh-CN" dirty="0"/>
                  <a:t>一般情况下，</a:t>
                </a:r>
                <a:r>
                  <a:rPr lang="en-US" altLang="zh-CN" dirty="0"/>
                  <a:t>s</a:t>
                </a:r>
                <a:r>
                  <a:rPr lang="zh-CN" altLang="zh-CN" dirty="0"/>
                  <a:t>是较小的。作为一个估算，在</a:t>
                </a:r>
                <a:r>
                  <a:rPr lang="en-US" altLang="zh-CN" dirty="0"/>
                  <a:t>s</a:t>
                </a:r>
                <a:r>
                  <a:rPr lang="zh-CN" altLang="zh-CN" dirty="0"/>
                  <a:t>范围内可把磁感应强度</a:t>
                </a:r>
                <a:r>
                  <a:rPr lang="en-US" altLang="zh-CN" dirty="0"/>
                  <a:t>B</a:t>
                </a:r>
                <a:r>
                  <a:rPr lang="zh-CN" altLang="zh-CN" dirty="0"/>
                  <a:t>看作不变的。在</a:t>
                </a:r>
                <a14:m>
                  <m:oMath xmlns:m="http://schemas.openxmlformats.org/officeDocument/2006/math">
                    <m:sSub>
                      <m:sSubPr>
                        <m:ctrlPr>
                          <a:rPr lang="zh-CN" altLang="zh-CN" i="1">
                            <a:latin typeface="Cambria Math"/>
                          </a:rPr>
                        </m:ctrlPr>
                      </m:sSubPr>
                      <m:e>
                        <m:r>
                          <a:rPr lang="en-US" altLang="zh-CN" b="0" i="1">
                            <a:latin typeface="Cambria Math"/>
                          </a:rPr>
                          <m:t>𝐴</m:t>
                        </m:r>
                      </m:e>
                      <m:sub>
                        <m:r>
                          <a:rPr lang="en-US" altLang="zh-CN" b="0" i="1">
                            <a:latin typeface="Cambria Math"/>
                          </a:rPr>
                          <m:t>𝑗</m:t>
                        </m:r>
                      </m:sub>
                    </m:sSub>
                  </m:oMath>
                </a14:m>
                <a:r>
                  <a:rPr lang="zh-CN" altLang="zh-CN" dirty="0"/>
                  <a:t>点动量为</a:t>
                </a:r>
                <a14:m>
                  <m:oMath xmlns:m="http://schemas.openxmlformats.org/officeDocument/2006/math">
                    <m:r>
                      <a:rPr lang="zh-CN" altLang="zh-CN" b="0">
                        <a:latin typeface="Cambria Math"/>
                      </a:rPr>
                      <m:t> </m:t>
                    </m:r>
                    <m:r>
                      <a:rPr lang="en-US" altLang="zh-CN" b="0" i="1">
                        <a:latin typeface="Cambria Math"/>
                      </a:rPr>
                      <m:t>𝑝</m:t>
                    </m:r>
                    <m:r>
                      <a:rPr lang="en-US" altLang="zh-CN" b="0">
                        <a:latin typeface="Cambria Math"/>
                      </a:rPr>
                      <m:t>=</m:t>
                    </m:r>
                    <m:d>
                      <m:dPr>
                        <m:ctrlPr>
                          <a:rPr lang="zh-CN" altLang="zh-CN" i="1">
                            <a:latin typeface="Cambria Math"/>
                          </a:rPr>
                        </m:ctrlPr>
                      </m:dPr>
                      <m:e>
                        <m:r>
                          <a:rPr lang="en-US" altLang="zh-CN" b="0" i="1">
                            <a:latin typeface="Cambria Math"/>
                          </a:rPr>
                          <m:t>1</m:t>
                        </m:r>
                        <m:r>
                          <a:rPr lang="en-US" altLang="zh-CN" b="0">
                            <a:latin typeface="Cambria Math"/>
                          </a:rPr>
                          <m:t>+</m:t>
                        </m:r>
                        <m:r>
                          <a:rPr lang="en-US" altLang="zh-CN" b="0" i="1">
                            <a:latin typeface="Cambria Math"/>
                          </a:rPr>
                          <m:t>𝑎</m:t>
                        </m:r>
                      </m:e>
                    </m:d>
                    <m:sSub>
                      <m:sSubPr>
                        <m:ctrlPr>
                          <a:rPr lang="zh-CN" altLang="zh-CN" i="1">
                            <a:latin typeface="Cambria Math"/>
                          </a:rPr>
                        </m:ctrlPr>
                      </m:sSubPr>
                      <m:e>
                        <m:r>
                          <a:rPr lang="en-US" altLang="zh-CN" b="0" i="1">
                            <a:latin typeface="Cambria Math"/>
                          </a:rPr>
                          <m:t>𝑝</m:t>
                        </m:r>
                      </m:e>
                      <m:sub>
                        <m:r>
                          <a:rPr lang="en-US" altLang="zh-CN" b="0" i="1">
                            <a:latin typeface="Cambria Math"/>
                          </a:rPr>
                          <m:t>0</m:t>
                        </m:r>
                      </m:sub>
                    </m:sSub>
                    <m:r>
                      <a:rPr lang="zh-CN" altLang="zh-CN" b="0">
                        <a:latin typeface="Cambria Math"/>
                      </a:rPr>
                      <m:t>的电子</m:t>
                    </m:r>
                  </m:oMath>
                </a14:m>
                <a:r>
                  <a:rPr lang="zh-CN" altLang="zh-CN" dirty="0"/>
                  <a:t>由于磁场的作用，运动轨迹弯曲，在转过θ角后，在</a:t>
                </a:r>
                <a:r>
                  <a:rPr lang="en-US" altLang="zh-CN" dirty="0"/>
                  <a:t>B</a:t>
                </a:r>
                <a:r>
                  <a:rPr lang="zh-CN" altLang="zh-CN" dirty="0"/>
                  <a:t>点，其</a:t>
                </a:r>
                <a:r>
                  <a:rPr lang="en-US" altLang="zh-CN" dirty="0"/>
                  <a:t>x</a:t>
                </a:r>
                <a:r>
                  <a:rPr lang="zh-CN" altLang="zh-CN" dirty="0"/>
                  <a:t>和</a:t>
                </a:r>
                <a:r>
                  <a:rPr lang="en-US" altLang="zh-CN" dirty="0"/>
                  <a:t>z</a:t>
                </a:r>
                <a:r>
                  <a:rPr lang="zh-CN" altLang="zh-CN" dirty="0"/>
                  <a:t>方向的动量分别为</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𝑥</m:t>
                        </m:r>
                      </m:sub>
                    </m:sSub>
                  </m:oMath>
                </a14:m>
                <a:r>
                  <a:rPr lang="zh-CN" altLang="zh-CN" dirty="0"/>
                  <a:t>、</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𝑧</m:t>
                        </m:r>
                      </m:sub>
                    </m:sSub>
                    <m:r>
                      <a:rPr lang="en-US" altLang="zh-CN" b="0" i="1">
                        <a:latin typeface="Cambria Math"/>
                      </a:rPr>
                      <m:t>.  </m:t>
                    </m:r>
                  </m:oMath>
                </a14:m>
                <a:r>
                  <a:rPr lang="zh-CN" altLang="zh-CN" dirty="0"/>
                  <a:t>在</a:t>
                </a:r>
                <a:r>
                  <a:rPr lang="en-US" altLang="zh-CN" dirty="0"/>
                  <a:t>B</a:t>
                </a:r>
                <a:r>
                  <a:rPr lang="zh-CN" altLang="zh-CN" dirty="0"/>
                  <a:t>点电子与动量为</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𝑖</m:t>
                        </m:r>
                      </m:sub>
                    </m:sSub>
                    <m:r>
                      <a:rPr lang="en-US" altLang="zh-CN" b="0" i="1">
                        <a:latin typeface="Cambria Math"/>
                      </a:rPr>
                      <m:t>=</m:t>
                    </m:r>
                    <m:r>
                      <a:rPr lang="en-US" altLang="zh-CN" b="0" i="1">
                        <a:latin typeface="Cambria Math"/>
                      </a:rPr>
                      <m:t>h</m:t>
                    </m:r>
                    <m:r>
                      <a:rPr lang="en-US" altLang="zh-CN" b="0" i="1">
                        <a:latin typeface="Cambria Math"/>
                      </a:rPr>
                      <m:t>/</m:t>
                    </m:r>
                    <m:sSub>
                      <m:sSubPr>
                        <m:ctrlPr>
                          <a:rPr lang="zh-CN" altLang="zh-CN" i="1">
                            <a:latin typeface="Cambria Math"/>
                          </a:rPr>
                        </m:ctrlPr>
                      </m:sSubPr>
                      <m:e>
                        <m:r>
                          <a:rPr lang="en-US" altLang="zh-CN" b="0" i="1">
                            <a:latin typeface="Cambria Math"/>
                          </a:rPr>
                          <m:t>𝜆</m:t>
                        </m:r>
                      </m:e>
                      <m:sub>
                        <m:r>
                          <a:rPr lang="en-US" altLang="zh-CN" b="0" i="1">
                            <a:latin typeface="Cambria Math"/>
                          </a:rPr>
                          <m:t>𝑖</m:t>
                        </m:r>
                      </m:sub>
                    </m:sSub>
                  </m:oMath>
                </a14:m>
                <a:r>
                  <a:rPr lang="zh-CN" altLang="zh-CN" dirty="0"/>
                  <a:t>的入射光子发生散射，散射后，产生动量平行于（</a:t>
                </a:r>
                <a:r>
                  <a:rPr lang="en-US" altLang="zh-CN" dirty="0"/>
                  <a:t>-x</a:t>
                </a:r>
                <a:r>
                  <a:rPr lang="zh-CN" altLang="zh-CN" dirty="0"/>
                  <a:t>）方向、</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𝑓</m:t>
                        </m:r>
                      </m:sub>
                    </m:sSub>
                    <m:r>
                      <a:rPr lang="en-US" altLang="zh-CN" b="0" i="1">
                        <a:latin typeface="Cambria Math"/>
                      </a:rPr>
                      <m:t>=</m:t>
                    </m:r>
                    <m:r>
                      <a:rPr lang="en-US" altLang="zh-CN" b="0" i="1">
                        <a:latin typeface="Cambria Math"/>
                      </a:rPr>
                      <m:t>h</m:t>
                    </m:r>
                    <m:r>
                      <a:rPr lang="en-US" altLang="zh-CN" b="0" i="1">
                        <a:latin typeface="Cambria Math"/>
                      </a:rPr>
                      <m:t>/</m:t>
                    </m:r>
                    <m:sSub>
                      <m:sSubPr>
                        <m:ctrlPr>
                          <a:rPr lang="zh-CN" altLang="zh-CN" i="1">
                            <a:latin typeface="Cambria Math"/>
                          </a:rPr>
                        </m:ctrlPr>
                      </m:sSubPr>
                      <m:e>
                        <m:r>
                          <a:rPr lang="en-US" altLang="zh-CN" b="0" i="1">
                            <a:latin typeface="Cambria Math"/>
                          </a:rPr>
                          <m:t>𝜆</m:t>
                        </m:r>
                      </m:e>
                      <m:sub>
                        <m:r>
                          <a:rPr lang="en-US" altLang="zh-CN" b="0" i="1">
                            <a:latin typeface="Cambria Math"/>
                          </a:rPr>
                          <m:t>𝑓</m:t>
                        </m:r>
                      </m:sub>
                    </m:sSub>
                  </m:oMath>
                </a14:m>
                <a:r>
                  <a:rPr lang="zh-CN" altLang="zh-CN" dirty="0"/>
                  <a:t>的光子和动量在</a:t>
                </a:r>
                <a:r>
                  <a:rPr lang="en-US" altLang="zh-CN" dirty="0"/>
                  <a:t>x</a:t>
                </a:r>
                <a:r>
                  <a:rPr lang="zh-CN" altLang="zh-CN" dirty="0"/>
                  <a:t>和</a:t>
                </a:r>
                <a:r>
                  <a:rPr lang="en-US" altLang="zh-CN" dirty="0"/>
                  <a:t>z</a:t>
                </a:r>
                <a:r>
                  <a:rPr lang="zh-CN" altLang="zh-CN" dirty="0"/>
                  <a:t>方向分别为</a:t>
                </a:r>
                <a14:m>
                  <m:oMath xmlns:m="http://schemas.openxmlformats.org/officeDocument/2006/math">
                    <m:sSub>
                      <m:sSubPr>
                        <m:ctrlPr>
                          <a:rPr lang="zh-CN" altLang="zh-CN" i="1">
                            <a:latin typeface="Cambria Math"/>
                          </a:rPr>
                        </m:ctrlPr>
                      </m:sSubPr>
                      <m:e>
                        <m:r>
                          <a:rPr lang="en-US" altLang="zh-CN" b="0" i="1">
                            <a:latin typeface="Cambria Math"/>
                          </a:rPr>
                          <m:t>𝑝</m:t>
                        </m:r>
                        <m:r>
                          <a:rPr lang="en-US" altLang="zh-CN" b="0">
                            <a:latin typeface="Cambria Math"/>
                          </a:rPr>
                          <m:t>‘’</m:t>
                        </m:r>
                      </m:e>
                      <m:sub>
                        <m:r>
                          <a:rPr lang="en-US" altLang="zh-CN" b="0" i="1">
                            <a:latin typeface="Cambria Math"/>
                          </a:rPr>
                          <m:t>𝑥</m:t>
                        </m:r>
                      </m:sub>
                    </m:sSub>
                  </m:oMath>
                </a14:m>
                <a:r>
                  <a:rPr lang="zh-CN" altLang="zh-CN" dirty="0"/>
                  <a:t>、</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𝑧</m:t>
                        </m:r>
                      </m:sub>
                    </m:sSub>
                    <m:r>
                      <a:rPr lang="zh-CN" altLang="zh-CN" b="0">
                        <a:latin typeface="Cambria Math"/>
                      </a:rPr>
                      <m:t>的电</m:t>
                    </m:r>
                  </m:oMath>
                </a14:m>
                <a:r>
                  <a:rPr lang="zh-CN" altLang="zh-CN" dirty="0"/>
                  <a:t>子。这样，考虑到</a:t>
                </a:r>
                <a14:m>
                  <m:oMath xmlns:m="http://schemas.openxmlformats.org/officeDocument/2006/math">
                    <m:sSub>
                      <m:sSubPr>
                        <m:ctrlPr>
                          <a:rPr lang="zh-CN" altLang="zh-CN" i="1">
                            <a:latin typeface="Cambria Math"/>
                          </a:rPr>
                        </m:ctrlPr>
                      </m:sSubPr>
                      <m:e>
                        <m:r>
                          <a:rPr lang="en-US" altLang="zh-CN" b="0" i="1">
                            <a:latin typeface="Cambria Math"/>
                          </a:rPr>
                          <m:t>𝑝</m:t>
                        </m:r>
                      </m:e>
                      <m:sub>
                        <m:r>
                          <a:rPr lang="en-US" altLang="zh-CN" b="0" i="1">
                            <a:latin typeface="Cambria Math"/>
                          </a:rPr>
                          <m:t>0</m:t>
                        </m:r>
                      </m:sub>
                    </m:sSub>
                    <m:r>
                      <a:rPr lang="en-US" altLang="zh-CN" b="0" i="1">
                        <a:latin typeface="Cambria Math"/>
                      </a:rPr>
                      <m:t>≫</m:t>
                    </m:r>
                    <m:r>
                      <a:rPr lang="en-US" altLang="zh-CN" b="0" i="1">
                        <a:latin typeface="Cambria Math"/>
                      </a:rPr>
                      <m:t>𝑚𝑐</m:t>
                    </m:r>
                  </m:oMath>
                </a14:m>
                <a:r>
                  <a:rPr lang="en-US" altLang="zh-CN" dirty="0"/>
                  <a:t>, </a:t>
                </a:r>
                <a:r>
                  <a:rPr lang="zh-CN" altLang="zh-CN" dirty="0"/>
                  <a:t>精确到</a:t>
                </a:r>
                <a:r>
                  <a:rPr lang="en-US" altLang="zh-CN" dirty="0"/>
                  <a:t>a</a:t>
                </a:r>
                <a:r>
                  <a:rPr lang="zh-CN" altLang="zh-CN" dirty="0"/>
                  <a:t>的一次方，由图</a:t>
                </a:r>
                <a:r>
                  <a:rPr lang="en-US" altLang="zh-CN" dirty="0"/>
                  <a:t>3</a:t>
                </a:r>
                <a:r>
                  <a:rPr lang="zh-CN" altLang="zh-CN" dirty="0"/>
                  <a:t>可得到 </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481328"/>
                <a:ext cx="7859216" cy="4525963"/>
              </a:xfrm>
              <a:blipFill rotWithShape="1">
                <a:blip r:embed="rId2"/>
                <a:stretch>
                  <a:fillRect t="-809" r="-1086" b="-1078"/>
                </a:stretch>
              </a:blipFill>
            </p:spPr>
            <p:txBody>
              <a:bodyPr/>
              <a:lstStyle/>
              <a:p>
                <a:r>
                  <a:rPr lang="zh-CN" altLang="en-US">
                    <a:noFill/>
                  </a:rPr>
                  <a:t> </a:t>
                </a:r>
              </a:p>
            </p:txBody>
          </p:sp>
        </mc:Fallback>
      </mc:AlternateContent>
      <p:sp>
        <p:nvSpPr>
          <p:cNvPr id="4"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p:spTree>
    <p:extLst>
      <p:ext uri="{BB962C8B-B14F-4D97-AF65-F5344CB8AC3E}">
        <p14:creationId xmlns:p14="http://schemas.microsoft.com/office/powerpoint/2010/main" val="1991426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endParaRPr lang="en-US" altLang="zh-CN" dirty="0" smtClean="0"/>
              </a:p>
              <a:p>
                <a:endParaRPr lang="en-US" altLang="zh-CN" dirty="0"/>
              </a:p>
              <a:p>
                <a:endParaRPr lang="en-US" altLang="zh-CN" dirty="0" smtClean="0"/>
              </a:p>
              <a:p>
                <a:endParaRPr lang="en-US" altLang="zh-CN" dirty="0"/>
              </a:p>
              <a:p>
                <a:r>
                  <a:rPr lang="zh-CN" altLang="zh-CN" sz="2400" dirty="0"/>
                  <a:t>取近似 </a:t>
                </a:r>
                <a14:m>
                  <m:oMath xmlns:m="http://schemas.openxmlformats.org/officeDocument/2006/math">
                    <m:f>
                      <m:fPr>
                        <m:type m:val="lin"/>
                        <m:ctrlPr>
                          <a:rPr lang="zh-CN" altLang="zh-CN" sz="2400" i="1">
                            <a:latin typeface="Cambria Math"/>
                          </a:rPr>
                        </m:ctrlPr>
                      </m:fPr>
                      <m:num>
                        <m:sSub>
                          <m:sSubPr>
                            <m:ctrlPr>
                              <a:rPr lang="zh-CN" altLang="zh-CN" sz="2400" i="1">
                                <a:latin typeface="Cambria Math"/>
                              </a:rPr>
                            </m:ctrlPr>
                          </m:sSubPr>
                          <m:e>
                            <m:r>
                              <a:rPr lang="en-US" altLang="zh-CN" sz="2400" b="0" i="1">
                                <a:latin typeface="Cambria Math"/>
                              </a:rPr>
                              <m:t>𝑘</m:t>
                            </m:r>
                          </m:e>
                          <m:sub>
                            <m:r>
                              <a:rPr lang="en-US" altLang="zh-CN" sz="2400" b="0" i="1">
                                <a:latin typeface="Cambria Math"/>
                              </a:rPr>
                              <m:t>𝑖</m:t>
                            </m:r>
                          </m:sub>
                        </m:sSub>
                      </m:num>
                      <m:den>
                        <m:d>
                          <m:dPr>
                            <m:ctrlPr>
                              <a:rPr lang="zh-CN" altLang="zh-CN" sz="2400" i="1">
                                <a:latin typeface="Cambria Math"/>
                              </a:rPr>
                            </m:ctrlPr>
                          </m:dPr>
                          <m:e>
                            <m:sSub>
                              <m:sSubPr>
                                <m:ctrlPr>
                                  <a:rPr lang="zh-CN" altLang="zh-CN" sz="2400" i="1">
                                    <a:latin typeface="Cambria Math"/>
                                  </a:rPr>
                                </m:ctrlPr>
                              </m:sSubPr>
                              <m:e>
                                <m:r>
                                  <a:rPr lang="en-US" altLang="zh-CN" sz="2400" b="0" i="1">
                                    <a:latin typeface="Cambria Math"/>
                                  </a:rPr>
                                  <m:t>𝑘</m:t>
                                </m:r>
                              </m:e>
                              <m:sub>
                                <m:r>
                                  <a:rPr lang="en-US" altLang="zh-CN" sz="2400" b="0" i="1">
                                    <a:latin typeface="Cambria Math"/>
                                  </a:rPr>
                                  <m:t>𝑓</m:t>
                                </m:r>
                              </m:sub>
                            </m:sSub>
                            <m:r>
                              <a:rPr lang="en-US" altLang="zh-CN" sz="2400" b="0" i="1">
                                <a:latin typeface="Cambria Math"/>
                              </a:rPr>
                              <m:t>+</m:t>
                            </m:r>
                            <m:sSub>
                              <m:sSubPr>
                                <m:ctrlPr>
                                  <a:rPr lang="zh-CN" altLang="zh-CN" sz="2400" i="1">
                                    <a:latin typeface="Cambria Math"/>
                                  </a:rPr>
                                </m:ctrlPr>
                              </m:sSubPr>
                              <m:e>
                                <m:r>
                                  <a:rPr lang="en-US" altLang="zh-CN" sz="2400" b="0" i="1">
                                    <a:latin typeface="Cambria Math"/>
                                  </a:rPr>
                                  <m:t>𝑘</m:t>
                                </m:r>
                              </m:e>
                              <m:sub>
                                <m:r>
                                  <a:rPr lang="en-US" altLang="zh-CN" sz="2400" b="0" i="1">
                                    <a:latin typeface="Cambria Math"/>
                                  </a:rPr>
                                  <m:t>𝑖</m:t>
                                </m:r>
                              </m:sub>
                            </m:sSub>
                          </m:e>
                        </m:d>
                        <m:r>
                          <a:rPr lang="en-US" altLang="zh-CN" sz="2400" b="0" i="1">
                            <a:latin typeface="Cambria Math"/>
                          </a:rPr>
                          <m:t>≅</m:t>
                        </m:r>
                        <m:f>
                          <m:fPr>
                            <m:type m:val="lin"/>
                            <m:ctrlPr>
                              <a:rPr lang="zh-CN" altLang="zh-CN" sz="2400" i="1">
                                <a:latin typeface="Cambria Math"/>
                              </a:rPr>
                            </m:ctrlPr>
                          </m:fPr>
                          <m:num>
                            <m:sSub>
                              <m:sSubPr>
                                <m:ctrlPr>
                                  <a:rPr lang="zh-CN" altLang="zh-CN" sz="2400" i="1">
                                    <a:latin typeface="Cambria Math"/>
                                  </a:rPr>
                                </m:ctrlPr>
                              </m:sSubPr>
                              <m:e>
                                <m:r>
                                  <a:rPr lang="en-US" altLang="zh-CN" sz="2400" b="0" i="1">
                                    <a:latin typeface="Cambria Math"/>
                                  </a:rPr>
                                  <m:t>𝑘</m:t>
                                </m:r>
                              </m:e>
                              <m:sub>
                                <m:r>
                                  <a:rPr lang="en-US" altLang="zh-CN" sz="2400" b="0" i="1">
                                    <a:latin typeface="Cambria Math"/>
                                  </a:rPr>
                                  <m:t>𝑖</m:t>
                                </m:r>
                              </m:sub>
                            </m:sSub>
                          </m:num>
                          <m:den>
                            <m:sSub>
                              <m:sSubPr>
                                <m:ctrlPr>
                                  <a:rPr lang="zh-CN" altLang="zh-CN" sz="2400" i="1">
                                    <a:latin typeface="Cambria Math"/>
                                  </a:rPr>
                                </m:ctrlPr>
                              </m:sSubPr>
                              <m:e>
                                <m:r>
                                  <a:rPr lang="en-US" altLang="zh-CN" sz="2400" b="0" i="1">
                                    <a:latin typeface="Cambria Math"/>
                                  </a:rPr>
                                  <m:t>𝑘</m:t>
                                </m:r>
                              </m:e>
                              <m:sub>
                                <m:r>
                                  <a:rPr lang="en-US" altLang="zh-CN" sz="2400" b="0" i="1">
                                    <a:latin typeface="Cambria Math"/>
                                  </a:rPr>
                                  <m:t>𝑓</m:t>
                                </m:r>
                              </m:sub>
                            </m:sSub>
                          </m:den>
                        </m:f>
                      </m:den>
                    </m:f>
                  </m:oMath>
                </a14:m>
                <a:r>
                  <a:rPr lang="en-US" altLang="zh-CN" sz="2400" dirty="0"/>
                  <a:t>, </a:t>
                </a:r>
                <a:r>
                  <a:rPr lang="zh-CN" altLang="zh-CN" sz="2400" dirty="0"/>
                  <a:t>考虑到</a:t>
                </a:r>
                <a14:m>
                  <m:oMath xmlns:m="http://schemas.openxmlformats.org/officeDocument/2006/math">
                    <m:d>
                      <m:dPr>
                        <m:ctrlPr>
                          <a:rPr lang="zh-CN" altLang="zh-CN" sz="2400" i="1">
                            <a:latin typeface="Cambria Math"/>
                          </a:rPr>
                        </m:ctrlPr>
                      </m:dPr>
                      <m:e>
                        <m:r>
                          <a:rPr lang="en-US" altLang="zh-CN" sz="2400" b="0" i="1">
                            <a:latin typeface="Cambria Math"/>
                          </a:rPr>
                          <m:t>1.1</m:t>
                        </m:r>
                      </m:e>
                    </m:d>
                    <m:r>
                      <a:rPr lang="zh-CN" altLang="zh-CN" sz="2400" b="0">
                        <a:latin typeface="Cambria Math"/>
                      </a:rPr>
                      <m:t>，</m:t>
                    </m:r>
                  </m:oMath>
                </a14:m>
                <a:r>
                  <a:rPr lang="zh-CN" altLang="zh-CN" sz="2400" dirty="0"/>
                  <a:t>我们</a:t>
                </a:r>
                <a:r>
                  <a:rPr lang="zh-CN" altLang="zh-CN" sz="2400" dirty="0" smtClean="0"/>
                  <a:t>得到</a:t>
                </a:r>
                <a:endParaRPr lang="en-US" altLang="zh-CN" sz="2400" dirty="0" smtClean="0"/>
              </a:p>
              <a:p>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971" y="4571578"/>
            <a:ext cx="5267325" cy="1809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75656" y="6217567"/>
            <a:ext cx="6624736" cy="30777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图</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3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在</a:t>
            </a:r>
            <a:r>
              <a:rPr kumimoji="0" lang="en-US" altLang="zh-CN" sz="1400" b="1" i="1" u="none" strike="noStrike" cap="none" normalizeH="0" baseline="0" dirty="0" err="1" smtClean="0">
                <a:ln>
                  <a:noFill/>
                </a:ln>
                <a:solidFill>
                  <a:srgbClr val="000000"/>
                </a:solidFill>
                <a:effectLst/>
                <a:latin typeface="Cambria Math" pitchFamily="18" charset="0"/>
                <a:ea typeface="宋体" pitchFamily="2" charset="-122"/>
                <a:cs typeface="Arial" pitchFamily="34" charset="0"/>
              </a:rPr>
              <a:t>Aj</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点动量为</a:t>
            </a:r>
            <a:r>
              <a:rPr kumimoji="0" lang="en-US" altLang="zh-CN" sz="1400" b="1" i="1" u="none" strike="noStrike" cap="none" normalizeH="0" baseline="0" dirty="0" smtClean="0">
                <a:ln>
                  <a:noFill/>
                </a:ln>
                <a:solidFill>
                  <a:srgbClr val="000000"/>
                </a:solidFill>
                <a:effectLst/>
                <a:latin typeface="Cambria Math" pitchFamily="18" charset="0"/>
                <a:ea typeface="宋体" pitchFamily="2" charset="-122"/>
                <a:cs typeface="Arial" pitchFamily="34" charset="0"/>
              </a:rPr>
              <a:t>1+ap0</a:t>
            </a:r>
            <a:r>
              <a:rPr kumimoji="0" lang="en-US" altLang="zh-CN"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由于磁场作用变为</a:t>
            </a:r>
            <a:r>
              <a:rPr kumimoji="0" lang="zh-CN" altLang="en-US" sz="1400" b="1" i="1" u="none" strike="noStrike" cap="none" normalizeH="0" baseline="0" dirty="0" smtClean="0">
                <a:ln>
                  <a:noFill/>
                </a:ln>
                <a:solidFill>
                  <a:srgbClr val="000000"/>
                </a:solidFill>
                <a:effectLst/>
                <a:latin typeface="Cambria Math" pitchFamily="18" charset="0"/>
                <a:ea typeface="宋体" pitchFamily="2" charset="-122"/>
                <a:cs typeface="Arial" pitchFamily="34" charset="0"/>
              </a:rPr>
              <a:t> </a:t>
            </a:r>
            <a:r>
              <a:rPr kumimoji="0" lang="en-US" altLang="zh-CN" sz="1400" b="1" i="1" u="none" strike="noStrike" cap="none" normalizeH="0" baseline="0" dirty="0" err="1" smtClean="0">
                <a:ln>
                  <a:noFill/>
                </a:ln>
                <a:solidFill>
                  <a:srgbClr val="000000"/>
                </a:solidFill>
                <a:effectLst/>
                <a:latin typeface="Cambria Math" pitchFamily="18" charset="0"/>
                <a:ea typeface="宋体" pitchFamily="2" charset="-122"/>
                <a:cs typeface="Arial" pitchFamily="34" charset="0"/>
              </a:rPr>
              <a:t>xpx+zpz</a:t>
            </a:r>
            <a:r>
              <a:rPr kumimoji="0" lang="zh-CN" altLang="en-US" sz="1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后，与入射光子散射图。</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7" name="标题 2"/>
          <p:cNvSpPr>
            <a:spLocks noGrp="1"/>
          </p:cNvSpPr>
          <p:nvPr>
            <p:ph type="title"/>
          </p:nvPr>
        </p:nvSpPr>
        <p:spPr>
          <a:xfrm>
            <a:off x="457200" y="274638"/>
            <a:ext cx="8229600" cy="1143000"/>
          </a:xfrm>
        </p:spPr>
        <p:txBody>
          <a:bodyPr>
            <a:normAutofit/>
          </a:bodyPr>
          <a:lstStyle/>
          <a:p>
            <a:r>
              <a:rPr lang="zh-CN" altLang="zh-CN" sz="2800" dirty="0">
                <a:solidFill>
                  <a:schemeClr val="tx1"/>
                </a:solidFill>
                <a:effectLst/>
              </a:rPr>
              <a:t>一</a:t>
            </a:r>
            <a:r>
              <a:rPr lang="en-US" altLang="zh-CN" sz="2800" dirty="0">
                <a:solidFill>
                  <a:schemeClr val="tx1"/>
                </a:solidFill>
                <a:effectLst/>
              </a:rPr>
              <a:t> </a:t>
            </a:r>
            <a:r>
              <a:rPr lang="zh-CN" altLang="en-US" sz="2800" dirty="0">
                <a:solidFill>
                  <a:schemeClr val="tx1"/>
                </a:solidFill>
                <a:effectLst/>
              </a:rPr>
              <a:t>、</a:t>
            </a:r>
            <a:r>
              <a:rPr lang="zh-CN" altLang="zh-CN" sz="2800" dirty="0">
                <a:solidFill>
                  <a:schemeClr val="tx1"/>
                </a:solidFill>
                <a:effectLst/>
              </a:rPr>
              <a:t>光子—电子背散射伽码激光原理与主要结构</a:t>
            </a:r>
            <a:endParaRPr lang="zh-CN" altLang="en-US" sz="2800" dirty="0">
              <a:solidFill>
                <a:schemeClr val="tx1"/>
              </a:solidFill>
            </a:endParaRPr>
          </a:p>
        </p:txBody>
      </p:sp>
      <mc:AlternateContent xmlns:mc="http://schemas.openxmlformats.org/markup-compatibility/2006">
        <mc:Choice xmlns:a14="http://schemas.microsoft.com/office/drawing/2010/main" Requires="a14">
          <p:sp>
            <p:nvSpPr>
              <p:cNvPr id="6" name="矩形 5"/>
              <p:cNvSpPr/>
              <p:nvPr/>
            </p:nvSpPr>
            <p:spPr>
              <a:xfrm>
                <a:off x="968350" y="1422100"/>
                <a:ext cx="7132042" cy="1637179"/>
              </a:xfrm>
              <a:prstGeom prst="rect">
                <a:avLst/>
              </a:prstGeom>
            </p:spPr>
            <p:txBody>
              <a:bodyPr wrap="square">
                <a:spAutoFit/>
              </a:bodyPr>
              <a:lstStyle/>
              <a:p>
                <a14:m>
                  <m:oMath xmlns:m="http://schemas.openxmlformats.org/officeDocument/2006/math">
                    <m:sSub>
                      <m:sSubPr>
                        <m:ctrlPr>
                          <a:rPr lang="zh-CN" altLang="zh-CN" i="1">
                            <a:latin typeface="Cambria Math"/>
                          </a:rPr>
                        </m:ctrlPr>
                      </m:sSubPr>
                      <m:e>
                        <m:r>
                          <a:rPr lang="en-US" altLang="zh-CN" b="0" i="1">
                            <a:latin typeface="Cambria Math"/>
                          </a:rPr>
                          <m:t>            </m:t>
                        </m:r>
                        <m:r>
                          <a:rPr lang="en-US" altLang="zh-CN" b="0" i="1">
                            <a:latin typeface="Cambria Math"/>
                          </a:rPr>
                          <m:t>𝑝</m:t>
                        </m:r>
                      </m:e>
                      <m:sub>
                        <m:r>
                          <a:rPr lang="en-US" altLang="zh-CN" b="0" i="1">
                            <a:latin typeface="Cambria Math"/>
                          </a:rPr>
                          <m:t>𝑥</m:t>
                        </m:r>
                      </m:sub>
                    </m:sSub>
                    <m:r>
                      <a:rPr lang="en-US" altLang="zh-CN" b="0" i="1">
                        <a:latin typeface="Cambria Math"/>
                      </a:rPr>
                      <m:t>=(1+</m:t>
                    </m:r>
                    <m:f>
                      <m:fPr>
                        <m:ctrlPr>
                          <a:rPr lang="zh-CN" altLang="zh-CN" i="1">
                            <a:latin typeface="Cambria Math"/>
                          </a:rPr>
                        </m:ctrlPr>
                      </m:fPr>
                      <m:num>
                        <m:sSub>
                          <m:sSubPr>
                            <m:ctrlPr>
                              <a:rPr lang="zh-CN" altLang="zh-CN" i="1">
                                <a:latin typeface="Cambria Math"/>
                              </a:rPr>
                            </m:ctrlPr>
                          </m:sSub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m:t>
                            </m:r>
                            <m:r>
                              <a:rPr lang="en-US" altLang="zh-CN" b="0" i="1">
                                <a:latin typeface="Cambria Math"/>
                              </a:rPr>
                              <m:t>𝑘</m:t>
                            </m:r>
                          </m:e>
                          <m:sub>
                            <m:r>
                              <a:rPr lang="en-US" altLang="zh-CN" b="0" i="1">
                                <a:latin typeface="Cambria Math"/>
                              </a:rPr>
                              <m:t>𝑖</m:t>
                            </m:r>
                          </m:sub>
                        </m:sSub>
                      </m:num>
                      <m:den>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𝑖</m:t>
                            </m:r>
                          </m:sub>
                        </m:sSub>
                      </m:den>
                    </m:f>
                    <m:r>
                      <a:rPr lang="en-US" altLang="zh-CN" b="0" i="1">
                        <a:latin typeface="Cambria Math"/>
                      </a:rPr>
                      <m:t>𝑎</m:t>
                    </m:r>
                    <m:r>
                      <a:rPr lang="en-US" altLang="zh-CN" b="0" i="1">
                        <a:latin typeface="Cambria Math"/>
                      </a:rPr>
                      <m:t>)</m:t>
                    </m:r>
                    <m:r>
                      <a:rPr lang="en-US" altLang="zh-CN" b="0">
                        <a:latin typeface="Cambria Math"/>
                      </a:rPr>
                      <m:t>(</m:t>
                    </m:r>
                    <m:r>
                      <a:rPr lang="en-US" altLang="zh-CN" b="0" i="1">
                        <a:latin typeface="Cambria Math"/>
                      </a:rPr>
                      <m:t>1</m:t>
                    </m:r>
                    <m:r>
                      <a:rPr lang="en-US" altLang="zh-CN" b="0">
                        <a:latin typeface="Cambria Math"/>
                      </a:rPr>
                      <m:t>+</m:t>
                    </m:r>
                    <m:r>
                      <a:rPr lang="en-US" altLang="zh-CN" b="0" i="1">
                        <a:latin typeface="Cambria Math"/>
                      </a:rPr>
                      <m:t>𝑎</m:t>
                    </m:r>
                    <m:r>
                      <a:rPr lang="zh-CN" altLang="zh-CN" b="0">
                        <a:latin typeface="Cambria Math"/>
                      </a:rPr>
                      <m:t>）</m:t>
                    </m:r>
                    <m:sSub>
                      <m:sSubPr>
                        <m:ctrlPr>
                          <a:rPr lang="zh-CN" altLang="zh-CN" i="1">
                            <a:latin typeface="Cambria Math"/>
                          </a:rPr>
                        </m:ctrlPr>
                      </m:sSubPr>
                      <m:e>
                        <m:r>
                          <a:rPr lang="en-US" altLang="zh-CN" b="0" i="1">
                            <a:latin typeface="Cambria Math"/>
                          </a:rPr>
                          <m:t>𝑝</m:t>
                        </m:r>
                      </m:e>
                      <m:sub>
                        <m:r>
                          <a:rPr lang="en-US" altLang="zh-CN" b="0" i="1">
                            <a:latin typeface="Cambria Math"/>
                          </a:rPr>
                          <m:t>0</m:t>
                        </m:r>
                      </m:sub>
                    </m:sSub>
                    <m:r>
                      <a:rPr lang="en-US" altLang="zh-CN" b="0">
                        <a:latin typeface="Cambria Math"/>
                      </a:rPr>
                      <m:t>≅</m:t>
                    </m:r>
                    <m:r>
                      <a:rPr lang="en-US" altLang="zh-CN" b="0" i="1">
                        <a:latin typeface="Cambria Math"/>
                      </a:rPr>
                      <m:t>(1+</m:t>
                    </m:r>
                    <m:f>
                      <m:fPr>
                        <m:ctrlPr>
                          <a:rPr lang="zh-CN" altLang="zh-CN" i="1">
                            <a:latin typeface="Cambria Math"/>
                          </a:rPr>
                        </m:ctrlPr>
                      </m:fPr>
                      <m:num>
                        <m:sSub>
                          <m:sSubPr>
                            <m:ctrlPr>
                              <a:rPr lang="zh-CN" altLang="zh-CN" i="1">
                                <a:latin typeface="Cambria Math"/>
                              </a:rPr>
                            </m:ctrlPr>
                          </m:sSubPr>
                          <m:e>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m:t>
                            </m:r>
                            <m:r>
                              <a:rPr lang="en-US" altLang="zh-CN" b="0" i="1">
                                <a:latin typeface="Cambria Math"/>
                              </a:rPr>
                              <m:t>𝑘</m:t>
                            </m:r>
                          </m:e>
                          <m:sub>
                            <m:r>
                              <a:rPr lang="en-US" altLang="zh-CN" b="0" i="1">
                                <a:latin typeface="Cambria Math"/>
                              </a:rPr>
                              <m:t>𝑖</m:t>
                            </m:r>
                          </m:sub>
                        </m:sSub>
                      </m:num>
                      <m:den>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𝑖</m:t>
                            </m:r>
                          </m:sub>
                        </m:sSub>
                      </m:den>
                    </m:f>
                    <m:r>
                      <a:rPr lang="en-US" altLang="zh-CN" b="0" i="1">
                        <a:latin typeface="Cambria Math"/>
                      </a:rPr>
                      <m:t>𝑎</m:t>
                    </m:r>
                    <m:r>
                      <a:rPr lang="en-US" altLang="zh-CN" b="0" i="1">
                        <a:latin typeface="Cambria Math"/>
                      </a:rPr>
                      <m:t>)</m:t>
                    </m:r>
                    <m:sSub>
                      <m:sSubPr>
                        <m:ctrlPr>
                          <a:rPr lang="zh-CN" altLang="zh-CN" i="1">
                            <a:latin typeface="Cambria Math"/>
                          </a:rPr>
                        </m:ctrlPr>
                      </m:sSubPr>
                      <m:e>
                        <m:r>
                          <a:rPr lang="en-US" altLang="zh-CN" b="0" i="1">
                            <a:latin typeface="Cambria Math"/>
                          </a:rPr>
                          <m:t>𝑝</m:t>
                        </m:r>
                      </m:e>
                      <m:sub>
                        <m:r>
                          <a:rPr lang="en-US" altLang="zh-CN" b="0" i="1">
                            <a:latin typeface="Cambria Math"/>
                          </a:rPr>
                          <m:t>0</m:t>
                        </m:r>
                      </m:sub>
                    </m:sSub>
                  </m:oMath>
                </a14:m>
                <a:r>
                  <a:rPr lang="en-US" altLang="zh-CN" dirty="0"/>
                  <a:t>        (1.8) </a:t>
                </a:r>
                <a:r>
                  <a:rPr lang="en-US" altLang="zh-CN" dirty="0" smtClean="0"/>
                  <a:t>                                            </a:t>
                </a:r>
              </a:p>
              <a:p>
                <a:r>
                  <a:rPr lang="en-US" altLang="zh-CN" dirty="0"/>
                  <a:t> </a:t>
                </a:r>
                <a:r>
                  <a:rPr lang="en-US" altLang="zh-CN" dirty="0" smtClean="0"/>
                  <a:t>       </a:t>
                </a:r>
                <a14:m>
                  <m:oMath xmlns:m="http://schemas.openxmlformats.org/officeDocument/2006/math">
                    <m:r>
                      <a:rPr lang="en-US" altLang="zh-CN" b="0" i="1">
                        <a:latin typeface="Cambria Math"/>
                      </a:rPr>
                      <m:t>𝑐𝑜𝑠</m:t>
                    </m:r>
                    <m:r>
                      <a:rPr lang="en-US" altLang="zh-CN" b="0" i="1">
                        <a:latin typeface="Cambria Math"/>
                      </a:rPr>
                      <m:t>𝜃</m:t>
                    </m:r>
                    <m:r>
                      <a:rPr lang="en-US" altLang="zh-CN" b="0">
                        <a:latin typeface="Cambria Math"/>
                      </a:rPr>
                      <m:t>=</m:t>
                    </m:r>
                    <m:r>
                      <a:rPr lang="en-US" altLang="zh-CN" b="0" i="1">
                        <a:latin typeface="Cambria Math"/>
                      </a:rPr>
                      <m:t>1−</m:t>
                    </m:r>
                    <m:f>
                      <m:fPr>
                        <m:ctrlPr>
                          <a:rPr lang="zh-CN" altLang="zh-CN" i="1">
                            <a:latin typeface="Cambria Math"/>
                          </a:rPr>
                        </m:ctrlPr>
                      </m:fPr>
                      <m:num>
                        <m:r>
                          <a:rPr lang="en-US" altLang="zh-CN" b="0" i="1">
                            <a:latin typeface="Cambria Math"/>
                          </a:rPr>
                          <m:t>2</m:t>
                        </m:r>
                        <m:r>
                          <a:rPr lang="en-US" altLang="zh-CN" b="0" i="1">
                            <a:latin typeface="Cambria Math"/>
                          </a:rPr>
                          <m:t>𝑎</m:t>
                        </m:r>
                        <m:sSub>
                          <m:sSubPr>
                            <m:ctrlPr>
                              <a:rPr lang="zh-CN" altLang="zh-CN" i="1">
                                <a:latin typeface="Cambria Math"/>
                              </a:rPr>
                            </m:ctrlPr>
                          </m:sSubPr>
                          <m:e>
                            <m:r>
                              <a:rPr lang="en-US" altLang="zh-CN" b="0" i="1">
                                <a:latin typeface="Cambria Math"/>
                              </a:rPr>
                              <m:t>𝑘</m:t>
                            </m:r>
                          </m:e>
                          <m:sub>
                            <m:r>
                              <a:rPr lang="en-US" altLang="zh-CN" b="0" i="1">
                                <a:latin typeface="Cambria Math"/>
                              </a:rPr>
                              <m:t>𝑖</m:t>
                            </m:r>
                          </m:sub>
                        </m:sSub>
                      </m:num>
                      <m:den>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𝑖</m:t>
                            </m:r>
                          </m:sub>
                        </m:sSub>
                      </m:den>
                    </m:f>
                  </m:oMath>
                </a14:m>
                <a:r>
                  <a:rPr lang="en-US" altLang="zh-CN" dirty="0"/>
                  <a:t>,                                 </a:t>
                </a:r>
                <a:r>
                  <a:rPr lang="en-US" altLang="zh-CN" dirty="0" smtClean="0"/>
                  <a:t>           </a:t>
                </a:r>
                <a:r>
                  <a:rPr lang="en-US" altLang="zh-CN" dirty="0" smtClean="0"/>
                  <a:t> </a:t>
                </a:r>
                <a:r>
                  <a:rPr lang="zh-CN" altLang="zh-CN" dirty="0" smtClean="0"/>
                  <a:t>（</a:t>
                </a:r>
                <a:r>
                  <a:rPr lang="en-US" altLang="zh-CN" dirty="0"/>
                  <a:t>1.9</a:t>
                </a:r>
                <a:r>
                  <a:rPr lang="zh-CN" altLang="zh-CN" dirty="0"/>
                  <a:t>）</a:t>
                </a:r>
                <a:endParaRPr lang="en-US" altLang="zh-CN" dirty="0" smtClean="0"/>
              </a:p>
              <a:p>
                <a:r>
                  <a:rPr lang="en-US" altLang="zh-CN" dirty="0"/>
                  <a:t> </a:t>
                </a:r>
                <a:r>
                  <a:rPr lang="en-US" altLang="zh-CN" dirty="0" smtClean="0"/>
                  <a:t>       </a:t>
                </a:r>
                <a14:m>
                  <m:oMath xmlns:m="http://schemas.openxmlformats.org/officeDocument/2006/math">
                    <m:r>
                      <a:rPr lang="en-US" altLang="zh-CN" b="0" i="1">
                        <a:latin typeface="Cambria Math"/>
                      </a:rPr>
                      <m:t>𝑠</m:t>
                    </m:r>
                    <m:r>
                      <a:rPr lang="en-US" altLang="zh-CN" b="0">
                        <a:latin typeface="Cambria Math"/>
                      </a:rPr>
                      <m:t>≅</m:t>
                    </m:r>
                    <m:r>
                      <a:rPr lang="en-US" altLang="zh-CN" b="0" i="1">
                        <a:latin typeface="Cambria Math"/>
                      </a:rPr>
                      <m:t>4</m:t>
                    </m:r>
                    <m:f>
                      <m:fPr>
                        <m:ctrlPr>
                          <a:rPr lang="zh-CN" altLang="zh-CN" i="1">
                            <a:latin typeface="Cambria Math"/>
                          </a:rPr>
                        </m:ctrlPr>
                      </m:fPr>
                      <m:num>
                        <m:sSub>
                          <m:sSubPr>
                            <m:ctrlPr>
                              <a:rPr lang="zh-CN" altLang="zh-CN" i="1">
                                <a:latin typeface="Cambria Math"/>
                              </a:rPr>
                            </m:ctrlPr>
                          </m:sSubPr>
                          <m:e>
                            <m:r>
                              <a:rPr lang="en-US" altLang="zh-CN" b="0" i="1">
                                <a:latin typeface="Cambria Math"/>
                              </a:rPr>
                              <m:t>𝑝</m:t>
                            </m:r>
                          </m:e>
                          <m:sub>
                            <m:r>
                              <a:rPr lang="en-US" altLang="zh-CN" b="0" i="1">
                                <a:latin typeface="Cambria Math"/>
                              </a:rPr>
                              <m:t>0</m:t>
                            </m:r>
                          </m:sub>
                        </m:sSub>
                      </m:num>
                      <m:den>
                        <m:r>
                          <a:rPr lang="en-US" altLang="zh-CN" b="0" i="1">
                            <a:latin typeface="Cambria Math"/>
                          </a:rPr>
                          <m:t>𝑒𝐵</m:t>
                        </m:r>
                      </m:den>
                    </m:f>
                    <m:rad>
                      <m:radPr>
                        <m:degHide m:val="on"/>
                        <m:ctrlPr>
                          <a:rPr lang="zh-CN" altLang="zh-CN" i="1">
                            <a:latin typeface="Cambria Math"/>
                          </a:rPr>
                        </m:ctrlPr>
                      </m:radPr>
                      <m:deg/>
                      <m:e>
                        <m:f>
                          <m:fPr>
                            <m:ctrlPr>
                              <a:rPr lang="zh-CN" altLang="zh-CN" i="1">
                                <a:latin typeface="Cambria Math"/>
                              </a:rPr>
                            </m:ctrlPr>
                          </m:fPr>
                          <m:num>
                            <m:r>
                              <a:rPr lang="en-US" altLang="zh-CN" b="0" i="1">
                                <a:latin typeface="Cambria Math"/>
                              </a:rPr>
                              <m:t>𝑎</m:t>
                            </m:r>
                            <m:sSub>
                              <m:sSubPr>
                                <m:ctrlPr>
                                  <a:rPr lang="zh-CN" altLang="zh-CN" i="1">
                                    <a:latin typeface="Cambria Math"/>
                                  </a:rPr>
                                </m:ctrlPr>
                              </m:sSubPr>
                              <m:e>
                                <m:r>
                                  <a:rPr lang="en-US" altLang="zh-CN" b="0" i="1">
                                    <a:latin typeface="Cambria Math"/>
                                  </a:rPr>
                                  <m:t>𝑘</m:t>
                                </m:r>
                              </m:e>
                              <m:sub>
                                <m:r>
                                  <a:rPr lang="en-US" altLang="zh-CN" b="0" i="1">
                                    <a:latin typeface="Cambria Math"/>
                                  </a:rPr>
                                  <m:t>𝑖</m:t>
                                </m:r>
                              </m:sub>
                            </m:sSub>
                          </m:num>
                          <m:den>
                            <m:sSub>
                              <m:sSubPr>
                                <m:ctrlPr>
                                  <a:rPr lang="zh-CN" altLang="zh-CN" i="1">
                                    <a:latin typeface="Cambria Math"/>
                                  </a:rPr>
                                </m:ctrlPr>
                              </m:sSubPr>
                              <m:e>
                                <m:r>
                                  <a:rPr lang="en-US" altLang="zh-CN" b="0" i="1">
                                    <a:latin typeface="Cambria Math"/>
                                  </a:rPr>
                                  <m:t>𝑘</m:t>
                                </m:r>
                              </m:e>
                              <m:sub>
                                <m:r>
                                  <a:rPr lang="en-US" altLang="zh-CN" b="0" i="1">
                                    <a:latin typeface="Cambria Math"/>
                                  </a:rPr>
                                  <m:t>𝑓</m:t>
                                </m:r>
                              </m:sub>
                            </m:sSub>
                            <m:r>
                              <a:rPr lang="en-US" altLang="zh-CN" b="0" i="1">
                                <a:latin typeface="Cambria Math"/>
                              </a:rPr>
                              <m:t>+</m:t>
                            </m:r>
                            <m:sSub>
                              <m:sSubPr>
                                <m:ctrlPr>
                                  <a:rPr lang="zh-CN" altLang="zh-CN" i="1">
                                    <a:latin typeface="Cambria Math"/>
                                  </a:rPr>
                                </m:ctrlPr>
                              </m:sSubPr>
                              <m:e>
                                <m:r>
                                  <a:rPr lang="en-US" altLang="zh-CN" b="0" i="1">
                                    <a:latin typeface="Cambria Math"/>
                                  </a:rPr>
                                  <m:t>𝑘</m:t>
                                </m:r>
                              </m:e>
                              <m:sub>
                                <m:r>
                                  <a:rPr lang="en-US" altLang="zh-CN" b="0" i="1">
                                    <a:latin typeface="Cambria Math"/>
                                  </a:rPr>
                                  <m:t>𝑖</m:t>
                                </m:r>
                              </m:sub>
                            </m:sSub>
                          </m:den>
                        </m:f>
                      </m:e>
                    </m:rad>
                  </m:oMath>
                </a14:m>
                <a:r>
                  <a:rPr lang="en-US" altLang="zh-CN" dirty="0"/>
                  <a:t> </a:t>
                </a:r>
                <a:r>
                  <a:rPr lang="en-US" altLang="zh-CN" dirty="0" smtClean="0"/>
                  <a:t>                                               </a:t>
                </a:r>
                <a:r>
                  <a:rPr lang="zh-CN" altLang="zh-CN" dirty="0" smtClean="0"/>
                  <a:t>（</a:t>
                </a:r>
                <a:r>
                  <a:rPr lang="en-US" altLang="zh-CN" dirty="0" smtClean="0"/>
                  <a:t>1.10</a:t>
                </a:r>
                <a:r>
                  <a:rPr lang="zh-CN" altLang="zh-CN" dirty="0" smtClean="0"/>
                  <a:t>）</a:t>
                </a:r>
                <a:endParaRPr lang="en-US" altLang="zh-CN" dirty="0" smtClean="0"/>
              </a:p>
            </p:txBody>
          </p:sp>
        </mc:Choice>
        <mc:Fallback>
          <p:sp>
            <p:nvSpPr>
              <p:cNvPr id="6" name="矩形 5"/>
              <p:cNvSpPr>
                <a:spLocks noRot="1" noChangeAspect="1" noMove="1" noResize="1" noEditPoints="1" noAdjustHandles="1" noChangeArrowheads="1" noChangeShapeType="1" noTextEdit="1"/>
              </p:cNvSpPr>
              <p:nvPr/>
            </p:nvSpPr>
            <p:spPr>
              <a:xfrm>
                <a:off x="968350" y="1422100"/>
                <a:ext cx="7132042" cy="1637179"/>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93912" y="3789040"/>
                <a:ext cx="6462464" cy="910699"/>
              </a:xfrm>
              <a:prstGeom prst="rect">
                <a:avLst/>
              </a:prstGeom>
            </p:spPr>
            <p:txBody>
              <a:bodyPr wrap="square">
                <a:spAutoFit/>
              </a:bodyPr>
              <a:lstStyle/>
              <a:p>
                <a14:m>
                  <m:oMath xmlns:m="http://schemas.openxmlformats.org/officeDocument/2006/math">
                    <m:r>
                      <a:rPr lang="en-US" altLang="zh-CN" b="0">
                        <a:latin typeface="Cambria Math"/>
                      </a:rPr>
                      <m:t> </m:t>
                    </m:r>
                    <m:r>
                      <a:rPr lang="en-US" altLang="zh-CN" b="0" i="1">
                        <a:latin typeface="Cambria Math"/>
                      </a:rPr>
                      <m:t>𝑠</m:t>
                    </m:r>
                    <m:r>
                      <a:rPr lang="en-US" altLang="zh-CN" b="0">
                        <a:latin typeface="Cambria Math"/>
                      </a:rPr>
                      <m:t>≅</m:t>
                    </m:r>
                    <m:f>
                      <m:fPr>
                        <m:ctrlPr>
                          <a:rPr lang="zh-CN" altLang="zh-CN" i="1">
                            <a:latin typeface="Cambria Math"/>
                          </a:rPr>
                        </m:ctrlPr>
                      </m:fPr>
                      <m:num>
                        <m:r>
                          <a:rPr lang="en-US" altLang="zh-CN" b="0" i="1">
                            <a:latin typeface="Cambria Math"/>
                          </a:rPr>
                          <m:t>4</m:t>
                        </m:r>
                        <m:r>
                          <a:rPr lang="en-US" altLang="zh-CN" b="0" i="1">
                            <a:latin typeface="Cambria Math"/>
                          </a:rPr>
                          <m:t>𝑚𝑐</m:t>
                        </m:r>
                        <m:rad>
                          <m:radPr>
                            <m:degHide m:val="on"/>
                            <m:ctrlPr>
                              <a:rPr lang="zh-CN" altLang="zh-CN" i="1">
                                <a:latin typeface="Cambria Math"/>
                              </a:rPr>
                            </m:ctrlPr>
                          </m:radPr>
                          <m:deg/>
                          <m:e>
                            <m:r>
                              <a:rPr lang="en-US" altLang="zh-CN" b="0" i="1">
                                <a:latin typeface="Cambria Math"/>
                              </a:rPr>
                              <m:t>𝑎</m:t>
                            </m:r>
                          </m:e>
                        </m:rad>
                      </m:num>
                      <m:den>
                        <m:r>
                          <a:rPr lang="en-US" altLang="zh-CN" b="0" i="1">
                            <a:latin typeface="Cambria Math"/>
                          </a:rPr>
                          <m:t>𝑒𝐵</m:t>
                        </m:r>
                      </m:den>
                    </m:f>
                    <m:f>
                      <m:fPr>
                        <m:ctrlPr>
                          <a:rPr lang="zh-CN" altLang="zh-CN" i="1">
                            <a:latin typeface="Cambria Math"/>
                          </a:rPr>
                        </m:ctrlPr>
                      </m:fPr>
                      <m:num>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num>
                      <m:den>
                        <m:r>
                          <a:rPr lang="en-US" altLang="zh-CN" b="0" i="1">
                            <a:latin typeface="Cambria Math"/>
                          </a:rPr>
                          <m:t>1+</m:t>
                        </m:r>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den>
                    </m:f>
                    <m:rad>
                      <m:radPr>
                        <m:degHide m:val="on"/>
                        <m:ctrlPr>
                          <a:rPr lang="zh-CN" altLang="zh-CN" i="1">
                            <a:latin typeface="Cambria Math"/>
                          </a:rPr>
                        </m:ctrlPr>
                      </m:radPr>
                      <m:deg/>
                      <m:e>
                        <m:r>
                          <a:rPr lang="en-US" altLang="zh-CN" b="0" i="1">
                            <a:latin typeface="Cambria Math"/>
                          </a:rPr>
                          <m:t>1+2</m:t>
                        </m:r>
                        <m:f>
                          <m:fPr>
                            <m:ctrlPr>
                              <a:rPr lang="zh-CN" altLang="zh-CN" i="1">
                                <a:latin typeface="Cambria Math"/>
                              </a:rPr>
                            </m:ctrlPr>
                          </m:fPr>
                          <m:num>
                            <m:sSub>
                              <m:sSubPr>
                                <m:ctrlPr>
                                  <a:rPr lang="zh-CN" altLang="zh-CN" i="1">
                                    <a:latin typeface="Cambria Math"/>
                                  </a:rPr>
                                </m:ctrlPr>
                              </m:sSubPr>
                              <m:e>
                                <m:r>
                                  <a:rPr lang="en-US" altLang="zh-CN" b="0" i="1">
                                    <a:latin typeface="Cambria Math"/>
                                  </a:rPr>
                                  <m:t>𝐸</m:t>
                                </m:r>
                              </m:e>
                              <m:sub>
                                <m:r>
                                  <a:rPr lang="en-US" altLang="zh-CN" b="0" i="1">
                                    <a:latin typeface="Cambria Math"/>
                                  </a:rPr>
                                  <m:t>𝑖</m:t>
                                </m:r>
                              </m:sub>
                            </m:sSub>
                          </m:num>
                          <m:den>
                            <m:r>
                              <a:rPr lang="en-US" altLang="zh-CN" b="0" i="1">
                                <a:latin typeface="Cambria Math"/>
                              </a:rPr>
                              <m:t>𝑚</m:t>
                            </m:r>
                            <m:sSup>
                              <m:sSupPr>
                                <m:ctrlPr>
                                  <a:rPr lang="zh-CN" altLang="zh-CN" i="1">
                                    <a:latin typeface="Cambria Math"/>
                                  </a:rPr>
                                </m:ctrlPr>
                              </m:sSupPr>
                              <m:e>
                                <m:r>
                                  <a:rPr lang="en-US" altLang="zh-CN" b="0" i="1">
                                    <a:latin typeface="Cambria Math"/>
                                  </a:rPr>
                                  <m:t>𝑐</m:t>
                                </m:r>
                              </m:e>
                              <m:sup>
                                <m:r>
                                  <a:rPr lang="en-US" altLang="zh-CN" b="0" i="1">
                                    <a:latin typeface="Cambria Math"/>
                                  </a:rPr>
                                  <m:t>2</m:t>
                                </m:r>
                              </m:sup>
                            </m:sSup>
                          </m:den>
                        </m:f>
                        <m:rad>
                          <m:radPr>
                            <m:degHide m:val="on"/>
                            <m:ctrlPr>
                              <a:rPr lang="zh-CN" altLang="zh-CN" i="1">
                                <a:latin typeface="Cambria Math"/>
                              </a:rPr>
                            </m:ctrlPr>
                          </m:radPr>
                          <m:deg/>
                          <m:e>
                            <m:f>
                              <m:fPr>
                                <m:ctrlPr>
                                  <a:rPr lang="zh-CN" altLang="zh-CN" i="1">
                                    <a:latin typeface="Cambria Math"/>
                                  </a:rPr>
                                </m:ctrlPr>
                              </m:fPr>
                              <m:num>
                                <m:r>
                                  <a:rPr lang="en-US" altLang="zh-CN" b="0" i="1">
                                    <a:latin typeface="Cambria Math"/>
                                  </a:rPr>
                                  <m:t>1+</m:t>
                                </m:r>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num>
                              <m:den>
                                <m:r>
                                  <a:rPr lang="en-US" altLang="zh-CN" b="0" i="1">
                                    <a:latin typeface="Cambria Math"/>
                                  </a:rPr>
                                  <m:t>1−</m:t>
                                </m:r>
                                <m:sSub>
                                  <m:sSubPr>
                                    <m:ctrlPr>
                                      <a:rPr lang="zh-CN" altLang="zh-CN" i="1">
                                        <a:latin typeface="Cambria Math"/>
                                      </a:rPr>
                                    </m:ctrlPr>
                                  </m:sSubPr>
                                  <m:e>
                                    <m:r>
                                      <a:rPr lang="en-US" altLang="zh-CN" b="0" i="1">
                                        <a:latin typeface="Cambria Math"/>
                                      </a:rPr>
                                      <m:t>𝛽</m:t>
                                    </m:r>
                                  </m:e>
                                  <m:sub>
                                    <m:r>
                                      <a:rPr lang="en-US" altLang="zh-CN" b="0" i="1">
                                        <a:latin typeface="Cambria Math"/>
                                      </a:rPr>
                                      <m:t>0</m:t>
                                    </m:r>
                                  </m:sub>
                                </m:sSub>
                              </m:den>
                            </m:f>
                          </m:e>
                        </m:rad>
                        <m:r>
                          <a:rPr lang="en-US" altLang="zh-CN" b="0">
                            <a:latin typeface="Cambria Math"/>
                          </a:rPr>
                          <m:t> </m:t>
                        </m:r>
                      </m:e>
                    </m:rad>
                  </m:oMath>
                </a14:m>
                <a:r>
                  <a:rPr lang="en-US" altLang="zh-CN" dirty="0"/>
                  <a:t>                    </a:t>
                </a:r>
                <a:r>
                  <a:rPr lang="en-US" altLang="zh-CN" dirty="0" smtClean="0"/>
                  <a:t>    </a:t>
                </a:r>
                <a:r>
                  <a:rPr lang="zh-CN" altLang="zh-CN" dirty="0"/>
                  <a:t>（</a:t>
                </a:r>
                <a:r>
                  <a:rPr lang="en-US" altLang="zh-CN" dirty="0"/>
                  <a:t>1. 11</a:t>
                </a:r>
                <a:r>
                  <a:rPr lang="zh-CN" altLang="zh-CN" dirty="0"/>
                  <a:t>）</a:t>
                </a:r>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1493912" y="3789040"/>
                <a:ext cx="6462464" cy="910699"/>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77349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183</TotalTime>
  <Words>8386</Words>
  <Application>Microsoft Office PowerPoint</Application>
  <PresentationFormat>全屏显示(4:3)</PresentationFormat>
  <Paragraphs>299</Paragraphs>
  <Slides>54</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54</vt:i4>
      </vt:variant>
    </vt:vector>
  </HeadingPairs>
  <TitlesOfParts>
    <vt:vector size="58" baseType="lpstr">
      <vt:lpstr>聚合</vt:lpstr>
      <vt:lpstr>公式</vt:lpstr>
      <vt:lpstr>Equation</vt:lpstr>
      <vt:lpstr>MathType 6.0 Equation</vt:lpstr>
      <vt:lpstr>伽码激光的一种实现方式及伽马激光或伽码线在核物理中的应用</vt:lpstr>
      <vt:lpstr>报告提纲</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一 、光子—电子背散射伽码激光原理与主要结构</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二．伽马激光或伽码线在核物理中的应用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伽码激光的一种实现方式及伽马激光或伽码线在核物理中的应用</dc:title>
  <dc:creator>Ziwei</dc:creator>
  <cp:lastModifiedBy>qsir</cp:lastModifiedBy>
  <cp:revision>41</cp:revision>
  <dcterms:created xsi:type="dcterms:W3CDTF">2016-06-18T14:09:39Z</dcterms:created>
  <dcterms:modified xsi:type="dcterms:W3CDTF">2016-06-20T01:42:55Z</dcterms:modified>
</cp:coreProperties>
</file>