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72" r:id="rId7"/>
    <p:sldId id="261" r:id="rId8"/>
    <p:sldId id="274" r:id="rId9"/>
    <p:sldId id="262" r:id="rId10"/>
    <p:sldId id="265" r:id="rId11"/>
    <p:sldId id="266" r:id="rId12"/>
    <p:sldId id="260" r:id="rId13"/>
    <p:sldId id="271" r:id="rId14"/>
    <p:sldId id="267" r:id="rId15"/>
    <p:sldId id="275" r:id="rId16"/>
    <p:sldId id="276" r:id="rId17"/>
    <p:sldId id="273" r:id="rId18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永中宋体" charset="0"/>
        <a:ea typeface="宋体" charset="0"/>
        <a:cs typeface="永中宋体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500" autoAdjust="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D481-A741-40CA-BBBD-020989B6ABA5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67905-1594-4393-B24B-84B45E174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15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75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2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8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46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6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BNU-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770" y="188595"/>
            <a:ext cx="204978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2016/6/24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2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框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框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3200" cy="365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r>
              <a:rPr lang="en-US" altLang="zh-CN" sz="1400" spc="-1">
                <a:solidFill>
                  <a:srgbClr val="595959"/>
                </a:solidFill>
                <a:latin typeface="Times New Roman" charset="0"/>
                <a:ea typeface="宋体" charset="0"/>
                <a:cs typeface="Calibri" charset="0"/>
              </a:rPr>
              <a:t>&lt;date/time&gt;</a:t>
            </a:r>
            <a:endParaRPr lang="zh-CN" altLang="en-US" sz="1400" spc="-1">
              <a:solidFill>
                <a:srgbClr val="595959"/>
              </a:solidFill>
              <a:latin typeface="Times New Roman" charset="0"/>
              <a:ea typeface="宋体" charset="0"/>
              <a:cs typeface="Calibri" charset="0"/>
            </a:endParaRPr>
          </a:p>
        </p:txBody>
      </p:sp>
      <p:sp>
        <p:nvSpPr>
          <p:cNvPr id="10" name="文本框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r>
              <a:rPr lang="en-US" altLang="zh-CN" sz="1400" spc="-1">
                <a:solidFill>
                  <a:srgbClr val="595959"/>
                </a:solidFill>
                <a:latin typeface="Times New Roman" charset="0"/>
                <a:ea typeface="宋体" charset="0"/>
                <a:cs typeface="Calibri" charset="0"/>
              </a:rPr>
              <a:t>&lt;footer&gt;</a:t>
            </a:r>
            <a:endParaRPr lang="zh-CN" altLang="en-US" sz="1400" spc="-1">
              <a:solidFill>
                <a:srgbClr val="595959"/>
              </a:solidFill>
              <a:latin typeface="Times New Roman" charset="0"/>
              <a:ea typeface="宋体" charset="0"/>
              <a:cs typeface="Calibri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sldNum"/>
          </p:nvPr>
        </p:nvSpPr>
        <p:spPr>
          <a:xfrm>
            <a:off x="8617527" y="6356350"/>
            <a:ext cx="2743200" cy="3651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1200" cap="none" spc="-1" baseline="0">
                <a:solidFill>
                  <a:srgbClr val="898989"/>
                </a:solidFill>
                <a:latin typeface="Times New Roman" charset="0"/>
                <a:ea typeface="宋体" charset="0"/>
                <a:cs typeface="Calibri" charset="0"/>
              </a:rPr>
              <a:t>‹#›</a:t>
            </a:fld>
            <a:endParaRPr lang="zh-CN" altLang="en-US" sz="1400" spc="-1">
              <a:solidFill>
                <a:srgbClr val="898989"/>
              </a:solidFill>
              <a:latin typeface="Times New Roman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0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charset="0"/>
          <a:ea typeface="宋体" charset="0"/>
          <a:cs typeface="Calibri Light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5pPr>
      <a:lvl6pPr marL="2514600" indent="-228600" algn="l" defTabSz="914400" eaLnBrk="1" fontAlgn="auto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6pPr>
      <a:lvl7pPr marL="2971800" indent="-228600" algn="l" defTabSz="914400" eaLnBrk="1" fontAlgn="auto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7pPr>
      <a:lvl8pPr marL="3429000" indent="-228600" algn="l" defTabSz="914400" eaLnBrk="1" fontAlgn="auto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8pPr>
      <a:lvl9pPr marL="3429000" indent="-228600" algn="l" defTabSz="914400" eaLnBrk="1" fontAlgn="auto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charset="0"/>
          <a:ea typeface="宋体" charset="0"/>
          <a:cs typeface="Calibri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1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"/>
          <p:cNvSpPr>
            <a:spLocks/>
          </p:cNvSpPr>
          <p:nvPr/>
        </p:nvSpPr>
        <p:spPr>
          <a:xfrm>
            <a:off x="1154097" y="1300033"/>
            <a:ext cx="10227077" cy="13810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Bremsstrahlung and nonlinear Compton scattering simulation in the  ultraintense Laser interacting with high-Z Plasmas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p:sp>
        <p:nvSpPr>
          <p:cNvPr id="13" name="矩形"/>
          <p:cNvSpPr>
            <a:spLocks/>
          </p:cNvSpPr>
          <p:nvPr/>
        </p:nvSpPr>
        <p:spPr>
          <a:xfrm>
            <a:off x="3719743" y="3278994"/>
            <a:ext cx="3888420" cy="6463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Wan </a:t>
            </a:r>
            <a:r>
              <a:rPr lang="en-US" altLang="zh-CN" sz="1800" b="0" i="0" u="none" strike="noStrike" kern="1200" cap="none" spc="0" baseline="0" dirty="0" smtClean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Feng, </a:t>
            </a:r>
            <a:r>
              <a:rPr lang="en-US" altLang="zh-CN" sz="1800" b="0" i="0" u="none" strike="noStrike" kern="1200" cap="none" spc="0" baseline="0" dirty="0" err="1" smtClean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Xie</a:t>
            </a:r>
            <a:r>
              <a:rPr lang="en-US" altLang="zh-CN" sz="1800" b="0" i="0" u="none" strike="noStrike" kern="1200" cap="none" spc="0" baseline="0" dirty="0" smtClean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</a:t>
            </a:r>
            <a:r>
              <a:rPr lang="en-US" altLang="zh-CN" sz="1800" b="0" i="0" u="none" strike="noStrike" kern="1200" cap="none" spc="0" baseline="0" smtClean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Baisong</a:t>
            </a:r>
            <a:endParaRPr lang="en-US" altLang="zh-CN" sz="1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Beijing Normal University</a:t>
            </a:r>
            <a:endParaRPr lang="zh-CN" altLang="en-US" sz="1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7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Benchmarking with geant4</a:t>
            </a:r>
            <a:endParaRPr lang="zh-CN" altLang="en-US" sz="36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p:pic>
        <p:nvPicPr>
          <p:cNvPr id="61" name="图片"/>
          <p:cNvPicPr>
            <a:picLocks noChangeAspect="1"/>
          </p:cNvPicPr>
          <p:nvPr/>
        </p:nvPicPr>
        <p:blipFill>
          <a:blip r:embed="rId2" cstate="print"/>
          <a:srcRect l="7267" r="6241"/>
          <a:stretch>
            <a:fillRect/>
          </a:stretch>
        </p:blipFill>
        <p:spPr>
          <a:xfrm>
            <a:off x="3062795" y="1689840"/>
            <a:ext cx="8808958" cy="397031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26127" y="1903873"/>
                <a:ext cx="2636668" cy="35422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In the PIC simulation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r>
                  <a:rPr lang="en-US" altLang="zh-CN" sz="1600" dirty="0"/>
                  <a:t>The angular distribution has not been ignored.</a:t>
                </a:r>
              </a:p>
              <a:p>
                <a:endParaRPr lang="en-US" altLang="zh-CN" sz="1600" dirty="0"/>
              </a:p>
              <a:p>
                <a:r>
                  <a:rPr lang="en-US" altLang="zh-CN" sz="1600" b="0" dirty="0"/>
                  <a:t>Thick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In the Geant4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The spectra of PIC have been multiplied with 10.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7" y="1903873"/>
                <a:ext cx="2636668" cy="3542252"/>
              </a:xfrm>
              <a:prstGeom prst="rect">
                <a:avLst/>
              </a:prstGeom>
              <a:blipFill>
                <a:blip r:embed="rId3"/>
                <a:stretch>
                  <a:fillRect l="-1389" b="-1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Benchmarking with geant4</a:t>
            </a:r>
            <a:endParaRPr lang="zh-CN" altLang="en-US" sz="36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p:pic>
        <p:nvPicPr>
          <p:cNvPr id="63" name="图片"/>
          <p:cNvPicPr>
            <a:picLocks noChangeAspect="1"/>
          </p:cNvPicPr>
          <p:nvPr/>
        </p:nvPicPr>
        <p:blipFill>
          <a:blip r:embed="rId2" cstate="print"/>
          <a:srcRect l="8163" r="7183"/>
          <a:stretch>
            <a:fillRect/>
          </a:stretch>
        </p:blipFill>
        <p:spPr>
          <a:xfrm>
            <a:off x="3133817" y="1689840"/>
            <a:ext cx="8572503" cy="39733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97149" y="1905411"/>
                <a:ext cx="2636668" cy="35422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In the PIC simulation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r>
                  <a:rPr lang="en-US" altLang="zh-CN" sz="1600" dirty="0"/>
                  <a:t>The angular distribution has not been ignored.</a:t>
                </a:r>
              </a:p>
              <a:p>
                <a:endParaRPr lang="en-US" altLang="zh-CN" sz="1600" dirty="0"/>
              </a:p>
              <a:p>
                <a:r>
                  <a:rPr lang="en-US" altLang="zh-CN" sz="1600" b="0" dirty="0"/>
                  <a:t>Thick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In the Geant4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The spectra of PIC have been multiplied with 10.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9" y="1905411"/>
                <a:ext cx="2636668" cy="3542252"/>
              </a:xfrm>
              <a:prstGeom prst="rect">
                <a:avLst/>
              </a:prstGeom>
              <a:blipFill>
                <a:blip r:embed="rId3"/>
                <a:stretch>
                  <a:fillRect l="-1389" b="-1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7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"/>
          <p:cNvSpPr>
            <a:spLocks noGrp="1"/>
          </p:cNvSpPr>
          <p:nvPr>
            <p:ph type="title"/>
          </p:nvPr>
        </p:nvSpPr>
        <p:spPr>
          <a:xfrm>
            <a:off x="704295" y="155474"/>
            <a:ext cx="8911687" cy="12808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 Light" charset="0"/>
                <a:ea typeface="宋体" charset="0"/>
                <a:cs typeface="Lucida Sans"/>
              </a:rPr>
              <a:t>Studies on low Z target H, C, Al</a:t>
            </a:r>
            <a:endParaRPr lang="zh-CN" altLang="en-US" sz="3200" b="0" i="0" u="none" strike="noStrike" kern="1200" cap="none" spc="0" baseline="0" dirty="0">
              <a:solidFill>
                <a:schemeClr val="tx1"/>
              </a:solidFill>
              <a:latin typeface="Calibri Light" charset="0"/>
              <a:ea typeface="宋体" charset="0"/>
              <a:cs typeface="Lucida Sans"/>
            </a:endParaRPr>
          </a:p>
        </p:txBody>
      </p:sp>
      <p:sp>
        <p:nvSpPr>
          <p:cNvPr id="19" name="矩形"/>
          <p:cNvSpPr>
            <a:spLocks/>
          </p:cNvSpPr>
          <p:nvPr/>
        </p:nvSpPr>
        <p:spPr>
          <a:xfrm>
            <a:off x="704295" y="1232178"/>
            <a:ext cx="11280558" cy="5436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Brady, C. S.,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Ridgers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C. P., Arber, T. D., &amp; Bell, a R. (2013). Gamma-ray emission in near critical density plasmas.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Plasma Physics and Controlled Fusion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55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(12), 124016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Brady, C. S.,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Ridgers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C. P., Arber, T. D., &amp; Bell, A. R. (2014). Synchrotron radiation, pair production, and longitudinal electron motion during 10-100 PW laser solid interactions.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Physics of Plasmas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21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(3), 033108.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Brady, C. S.,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Ridgers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C. P., Arber, T. D., Bell, A. R., &amp; Kirk, J. G. (2012). Laser absorption in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relativistically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underdense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plasmas by synchrotron radiation.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Physical Review Letters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109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(24), 1–5.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Bulanov, S. S. (2004). Pair production by a circularly polarized electromagnetic wave in a plasma.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Physical Review 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69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(3), 036408.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Bulanov, S. V.,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Esirkepov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T. Z.,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Habs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D.,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Pegoraro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F., &amp; Tajima, T. (2009). Relativistic laser-matter interaction and relativistic laboratory astrophysics.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The European Physical Journal D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55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(2), 483–507.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Capdessus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R., &amp; McKenna, P. (2015). Influence of radiation reaction force on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ultraintense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laser-driven ion acceleration.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Physical Review 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91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(5), 053105.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Chang, H. X.,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Qiao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B., Xu, Z., Xu, X. R., Zhou, C. T., Yan, X. Q., … He, X. T. (2015). Generation of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overdense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and high-energy electron-positron-pair plasmas by irradiation of a thin foil with two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ultraintense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lasers.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Physical Review 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92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(5), 053107.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Chen, M.,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Pukhov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A., Yu, T.-P., &amp; Sheng, Z.-M. (2011). Radiation reaction effects on ion acceleration in laser foil interaction.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Plasma Physics and Controlled Fusion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53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(1), 014004.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Ji, L. L.,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Pukhov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A.,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Nerush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E. N.,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Kostyukov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I. Y., Shen, B. F., &amp;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Akli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K. U. (2014). Energy partition, γ-ray emission, and radiation reaction in the near-quantum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electrodynamical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regime of laser-plasma interaction.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Physics of Plasmas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21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(2), 023109.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Ji, L. L.,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Pukhov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A.,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Nerush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E. N.,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Kostyukov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I. Y.,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Akli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K. U., &amp; Shen, B. F. (2014). Near QED regime of laser interaction with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overdense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plasmas.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The European Physical Journal Special Topics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223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(6), 1069–1082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Luo, W., Zhu, Y.-B.,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Zhuo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H.-B., Ma, Y.-Y., Song, Y.-M., Zhu, Z.-C., … Chen, M. (2015). Dense electron-positron plasmas and gamma-ray bursts generation by counter-propagating quantum electrodynamics-strong laser interaction with solid targets.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Physics of Plasmas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22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(6), 063112.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Ridgers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C. P., Brady, C. S.,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Duclous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R., Kirk, J. G., Bennett, K., Arber, T. D., &amp; Bell, A. R. (2013). Dense electron-positron plasmas and bursts of gamma-rays from laser-generated quantum electrodynamic plasmas.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Physics of Plasmas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20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(5), 056701. </a:t>
            </a:r>
          </a:p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Ridgers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C. P., Brady, C. S.,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Duclous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R., Kirk, J. G., Bennett, K., Arber, T. D., … Bell, A. R. (2012). Dense Electron-Positron Plasmas and </a:t>
            </a:r>
            <a:r>
              <a:rPr lang="en-US" altLang="zh-CN" sz="1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Ultraintense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 γ rays from Laser-Irradiated Solids.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Physical Review Letters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4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108</a:t>
            </a:r>
            <a:r>
              <a:rPr lang="en-US" altLang="zh-CN" sz="1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(16), 165006. </a:t>
            </a:r>
            <a:endParaRPr lang="zh-CN" altLang="en-US" sz="1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umb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2" y="1792969"/>
            <a:ext cx="4860000" cy="244512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内容占位符 7" descr="fig3-chargee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29" y="3763422"/>
            <a:ext cx="4860000" cy="268188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图片 3" descr="momentu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62" y="2443319"/>
            <a:ext cx="6075906" cy="334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文本框 4"/>
          <p:cNvSpPr txBox="1"/>
          <p:nvPr/>
        </p:nvSpPr>
        <p:spPr>
          <a:xfrm>
            <a:off x="669962" y="669041"/>
            <a:ext cx="9415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Ion mass effects on the pair production in the interaction of </a:t>
            </a:r>
            <a:r>
              <a:rPr lang="en-US" altLang="zh-CN" sz="2800" dirty="0" err="1"/>
              <a:t>ultraintense</a:t>
            </a:r>
            <a:r>
              <a:rPr lang="en-US" altLang="zh-CN" sz="2800" dirty="0"/>
              <a:t> laser with plasmas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5103832" y="613096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ucida Grande"/>
              </a:rPr>
              <a:t> </a:t>
            </a:r>
            <a:r>
              <a:rPr lang="en-US" altLang="zh-CN" i="1" dirty="0">
                <a:solidFill>
                  <a:srgbClr val="000000"/>
                </a:solidFill>
                <a:latin typeface="Lucida Grande"/>
              </a:rPr>
              <a:t>arXiv:1605.06726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73728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Bremsstrahlung vs Nonlinear Compton scattering</a:t>
            </a:r>
            <a:endParaRPr lang="zh-CN" altLang="en-US" sz="36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" y="1571625"/>
            <a:ext cx="6207737" cy="4705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93" y="1571625"/>
            <a:ext cx="6324082" cy="479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979917" y="6365162"/>
                <a:ext cx="3039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/>
                  <a:t> Al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700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17" y="6365162"/>
                <a:ext cx="303975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971143" y="6365162"/>
                <a:ext cx="2896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2mm Au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4244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143" y="6365162"/>
                <a:ext cx="2896882" cy="369332"/>
              </a:xfrm>
              <a:prstGeom prst="rect">
                <a:avLst/>
              </a:prstGeom>
              <a:blipFill>
                <a:blip r:embed="rId5"/>
                <a:stretch>
                  <a:fillRect l="-189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96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Bremsstrahlung vs Nonlinear Compton scattering</a:t>
            </a:r>
            <a:endParaRPr lang="zh-CN" altLang="en-US" sz="36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561067" y="6184187"/>
                <a:ext cx="5687708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dirty="0"/>
                  <a:t> , Au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4244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67" y="6184187"/>
                <a:ext cx="5687708" cy="391517"/>
              </a:xfrm>
              <a:prstGeom prst="rect">
                <a:avLst/>
              </a:prstGeom>
              <a:blipFill>
                <a:blip r:embed="rId2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13437"/>
          <a:stretch/>
        </p:blipFill>
        <p:spPr>
          <a:xfrm>
            <a:off x="838080" y="1689839"/>
            <a:ext cx="9554858" cy="42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outlook</a:t>
            </a:r>
            <a:endParaRPr lang="zh-CN" altLang="en-US" sz="3600" b="0" i="0" u="none" strike="noStrike" kern="1200" cap="none" spc="-1" baseline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080" y="1689839"/>
            <a:ext cx="727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Angular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Pair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 mixture target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842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24941" y="326698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Thanks for your attention!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155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文本框"/>
          <p:cNvSpPr>
            <a:spLocks noGrp="1"/>
          </p:cNvSpPr>
          <p:nvPr>
            <p:ph type="title" idx="4294967295"/>
          </p:nvPr>
        </p:nvSpPr>
        <p:spPr>
          <a:xfrm>
            <a:off x="533400" y="700087"/>
            <a:ext cx="10515600" cy="13255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79" name="文本框"/>
          <p:cNvSpPr>
            <a:spLocks noGrp="1"/>
          </p:cNvSpPr>
          <p:nvPr>
            <p:ph type="body" idx="4294967295"/>
          </p:nvPr>
        </p:nvSpPr>
        <p:spPr>
          <a:xfrm>
            <a:off x="990600" y="2025650"/>
            <a:ext cx="4160838" cy="291033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Simulation tools</a:t>
            </a:r>
          </a:p>
          <a:p>
            <a:r>
              <a:rPr lang="en-US" altLang="zh-CN" dirty="0"/>
              <a:t>Primitive results</a:t>
            </a:r>
          </a:p>
          <a:p>
            <a:r>
              <a:rPr lang="en-US" altLang="zh-CN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57138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57822" y="481485"/>
            <a:ext cx="10515600" cy="1325563"/>
          </a:xfrm>
        </p:spPr>
        <p:txBody>
          <a:bodyPr/>
          <a:lstStyle/>
          <a:p>
            <a:r>
              <a:rPr lang="en-US" altLang="zh-CN" dirty="0"/>
              <a:t>Laser development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8" y="1797854"/>
            <a:ext cx="5114925" cy="443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628929" y="2414726"/>
                <a:ext cx="47317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Eli-beam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focus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30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fs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929" y="2414726"/>
                <a:ext cx="4731798" cy="646331"/>
              </a:xfrm>
              <a:prstGeom prst="rect">
                <a:avLst/>
              </a:prstGeom>
              <a:blipFill>
                <a:blip r:embed="rId3"/>
                <a:stretch>
                  <a:fillRect l="-1030" t="-4717" r="-218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4496539" y="2115484"/>
            <a:ext cx="510468" cy="432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6" idx="1"/>
          </p:cNvCxnSpPr>
          <p:nvPr/>
        </p:nvCxnSpPr>
        <p:spPr>
          <a:xfrm>
            <a:off x="5202315" y="2414726"/>
            <a:ext cx="1426614" cy="3231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"/>
          <p:cNvSpPr>
            <a:spLocks noGrp="1"/>
          </p:cNvSpPr>
          <p:nvPr>
            <p:ph type="title"/>
          </p:nvPr>
        </p:nvSpPr>
        <p:spPr>
          <a:xfrm>
            <a:off x="1616381" y="624110"/>
            <a:ext cx="8911688" cy="12808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宋体" charset="0"/>
                <a:cs typeface="Lucida Sans"/>
              </a:rPr>
              <a:t>Nonlinear Compton scattering	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宋体" charset="0"/>
              <a:cs typeface="Lucida Sans"/>
            </a:endParaRPr>
          </a:p>
        </p:txBody>
      </p:sp>
      <p:pic>
        <p:nvPicPr>
          <p:cNvPr id="4" name="图片" descr="possibilit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5266" y="2083534"/>
            <a:ext cx="3662679" cy="36017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softEdge rad="25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21323" y="2154555"/>
                <a:ext cx="6643943" cy="3549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Quantum parameters controlling the nonlinear Compton scattering and pair conversion: </a:t>
                </a:r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𝑑𝑡𝑑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3" y="2154555"/>
                <a:ext cx="6643943" cy="3549946"/>
              </a:xfrm>
              <a:prstGeom prst="rect">
                <a:avLst/>
              </a:prstGeom>
              <a:blipFill>
                <a:blip r:embed="rId3"/>
                <a:stretch>
                  <a:fillRect l="-826" t="-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176117" y="5718415"/>
            <a:ext cx="4160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B2"/>
                </a:solidFill>
                <a:latin typeface="CMSS9"/>
              </a:rPr>
              <a:t>Figure : </a:t>
            </a:r>
            <a:r>
              <a:rPr lang="en-US" altLang="zh-CN" sz="1400" dirty="0">
                <a:solidFill>
                  <a:srgbClr val="000000"/>
                </a:solidFill>
                <a:latin typeface="CMSS9"/>
              </a:rPr>
              <a:t>Pair production parameters vs laser</a:t>
            </a:r>
            <a:br>
              <a:rPr lang="en-US" altLang="zh-CN" sz="1400" dirty="0">
                <a:solidFill>
                  <a:srgbClr val="000000"/>
                </a:solidFill>
                <a:latin typeface="CMSS9"/>
              </a:rPr>
            </a:br>
            <a:r>
              <a:rPr lang="en-US" altLang="zh-CN" sz="1400" dirty="0">
                <a:solidFill>
                  <a:srgbClr val="000000"/>
                </a:solidFill>
                <a:latin typeface="CMSS9"/>
              </a:rPr>
              <a:t>intensity </a:t>
            </a:r>
            <a:r>
              <a:rPr lang="en-US" altLang="zh-CN" sz="1400" dirty="0" err="1">
                <a:solidFill>
                  <a:srgbClr val="000000"/>
                </a:solidFill>
                <a:latin typeface="CMSS9"/>
              </a:rPr>
              <a:t>cf</a:t>
            </a:r>
            <a:r>
              <a:rPr lang="en-US" altLang="zh-CN" sz="1400" dirty="0">
                <a:solidFill>
                  <a:srgbClr val="000000"/>
                </a:solidFill>
                <a:latin typeface="CMSS9"/>
              </a:rPr>
              <a:t>(Bell, A. R., Kirk, J. G. (2008).</a:t>
            </a:r>
            <a:br>
              <a:rPr lang="en-US" altLang="zh-CN" sz="1400" dirty="0">
                <a:solidFill>
                  <a:srgbClr val="000000"/>
                </a:solidFill>
                <a:latin typeface="CMSS9"/>
              </a:rPr>
            </a:br>
            <a:r>
              <a:rPr lang="en-US" altLang="zh-CN" sz="1400" i="1" dirty="0">
                <a:solidFill>
                  <a:srgbClr val="000000"/>
                </a:solidFill>
                <a:latin typeface="CMSSI9"/>
              </a:rPr>
              <a:t>Phys. Rev. Lett.</a:t>
            </a:r>
            <a:r>
              <a:rPr lang="en-US" altLang="zh-CN" sz="1400" dirty="0">
                <a:solidFill>
                  <a:srgbClr val="000000"/>
                </a:solidFill>
                <a:latin typeface="CMSS9"/>
              </a:rPr>
              <a:t>, </a:t>
            </a:r>
            <a:r>
              <a:rPr lang="en-US" altLang="zh-CN" sz="1400" b="1" dirty="0">
                <a:solidFill>
                  <a:srgbClr val="000000"/>
                </a:solidFill>
                <a:latin typeface="CMSSBX10"/>
              </a:rPr>
              <a:t>101</a:t>
            </a:r>
            <a:r>
              <a:rPr lang="en-US" altLang="zh-CN" sz="1400" dirty="0">
                <a:solidFill>
                  <a:srgbClr val="000000"/>
                </a:solidFill>
                <a:latin typeface="CMSS9"/>
              </a:rPr>
              <a:t>(20), 200403.)</a:t>
            </a:r>
            <a:br>
              <a:rPr lang="en-US" altLang="zh-CN" sz="1400" dirty="0">
                <a:solidFill>
                  <a:srgbClr val="000000"/>
                </a:solidFill>
                <a:latin typeface="CMSS9"/>
              </a:rPr>
            </a:b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576833" y="58415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US" altLang="zh-CN" sz="1200" dirty="0" err="1"/>
              <a:t>Ridgers</a:t>
            </a:r>
            <a:r>
              <a:rPr lang="en-US" altLang="zh-CN" sz="1200" dirty="0"/>
              <a:t>, C. P., Kirk, J. G., </a:t>
            </a:r>
            <a:r>
              <a:rPr lang="en-US" altLang="zh-CN" sz="1200" dirty="0" err="1"/>
              <a:t>Duclous</a:t>
            </a:r>
            <a:r>
              <a:rPr lang="en-US" altLang="zh-CN" sz="1200" dirty="0"/>
              <a:t>, R., Blackburn, T. G., Brady, C. S., Bennett, K., … Bell, A. R. (2014). Modelling gamma-ray photon emission and pair production in high-intensity laser–matter interactions. </a:t>
            </a:r>
            <a:r>
              <a:rPr lang="en-US" altLang="zh-CN" sz="1200" i="1" dirty="0"/>
              <a:t>Journal of Computational Physics</a:t>
            </a:r>
            <a:r>
              <a:rPr lang="en-US" altLang="zh-CN" sz="1200" dirty="0"/>
              <a:t>, </a:t>
            </a:r>
            <a:r>
              <a:rPr lang="en-US" altLang="zh-CN" sz="1200" i="1" dirty="0"/>
              <a:t>260</a:t>
            </a:r>
            <a:r>
              <a:rPr lang="en-US" altLang="zh-CN" sz="1200" dirty="0"/>
              <a:t>, 273–285.</a:t>
            </a:r>
            <a:endParaRPr lang="en-US" altLang="zh-CN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51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"/>
          <p:cNvSpPr>
            <a:spLocks noGrp="1"/>
          </p:cNvSpPr>
          <p:nvPr>
            <p:ph type="title"/>
          </p:nvPr>
        </p:nvSpPr>
        <p:spPr>
          <a:xfrm>
            <a:off x="1616381" y="624110"/>
            <a:ext cx="8911688" cy="12808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宋体" charset="0"/>
                <a:cs typeface="Lucida Sans"/>
              </a:rPr>
              <a:t>Bremsstrahlung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宋体" charset="0"/>
              <a:cs typeface="Lucida Sans"/>
            </a:endParaRPr>
          </a:p>
        </p:txBody>
      </p:sp>
      <p:pic>
        <p:nvPicPr>
          <p:cNvPr id="17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381" y="2098736"/>
            <a:ext cx="2959408" cy="3632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991" y="917960"/>
            <a:ext cx="31146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total cs for Au(79)</a:t>
            </a:r>
            <a:endParaRPr lang="zh-CN" altLang="en-US" sz="3600" b="0" i="0" u="none" strike="noStrike" kern="1200" cap="none" spc="-1" baseline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p:pic>
        <p:nvPicPr>
          <p:cNvPr id="39" name="图片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654" y="1577340"/>
            <a:ext cx="4891680" cy="420588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" name="图片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519" y="1577340"/>
            <a:ext cx="5038200" cy="197136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41" name="矩形"/>
          <p:cNvSpPr>
            <a:spLocks/>
          </p:cNvSpPr>
          <p:nvPr/>
        </p:nvSpPr>
        <p:spPr>
          <a:xfrm>
            <a:off x="6228080" y="5261894"/>
            <a:ext cx="4959658" cy="11582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30480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Tsai, Y.-S. (1974). Pair production and bremsstrahlung of charged leptons. </a:t>
            </a:r>
            <a:r>
              <a:rPr lang="en-US" altLang="zh-CN" sz="18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Reviews of Modern Physics</a:t>
            </a:r>
            <a:r>
              <a:rPr lang="en-US" altLang="zh-CN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, </a:t>
            </a:r>
            <a:r>
              <a:rPr lang="en-US" altLang="zh-CN" sz="1800" b="0" i="1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46</a:t>
            </a:r>
            <a:r>
              <a:rPr lang="en-US" altLang="zh-CN" sz="1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宋体" charset="0"/>
                <a:cs typeface="Calibri" charset="0"/>
              </a:rPr>
              <a:t>(4), 815–851.</a:t>
            </a:r>
            <a:endParaRPr lang="zh-CN" altLang="en-US" sz="1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宋体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228080" y="3789680"/>
                <a:ext cx="4724400" cy="1508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Atomic electron screen function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Coulomb correction term.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080" y="3789680"/>
                <a:ext cx="4724400" cy="1508233"/>
              </a:xfrm>
              <a:prstGeom prst="rect">
                <a:avLst/>
              </a:prstGeom>
              <a:blipFill>
                <a:blip r:embed="rId4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39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Implement to PIC</a:t>
            </a:r>
            <a:endParaRPr lang="zh-CN" altLang="en-US" sz="3600" b="0" i="0" u="none" strike="noStrike" kern="1200" cap="none" spc="-1" baseline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p:sp>
        <p:nvSpPr>
          <p:cNvPr id="24" name="矩形"/>
          <p:cNvSpPr>
            <a:spLocks/>
          </p:cNvSpPr>
          <p:nvPr/>
        </p:nvSpPr>
        <p:spPr>
          <a:xfrm>
            <a:off x="2020472" y="3247840"/>
            <a:ext cx="2103119" cy="914400"/>
          </a:xfrm>
          <a:prstGeom prst="rect">
            <a:avLst/>
          </a:prstGeom>
          <a:gradFill rotWithShape="1">
            <a:gsLst>
              <a:gs pos="0">
                <a:srgbClr val="6CA3DA">
                  <a:lumMod val="98000"/>
                  <a:lumOff val="2000"/>
                  <a:alpha val="100000"/>
                </a:srgbClr>
              </a:gs>
              <a:gs pos="50000">
                <a:srgbClr val="559BDB">
                  <a:alpha val="100000"/>
                </a:srgbClr>
              </a:gs>
              <a:gs pos="100000">
                <a:srgbClr val="468ACA">
                  <a:lumMod val="99000"/>
                  <a:alpha val="100000"/>
                </a:srgbClr>
              </a:gs>
            </a:gsLst>
            <a:lin ang="5400000" scaled="1"/>
          </a:gradFill>
          <a:ln w="6350" cap="flat" cmpd="sng">
            <a:solidFill>
              <a:srgbClr val="5B9BD5"/>
            </a:solidFill>
            <a:prstDash val="solid"/>
            <a:round/>
          </a:ln>
        </p:spPr>
        <p:txBody>
          <a:bodyPr vert="horz" wrap="non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1" baseline="0">
                <a:solidFill>
                  <a:srgbClr val="FFFFFF"/>
                </a:solidFill>
                <a:latin typeface="Arial" pitchFamily="34" charset="0"/>
                <a:ea typeface="宋体" charset="0"/>
                <a:cs typeface="Calibri" charset="0"/>
              </a:rPr>
              <a:t>PIC</a:t>
            </a:r>
            <a:endParaRPr lang="zh-CN" altLang="en-US" sz="1800" b="0" i="0" u="none" strike="noStrike" kern="1200" cap="none" spc="-1" baseline="0">
              <a:solidFill>
                <a:srgbClr val="FFFFFF"/>
              </a:solidFill>
              <a:latin typeface="Arial" pitchFamily="34" charset="0"/>
              <a:ea typeface="宋体" charset="0"/>
              <a:cs typeface="Calibri" charset="0"/>
            </a:endParaRPr>
          </a:p>
        </p:txBody>
      </p:sp>
      <p:sp>
        <p:nvSpPr>
          <p:cNvPr id="25" name="矩形"/>
          <p:cNvSpPr>
            <a:spLocks/>
          </p:cNvSpPr>
          <p:nvPr/>
        </p:nvSpPr>
        <p:spPr>
          <a:xfrm>
            <a:off x="8150854" y="1740280"/>
            <a:ext cx="2103119" cy="914400"/>
          </a:xfrm>
          <a:prstGeom prst="rect">
            <a:avLst/>
          </a:prstGeom>
          <a:gradFill rotWithShape="1">
            <a:gsLst>
              <a:gs pos="0">
                <a:srgbClr val="F08852">
                  <a:lumMod val="98000"/>
                  <a:lumOff val="2000"/>
                  <a:alpha val="100000"/>
                </a:srgbClr>
              </a:gs>
              <a:gs pos="50000">
                <a:srgbClr val="F67B28">
                  <a:alpha val="100000"/>
                </a:srgbClr>
              </a:gs>
              <a:gs pos="100000">
                <a:srgbClr val="E56C1A">
                  <a:lumMod val="99000"/>
                  <a:alpha val="100000"/>
                </a:srgbClr>
              </a:gs>
            </a:gsLst>
            <a:lin ang="5400000" scaled="1"/>
          </a:gradFill>
          <a:ln w="6350" cap="flat" cmpd="sng">
            <a:solidFill>
              <a:srgbClr val="ED7D31"/>
            </a:solidFill>
            <a:prstDash val="solid"/>
            <a:round/>
          </a:ln>
        </p:spPr>
        <p:txBody>
          <a:bodyPr vert="horz" wrap="non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1" baseline="0">
                <a:solidFill>
                  <a:srgbClr val="FFFFFF"/>
                </a:solidFill>
                <a:latin typeface="Arial" pitchFamily="34" charset="0"/>
                <a:ea typeface="宋体" charset="0"/>
                <a:cs typeface="Calibri" charset="0"/>
              </a:rPr>
              <a:t>Bremsstrahlung</a:t>
            </a:r>
            <a:endParaRPr lang="zh-CN" altLang="en-US" sz="1800" b="0" i="0" u="none" strike="noStrike" kern="1200" cap="none" spc="-1" baseline="0">
              <a:solidFill>
                <a:srgbClr val="FFFFFF"/>
              </a:solidFill>
              <a:latin typeface="Arial" pitchFamily="34" charset="0"/>
              <a:ea typeface="宋体" charset="0"/>
              <a:cs typeface="Calibri" charset="0"/>
            </a:endParaRPr>
          </a:p>
        </p:txBody>
      </p:sp>
      <p:sp>
        <p:nvSpPr>
          <p:cNvPr id="26" name="矩形"/>
          <p:cNvSpPr>
            <a:spLocks/>
          </p:cNvSpPr>
          <p:nvPr/>
        </p:nvSpPr>
        <p:spPr>
          <a:xfrm>
            <a:off x="4723000" y="1740280"/>
            <a:ext cx="2103119" cy="914400"/>
          </a:xfrm>
          <a:prstGeom prst="rect">
            <a:avLst/>
          </a:prstGeom>
          <a:gradFill rotWithShape="1">
            <a:gsLst>
              <a:gs pos="0">
                <a:srgbClr val="6CA3DA">
                  <a:lumMod val="98000"/>
                  <a:lumOff val="2000"/>
                  <a:alpha val="100000"/>
                </a:srgbClr>
              </a:gs>
              <a:gs pos="50000">
                <a:srgbClr val="559BDB">
                  <a:alpha val="100000"/>
                </a:srgbClr>
              </a:gs>
              <a:gs pos="100000">
                <a:srgbClr val="468ACA">
                  <a:lumMod val="99000"/>
                  <a:alpha val="100000"/>
                </a:srgbClr>
              </a:gs>
            </a:gsLst>
            <a:lin ang="5400000" scaled="1"/>
          </a:gradFill>
          <a:ln w="6350" cap="flat" cmpd="sng">
            <a:solidFill>
              <a:srgbClr val="5B9BD5"/>
            </a:solidFill>
            <a:prstDash val="solid"/>
            <a:round/>
          </a:ln>
        </p:spPr>
        <p:txBody>
          <a:bodyPr vert="horz" wrap="non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1" baseline="0">
                <a:solidFill>
                  <a:srgbClr val="FFFFFF"/>
                </a:solidFill>
                <a:latin typeface="Arial" pitchFamily="34" charset="0"/>
                <a:ea typeface="宋体" charset="0"/>
                <a:cs typeface="Calibri" charset="0"/>
              </a:rPr>
              <a:t>Nonlinear Compton</a:t>
            </a:r>
            <a:endParaRPr lang="zh-CN" altLang="en-US" sz="1800" b="0" i="0" u="none" strike="noStrike" kern="1200" cap="none" spc="-1" baseline="0">
              <a:solidFill>
                <a:srgbClr val="FFFFFF"/>
              </a:solidFill>
              <a:latin typeface="Arial" pitchFamily="34" charset="0"/>
              <a:ea typeface="宋体" charset="0"/>
              <a:cs typeface="Calibri" charset="0"/>
            </a:endParaRPr>
          </a:p>
        </p:txBody>
      </p:sp>
      <p:sp>
        <p:nvSpPr>
          <p:cNvPr id="27" name="矩形"/>
          <p:cNvSpPr>
            <a:spLocks/>
          </p:cNvSpPr>
          <p:nvPr/>
        </p:nvSpPr>
        <p:spPr>
          <a:xfrm>
            <a:off x="8150854" y="4902161"/>
            <a:ext cx="2103119" cy="9144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1" baseline="0">
                <a:solidFill>
                  <a:srgbClr val="FFFFFF"/>
                </a:solidFill>
                <a:latin typeface="Arial" pitchFamily="34" charset="0"/>
                <a:ea typeface="宋体" charset="0"/>
                <a:cs typeface="Calibri" charset="0"/>
              </a:rPr>
              <a:t> Bethe-Heitler pair</a:t>
            </a:r>
            <a:endParaRPr lang="zh-CN" altLang="en-US" sz="1800" b="0" i="0" u="none" strike="noStrike" kern="1200" cap="none" spc="-1" baseline="0">
              <a:solidFill>
                <a:srgbClr val="FFFFFF"/>
              </a:solidFill>
              <a:latin typeface="Arial" pitchFamily="34" charset="0"/>
              <a:ea typeface="宋体" charset="0"/>
              <a:cs typeface="Calibri" charset="0"/>
            </a:endParaRPr>
          </a:p>
        </p:txBody>
      </p:sp>
      <p:sp>
        <p:nvSpPr>
          <p:cNvPr id="28" name="矩形"/>
          <p:cNvSpPr>
            <a:spLocks/>
          </p:cNvSpPr>
          <p:nvPr/>
        </p:nvSpPr>
        <p:spPr>
          <a:xfrm>
            <a:off x="4723000" y="4902161"/>
            <a:ext cx="2103119" cy="914400"/>
          </a:xfrm>
          <a:prstGeom prst="rect">
            <a:avLst/>
          </a:prstGeom>
          <a:gradFill rotWithShape="1">
            <a:gsLst>
              <a:gs pos="0">
                <a:srgbClr val="6CA3DA">
                  <a:lumMod val="98000"/>
                  <a:lumOff val="2000"/>
                  <a:alpha val="100000"/>
                </a:srgbClr>
              </a:gs>
              <a:gs pos="50000">
                <a:srgbClr val="559BDB">
                  <a:alpha val="100000"/>
                </a:srgbClr>
              </a:gs>
              <a:gs pos="100000">
                <a:srgbClr val="468ACA">
                  <a:lumMod val="99000"/>
                  <a:alpha val="100000"/>
                </a:srgbClr>
              </a:gs>
            </a:gsLst>
            <a:lin ang="5400000" scaled="1"/>
          </a:gradFill>
          <a:ln w="6350" cap="flat" cmpd="sng">
            <a:solidFill>
              <a:srgbClr val="5B9BD5"/>
            </a:solidFill>
            <a:prstDash val="solid"/>
            <a:round/>
          </a:ln>
        </p:spPr>
        <p:txBody>
          <a:bodyPr vert="horz" wrap="non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-1" baseline="0">
                <a:solidFill>
                  <a:srgbClr val="FFFFFF"/>
                </a:solidFill>
                <a:latin typeface="Arial" pitchFamily="34" charset="0"/>
                <a:ea typeface="宋体" charset="0"/>
                <a:cs typeface="Calibri" charset="0"/>
              </a:rPr>
              <a:t> Breit-Wheeler pair</a:t>
            </a:r>
            <a:endParaRPr lang="zh-CN" altLang="en-US" sz="1800" b="0" i="0" u="none" strike="noStrike" kern="1200" cap="none" spc="-1" baseline="0">
              <a:solidFill>
                <a:srgbClr val="FFFFFF"/>
              </a:solidFill>
              <a:latin typeface="Arial" pitchFamily="34" charset="0"/>
              <a:ea typeface="宋体" charset="0"/>
              <a:cs typeface="Calibri" charset="0"/>
            </a:endParaRPr>
          </a:p>
        </p:txBody>
      </p:sp>
      <p:sp>
        <p:nvSpPr>
          <p:cNvPr id="29" name="直线"/>
          <p:cNvSpPr>
            <a:spLocks/>
          </p:cNvSpPr>
          <p:nvPr/>
        </p:nvSpPr>
        <p:spPr>
          <a:xfrm>
            <a:off x="0" y="0"/>
            <a:ext cx="360" cy="36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tailEnd type="triangle" w="med" len="med"/>
          </a:ln>
        </p:spPr>
      </p:sp>
      <p:sp>
        <p:nvSpPr>
          <p:cNvPr id="30" name="直线"/>
          <p:cNvSpPr>
            <a:spLocks/>
          </p:cNvSpPr>
          <p:nvPr/>
        </p:nvSpPr>
        <p:spPr>
          <a:xfrm>
            <a:off x="0" y="0"/>
            <a:ext cx="360" cy="36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tailEnd type="triangle" w="med" len="med"/>
          </a:ln>
        </p:spPr>
      </p:sp>
      <p:sp>
        <p:nvSpPr>
          <p:cNvPr id="31" name="直线"/>
          <p:cNvSpPr>
            <a:spLocks/>
          </p:cNvSpPr>
          <p:nvPr/>
        </p:nvSpPr>
        <p:spPr>
          <a:xfrm>
            <a:off x="0" y="0"/>
            <a:ext cx="360" cy="36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tailEnd type="triangle" w="med" len="med"/>
          </a:ln>
        </p:spPr>
      </p:sp>
      <p:sp>
        <p:nvSpPr>
          <p:cNvPr id="32" name="直线"/>
          <p:cNvSpPr>
            <a:spLocks/>
          </p:cNvSpPr>
          <p:nvPr/>
        </p:nvSpPr>
        <p:spPr>
          <a:xfrm>
            <a:off x="0" y="0"/>
            <a:ext cx="360" cy="36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tailEnd type="triangle" w="med" len="med"/>
          </a:ln>
        </p:spPr>
      </p:sp>
      <p:sp>
        <p:nvSpPr>
          <p:cNvPr id="33" name="直线"/>
          <p:cNvSpPr>
            <a:spLocks/>
          </p:cNvSpPr>
          <p:nvPr/>
        </p:nvSpPr>
        <p:spPr>
          <a:xfrm>
            <a:off x="0" y="0"/>
            <a:ext cx="360" cy="360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214386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Implement to PIC</a:t>
            </a:r>
          </a:p>
        </p:txBody>
      </p:sp>
      <p:cxnSp>
        <p:nvCxnSpPr>
          <p:cNvPr id="162" name="Line 7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63" name="Line 8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64" name="Line 9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65" name="Line 10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166" name="Line 11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圆角矩形 1"/>
              <p:cNvSpPr/>
              <p:nvPr/>
            </p:nvSpPr>
            <p:spPr>
              <a:xfrm>
                <a:off x="1276350" y="1689837"/>
                <a:ext cx="2619375" cy="781050"/>
              </a:xfrm>
              <a:prstGeom prst="round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Calculate target density on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圆角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1689837"/>
                <a:ext cx="2619375" cy="7810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/>
          <p:cNvGrpSpPr/>
          <p:nvPr/>
        </p:nvGrpSpPr>
        <p:grpSpPr>
          <a:xfrm>
            <a:off x="1276349" y="4219575"/>
            <a:ext cx="3476626" cy="781050"/>
            <a:chOff x="1276349" y="4219575"/>
            <a:chExt cx="3476626" cy="781050"/>
          </a:xfrm>
        </p:grpSpPr>
        <p:cxnSp>
          <p:nvCxnSpPr>
            <p:cNvPr id="22" name="直接箭头连接符 21"/>
            <p:cNvCxnSpPr>
              <a:stCxn id="21" idx="1"/>
              <a:endCxn id="23" idx="3"/>
            </p:cNvCxnSpPr>
            <p:nvPr/>
          </p:nvCxnSpPr>
          <p:spPr>
            <a:xfrm flipH="1">
              <a:off x="3895724" y="4610100"/>
              <a:ext cx="857251" cy="0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圆角矩形 22"/>
                <p:cNvSpPr/>
                <p:nvPr/>
              </p:nvSpPr>
              <p:spPr>
                <a:xfrm>
                  <a:off x="1276349" y="4219575"/>
                  <a:ext cx="2619375" cy="781050"/>
                </a:xfrm>
                <a:prstGeom prst="round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l-GR" altLang="zh-CN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den>
                        </m:f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圆角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49" y="4219575"/>
                  <a:ext cx="2619375" cy="78105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/>
          <p:cNvGrpSpPr/>
          <p:nvPr/>
        </p:nvGrpSpPr>
        <p:grpSpPr>
          <a:xfrm>
            <a:off x="3895725" y="1689837"/>
            <a:ext cx="3752850" cy="781051"/>
            <a:chOff x="3895725" y="1689837"/>
            <a:chExt cx="3752850" cy="781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圆角矩形 2"/>
                <p:cNvSpPr/>
                <p:nvPr/>
              </p:nvSpPr>
              <p:spPr>
                <a:xfrm>
                  <a:off x="4752975" y="1689837"/>
                  <a:ext cx="2895600" cy="781051"/>
                </a:xfrm>
                <a:prstGeom prst="round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Find the electron’s correspond total </a:t>
                  </a:r>
                  <a:r>
                    <a:rPr lang="en-US" altLang="zh-CN" dirty="0" err="1"/>
                    <a:t>cs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圆角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975" y="1689837"/>
                  <a:ext cx="2895600" cy="78105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接箭头连接符 8"/>
            <p:cNvCxnSpPr>
              <a:stCxn id="2" idx="3"/>
              <a:endCxn id="3" idx="1"/>
            </p:cNvCxnSpPr>
            <p:nvPr/>
          </p:nvCxnSpPr>
          <p:spPr>
            <a:xfrm>
              <a:off x="3895725" y="2080362"/>
              <a:ext cx="857250" cy="1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648575" y="1689836"/>
            <a:ext cx="3752850" cy="781051"/>
            <a:chOff x="7648575" y="1689836"/>
            <a:chExt cx="3752850" cy="781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圆角矩形 14"/>
                <p:cNvSpPr/>
                <p:nvPr/>
              </p:nvSpPr>
              <p:spPr>
                <a:xfrm>
                  <a:off x="8505825" y="1689836"/>
                  <a:ext cx="2895600" cy="781051"/>
                </a:xfrm>
                <a:prstGeom prst="round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Reaction Probability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⁡(−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圆角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825" y="1689836"/>
                  <a:ext cx="2895600" cy="78105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箭头连接符 10"/>
            <p:cNvCxnSpPr>
              <a:stCxn id="3" idx="3"/>
              <a:endCxn id="15" idx="1"/>
            </p:cNvCxnSpPr>
            <p:nvPr/>
          </p:nvCxnSpPr>
          <p:spPr>
            <a:xfrm flipV="1">
              <a:off x="7648575" y="2080362"/>
              <a:ext cx="857250" cy="1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505825" y="2470887"/>
            <a:ext cx="2895600" cy="1224813"/>
            <a:chOff x="8505825" y="2470887"/>
            <a:chExt cx="2895600" cy="1224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圆角矩形 3"/>
                <p:cNvSpPr/>
                <p:nvPr/>
              </p:nvSpPr>
              <p:spPr>
                <a:xfrm>
                  <a:off x="8505825" y="2914650"/>
                  <a:ext cx="2895600" cy="781050"/>
                </a:xfrm>
                <a:prstGeom prst="round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Random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圆角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825" y="2914650"/>
                  <a:ext cx="2895600" cy="78105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箭头连接符 12"/>
            <p:cNvCxnSpPr>
              <a:stCxn id="15" idx="2"/>
              <a:endCxn id="4" idx="0"/>
            </p:cNvCxnSpPr>
            <p:nvPr/>
          </p:nvCxnSpPr>
          <p:spPr>
            <a:xfrm>
              <a:off x="9953625" y="2470887"/>
              <a:ext cx="0" cy="443763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8505825" y="3695700"/>
            <a:ext cx="2895600" cy="1304925"/>
            <a:chOff x="8505825" y="3695700"/>
            <a:chExt cx="2895600" cy="1304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圆角矩形 18"/>
                <p:cNvSpPr/>
                <p:nvPr/>
              </p:nvSpPr>
              <p:spPr>
                <a:xfrm>
                  <a:off x="8505825" y="4219575"/>
                  <a:ext cx="2895600" cy="781050"/>
                </a:xfrm>
                <a:prstGeom prst="round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圆角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5825" y="4219575"/>
                  <a:ext cx="2895600" cy="78105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箭头连接符 15"/>
            <p:cNvCxnSpPr>
              <a:stCxn id="4" idx="2"/>
              <a:endCxn id="19" idx="0"/>
            </p:cNvCxnSpPr>
            <p:nvPr/>
          </p:nvCxnSpPr>
          <p:spPr>
            <a:xfrm>
              <a:off x="9953625" y="3695700"/>
              <a:ext cx="0" cy="523875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752975" y="4219575"/>
            <a:ext cx="3752850" cy="781050"/>
            <a:chOff x="4752975" y="4219575"/>
            <a:chExt cx="3752850" cy="7810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圆角矩形 20"/>
                <p:cNvSpPr/>
                <p:nvPr/>
              </p:nvSpPr>
              <p:spPr>
                <a:xfrm>
                  <a:off x="4752975" y="4219575"/>
                  <a:ext cx="2895600" cy="781050"/>
                </a:xfrm>
                <a:prstGeom prst="round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圆角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975" y="4219575"/>
                  <a:ext cx="2895600" cy="78105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接箭头连接符 17"/>
            <p:cNvCxnSpPr>
              <a:stCxn id="19" idx="1"/>
              <a:endCxn id="21" idx="3"/>
            </p:cNvCxnSpPr>
            <p:nvPr/>
          </p:nvCxnSpPr>
          <p:spPr>
            <a:xfrm flipH="1">
              <a:off x="7648575" y="4610100"/>
              <a:ext cx="857250" cy="0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76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"/>
          <p:cNvSpPr>
            <a:spLocks/>
          </p:cNvSpPr>
          <p:nvPr/>
        </p:nvSpPr>
        <p:spPr>
          <a:xfrm>
            <a:off x="838080" y="365040"/>
            <a:ext cx="10514880" cy="132479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charset="0"/>
                <a:ea typeface="宋体" charset="0"/>
                <a:cs typeface="Calibri" charset="0"/>
              </a:rPr>
              <a:t>Benchmarking with EPOCH</a:t>
            </a:r>
            <a:endParaRPr lang="zh-CN" altLang="en-US" sz="3600" b="0" i="0" u="none" strike="noStrike" kern="1200" cap="none" spc="-1" baseline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charset="0"/>
              <a:ea typeface="宋体" charset="0"/>
              <a:cs typeface="Calibri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30" y="1765473"/>
            <a:ext cx="6313550" cy="44558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97" y="1765473"/>
            <a:ext cx="6335650" cy="44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1877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DOfficeLightV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DOfficeLightV0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2023</TotalTime>
  <Words>960</Words>
  <Application>Microsoft Office PowerPoint</Application>
  <PresentationFormat>宽屏</PresentationFormat>
  <Paragraphs>91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CMSS9</vt:lpstr>
      <vt:lpstr>CMSSBX10</vt:lpstr>
      <vt:lpstr>CMSSI9</vt:lpstr>
      <vt:lpstr>Lucida Grande</vt:lpstr>
      <vt:lpstr>等线</vt:lpstr>
      <vt:lpstr>宋体</vt:lpstr>
      <vt:lpstr>永中宋体</vt:lpstr>
      <vt:lpstr>Arial</vt:lpstr>
      <vt:lpstr>Calibri</vt:lpstr>
      <vt:lpstr>Calibri Light</vt:lpstr>
      <vt:lpstr>Cambria Math</vt:lpstr>
      <vt:lpstr>Lucida Sans</vt:lpstr>
      <vt:lpstr>Times New Roman</vt:lpstr>
      <vt:lpstr>Wingdings</vt:lpstr>
      <vt:lpstr>Wingdings 2</vt:lpstr>
      <vt:lpstr>HDOfficeLightV0</vt:lpstr>
      <vt:lpstr>PowerPoint 演示文稿</vt:lpstr>
      <vt:lpstr>outline</vt:lpstr>
      <vt:lpstr>Laser development</vt:lpstr>
      <vt:lpstr>Nonlinear Compton scattering </vt:lpstr>
      <vt:lpstr>Bremsstrahlung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Studies on low Z target H, C, Al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spide</dc:creator>
  <cp:lastModifiedBy>Per-MB-F3-C305</cp:lastModifiedBy>
  <cp:revision>552</cp:revision>
  <dcterms:created xsi:type="dcterms:W3CDTF">2016-06-04T07:07:00Z</dcterms:created>
  <dcterms:modified xsi:type="dcterms:W3CDTF">2016-06-24T00:03:29Z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2052-10.1.0.5745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