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8" r:id="rId3"/>
    <p:sldId id="294" r:id="rId4"/>
    <p:sldId id="276" r:id="rId5"/>
    <p:sldId id="291" r:id="rId6"/>
    <p:sldId id="287" r:id="rId7"/>
    <p:sldId id="292" r:id="rId8"/>
    <p:sldId id="293" r:id="rId9"/>
    <p:sldId id="266" r:id="rId10"/>
    <p:sldId id="260" r:id="rId11"/>
    <p:sldId id="261" r:id="rId12"/>
    <p:sldId id="281" r:id="rId13"/>
    <p:sldId id="271" r:id="rId14"/>
    <p:sldId id="277" r:id="rId15"/>
    <p:sldId id="267" r:id="rId16"/>
    <p:sldId id="295" r:id="rId17"/>
    <p:sldId id="282" r:id="rId18"/>
    <p:sldId id="269" r:id="rId19"/>
    <p:sldId id="283" r:id="rId20"/>
    <p:sldId id="272" r:id="rId21"/>
    <p:sldId id="27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1E5DA-A508-41DA-975E-84014C9D56DB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E4E3-76A4-47D7-A7CD-8FE3BD199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88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9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37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81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4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31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53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80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2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41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29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20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76C0E7-B95C-451D-A19C-8E9BBFC5923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4B8793-9DCF-4CE2-B3D0-59BB447C750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1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052" y="1290175"/>
            <a:ext cx="10058400" cy="221937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rgbClr val="00B0F0"/>
                </a:solidFill>
              </a:rPr>
              <a:t>Beam collimation for SPPC</a:t>
            </a:r>
            <a:endParaRPr lang="zh-CN" altLang="en-US" sz="5400" dirty="0">
              <a:solidFill>
                <a:srgbClr val="00B0F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9951126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ZOU </a:t>
            </a:r>
            <a:r>
              <a:rPr lang="en-US" altLang="zh-CN" dirty="0" smtClean="0"/>
              <a:t>ye </a:t>
            </a:r>
            <a:r>
              <a:rPr lang="en-US" altLang="zh-CN" dirty="0" smtClean="0"/>
              <a:t> Tang </a:t>
            </a:r>
            <a:r>
              <a:rPr lang="en-US" altLang="zh-CN" dirty="0" err="1" smtClean="0"/>
              <a:t>jingyu</a:t>
            </a:r>
            <a:r>
              <a:rPr lang="en-US" altLang="zh-CN" dirty="0" smtClean="0"/>
              <a:t>, yang </a:t>
            </a:r>
            <a:r>
              <a:rPr lang="en-US" altLang="zh-CN" dirty="0" err="1" smtClean="0"/>
              <a:t>jianquan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2016.09.02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62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1223" y="391107"/>
            <a:ext cx="10058400" cy="1010974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Lattice design for collimation</a:t>
            </a:r>
            <a:endParaRPr lang="zh-CN" altLang="en-US" sz="4000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51" y="1967140"/>
            <a:ext cx="5024846" cy="3911146"/>
          </a:xfrm>
          <a:prstGeom prst="rect">
            <a:avLst/>
          </a:prstGeom>
        </p:spPr>
      </p:pic>
      <p:pic>
        <p:nvPicPr>
          <p:cNvPr id="5" name="图片 4" descr="C:\Users\sanhuxiaozi\Desktop\微信截图_2016071516380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4" y="2727053"/>
            <a:ext cx="5298486" cy="23913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753601" y="5947954"/>
            <a:ext cx="151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Yang Jianquan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6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B0F0"/>
                </a:solidFill>
              </a:rPr>
              <a:t>Collimator settings 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r>
              <a:rPr lang="en-US" altLang="zh-CN" dirty="0" smtClean="0"/>
              <a:t>- Collimation system: preliminary setting, the same phase advances as the LHC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84052"/>
              </p:ext>
            </p:extLst>
          </p:nvPr>
        </p:nvGraphicFramePr>
        <p:xfrm>
          <a:off x="1465944" y="2405743"/>
          <a:ext cx="880146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793"/>
                <a:gridCol w="1079863"/>
                <a:gridCol w="1132114"/>
                <a:gridCol w="1175657"/>
                <a:gridCol w="1454332"/>
                <a:gridCol w="13237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Functional</a:t>
                      </a:r>
                      <a:r>
                        <a:rPr lang="en-US" altLang="zh-CN" baseline="0" dirty="0" smtClean="0"/>
                        <a:t> 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Plane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Material for LHC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Aperture (</a:t>
                      </a:r>
                      <a:r>
                        <a:rPr lang="el-GR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Primary collimators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TCP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H,V,S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Secondary collimators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TCSG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H,V,S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Absorber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TCLA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H,V,S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42036"/>
              </p:ext>
            </p:extLst>
          </p:nvPr>
        </p:nvGraphicFramePr>
        <p:xfrm>
          <a:off x="1480141" y="4536683"/>
          <a:ext cx="8787265" cy="178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470"/>
                <a:gridCol w="1114698"/>
                <a:gridCol w="1123405"/>
                <a:gridCol w="1175657"/>
                <a:gridCol w="1471749"/>
                <a:gridCol w="13062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Functional</a:t>
                      </a:r>
                      <a:r>
                        <a:rPr lang="en-US" altLang="zh-CN" baseline="0" dirty="0" smtClean="0"/>
                        <a:t> 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Plane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Material for LHC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Aperture (</a:t>
                      </a:r>
                      <a:r>
                        <a:rPr lang="el-GR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Primary collimators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TCPM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H,V,S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Secondary collimators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TCSGM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H,V,S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</a:tr>
              <a:tr h="4032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Absorber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TCLAM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H,V,S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75954" y="2055223"/>
            <a:ext cx="20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Betatron collimation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375954" y="4158343"/>
            <a:ext cx="240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Momentum collimation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88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B0F0"/>
                </a:solidFill>
              </a:rPr>
              <a:t>Aperture </a:t>
            </a:r>
            <a:r>
              <a:rPr lang="en-US" altLang="zh-CN" sz="4000" dirty="0" smtClean="0">
                <a:solidFill>
                  <a:srgbClr val="00B0F0"/>
                </a:solidFill>
              </a:rPr>
              <a:t>calculations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845734"/>
            <a:ext cx="6165669" cy="40233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 Important for collimation studies to identify potential aperture bottlenecks in the machine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 smtClean="0"/>
              <a:t>      definition of the collimator settings  needed to protect machine aperture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 smtClean="0"/>
              <a:t>       feedback for improvements on the aperture and tolerances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According to the LHC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At injection found tight aperture in several locations: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 smtClean="0"/>
              <a:t>       minimum aperture in the arc is 10.4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 smtClean="0"/>
              <a:t>       betatron cleaning insertion with 8.7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dirty="0" smtClean="0"/>
              <a:t>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dirty="0" smtClean="0"/>
              <a:t>At top energy the bottleneck is the triplet, with an aperture of 16.2 </a:t>
            </a:r>
            <a:r>
              <a:rPr lang="el-GR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reliminary aperture settings: 25 mm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9" y="2491937"/>
            <a:ext cx="45529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One more collimator is added to protect the 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97280" y="30837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rgbClr val="00B0F0"/>
                </a:solidFill>
              </a:rPr>
              <a:t>Collimator settings 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" y="2428693"/>
            <a:ext cx="5024846" cy="391114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257006" y="2525486"/>
            <a:ext cx="583474" cy="1724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63" y="1957660"/>
            <a:ext cx="5128444" cy="222168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663" y="4411769"/>
            <a:ext cx="5128444" cy="19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4763" y="2223919"/>
            <a:ext cx="5129900" cy="420002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stored energy (6.6 GJ)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CFC is not suitable for the collimator material with its low electrical conductivity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thermal stability, high robustness, good electrical conductivity</a:t>
            </a:r>
            <a:endParaRPr lang="en-US" altLang="zh-CN" sz="29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Novel composite materials might be suitable as the TCP, and TCSG materials, like </a:t>
            </a:r>
            <a:r>
              <a:rPr lang="en-US" altLang="zh-CN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MoGr</a:t>
            </a:r>
            <a:r>
              <a:rPr lang="en-US" altLang="zh-CN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CuCD</a:t>
            </a:r>
            <a:r>
              <a:rPr lang="en-US" altLang="zh-CN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 other composite materials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step: all materials for collimators are the same as LHC </a:t>
            </a:r>
          </a:p>
          <a:p>
            <a:pPr>
              <a:buFont typeface="Wingdings" panose="05000000000000000000" pitchFamily="2" charset="2"/>
              <a:buChar char="u"/>
            </a:pP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784763" y="755862"/>
            <a:ext cx="10058400" cy="80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rgbClr val="00B0F0"/>
                </a:solidFill>
              </a:rPr>
              <a:t>Materials </a:t>
            </a:r>
            <a:r>
              <a:rPr lang="en-US" altLang="zh-CN" sz="4000" dirty="0">
                <a:solidFill>
                  <a:srgbClr val="00B0F0"/>
                </a:solidFill>
              </a:rPr>
              <a:t>for </a:t>
            </a:r>
            <a:r>
              <a:rPr lang="en-US" altLang="zh-CN" sz="4000" dirty="0" smtClean="0">
                <a:solidFill>
                  <a:srgbClr val="00B0F0"/>
                </a:solidFill>
              </a:rPr>
              <a:t>preliminary SPPC collimators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663" y="2670223"/>
            <a:ext cx="6121219" cy="25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B0F0"/>
                </a:solidFill>
              </a:rPr>
              <a:t>Simulation condition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3074" y="1845734"/>
            <a:ext cx="9962606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 Collimator settings – similar physical gaps as the LHC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 Simulation code: MERLIN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 35.7 TeV beam </a:t>
            </a:r>
            <a:r>
              <a:rPr lang="en-US" altLang="zh-CN" sz="1800" dirty="0" smtClean="0"/>
              <a:t>energy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Betatron: Primary 6 </a:t>
            </a:r>
            <a:r>
              <a:rPr lang="el-GR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Secondary 7 </a:t>
            </a:r>
            <a:r>
              <a:rPr lang="el-GR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Absorber 10 </a:t>
            </a:r>
            <a:r>
              <a:rPr lang="el-GR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Momentum: 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Primary </a:t>
            </a:r>
            <a:r>
              <a:rPr lang="en-US" altLang="zh-CN" sz="1800" dirty="0" smtClean="0"/>
              <a:t>12 </a:t>
            </a:r>
            <a:r>
              <a:rPr lang="el-GR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Secondary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l-GR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Absorber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l-GR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collimator: 11</a:t>
            </a:r>
            <a:r>
              <a:rPr lang="el-GR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zh-CN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 4.1 </a:t>
            </a:r>
            <a:r>
              <a:rPr lang="el-GR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rad emittance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 Horizontal beam halo – ring in x </a:t>
            </a:r>
            <a:r>
              <a:rPr lang="en-US" altLang="zh-CN" sz="1800" dirty="0" err="1" smtClean="0"/>
              <a:t>x</a:t>
            </a:r>
            <a:r>
              <a:rPr lang="en-US" altLang="zh-CN" sz="1800" dirty="0" smtClean="0"/>
              <a:t>’ , Gaussian in y </a:t>
            </a:r>
            <a:r>
              <a:rPr lang="en-US" altLang="zh-CN" sz="1800" dirty="0" err="1" smtClean="0"/>
              <a:t>y</a:t>
            </a:r>
            <a:r>
              <a:rPr lang="en-US" altLang="zh-CN" sz="1800" dirty="0" smtClean="0"/>
              <a:t>’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 1 </a:t>
            </a:r>
            <a:r>
              <a:rPr lang="el-GR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800" dirty="0" smtClean="0"/>
              <a:t>Impact factor on horizontal primary collimator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beam energy spread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 50 M particles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 300 turns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50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 smtClean="0"/>
                  <a:t> Particles </a:t>
                </a:r>
                <a:r>
                  <a:rPr lang="en-US" altLang="zh-CN" dirty="0"/>
                  <a:t>only generated on the jaw </a:t>
                </a:r>
                <a:r>
                  <a:rPr lang="en-US" altLang="zh-CN" dirty="0" smtClean="0"/>
                  <a:t>face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Track particles and record the locations where impact the beam pipe or cleaned by a collimator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Use the loss locations to define the cleaning efficiency: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i="1" dirty="0" err="1" smtClean="0"/>
                  <a:t>ni</a:t>
                </a:r>
                <a:r>
                  <a:rPr lang="en-US" altLang="zh-CN" dirty="0" smtClean="0"/>
                  <a:t> is the number of particles lost in a bin of size </a:t>
                </a:r>
                <a:r>
                  <a:rPr lang="el-GR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is the total number of lost particles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bin size use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cm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2273" r="-1515" b="-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 txBox="1">
            <a:spLocks/>
          </p:cNvSpPr>
          <p:nvPr/>
        </p:nvSpPr>
        <p:spPr>
          <a:xfrm>
            <a:off x="1097280" y="2822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rgbClr val="00B0F0"/>
                </a:solidFill>
              </a:rPr>
              <a:t>Simulation condition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22514" y="517086"/>
            <a:ext cx="11599817" cy="1098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rgbClr val="00B0F0"/>
                </a:solidFill>
              </a:rPr>
              <a:t>Multi-particle simulation results (without protection collimator)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94" y="1743949"/>
            <a:ext cx="7015462" cy="455495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0092" y="6427708"/>
            <a:ext cx="803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Some beam loss at cold region could cause the superconducting magnet quenching!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156960" y="3030582"/>
            <a:ext cx="679268" cy="101890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1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2149" y="591403"/>
            <a:ext cx="11077303" cy="109806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00B0F0"/>
                </a:solidFill>
              </a:rPr>
              <a:t>Multi-particle simulation results (with protection collimator)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8" y="1750424"/>
            <a:ext cx="7114903" cy="4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3737" y="182100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B0F0"/>
                </a:solidFill>
              </a:rPr>
              <a:t>Beam loss distribution around the whole ring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16" y="1737360"/>
            <a:ext cx="6882335" cy="45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B0F0"/>
                </a:solidFill>
              </a:rPr>
              <a:t>Outline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5155" y="2599090"/>
            <a:ext cx="8451723" cy="2791516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Introduction about beam collimation</a:t>
            </a:r>
          </a:p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Introduction about LHC and HL-LHC collimation system</a:t>
            </a:r>
          </a:p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Consideration about new collimation optics for SPPC </a:t>
            </a:r>
          </a:p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Preliminary multi-particle simulation results</a:t>
            </a:r>
          </a:p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Next step</a:t>
            </a:r>
            <a:endParaRPr lang="en-US" altLang="zh-CN" sz="2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53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B0F0"/>
                </a:solidFill>
              </a:rPr>
              <a:t>Next step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3074" y="2403083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Use another simulation code - SixTrack to do the multi-particle simulation to benchmark with </a:t>
            </a:r>
            <a:r>
              <a:rPr lang="en-US" altLang="zh-CN" sz="2800" dirty="0" err="1" smtClean="0"/>
              <a:t>MerLin</a:t>
            </a:r>
            <a:r>
              <a:rPr lang="en-US" altLang="zh-CN" sz="2800" dirty="0" smtClean="0"/>
              <a:t> code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Optimize the collimation method to obtain higher collimation efficiency</a:t>
            </a:r>
          </a:p>
        </p:txBody>
      </p:sp>
    </p:spTree>
    <p:extLst>
      <p:ext uri="{BB962C8B-B14F-4D97-AF65-F5344CB8AC3E}">
        <p14:creationId xmlns:p14="http://schemas.microsoft.com/office/powerpoint/2010/main" val="30494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114" y="2246032"/>
            <a:ext cx="10067108" cy="1450757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 smtClean="0"/>
              <a:t>Thanks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301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Introduction about beam </a:t>
            </a:r>
            <a:r>
              <a:rPr lang="en-US" altLang="zh-CN" sz="4000" dirty="0" smtClean="0">
                <a:solidFill>
                  <a:srgbClr val="00B0F0"/>
                </a:solidFill>
              </a:rPr>
              <a:t>collimation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24" y="1834400"/>
            <a:ext cx="8317911" cy="43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97280" y="1132114"/>
            <a:ext cx="10058400" cy="605246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Introduction about LHC collimation </a:t>
            </a:r>
            <a:r>
              <a:rPr lang="en-US" altLang="zh-CN" sz="4000" dirty="0" smtClean="0">
                <a:solidFill>
                  <a:srgbClr val="00B0F0"/>
                </a:solidFill>
              </a:rPr>
              <a:t>system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1982624"/>
            <a:ext cx="434546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箭头 6"/>
          <p:cNvSpPr/>
          <p:nvPr/>
        </p:nvSpPr>
        <p:spPr>
          <a:xfrm>
            <a:off x="6193971" y="2206394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252504" y="4714411"/>
                <a:ext cx="3459158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 smtClean="0">
                    <a:solidFill>
                      <a:srgbClr val="FF0000"/>
                    </a:solidFill>
                  </a:rPr>
                  <a:t>The cleaning inefficiency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04" y="4714411"/>
                <a:ext cx="3459158" cy="379656"/>
              </a:xfrm>
              <a:prstGeom prst="rect">
                <a:avLst/>
              </a:prstGeom>
              <a:blipFill rotWithShape="0">
                <a:blip r:embed="rId3"/>
                <a:stretch>
                  <a:fillRect l="-1587" t="-4762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7252504" y="1965960"/>
            <a:ext cx="376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Very good performance of collimation system so far</a:t>
            </a:r>
          </a:p>
        </p:txBody>
      </p:sp>
      <p:sp>
        <p:nvSpPr>
          <p:cNvPr id="10" name="右箭头 9"/>
          <p:cNvSpPr/>
          <p:nvPr/>
        </p:nvSpPr>
        <p:spPr>
          <a:xfrm>
            <a:off x="6193971" y="2846005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252504" y="2723011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Multi-stage collimation system is used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56670" y="3203063"/>
            <a:ext cx="376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108 movable collimators (TCP, TCSG, TCT, TCLA..)</a:t>
            </a:r>
          </a:p>
        </p:txBody>
      </p:sp>
      <p:sp>
        <p:nvSpPr>
          <p:cNvPr id="13" name="右箭头 12"/>
          <p:cNvSpPr/>
          <p:nvPr/>
        </p:nvSpPr>
        <p:spPr>
          <a:xfrm>
            <a:off x="6193971" y="3485616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252504" y="3958737"/>
            <a:ext cx="3868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IR3 for momentum collimation and IR7 for betatron collimation</a:t>
            </a:r>
          </a:p>
        </p:txBody>
      </p:sp>
      <p:sp>
        <p:nvSpPr>
          <p:cNvPr id="15" name="右箭头 14"/>
          <p:cNvSpPr/>
          <p:nvPr/>
        </p:nvSpPr>
        <p:spPr>
          <a:xfrm>
            <a:off x="6193971" y="4181897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193971" y="4821508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6193971" y="5483350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252503" y="5269560"/>
            <a:ext cx="3946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FCC-</a:t>
            </a:r>
            <a:r>
              <a:rPr lang="en-US" altLang="zh-CN" dirty="0" err="1" smtClean="0">
                <a:solidFill>
                  <a:srgbClr val="FF0000"/>
                </a:solidFill>
              </a:rPr>
              <a:t>hh</a:t>
            </a:r>
            <a:r>
              <a:rPr lang="en-US" altLang="zh-CN" dirty="0" smtClean="0">
                <a:solidFill>
                  <a:srgbClr val="FF0000"/>
                </a:solidFill>
              </a:rPr>
              <a:t> collimation system is just scaled from LHC’s so far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9" y="1982624"/>
            <a:ext cx="4677183" cy="405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021080" y="454902"/>
            <a:ext cx="10683240" cy="1356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rgbClr val="00B0F0"/>
                </a:solidFill>
              </a:rPr>
              <a:t>Limitation of further improving collimation efficiency</a:t>
            </a:r>
            <a:endParaRPr lang="en-US" altLang="zh-CN" sz="4000" dirty="0">
              <a:solidFill>
                <a:srgbClr val="00B0F0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6468969" y="2290354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6" descr="p1.tiff"/>
          <p:cNvPicPr>
            <a:picLocks noChangeAspect="1"/>
          </p:cNvPicPr>
          <p:nvPr/>
        </p:nvPicPr>
        <p:blipFill>
          <a:blip r:embed="rId3"/>
          <a:srcRect b="3418"/>
          <a:stretch>
            <a:fillRect/>
          </a:stretch>
        </p:blipFill>
        <p:spPr>
          <a:xfrm>
            <a:off x="533400" y="1962692"/>
            <a:ext cx="5688053" cy="399941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65125" y="2049920"/>
            <a:ext cx="4728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ea typeface="Adobe 楷体 Std R" pitchFamily="18" charset="-122"/>
              </a:rPr>
              <a:t>Main cold losses: Dispersion Suppression (DS) system downstream of IR7</a:t>
            </a:r>
            <a:endParaRPr lang="zh-CN" altLang="en-US" dirty="0">
              <a:solidFill>
                <a:srgbClr val="FF0000"/>
              </a:solidFill>
              <a:ea typeface="Adobe 楷体 Std R" pitchFamily="18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474002" y="3043645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265125" y="2803210"/>
            <a:ext cx="459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Cold losses mainly caused by Single Diffractive (SD) effect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6476178" y="3796936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65125" y="3559902"/>
            <a:ext cx="451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Characteristic: with little scattering angle and some energy losses after hitting TCP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6468969" y="4550227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265125" y="4316594"/>
            <a:ext cx="472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Betatron collimation system has no effect about these particles</a:t>
            </a:r>
          </a:p>
        </p:txBody>
      </p:sp>
      <p:sp>
        <p:nvSpPr>
          <p:cNvPr id="18" name="右箭头 17"/>
          <p:cNvSpPr/>
          <p:nvPr/>
        </p:nvSpPr>
        <p:spPr>
          <a:xfrm>
            <a:off x="6476178" y="5303518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265125" y="5201583"/>
            <a:ext cx="412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Cold losses will cause magnets quenching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2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12"/>
    </mc:Choice>
    <mc:Fallback xmlns="">
      <p:transition spd="slow" advTm="75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73" y="2863714"/>
            <a:ext cx="5225143" cy="18743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B0F0"/>
                </a:solidFill>
              </a:rPr>
              <a:t>Single diffractive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8939" y="2011814"/>
            <a:ext cx="61308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smtClean="0"/>
              <a:t>Two nucleons with quarks denoted as x approach each other.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smtClean="0"/>
              <a:t>A </a:t>
            </a:r>
            <a:r>
              <a:rPr lang="en-US" altLang="zh-CN" dirty="0" err="1" smtClean="0"/>
              <a:t>pomeron</a:t>
            </a:r>
            <a:r>
              <a:rPr lang="en-US" altLang="zh-CN" dirty="0" smtClean="0"/>
              <a:t> is exchanged between two quarks, with an energy transfer denoted </a:t>
            </a:r>
            <a:r>
              <a:rPr lang="en-US" altLang="zh-CN" i="1" dirty="0" err="1" smtClean="0"/>
              <a:t>Mx</a:t>
            </a:r>
            <a:r>
              <a:rPr lang="en-US" altLang="zh-CN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smtClean="0"/>
              <a:t>The lower proton is excited to a higher angular momentum state, and the upper proton acquires a momentum transfer 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smtClean="0"/>
              <a:t>The lower proton de-excites and decays, whilst the upper proton survives with its trajectory and energy adjusted.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smtClean="0"/>
              <a:t>Single diffraction generates an off-momentum beam halo due to the energy loss (</a:t>
            </a:r>
            <a:r>
              <a:rPr lang="en-US" altLang="zh-CN" i="1" dirty="0" err="1" smtClean="0"/>
              <a:t>Mx</a:t>
            </a:r>
            <a:r>
              <a:rPr lang="en-US" altLang="zh-CN" dirty="0" smtClean="0"/>
              <a:t>) of the incident proton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96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rgbClr val="00B0F0"/>
                </a:solidFill>
              </a:rPr>
              <a:t>A solution at the HL-LHC</a:t>
            </a:r>
            <a:endParaRPr lang="en-US" altLang="zh-CN" sz="4000" dirty="0">
              <a:solidFill>
                <a:srgbClr val="00B0F0"/>
              </a:solidFill>
            </a:endParaRPr>
          </a:p>
        </p:txBody>
      </p:sp>
      <p:pic>
        <p:nvPicPr>
          <p:cNvPr id="7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6383" y="1887583"/>
            <a:ext cx="4343123" cy="372073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6" y="2283049"/>
            <a:ext cx="7051257" cy="300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35" y="1887583"/>
            <a:ext cx="8980631" cy="44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85"/>
    </mc:Choice>
    <mc:Fallback xmlns="">
      <p:transition spd="slow" advTm="60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B0F0"/>
                </a:solidFill>
              </a:rPr>
              <a:t>Our </a:t>
            </a:r>
            <a:r>
              <a:rPr lang="en-US" altLang="zh-CN" sz="4000" dirty="0">
                <a:solidFill>
                  <a:srgbClr val="00B0F0"/>
                </a:solidFill>
              </a:rPr>
              <a:t>solution at the </a:t>
            </a:r>
            <a:r>
              <a:rPr lang="en-US" altLang="zh-CN" sz="4000" dirty="0" smtClean="0">
                <a:solidFill>
                  <a:srgbClr val="00B0F0"/>
                </a:solidFill>
              </a:rPr>
              <a:t>SPPC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"/>
          <a:stretch/>
        </p:blipFill>
        <p:spPr>
          <a:xfrm>
            <a:off x="643635" y="1944286"/>
            <a:ext cx="4715321" cy="42226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52753" y="3676666"/>
            <a:ext cx="5521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If one puts the whole momentum collimation system in the same long straight section after betatron collimation system,  one can also remove these particles</a:t>
            </a:r>
          </a:p>
        </p:txBody>
      </p:sp>
      <p:sp>
        <p:nvSpPr>
          <p:cNvPr id="8" name="矩形 7"/>
          <p:cNvSpPr/>
          <p:nvPr/>
        </p:nvSpPr>
        <p:spPr>
          <a:xfrm>
            <a:off x="6252753" y="1965960"/>
            <a:ext cx="568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Particles with energy loss would be lost in DS downstream the LSS, where the dispersion starts to increase</a:t>
            </a:r>
          </a:p>
        </p:txBody>
      </p:sp>
      <p:sp>
        <p:nvSpPr>
          <p:cNvPr id="9" name="矩形 8"/>
          <p:cNvSpPr/>
          <p:nvPr/>
        </p:nvSpPr>
        <p:spPr>
          <a:xfrm>
            <a:off x="6252753" y="4952029"/>
            <a:ext cx="391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 very long straight section is needed…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644242" y="2220833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644242" y="4055600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644242" y="5053964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644242" y="5736525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52752" y="5634590"/>
            <a:ext cx="517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Fortunately, we have a long straight section to use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52752" y="2854318"/>
            <a:ext cx="568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method above is not suitable for SPPC due to high neutron radiation from the collimators</a:t>
            </a:r>
          </a:p>
        </p:txBody>
      </p:sp>
      <p:sp>
        <p:nvSpPr>
          <p:cNvPr id="15" name="右箭头 14"/>
          <p:cNvSpPr/>
          <p:nvPr/>
        </p:nvSpPr>
        <p:spPr>
          <a:xfrm>
            <a:off x="5644242" y="3138216"/>
            <a:ext cx="548640" cy="16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3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56"/>
    </mc:Choice>
    <mc:Fallback xmlns="">
      <p:transition spd="slow" advTm="1301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1140823"/>
            <a:ext cx="10058400" cy="59653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Consideration about new collimation optics for SPPC </a:t>
            </a:r>
            <a:endParaRPr lang="zh-CN" altLang="en-US" sz="32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910" y="1846263"/>
            <a:ext cx="870450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7.3|7.3|10.8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2.1|48.5|30.4"/>
</p:tagLst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11185</TotalTime>
  <Words>794</Words>
  <Application>Microsoft Office PowerPoint</Application>
  <PresentationFormat>宽屏</PresentationFormat>
  <Paragraphs>141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Adobe 楷体 Std R</vt:lpstr>
      <vt:lpstr>宋体</vt:lpstr>
      <vt:lpstr>Calibri</vt:lpstr>
      <vt:lpstr>Calibri Light</vt:lpstr>
      <vt:lpstr>Cambria Math</vt:lpstr>
      <vt:lpstr>Times New Roman</vt:lpstr>
      <vt:lpstr>Wingdings</vt:lpstr>
      <vt:lpstr>回顾</vt:lpstr>
      <vt:lpstr>Beam collimation for SPPC</vt:lpstr>
      <vt:lpstr>Outline</vt:lpstr>
      <vt:lpstr>Introduction about beam collimation</vt:lpstr>
      <vt:lpstr>Introduction about LHC collimation system</vt:lpstr>
      <vt:lpstr>Limitation of further improving collimation efficiency</vt:lpstr>
      <vt:lpstr>Single diffractive</vt:lpstr>
      <vt:lpstr>A solution at the HL-LHC</vt:lpstr>
      <vt:lpstr>Our solution at the SPPC</vt:lpstr>
      <vt:lpstr>Consideration about new collimation optics for SPPC </vt:lpstr>
      <vt:lpstr>Lattice design for collimation</vt:lpstr>
      <vt:lpstr>Collimator settings </vt:lpstr>
      <vt:lpstr>Aperture calculations</vt:lpstr>
      <vt:lpstr>PowerPoint 演示文稿</vt:lpstr>
      <vt:lpstr>PowerPoint 演示文稿</vt:lpstr>
      <vt:lpstr>Simulation condition</vt:lpstr>
      <vt:lpstr>PowerPoint 演示文稿</vt:lpstr>
      <vt:lpstr>PowerPoint 演示文稿</vt:lpstr>
      <vt:lpstr>Multi-particle simulation results (with protection collimator)</vt:lpstr>
      <vt:lpstr>Beam loss distribution around the whole ring</vt:lpstr>
      <vt:lpstr>Next step</vt:lpstr>
      <vt:lpstr>Thanks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collimation for SPPC</dc:title>
  <dc:creator>zy</dc:creator>
  <cp:lastModifiedBy>zy</cp:lastModifiedBy>
  <cp:revision>46</cp:revision>
  <dcterms:created xsi:type="dcterms:W3CDTF">2016-08-23T16:09:38Z</dcterms:created>
  <dcterms:modified xsi:type="dcterms:W3CDTF">2016-08-31T16:41:19Z</dcterms:modified>
</cp:coreProperties>
</file>