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6" r:id="rId3"/>
    <p:sldId id="257" r:id="rId4"/>
    <p:sldId id="258" r:id="rId5"/>
    <p:sldId id="259" r:id="rId6"/>
    <p:sldId id="260" r:id="rId7"/>
    <p:sldId id="299" r:id="rId8"/>
    <p:sldId id="261" r:id="rId9"/>
    <p:sldId id="262" r:id="rId10"/>
    <p:sldId id="264" r:id="rId11"/>
    <p:sldId id="265" r:id="rId12"/>
    <p:sldId id="267" r:id="rId13"/>
    <p:sldId id="268" r:id="rId14"/>
    <p:sldId id="271" r:id="rId15"/>
    <p:sldId id="272" r:id="rId16"/>
    <p:sldId id="296" r:id="rId17"/>
    <p:sldId id="295" r:id="rId18"/>
    <p:sldId id="292" r:id="rId19"/>
    <p:sldId id="293" r:id="rId20"/>
    <p:sldId id="290" r:id="rId21"/>
    <p:sldId id="297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work\CEPC\CEPC%20work\error_study\CEPC\Dynamic%20aperture\PDR\DA%20after%20orbit%20correct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DA(on-momentum) after</a:t>
            </a:r>
            <a:r>
              <a:rPr lang="en-US" altLang="zh-CN" baseline="0"/>
              <a:t> orbit correction</a:t>
            </a:r>
            <a:endParaRPr lang="zh-CN" alt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DA_y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Sheet1!$B$1:$B$20</c:f>
              <c:numCache>
                <c:formatCode>General</c:formatCode>
                <c:ptCount val="20"/>
                <c:pt idx="0">
                  <c:v>57</c:v>
                </c:pt>
                <c:pt idx="1">
                  <c:v>58</c:v>
                </c:pt>
                <c:pt idx="2">
                  <c:v>58</c:v>
                </c:pt>
                <c:pt idx="3">
                  <c:v>59</c:v>
                </c:pt>
                <c:pt idx="4">
                  <c:v>60</c:v>
                </c:pt>
                <c:pt idx="5">
                  <c:v>61</c:v>
                </c:pt>
                <c:pt idx="6">
                  <c:v>56</c:v>
                </c:pt>
                <c:pt idx="7">
                  <c:v>55</c:v>
                </c:pt>
                <c:pt idx="8">
                  <c:v>56</c:v>
                </c:pt>
                <c:pt idx="9">
                  <c:v>57</c:v>
                </c:pt>
                <c:pt idx="10">
                  <c:v>58</c:v>
                </c:pt>
                <c:pt idx="11">
                  <c:v>59</c:v>
                </c:pt>
                <c:pt idx="12">
                  <c:v>60</c:v>
                </c:pt>
                <c:pt idx="13">
                  <c:v>33</c:v>
                </c:pt>
                <c:pt idx="14">
                  <c:v>57</c:v>
                </c:pt>
                <c:pt idx="15">
                  <c:v>56</c:v>
                </c:pt>
                <c:pt idx="16">
                  <c:v>55</c:v>
                </c:pt>
                <c:pt idx="17">
                  <c:v>57</c:v>
                </c:pt>
                <c:pt idx="18">
                  <c:v>58</c:v>
                </c:pt>
                <c:pt idx="19">
                  <c:v>59</c:v>
                </c:pt>
              </c:numCache>
            </c:numRef>
          </c:val>
        </c:ser>
        <c:ser>
          <c:idx val="1"/>
          <c:order val="1"/>
          <c:tx>
            <c:v>DA_x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Sheet1!$C$1:$C$20</c:f>
              <c:numCache>
                <c:formatCode>General</c:formatCode>
                <c:ptCount val="20"/>
                <c:pt idx="0">
                  <c:v>12</c:v>
                </c:pt>
                <c:pt idx="1">
                  <c:v>13</c:v>
                </c:pt>
                <c:pt idx="2">
                  <c:v>14</c:v>
                </c:pt>
                <c:pt idx="3">
                  <c:v>11</c:v>
                </c:pt>
                <c:pt idx="4">
                  <c:v>10</c:v>
                </c:pt>
                <c:pt idx="5">
                  <c:v>12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12</c:v>
                </c:pt>
                <c:pt idx="10">
                  <c:v>11</c:v>
                </c:pt>
                <c:pt idx="11">
                  <c:v>10</c:v>
                </c:pt>
                <c:pt idx="12">
                  <c:v>10</c:v>
                </c:pt>
                <c:pt idx="13">
                  <c:v>9</c:v>
                </c:pt>
                <c:pt idx="14">
                  <c:v>12</c:v>
                </c:pt>
                <c:pt idx="15">
                  <c:v>13</c:v>
                </c:pt>
                <c:pt idx="16">
                  <c:v>11</c:v>
                </c:pt>
                <c:pt idx="17">
                  <c:v>10</c:v>
                </c:pt>
                <c:pt idx="18">
                  <c:v>11</c:v>
                </c:pt>
                <c:pt idx="19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1553456"/>
        <c:axId val="151553848"/>
      </c:barChart>
      <c:catAx>
        <c:axId val="1515534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seeds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51553848"/>
        <c:crosses val="autoZero"/>
        <c:auto val="1"/>
        <c:lblAlgn val="ctr"/>
        <c:lblOffset val="100"/>
        <c:noMultiLvlLbl val="0"/>
      </c:catAx>
      <c:valAx>
        <c:axId val="151553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DA _xy (</a:t>
                </a:r>
                <a:r>
                  <a:rPr lang="en-US" altLang="zh-CN">
                    <a:sym typeface="Symbol" panose="05050102010706020507" pitchFamily="18" charset="2"/>
                  </a:rPr>
                  <a:t>)</a:t>
                </a:r>
                <a:endParaRPr lang="zh-CN" alt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51553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EAAEF8-260E-4111-B1ED-EFFDE7D4F406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BDCABCB5-0F34-42A2-A157-86DBC25B926A}">
      <dgm:prSet phldrT="[文本]"/>
      <dgm:spPr/>
      <dgm:t>
        <a:bodyPr/>
        <a:lstStyle/>
        <a:p>
          <a:r>
            <a:rPr lang="en-US" altLang="zh-CN" dirty="0" smtClean="0"/>
            <a:t>Bend multipole errors (whole ring including FFS)</a:t>
          </a:r>
          <a:endParaRPr lang="zh-CN" altLang="en-US" dirty="0"/>
        </a:p>
      </dgm:t>
    </dgm:pt>
    <dgm:pt modelId="{88DA31A9-3B66-4C95-ACB5-8F51F5496E35}" type="parTrans" cxnId="{4DC001B9-7651-45D3-9140-CF22287A00AA}">
      <dgm:prSet/>
      <dgm:spPr/>
      <dgm:t>
        <a:bodyPr/>
        <a:lstStyle/>
        <a:p>
          <a:endParaRPr lang="zh-CN" altLang="en-US"/>
        </a:p>
      </dgm:t>
    </dgm:pt>
    <dgm:pt modelId="{E7B9F3C4-FFF2-48F8-BAE0-60634D7A2FAC}" type="sibTrans" cxnId="{4DC001B9-7651-45D3-9140-CF22287A00AA}">
      <dgm:prSet/>
      <dgm:spPr/>
      <dgm:t>
        <a:bodyPr/>
        <a:lstStyle/>
        <a:p>
          <a:endParaRPr lang="zh-CN" altLang="en-US"/>
        </a:p>
      </dgm:t>
    </dgm:pt>
    <dgm:pt modelId="{142C6356-8A01-4396-A9D4-743ABBA85FB2}">
      <dgm:prSet phldrT="[文本]"/>
      <dgm:spPr/>
      <dgm:t>
        <a:bodyPr/>
        <a:lstStyle/>
        <a:p>
          <a:r>
            <a:rPr lang="en-US" altLang="zh-CN" dirty="0" smtClean="0"/>
            <a:t>Quad multipole errors</a:t>
          </a:r>
        </a:p>
        <a:p>
          <a:r>
            <a:rPr lang="en-US" altLang="zh-CN" dirty="0" smtClean="0"/>
            <a:t>(whole ring including FFS)</a:t>
          </a:r>
          <a:endParaRPr lang="zh-CN" altLang="en-US" dirty="0"/>
        </a:p>
      </dgm:t>
    </dgm:pt>
    <dgm:pt modelId="{5B815278-0369-4C04-BB48-EAC5B1E5FD01}" type="parTrans" cxnId="{1CD6A426-9311-4168-8AD6-2AE7F02474D1}">
      <dgm:prSet/>
      <dgm:spPr/>
      <dgm:t>
        <a:bodyPr/>
        <a:lstStyle/>
        <a:p>
          <a:endParaRPr lang="zh-CN" altLang="en-US"/>
        </a:p>
      </dgm:t>
    </dgm:pt>
    <dgm:pt modelId="{EA350F5F-C20B-4192-999A-67959638F7DE}" type="sibTrans" cxnId="{1CD6A426-9311-4168-8AD6-2AE7F02474D1}">
      <dgm:prSet/>
      <dgm:spPr/>
      <dgm:t>
        <a:bodyPr/>
        <a:lstStyle/>
        <a:p>
          <a:endParaRPr lang="zh-CN" altLang="en-US"/>
        </a:p>
      </dgm:t>
    </dgm:pt>
    <dgm:pt modelId="{08DC0776-202A-41BE-9719-33410301A070}">
      <dgm:prSet phldrT="[文本]"/>
      <dgm:spPr/>
      <dgm:t>
        <a:bodyPr/>
        <a:lstStyle/>
        <a:p>
          <a:r>
            <a:rPr lang="en-US" altLang="zh-CN" dirty="0" err="1" smtClean="0"/>
            <a:t>Sextupole</a:t>
          </a:r>
          <a:r>
            <a:rPr lang="en-US" altLang="zh-CN" dirty="0" smtClean="0"/>
            <a:t> multipole errors(whole ring including FFS)</a:t>
          </a:r>
          <a:endParaRPr lang="zh-CN" altLang="en-US" dirty="0"/>
        </a:p>
      </dgm:t>
    </dgm:pt>
    <dgm:pt modelId="{9AB97C09-8C83-47ED-8FC1-4D33337FE134}" type="parTrans" cxnId="{C61A6E96-9853-4402-944A-391F72E868BA}">
      <dgm:prSet/>
      <dgm:spPr/>
      <dgm:t>
        <a:bodyPr/>
        <a:lstStyle/>
        <a:p>
          <a:endParaRPr lang="zh-CN" altLang="en-US"/>
        </a:p>
      </dgm:t>
    </dgm:pt>
    <dgm:pt modelId="{9EDEE7A2-F0BE-4424-ACC1-2265929F56EB}" type="sibTrans" cxnId="{C61A6E96-9853-4402-944A-391F72E868BA}">
      <dgm:prSet/>
      <dgm:spPr/>
      <dgm:t>
        <a:bodyPr/>
        <a:lstStyle/>
        <a:p>
          <a:endParaRPr lang="zh-CN" altLang="en-US"/>
        </a:p>
      </dgm:t>
    </dgm:pt>
    <dgm:pt modelId="{C834048A-F1CC-4E9F-A1C0-56B0777C6C05}">
      <dgm:prSet phldrT="[文本]"/>
      <dgm:spPr/>
      <dgm:t>
        <a:bodyPr/>
        <a:lstStyle/>
        <a:p>
          <a:r>
            <a:rPr lang="en-US" altLang="zh-CN" dirty="0" smtClean="0"/>
            <a:t>(B,Q,S)multiple errors</a:t>
          </a:r>
        </a:p>
        <a:p>
          <a:r>
            <a:rPr lang="en-US" altLang="zh-CN" dirty="0" smtClean="0"/>
            <a:t>(whole ring including FFS)</a:t>
          </a:r>
          <a:endParaRPr lang="zh-CN" altLang="en-US" dirty="0"/>
        </a:p>
      </dgm:t>
    </dgm:pt>
    <dgm:pt modelId="{A9B2ACA5-832D-4C42-94EE-4CB803A24138}" type="parTrans" cxnId="{59351F79-FC09-4A46-92E7-00673A05C3D9}">
      <dgm:prSet/>
      <dgm:spPr/>
      <dgm:t>
        <a:bodyPr/>
        <a:lstStyle/>
        <a:p>
          <a:endParaRPr lang="zh-CN" altLang="en-US"/>
        </a:p>
      </dgm:t>
    </dgm:pt>
    <dgm:pt modelId="{D8026BE1-DE59-4127-9880-CFBD89125549}" type="sibTrans" cxnId="{59351F79-FC09-4A46-92E7-00673A05C3D9}">
      <dgm:prSet/>
      <dgm:spPr/>
      <dgm:t>
        <a:bodyPr/>
        <a:lstStyle/>
        <a:p>
          <a:endParaRPr lang="zh-CN" altLang="en-US"/>
        </a:p>
      </dgm:t>
    </dgm:pt>
    <dgm:pt modelId="{F93FEA50-6DC0-44AF-9117-76D417760401}" type="pres">
      <dgm:prSet presAssocID="{2CEAAEF8-260E-4111-B1ED-EFFDE7D4F40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1A51F22-6362-4BD9-8923-24A9E198E447}" type="pres">
      <dgm:prSet presAssocID="{BDCABCB5-0F34-42A2-A157-86DBC25B926A}" presName="compNode" presStyleCnt="0"/>
      <dgm:spPr/>
    </dgm:pt>
    <dgm:pt modelId="{39968D9A-E28F-42DB-A053-32A6750C3EE7}" type="pres">
      <dgm:prSet presAssocID="{BDCABCB5-0F34-42A2-A157-86DBC25B926A}" presName="pictRect" presStyleLbl="nod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1FE38BB-BC93-4EEF-B219-F28D84A4109A}" type="pres">
      <dgm:prSet presAssocID="{BDCABCB5-0F34-42A2-A157-86DBC25B926A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4F15045-A063-4EF2-A66B-8060647A77D0}" type="pres">
      <dgm:prSet presAssocID="{E7B9F3C4-FFF2-48F8-BAE0-60634D7A2FAC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8A84356D-B6F7-4515-BC5B-9F485FF6F0F3}" type="pres">
      <dgm:prSet presAssocID="{142C6356-8A01-4396-A9D4-743ABBA85FB2}" presName="compNode" presStyleCnt="0"/>
      <dgm:spPr/>
    </dgm:pt>
    <dgm:pt modelId="{AFD0B5C5-9CF9-4D6D-95BC-7DC754321789}" type="pres">
      <dgm:prSet presAssocID="{142C6356-8A01-4396-A9D4-743ABBA85FB2}" presName="pictRect" presStyleLbl="nod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A56F377-C16C-41D2-8DBB-F1BC0710AEC9}" type="pres">
      <dgm:prSet presAssocID="{142C6356-8A01-4396-A9D4-743ABBA85FB2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3A62E11-A697-4A4C-AEE3-B07C1E094E82}" type="pres">
      <dgm:prSet presAssocID="{EA350F5F-C20B-4192-999A-67959638F7DE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A9D0BABF-031B-4CB5-9376-B57B6E09E8BA}" type="pres">
      <dgm:prSet presAssocID="{08DC0776-202A-41BE-9719-33410301A070}" presName="compNode" presStyleCnt="0"/>
      <dgm:spPr/>
    </dgm:pt>
    <dgm:pt modelId="{2802570E-7981-49BE-9275-C1C03865864F}" type="pres">
      <dgm:prSet presAssocID="{08DC0776-202A-41BE-9719-33410301A070}" presName="pictRect" presStyleLbl="nod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BF016DF9-0434-46D2-94FD-56BBEF505003}" type="pres">
      <dgm:prSet presAssocID="{08DC0776-202A-41BE-9719-33410301A070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563D24F-F8FC-4CE6-AA95-62B3DDB3F9C7}" type="pres">
      <dgm:prSet presAssocID="{9EDEE7A2-F0BE-4424-ACC1-2265929F56EB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F32555B4-FF99-4A01-9590-DB6273C27FBF}" type="pres">
      <dgm:prSet presAssocID="{C834048A-F1CC-4E9F-A1C0-56B0777C6C05}" presName="compNode" presStyleCnt="0"/>
      <dgm:spPr/>
    </dgm:pt>
    <dgm:pt modelId="{73FC1C75-FF8B-4573-948D-4063C6F8411F}" type="pres">
      <dgm:prSet presAssocID="{C834048A-F1CC-4E9F-A1C0-56B0777C6C05}" presName="pictRect" presStyleLbl="nod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CC8C8B1F-86E1-4420-8F08-9215C0BB069D}" type="pres">
      <dgm:prSet presAssocID="{C834048A-F1CC-4E9F-A1C0-56B0777C6C05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BA24F1B-80BA-4341-9287-9E7221013868}" type="presOf" srcId="{EA350F5F-C20B-4192-999A-67959638F7DE}" destId="{73A62E11-A697-4A4C-AEE3-B07C1E094E82}" srcOrd="0" destOrd="0" presId="urn:microsoft.com/office/officeart/2005/8/layout/pList1"/>
    <dgm:cxn modelId="{6951E1F8-996B-4BAF-AE0D-AE5B7BB0E79B}" type="presOf" srcId="{142C6356-8A01-4396-A9D4-743ABBA85FB2}" destId="{EA56F377-C16C-41D2-8DBB-F1BC0710AEC9}" srcOrd="0" destOrd="0" presId="urn:microsoft.com/office/officeart/2005/8/layout/pList1"/>
    <dgm:cxn modelId="{9D8A4450-463E-48AA-8699-9EA5F293884A}" type="presOf" srcId="{C834048A-F1CC-4E9F-A1C0-56B0777C6C05}" destId="{CC8C8B1F-86E1-4420-8F08-9215C0BB069D}" srcOrd="0" destOrd="0" presId="urn:microsoft.com/office/officeart/2005/8/layout/pList1"/>
    <dgm:cxn modelId="{7FAECF96-4117-488E-AD1C-A90F87966BD5}" type="presOf" srcId="{BDCABCB5-0F34-42A2-A157-86DBC25B926A}" destId="{81FE38BB-BC93-4EEF-B219-F28D84A4109A}" srcOrd="0" destOrd="0" presId="urn:microsoft.com/office/officeart/2005/8/layout/pList1"/>
    <dgm:cxn modelId="{59351F79-FC09-4A46-92E7-00673A05C3D9}" srcId="{2CEAAEF8-260E-4111-B1ED-EFFDE7D4F406}" destId="{C834048A-F1CC-4E9F-A1C0-56B0777C6C05}" srcOrd="3" destOrd="0" parTransId="{A9B2ACA5-832D-4C42-94EE-4CB803A24138}" sibTransId="{D8026BE1-DE59-4127-9880-CFBD89125549}"/>
    <dgm:cxn modelId="{AD108399-11E4-439F-8ABC-CCDBBC0A838A}" type="presOf" srcId="{9EDEE7A2-F0BE-4424-ACC1-2265929F56EB}" destId="{8563D24F-F8FC-4CE6-AA95-62B3DDB3F9C7}" srcOrd="0" destOrd="0" presId="urn:microsoft.com/office/officeart/2005/8/layout/pList1"/>
    <dgm:cxn modelId="{4DC001B9-7651-45D3-9140-CF22287A00AA}" srcId="{2CEAAEF8-260E-4111-B1ED-EFFDE7D4F406}" destId="{BDCABCB5-0F34-42A2-A157-86DBC25B926A}" srcOrd="0" destOrd="0" parTransId="{88DA31A9-3B66-4C95-ACB5-8F51F5496E35}" sibTransId="{E7B9F3C4-FFF2-48F8-BAE0-60634D7A2FAC}"/>
    <dgm:cxn modelId="{27EF3105-293D-4411-938F-812CBE1B3A39}" type="presOf" srcId="{2CEAAEF8-260E-4111-B1ED-EFFDE7D4F406}" destId="{F93FEA50-6DC0-44AF-9117-76D417760401}" srcOrd="0" destOrd="0" presId="urn:microsoft.com/office/officeart/2005/8/layout/pList1"/>
    <dgm:cxn modelId="{1AA4FC89-26FE-4087-A933-C14E8646C250}" type="presOf" srcId="{08DC0776-202A-41BE-9719-33410301A070}" destId="{BF016DF9-0434-46D2-94FD-56BBEF505003}" srcOrd="0" destOrd="0" presId="urn:microsoft.com/office/officeart/2005/8/layout/pList1"/>
    <dgm:cxn modelId="{C61A6E96-9853-4402-944A-391F72E868BA}" srcId="{2CEAAEF8-260E-4111-B1ED-EFFDE7D4F406}" destId="{08DC0776-202A-41BE-9719-33410301A070}" srcOrd="2" destOrd="0" parTransId="{9AB97C09-8C83-47ED-8FC1-4D33337FE134}" sibTransId="{9EDEE7A2-F0BE-4424-ACC1-2265929F56EB}"/>
    <dgm:cxn modelId="{1CD6A426-9311-4168-8AD6-2AE7F02474D1}" srcId="{2CEAAEF8-260E-4111-B1ED-EFFDE7D4F406}" destId="{142C6356-8A01-4396-A9D4-743ABBA85FB2}" srcOrd="1" destOrd="0" parTransId="{5B815278-0369-4C04-BB48-EAC5B1E5FD01}" sibTransId="{EA350F5F-C20B-4192-999A-67959638F7DE}"/>
    <dgm:cxn modelId="{AB83E6B9-E389-4569-8923-8C997559B523}" type="presOf" srcId="{E7B9F3C4-FFF2-48F8-BAE0-60634D7A2FAC}" destId="{74F15045-A063-4EF2-A66B-8060647A77D0}" srcOrd="0" destOrd="0" presId="urn:microsoft.com/office/officeart/2005/8/layout/pList1"/>
    <dgm:cxn modelId="{5570AFA8-64D9-46C5-9632-A87D06B84F03}" type="presParOf" srcId="{F93FEA50-6DC0-44AF-9117-76D417760401}" destId="{A1A51F22-6362-4BD9-8923-24A9E198E447}" srcOrd="0" destOrd="0" presId="urn:microsoft.com/office/officeart/2005/8/layout/pList1"/>
    <dgm:cxn modelId="{30301252-C400-40B7-8299-D4548E8A44B0}" type="presParOf" srcId="{A1A51F22-6362-4BD9-8923-24A9E198E447}" destId="{39968D9A-E28F-42DB-A053-32A6750C3EE7}" srcOrd="0" destOrd="0" presId="urn:microsoft.com/office/officeart/2005/8/layout/pList1"/>
    <dgm:cxn modelId="{6C57D125-BBFD-4FB3-A596-A42B139ABFDC}" type="presParOf" srcId="{A1A51F22-6362-4BD9-8923-24A9E198E447}" destId="{81FE38BB-BC93-4EEF-B219-F28D84A4109A}" srcOrd="1" destOrd="0" presId="urn:microsoft.com/office/officeart/2005/8/layout/pList1"/>
    <dgm:cxn modelId="{322D9CC0-A819-4579-BEC3-50ED01FA24A0}" type="presParOf" srcId="{F93FEA50-6DC0-44AF-9117-76D417760401}" destId="{74F15045-A063-4EF2-A66B-8060647A77D0}" srcOrd="1" destOrd="0" presId="urn:microsoft.com/office/officeart/2005/8/layout/pList1"/>
    <dgm:cxn modelId="{43BD2A22-AABE-4435-8A6C-6659F6B42A8D}" type="presParOf" srcId="{F93FEA50-6DC0-44AF-9117-76D417760401}" destId="{8A84356D-B6F7-4515-BC5B-9F485FF6F0F3}" srcOrd="2" destOrd="0" presId="urn:microsoft.com/office/officeart/2005/8/layout/pList1"/>
    <dgm:cxn modelId="{9F192CB5-562D-4188-8B6E-158ACF1D1CB0}" type="presParOf" srcId="{8A84356D-B6F7-4515-BC5B-9F485FF6F0F3}" destId="{AFD0B5C5-9CF9-4D6D-95BC-7DC754321789}" srcOrd="0" destOrd="0" presId="urn:microsoft.com/office/officeart/2005/8/layout/pList1"/>
    <dgm:cxn modelId="{C1E34236-3DF6-4AB0-ACA5-4EB99859761C}" type="presParOf" srcId="{8A84356D-B6F7-4515-BC5B-9F485FF6F0F3}" destId="{EA56F377-C16C-41D2-8DBB-F1BC0710AEC9}" srcOrd="1" destOrd="0" presId="urn:microsoft.com/office/officeart/2005/8/layout/pList1"/>
    <dgm:cxn modelId="{8658667D-D587-4BE7-965A-05DA68539C3E}" type="presParOf" srcId="{F93FEA50-6DC0-44AF-9117-76D417760401}" destId="{73A62E11-A697-4A4C-AEE3-B07C1E094E82}" srcOrd="3" destOrd="0" presId="urn:microsoft.com/office/officeart/2005/8/layout/pList1"/>
    <dgm:cxn modelId="{5A290A9A-701C-48DE-A0E9-FDF1C995F638}" type="presParOf" srcId="{F93FEA50-6DC0-44AF-9117-76D417760401}" destId="{A9D0BABF-031B-4CB5-9376-B57B6E09E8BA}" srcOrd="4" destOrd="0" presId="urn:microsoft.com/office/officeart/2005/8/layout/pList1"/>
    <dgm:cxn modelId="{71F194B3-F656-4C3E-AEBC-849679ACEBE3}" type="presParOf" srcId="{A9D0BABF-031B-4CB5-9376-B57B6E09E8BA}" destId="{2802570E-7981-49BE-9275-C1C03865864F}" srcOrd="0" destOrd="0" presId="urn:microsoft.com/office/officeart/2005/8/layout/pList1"/>
    <dgm:cxn modelId="{7D7BE282-1A6E-4D37-866E-EE63C305B852}" type="presParOf" srcId="{A9D0BABF-031B-4CB5-9376-B57B6E09E8BA}" destId="{BF016DF9-0434-46D2-94FD-56BBEF505003}" srcOrd="1" destOrd="0" presId="urn:microsoft.com/office/officeart/2005/8/layout/pList1"/>
    <dgm:cxn modelId="{39FCB379-1ABE-4904-9713-FEE9DDB8668D}" type="presParOf" srcId="{F93FEA50-6DC0-44AF-9117-76D417760401}" destId="{8563D24F-F8FC-4CE6-AA95-62B3DDB3F9C7}" srcOrd="5" destOrd="0" presId="urn:microsoft.com/office/officeart/2005/8/layout/pList1"/>
    <dgm:cxn modelId="{9598763C-6E16-4D4D-AC99-54B4BF7FA127}" type="presParOf" srcId="{F93FEA50-6DC0-44AF-9117-76D417760401}" destId="{F32555B4-FF99-4A01-9590-DB6273C27FBF}" srcOrd="6" destOrd="0" presId="urn:microsoft.com/office/officeart/2005/8/layout/pList1"/>
    <dgm:cxn modelId="{155244FE-56DF-4C99-94D7-71766093B044}" type="presParOf" srcId="{F32555B4-FF99-4A01-9590-DB6273C27FBF}" destId="{73FC1C75-FF8B-4573-948D-4063C6F8411F}" srcOrd="0" destOrd="0" presId="urn:microsoft.com/office/officeart/2005/8/layout/pList1"/>
    <dgm:cxn modelId="{7B420297-C9A0-4B2E-A5F8-7259C5860FA2}" type="presParOf" srcId="{F32555B4-FF99-4A01-9590-DB6273C27FBF}" destId="{CC8C8B1F-86E1-4420-8F08-9215C0BB069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DA2DF8-52B2-451C-AA13-D3AC5A5F56D6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245960B-BD16-423B-81F2-9EDBEE149544}">
      <dgm:prSet phldrT="[文本]"/>
      <dgm:spPr/>
      <dgm:t>
        <a:bodyPr/>
        <a:lstStyle/>
        <a:p>
          <a:r>
            <a:rPr lang="en-US" altLang="zh-CN" dirty="0" smtClean="0"/>
            <a:t>With bend B*L error</a:t>
          </a:r>
        </a:p>
        <a:p>
          <a:r>
            <a:rPr lang="en-US" altLang="zh-CN" dirty="0" smtClean="0"/>
            <a:t> (whole ring including FFS)</a:t>
          </a:r>
        </a:p>
        <a:p>
          <a:r>
            <a:rPr lang="en-US" altLang="zh-CN" dirty="0" err="1" smtClean="0">
              <a:solidFill>
                <a:srgbClr val="FF0000"/>
              </a:solidFill>
              <a:latin typeface="Calibri" panose="020F0502020204030204" pitchFamily="34" charset="0"/>
            </a:rPr>
            <a:t>μ</a:t>
          </a:r>
          <a:r>
            <a:rPr lang="en-US" altLang="zh-CN" baseline="-25000" dirty="0" err="1" smtClean="0">
              <a:solidFill>
                <a:srgbClr val="FF0000"/>
              </a:solidFill>
              <a:latin typeface="Calibri" panose="020F0502020204030204" pitchFamily="34" charset="0"/>
            </a:rPr>
            <a:t>x</a:t>
          </a:r>
          <a:r>
            <a:rPr lang="en-US" altLang="zh-CN" dirty="0" smtClean="0">
              <a:solidFill>
                <a:srgbClr val="FF0000"/>
              </a:solidFill>
              <a:latin typeface="Calibri" panose="020F0502020204030204" pitchFamily="34" charset="0"/>
            </a:rPr>
            <a:t>= </a:t>
          </a:r>
          <a:r>
            <a:rPr lang="en-US" dirty="0" smtClean="0">
              <a:solidFill>
                <a:srgbClr val="FF0000"/>
              </a:solidFill>
            </a:rPr>
            <a:t>0</a:t>
          </a:r>
          <a:r>
            <a:rPr lang="en-US" altLang="zh-CN" dirty="0" smtClean="0">
              <a:solidFill>
                <a:srgbClr val="FF0000"/>
              </a:solidFill>
              <a:latin typeface="Calibri" panose="020F0502020204030204" pitchFamily="34" charset="0"/>
            </a:rPr>
            <a:t>           </a:t>
          </a:r>
          <a:r>
            <a:rPr lang="el-GR" altLang="zh-CN" dirty="0" smtClean="0">
              <a:solidFill>
                <a:srgbClr val="FF0000"/>
              </a:solidFill>
              <a:latin typeface="Calibri" panose="020F0502020204030204" pitchFamily="34" charset="0"/>
            </a:rPr>
            <a:t>μ</a:t>
          </a:r>
          <a:r>
            <a:rPr lang="en-US" altLang="zh-CN" baseline="-25000" dirty="0" smtClean="0">
              <a:solidFill>
                <a:srgbClr val="FF0000"/>
              </a:solidFill>
              <a:latin typeface="Calibri" panose="020F0502020204030204" pitchFamily="34" charset="0"/>
            </a:rPr>
            <a:t>y</a:t>
          </a:r>
          <a:r>
            <a:rPr lang="en-US" altLang="zh-CN" dirty="0" smtClean="0">
              <a:solidFill>
                <a:srgbClr val="FF0000"/>
              </a:solidFill>
              <a:latin typeface="Calibri" panose="020F0502020204030204" pitchFamily="34" charset="0"/>
            </a:rPr>
            <a:t>= </a:t>
          </a:r>
          <a:r>
            <a:rPr lang="en-US" dirty="0" smtClean="0">
              <a:solidFill>
                <a:srgbClr val="FF0000"/>
              </a:solidFill>
            </a:rPr>
            <a:t>0</a:t>
          </a:r>
          <a:endParaRPr lang="zh-CN" altLang="en-US" dirty="0">
            <a:solidFill>
              <a:srgbClr val="FF0000"/>
            </a:solidFill>
          </a:endParaRPr>
        </a:p>
      </dgm:t>
    </dgm:pt>
    <dgm:pt modelId="{2C0C5B2A-B191-4E3E-8BC6-60F85EF96DEF}" type="parTrans" cxnId="{56AE3003-76FE-4D73-BAB1-05268C1A63F3}">
      <dgm:prSet/>
      <dgm:spPr/>
      <dgm:t>
        <a:bodyPr/>
        <a:lstStyle/>
        <a:p>
          <a:endParaRPr lang="zh-CN" altLang="en-US"/>
        </a:p>
      </dgm:t>
    </dgm:pt>
    <dgm:pt modelId="{9D08DC87-783E-4F02-AD56-F504DD8C4344}" type="sibTrans" cxnId="{56AE3003-76FE-4D73-BAB1-05268C1A63F3}">
      <dgm:prSet/>
      <dgm:spPr/>
      <dgm:t>
        <a:bodyPr/>
        <a:lstStyle/>
        <a:p>
          <a:endParaRPr lang="zh-CN" altLang="en-US"/>
        </a:p>
      </dgm:t>
    </dgm:pt>
    <dgm:pt modelId="{6A604E59-615D-47A4-B235-A04FA319759C}">
      <dgm:prSet phldrT="[文本]" custT="1"/>
      <dgm:spPr/>
      <dgm:t>
        <a:bodyPr/>
        <a:lstStyle/>
        <a:p>
          <a:r>
            <a:rPr lang="en-US" altLang="zh-CN" sz="1600" dirty="0" smtClean="0"/>
            <a:t>Orbit in X</a:t>
          </a:r>
        </a:p>
        <a:p>
          <a:r>
            <a:rPr lang="en-US" altLang="zh-CN" sz="1600" dirty="0" smtClean="0"/>
            <a:t>With bend B*L error</a:t>
          </a:r>
        </a:p>
        <a:p>
          <a:r>
            <a:rPr lang="en-US" altLang="zh-CN" sz="1600" dirty="0" smtClean="0"/>
            <a:t> (whole ring including FFS)</a:t>
          </a:r>
        </a:p>
      </dgm:t>
    </dgm:pt>
    <dgm:pt modelId="{826620CE-188F-4990-A1C8-319CCE718D03}" type="parTrans" cxnId="{1A8C7297-2BA0-451A-A50C-D86019E16B6D}">
      <dgm:prSet/>
      <dgm:spPr/>
      <dgm:t>
        <a:bodyPr/>
        <a:lstStyle/>
        <a:p>
          <a:endParaRPr lang="zh-CN" altLang="en-US"/>
        </a:p>
      </dgm:t>
    </dgm:pt>
    <dgm:pt modelId="{0DAC8E79-87D7-4107-BA22-9DE0B82D14B4}" type="sibTrans" cxnId="{1A8C7297-2BA0-451A-A50C-D86019E16B6D}">
      <dgm:prSet/>
      <dgm:spPr/>
      <dgm:t>
        <a:bodyPr/>
        <a:lstStyle/>
        <a:p>
          <a:endParaRPr lang="zh-CN" altLang="en-US"/>
        </a:p>
      </dgm:t>
    </dgm:pt>
    <dgm:pt modelId="{E927D607-E96E-4DBC-BD2A-31F23165CEC2}">
      <dgm:prSet phldrT="[文本]" custT="1"/>
      <dgm:spPr/>
      <dgm:t>
        <a:bodyPr/>
        <a:lstStyle/>
        <a:p>
          <a:r>
            <a:rPr lang="en-US" altLang="zh-CN" sz="1600" dirty="0" smtClean="0"/>
            <a:t>Orbit in Y</a:t>
          </a:r>
        </a:p>
        <a:p>
          <a:r>
            <a:rPr lang="en-US" altLang="zh-CN" sz="1600" dirty="0" smtClean="0"/>
            <a:t>With bend B*L error</a:t>
          </a:r>
        </a:p>
        <a:p>
          <a:r>
            <a:rPr lang="en-US" altLang="zh-CN" sz="1600" dirty="0" smtClean="0"/>
            <a:t>(whole ring including FFS)</a:t>
          </a:r>
          <a:endParaRPr lang="zh-CN" altLang="en-US" sz="1600" dirty="0">
            <a:solidFill>
              <a:srgbClr val="FF0000"/>
            </a:solidFill>
          </a:endParaRPr>
        </a:p>
      </dgm:t>
    </dgm:pt>
    <dgm:pt modelId="{7799EB90-0A44-4130-ABCA-98BE380D9DFF}" type="parTrans" cxnId="{8A037EBF-28C8-4D50-8CED-B49E4CC3EAA0}">
      <dgm:prSet/>
      <dgm:spPr/>
      <dgm:t>
        <a:bodyPr/>
        <a:lstStyle/>
        <a:p>
          <a:endParaRPr lang="zh-CN" altLang="en-US"/>
        </a:p>
      </dgm:t>
    </dgm:pt>
    <dgm:pt modelId="{2D1B17CE-2875-4767-B3A0-1410337F0600}" type="sibTrans" cxnId="{8A037EBF-28C8-4D50-8CED-B49E4CC3EAA0}">
      <dgm:prSet/>
      <dgm:spPr/>
      <dgm:t>
        <a:bodyPr/>
        <a:lstStyle/>
        <a:p>
          <a:endParaRPr lang="zh-CN" altLang="en-US"/>
        </a:p>
      </dgm:t>
    </dgm:pt>
    <dgm:pt modelId="{59E62106-3ADA-4CE0-9CEC-823F75D07E6B}" type="pres">
      <dgm:prSet presAssocID="{45DA2DF8-52B2-451C-AA13-D3AC5A5F56D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547ED65-26F5-4EA1-BDB4-7AE4C265792C}" type="pres">
      <dgm:prSet presAssocID="{3245960B-BD16-423B-81F2-9EDBEE149544}" presName="compNode" presStyleCnt="0"/>
      <dgm:spPr/>
    </dgm:pt>
    <dgm:pt modelId="{9AE4EDAC-C3DE-494A-BB52-DC204FCA2F51}" type="pres">
      <dgm:prSet presAssocID="{3245960B-BD16-423B-81F2-9EDBEE149544}" presName="pictRect" presStyleLbl="node1" presStyleIdx="0" presStyleCnt="3" custScaleX="100084" custScaleY="75707" custLinFactNeighborX="18264" custLinFactNeighborY="2293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zh-CN" altLang="en-US"/>
        </a:p>
      </dgm:t>
    </dgm:pt>
    <dgm:pt modelId="{42AC1BD8-65B5-46A8-8FAF-F452F0450A33}" type="pres">
      <dgm:prSet presAssocID="{3245960B-BD16-423B-81F2-9EDBEE149544}" presName="textRect" presStyleLbl="revTx" presStyleIdx="0" presStyleCnt="3" custLinFactNeighborX="12341" custLinFactNeighborY="2724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8873290-2FAE-4D0B-9BFE-B8D70C14E471}" type="pres">
      <dgm:prSet presAssocID="{9D08DC87-783E-4F02-AD56-F504DD8C4344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CDB9FEBE-EBC7-4A18-90A9-53939C574388}" type="pres">
      <dgm:prSet presAssocID="{6A604E59-615D-47A4-B235-A04FA319759C}" presName="compNode" presStyleCnt="0"/>
      <dgm:spPr/>
    </dgm:pt>
    <dgm:pt modelId="{C0298E72-0C0C-49E8-959C-DCE55A4B4F1E}" type="pres">
      <dgm:prSet presAssocID="{6A604E59-615D-47A4-B235-A04FA319759C}" presName="pictRect" presStyleLbl="nod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zh-CN" altLang="en-US"/>
        </a:p>
      </dgm:t>
    </dgm:pt>
    <dgm:pt modelId="{85F4934E-3C5B-441E-A395-168EB3127B90}" type="pres">
      <dgm:prSet presAssocID="{6A604E59-615D-47A4-B235-A04FA319759C}" presName="textRec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910DC96-D9A4-4A9A-87EB-49592492F386}" type="pres">
      <dgm:prSet presAssocID="{0DAC8E79-87D7-4107-BA22-9DE0B82D14B4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BD770840-A265-4509-A6E8-6D9A475A635B}" type="pres">
      <dgm:prSet presAssocID="{E927D607-E96E-4DBC-BD2A-31F23165CEC2}" presName="compNode" presStyleCnt="0"/>
      <dgm:spPr/>
    </dgm:pt>
    <dgm:pt modelId="{00131FFC-0380-4F3A-98C3-57EC98970DEF}" type="pres">
      <dgm:prSet presAssocID="{E927D607-E96E-4DBC-BD2A-31F23165CEC2}" presName="pictRect" presStyleLbl="nod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zh-CN" altLang="en-US"/>
        </a:p>
      </dgm:t>
    </dgm:pt>
    <dgm:pt modelId="{5A42D57F-7E05-4D3F-AC9C-E1D0F95BD98A}" type="pres">
      <dgm:prSet presAssocID="{E927D607-E96E-4DBC-BD2A-31F23165CEC2}" presName="textRec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369BD69-1ECA-4157-9FF4-A278710899BA}" type="presOf" srcId="{6A604E59-615D-47A4-B235-A04FA319759C}" destId="{85F4934E-3C5B-441E-A395-168EB3127B90}" srcOrd="0" destOrd="0" presId="urn:microsoft.com/office/officeart/2005/8/layout/pList1"/>
    <dgm:cxn modelId="{56AE3003-76FE-4D73-BAB1-05268C1A63F3}" srcId="{45DA2DF8-52B2-451C-AA13-D3AC5A5F56D6}" destId="{3245960B-BD16-423B-81F2-9EDBEE149544}" srcOrd="0" destOrd="0" parTransId="{2C0C5B2A-B191-4E3E-8BC6-60F85EF96DEF}" sibTransId="{9D08DC87-783E-4F02-AD56-F504DD8C4344}"/>
    <dgm:cxn modelId="{1A8C7297-2BA0-451A-A50C-D86019E16B6D}" srcId="{45DA2DF8-52B2-451C-AA13-D3AC5A5F56D6}" destId="{6A604E59-615D-47A4-B235-A04FA319759C}" srcOrd="1" destOrd="0" parTransId="{826620CE-188F-4990-A1C8-319CCE718D03}" sibTransId="{0DAC8E79-87D7-4107-BA22-9DE0B82D14B4}"/>
    <dgm:cxn modelId="{11C2AD97-B110-4524-AA5D-F4E1E68F7644}" type="presOf" srcId="{0DAC8E79-87D7-4107-BA22-9DE0B82D14B4}" destId="{3910DC96-D9A4-4A9A-87EB-49592492F386}" srcOrd="0" destOrd="0" presId="urn:microsoft.com/office/officeart/2005/8/layout/pList1"/>
    <dgm:cxn modelId="{8A037EBF-28C8-4D50-8CED-B49E4CC3EAA0}" srcId="{45DA2DF8-52B2-451C-AA13-D3AC5A5F56D6}" destId="{E927D607-E96E-4DBC-BD2A-31F23165CEC2}" srcOrd="2" destOrd="0" parTransId="{7799EB90-0A44-4130-ABCA-98BE380D9DFF}" sibTransId="{2D1B17CE-2875-4767-B3A0-1410337F0600}"/>
    <dgm:cxn modelId="{8F708E91-5624-444E-9117-D8F81EDAB03B}" type="presOf" srcId="{45DA2DF8-52B2-451C-AA13-D3AC5A5F56D6}" destId="{59E62106-3ADA-4CE0-9CEC-823F75D07E6B}" srcOrd="0" destOrd="0" presId="urn:microsoft.com/office/officeart/2005/8/layout/pList1"/>
    <dgm:cxn modelId="{72486631-B1FF-406C-B7BF-85B814AE9044}" type="presOf" srcId="{E927D607-E96E-4DBC-BD2A-31F23165CEC2}" destId="{5A42D57F-7E05-4D3F-AC9C-E1D0F95BD98A}" srcOrd="0" destOrd="0" presId="urn:microsoft.com/office/officeart/2005/8/layout/pList1"/>
    <dgm:cxn modelId="{1974EEA2-734F-471C-9F01-476E4F96DAF9}" type="presOf" srcId="{9D08DC87-783E-4F02-AD56-F504DD8C4344}" destId="{88873290-2FAE-4D0B-9BFE-B8D70C14E471}" srcOrd="0" destOrd="0" presId="urn:microsoft.com/office/officeart/2005/8/layout/pList1"/>
    <dgm:cxn modelId="{0B8135EC-E737-40E7-8709-209BDE5BFD25}" type="presOf" srcId="{3245960B-BD16-423B-81F2-9EDBEE149544}" destId="{42AC1BD8-65B5-46A8-8FAF-F452F0450A33}" srcOrd="0" destOrd="0" presId="urn:microsoft.com/office/officeart/2005/8/layout/pList1"/>
    <dgm:cxn modelId="{0DD6E43A-077C-454C-883F-EDB367753EB1}" type="presParOf" srcId="{59E62106-3ADA-4CE0-9CEC-823F75D07E6B}" destId="{D547ED65-26F5-4EA1-BDB4-7AE4C265792C}" srcOrd="0" destOrd="0" presId="urn:microsoft.com/office/officeart/2005/8/layout/pList1"/>
    <dgm:cxn modelId="{CF1A11D9-72FF-4805-B029-7651B4AE8F2C}" type="presParOf" srcId="{D547ED65-26F5-4EA1-BDB4-7AE4C265792C}" destId="{9AE4EDAC-C3DE-494A-BB52-DC204FCA2F51}" srcOrd="0" destOrd="0" presId="urn:microsoft.com/office/officeart/2005/8/layout/pList1"/>
    <dgm:cxn modelId="{C9823A81-ADE8-43BD-B716-D38AED008932}" type="presParOf" srcId="{D547ED65-26F5-4EA1-BDB4-7AE4C265792C}" destId="{42AC1BD8-65B5-46A8-8FAF-F452F0450A33}" srcOrd="1" destOrd="0" presId="urn:microsoft.com/office/officeart/2005/8/layout/pList1"/>
    <dgm:cxn modelId="{D30F7587-6B9B-4E38-93BF-F68316AB2F13}" type="presParOf" srcId="{59E62106-3ADA-4CE0-9CEC-823F75D07E6B}" destId="{88873290-2FAE-4D0B-9BFE-B8D70C14E471}" srcOrd="1" destOrd="0" presId="urn:microsoft.com/office/officeart/2005/8/layout/pList1"/>
    <dgm:cxn modelId="{55B242C9-03C5-4FF7-A1E6-78DDF2803EDF}" type="presParOf" srcId="{59E62106-3ADA-4CE0-9CEC-823F75D07E6B}" destId="{CDB9FEBE-EBC7-4A18-90A9-53939C574388}" srcOrd="2" destOrd="0" presId="urn:microsoft.com/office/officeart/2005/8/layout/pList1"/>
    <dgm:cxn modelId="{CF7E408E-1E1C-4014-A54C-5F579F0B9D35}" type="presParOf" srcId="{CDB9FEBE-EBC7-4A18-90A9-53939C574388}" destId="{C0298E72-0C0C-49E8-959C-DCE55A4B4F1E}" srcOrd="0" destOrd="0" presId="urn:microsoft.com/office/officeart/2005/8/layout/pList1"/>
    <dgm:cxn modelId="{C45D62AF-3B9E-46D7-8A32-12EF5026F2EA}" type="presParOf" srcId="{CDB9FEBE-EBC7-4A18-90A9-53939C574388}" destId="{85F4934E-3C5B-441E-A395-168EB3127B90}" srcOrd="1" destOrd="0" presId="urn:microsoft.com/office/officeart/2005/8/layout/pList1"/>
    <dgm:cxn modelId="{5DF0961F-779F-4BEC-9F73-07F317E4C295}" type="presParOf" srcId="{59E62106-3ADA-4CE0-9CEC-823F75D07E6B}" destId="{3910DC96-D9A4-4A9A-87EB-49592492F386}" srcOrd="3" destOrd="0" presId="urn:microsoft.com/office/officeart/2005/8/layout/pList1"/>
    <dgm:cxn modelId="{D2448C60-7825-4F67-AFF1-97515A42DDED}" type="presParOf" srcId="{59E62106-3ADA-4CE0-9CEC-823F75D07E6B}" destId="{BD770840-A265-4509-A6E8-6D9A475A635B}" srcOrd="4" destOrd="0" presId="urn:microsoft.com/office/officeart/2005/8/layout/pList1"/>
    <dgm:cxn modelId="{0A61A004-90BB-4E9F-8A1D-8DCA97551DBD}" type="presParOf" srcId="{BD770840-A265-4509-A6E8-6D9A475A635B}" destId="{00131FFC-0380-4F3A-98C3-57EC98970DEF}" srcOrd="0" destOrd="0" presId="urn:microsoft.com/office/officeart/2005/8/layout/pList1"/>
    <dgm:cxn modelId="{6DFEDB28-C4FE-4CEB-8BB6-6CE5066E3F60}" type="presParOf" srcId="{BD770840-A265-4509-A6E8-6D9A475A635B}" destId="{5A42D57F-7E05-4D3F-AC9C-E1D0F95BD98A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A7A141-0E61-4D98-884A-66670433DBD2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E7232D2-34D2-40DF-A1D9-1EA0495D648D}">
      <dgm:prSet phldrT="[文本]"/>
      <dgm:spPr/>
      <dgm:t>
        <a:bodyPr/>
        <a:lstStyle/>
        <a:p>
          <a:r>
            <a:rPr lang="en-US" altLang="zh-CN" dirty="0" smtClean="0">
              <a:solidFill>
                <a:srgbClr val="0070C0"/>
              </a:solidFill>
            </a:rPr>
            <a:t>Multipole errors of all magnets</a:t>
          </a:r>
          <a:endParaRPr lang="zh-CN" altLang="en-US" dirty="0">
            <a:solidFill>
              <a:srgbClr val="0070C0"/>
            </a:solidFill>
          </a:endParaRPr>
        </a:p>
      </dgm:t>
    </dgm:pt>
    <dgm:pt modelId="{CC8FEA42-D6A2-4FE2-A3CF-64DD79189D2F}" type="parTrans" cxnId="{C9CB8C11-81FD-4DA3-B371-9C3D13FEC696}">
      <dgm:prSet/>
      <dgm:spPr/>
      <dgm:t>
        <a:bodyPr/>
        <a:lstStyle/>
        <a:p>
          <a:endParaRPr lang="zh-CN" altLang="en-US"/>
        </a:p>
      </dgm:t>
    </dgm:pt>
    <dgm:pt modelId="{B6422364-B3FD-4C29-9972-DF7A0B32774D}" type="sibTrans" cxnId="{C9CB8C11-81FD-4DA3-B371-9C3D13FEC696}">
      <dgm:prSet/>
      <dgm:spPr/>
      <dgm:t>
        <a:bodyPr/>
        <a:lstStyle/>
        <a:p>
          <a:endParaRPr lang="zh-CN" altLang="en-US"/>
        </a:p>
      </dgm:t>
    </dgm:pt>
    <dgm:pt modelId="{E4834632-ED6E-4C24-99C2-CF557B8EE9C4}">
      <dgm:prSet phldrT="[文本]"/>
      <dgm:spPr/>
      <dgm:t>
        <a:bodyPr/>
        <a:lstStyle/>
        <a:p>
          <a:r>
            <a:rPr lang="en-US" altLang="zh-CN" dirty="0" smtClean="0">
              <a:solidFill>
                <a:srgbClr val="0070C0"/>
              </a:solidFill>
            </a:rPr>
            <a:t>Multipole errors of bend</a:t>
          </a:r>
          <a:endParaRPr lang="zh-CN" altLang="en-US" dirty="0">
            <a:solidFill>
              <a:srgbClr val="0070C0"/>
            </a:solidFill>
          </a:endParaRPr>
        </a:p>
      </dgm:t>
    </dgm:pt>
    <dgm:pt modelId="{D5338B49-009C-42B5-B05D-B1493790E03E}" type="parTrans" cxnId="{A8BB3ED2-F9B0-400C-BB05-55DAB5770C7D}">
      <dgm:prSet/>
      <dgm:spPr/>
      <dgm:t>
        <a:bodyPr/>
        <a:lstStyle/>
        <a:p>
          <a:endParaRPr lang="zh-CN" altLang="en-US"/>
        </a:p>
      </dgm:t>
    </dgm:pt>
    <dgm:pt modelId="{63D905F1-74EB-4EDD-9D2B-4CFE75B144CD}" type="sibTrans" cxnId="{A8BB3ED2-F9B0-400C-BB05-55DAB5770C7D}">
      <dgm:prSet/>
      <dgm:spPr/>
      <dgm:t>
        <a:bodyPr/>
        <a:lstStyle/>
        <a:p>
          <a:endParaRPr lang="zh-CN" altLang="en-US"/>
        </a:p>
      </dgm:t>
    </dgm:pt>
    <dgm:pt modelId="{F5831EA4-689B-410D-8816-1D2B0D2B6284}">
      <dgm:prSet phldrT="[文本]"/>
      <dgm:spPr/>
      <dgm:t>
        <a:bodyPr/>
        <a:lstStyle/>
        <a:p>
          <a:r>
            <a:rPr lang="en-US" altLang="zh-CN" dirty="0" smtClean="0">
              <a:solidFill>
                <a:srgbClr val="0070C0"/>
              </a:solidFill>
            </a:rPr>
            <a:t>Multipole errors of </a:t>
          </a:r>
          <a:r>
            <a:rPr lang="en-US" altLang="zh-CN" dirty="0" err="1" smtClean="0">
              <a:solidFill>
                <a:srgbClr val="0070C0"/>
              </a:solidFill>
            </a:rPr>
            <a:t>quadurpoles</a:t>
          </a:r>
          <a:endParaRPr lang="zh-CN" altLang="en-US" dirty="0">
            <a:solidFill>
              <a:srgbClr val="0070C0"/>
            </a:solidFill>
          </a:endParaRPr>
        </a:p>
      </dgm:t>
    </dgm:pt>
    <dgm:pt modelId="{8DAAD219-72DE-4458-AADF-41DC5B433715}" type="parTrans" cxnId="{78EBC346-A572-4D8D-B76A-601EEF486C55}">
      <dgm:prSet/>
      <dgm:spPr/>
      <dgm:t>
        <a:bodyPr/>
        <a:lstStyle/>
        <a:p>
          <a:endParaRPr lang="zh-CN" altLang="en-US"/>
        </a:p>
      </dgm:t>
    </dgm:pt>
    <dgm:pt modelId="{B9C215CA-14DA-4FE0-BC30-617BF68A7F9A}" type="sibTrans" cxnId="{78EBC346-A572-4D8D-B76A-601EEF486C55}">
      <dgm:prSet/>
      <dgm:spPr/>
      <dgm:t>
        <a:bodyPr/>
        <a:lstStyle/>
        <a:p>
          <a:endParaRPr lang="zh-CN" altLang="en-US"/>
        </a:p>
      </dgm:t>
    </dgm:pt>
    <dgm:pt modelId="{9337FD38-6D7B-4C54-9167-00B7D017C4A9}">
      <dgm:prSet phldrT="[文本]"/>
      <dgm:spPr/>
      <dgm:t>
        <a:bodyPr/>
        <a:lstStyle/>
        <a:p>
          <a:r>
            <a:rPr lang="en-US" altLang="zh-CN" dirty="0" smtClean="0">
              <a:solidFill>
                <a:srgbClr val="0070C0"/>
              </a:solidFill>
            </a:rPr>
            <a:t>Multipole errors of </a:t>
          </a:r>
          <a:r>
            <a:rPr lang="en-US" altLang="zh-CN" dirty="0" err="1" smtClean="0">
              <a:solidFill>
                <a:srgbClr val="0070C0"/>
              </a:solidFill>
            </a:rPr>
            <a:t>sextupoles</a:t>
          </a:r>
          <a:endParaRPr lang="zh-CN" altLang="en-US" dirty="0">
            <a:solidFill>
              <a:srgbClr val="0070C0"/>
            </a:solidFill>
          </a:endParaRPr>
        </a:p>
      </dgm:t>
    </dgm:pt>
    <dgm:pt modelId="{11F98021-8ECA-494E-9D61-86E0535C09CA}" type="parTrans" cxnId="{B8D66B17-83AC-4EFA-9840-4E8232D9555B}">
      <dgm:prSet/>
      <dgm:spPr/>
      <dgm:t>
        <a:bodyPr/>
        <a:lstStyle/>
        <a:p>
          <a:endParaRPr lang="zh-CN" altLang="en-US"/>
        </a:p>
      </dgm:t>
    </dgm:pt>
    <dgm:pt modelId="{1D89E809-1A4B-46C7-B433-600349977036}" type="sibTrans" cxnId="{B8D66B17-83AC-4EFA-9840-4E8232D9555B}">
      <dgm:prSet/>
      <dgm:spPr/>
      <dgm:t>
        <a:bodyPr/>
        <a:lstStyle/>
        <a:p>
          <a:endParaRPr lang="zh-CN" altLang="en-US"/>
        </a:p>
      </dgm:t>
    </dgm:pt>
    <dgm:pt modelId="{55EAB830-E0F5-45FA-9B5E-3254D2F83060}" type="pres">
      <dgm:prSet presAssocID="{19A7A141-0E61-4D98-884A-66670433DBD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3227621-778A-4354-A84E-81670E732A0A}" type="pres">
      <dgm:prSet presAssocID="{6E7232D2-34D2-40DF-A1D9-1EA0495D648D}" presName="compNode" presStyleCnt="0"/>
      <dgm:spPr/>
    </dgm:pt>
    <dgm:pt modelId="{10F2776F-B906-4826-9450-221553A15257}" type="pres">
      <dgm:prSet presAssocID="{6E7232D2-34D2-40DF-A1D9-1EA0495D648D}" presName="pictRect" presStyleLbl="nod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87F95BE-B8A8-4D30-94DE-8F8C66734793}" type="pres">
      <dgm:prSet presAssocID="{6E7232D2-34D2-40DF-A1D9-1EA0495D648D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B8B0B6D-D7A8-4361-AF34-281CB42CD030}" type="pres">
      <dgm:prSet presAssocID="{B6422364-B3FD-4C29-9972-DF7A0B32774D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B2C23DDC-52AE-48F9-92FA-BF8B44D1D63B}" type="pres">
      <dgm:prSet presAssocID="{E4834632-ED6E-4C24-99C2-CF557B8EE9C4}" presName="compNode" presStyleCnt="0"/>
      <dgm:spPr/>
    </dgm:pt>
    <dgm:pt modelId="{A2C14D29-1E0E-4D77-A87C-A220A47AA017}" type="pres">
      <dgm:prSet presAssocID="{E4834632-ED6E-4C24-99C2-CF557B8EE9C4}" presName="pictRect" presStyleLbl="nod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939917D-D4A9-4250-AE29-CDA2190ABDD1}" type="pres">
      <dgm:prSet presAssocID="{E4834632-ED6E-4C24-99C2-CF557B8EE9C4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CDDA5DB-AA97-4A24-A31A-0D7E37A58E1E}" type="pres">
      <dgm:prSet presAssocID="{63D905F1-74EB-4EDD-9D2B-4CFE75B144CD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7BBD267C-D1F5-4F00-BF8D-CCC0DCEC3112}" type="pres">
      <dgm:prSet presAssocID="{F5831EA4-689B-410D-8816-1D2B0D2B6284}" presName="compNode" presStyleCnt="0"/>
      <dgm:spPr/>
    </dgm:pt>
    <dgm:pt modelId="{B06865BB-095E-4A33-9BDB-E7555DA39ECF}" type="pres">
      <dgm:prSet presAssocID="{F5831EA4-689B-410D-8816-1D2B0D2B6284}" presName="pictRect" presStyleLbl="nod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9F817DE-A5E2-4EF6-A009-6AC56EF1AC83}" type="pres">
      <dgm:prSet presAssocID="{F5831EA4-689B-410D-8816-1D2B0D2B6284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D1427BB-65F2-46C0-BAF8-78555CB9E320}" type="pres">
      <dgm:prSet presAssocID="{B9C215CA-14DA-4FE0-BC30-617BF68A7F9A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239815B5-17B8-4E8B-8C99-BA48289A8F76}" type="pres">
      <dgm:prSet presAssocID="{9337FD38-6D7B-4C54-9167-00B7D017C4A9}" presName="compNode" presStyleCnt="0"/>
      <dgm:spPr/>
    </dgm:pt>
    <dgm:pt modelId="{6A69F300-AA34-4C01-9209-707F2C3AE61F}" type="pres">
      <dgm:prSet presAssocID="{9337FD38-6D7B-4C54-9167-00B7D017C4A9}" presName="pictRect" presStyleLbl="nod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92188816-B62B-4247-9CB8-B217E6978A49}" type="pres">
      <dgm:prSet presAssocID="{9337FD38-6D7B-4C54-9167-00B7D017C4A9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8A68986-FE17-407A-8357-7F4F0E9FDA54}" type="presOf" srcId="{19A7A141-0E61-4D98-884A-66670433DBD2}" destId="{55EAB830-E0F5-45FA-9B5E-3254D2F83060}" srcOrd="0" destOrd="0" presId="urn:microsoft.com/office/officeart/2005/8/layout/pList1"/>
    <dgm:cxn modelId="{78EBC346-A572-4D8D-B76A-601EEF486C55}" srcId="{19A7A141-0E61-4D98-884A-66670433DBD2}" destId="{F5831EA4-689B-410D-8816-1D2B0D2B6284}" srcOrd="2" destOrd="0" parTransId="{8DAAD219-72DE-4458-AADF-41DC5B433715}" sibTransId="{B9C215CA-14DA-4FE0-BC30-617BF68A7F9A}"/>
    <dgm:cxn modelId="{66C0A984-35B9-4A88-A536-8AB5120D0737}" type="presOf" srcId="{E4834632-ED6E-4C24-99C2-CF557B8EE9C4}" destId="{8939917D-D4A9-4250-AE29-CDA2190ABDD1}" srcOrd="0" destOrd="0" presId="urn:microsoft.com/office/officeart/2005/8/layout/pList1"/>
    <dgm:cxn modelId="{A8BB3ED2-F9B0-400C-BB05-55DAB5770C7D}" srcId="{19A7A141-0E61-4D98-884A-66670433DBD2}" destId="{E4834632-ED6E-4C24-99C2-CF557B8EE9C4}" srcOrd="1" destOrd="0" parTransId="{D5338B49-009C-42B5-B05D-B1493790E03E}" sibTransId="{63D905F1-74EB-4EDD-9D2B-4CFE75B144CD}"/>
    <dgm:cxn modelId="{AA4AB511-E8E7-4962-89C2-50199B529EF8}" type="presOf" srcId="{63D905F1-74EB-4EDD-9D2B-4CFE75B144CD}" destId="{CCDDA5DB-AA97-4A24-A31A-0D7E37A58E1E}" srcOrd="0" destOrd="0" presId="urn:microsoft.com/office/officeart/2005/8/layout/pList1"/>
    <dgm:cxn modelId="{B8D66B17-83AC-4EFA-9840-4E8232D9555B}" srcId="{19A7A141-0E61-4D98-884A-66670433DBD2}" destId="{9337FD38-6D7B-4C54-9167-00B7D017C4A9}" srcOrd="3" destOrd="0" parTransId="{11F98021-8ECA-494E-9D61-86E0535C09CA}" sibTransId="{1D89E809-1A4B-46C7-B433-600349977036}"/>
    <dgm:cxn modelId="{C9CB8C11-81FD-4DA3-B371-9C3D13FEC696}" srcId="{19A7A141-0E61-4D98-884A-66670433DBD2}" destId="{6E7232D2-34D2-40DF-A1D9-1EA0495D648D}" srcOrd="0" destOrd="0" parTransId="{CC8FEA42-D6A2-4FE2-A3CF-64DD79189D2F}" sibTransId="{B6422364-B3FD-4C29-9972-DF7A0B32774D}"/>
    <dgm:cxn modelId="{242E768F-BE03-4CAC-ABCF-61FD61D9FEFE}" type="presOf" srcId="{F5831EA4-689B-410D-8816-1D2B0D2B6284}" destId="{F9F817DE-A5E2-4EF6-A009-6AC56EF1AC83}" srcOrd="0" destOrd="0" presId="urn:microsoft.com/office/officeart/2005/8/layout/pList1"/>
    <dgm:cxn modelId="{31510B50-91D9-4E39-8FB6-2AF0D057E357}" type="presOf" srcId="{B9C215CA-14DA-4FE0-BC30-617BF68A7F9A}" destId="{7D1427BB-65F2-46C0-BAF8-78555CB9E320}" srcOrd="0" destOrd="0" presId="urn:microsoft.com/office/officeart/2005/8/layout/pList1"/>
    <dgm:cxn modelId="{3219E697-72B4-4A69-96E2-70D4032FB51D}" type="presOf" srcId="{B6422364-B3FD-4C29-9972-DF7A0B32774D}" destId="{CB8B0B6D-D7A8-4361-AF34-281CB42CD030}" srcOrd="0" destOrd="0" presId="urn:microsoft.com/office/officeart/2005/8/layout/pList1"/>
    <dgm:cxn modelId="{8304065D-376A-4D3D-9D10-C63FF83A595D}" type="presOf" srcId="{9337FD38-6D7B-4C54-9167-00B7D017C4A9}" destId="{92188816-B62B-4247-9CB8-B217E6978A49}" srcOrd="0" destOrd="0" presId="urn:microsoft.com/office/officeart/2005/8/layout/pList1"/>
    <dgm:cxn modelId="{0C21E51F-29F3-43A6-B37C-C2FC8E3A0AEE}" type="presOf" srcId="{6E7232D2-34D2-40DF-A1D9-1EA0495D648D}" destId="{087F95BE-B8A8-4D30-94DE-8F8C66734793}" srcOrd="0" destOrd="0" presId="urn:microsoft.com/office/officeart/2005/8/layout/pList1"/>
    <dgm:cxn modelId="{92DD7C23-B8BB-4F8A-8665-277D3D9970EB}" type="presParOf" srcId="{55EAB830-E0F5-45FA-9B5E-3254D2F83060}" destId="{83227621-778A-4354-A84E-81670E732A0A}" srcOrd="0" destOrd="0" presId="urn:microsoft.com/office/officeart/2005/8/layout/pList1"/>
    <dgm:cxn modelId="{5A8791CD-D549-42AF-B1A2-F7C8F81C789A}" type="presParOf" srcId="{83227621-778A-4354-A84E-81670E732A0A}" destId="{10F2776F-B906-4826-9450-221553A15257}" srcOrd="0" destOrd="0" presId="urn:microsoft.com/office/officeart/2005/8/layout/pList1"/>
    <dgm:cxn modelId="{52C17A01-9838-4D36-A7B1-7FA89E9D84C0}" type="presParOf" srcId="{83227621-778A-4354-A84E-81670E732A0A}" destId="{087F95BE-B8A8-4D30-94DE-8F8C66734793}" srcOrd="1" destOrd="0" presId="urn:microsoft.com/office/officeart/2005/8/layout/pList1"/>
    <dgm:cxn modelId="{1E699023-7C72-4671-965D-9E9967E377F7}" type="presParOf" srcId="{55EAB830-E0F5-45FA-9B5E-3254D2F83060}" destId="{CB8B0B6D-D7A8-4361-AF34-281CB42CD030}" srcOrd="1" destOrd="0" presId="urn:microsoft.com/office/officeart/2005/8/layout/pList1"/>
    <dgm:cxn modelId="{26ABD8D3-0A6A-479A-9401-10E56A6BA528}" type="presParOf" srcId="{55EAB830-E0F5-45FA-9B5E-3254D2F83060}" destId="{B2C23DDC-52AE-48F9-92FA-BF8B44D1D63B}" srcOrd="2" destOrd="0" presId="urn:microsoft.com/office/officeart/2005/8/layout/pList1"/>
    <dgm:cxn modelId="{95E42945-D946-4818-AADA-D27561C11B3B}" type="presParOf" srcId="{B2C23DDC-52AE-48F9-92FA-BF8B44D1D63B}" destId="{A2C14D29-1E0E-4D77-A87C-A220A47AA017}" srcOrd="0" destOrd="0" presId="urn:microsoft.com/office/officeart/2005/8/layout/pList1"/>
    <dgm:cxn modelId="{550BCE2E-DCD9-4B1B-9B46-5F2E39A5B946}" type="presParOf" srcId="{B2C23DDC-52AE-48F9-92FA-BF8B44D1D63B}" destId="{8939917D-D4A9-4250-AE29-CDA2190ABDD1}" srcOrd="1" destOrd="0" presId="urn:microsoft.com/office/officeart/2005/8/layout/pList1"/>
    <dgm:cxn modelId="{65DF3BD1-C2AE-4586-8771-30D6B8137D1A}" type="presParOf" srcId="{55EAB830-E0F5-45FA-9B5E-3254D2F83060}" destId="{CCDDA5DB-AA97-4A24-A31A-0D7E37A58E1E}" srcOrd="3" destOrd="0" presId="urn:microsoft.com/office/officeart/2005/8/layout/pList1"/>
    <dgm:cxn modelId="{401EFC13-91BF-4EFC-A77C-9DA461491FC6}" type="presParOf" srcId="{55EAB830-E0F5-45FA-9B5E-3254D2F83060}" destId="{7BBD267C-D1F5-4F00-BF8D-CCC0DCEC3112}" srcOrd="4" destOrd="0" presId="urn:microsoft.com/office/officeart/2005/8/layout/pList1"/>
    <dgm:cxn modelId="{5DB0A315-3470-423C-83EE-FB531B584701}" type="presParOf" srcId="{7BBD267C-D1F5-4F00-BF8D-CCC0DCEC3112}" destId="{B06865BB-095E-4A33-9BDB-E7555DA39ECF}" srcOrd="0" destOrd="0" presId="urn:microsoft.com/office/officeart/2005/8/layout/pList1"/>
    <dgm:cxn modelId="{3E17AD09-D60D-4FF8-A8A9-BDA0938E4D4C}" type="presParOf" srcId="{7BBD267C-D1F5-4F00-BF8D-CCC0DCEC3112}" destId="{F9F817DE-A5E2-4EF6-A009-6AC56EF1AC83}" srcOrd="1" destOrd="0" presId="urn:microsoft.com/office/officeart/2005/8/layout/pList1"/>
    <dgm:cxn modelId="{000F75E2-5139-4E46-AB29-62B6D387F099}" type="presParOf" srcId="{55EAB830-E0F5-45FA-9B5E-3254D2F83060}" destId="{7D1427BB-65F2-46C0-BAF8-78555CB9E320}" srcOrd="5" destOrd="0" presId="urn:microsoft.com/office/officeart/2005/8/layout/pList1"/>
    <dgm:cxn modelId="{FFCCBA6F-75E1-476C-875F-7385BA799A58}" type="presParOf" srcId="{55EAB830-E0F5-45FA-9B5E-3254D2F83060}" destId="{239815B5-17B8-4E8B-8C99-BA48289A8F76}" srcOrd="6" destOrd="0" presId="urn:microsoft.com/office/officeart/2005/8/layout/pList1"/>
    <dgm:cxn modelId="{60CBE7CB-234B-46EB-AA75-306FB58E6504}" type="presParOf" srcId="{239815B5-17B8-4E8B-8C99-BA48289A8F76}" destId="{6A69F300-AA34-4C01-9209-707F2C3AE61F}" srcOrd="0" destOrd="0" presId="urn:microsoft.com/office/officeart/2005/8/layout/pList1"/>
    <dgm:cxn modelId="{BB77BD9A-C114-4A0C-BD52-9E3739D529D7}" type="presParOf" srcId="{239815B5-17B8-4E8B-8C99-BA48289A8F76}" destId="{92188816-B62B-4247-9CB8-B217E6978A49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DA2DF8-52B2-451C-AA13-D3AC5A5F56D6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245960B-BD16-423B-81F2-9EDBEE149544}">
      <dgm:prSet phldrT="[文本]"/>
      <dgm:spPr/>
      <dgm:t>
        <a:bodyPr/>
        <a:lstStyle/>
        <a:p>
          <a:r>
            <a:rPr lang="en-US" altLang="zh-CN" dirty="0" smtClean="0"/>
            <a:t>With quads misalignment error</a:t>
          </a:r>
        </a:p>
        <a:p>
          <a:r>
            <a:rPr lang="en-US" altLang="zh-CN" dirty="0" smtClean="0"/>
            <a:t> (whole ring including FFS)</a:t>
          </a:r>
        </a:p>
        <a:p>
          <a:r>
            <a:rPr lang="en-US" altLang="zh-CN" dirty="0" err="1" smtClean="0">
              <a:solidFill>
                <a:srgbClr val="FF0000"/>
              </a:solidFill>
              <a:latin typeface="Calibri" panose="020F0502020204030204" pitchFamily="34" charset="0"/>
            </a:rPr>
            <a:t>μ</a:t>
          </a:r>
          <a:r>
            <a:rPr lang="en-US" altLang="zh-CN" baseline="-25000" dirty="0" err="1" smtClean="0">
              <a:solidFill>
                <a:srgbClr val="FF0000"/>
              </a:solidFill>
              <a:latin typeface="Calibri" panose="020F0502020204030204" pitchFamily="34" charset="0"/>
            </a:rPr>
            <a:t>x</a:t>
          </a:r>
          <a:r>
            <a:rPr lang="en-US" altLang="zh-CN" dirty="0" smtClean="0">
              <a:solidFill>
                <a:srgbClr val="FF0000"/>
              </a:solidFill>
              <a:latin typeface="Calibri" panose="020F0502020204030204" pitchFamily="34" charset="0"/>
            </a:rPr>
            <a:t>= </a:t>
          </a:r>
          <a:r>
            <a:rPr lang="en-US" dirty="0" smtClean="0">
              <a:solidFill>
                <a:srgbClr val="FF0000"/>
              </a:solidFill>
            </a:rPr>
            <a:t>0</a:t>
          </a:r>
          <a:r>
            <a:rPr lang="en-US" altLang="zh-CN" dirty="0" smtClean="0">
              <a:solidFill>
                <a:srgbClr val="FF0000"/>
              </a:solidFill>
              <a:latin typeface="Calibri" panose="020F0502020204030204" pitchFamily="34" charset="0"/>
            </a:rPr>
            <a:t>           </a:t>
          </a:r>
          <a:r>
            <a:rPr lang="el-GR" altLang="zh-CN" dirty="0" smtClean="0">
              <a:solidFill>
                <a:srgbClr val="FF0000"/>
              </a:solidFill>
              <a:latin typeface="Calibri" panose="020F0502020204030204" pitchFamily="34" charset="0"/>
            </a:rPr>
            <a:t>μ</a:t>
          </a:r>
          <a:r>
            <a:rPr lang="en-US" altLang="zh-CN" baseline="-25000" dirty="0" smtClean="0">
              <a:solidFill>
                <a:srgbClr val="FF0000"/>
              </a:solidFill>
              <a:latin typeface="Calibri" panose="020F0502020204030204" pitchFamily="34" charset="0"/>
            </a:rPr>
            <a:t>y</a:t>
          </a:r>
          <a:r>
            <a:rPr lang="en-US" altLang="zh-CN" dirty="0" smtClean="0">
              <a:solidFill>
                <a:srgbClr val="FF0000"/>
              </a:solidFill>
              <a:latin typeface="Calibri" panose="020F0502020204030204" pitchFamily="34" charset="0"/>
            </a:rPr>
            <a:t>= </a:t>
          </a:r>
          <a:r>
            <a:rPr lang="en-US" dirty="0" smtClean="0">
              <a:solidFill>
                <a:srgbClr val="FF0000"/>
              </a:solidFill>
            </a:rPr>
            <a:t>0</a:t>
          </a:r>
          <a:endParaRPr lang="zh-CN" altLang="en-US" dirty="0">
            <a:solidFill>
              <a:srgbClr val="FF0000"/>
            </a:solidFill>
          </a:endParaRPr>
        </a:p>
      </dgm:t>
    </dgm:pt>
    <dgm:pt modelId="{2C0C5B2A-B191-4E3E-8BC6-60F85EF96DEF}" type="parTrans" cxnId="{56AE3003-76FE-4D73-BAB1-05268C1A63F3}">
      <dgm:prSet/>
      <dgm:spPr/>
      <dgm:t>
        <a:bodyPr/>
        <a:lstStyle/>
        <a:p>
          <a:endParaRPr lang="zh-CN" altLang="en-US"/>
        </a:p>
      </dgm:t>
    </dgm:pt>
    <dgm:pt modelId="{9D08DC87-783E-4F02-AD56-F504DD8C4344}" type="sibTrans" cxnId="{56AE3003-76FE-4D73-BAB1-05268C1A63F3}">
      <dgm:prSet/>
      <dgm:spPr/>
      <dgm:t>
        <a:bodyPr/>
        <a:lstStyle/>
        <a:p>
          <a:endParaRPr lang="zh-CN" altLang="en-US"/>
        </a:p>
      </dgm:t>
    </dgm:pt>
    <dgm:pt modelId="{6A604E59-615D-47A4-B235-A04FA319759C}">
      <dgm:prSet phldrT="[文本]" custT="1"/>
      <dgm:spPr/>
      <dgm:t>
        <a:bodyPr/>
        <a:lstStyle/>
        <a:p>
          <a:r>
            <a:rPr lang="en-US" altLang="zh-CN" sz="1600" dirty="0" smtClean="0"/>
            <a:t>Orbit in X</a:t>
          </a:r>
        </a:p>
        <a:p>
          <a:r>
            <a:rPr lang="en-US" altLang="zh-CN" sz="1600" dirty="0" smtClean="0"/>
            <a:t>With quads misalignment error</a:t>
          </a:r>
        </a:p>
        <a:p>
          <a:r>
            <a:rPr lang="en-US" altLang="zh-CN" sz="1600" dirty="0" smtClean="0"/>
            <a:t> (whole ring including FFS)</a:t>
          </a:r>
        </a:p>
      </dgm:t>
    </dgm:pt>
    <dgm:pt modelId="{826620CE-188F-4990-A1C8-319CCE718D03}" type="parTrans" cxnId="{1A8C7297-2BA0-451A-A50C-D86019E16B6D}">
      <dgm:prSet/>
      <dgm:spPr/>
      <dgm:t>
        <a:bodyPr/>
        <a:lstStyle/>
        <a:p>
          <a:endParaRPr lang="zh-CN" altLang="en-US"/>
        </a:p>
      </dgm:t>
    </dgm:pt>
    <dgm:pt modelId="{0DAC8E79-87D7-4107-BA22-9DE0B82D14B4}" type="sibTrans" cxnId="{1A8C7297-2BA0-451A-A50C-D86019E16B6D}">
      <dgm:prSet/>
      <dgm:spPr/>
      <dgm:t>
        <a:bodyPr/>
        <a:lstStyle/>
        <a:p>
          <a:endParaRPr lang="zh-CN" altLang="en-US"/>
        </a:p>
      </dgm:t>
    </dgm:pt>
    <dgm:pt modelId="{E927D607-E96E-4DBC-BD2A-31F23165CEC2}">
      <dgm:prSet phldrT="[文本]" custT="1"/>
      <dgm:spPr/>
      <dgm:t>
        <a:bodyPr/>
        <a:lstStyle/>
        <a:p>
          <a:r>
            <a:rPr lang="en-US" altLang="zh-CN" sz="1600" dirty="0" smtClean="0"/>
            <a:t>Orbit in Y</a:t>
          </a:r>
        </a:p>
        <a:p>
          <a:r>
            <a:rPr lang="en-US" altLang="zh-CN" sz="1600" dirty="0" smtClean="0"/>
            <a:t>With quads misalignment error</a:t>
          </a:r>
        </a:p>
        <a:p>
          <a:r>
            <a:rPr lang="en-US" altLang="zh-CN" sz="1600" dirty="0" smtClean="0"/>
            <a:t>(whole ring including FFS)</a:t>
          </a:r>
          <a:endParaRPr lang="zh-CN" altLang="en-US" sz="1600" dirty="0">
            <a:solidFill>
              <a:srgbClr val="FF0000"/>
            </a:solidFill>
          </a:endParaRPr>
        </a:p>
      </dgm:t>
    </dgm:pt>
    <dgm:pt modelId="{7799EB90-0A44-4130-ABCA-98BE380D9DFF}" type="parTrans" cxnId="{8A037EBF-28C8-4D50-8CED-B49E4CC3EAA0}">
      <dgm:prSet/>
      <dgm:spPr/>
      <dgm:t>
        <a:bodyPr/>
        <a:lstStyle/>
        <a:p>
          <a:endParaRPr lang="zh-CN" altLang="en-US"/>
        </a:p>
      </dgm:t>
    </dgm:pt>
    <dgm:pt modelId="{2D1B17CE-2875-4767-B3A0-1410337F0600}" type="sibTrans" cxnId="{8A037EBF-28C8-4D50-8CED-B49E4CC3EAA0}">
      <dgm:prSet/>
      <dgm:spPr/>
      <dgm:t>
        <a:bodyPr/>
        <a:lstStyle/>
        <a:p>
          <a:endParaRPr lang="zh-CN" altLang="en-US"/>
        </a:p>
      </dgm:t>
    </dgm:pt>
    <dgm:pt modelId="{59E62106-3ADA-4CE0-9CEC-823F75D07E6B}" type="pres">
      <dgm:prSet presAssocID="{45DA2DF8-52B2-451C-AA13-D3AC5A5F56D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547ED65-26F5-4EA1-BDB4-7AE4C265792C}" type="pres">
      <dgm:prSet presAssocID="{3245960B-BD16-423B-81F2-9EDBEE149544}" presName="compNode" presStyleCnt="0"/>
      <dgm:spPr/>
    </dgm:pt>
    <dgm:pt modelId="{9AE4EDAC-C3DE-494A-BB52-DC204FCA2F51}" type="pres">
      <dgm:prSet presAssocID="{3245960B-BD16-423B-81F2-9EDBEE149544}" presName="pictRect" presStyleLbl="node1" presStyleIdx="0" presStyleCnt="3" custScaleX="83244" custScaleY="91873" custLinFactNeighborX="26735" custLinFactNeighborY="2860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zh-CN" altLang="en-US"/>
        </a:p>
      </dgm:t>
    </dgm:pt>
    <dgm:pt modelId="{42AC1BD8-65B5-46A8-8FAF-F452F0450A33}" type="pres">
      <dgm:prSet presAssocID="{3245960B-BD16-423B-81F2-9EDBEE149544}" presName="textRect" presStyleLbl="revTx" presStyleIdx="0" presStyleCnt="3" custLinFactNeighborY="4767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8873290-2FAE-4D0B-9BFE-B8D70C14E471}" type="pres">
      <dgm:prSet presAssocID="{9D08DC87-783E-4F02-AD56-F504DD8C4344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CDB9FEBE-EBC7-4A18-90A9-53939C574388}" type="pres">
      <dgm:prSet presAssocID="{6A604E59-615D-47A4-B235-A04FA319759C}" presName="compNode" presStyleCnt="0"/>
      <dgm:spPr/>
    </dgm:pt>
    <dgm:pt modelId="{C0298E72-0C0C-49E8-959C-DCE55A4B4F1E}" type="pres">
      <dgm:prSet presAssocID="{6A604E59-615D-47A4-B235-A04FA319759C}" presName="pictRect" presStyleLbl="nod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zh-CN" altLang="en-US"/>
        </a:p>
      </dgm:t>
    </dgm:pt>
    <dgm:pt modelId="{85F4934E-3C5B-441E-A395-168EB3127B90}" type="pres">
      <dgm:prSet presAssocID="{6A604E59-615D-47A4-B235-A04FA319759C}" presName="textRec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910DC96-D9A4-4A9A-87EB-49592492F386}" type="pres">
      <dgm:prSet presAssocID="{0DAC8E79-87D7-4107-BA22-9DE0B82D14B4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BD770840-A265-4509-A6E8-6D9A475A635B}" type="pres">
      <dgm:prSet presAssocID="{E927D607-E96E-4DBC-BD2A-31F23165CEC2}" presName="compNode" presStyleCnt="0"/>
      <dgm:spPr/>
    </dgm:pt>
    <dgm:pt modelId="{00131FFC-0380-4F3A-98C3-57EC98970DEF}" type="pres">
      <dgm:prSet presAssocID="{E927D607-E96E-4DBC-BD2A-31F23165CEC2}" presName="pictRect" presStyleLbl="nod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zh-CN" altLang="en-US"/>
        </a:p>
      </dgm:t>
    </dgm:pt>
    <dgm:pt modelId="{5A42D57F-7E05-4D3F-AC9C-E1D0F95BD98A}" type="pres">
      <dgm:prSet presAssocID="{E927D607-E96E-4DBC-BD2A-31F23165CEC2}" presName="textRec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6012FBF-7622-40A4-8899-C083AAD7EC1F}" type="presOf" srcId="{E927D607-E96E-4DBC-BD2A-31F23165CEC2}" destId="{5A42D57F-7E05-4D3F-AC9C-E1D0F95BD98A}" srcOrd="0" destOrd="0" presId="urn:microsoft.com/office/officeart/2005/8/layout/pList1"/>
    <dgm:cxn modelId="{2D8F1166-CA8A-4BFD-9771-19931D0AE78F}" type="presOf" srcId="{6A604E59-615D-47A4-B235-A04FA319759C}" destId="{85F4934E-3C5B-441E-A395-168EB3127B90}" srcOrd="0" destOrd="0" presId="urn:microsoft.com/office/officeart/2005/8/layout/pList1"/>
    <dgm:cxn modelId="{8A037EBF-28C8-4D50-8CED-B49E4CC3EAA0}" srcId="{45DA2DF8-52B2-451C-AA13-D3AC5A5F56D6}" destId="{E927D607-E96E-4DBC-BD2A-31F23165CEC2}" srcOrd="2" destOrd="0" parTransId="{7799EB90-0A44-4130-ABCA-98BE380D9DFF}" sibTransId="{2D1B17CE-2875-4767-B3A0-1410337F0600}"/>
    <dgm:cxn modelId="{3CCEFE0F-F1BC-4A53-A9A2-CCA991B84FB6}" type="presOf" srcId="{3245960B-BD16-423B-81F2-9EDBEE149544}" destId="{42AC1BD8-65B5-46A8-8FAF-F452F0450A33}" srcOrd="0" destOrd="0" presId="urn:microsoft.com/office/officeart/2005/8/layout/pList1"/>
    <dgm:cxn modelId="{8C3827ED-54DA-4116-A88F-BCDACFC4105F}" type="presOf" srcId="{0DAC8E79-87D7-4107-BA22-9DE0B82D14B4}" destId="{3910DC96-D9A4-4A9A-87EB-49592492F386}" srcOrd="0" destOrd="0" presId="urn:microsoft.com/office/officeart/2005/8/layout/pList1"/>
    <dgm:cxn modelId="{1A8C7297-2BA0-451A-A50C-D86019E16B6D}" srcId="{45DA2DF8-52B2-451C-AA13-D3AC5A5F56D6}" destId="{6A604E59-615D-47A4-B235-A04FA319759C}" srcOrd="1" destOrd="0" parTransId="{826620CE-188F-4990-A1C8-319CCE718D03}" sibTransId="{0DAC8E79-87D7-4107-BA22-9DE0B82D14B4}"/>
    <dgm:cxn modelId="{5DB32E10-2BE4-454D-91A7-0A9A2F322712}" type="presOf" srcId="{9D08DC87-783E-4F02-AD56-F504DD8C4344}" destId="{88873290-2FAE-4D0B-9BFE-B8D70C14E471}" srcOrd="0" destOrd="0" presId="urn:microsoft.com/office/officeart/2005/8/layout/pList1"/>
    <dgm:cxn modelId="{56AE3003-76FE-4D73-BAB1-05268C1A63F3}" srcId="{45DA2DF8-52B2-451C-AA13-D3AC5A5F56D6}" destId="{3245960B-BD16-423B-81F2-9EDBEE149544}" srcOrd="0" destOrd="0" parTransId="{2C0C5B2A-B191-4E3E-8BC6-60F85EF96DEF}" sibTransId="{9D08DC87-783E-4F02-AD56-F504DD8C4344}"/>
    <dgm:cxn modelId="{F37850F1-60D3-4427-B6DA-4CCBEC5F4D45}" type="presOf" srcId="{45DA2DF8-52B2-451C-AA13-D3AC5A5F56D6}" destId="{59E62106-3ADA-4CE0-9CEC-823F75D07E6B}" srcOrd="0" destOrd="0" presId="urn:microsoft.com/office/officeart/2005/8/layout/pList1"/>
    <dgm:cxn modelId="{6E713AB6-72F4-4575-84FE-212565B025AE}" type="presParOf" srcId="{59E62106-3ADA-4CE0-9CEC-823F75D07E6B}" destId="{D547ED65-26F5-4EA1-BDB4-7AE4C265792C}" srcOrd="0" destOrd="0" presId="urn:microsoft.com/office/officeart/2005/8/layout/pList1"/>
    <dgm:cxn modelId="{AF7366E3-D44C-4D33-98FF-A3726DB887ED}" type="presParOf" srcId="{D547ED65-26F5-4EA1-BDB4-7AE4C265792C}" destId="{9AE4EDAC-C3DE-494A-BB52-DC204FCA2F51}" srcOrd="0" destOrd="0" presId="urn:microsoft.com/office/officeart/2005/8/layout/pList1"/>
    <dgm:cxn modelId="{BEE6EDCA-AA9A-498F-95DF-CA28B1331136}" type="presParOf" srcId="{D547ED65-26F5-4EA1-BDB4-7AE4C265792C}" destId="{42AC1BD8-65B5-46A8-8FAF-F452F0450A33}" srcOrd="1" destOrd="0" presId="urn:microsoft.com/office/officeart/2005/8/layout/pList1"/>
    <dgm:cxn modelId="{8E28EC34-4E2A-4710-8947-0EC86200C854}" type="presParOf" srcId="{59E62106-3ADA-4CE0-9CEC-823F75D07E6B}" destId="{88873290-2FAE-4D0B-9BFE-B8D70C14E471}" srcOrd="1" destOrd="0" presId="urn:microsoft.com/office/officeart/2005/8/layout/pList1"/>
    <dgm:cxn modelId="{F096B55E-7C27-4F45-AF8C-34C27DA91598}" type="presParOf" srcId="{59E62106-3ADA-4CE0-9CEC-823F75D07E6B}" destId="{CDB9FEBE-EBC7-4A18-90A9-53939C574388}" srcOrd="2" destOrd="0" presId="urn:microsoft.com/office/officeart/2005/8/layout/pList1"/>
    <dgm:cxn modelId="{77264E3C-A2D8-4155-8F4E-64F2B58A65A1}" type="presParOf" srcId="{CDB9FEBE-EBC7-4A18-90A9-53939C574388}" destId="{C0298E72-0C0C-49E8-959C-DCE55A4B4F1E}" srcOrd="0" destOrd="0" presId="urn:microsoft.com/office/officeart/2005/8/layout/pList1"/>
    <dgm:cxn modelId="{3DCB2387-AE54-424F-90F5-5F638AF553AE}" type="presParOf" srcId="{CDB9FEBE-EBC7-4A18-90A9-53939C574388}" destId="{85F4934E-3C5B-441E-A395-168EB3127B90}" srcOrd="1" destOrd="0" presId="urn:microsoft.com/office/officeart/2005/8/layout/pList1"/>
    <dgm:cxn modelId="{75568CE3-CF63-45E1-99EF-8FC137025270}" type="presParOf" srcId="{59E62106-3ADA-4CE0-9CEC-823F75D07E6B}" destId="{3910DC96-D9A4-4A9A-87EB-49592492F386}" srcOrd="3" destOrd="0" presId="urn:microsoft.com/office/officeart/2005/8/layout/pList1"/>
    <dgm:cxn modelId="{22197FBA-4E6E-43BB-A662-C0DCB017DA5E}" type="presParOf" srcId="{59E62106-3ADA-4CE0-9CEC-823F75D07E6B}" destId="{BD770840-A265-4509-A6E8-6D9A475A635B}" srcOrd="4" destOrd="0" presId="urn:microsoft.com/office/officeart/2005/8/layout/pList1"/>
    <dgm:cxn modelId="{7B949C2D-CF25-4534-998F-AD4C8387AB25}" type="presParOf" srcId="{BD770840-A265-4509-A6E8-6D9A475A635B}" destId="{00131FFC-0380-4F3A-98C3-57EC98970DEF}" srcOrd="0" destOrd="0" presId="urn:microsoft.com/office/officeart/2005/8/layout/pList1"/>
    <dgm:cxn modelId="{9A5F7124-A277-4250-84E1-5667735A631D}" type="presParOf" srcId="{BD770840-A265-4509-A6E8-6D9A475A635B}" destId="{5A42D57F-7E05-4D3F-AC9C-E1D0F95BD98A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364CB8-DBF2-49A1-BACD-DF14328277F5}" type="datetimeFigureOut">
              <a:rPr lang="zh-CN" altLang="en-US" smtClean="0"/>
              <a:t>2016/9/2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13D269-FFC4-420C-B842-7E5DCBF600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0431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099BCF3A-0535-49C1-BD2A-A32B006FFB7D}" type="slidenum">
              <a:rPr lang="zh-CN" altLang="en-US" smtClean="0"/>
              <a:pPr/>
              <a:t>8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101040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27C84-50A9-49F1-B681-BFE3A70473E9}" type="datetimeFigureOut">
              <a:rPr lang="zh-CN" altLang="en-US" smtClean="0"/>
              <a:t>2016/9/2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AE30-0096-4F73-B56C-C5C37B2FEB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6982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27C84-50A9-49F1-B681-BFE3A70473E9}" type="datetimeFigureOut">
              <a:rPr lang="zh-CN" altLang="en-US" smtClean="0"/>
              <a:t>2016/9/2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AE30-0096-4F73-B56C-C5C37B2FEB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5716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27C84-50A9-49F1-B681-BFE3A70473E9}" type="datetimeFigureOut">
              <a:rPr lang="zh-CN" altLang="en-US" smtClean="0"/>
              <a:t>2016/9/2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AE30-0096-4F73-B56C-C5C37B2FEB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744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27C84-50A9-49F1-B681-BFE3A70473E9}" type="datetimeFigureOut">
              <a:rPr lang="zh-CN" altLang="en-US" smtClean="0"/>
              <a:t>2016/9/2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AE30-0096-4F73-B56C-C5C37B2FEB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6756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27C84-50A9-49F1-B681-BFE3A70473E9}" type="datetimeFigureOut">
              <a:rPr lang="zh-CN" altLang="en-US" smtClean="0"/>
              <a:t>2016/9/2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AE30-0096-4F73-B56C-C5C37B2FEB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1207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27C84-50A9-49F1-B681-BFE3A70473E9}" type="datetimeFigureOut">
              <a:rPr lang="zh-CN" altLang="en-US" smtClean="0"/>
              <a:t>2016/9/2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AE30-0096-4F73-B56C-C5C37B2FEB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530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27C84-50A9-49F1-B681-BFE3A70473E9}" type="datetimeFigureOut">
              <a:rPr lang="zh-CN" altLang="en-US" smtClean="0"/>
              <a:t>2016/9/2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AE30-0096-4F73-B56C-C5C37B2FEB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8279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27C84-50A9-49F1-B681-BFE3A70473E9}" type="datetimeFigureOut">
              <a:rPr lang="zh-CN" altLang="en-US" smtClean="0"/>
              <a:t>2016/9/2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AE30-0096-4F73-B56C-C5C37B2FEB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2440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27C84-50A9-49F1-B681-BFE3A70473E9}" type="datetimeFigureOut">
              <a:rPr lang="zh-CN" altLang="en-US" smtClean="0"/>
              <a:t>2016/9/2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AE30-0096-4F73-B56C-C5C37B2FEB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2836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27C84-50A9-49F1-B681-BFE3A70473E9}" type="datetimeFigureOut">
              <a:rPr lang="zh-CN" altLang="en-US" smtClean="0"/>
              <a:t>2016/9/2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AE30-0096-4F73-B56C-C5C37B2FEB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7820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27C84-50A9-49F1-B681-BFE3A70473E9}" type="datetimeFigureOut">
              <a:rPr lang="zh-CN" altLang="en-US" smtClean="0"/>
              <a:t>2016/9/2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AE30-0096-4F73-B56C-C5C37B2FEB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3415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27C84-50A9-49F1-B681-BFE3A70473E9}" type="datetimeFigureOut">
              <a:rPr lang="zh-CN" altLang="en-US" smtClean="0"/>
              <a:t>2016/9/2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6AE30-0096-4F73-B56C-C5C37B2FEB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2765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e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2.em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86110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zh-CN" altLang="zh-CN" b="1" dirty="0" smtClean="0">
                <a:solidFill>
                  <a:srgbClr val="0070C0"/>
                </a:solidFill>
                <a:effectLst/>
              </a:rPr>
              <a:t>CEPC main ring magnets</a:t>
            </a:r>
            <a:r>
              <a:rPr lang="en-US" altLang="zh-CN" b="1" dirty="0" smtClean="0">
                <a:solidFill>
                  <a:srgbClr val="0070C0"/>
                </a:solidFill>
                <a:effectLst/>
              </a:rPr>
              <a:t>’</a:t>
            </a:r>
            <a:r>
              <a:rPr lang="zh-CN" altLang="zh-CN" b="1" dirty="0" smtClean="0">
                <a:solidFill>
                  <a:srgbClr val="0070C0"/>
                </a:solidFill>
                <a:effectLst/>
              </a:rPr>
              <a:t> error </a:t>
            </a:r>
            <a:r>
              <a:rPr lang="en-US" altLang="zh-CN" b="1" dirty="0" smtClean="0">
                <a:solidFill>
                  <a:srgbClr val="0070C0"/>
                </a:solidFill>
                <a:effectLst/>
              </a:rPr>
              <a:t/>
            </a:r>
            <a:br>
              <a:rPr lang="en-US" altLang="zh-CN" b="1" dirty="0" smtClean="0">
                <a:solidFill>
                  <a:srgbClr val="0070C0"/>
                </a:solidFill>
                <a:effectLst/>
              </a:rPr>
            </a:br>
            <a:r>
              <a:rPr lang="zh-CN" altLang="zh-CN" b="1" dirty="0" smtClean="0">
                <a:solidFill>
                  <a:srgbClr val="0070C0"/>
                </a:solidFill>
                <a:effectLst/>
              </a:rPr>
              <a:t>effect on DA and MDI issues 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642009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err="1" smtClean="0"/>
              <a:t>Sha</a:t>
            </a:r>
            <a:r>
              <a:rPr lang="en-US" altLang="zh-CN" dirty="0" smtClean="0"/>
              <a:t> Bai, </a:t>
            </a:r>
            <a:r>
              <a:rPr lang="en-US" altLang="zh-CN" dirty="0" err="1"/>
              <a:t>Dengjie</a:t>
            </a:r>
            <a:r>
              <a:rPr lang="en-US" altLang="zh-CN" dirty="0"/>
              <a:t> Xiao, </a:t>
            </a:r>
            <a:r>
              <a:rPr lang="en-US" altLang="zh-CN" dirty="0" err="1"/>
              <a:t>Yiwei</a:t>
            </a:r>
            <a:r>
              <a:rPr lang="en-US" altLang="zh-CN" dirty="0"/>
              <a:t> </a:t>
            </a:r>
            <a:r>
              <a:rPr lang="en-US" altLang="zh-CN" dirty="0" smtClean="0"/>
              <a:t>Wang, Feng Su, </a:t>
            </a:r>
            <a:r>
              <a:rPr lang="en-US" altLang="zh-CN" dirty="0" smtClean="0"/>
              <a:t>Dou </a:t>
            </a:r>
            <a:r>
              <a:rPr lang="en-US" altLang="zh-CN" dirty="0" smtClean="0"/>
              <a:t>Wang, </a:t>
            </a:r>
            <a:r>
              <a:rPr lang="en-US" altLang="zh-CN" dirty="0" err="1" smtClean="0"/>
              <a:t>Tianjian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Bian</a:t>
            </a:r>
            <a:r>
              <a:rPr lang="en-US" altLang="zh-CN" dirty="0" smtClean="0"/>
              <a:t>, Yuan Zhang, </a:t>
            </a:r>
            <a:r>
              <a:rPr lang="en-US" altLang="zh-CN" dirty="0" err="1" smtClean="0"/>
              <a:t>Huiping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Geng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Yingshun</a:t>
            </a:r>
            <a:r>
              <a:rPr lang="en-US" altLang="zh-CN" dirty="0" smtClean="0"/>
              <a:t> Zhu, </a:t>
            </a:r>
            <a:r>
              <a:rPr lang="en-US" altLang="zh-CN" dirty="0" err="1" smtClean="0"/>
              <a:t>Qinglei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Xiu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Hongbo</a:t>
            </a:r>
            <a:r>
              <a:rPr lang="en-US" altLang="zh-CN" dirty="0" smtClean="0"/>
              <a:t> Zhu</a:t>
            </a: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i="1" dirty="0" smtClean="0"/>
              <a:t>09-02-2016</a:t>
            </a:r>
          </a:p>
          <a:p>
            <a:r>
              <a:rPr lang="en-US" altLang="zh-CN" i="1" dirty="0" smtClean="0"/>
              <a:t>CEPC-</a:t>
            </a:r>
            <a:r>
              <a:rPr lang="en-US" altLang="zh-CN" i="1" dirty="0" err="1" smtClean="0"/>
              <a:t>SppC</a:t>
            </a:r>
            <a:r>
              <a:rPr lang="en-US" altLang="zh-CN" i="1" dirty="0" smtClean="0"/>
              <a:t> Study Group Meeting</a:t>
            </a:r>
          </a:p>
          <a:p>
            <a:endParaRPr lang="zh-CN" altLang="en-US" dirty="0"/>
          </a:p>
        </p:txBody>
      </p:sp>
      <p:pic>
        <p:nvPicPr>
          <p:cNvPr id="4" name="Picture 5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84" y="149999"/>
            <a:ext cx="3938421" cy="746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988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42406" y="184657"/>
            <a:ext cx="10515600" cy="1325563"/>
          </a:xfrm>
        </p:spPr>
        <p:txBody>
          <a:bodyPr/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DA</a:t>
            </a:r>
            <a:r>
              <a:rPr lang="en-US" altLang="zh-CN" dirty="0">
                <a:solidFill>
                  <a:srgbClr val="7030A0"/>
                </a:solidFill>
              </a:rPr>
              <a:t>(</a:t>
            </a:r>
            <a:r>
              <a:rPr lang="en-US" altLang="zh-CN" dirty="0" smtClean="0">
                <a:solidFill>
                  <a:srgbClr val="7030A0"/>
                </a:solidFill>
              </a:rPr>
              <a:t>PDR) after orbit correction</a:t>
            </a:r>
            <a:endParaRPr lang="zh-CN" altLang="en-US" dirty="0">
              <a:solidFill>
                <a:srgbClr val="7030A0"/>
              </a:solidFill>
            </a:endParaRPr>
          </a:p>
        </p:txBody>
      </p:sp>
      <p:pic>
        <p:nvPicPr>
          <p:cNvPr id="4" name="内容占位符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34" y="2849563"/>
            <a:ext cx="5136123" cy="302001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578769" y="197080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Lattice</a:t>
            </a:r>
            <a:r>
              <a:rPr lang="en-US" altLang="zh-CN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version</a:t>
            </a:r>
            <a:r>
              <a:rPr lang="zh-CN" altLang="zh-CN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：</a:t>
            </a:r>
            <a:r>
              <a:rPr lang="en-US" altLang="zh-CN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CEPC-ARC1.0-PDR1.0-FFS (WD1.0)</a:t>
            </a:r>
            <a:r>
              <a:rPr lang="en-US" altLang="zh-CN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zh-CN" altLang="zh-CN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kern="1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No error</a:t>
            </a:r>
            <a:endParaRPr lang="zh-CN" altLang="zh-CN" kern="100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406" y="1368116"/>
            <a:ext cx="4541383" cy="250719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矩形 8"/>
          <p:cNvSpPr/>
          <p:nvPr/>
        </p:nvSpPr>
        <p:spPr>
          <a:xfrm>
            <a:off x="5571552" y="2047348"/>
            <a:ext cx="25337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kern="1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DA after orbit correction </a:t>
            </a:r>
            <a:endParaRPr lang="en-US" altLang="zh-CN" kern="100" dirty="0" smtClean="0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kern="1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altLang="zh-CN" kern="1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best seed)</a:t>
            </a:r>
            <a:endParaRPr lang="zh-CN" altLang="zh-CN" kern="100" dirty="0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117" y="4163047"/>
            <a:ext cx="4277003" cy="248159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5669280" y="508067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kern="100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DA after orbit correction </a:t>
            </a:r>
          </a:p>
          <a:p>
            <a:pPr algn="just">
              <a:spcAft>
                <a:spcPts val="0"/>
              </a:spcAft>
            </a:pPr>
            <a:r>
              <a:rPr lang="en-US" altLang="zh-CN" kern="100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(worst seed)</a:t>
            </a:r>
            <a:endParaRPr lang="zh-CN" altLang="zh-CN" kern="100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01486" y="600522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FF0066"/>
                </a:solidFill>
              </a:rPr>
              <a:t>Dynamic aperture can almost be recovered after orbit correction for most seeds.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975009" y="5979821"/>
            <a:ext cx="5303520" cy="726499"/>
          </a:xfrm>
          <a:prstGeom prst="round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4864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9492" y="138703"/>
            <a:ext cx="10515600" cy="1325563"/>
          </a:xfrm>
        </p:spPr>
        <p:txBody>
          <a:bodyPr/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DA after orbit correction</a:t>
            </a:r>
            <a:br>
              <a:rPr lang="en-US" altLang="zh-CN" dirty="0" smtClean="0">
                <a:solidFill>
                  <a:srgbClr val="7030A0"/>
                </a:solidFill>
              </a:rPr>
            </a:br>
            <a:r>
              <a:rPr lang="en-US" altLang="zh-CN" sz="2000" i="1" dirty="0" smtClean="0">
                <a:solidFill>
                  <a:srgbClr val="002060"/>
                </a:solidFill>
              </a:rPr>
              <a:t>statistics</a:t>
            </a:r>
            <a:endParaRPr lang="zh-CN" altLang="en-US" sz="2000" i="1" dirty="0">
              <a:solidFill>
                <a:srgbClr val="00206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88869" y="6043749"/>
            <a:ext cx="8490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2060"/>
                </a:solidFill>
              </a:rPr>
              <a:t>For both on-momentum and off-momentum DA, most seeds can be recovered. </a:t>
            </a:r>
            <a:endParaRPr lang="zh-CN" altLang="en-US" dirty="0">
              <a:solidFill>
                <a:srgbClr val="002060"/>
              </a:solidFill>
            </a:endParaRPr>
          </a:p>
        </p:txBody>
      </p:sp>
      <p:graphicFrame>
        <p:nvGraphicFramePr>
          <p:cNvPr id="11" name="内容占位符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9904018"/>
              </p:ext>
            </p:extLst>
          </p:nvPr>
        </p:nvGraphicFramePr>
        <p:xfrm>
          <a:off x="829492" y="1529534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圆角矩形 11"/>
          <p:cNvSpPr/>
          <p:nvPr/>
        </p:nvSpPr>
        <p:spPr>
          <a:xfrm>
            <a:off x="1219200" y="5965371"/>
            <a:ext cx="8247017" cy="609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3037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1"/>
          <p:cNvSpPr>
            <a:spLocks noGrp="1"/>
          </p:cNvSpPr>
          <p:nvPr>
            <p:ph type="title"/>
          </p:nvPr>
        </p:nvSpPr>
        <p:spPr>
          <a:xfrm>
            <a:off x="838199" y="0"/>
            <a:ext cx="9525000" cy="1143000"/>
          </a:xfrm>
        </p:spPr>
        <p:txBody>
          <a:bodyPr/>
          <a:lstStyle/>
          <a:p>
            <a:r>
              <a:rPr lang="en-US" altLang="zh-CN" sz="3600" dirty="0">
                <a:solidFill>
                  <a:srgbClr val="7030A0"/>
                </a:solidFill>
              </a:rPr>
              <a:t>CEPC partial double ring </a:t>
            </a:r>
            <a:r>
              <a:rPr lang="en-US" altLang="zh-CN" sz="3600" dirty="0" smtClean="0">
                <a:solidFill>
                  <a:srgbClr val="7030A0"/>
                </a:solidFill>
              </a:rPr>
              <a:t>IR </a:t>
            </a:r>
            <a:r>
              <a:rPr lang="en-US" altLang="zh-CN" sz="3600" dirty="0">
                <a:solidFill>
                  <a:srgbClr val="7030A0"/>
                </a:solidFill>
              </a:rPr>
              <a:t>layout</a:t>
            </a:r>
            <a:endParaRPr lang="zh-CN" altLang="en-US" sz="3600" dirty="0">
              <a:solidFill>
                <a:srgbClr val="7030A0"/>
              </a:solidFill>
            </a:endParaRPr>
          </a:p>
        </p:txBody>
      </p:sp>
      <p:sp>
        <p:nvSpPr>
          <p:cNvPr id="17412" name="文本框 4"/>
          <p:cNvSpPr txBox="1">
            <a:spLocks noChangeArrowheads="1"/>
          </p:cNvSpPr>
          <p:nvPr/>
        </p:nvSpPr>
        <p:spPr bwMode="auto">
          <a:xfrm>
            <a:off x="1278708" y="5297623"/>
            <a:ext cx="930075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p"/>
            </a:pPr>
            <a:r>
              <a:rPr lang="en-US" altLang="zh-CN" sz="1800" dirty="0">
                <a:solidFill>
                  <a:srgbClr val="0070C0"/>
                </a:solidFill>
              </a:rPr>
              <a:t>Background study in the preliminary lattice design: radiative </a:t>
            </a:r>
            <a:r>
              <a:rPr lang="en-US" altLang="zh-CN" sz="1800" dirty="0" err="1">
                <a:solidFill>
                  <a:srgbClr val="0070C0"/>
                </a:solidFill>
              </a:rPr>
              <a:t>Bhabha</a:t>
            </a:r>
            <a:r>
              <a:rPr lang="en-US" altLang="zh-CN" sz="1800" dirty="0">
                <a:solidFill>
                  <a:srgbClr val="0070C0"/>
                </a:solidFill>
              </a:rPr>
              <a:t> scattering, </a:t>
            </a:r>
            <a:r>
              <a:rPr lang="en-US" altLang="zh-CN" sz="1800" dirty="0" err="1">
                <a:solidFill>
                  <a:srgbClr val="0070C0"/>
                </a:solidFill>
              </a:rPr>
              <a:t>beamstrahlung</a:t>
            </a:r>
            <a:r>
              <a:rPr lang="en-US" altLang="zh-CN" sz="1800" dirty="0">
                <a:solidFill>
                  <a:srgbClr val="0070C0"/>
                </a:solidFill>
              </a:rPr>
              <a:t>, synchrotron radiation, Beam-gas scattering, beam thermal photons scattering.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p"/>
            </a:pPr>
            <a:r>
              <a:rPr lang="en-US" altLang="zh-CN" sz="1800" dirty="0" smtClean="0">
                <a:solidFill>
                  <a:srgbClr val="0070C0"/>
                </a:solidFill>
              </a:rPr>
              <a:t>SC magnets are designed. Solenoid </a:t>
            </a:r>
            <a:r>
              <a:rPr lang="en-US" altLang="zh-CN" sz="1800" dirty="0">
                <a:solidFill>
                  <a:srgbClr val="0070C0"/>
                </a:solidFill>
              </a:rPr>
              <a:t>compensation was first tried in the preliminary lattice </a:t>
            </a:r>
            <a:r>
              <a:rPr lang="en-US" altLang="zh-CN" sz="1800" dirty="0" smtClean="0">
                <a:solidFill>
                  <a:srgbClr val="0070C0"/>
                </a:solidFill>
              </a:rPr>
              <a:t>design</a:t>
            </a:r>
            <a:r>
              <a:rPr lang="en-US" altLang="zh-CN" sz="1800" dirty="0">
                <a:solidFill>
                  <a:srgbClr val="0070C0"/>
                </a:solidFill>
              </a:rPr>
              <a:t>,</a:t>
            </a:r>
            <a:r>
              <a:rPr lang="en-US" altLang="zh-CN" sz="1800" dirty="0" smtClean="0">
                <a:solidFill>
                  <a:srgbClr val="0070C0"/>
                </a:solidFill>
              </a:rPr>
              <a:t>13T compensating solenoid was designed.</a:t>
            </a:r>
            <a:endParaRPr lang="zh-CN" altLang="en-US" sz="1800" dirty="0">
              <a:solidFill>
                <a:srgbClr val="0070C0"/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013503" y="5268686"/>
            <a:ext cx="9831165" cy="147165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7" name="内容占位符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15" y="895508"/>
            <a:ext cx="939236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42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1"/>
          <p:cNvSpPr>
            <a:spLocks noGrp="1"/>
          </p:cNvSpPr>
          <p:nvPr>
            <p:ph type="title"/>
          </p:nvPr>
        </p:nvSpPr>
        <p:spPr>
          <a:xfrm>
            <a:off x="853644" y="59445"/>
            <a:ext cx="8229600" cy="114300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Radiative </a:t>
            </a:r>
            <a:r>
              <a:rPr lang="en-US" altLang="zh-CN" dirty="0" err="1" smtClean="0">
                <a:solidFill>
                  <a:srgbClr val="7030A0"/>
                </a:solidFill>
              </a:rPr>
              <a:t>Bhabha</a:t>
            </a:r>
            <a:r>
              <a:rPr lang="en-US" altLang="zh-CN" dirty="0" smtClean="0">
                <a:solidFill>
                  <a:srgbClr val="7030A0"/>
                </a:solidFill>
              </a:rPr>
              <a:t> scattering</a:t>
            </a:r>
            <a:endParaRPr lang="zh-CN" altLang="en-US" dirty="0" smtClean="0">
              <a:solidFill>
                <a:srgbClr val="7030A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73091" y="5196007"/>
            <a:ext cx="3265306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  <a:defRPr/>
            </a:pPr>
            <a:r>
              <a:rPr lang="en-US" altLang="zh-CN" sz="1400" dirty="0">
                <a:solidFill>
                  <a:srgbClr val="0070C0"/>
                </a:solidFill>
              </a:rPr>
              <a:t> The RBB generator using a Monte-Carlo random point method: randomly generate a two-</a:t>
            </a:r>
            <a:r>
              <a:rPr lang="en-US" altLang="zh-CN" sz="1400" dirty="0" err="1">
                <a:solidFill>
                  <a:srgbClr val="0070C0"/>
                </a:solidFill>
              </a:rPr>
              <a:t>dimention</a:t>
            </a:r>
            <a:r>
              <a:rPr lang="en-US" altLang="zh-CN" sz="1400" dirty="0">
                <a:solidFill>
                  <a:srgbClr val="0070C0"/>
                </a:solidFill>
              </a:rPr>
              <a:t> coordinate, x/y without </a:t>
            </a:r>
            <a:r>
              <a:rPr lang="en-US" altLang="zh-CN" sz="1400" dirty="0" smtClean="0">
                <a:solidFill>
                  <a:srgbClr val="0070C0"/>
                </a:solidFill>
              </a:rPr>
              <a:t>correlation</a:t>
            </a:r>
            <a:endParaRPr lang="en-US" altLang="zh-CN" sz="1400" dirty="0">
              <a:solidFill>
                <a:srgbClr val="0070C0"/>
              </a:solidFill>
            </a:endParaRPr>
          </a:p>
          <a:p>
            <a:pPr marL="214313" indent="-214313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  <a:defRPr/>
            </a:pPr>
            <a:r>
              <a:rPr lang="en-US" altLang="zh-CN" sz="1400" dirty="0">
                <a:solidFill>
                  <a:srgbClr val="0070C0"/>
                </a:solidFill>
              </a:rPr>
              <a:t> Energy spread </a:t>
            </a:r>
            <a:r>
              <a:rPr lang="en-US" altLang="zh-CN" sz="1400" dirty="0" smtClean="0">
                <a:solidFill>
                  <a:srgbClr val="0070C0"/>
                </a:solidFill>
              </a:rPr>
              <a:t>survived </a:t>
            </a:r>
            <a:r>
              <a:rPr lang="en-US" altLang="zh-CN" sz="1400" dirty="0">
                <a:solidFill>
                  <a:srgbClr val="0070C0"/>
                </a:solidFill>
              </a:rPr>
              <a:t>when point within the function curve</a:t>
            </a:r>
          </a:p>
          <a:p>
            <a:pPr>
              <a:buClr>
                <a:schemeClr val="accent2">
                  <a:lumMod val="75000"/>
                </a:schemeClr>
              </a:buClr>
              <a:defRPr/>
            </a:pPr>
            <a:r>
              <a:rPr lang="en-US" altLang="zh-CN" dirty="0">
                <a:solidFill>
                  <a:srgbClr val="0070C0"/>
                </a:solidFill>
              </a:rPr>
              <a:t> 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18458" name="文本框 40"/>
          <p:cNvSpPr txBox="1">
            <a:spLocks noChangeArrowheads="1"/>
          </p:cNvSpPr>
          <p:nvPr/>
        </p:nvSpPr>
        <p:spPr bwMode="auto">
          <a:xfrm>
            <a:off x="952322" y="1315625"/>
            <a:ext cx="28860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200" dirty="0">
                <a:solidFill>
                  <a:srgbClr val="B90797"/>
                </a:solidFill>
              </a:rPr>
              <a:t>Generate 100000 particles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200" dirty="0">
                <a:solidFill>
                  <a:srgbClr val="B90797"/>
                </a:solidFill>
              </a:rPr>
              <a:t>~ energy spread</a:t>
            </a:r>
            <a:endParaRPr lang="zh-CN" altLang="en-US" sz="1200" dirty="0">
              <a:solidFill>
                <a:srgbClr val="B90797"/>
              </a:solidFill>
            </a:endParaRPr>
          </a:p>
        </p:txBody>
      </p:sp>
      <p:pic>
        <p:nvPicPr>
          <p:cNvPr id="27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9590" y="1680754"/>
            <a:ext cx="3902179" cy="2473235"/>
          </a:xfrm>
        </p:spPr>
      </p:pic>
      <p:pic>
        <p:nvPicPr>
          <p:cNvPr id="29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590" y="4397224"/>
            <a:ext cx="3902179" cy="247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4126425" y="4027892"/>
            <a:ext cx="5035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b="1" dirty="0" smtClean="0"/>
              <a:t>Lattice version</a:t>
            </a:r>
            <a:r>
              <a:rPr lang="zh-CN" altLang="en-US" b="1" dirty="0" smtClean="0"/>
              <a:t>：</a:t>
            </a:r>
            <a:r>
              <a:rPr lang="zh-CN" altLang="zh-CN" b="1" dirty="0"/>
              <a:t>CEPC-ARC1.0-PDR1.0-FFS(WD1.0)</a:t>
            </a:r>
            <a:r>
              <a:rPr lang="zh-CN" altLang="zh-CN" dirty="0"/>
              <a:t> 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4869590" y="977071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</a:rPr>
              <a:t>Lost particles statistic </a:t>
            </a:r>
            <a:r>
              <a:rPr lang="en-US" altLang="zh-CN" sz="2800" dirty="0">
                <a:solidFill>
                  <a:srgbClr val="7030A0"/>
                </a:solidFill>
              </a:rPr>
              <a:t/>
            </a:r>
            <a:br>
              <a:rPr lang="en-US" altLang="zh-CN" sz="2800" dirty="0">
                <a:solidFill>
                  <a:srgbClr val="7030A0"/>
                </a:solidFill>
              </a:rPr>
            </a:br>
            <a:r>
              <a:rPr lang="en-US" altLang="zh-CN" i="1" dirty="0">
                <a:solidFill>
                  <a:srgbClr val="F72DD1"/>
                </a:solidFill>
              </a:rPr>
              <a:t>RBB generated at IP1, tracking for one turn in SAD</a:t>
            </a:r>
            <a:endParaRPr lang="zh-CN" altLang="en-US" dirty="0"/>
          </a:p>
        </p:txBody>
      </p:sp>
      <p:sp>
        <p:nvSpPr>
          <p:cNvPr id="31" name="文本框 30"/>
          <p:cNvSpPr txBox="1"/>
          <p:nvPr/>
        </p:nvSpPr>
        <p:spPr>
          <a:xfrm>
            <a:off x="9161778" y="2065708"/>
            <a:ext cx="273417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buClr>
                <a:srgbClr val="FFC000"/>
              </a:buClr>
              <a:buFont typeface="Wingdings" panose="05000000000000000000" pitchFamily="2" charset="2"/>
              <a:buChar char="p"/>
              <a:defRPr/>
            </a:pPr>
            <a:r>
              <a:rPr lang="en-US" altLang="zh-CN" dirty="0">
                <a:solidFill>
                  <a:srgbClr val="0070C0"/>
                </a:solidFill>
              </a:rPr>
              <a:t>Gaussian distribution energy spread adding to the 100000 particles generated by RBB generator</a:t>
            </a:r>
          </a:p>
          <a:p>
            <a:pPr marL="214313" indent="-214313">
              <a:buClr>
                <a:srgbClr val="FFC000"/>
              </a:buClr>
              <a:buFont typeface="Wingdings" panose="05000000000000000000" pitchFamily="2" charset="2"/>
              <a:buChar char="p"/>
              <a:defRPr/>
            </a:pPr>
            <a:r>
              <a:rPr lang="en-US" altLang="zh-CN" dirty="0">
                <a:solidFill>
                  <a:srgbClr val="0070C0"/>
                </a:solidFill>
              </a:rPr>
              <a:t>Only set aperture in Final doublet ~ 1.7cm in radius</a:t>
            </a:r>
          </a:p>
          <a:p>
            <a:pPr marL="257175" indent="-257175">
              <a:buClr>
                <a:srgbClr val="FFC000"/>
              </a:buClr>
              <a:buFont typeface="Wingdings" panose="05000000000000000000" pitchFamily="2" charset="2"/>
              <a:buChar char="p"/>
              <a:defRPr/>
            </a:pPr>
            <a:r>
              <a:rPr lang="en-US" altLang="zh-CN" dirty="0">
                <a:solidFill>
                  <a:srgbClr val="0070C0"/>
                </a:solidFill>
              </a:rPr>
              <a:t>The number of particle lost in the downstream of 1th turn is: 5153</a:t>
            </a:r>
          </a:p>
          <a:p>
            <a:pPr marL="214313" indent="-214313">
              <a:buClr>
                <a:srgbClr val="FFC000"/>
              </a:buClr>
              <a:buFont typeface="Wingdings" panose="05000000000000000000" pitchFamily="2" charset="2"/>
              <a:buChar char="p"/>
              <a:defRPr/>
            </a:pPr>
            <a:r>
              <a:rPr lang="en-US" altLang="zh-CN" dirty="0">
                <a:solidFill>
                  <a:srgbClr val="0070C0"/>
                </a:solidFill>
              </a:rPr>
              <a:t>The number of particle lost in the upstream of 1th turn is: 5651</a:t>
            </a:r>
          </a:p>
          <a:p>
            <a:pPr marL="214313" indent="-214313">
              <a:buClr>
                <a:srgbClr val="FFC000"/>
              </a:buClr>
              <a:buFont typeface="Wingdings" panose="05000000000000000000" pitchFamily="2" charset="2"/>
              <a:buChar char="p"/>
              <a:defRPr/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defRPr/>
            </a:pPr>
            <a:endParaRPr lang="zh-CN" altLang="en-US" dirty="0"/>
          </a:p>
        </p:txBody>
      </p:sp>
      <p:sp>
        <p:nvSpPr>
          <p:cNvPr id="4" name="圆角矩形 3"/>
          <p:cNvSpPr/>
          <p:nvPr/>
        </p:nvSpPr>
        <p:spPr>
          <a:xfrm>
            <a:off x="9083244" y="1802852"/>
            <a:ext cx="2891246" cy="445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091" y="1802852"/>
            <a:ext cx="3067050" cy="20288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322" y="3822364"/>
            <a:ext cx="2160928" cy="139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69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21469" y="1441010"/>
            <a:ext cx="4654731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CN" sz="2700" dirty="0">
                <a:solidFill>
                  <a:srgbClr val="7030A0"/>
                </a:solidFill>
              </a:rPr>
              <a:t>Lost particles statistic </a:t>
            </a:r>
            <a:r>
              <a:rPr lang="en-US" altLang="zh-CN" sz="5400" dirty="0">
                <a:solidFill>
                  <a:srgbClr val="7030A0"/>
                </a:solidFill>
              </a:rPr>
              <a:t/>
            </a:r>
            <a:br>
              <a:rPr lang="en-US" altLang="zh-CN" sz="5400" dirty="0">
                <a:solidFill>
                  <a:srgbClr val="7030A0"/>
                </a:solidFill>
              </a:rPr>
            </a:br>
            <a:r>
              <a:rPr lang="en-US" altLang="zh-CN" sz="1800" i="1" dirty="0">
                <a:solidFill>
                  <a:srgbClr val="F72DD1"/>
                </a:solidFill>
              </a:rPr>
              <a:t>BS generated at IP1, tracking for one turn in SAD</a:t>
            </a:r>
            <a:endParaRPr lang="zh-CN" altLang="en-US" sz="1800" dirty="0"/>
          </a:p>
        </p:txBody>
      </p:sp>
      <p:pic>
        <p:nvPicPr>
          <p:cNvPr id="21507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79214" y="3275314"/>
            <a:ext cx="4584962" cy="2890355"/>
          </a:xfrm>
        </p:spPr>
      </p:pic>
      <p:sp>
        <p:nvSpPr>
          <p:cNvPr id="21508" name="矩形 4"/>
          <p:cNvSpPr>
            <a:spLocks noChangeArrowheads="1"/>
          </p:cNvSpPr>
          <p:nvPr/>
        </p:nvSpPr>
        <p:spPr bwMode="auto">
          <a:xfrm>
            <a:off x="4404042" y="2584010"/>
            <a:ext cx="39934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200" b="1" dirty="0" smtClean="0"/>
              <a:t>Lattice</a:t>
            </a:r>
            <a:r>
              <a:rPr lang="zh-CN" altLang="en-US" sz="1200" b="1" dirty="0" smtClean="0"/>
              <a:t> </a:t>
            </a:r>
            <a:r>
              <a:rPr lang="en-US" altLang="zh-CN" sz="1200" b="1" dirty="0" smtClean="0"/>
              <a:t>version</a:t>
            </a:r>
            <a:r>
              <a:rPr lang="zh-CN" altLang="en-US" sz="1200" b="1" dirty="0" smtClean="0"/>
              <a:t>：</a:t>
            </a:r>
            <a:r>
              <a:rPr lang="zh-CN" altLang="zh-CN" sz="1200" b="1" dirty="0"/>
              <a:t>CEPC-ARC1.0-PDR1.0-FFS(WD1.0)</a:t>
            </a:r>
            <a:r>
              <a:rPr lang="zh-CN" altLang="zh-CN" sz="1200" dirty="0"/>
              <a:t> </a:t>
            </a:r>
            <a:endParaRPr lang="zh-CN" altLang="en-US" sz="1200" dirty="0"/>
          </a:p>
        </p:txBody>
      </p:sp>
      <p:sp>
        <p:nvSpPr>
          <p:cNvPr id="3" name="文本框 2"/>
          <p:cNvSpPr txBox="1"/>
          <p:nvPr/>
        </p:nvSpPr>
        <p:spPr>
          <a:xfrm>
            <a:off x="8645376" y="1088844"/>
            <a:ext cx="3319644" cy="50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buClr>
                <a:srgbClr val="FFC000"/>
              </a:buClr>
              <a:buFont typeface="Wingdings" panose="05000000000000000000" pitchFamily="2" charset="2"/>
              <a:buChar char="p"/>
              <a:defRPr/>
            </a:pPr>
            <a:r>
              <a:rPr lang="en-US" altLang="zh-CN" dirty="0">
                <a:solidFill>
                  <a:srgbClr val="0070C0"/>
                </a:solidFill>
              </a:rPr>
              <a:t>Gaussian distribution energy spread adding to the 100000 particles generated by BS generator</a:t>
            </a:r>
          </a:p>
          <a:p>
            <a:pPr marL="214313" indent="-214313">
              <a:buClr>
                <a:srgbClr val="FFC000"/>
              </a:buClr>
              <a:buFont typeface="Wingdings" panose="05000000000000000000" pitchFamily="2" charset="2"/>
              <a:buChar char="p"/>
              <a:defRPr/>
            </a:pPr>
            <a:r>
              <a:rPr lang="en-US" altLang="zh-CN" dirty="0">
                <a:solidFill>
                  <a:srgbClr val="0070C0"/>
                </a:solidFill>
              </a:rPr>
              <a:t>Only set aperture in Final doublet ~ 1.7cm in radius</a:t>
            </a:r>
          </a:p>
          <a:p>
            <a:pPr marL="257175" indent="-257175">
              <a:buClr>
                <a:srgbClr val="FFC000"/>
              </a:buClr>
              <a:buFont typeface="Wingdings" panose="05000000000000000000" pitchFamily="2" charset="2"/>
              <a:buChar char="p"/>
              <a:defRPr/>
            </a:pPr>
            <a:r>
              <a:rPr lang="en-US" altLang="zh-CN" dirty="0">
                <a:solidFill>
                  <a:srgbClr val="0070C0"/>
                </a:solidFill>
              </a:rPr>
              <a:t>The number of particle lost in the downstream of 1th turn is: 0</a:t>
            </a:r>
          </a:p>
          <a:p>
            <a:pPr marL="214313" indent="-214313">
              <a:buClr>
                <a:srgbClr val="FFC000"/>
              </a:buClr>
              <a:buFont typeface="Wingdings" panose="05000000000000000000" pitchFamily="2" charset="2"/>
              <a:buChar char="p"/>
              <a:defRPr/>
            </a:pPr>
            <a:r>
              <a:rPr lang="en-US" altLang="zh-CN" dirty="0">
                <a:solidFill>
                  <a:srgbClr val="0070C0"/>
                </a:solidFill>
              </a:rPr>
              <a:t>The number of particle lost in the upstream of 1th turn is: 8728</a:t>
            </a:r>
          </a:p>
          <a:p>
            <a:pPr marL="214313" indent="-214313">
              <a:buClr>
                <a:srgbClr val="FFC000"/>
              </a:buClr>
              <a:buFont typeface="Wingdings" panose="05000000000000000000" pitchFamily="2" charset="2"/>
              <a:buChar char="p"/>
              <a:defRPr/>
            </a:pPr>
            <a:r>
              <a:rPr lang="en-US" altLang="zh-CN" dirty="0">
                <a:solidFill>
                  <a:srgbClr val="0070C0"/>
                </a:solidFill>
              </a:rPr>
              <a:t>Most of particles lost at the entrance of QF1</a:t>
            </a:r>
          </a:p>
          <a:p>
            <a:pPr marL="214313" indent="-214313">
              <a:buClr>
                <a:srgbClr val="FFC000"/>
              </a:buClr>
              <a:buFont typeface="Wingdings" panose="05000000000000000000" pitchFamily="2" charset="2"/>
              <a:buChar char="p"/>
              <a:defRPr/>
            </a:pPr>
            <a:r>
              <a:rPr lang="en-US" altLang="zh-CN" dirty="0">
                <a:solidFill>
                  <a:srgbClr val="0070C0"/>
                </a:solidFill>
              </a:rPr>
              <a:t>Particles lost too much, no need to do multi-turn tracking</a:t>
            </a:r>
          </a:p>
          <a:p>
            <a:pPr marL="214313" indent="-214313">
              <a:buClr>
                <a:srgbClr val="FFC000"/>
              </a:buClr>
              <a:buFont typeface="Wingdings" panose="05000000000000000000" pitchFamily="2" charset="2"/>
              <a:buChar char="p"/>
              <a:defRPr/>
            </a:pPr>
            <a:r>
              <a:rPr lang="en-US" altLang="zh-CN" dirty="0">
                <a:solidFill>
                  <a:srgbClr val="0070C0"/>
                </a:solidFill>
              </a:rPr>
              <a:t>IR lattice should be improved</a:t>
            </a:r>
          </a:p>
          <a:p>
            <a:pPr marL="214313" indent="-214313">
              <a:buFont typeface="Wingdings" panose="05000000000000000000" pitchFamily="2" charset="2"/>
              <a:buChar char="p"/>
              <a:defRPr/>
            </a:pPr>
            <a:endParaRPr lang="zh-CN" altLang="en-US" dirty="0"/>
          </a:p>
        </p:txBody>
      </p:sp>
      <p:pic>
        <p:nvPicPr>
          <p:cNvPr id="6" name="内容占位符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4421" y="1496101"/>
            <a:ext cx="3533593" cy="2661852"/>
          </a:xfrm>
          <a:prstGeom prst="rect">
            <a:avLst/>
          </a:prstGeom>
        </p:spPr>
      </p:pic>
      <p:sp>
        <p:nvSpPr>
          <p:cNvPr id="7" name="标题 1"/>
          <p:cNvSpPr txBox="1">
            <a:spLocks/>
          </p:cNvSpPr>
          <p:nvPr/>
        </p:nvSpPr>
        <p:spPr>
          <a:xfrm>
            <a:off x="672737" y="1695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err="1" smtClean="0">
                <a:solidFill>
                  <a:srgbClr val="7030A0"/>
                </a:solidFill>
              </a:rPr>
              <a:t>Beamstrahlung</a:t>
            </a:r>
            <a:r>
              <a:rPr lang="en-US" altLang="zh-CN" dirty="0" smtClean="0">
                <a:solidFill>
                  <a:srgbClr val="7030A0"/>
                </a:solidFill>
              </a:rPr>
              <a:t> </a:t>
            </a:r>
            <a:endParaRPr lang="zh-CN" altLang="en-US" dirty="0" smtClean="0">
              <a:solidFill>
                <a:srgbClr val="7030A0"/>
              </a:solidFill>
            </a:endParaRPr>
          </a:p>
        </p:txBody>
      </p:sp>
      <p:sp>
        <p:nvSpPr>
          <p:cNvPr id="8" name="矩形 4"/>
          <p:cNvSpPr>
            <a:spLocks noChangeArrowheads="1"/>
          </p:cNvSpPr>
          <p:nvPr/>
        </p:nvSpPr>
        <p:spPr bwMode="auto">
          <a:xfrm>
            <a:off x="631793" y="4341554"/>
            <a:ext cx="315898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Compared with the energy spread from RBB, </a:t>
            </a:r>
            <a:r>
              <a:rPr lang="en-US" altLang="zh-CN" sz="1800" dirty="0" err="1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beamstrahlung</a:t>
            </a:r>
            <a:r>
              <a:rPr lang="en-US" altLang="zh-CN" sz="1800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increases of exponent with energy spread, so most of the loss particles energy spread distributed in the area of slightly bigger than 2%.</a:t>
            </a:r>
            <a:endParaRPr lang="zh-CN" altLang="en-US" sz="1800" dirty="0">
              <a:solidFill>
                <a:srgbClr val="FF0000"/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447326" y="4257747"/>
            <a:ext cx="3149315" cy="2465272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8550141" y="931818"/>
            <a:ext cx="3572193" cy="52338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04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1"/>
          <p:cNvSpPr>
            <a:spLocks noGrp="1"/>
          </p:cNvSpPr>
          <p:nvPr>
            <p:ph type="title"/>
          </p:nvPr>
        </p:nvSpPr>
        <p:spPr>
          <a:xfrm>
            <a:off x="750569" y="369753"/>
            <a:ext cx="10082893" cy="993775"/>
          </a:xfrm>
        </p:spPr>
        <p:txBody>
          <a:bodyPr>
            <a:normAutofit fontScale="90000"/>
          </a:bodyPr>
          <a:lstStyle/>
          <a:p>
            <a:r>
              <a:rPr lang="en-US" altLang="zh-CN" smtClean="0">
                <a:solidFill>
                  <a:srgbClr val="7030A0"/>
                </a:solidFill>
              </a:rPr>
              <a:t>Synchrotron radiation from bending magnets</a:t>
            </a:r>
            <a:endParaRPr lang="zh-CN" altLang="en-US" smtClean="0">
              <a:solidFill>
                <a:srgbClr val="7030A0"/>
              </a:solidFill>
            </a:endParaRPr>
          </a:p>
        </p:txBody>
      </p:sp>
      <p:pic>
        <p:nvPicPr>
          <p:cNvPr id="22531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4493" y="1855916"/>
            <a:ext cx="8157142" cy="4063607"/>
          </a:xfrm>
        </p:spPr>
      </p:pic>
      <p:sp>
        <p:nvSpPr>
          <p:cNvPr id="5" name="椭圆 4"/>
          <p:cNvSpPr/>
          <p:nvPr/>
        </p:nvSpPr>
        <p:spPr>
          <a:xfrm>
            <a:off x="3631657" y="2420983"/>
            <a:ext cx="1349646" cy="31437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2533" name="矩形 5"/>
          <p:cNvSpPr>
            <a:spLocks noChangeArrowheads="1"/>
          </p:cNvSpPr>
          <p:nvPr/>
        </p:nvSpPr>
        <p:spPr bwMode="auto">
          <a:xfrm>
            <a:off x="2418806" y="1461951"/>
            <a:ext cx="59057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 b="1" dirty="0" smtClean="0"/>
              <a:t>Lattice</a:t>
            </a:r>
            <a:r>
              <a:rPr lang="zh-CN" altLang="en-US" sz="1800" b="1" dirty="0" smtClean="0"/>
              <a:t> </a:t>
            </a:r>
            <a:r>
              <a:rPr lang="en-US" altLang="zh-CN" sz="1800" b="1" dirty="0" smtClean="0"/>
              <a:t>version</a:t>
            </a:r>
            <a:r>
              <a:rPr lang="zh-CN" altLang="en-US" sz="1800" b="1" dirty="0" smtClean="0"/>
              <a:t>：</a:t>
            </a:r>
            <a:r>
              <a:rPr lang="zh-CN" altLang="zh-CN" sz="1800" b="1" dirty="0"/>
              <a:t>CEPC-ARC1.0-PDR1.0-FFS(WD1.0)</a:t>
            </a:r>
            <a:r>
              <a:rPr lang="zh-CN" altLang="zh-CN" sz="1800" dirty="0"/>
              <a:t> </a:t>
            </a:r>
            <a:endParaRPr lang="zh-CN" altLang="en-US" sz="1800" dirty="0"/>
          </a:p>
        </p:txBody>
      </p:sp>
      <p:sp>
        <p:nvSpPr>
          <p:cNvPr id="22534" name="文本框 2"/>
          <p:cNvSpPr txBox="1">
            <a:spLocks noChangeArrowheads="1"/>
          </p:cNvSpPr>
          <p:nvPr/>
        </p:nvSpPr>
        <p:spPr bwMode="auto">
          <a:xfrm>
            <a:off x="2057400" y="5943601"/>
            <a:ext cx="82819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14313" indent="-2143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>
                <a:srgbClr val="92D050"/>
              </a:buClr>
              <a:buFont typeface="Wingdings" panose="05000000000000000000" pitchFamily="2" charset="2"/>
              <a:buChar char="p"/>
            </a:pPr>
            <a:r>
              <a:rPr lang="en-US" altLang="zh-CN" sz="1800">
                <a:solidFill>
                  <a:srgbClr val="0070C0"/>
                </a:solidFill>
              </a:rPr>
              <a:t> Critical energy of bending magnets in FFS are about ~ 100keV</a:t>
            </a:r>
          </a:p>
          <a:p>
            <a:pPr>
              <a:spcBef>
                <a:spcPct val="0"/>
              </a:spcBef>
              <a:buClr>
                <a:srgbClr val="92D050"/>
              </a:buClr>
              <a:buFont typeface="Wingdings" panose="05000000000000000000" pitchFamily="2" charset="2"/>
              <a:buChar char="p"/>
            </a:pPr>
            <a:r>
              <a:rPr lang="en-US" altLang="zh-CN" sz="1800">
                <a:solidFill>
                  <a:srgbClr val="0070C0"/>
                </a:solidFill>
              </a:rPr>
              <a:t> Could be accepted by detector and radiation protection</a:t>
            </a:r>
            <a:endParaRPr lang="zh-CN" altLang="en-US" sz="18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83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4184" y="0"/>
            <a:ext cx="10515600" cy="1325563"/>
          </a:xfrm>
        </p:spPr>
        <p:txBody>
          <a:bodyPr/>
          <a:lstStyle/>
          <a:p>
            <a:r>
              <a:rPr lang="en-US" altLang="zh-CN" dirty="0">
                <a:solidFill>
                  <a:srgbClr val="7030A0"/>
                </a:solidFill>
              </a:rPr>
              <a:t>Synchrotron from Quadrupoles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1000" y="4760730"/>
            <a:ext cx="5486400" cy="1690871"/>
          </a:xfrm>
        </p:spPr>
        <p:txBody>
          <a:bodyPr>
            <a:normAutofit/>
          </a:bodyPr>
          <a:lstStyle/>
          <a:p>
            <a:pPr>
              <a:buSzPct val="80000"/>
              <a:buFont typeface="Wingdings" panose="05000000000000000000" pitchFamily="2" charset="2"/>
              <a:buChar char="p"/>
            </a:pPr>
            <a:r>
              <a:rPr lang="en-US" altLang="zh-CN" sz="2000" dirty="0" smtClean="0">
                <a:solidFill>
                  <a:srgbClr val="FF0000"/>
                </a:solidFill>
              </a:rPr>
              <a:t>Synchrotron from quadrupoles are mainly caused by the beam halo</a:t>
            </a:r>
          </a:p>
          <a:p>
            <a:pPr>
              <a:buSzPct val="80000"/>
              <a:buFont typeface="Wingdings" panose="05000000000000000000" pitchFamily="2" charset="2"/>
              <a:buChar char="p"/>
            </a:pPr>
            <a:r>
              <a:rPr lang="en-US" altLang="zh-CN" sz="2000" dirty="0">
                <a:solidFill>
                  <a:srgbClr val="0070C0"/>
                </a:solidFill>
              </a:rPr>
              <a:t>Use a double Gaussian distribution to describe the beam </a:t>
            </a:r>
            <a:r>
              <a:rPr lang="en-US" altLang="zh-CN" sz="2000" dirty="0" smtClean="0">
                <a:solidFill>
                  <a:srgbClr val="0070C0"/>
                </a:solidFill>
              </a:rPr>
              <a:t>distribution</a:t>
            </a:r>
            <a:endParaRPr lang="en-US" altLang="zh-CN" sz="2000" dirty="0">
              <a:solidFill>
                <a:srgbClr val="0070C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91" y="1325563"/>
            <a:ext cx="4268364" cy="316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6"/>
          <p:cNvSpPr txBox="1"/>
          <p:nvPr/>
        </p:nvSpPr>
        <p:spPr>
          <a:xfrm>
            <a:off x="5867400" y="4738039"/>
            <a:ext cx="6106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80000"/>
              <a:buFont typeface="Wingdings" panose="05000000000000000000" pitchFamily="2" charset="2"/>
              <a:buChar char="p"/>
            </a:pPr>
            <a:r>
              <a:rPr lang="en-US" altLang="zh-CN" sz="2000" dirty="0" smtClean="0">
                <a:solidFill>
                  <a:srgbClr val="FF0066"/>
                </a:solidFill>
              </a:rPr>
              <a:t>The beam halo should be well suppressed to reduced photons from quadrupoles</a:t>
            </a:r>
          </a:p>
          <a:p>
            <a:pPr marL="800100" lvl="1" indent="-342900">
              <a:buSzPct val="60000"/>
              <a:buFont typeface="Wingdings" panose="05000000000000000000" pitchFamily="2" charset="2"/>
              <a:buChar char="p"/>
            </a:pPr>
            <a:r>
              <a:rPr lang="en-US" altLang="zh-CN" sz="2000" dirty="0" smtClean="0">
                <a:solidFill>
                  <a:srgbClr val="002060"/>
                </a:solidFill>
              </a:rPr>
              <a:t>Better vacuum, collimators ……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994" y="1193652"/>
            <a:ext cx="3863174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9527607" y="1979334"/>
            <a:ext cx="23814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accent2"/>
                </a:solidFill>
              </a:rPr>
              <a:t>Momentum distribution of beam particles are correlated with the position inside the bunch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9393547" y="1822268"/>
            <a:ext cx="2580739" cy="182662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38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7925" y="0"/>
            <a:ext cx="10515600" cy="1325563"/>
          </a:xfrm>
        </p:spPr>
        <p:txBody>
          <a:bodyPr/>
          <a:lstStyle/>
          <a:p>
            <a:r>
              <a:rPr lang="en-US" altLang="zh-CN" dirty="0">
                <a:solidFill>
                  <a:srgbClr val="7030A0"/>
                </a:solidFill>
                <a:cs typeface="Times New Roman" panose="02020603050405020304" pitchFamily="18" charset="0"/>
              </a:rPr>
              <a:t>Solenoids </a:t>
            </a:r>
            <a:r>
              <a:rPr lang="en-US" altLang="zh-CN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layout-sketch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617925" y="5538154"/>
            <a:ext cx="588645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350" dirty="0">
                <a:solidFill>
                  <a:srgbClr val="00B050"/>
                </a:solidFill>
              </a:rPr>
              <a:t>C</a:t>
            </a:r>
            <a:r>
              <a:rPr lang="en-US" altLang="ru-RU" sz="1350" dirty="0" err="1">
                <a:solidFill>
                  <a:srgbClr val="00B050"/>
                </a:solidFill>
              </a:rPr>
              <a:t>ompensating</a:t>
            </a:r>
            <a:r>
              <a:rPr lang="en-US" altLang="ru-RU" sz="1350" dirty="0">
                <a:solidFill>
                  <a:srgbClr val="00B050"/>
                </a:solidFill>
              </a:rPr>
              <a:t> solenoid is located between IP and QD0</a:t>
            </a:r>
          </a:p>
          <a:p>
            <a:pPr marL="285750" indent="-285750">
              <a:spcBef>
                <a:spcPct val="0"/>
              </a:spcBef>
              <a:buFontTx/>
              <a:buChar char="-"/>
              <a:defRPr/>
            </a:pPr>
            <a:r>
              <a:rPr lang="en-US" altLang="ru-RU" sz="1350" dirty="0">
                <a:solidFill>
                  <a:srgbClr val="00B050"/>
                </a:solidFill>
              </a:rPr>
              <a:t>crossing angle </a:t>
            </a:r>
            <a:r>
              <a:rPr lang="el-GR" altLang="ru-RU" sz="1350" dirty="0">
                <a:solidFill>
                  <a:srgbClr val="00B050"/>
                </a:solidFill>
              </a:rPr>
              <a:t>α</a:t>
            </a:r>
            <a:r>
              <a:rPr lang="en-US" altLang="ru-RU" sz="1350" dirty="0">
                <a:solidFill>
                  <a:srgbClr val="00B050"/>
                </a:solidFill>
              </a:rPr>
              <a:t> = 30 </a:t>
            </a:r>
            <a:r>
              <a:rPr lang="en-US" altLang="ru-RU" sz="1350" dirty="0" err="1" smtClean="0">
                <a:solidFill>
                  <a:srgbClr val="00B050"/>
                </a:solidFill>
              </a:rPr>
              <a:t>mrad</a:t>
            </a:r>
            <a:endParaRPr lang="en-US" altLang="ru-RU" sz="1350" dirty="0">
              <a:solidFill>
                <a:srgbClr val="00B050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ru-RU" sz="1350" dirty="0">
                <a:solidFill>
                  <a:srgbClr val="00B050"/>
                </a:solidFill>
              </a:rPr>
              <a:t>Radius of:                                                           Length: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ru-RU" sz="1350" dirty="0">
                <a:solidFill>
                  <a:srgbClr val="00B050"/>
                </a:solidFill>
              </a:rPr>
              <a:t>  </a:t>
            </a:r>
            <a:r>
              <a:rPr lang="en-US" altLang="ru-RU" sz="1350" dirty="0">
                <a:solidFill>
                  <a:srgbClr val="E911BB"/>
                </a:solidFill>
              </a:rPr>
              <a:t>- compensating solenoid </a:t>
            </a:r>
            <a:r>
              <a:rPr lang="ru-RU" altLang="ru-RU" sz="1350" dirty="0">
                <a:solidFill>
                  <a:srgbClr val="E911BB"/>
                </a:solidFill>
              </a:rPr>
              <a:t>R</a:t>
            </a:r>
            <a:r>
              <a:rPr lang="en-US" altLang="ru-RU" sz="1350" dirty="0">
                <a:solidFill>
                  <a:srgbClr val="E911BB"/>
                </a:solidFill>
              </a:rPr>
              <a:t> = 0.</a:t>
            </a:r>
            <a:r>
              <a:rPr lang="ru-RU" altLang="ru-RU" sz="1350" dirty="0">
                <a:solidFill>
                  <a:srgbClr val="E911BB"/>
                </a:solidFill>
              </a:rPr>
              <a:t>1</a:t>
            </a:r>
            <a:r>
              <a:rPr lang="en-US" altLang="ru-RU" sz="1350" dirty="0">
                <a:solidFill>
                  <a:srgbClr val="E911BB"/>
                </a:solidFill>
              </a:rPr>
              <a:t> m                </a:t>
            </a:r>
            <a:r>
              <a:rPr lang="en-US" altLang="ru-RU" sz="1350" dirty="0" smtClean="0">
                <a:solidFill>
                  <a:srgbClr val="E911BB"/>
                </a:solidFill>
              </a:rPr>
              <a:t>L=0.4m </a:t>
            </a:r>
            <a:endParaRPr lang="en-US" altLang="ru-RU" sz="1350" dirty="0">
              <a:solidFill>
                <a:srgbClr val="E911BB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ru-RU" sz="1350" dirty="0">
                <a:solidFill>
                  <a:srgbClr val="00B050"/>
                </a:solidFill>
              </a:rPr>
              <a:t> </a:t>
            </a:r>
            <a:r>
              <a:rPr lang="ru-RU" altLang="ru-RU" sz="1350" dirty="0">
                <a:solidFill>
                  <a:srgbClr val="00B050"/>
                </a:solidFill>
              </a:rPr>
              <a:t> </a:t>
            </a:r>
            <a:r>
              <a:rPr lang="en-US" altLang="ru-RU" sz="1350" dirty="0">
                <a:solidFill>
                  <a:srgbClr val="00A249"/>
                </a:solidFill>
              </a:rPr>
              <a:t>- screen</a:t>
            </a:r>
            <a:r>
              <a:rPr lang="ru-RU" altLang="ru-RU" sz="1350" dirty="0">
                <a:solidFill>
                  <a:srgbClr val="00A249"/>
                </a:solidFill>
              </a:rPr>
              <a:t>i</a:t>
            </a:r>
            <a:r>
              <a:rPr lang="en-US" altLang="ru-RU" sz="1350" dirty="0">
                <a:solidFill>
                  <a:srgbClr val="00A249"/>
                </a:solidFill>
              </a:rPr>
              <a:t>ng solenoid </a:t>
            </a:r>
            <a:r>
              <a:rPr lang="ru-RU" altLang="ru-RU" sz="1350" dirty="0">
                <a:solidFill>
                  <a:srgbClr val="00B050"/>
                </a:solidFill>
              </a:rPr>
              <a:t>R</a:t>
            </a:r>
            <a:r>
              <a:rPr lang="en-US" altLang="ru-RU" sz="1350" dirty="0">
                <a:solidFill>
                  <a:srgbClr val="00B050"/>
                </a:solidFill>
              </a:rPr>
              <a:t> = </a:t>
            </a:r>
            <a:r>
              <a:rPr lang="en-US" altLang="ru-RU" sz="1350" dirty="0" smtClean="0">
                <a:solidFill>
                  <a:srgbClr val="00B050"/>
                </a:solidFill>
              </a:rPr>
              <a:t>0.1 </a:t>
            </a:r>
            <a:r>
              <a:rPr lang="en-US" altLang="ru-RU" sz="1350" dirty="0">
                <a:solidFill>
                  <a:srgbClr val="00B050"/>
                </a:solidFill>
              </a:rPr>
              <a:t>m              </a:t>
            </a:r>
            <a:r>
              <a:rPr lang="en-US" altLang="ru-RU" sz="1350" dirty="0" smtClean="0">
                <a:solidFill>
                  <a:srgbClr val="00B050"/>
                </a:solidFill>
              </a:rPr>
              <a:t>         </a:t>
            </a:r>
            <a:r>
              <a:rPr lang="en-US" altLang="ru-RU" sz="1350" dirty="0" smtClean="0">
                <a:solidFill>
                  <a:srgbClr val="00A249"/>
                </a:solidFill>
              </a:rPr>
              <a:t>L=1.3m</a:t>
            </a:r>
            <a:endParaRPr lang="en-US" altLang="ru-RU" sz="1350" dirty="0">
              <a:solidFill>
                <a:srgbClr val="00A249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26" y="1285403"/>
            <a:ext cx="5870892" cy="338226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601097" y="1480532"/>
            <a:ext cx="5277394" cy="4542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minimize the effect of the longitudinal detector solenoid field on the accelerator beam, </a:t>
            </a:r>
            <a:r>
              <a:rPr lang="en-US" altLang="zh-CN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solenoid </a:t>
            </a:r>
            <a:r>
              <a:rPr lang="en-US" altLang="zh-CN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coils are introduced. </a:t>
            </a:r>
          </a:p>
          <a:p>
            <a:pPr marL="285750" indent="-285750">
              <a:lnSpc>
                <a:spcPct val="110000"/>
              </a:lnSpc>
              <a:spcBef>
                <a:spcPct val="30000"/>
              </a:spcBef>
              <a:buFont typeface="Wingdings" panose="05000000000000000000" pitchFamily="2" charset="2"/>
              <a:buChar char="p"/>
            </a:pPr>
            <a:r>
              <a:rPr lang="en-US" altLang="zh-CN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total integral longitudinal field generated by the detector solenoid and solenoid coils should be zero</a:t>
            </a:r>
            <a:r>
              <a:rPr lang="en-US" altLang="zh-CN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p"/>
            </a:pPr>
            <a:r>
              <a:rPr lang="en-US" altLang="zh-C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Screening solenoid </a:t>
            </a:r>
            <a:r>
              <a:rPr lang="en-US" altLang="zh-CN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(at the same location of QD0): </a:t>
            </a:r>
            <a:r>
              <a:rPr lang="en-US" altLang="zh-CN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longitudinal field inside the quadrupole bore should be 0.</a:t>
            </a:r>
          </a:p>
          <a:p>
            <a:pPr marL="285750" indent="-285750">
              <a:spcBef>
                <a:spcPct val="30000"/>
              </a:spcBef>
              <a:buFont typeface="Wingdings" panose="05000000000000000000" pitchFamily="2" charset="2"/>
              <a:buChar char="p"/>
            </a:pPr>
            <a:r>
              <a:rPr lang="en-US" altLang="zh-CN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Center </a:t>
            </a:r>
            <a:r>
              <a:rPr lang="en-US" altLang="zh-CN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 of screening solenoid :3.3T, magnetic length: the same as QD0.</a:t>
            </a:r>
          </a:p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p"/>
            </a:pPr>
            <a:r>
              <a:rPr lang="en-US" altLang="zh-CN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Compensating solenoid options </a:t>
            </a:r>
            <a:r>
              <a:rPr lang="en-US" altLang="zh-CN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(before QD0):</a:t>
            </a:r>
          </a:p>
          <a:p>
            <a:pPr>
              <a:spcBef>
                <a:spcPct val="30000"/>
              </a:spcBef>
            </a:pPr>
            <a:r>
              <a:rPr lang="en-US" altLang="zh-CN" sz="1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1) length 1m,    Center field: 5.2T  (</a:t>
            </a:r>
            <a:r>
              <a:rPr lang="en-US" altLang="zh-CN" sz="1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NbTi</a:t>
            </a:r>
            <a:r>
              <a:rPr lang="en-US" altLang="zh-CN" sz="1600" dirty="0">
                <a:solidFill>
                  <a:srgbClr val="0033CC"/>
                </a:solidFill>
                <a:latin typeface="Times New Roman" panose="02020603050405020304" pitchFamily="18" charset="0"/>
              </a:rPr>
              <a:t> technology </a:t>
            </a:r>
            <a:r>
              <a:rPr lang="en-US" altLang="zh-CN" sz="1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ct val="30000"/>
              </a:spcBef>
            </a:pPr>
            <a:r>
              <a:rPr lang="en-US" altLang="zh-CN" sz="1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2) length 0.7m, Center field: 7.4T  (</a:t>
            </a:r>
            <a:r>
              <a:rPr lang="en-US" altLang="zh-CN" sz="1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NbTi</a:t>
            </a:r>
            <a:r>
              <a:rPr lang="en-US" altLang="zh-CN" sz="1600" dirty="0">
                <a:solidFill>
                  <a:srgbClr val="0033CC"/>
                </a:solidFill>
                <a:latin typeface="Times New Roman" panose="02020603050405020304" pitchFamily="18" charset="0"/>
              </a:rPr>
              <a:t> technology </a:t>
            </a:r>
            <a:r>
              <a:rPr lang="en-US" altLang="zh-CN" sz="1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ct val="30000"/>
              </a:spcBef>
            </a:pP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3) length 0.4m, Center field: 13T   </a:t>
            </a:r>
            <a:r>
              <a:rPr lang="en-US" altLang="zh-CN" sz="1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Nb</a:t>
            </a:r>
            <a:r>
              <a:rPr lang="en-US" altLang="zh-CN" sz="1600" baseline="-25000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Sn technology </a:t>
            </a:r>
            <a:r>
              <a:rPr lang="en-US" altLang="zh-CN" sz="1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6348546" y="1178408"/>
            <a:ext cx="5660573" cy="5232706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617925" y="4711610"/>
            <a:ext cx="491163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dirty="0" smtClean="0">
                <a:solidFill>
                  <a:schemeClr val="accent2">
                    <a:lumMod val="75000"/>
                  </a:schemeClr>
                </a:solidFill>
              </a:rPr>
              <a:t>Compensation conditions</a:t>
            </a:r>
            <a:r>
              <a:rPr lang="en-US" altLang="zh-CN" sz="1400" dirty="0">
                <a:solidFill>
                  <a:schemeClr val="accent2">
                    <a:lumMod val="75000"/>
                  </a:schemeClr>
                </a:solidFill>
              </a:rPr>
              <a:t>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400" dirty="0" err="1">
                <a:solidFill>
                  <a:schemeClr val="accent2">
                    <a:lumMod val="75000"/>
                  </a:schemeClr>
                </a:solidFill>
              </a:rPr>
              <a:t>B_main</a:t>
            </a:r>
            <a:r>
              <a:rPr lang="en-US" altLang="zh-CN" sz="1400" dirty="0">
                <a:solidFill>
                  <a:schemeClr val="accent2">
                    <a:lumMod val="75000"/>
                  </a:schemeClr>
                </a:solidFill>
              </a:rPr>
              <a:t>*</a:t>
            </a:r>
            <a:r>
              <a:rPr lang="en-US" altLang="zh-CN" sz="1400" dirty="0" err="1">
                <a:solidFill>
                  <a:schemeClr val="accent2">
                    <a:lumMod val="75000"/>
                  </a:schemeClr>
                </a:solidFill>
              </a:rPr>
              <a:t>L_main+B_comp</a:t>
            </a:r>
            <a:r>
              <a:rPr lang="en-US" altLang="zh-CN" sz="1400" dirty="0">
                <a:solidFill>
                  <a:schemeClr val="accent2">
                    <a:lumMod val="75000"/>
                  </a:schemeClr>
                </a:solidFill>
              </a:rPr>
              <a:t>*</a:t>
            </a:r>
            <a:r>
              <a:rPr lang="en-US" altLang="zh-CN" sz="1400" dirty="0" err="1">
                <a:solidFill>
                  <a:schemeClr val="accent2">
                    <a:lumMod val="75000"/>
                  </a:schemeClr>
                </a:solidFill>
              </a:rPr>
              <a:t>L_comp</a:t>
            </a:r>
            <a:r>
              <a:rPr lang="en-US" altLang="zh-CN" sz="1400" dirty="0">
                <a:solidFill>
                  <a:schemeClr val="accent2">
                    <a:lumMod val="75000"/>
                  </a:schemeClr>
                </a:solidFill>
              </a:rPr>
              <a:t>=0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accent2">
                    <a:lumMod val="75000"/>
                  </a:schemeClr>
                </a:solidFill>
              </a:rPr>
              <a:t>L* </a:t>
            </a:r>
            <a:r>
              <a:rPr lang="en-US" altLang="zh-CN" sz="14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= </a:t>
            </a:r>
            <a:r>
              <a:rPr lang="en-US" altLang="zh-CN" sz="1400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L_main</a:t>
            </a:r>
            <a:r>
              <a:rPr lang="en-US" altLang="zh-CN" sz="14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zh-CN" sz="1400" dirty="0">
                <a:solidFill>
                  <a:schemeClr val="accent2">
                    <a:lumMod val="75000"/>
                  </a:schemeClr>
                </a:solidFill>
              </a:rPr>
              <a:t>+</a:t>
            </a:r>
            <a:r>
              <a:rPr lang="en-US" altLang="zh-CN" sz="1400" dirty="0" err="1">
                <a:solidFill>
                  <a:schemeClr val="accent2">
                    <a:lumMod val="75000"/>
                  </a:schemeClr>
                </a:solidFill>
              </a:rPr>
              <a:t>L_comp</a:t>
            </a:r>
            <a:r>
              <a:rPr lang="en-US" altLang="zh-CN" sz="1400" dirty="0">
                <a:solidFill>
                  <a:schemeClr val="accent2">
                    <a:lumMod val="75000"/>
                  </a:schemeClr>
                </a:solidFill>
              </a:rPr>
              <a:t> = 1.5m</a:t>
            </a:r>
            <a:endParaRPr lang="zh-CN" alt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531223" y="4667794"/>
            <a:ext cx="3331028" cy="87036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2598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8792" y="82062"/>
            <a:ext cx="8229600" cy="11430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altLang="zh-CN" dirty="0">
                <a:solidFill>
                  <a:srgbClr val="7030A0"/>
                </a:solidFill>
                <a:cs typeface="Times New Roman" panose="02020603050405020304" pitchFamily="18" charset="0"/>
              </a:rPr>
              <a:t>Compensating and screening solenoids</a:t>
            </a:r>
            <a:endParaRPr lang="zh-CN" altLang="en-US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3537239"/>
              </p:ext>
            </p:extLst>
          </p:nvPr>
        </p:nvGraphicFramePr>
        <p:xfrm>
          <a:off x="1903995" y="1373107"/>
          <a:ext cx="7431594" cy="5046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7198"/>
                <a:gridCol w="2477198"/>
                <a:gridCol w="2477198"/>
              </a:tblGrid>
              <a:tr h="481765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Item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Compensating Solenoid 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Screening-Solenoid(QD0)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</a:tr>
              <a:tr h="274230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Central field (T)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13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3.3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</a:tr>
              <a:tr h="274230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Length</a:t>
                      </a:r>
                      <a:r>
                        <a:rPr lang="en-US" altLang="zh-CN" sz="1400" baseline="0" dirty="0" smtClean="0"/>
                        <a:t> (m)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0.4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1.3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</a:tr>
              <a:tr h="346842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Conductor Type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Nb</a:t>
                      </a:r>
                      <a:r>
                        <a:rPr lang="en-US" altLang="zh-CN" sz="1400" baseline="-25000" dirty="0" smtClean="0"/>
                        <a:t>3</a:t>
                      </a:r>
                      <a:r>
                        <a:rPr lang="en-US" altLang="zh-CN" sz="1400" dirty="0" smtClean="0"/>
                        <a:t>Sn,  4×2mm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err="1" smtClean="0"/>
                        <a:t>NbTi</a:t>
                      </a:r>
                      <a:r>
                        <a:rPr lang="en-US" altLang="zh-CN" sz="1400" dirty="0" smtClean="0"/>
                        <a:t>-Cu, 4×2mm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</a:tr>
              <a:tr h="274230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Coil turns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2300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2600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</a:tr>
              <a:tr h="481765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Coil layers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23</a:t>
                      </a:r>
                      <a:endParaRPr lang="zh-CN" altLang="en-US" sz="14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8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</a:tr>
              <a:tr h="481765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Excitation current(kA)</a:t>
                      </a:r>
                      <a:endParaRPr lang="zh-CN" altLang="en-US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  <a:tc>
                  <a:txBody>
                    <a:bodyPr/>
                    <a:lstStyle/>
                    <a:p>
                      <a:r>
                        <a:rPr lang="en-US" altLang="zh-CN" sz="1400" baseline="0" dirty="0" smtClean="0"/>
                        <a:t>2.1</a:t>
                      </a:r>
                      <a:endParaRPr lang="zh-CN" altLang="en-US" sz="14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1.5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</a:tr>
              <a:tr h="481765"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+mn-lt"/>
                          <a:cs typeface="Times New Roman" panose="02020603050405020304" pitchFamily="18" charset="0"/>
                        </a:rPr>
                        <a:t>Stored energy (KJ)</a:t>
                      </a:r>
                      <a:endParaRPr lang="zh-CN" altLang="en-US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  <a:tc>
                  <a:txBody>
                    <a:bodyPr/>
                    <a:lstStyle/>
                    <a:p>
                      <a:r>
                        <a:rPr lang="en-US" altLang="zh-CN" sz="1400" baseline="0" dirty="0" smtClean="0">
                          <a:latin typeface="+mn-lt"/>
                          <a:cs typeface="+mn-cs"/>
                        </a:rPr>
                        <a:t>1150</a:t>
                      </a:r>
                      <a:endParaRPr lang="zh-CN" altLang="en-US" sz="14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215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</a:tr>
              <a:tr h="481765"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+mn-lt"/>
                          <a:cs typeface="Times New Roman" panose="02020603050405020304" pitchFamily="18" charset="0"/>
                        </a:rPr>
                        <a:t>Inductance(H)</a:t>
                      </a:r>
                      <a:endParaRPr lang="zh-CN" altLang="en-US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  <a:tc>
                  <a:txBody>
                    <a:bodyPr/>
                    <a:lstStyle/>
                    <a:p>
                      <a:r>
                        <a:rPr lang="en-US" altLang="zh-CN" sz="1400" baseline="0" dirty="0" smtClean="0">
                          <a:latin typeface="+mn-lt"/>
                          <a:cs typeface="+mn-cs"/>
                        </a:rPr>
                        <a:t>0.53</a:t>
                      </a:r>
                      <a:endParaRPr lang="zh-CN" altLang="en-US" sz="14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0.21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</a:tr>
              <a:tr h="481765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Peak field in Coil (T)</a:t>
                      </a:r>
                      <a:endParaRPr lang="zh-CN" altLang="en-US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  <a:tc>
                  <a:txBody>
                    <a:bodyPr/>
                    <a:lstStyle/>
                    <a:p>
                      <a:r>
                        <a:rPr lang="en-US" altLang="zh-CN" sz="1400" baseline="0" dirty="0" smtClean="0"/>
                        <a:t>13.4</a:t>
                      </a:r>
                      <a:endParaRPr lang="zh-CN" altLang="en-US" sz="14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3.5</a:t>
                      </a:r>
                      <a:endParaRPr lang="zh-CN" altLang="en-US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</a:tr>
              <a:tr h="481765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Coil</a:t>
                      </a:r>
                      <a:r>
                        <a:rPr lang="en-US" altLang="zh-CN" sz="1400" baseline="0" dirty="0" smtClean="0"/>
                        <a:t> inner diameter (mm)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200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200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</a:tr>
              <a:tr h="481765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Coil out diameter (mm)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292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232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720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1242" y="100194"/>
            <a:ext cx="11229703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CN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Solenoids field</a:t>
            </a:r>
            <a:endParaRPr lang="zh-CN" altLang="en-US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pic>
        <p:nvPicPr>
          <p:cNvPr id="12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649" y="1303689"/>
            <a:ext cx="6117349" cy="3425892"/>
          </a:xfrm>
          <a:prstGeom prst="rect">
            <a:avLst/>
          </a:prstGeom>
        </p:spPr>
      </p:pic>
      <p:pic>
        <p:nvPicPr>
          <p:cNvPr id="7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118" y="541065"/>
            <a:ext cx="4346575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732392" y="2885180"/>
            <a:ext cx="37560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Flux lines of compensating solenoid</a:t>
            </a:r>
            <a:endParaRPr lang="en-US" altLang="zh-CN" sz="1600" dirty="0"/>
          </a:p>
        </p:txBody>
      </p:sp>
      <p:pic>
        <p:nvPicPr>
          <p:cNvPr id="9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117" y="3285400"/>
            <a:ext cx="4346575" cy="230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7799432" y="5650275"/>
            <a:ext cx="375602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Flux lines of screening solenoid</a:t>
            </a:r>
            <a:endParaRPr lang="en-US" altLang="zh-CN" sz="1600" dirty="0"/>
          </a:p>
        </p:txBody>
      </p:sp>
      <p:sp>
        <p:nvSpPr>
          <p:cNvPr id="3" name="矩形 2"/>
          <p:cNvSpPr/>
          <p:nvPr/>
        </p:nvSpPr>
        <p:spPr>
          <a:xfrm>
            <a:off x="484902" y="4900630"/>
            <a:ext cx="6096000" cy="18374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p"/>
            </a:pPr>
            <a:r>
              <a:rPr lang="en-US" altLang="zh-CN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total integral longitudinal field generated by the detector solenoid and solenoid coils should be zero</a:t>
            </a:r>
            <a:r>
              <a:rPr lang="en-US" altLang="zh-CN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p"/>
            </a:pPr>
            <a:endParaRPr lang="en-US" altLang="zh-CN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p"/>
            </a:pPr>
            <a:endParaRPr lang="en-US" altLang="zh-CN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p"/>
            </a:pPr>
            <a:r>
              <a:rPr lang="en-US" altLang="zh-CN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Magnetic </a:t>
            </a:r>
            <a:r>
              <a:rPr lang="en-US" altLang="zh-CN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 calculation is performed using </a:t>
            </a:r>
            <a:r>
              <a:rPr lang="en-US" altLang="zh-CN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</a:t>
            </a:r>
            <a:r>
              <a:rPr lang="en-US" altLang="zh-CN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-symmetric model, and main design parameters are obtained. </a:t>
            </a:r>
          </a:p>
        </p:txBody>
      </p:sp>
      <p:pic>
        <p:nvPicPr>
          <p:cNvPr id="14" name="Picture 10" descr="积分为零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355" y="5561587"/>
            <a:ext cx="1696085" cy="51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697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Outline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002060"/>
                </a:solidFill>
              </a:rPr>
              <a:t>CEPC main ring magnets’ error effect on DA</a:t>
            </a:r>
          </a:p>
          <a:p>
            <a:pPr lvl="1"/>
            <a:r>
              <a:rPr lang="en-US" altLang="zh-CN" dirty="0" smtClean="0">
                <a:solidFill>
                  <a:srgbClr val="002060"/>
                </a:solidFill>
              </a:rPr>
              <a:t>Magnet filed error effect on DA</a:t>
            </a:r>
          </a:p>
          <a:p>
            <a:pPr lvl="1"/>
            <a:r>
              <a:rPr lang="en-US" altLang="zh-CN" dirty="0" err="1" smtClean="0">
                <a:solidFill>
                  <a:srgbClr val="002060"/>
                </a:solidFill>
              </a:rPr>
              <a:t>Multipole</a:t>
            </a:r>
            <a:r>
              <a:rPr lang="en-US" altLang="zh-CN" dirty="0" smtClean="0">
                <a:solidFill>
                  <a:srgbClr val="002060"/>
                </a:solidFill>
              </a:rPr>
              <a:t> error effect on DA</a:t>
            </a:r>
          </a:p>
          <a:p>
            <a:pPr lvl="1"/>
            <a:r>
              <a:rPr lang="en-US" altLang="zh-CN" dirty="0" smtClean="0">
                <a:solidFill>
                  <a:srgbClr val="002060"/>
                </a:solidFill>
              </a:rPr>
              <a:t>Misalignment error effect on DA</a:t>
            </a:r>
          </a:p>
          <a:p>
            <a:pPr lvl="1"/>
            <a:r>
              <a:rPr lang="en-US" altLang="zh-CN" dirty="0" smtClean="0">
                <a:solidFill>
                  <a:srgbClr val="002060"/>
                </a:solidFill>
              </a:rPr>
              <a:t>Orbit correction</a:t>
            </a:r>
          </a:p>
          <a:p>
            <a:pPr lvl="1"/>
            <a:r>
              <a:rPr lang="en-US" altLang="zh-CN" dirty="0" smtClean="0">
                <a:solidFill>
                  <a:srgbClr val="002060"/>
                </a:solidFill>
              </a:rPr>
              <a:t>DA after orbit correction</a:t>
            </a:r>
          </a:p>
          <a:p>
            <a:r>
              <a:rPr lang="en-US" altLang="zh-CN" dirty="0" smtClean="0">
                <a:solidFill>
                  <a:srgbClr val="002060"/>
                </a:solidFill>
              </a:rPr>
              <a:t>MDI issues</a:t>
            </a:r>
          </a:p>
          <a:p>
            <a:pPr lvl="1"/>
            <a:r>
              <a:rPr lang="en-US" altLang="zh-CN" dirty="0" smtClean="0">
                <a:solidFill>
                  <a:srgbClr val="002060"/>
                </a:solidFill>
              </a:rPr>
              <a:t>Background </a:t>
            </a:r>
          </a:p>
          <a:p>
            <a:pPr lvl="1"/>
            <a:r>
              <a:rPr lang="en-US" altLang="zh-CN" dirty="0" smtClean="0">
                <a:solidFill>
                  <a:srgbClr val="002060"/>
                </a:solidFill>
              </a:rPr>
              <a:t>Solenoid compensation</a:t>
            </a:r>
            <a:endParaRPr lang="zh-CN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040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Conclusions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Dynamic aperture can almost be recovered after orbit correction for most seeds.</a:t>
            </a:r>
          </a:p>
          <a:p>
            <a:r>
              <a:rPr lang="en-US" altLang="zh-CN" dirty="0"/>
              <a:t>For CEPC partial double ring, </a:t>
            </a:r>
            <a:r>
              <a:rPr lang="en-US" altLang="zh-CN" kern="100" dirty="0">
                <a:cs typeface="Times New Roman" panose="02020603050405020304" pitchFamily="18" charset="0"/>
              </a:rPr>
              <a:t>lattice version</a:t>
            </a:r>
            <a:r>
              <a:rPr lang="zh-CN" altLang="zh-CN" kern="100" dirty="0">
                <a:cs typeface="Times New Roman" panose="02020603050405020304" pitchFamily="18" charset="0"/>
              </a:rPr>
              <a:t>：</a:t>
            </a:r>
            <a:r>
              <a:rPr lang="en-US" altLang="zh-CN" kern="100" dirty="0">
                <a:cs typeface="Times New Roman" panose="02020603050405020304" pitchFamily="18" charset="0"/>
              </a:rPr>
              <a:t>CEPC-ARC1.0-PDR1.0-FFS (WD1.0), the error from multipoles has not much effect on dynamic aperture</a:t>
            </a:r>
            <a:r>
              <a:rPr lang="en-US" altLang="zh-CN" kern="100" dirty="0" smtClean="0">
                <a:cs typeface="Times New Roman" panose="02020603050405020304" pitchFamily="18" charset="0"/>
              </a:rPr>
              <a:t>.</a:t>
            </a:r>
            <a:endParaRPr lang="en-US" altLang="zh-CN" dirty="0" smtClean="0"/>
          </a:p>
          <a:p>
            <a:r>
              <a:rPr lang="en-US" altLang="zh-CN" dirty="0" smtClean="0"/>
              <a:t>Background was simulated for CEPC partial double ring, which is depend on the lattice IR design.</a:t>
            </a:r>
          </a:p>
          <a:p>
            <a:pPr>
              <a:lnSpc>
                <a:spcPct val="105000"/>
              </a:lnSpc>
              <a:spcBef>
                <a:spcPct val="0"/>
              </a:spcBef>
            </a:pPr>
            <a:r>
              <a:rPr lang="en-US" altLang="zh-CN" dirty="0" smtClean="0">
                <a:cs typeface="Times New Roman" panose="02020603050405020304" pitchFamily="18" charset="0"/>
              </a:rPr>
              <a:t>Due to the limited longitudinal space, high field compensating solenoid with a central field of 13T is used</a:t>
            </a:r>
            <a:r>
              <a:rPr lang="en-US" altLang="zh-CN" dirty="0">
                <a:cs typeface="Times New Roman" panose="02020603050405020304" pitchFamily="18" charset="0"/>
              </a:rPr>
              <a:t>,</a:t>
            </a:r>
            <a:r>
              <a:rPr lang="en-US" altLang="zh-CN" dirty="0" smtClean="0"/>
              <a:t> which is to shorten the length of compensating solenoid to avoid influence on </a:t>
            </a:r>
            <a:r>
              <a:rPr lang="en-US" altLang="zh-CN" dirty="0" err="1" smtClean="0"/>
              <a:t>Lumical</a:t>
            </a:r>
            <a:r>
              <a:rPr lang="en-US" altLang="zh-CN" dirty="0" smtClean="0"/>
              <a:t>.</a:t>
            </a:r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9492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0784" y="1166313"/>
            <a:ext cx="10515600" cy="3823697"/>
          </a:xfrm>
        </p:spPr>
        <p:txBody>
          <a:bodyPr>
            <a:normAutofit/>
          </a:bodyPr>
          <a:lstStyle/>
          <a:p>
            <a:pPr algn="ctr"/>
            <a:r>
              <a:rPr lang="en-US" altLang="zh-CN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Thank  you</a:t>
            </a:r>
            <a:endParaRPr lang="zh-CN" alt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40647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/>
          </p:cNvSpPr>
          <p:nvPr>
            <p:ph type="title"/>
          </p:nvPr>
        </p:nvSpPr>
        <p:spPr>
          <a:xfrm>
            <a:off x="1010194" y="196850"/>
            <a:ext cx="9194256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dirty="0" smtClean="0">
                <a:solidFill>
                  <a:srgbClr val="7030A0"/>
                </a:solidFill>
              </a:rPr>
              <a:t>Magnet field error on DA in CEPC single ring</a:t>
            </a:r>
            <a:endParaRPr lang="zh-CN" altLang="en-US" dirty="0" smtClean="0">
              <a:solidFill>
                <a:srgbClr val="7030A0"/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801189" y="4905376"/>
            <a:ext cx="10676707" cy="18002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6148" name="文本框 6"/>
          <p:cNvSpPr txBox="1">
            <a:spLocks noChangeArrowheads="1"/>
          </p:cNvSpPr>
          <p:nvPr/>
        </p:nvSpPr>
        <p:spPr bwMode="auto">
          <a:xfrm>
            <a:off x="1175658" y="4953000"/>
            <a:ext cx="8400144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14313" indent="-2143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CN" sz="1800" dirty="0"/>
              <a:t>With all (B,Q,S) B*L field errors, whole ring including FFS.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z="1800" dirty="0"/>
              <a:t>Tune has changed a lot: </a:t>
            </a:r>
            <a:r>
              <a:rPr lang="el-GR" altLang="zh-CN" sz="1800" dirty="0">
                <a:latin typeface="Calibri" panose="020F0502020204030204" pitchFamily="34" charset="0"/>
              </a:rPr>
              <a:t>μ</a:t>
            </a:r>
            <a:r>
              <a:rPr lang="en-US" altLang="zh-CN" sz="1800" baseline="-25000" dirty="0">
                <a:latin typeface="Calibri" panose="020F0502020204030204" pitchFamily="34" charset="0"/>
              </a:rPr>
              <a:t>x</a:t>
            </a:r>
            <a:r>
              <a:rPr lang="en-US" altLang="zh-CN" sz="1800" dirty="0">
                <a:latin typeface="Calibri" panose="020F0502020204030204" pitchFamily="34" charset="0"/>
              </a:rPr>
              <a:t>=</a:t>
            </a:r>
            <a:r>
              <a:rPr lang="en-US" altLang="zh-CN" sz="1800" dirty="0"/>
              <a:t>0.0510854           </a:t>
            </a:r>
            <a:r>
              <a:rPr lang="el-GR" altLang="zh-CN" sz="1800" dirty="0">
                <a:latin typeface="Calibri" panose="020F0502020204030204" pitchFamily="34" charset="0"/>
              </a:rPr>
              <a:t>μ</a:t>
            </a:r>
            <a:r>
              <a:rPr lang="en-US" altLang="zh-CN" sz="1800" baseline="-25000" dirty="0">
                <a:latin typeface="Calibri" panose="020F0502020204030204" pitchFamily="34" charset="0"/>
              </a:rPr>
              <a:t>y</a:t>
            </a:r>
            <a:r>
              <a:rPr lang="en-US" altLang="zh-CN" sz="1800" dirty="0">
                <a:latin typeface="Calibri" panose="020F0502020204030204" pitchFamily="34" charset="0"/>
              </a:rPr>
              <a:t>=</a:t>
            </a:r>
            <a:r>
              <a:rPr lang="en-US" altLang="zh-CN" sz="1800" dirty="0"/>
              <a:t> 0.1526778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z="1800" dirty="0"/>
              <a:t>Orbit correction and tune adjust are needed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z="1800" dirty="0"/>
              <a:t>Bend set to bend, and Quad and Sext set to be MULT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z="1800" dirty="0"/>
              <a:t>Tracking in 240 turns, coupling factor </a:t>
            </a:r>
            <a:r>
              <a:rPr lang="el-GR" altLang="zh-CN" sz="1800" dirty="0">
                <a:latin typeface="Calibri" panose="020F0502020204030204" pitchFamily="34" charset="0"/>
              </a:rPr>
              <a:t>κ</a:t>
            </a:r>
            <a:r>
              <a:rPr lang="en-US" altLang="zh-CN" sz="1800" dirty="0">
                <a:latin typeface="Calibri" panose="020F0502020204030204" pitchFamily="34" charset="0"/>
              </a:rPr>
              <a:t>=0.003 for </a:t>
            </a:r>
            <a:r>
              <a:rPr lang="el-GR" altLang="zh-CN" sz="1800" dirty="0">
                <a:latin typeface="Calibri" panose="020F0502020204030204" pitchFamily="34" charset="0"/>
              </a:rPr>
              <a:t>ε</a:t>
            </a:r>
            <a:r>
              <a:rPr lang="en-US" altLang="zh-CN" sz="1800" baseline="-25000" dirty="0">
                <a:latin typeface="Calibri" panose="020F0502020204030204" pitchFamily="34" charset="0"/>
              </a:rPr>
              <a:t>y</a:t>
            </a:r>
          </a:p>
          <a:p>
            <a:pPr eaLnBrk="1" hangingPunct="1">
              <a:spcBef>
                <a:spcPct val="0"/>
              </a:spcBef>
              <a:buSzPct val="50000"/>
              <a:buFont typeface="Wingdings" panose="05000000000000000000" pitchFamily="2" charset="2"/>
              <a:buChar char="l"/>
            </a:pPr>
            <a:r>
              <a:rPr lang="en-US" altLang="zh-CN" sz="1800" dirty="0">
                <a:solidFill>
                  <a:srgbClr val="FF0000"/>
                </a:solidFill>
                <a:latin typeface="Calibri" panose="020F0502020204030204" pitchFamily="34" charset="0"/>
              </a:rPr>
              <a:t>Could be cured by adjusting the current during commissioning</a:t>
            </a:r>
            <a:endParaRPr lang="en-US" altLang="zh-CN" sz="1800" dirty="0"/>
          </a:p>
          <a:p>
            <a:pPr eaLnBrk="1" hangingPunct="1">
              <a:spcBef>
                <a:spcPct val="0"/>
              </a:spcBef>
            </a:pPr>
            <a:endParaRPr lang="zh-CN" altLang="en-US" sz="1800" dirty="0"/>
          </a:p>
        </p:txBody>
      </p:sp>
      <p:pic>
        <p:nvPicPr>
          <p:cNvPr id="6149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734" y="1219200"/>
            <a:ext cx="4883270" cy="3314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75" y="1411289"/>
            <a:ext cx="4404801" cy="257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内容占位符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5201" y="2603864"/>
            <a:ext cx="3824510" cy="2196738"/>
          </a:xfrm>
        </p:spPr>
      </p:pic>
      <p:sp>
        <p:nvSpPr>
          <p:cNvPr id="6152" name="文本框 2"/>
          <p:cNvSpPr txBox="1">
            <a:spLocks noChangeArrowheads="1"/>
          </p:cNvSpPr>
          <p:nvPr/>
        </p:nvSpPr>
        <p:spPr bwMode="auto">
          <a:xfrm>
            <a:off x="1243148" y="1573060"/>
            <a:ext cx="914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200" dirty="0">
                <a:solidFill>
                  <a:srgbClr val="FF0066"/>
                </a:solidFill>
              </a:rPr>
              <a:t>no error</a:t>
            </a:r>
            <a:endParaRPr lang="zh-CN" altLang="en-US" sz="12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97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>
          <a:xfrm>
            <a:off x="714103" y="215900"/>
            <a:ext cx="1018032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dirty="0" smtClean="0">
                <a:solidFill>
                  <a:srgbClr val="7030A0"/>
                </a:solidFill>
              </a:rPr>
              <a:t>Multipole errors effect on DA in CEPC single ring</a:t>
            </a:r>
            <a:endParaRPr lang="zh-CN" altLang="en-US" dirty="0" smtClean="0">
              <a:solidFill>
                <a:srgbClr val="7030A0"/>
              </a:solidFill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1441606"/>
              </p:ext>
            </p:extLst>
          </p:nvPr>
        </p:nvGraphicFramePr>
        <p:xfrm>
          <a:off x="905691" y="1001383"/>
          <a:ext cx="9544593" cy="3744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圆角矩形 4"/>
          <p:cNvSpPr/>
          <p:nvPr/>
        </p:nvSpPr>
        <p:spPr>
          <a:xfrm>
            <a:off x="714103" y="4058194"/>
            <a:ext cx="10694126" cy="25854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noFill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49532" y="4178573"/>
            <a:ext cx="843207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solidFill>
                  <a:srgbClr val="0070C0"/>
                </a:solidFill>
              </a:rPr>
              <a:t>Off-momentum DA is not changed obviously, with 2% (1</a:t>
            </a:r>
            <a:r>
              <a:rPr lang="el-GR" altLang="zh-CN" dirty="0">
                <a:solidFill>
                  <a:srgbClr val="0070C0"/>
                </a:solidFill>
              </a:rPr>
              <a:t>σ</a:t>
            </a:r>
            <a:r>
              <a:rPr lang="en-US" altLang="zh-CN" baseline="-25000" dirty="0">
                <a:solidFill>
                  <a:srgbClr val="0070C0"/>
                </a:solidFill>
              </a:rPr>
              <a:t>x</a:t>
            </a:r>
            <a:r>
              <a:rPr lang="en-US" altLang="zh-CN" dirty="0">
                <a:solidFill>
                  <a:srgbClr val="0070C0"/>
                </a:solidFill>
              </a:rPr>
              <a:t>, 7</a:t>
            </a:r>
            <a:r>
              <a:rPr lang="el-GR" altLang="zh-CN" dirty="0">
                <a:solidFill>
                  <a:srgbClr val="0070C0"/>
                </a:solidFill>
              </a:rPr>
              <a:t>σ</a:t>
            </a:r>
            <a:r>
              <a:rPr lang="en-US" altLang="zh-CN" baseline="-25000" dirty="0">
                <a:solidFill>
                  <a:srgbClr val="0070C0"/>
                </a:solidFill>
              </a:rPr>
              <a:t>y</a:t>
            </a:r>
            <a:r>
              <a:rPr lang="en-US" altLang="zh-CN" dirty="0">
                <a:solidFill>
                  <a:srgbClr val="0070C0"/>
                </a:solidFill>
              </a:rPr>
              <a:t>), on-momentum DA is reduced to one third of the original.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altLang="zh-CN" dirty="0"/>
              <a:t>Tune is kept, no effect on tune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altLang="zh-CN" dirty="0"/>
              <a:t>Orbit is kept to be zero, no effect on orbit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altLang="zh-CN" dirty="0"/>
              <a:t>Bend is set to be bend, but quadrupole and </a:t>
            </a:r>
            <a:r>
              <a:rPr lang="en-US" altLang="zh-CN" dirty="0" err="1"/>
              <a:t>sextupole</a:t>
            </a:r>
            <a:r>
              <a:rPr lang="en-US" altLang="zh-CN" dirty="0"/>
              <a:t> are set to be MULT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altLang="zh-CN" dirty="0"/>
              <a:t>Tracking in 240 turns, Coupling factor </a:t>
            </a:r>
            <a:r>
              <a:rPr lang="en-US" altLang="zh-CN" dirty="0">
                <a:sym typeface="Symbol"/>
              </a:rPr>
              <a:t></a:t>
            </a:r>
            <a:r>
              <a:rPr lang="en-US" altLang="zh-CN" dirty="0"/>
              <a:t>=0.003 for </a:t>
            </a:r>
            <a:r>
              <a:rPr lang="en-US" altLang="zh-CN" dirty="0" err="1"/>
              <a:t>emitty</a:t>
            </a:r>
            <a:endParaRPr lang="en-US" altLang="zh-CN" dirty="0"/>
          </a:p>
          <a:p>
            <a:pPr marL="285750" indent="-285750">
              <a:buSzPct val="50000"/>
              <a:buFont typeface="Wingdings" panose="05000000000000000000" pitchFamily="2" charset="2"/>
              <a:buChar char="l"/>
              <a:defRPr/>
            </a:pPr>
            <a:r>
              <a:rPr lang="en-US" altLang="zh-CN" dirty="0">
                <a:solidFill>
                  <a:srgbClr val="FF0000"/>
                </a:solidFill>
              </a:rPr>
              <a:t>Multipole errors can not be cured during commissioning, but could be accepted due to the not obvious change of off-momentum DA.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8184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>
          <a:xfrm>
            <a:off x="618308" y="216694"/>
            <a:ext cx="10833463" cy="1219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dirty="0" smtClean="0">
                <a:solidFill>
                  <a:srgbClr val="7030A0"/>
                </a:solidFill>
              </a:rPr>
              <a:t>Magnet field error on DA in CEPC partial double ring</a:t>
            </a:r>
            <a:endParaRPr lang="zh-CN" altLang="en-US" dirty="0" smtClean="0">
              <a:solidFill>
                <a:srgbClr val="7030A0"/>
              </a:solidFill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266633"/>
              </p:ext>
            </p:extLst>
          </p:nvPr>
        </p:nvGraphicFramePr>
        <p:xfrm>
          <a:off x="1210491" y="2008188"/>
          <a:ext cx="10371909" cy="2874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圆角矩形 4"/>
          <p:cNvSpPr/>
          <p:nvPr/>
        </p:nvSpPr>
        <p:spPr>
          <a:xfrm>
            <a:off x="687977" y="4998720"/>
            <a:ext cx="10241280" cy="17830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endParaRPr lang="en-US" altLang="zh-CN" dirty="0"/>
          </a:p>
        </p:txBody>
      </p:sp>
      <p:sp>
        <p:nvSpPr>
          <p:cNvPr id="8197" name="文本框 6"/>
          <p:cNvSpPr txBox="1">
            <a:spLocks noChangeArrowheads="1"/>
          </p:cNvSpPr>
          <p:nvPr/>
        </p:nvSpPr>
        <p:spPr bwMode="auto">
          <a:xfrm>
            <a:off x="1105988" y="4998720"/>
            <a:ext cx="868652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14313" indent="-2143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CN" sz="1800" dirty="0"/>
              <a:t>With bending magnet field errors, horizontal orbit has changed a lot, but vertical has no change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z="1800" dirty="0"/>
              <a:t>Tune has changed to be an integer resonance, beam is not stable.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z="1800" dirty="0"/>
              <a:t>Orbit correction is needed in horizontal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z="1800" dirty="0"/>
              <a:t>Tracking in 240 turns, coupling factor </a:t>
            </a:r>
            <a:r>
              <a:rPr lang="el-GR" altLang="zh-CN" sz="1800" dirty="0">
                <a:latin typeface="Calibri" panose="020F0502020204030204" pitchFamily="34" charset="0"/>
              </a:rPr>
              <a:t>κ</a:t>
            </a:r>
            <a:r>
              <a:rPr lang="en-US" altLang="zh-CN" sz="1800" dirty="0">
                <a:latin typeface="Calibri" panose="020F0502020204030204" pitchFamily="34" charset="0"/>
              </a:rPr>
              <a:t>=0.003 for </a:t>
            </a:r>
            <a:r>
              <a:rPr lang="el-GR" altLang="zh-CN" sz="1800" dirty="0">
                <a:latin typeface="Calibri" panose="020F0502020204030204" pitchFamily="34" charset="0"/>
              </a:rPr>
              <a:t>ε</a:t>
            </a:r>
            <a:r>
              <a:rPr lang="en-US" altLang="zh-CN" sz="1800" baseline="-25000" dirty="0">
                <a:latin typeface="Calibri" panose="020F0502020204030204" pitchFamily="34" charset="0"/>
              </a:rPr>
              <a:t>y  </a:t>
            </a:r>
            <a:endParaRPr lang="en-US" altLang="zh-CN" sz="18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zh-CN" sz="1800" dirty="0">
                <a:solidFill>
                  <a:srgbClr val="FF0000"/>
                </a:solidFill>
                <a:latin typeface="Calibri" panose="020F0502020204030204" pitchFamily="34" charset="0"/>
              </a:rPr>
              <a:t>Could be cured by adjusting the current during commissioning</a:t>
            </a:r>
          </a:p>
          <a:p>
            <a:pPr eaLnBrk="1" hangingPunct="1">
              <a:spcBef>
                <a:spcPct val="0"/>
              </a:spcBef>
            </a:pPr>
            <a:endParaRPr lang="zh-CN" altLang="en-US" sz="1800" baseline="-25000" dirty="0"/>
          </a:p>
        </p:txBody>
      </p:sp>
      <p:sp>
        <p:nvSpPr>
          <p:cNvPr id="8198" name="文本框 1"/>
          <p:cNvSpPr txBox="1">
            <a:spLocks noChangeArrowheads="1"/>
          </p:cNvSpPr>
          <p:nvPr/>
        </p:nvSpPr>
        <p:spPr bwMode="auto">
          <a:xfrm>
            <a:off x="2040255" y="1629569"/>
            <a:ext cx="6324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US" altLang="zh-CN" sz="1800" dirty="0">
                <a:solidFill>
                  <a:srgbClr val="FF0066"/>
                </a:solidFill>
              </a:rPr>
              <a:t>Main effect coming from the bending magnet</a:t>
            </a:r>
            <a:endParaRPr lang="zh-CN" altLang="en-US" sz="1800" dirty="0">
              <a:solidFill>
                <a:srgbClr val="FF0066"/>
              </a:solidFill>
            </a:endParaRPr>
          </a:p>
        </p:txBody>
      </p:sp>
      <p:pic>
        <p:nvPicPr>
          <p:cNvPr id="8199" name="内容占位符 4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77" y="2131904"/>
            <a:ext cx="2938871" cy="160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00" name="文本框 1"/>
          <p:cNvSpPr txBox="1">
            <a:spLocks noChangeArrowheads="1"/>
          </p:cNvSpPr>
          <p:nvPr/>
        </p:nvSpPr>
        <p:spPr bwMode="auto">
          <a:xfrm>
            <a:off x="903787" y="2192576"/>
            <a:ext cx="1524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100" dirty="0">
                <a:solidFill>
                  <a:srgbClr val="00B0F0"/>
                </a:solidFill>
              </a:rPr>
              <a:t>no error</a:t>
            </a:r>
            <a:endParaRPr lang="zh-CN" altLang="en-US" sz="11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04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/>
          </p:nvPr>
        </p:nvSpPr>
        <p:spPr>
          <a:xfrm>
            <a:off x="261257" y="152400"/>
            <a:ext cx="12009119" cy="1295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dirty="0" smtClean="0">
                <a:solidFill>
                  <a:srgbClr val="7030A0"/>
                </a:solidFill>
              </a:rPr>
              <a:t>Multipole errors effect on DA in CEPC partial double ring</a:t>
            </a:r>
            <a:endParaRPr lang="zh-CN" altLang="en-US" dirty="0" smtClean="0">
              <a:solidFill>
                <a:srgbClr val="7030A0"/>
              </a:solidFill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5110514"/>
              </p:ext>
            </p:extLst>
          </p:nvPr>
        </p:nvGraphicFramePr>
        <p:xfrm>
          <a:off x="1123406" y="1227909"/>
          <a:ext cx="9525000" cy="4043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220" name="文本框 4"/>
          <p:cNvSpPr txBox="1">
            <a:spLocks noChangeArrowheads="1"/>
          </p:cNvSpPr>
          <p:nvPr/>
        </p:nvSpPr>
        <p:spPr bwMode="auto">
          <a:xfrm>
            <a:off x="2254610" y="5201670"/>
            <a:ext cx="7493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14313" indent="-2143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CN" sz="1800" dirty="0" err="1">
                <a:solidFill>
                  <a:srgbClr val="FF0000"/>
                </a:solidFill>
              </a:rPr>
              <a:t>Multipole</a:t>
            </a:r>
            <a:r>
              <a:rPr lang="en-US" altLang="zh-CN" sz="1800" dirty="0">
                <a:solidFill>
                  <a:srgbClr val="FF0000"/>
                </a:solidFill>
              </a:rPr>
              <a:t> errors reduce DA a little bit , but not much. It seems to have not much effect on DA, especially of off-momentum DA.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z="1800" dirty="0">
                <a:solidFill>
                  <a:srgbClr val="FF0000"/>
                </a:solidFill>
              </a:rPr>
              <a:t>Orbit has no change due to </a:t>
            </a:r>
            <a:r>
              <a:rPr lang="en-US" altLang="zh-CN" sz="1800" dirty="0" err="1">
                <a:solidFill>
                  <a:srgbClr val="FF0000"/>
                </a:solidFill>
              </a:rPr>
              <a:t>multipole</a:t>
            </a:r>
            <a:r>
              <a:rPr lang="en-US" altLang="zh-CN" sz="1800" dirty="0">
                <a:solidFill>
                  <a:srgbClr val="FF0000"/>
                </a:solidFill>
              </a:rPr>
              <a:t> errors.</a:t>
            </a:r>
            <a:endParaRPr lang="zh-CN" altLang="en-US" sz="1800" dirty="0">
              <a:solidFill>
                <a:srgbClr val="FF0000"/>
              </a:solidFill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2057760" y="5098354"/>
            <a:ext cx="7886700" cy="1295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37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9611" y="133113"/>
            <a:ext cx="11281111" cy="1325563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solidFill>
                  <a:srgbClr val="7030A0"/>
                </a:solidFill>
              </a:rPr>
              <a:t>Misalignment errors on DA in CEPC partial double ring</a:t>
            </a:r>
            <a:endParaRPr lang="zh-CN" altLang="en-US" sz="4000" dirty="0">
              <a:solidFill>
                <a:srgbClr val="7030A0"/>
              </a:solidFill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7709830"/>
              </p:ext>
            </p:extLst>
          </p:nvPr>
        </p:nvGraphicFramePr>
        <p:xfrm>
          <a:off x="838200" y="1297572"/>
          <a:ext cx="10515600" cy="3928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圆角矩形 4"/>
          <p:cNvSpPr/>
          <p:nvPr/>
        </p:nvSpPr>
        <p:spPr>
          <a:xfrm>
            <a:off x="940526" y="5268036"/>
            <a:ext cx="10413274" cy="134268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zh-CN" dirty="0"/>
          </a:p>
        </p:txBody>
      </p:sp>
      <p:sp>
        <p:nvSpPr>
          <p:cNvPr id="7" name="文本框 6"/>
          <p:cNvSpPr txBox="1"/>
          <p:nvPr/>
        </p:nvSpPr>
        <p:spPr>
          <a:xfrm>
            <a:off x="1257300" y="5368278"/>
            <a:ext cx="9779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chemeClr val="accent2"/>
                </a:solidFill>
              </a:rPr>
              <a:t>Main </a:t>
            </a:r>
            <a:r>
              <a:rPr lang="en-US" altLang="zh-CN" dirty="0">
                <a:solidFill>
                  <a:schemeClr val="accent2"/>
                </a:solidFill>
              </a:rPr>
              <a:t>error source </a:t>
            </a:r>
            <a:r>
              <a:rPr lang="en-US" altLang="zh-CN" dirty="0" smtClean="0">
                <a:solidFill>
                  <a:schemeClr val="accent2"/>
                </a:solidFill>
              </a:rPr>
              <a:t>is from </a:t>
            </a:r>
            <a:r>
              <a:rPr lang="en-US" altLang="zh-CN" dirty="0">
                <a:solidFill>
                  <a:schemeClr val="accent2"/>
                </a:solidFill>
              </a:rPr>
              <a:t>the horizontal and vertical misalignment in </a:t>
            </a:r>
            <a:r>
              <a:rPr lang="en-US" altLang="zh-CN" dirty="0" err="1">
                <a:solidFill>
                  <a:schemeClr val="accent2"/>
                </a:solidFill>
              </a:rPr>
              <a:t>Quadrupoles</a:t>
            </a:r>
            <a:endParaRPr lang="en-US" altLang="zh-CN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err="1">
                <a:solidFill>
                  <a:schemeClr val="accent2"/>
                </a:solidFill>
              </a:rPr>
              <a:t>Quadrupoles</a:t>
            </a:r>
            <a:r>
              <a:rPr lang="en-US" altLang="zh-CN" dirty="0">
                <a:solidFill>
                  <a:schemeClr val="accent2"/>
                </a:solidFill>
              </a:rPr>
              <a:t> with their centers misaligned to the reference orbit cause dipole error, which will cause an angular deflection of the beam, causing the closed orbit to oscillate around the design orbit</a:t>
            </a:r>
            <a:r>
              <a:rPr lang="en-US" altLang="zh-CN" dirty="0" smtClean="0">
                <a:solidFill>
                  <a:schemeClr val="accent2"/>
                </a:solidFill>
              </a:rPr>
              <a:t>.</a:t>
            </a:r>
            <a:endParaRPr lang="zh-CN" altLang="en-US" baseline="-25000" dirty="0"/>
          </a:p>
        </p:txBody>
      </p:sp>
      <p:pic>
        <p:nvPicPr>
          <p:cNvPr id="6" name="内容占位符 4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12" y="1755558"/>
            <a:ext cx="2938871" cy="160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469611" y="1755558"/>
            <a:ext cx="11681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0070C0"/>
                </a:solidFill>
              </a:rPr>
              <a:t>no error</a:t>
            </a:r>
            <a:endParaRPr lang="zh-CN" altLang="en-U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97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"/>
          <p:cNvSpPr>
            <a:spLocks noGrp="1"/>
          </p:cNvSpPr>
          <p:nvPr>
            <p:ph type="title"/>
          </p:nvPr>
        </p:nvSpPr>
        <p:spPr>
          <a:xfrm>
            <a:off x="928688" y="94456"/>
            <a:ext cx="7886700" cy="993775"/>
          </a:xfrm>
        </p:spPr>
        <p:txBody>
          <a:bodyPr/>
          <a:lstStyle/>
          <a:p>
            <a:pPr eaLnBrk="1" hangingPunct="1"/>
            <a:r>
              <a:rPr lang="en-US" altLang="zh-CN" sz="3200" dirty="0">
                <a:solidFill>
                  <a:srgbClr val="7030A0"/>
                </a:solidFill>
              </a:rPr>
              <a:t>Orbit correction result</a:t>
            </a:r>
            <a:endParaRPr lang="zh-CN" altLang="en-US" sz="3200" dirty="0">
              <a:solidFill>
                <a:srgbClr val="7030A0"/>
              </a:solidFill>
            </a:endParaRPr>
          </a:p>
        </p:txBody>
      </p:sp>
      <p:pic>
        <p:nvPicPr>
          <p:cNvPr id="11267" name="内容占位符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1" y="1225551"/>
            <a:ext cx="4189413" cy="2955925"/>
          </a:xfrm>
        </p:spPr>
      </p:pic>
      <p:pic>
        <p:nvPicPr>
          <p:cNvPr id="11268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60800"/>
            <a:ext cx="4268788" cy="301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文本框 5"/>
          <p:cNvSpPr txBox="1">
            <a:spLocks noChangeArrowheads="1"/>
          </p:cNvSpPr>
          <p:nvPr/>
        </p:nvSpPr>
        <p:spPr bwMode="auto">
          <a:xfrm>
            <a:off x="3048001" y="898525"/>
            <a:ext cx="2720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rgbClr val="0070C0"/>
                </a:solidFill>
              </a:rPr>
              <a:t>Before correction</a:t>
            </a:r>
            <a:endParaRPr lang="zh-CN" altLang="en-US" sz="1800">
              <a:solidFill>
                <a:srgbClr val="0070C0"/>
              </a:solidFill>
            </a:endParaRPr>
          </a:p>
        </p:txBody>
      </p:sp>
      <p:pic>
        <p:nvPicPr>
          <p:cNvPr id="11270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563" y="1225550"/>
            <a:ext cx="4132262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文本框 8"/>
          <p:cNvSpPr txBox="1">
            <a:spLocks noChangeArrowheads="1"/>
          </p:cNvSpPr>
          <p:nvPr/>
        </p:nvSpPr>
        <p:spPr bwMode="auto">
          <a:xfrm>
            <a:off x="7467601" y="857250"/>
            <a:ext cx="1831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rgbClr val="0070C0"/>
                </a:solidFill>
              </a:rPr>
              <a:t>After correction</a:t>
            </a:r>
            <a:endParaRPr lang="zh-CN" altLang="en-US" sz="1800">
              <a:solidFill>
                <a:srgbClr val="0070C0"/>
              </a:solidFill>
            </a:endParaRPr>
          </a:p>
        </p:txBody>
      </p:sp>
      <p:pic>
        <p:nvPicPr>
          <p:cNvPr id="11272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939" y="3995739"/>
            <a:ext cx="405447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5341938" y="1798638"/>
            <a:ext cx="347345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en-US" altLang="zh-CN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Lattice</a:t>
            </a:r>
            <a:r>
              <a:rPr lang="en-US" altLang="zh-CN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version</a:t>
            </a:r>
            <a:r>
              <a:rPr lang="zh-CN" altLang="zh-CN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：</a:t>
            </a:r>
            <a:endParaRPr lang="en-US" altLang="zh-CN" b="1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zh-CN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CEPC-ARC1.0-PDR1.0-FFS (WD1.0)</a:t>
            </a:r>
            <a:r>
              <a:rPr lang="en-US" altLang="zh-CN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zh-CN" altLang="zh-CN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40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/>
          </p:cNvSpPr>
          <p:nvPr>
            <p:ph type="title"/>
          </p:nvPr>
        </p:nvSpPr>
        <p:spPr>
          <a:xfrm>
            <a:off x="779463" y="69055"/>
            <a:ext cx="8799513" cy="99377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3600" dirty="0">
                <a:solidFill>
                  <a:srgbClr val="7030A0"/>
                </a:solidFill>
              </a:rPr>
              <a:t>BPM readings and correctors strength statistic</a:t>
            </a:r>
            <a:endParaRPr lang="zh-CN" altLang="en-US" sz="3600" dirty="0">
              <a:solidFill>
                <a:srgbClr val="7030A0"/>
              </a:solidFill>
            </a:endParaRPr>
          </a:p>
        </p:txBody>
      </p:sp>
      <p:pic>
        <p:nvPicPr>
          <p:cNvPr id="13315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7976" y="1266826"/>
            <a:ext cx="3387725" cy="2390775"/>
          </a:xfrm>
        </p:spPr>
      </p:pic>
      <p:pic>
        <p:nvPicPr>
          <p:cNvPr id="13316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976" y="3781426"/>
            <a:ext cx="338772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4419600" y="1895475"/>
            <a:ext cx="20574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FF0000"/>
                </a:solidFill>
              </a:rPr>
              <a:t>X CORRECTION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FF0000"/>
                </a:solidFill>
              </a:rPr>
              <a:t>SUMMARY:</a:t>
            </a:r>
            <a:r>
              <a:rPr lang="en-US" altLang="zh-CN" sz="1400"/>
              <a:t>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FF0000"/>
                </a:solidFill>
              </a:rPr>
              <a:t>RMS before correction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FF0000"/>
                </a:solidFill>
              </a:rPr>
              <a:t>2.127 mm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FF0000"/>
                </a:solidFill>
              </a:rPr>
              <a:t>RMS after correction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FF0000"/>
                </a:solidFill>
              </a:rPr>
              <a:t>0.0009987 mm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419600" y="4419600"/>
            <a:ext cx="234315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00CC00"/>
                </a:solidFill>
              </a:rPr>
              <a:t>Y CORRECTION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00CC00"/>
                </a:solidFill>
              </a:rPr>
              <a:t>SUMMARY: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00CC00"/>
                </a:solidFill>
              </a:rPr>
              <a:t>RMS before correction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00CC00"/>
                </a:solidFill>
              </a:rPr>
              <a:t>0.6423 mm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00CC00"/>
                </a:solidFill>
              </a:rPr>
              <a:t>RMS after correction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00CC00"/>
                </a:solidFill>
              </a:rPr>
              <a:t>0.0009935 mm</a:t>
            </a:r>
            <a:endParaRPr lang="en-US" altLang="zh-CN" sz="1400"/>
          </a:p>
        </p:txBody>
      </p:sp>
      <p:pic>
        <p:nvPicPr>
          <p:cNvPr id="13319" name="内容占位符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1" y="1266826"/>
            <a:ext cx="3311525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0" name="矩形 1"/>
          <p:cNvSpPr>
            <a:spLocks noChangeArrowheads="1"/>
          </p:cNvSpPr>
          <p:nvPr/>
        </p:nvSpPr>
        <p:spPr bwMode="auto">
          <a:xfrm>
            <a:off x="9117014" y="1662113"/>
            <a:ext cx="17621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FF0000"/>
                </a:solidFill>
              </a:rPr>
              <a:t>X CORRECTION: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FF0000"/>
                </a:solidFill>
              </a:rPr>
              <a:t>about 1700 correctors used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FF0000"/>
                </a:solidFill>
              </a:rPr>
              <a:t>Max strength ~ 23urad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FF0000"/>
                </a:solidFill>
              </a:rPr>
              <a:t>RMS ~ 0.77urad</a:t>
            </a:r>
          </a:p>
        </p:txBody>
      </p:sp>
      <p:sp>
        <p:nvSpPr>
          <p:cNvPr id="13321" name="文本框 2"/>
          <p:cNvSpPr txBox="1">
            <a:spLocks noChangeArrowheads="1"/>
          </p:cNvSpPr>
          <p:nvPr/>
        </p:nvSpPr>
        <p:spPr bwMode="auto">
          <a:xfrm>
            <a:off x="2057400" y="925514"/>
            <a:ext cx="29083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000">
                <a:solidFill>
                  <a:srgbClr val="0000CC"/>
                </a:solidFill>
              </a:rPr>
              <a:t>BPM readings statistic</a:t>
            </a:r>
            <a:endParaRPr lang="zh-CN" altLang="en-US" sz="2000">
              <a:solidFill>
                <a:srgbClr val="0000CC"/>
              </a:solidFill>
            </a:endParaRPr>
          </a:p>
        </p:txBody>
      </p:sp>
      <p:sp>
        <p:nvSpPr>
          <p:cNvPr id="13322" name="文本框 3"/>
          <p:cNvSpPr txBox="1">
            <a:spLocks noChangeArrowheads="1"/>
          </p:cNvSpPr>
          <p:nvPr/>
        </p:nvSpPr>
        <p:spPr bwMode="auto">
          <a:xfrm>
            <a:off x="6799263" y="920750"/>
            <a:ext cx="342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000">
                <a:solidFill>
                  <a:srgbClr val="0000CC"/>
                </a:solidFill>
              </a:rPr>
              <a:t>Correctors strength statistic</a:t>
            </a:r>
            <a:endParaRPr lang="zh-CN" altLang="en-US" sz="2000">
              <a:solidFill>
                <a:srgbClr val="0000CC"/>
              </a:solidFill>
            </a:endParaRPr>
          </a:p>
        </p:txBody>
      </p:sp>
      <p:pic>
        <p:nvPicPr>
          <p:cNvPr id="13323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51" y="3748088"/>
            <a:ext cx="3222625" cy="227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矩形 4"/>
          <p:cNvSpPr>
            <a:spLocks noChangeArrowheads="1"/>
          </p:cNvSpPr>
          <p:nvPr/>
        </p:nvSpPr>
        <p:spPr bwMode="auto">
          <a:xfrm>
            <a:off x="9117013" y="4237038"/>
            <a:ext cx="1981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009900"/>
                </a:solidFill>
              </a:rPr>
              <a:t>Y CORRECTION: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009900"/>
                </a:solidFill>
              </a:rPr>
              <a:t>about 1700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009900"/>
                </a:solidFill>
              </a:rPr>
              <a:t>correctors used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009900"/>
                </a:solidFill>
              </a:rPr>
              <a:t>Max strength ~ 6.7urad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009900"/>
                </a:solidFill>
              </a:rPr>
              <a:t>RMS ~ 0.37urad</a:t>
            </a:r>
          </a:p>
        </p:txBody>
      </p:sp>
    </p:spTree>
    <p:extLst>
      <p:ext uri="{BB962C8B-B14F-4D97-AF65-F5344CB8AC3E}">
        <p14:creationId xmlns:p14="http://schemas.microsoft.com/office/powerpoint/2010/main" val="230157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1539</Words>
  <Application>Microsoft Office PowerPoint</Application>
  <PresentationFormat>宽屏</PresentationFormat>
  <Paragraphs>221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华文隶书</vt:lpstr>
      <vt:lpstr>宋体</vt:lpstr>
      <vt:lpstr>宋体</vt:lpstr>
      <vt:lpstr>Arial</vt:lpstr>
      <vt:lpstr>Calibri</vt:lpstr>
      <vt:lpstr>Calibri Light</vt:lpstr>
      <vt:lpstr>Symbol</vt:lpstr>
      <vt:lpstr>Times New Roman</vt:lpstr>
      <vt:lpstr>Wingdings</vt:lpstr>
      <vt:lpstr>Office 主题</vt:lpstr>
      <vt:lpstr>CEPC main ring magnets’ error  effect on DA and MDI issues </vt:lpstr>
      <vt:lpstr>Outline</vt:lpstr>
      <vt:lpstr>Magnet field error on DA in CEPC single ring</vt:lpstr>
      <vt:lpstr>Multipole errors effect on DA in CEPC single ring</vt:lpstr>
      <vt:lpstr>Magnet field error on DA in CEPC partial double ring</vt:lpstr>
      <vt:lpstr>Multipole errors effect on DA in CEPC partial double ring</vt:lpstr>
      <vt:lpstr>Misalignment errors on DA in CEPC partial double ring</vt:lpstr>
      <vt:lpstr>Orbit correction result</vt:lpstr>
      <vt:lpstr>BPM readings and correctors strength statistic</vt:lpstr>
      <vt:lpstr>DA(PDR) after orbit correction</vt:lpstr>
      <vt:lpstr>DA after orbit correction statistics</vt:lpstr>
      <vt:lpstr>CEPC partial double ring IR layout</vt:lpstr>
      <vt:lpstr>Radiative Bhabha scattering</vt:lpstr>
      <vt:lpstr>Lost particles statistic  BS generated at IP1, tracking for one turn in SAD</vt:lpstr>
      <vt:lpstr>Synchrotron radiation from bending magnets</vt:lpstr>
      <vt:lpstr>Synchrotron from Quadrupoles</vt:lpstr>
      <vt:lpstr>Solenoids layout-sketch</vt:lpstr>
      <vt:lpstr>Compensating and screening solenoids</vt:lpstr>
      <vt:lpstr>Solenoids field</vt:lpstr>
      <vt:lpstr>Conclusions</vt:lpstr>
      <vt:lpstr>Thank  you</vt:lpstr>
    </vt:vector>
  </TitlesOfParts>
  <Company>ihep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CEPC main ring magnets’ error effect on DA and MDI issues </dc:title>
  <dc:creator>baisha</dc:creator>
  <cp:lastModifiedBy>baisha</cp:lastModifiedBy>
  <cp:revision>96</cp:revision>
  <dcterms:created xsi:type="dcterms:W3CDTF">2016-08-28T00:36:37Z</dcterms:created>
  <dcterms:modified xsi:type="dcterms:W3CDTF">2016-09-02T04:36:19Z</dcterms:modified>
</cp:coreProperties>
</file>