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47" r:id="rId2"/>
    <p:sldId id="359" r:id="rId3"/>
    <p:sldId id="348" r:id="rId4"/>
    <p:sldId id="361" r:id="rId5"/>
    <p:sldId id="349" r:id="rId6"/>
    <p:sldId id="367" r:id="rId7"/>
    <p:sldId id="351" r:id="rId8"/>
    <p:sldId id="362" r:id="rId9"/>
    <p:sldId id="363" r:id="rId10"/>
    <p:sldId id="364" r:id="rId11"/>
    <p:sldId id="353" r:id="rId12"/>
    <p:sldId id="356" r:id="rId13"/>
    <p:sldId id="365" r:id="rId14"/>
    <p:sldId id="368" r:id="rId15"/>
    <p:sldId id="366" r:id="rId16"/>
    <p:sldId id="369" r:id="rId17"/>
    <p:sldId id="370" r:id="rId18"/>
    <p:sldId id="375" r:id="rId19"/>
    <p:sldId id="378" r:id="rId20"/>
    <p:sldId id="371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87" autoAdjust="0"/>
  </p:normalViewPr>
  <p:slideViewPr>
    <p:cSldViewPr>
      <p:cViewPr>
        <p:scale>
          <a:sx n="66" d="100"/>
          <a:sy n="66" d="100"/>
        </p:scale>
        <p:origin x="-1290" y="-21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09B5B-CBCA-4405-B93A-64EB43A985B0}" type="datetimeFigureOut">
              <a:rPr lang="zh-CN" altLang="en-US" smtClean="0"/>
              <a:t>2016/9/2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DFD22-ED67-4BB1-A57D-C30BEF0ED5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98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496" y="2130425"/>
            <a:ext cx="9217024" cy="1470025"/>
          </a:xfrm>
        </p:spPr>
        <p:txBody>
          <a:bodyPr>
            <a:no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Optimization 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of CEPC Dynamic Aperture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6944816" cy="17526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Yiwei Wang, Yuan Zhang</a:t>
            </a:r>
            <a:r>
              <a:rPr lang="en-US" altLang="zh-CN" dirty="0">
                <a:solidFill>
                  <a:schemeClr val="tx1"/>
                </a:solidFill>
              </a:rPr>
              <a:t>, Feng Su, </a:t>
            </a:r>
            <a:r>
              <a:rPr lang="en-US" altLang="zh-CN" dirty="0" smtClean="0">
                <a:solidFill>
                  <a:schemeClr val="tx1"/>
                </a:solidFill>
              </a:rPr>
              <a:t>Tianjin Bian, 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Dou Wang, Sha Bai, Huiping Geng, Jie Gao</a:t>
            </a:r>
          </a:p>
          <a:p>
            <a:endParaRPr lang="en-US" altLang="zh-CN" dirty="0" smtClean="0"/>
          </a:p>
          <a:p>
            <a:r>
              <a:rPr lang="en-US" altLang="zh-CN" sz="2300" b="1" dirty="0"/>
              <a:t>CEPC-SppC Study Group Meeting</a:t>
            </a:r>
          </a:p>
          <a:p>
            <a:r>
              <a:rPr lang="en-US" altLang="zh-CN" sz="2300" b="1" dirty="0" smtClean="0"/>
              <a:t>September 2-3, 2016, Beihang University</a:t>
            </a:r>
            <a:endParaRPr lang="zh-CN" altLang="en-US" sz="26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61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标题 1"/>
          <p:cNvSpPr txBox="1">
            <a:spLocks/>
          </p:cNvSpPr>
          <p:nvPr/>
        </p:nvSpPr>
        <p:spPr>
          <a:xfrm>
            <a:off x="662880" y="44624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solidFill>
                  <a:srgbClr val="0070C0"/>
                </a:solidFill>
              </a:rPr>
              <a:t>Partial double ring region (w/o IR)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454" y="1124744"/>
            <a:ext cx="7071922" cy="462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2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80" y="1268760"/>
            <a:ext cx="7267812" cy="464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标题 1"/>
          <p:cNvSpPr txBox="1">
            <a:spLocks/>
          </p:cNvSpPr>
          <p:nvPr/>
        </p:nvSpPr>
        <p:spPr>
          <a:xfrm>
            <a:off x="806896" y="44624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solidFill>
                  <a:srgbClr val="0070C0"/>
                </a:solidFill>
              </a:rPr>
              <a:t>ARC + Partial double ring region (w/o IR)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0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744416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The sextupoles in present PDR lattice don’t help much to the  1</a:t>
            </a:r>
            <a:r>
              <a:rPr lang="en-US" altLang="zh-CN" sz="2400" baseline="30000" dirty="0"/>
              <a:t>st</a:t>
            </a:r>
            <a:r>
              <a:rPr lang="en-US" altLang="zh-CN" sz="2400" dirty="0"/>
              <a:t> order chromaticity </a:t>
            </a:r>
            <a:r>
              <a:rPr lang="en-US" altLang="zh-CN" sz="2400" dirty="0" smtClean="0"/>
              <a:t>correction, i.e. can’t make local correction. Possible way:</a:t>
            </a:r>
            <a:endParaRPr lang="en-US" altLang="zh-CN" sz="2400" dirty="0"/>
          </a:p>
          <a:p>
            <a:pPr lvl="1">
              <a:buAutoNum type="arabicPeriod"/>
            </a:pPr>
            <a:r>
              <a:rPr lang="en-US" altLang="zh-CN" sz="2400" b="1" dirty="0"/>
              <a:t>Keep lattice; correct 1</a:t>
            </a:r>
            <a:r>
              <a:rPr lang="en-US" altLang="zh-CN" sz="2400" b="1" baseline="30000" dirty="0"/>
              <a:t>st</a:t>
            </a:r>
            <a:r>
              <a:rPr lang="en-US" altLang="zh-CN" sz="2400" b="1" dirty="0"/>
              <a:t> </a:t>
            </a:r>
            <a:r>
              <a:rPr lang="en-US" altLang="zh-CN" sz="2400" b="1" dirty="0" smtClean="0"/>
              <a:t>and high order </a:t>
            </a:r>
            <a:r>
              <a:rPr lang="en-US" altLang="zh-CN" sz="2400" b="1" dirty="0"/>
              <a:t>chromaticity with only ARC sextupoles ; correct high order chromaticity with help from PDR sextupoles. </a:t>
            </a:r>
            <a:endParaRPr lang="en-US" altLang="zh-CN" sz="2400" b="1" dirty="0" smtClean="0"/>
          </a:p>
          <a:p>
            <a:pPr lvl="1">
              <a:buAutoNum type="arabicPeriod"/>
            </a:pPr>
            <a:r>
              <a:rPr lang="en-US" altLang="zh-CN" sz="2400" dirty="0" smtClean="0"/>
              <a:t>More sextupoles in PDR</a:t>
            </a:r>
          </a:p>
          <a:p>
            <a:pPr lvl="1">
              <a:buAutoNum type="arabicPeriod"/>
            </a:pPr>
            <a:r>
              <a:rPr lang="en-US" altLang="zh-CN" sz="2400" dirty="0" smtClean="0"/>
              <a:t>Re-design PDR lattice</a:t>
            </a:r>
            <a:endParaRPr lang="zh-CN" altLang="en-US" sz="2400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806896" y="202630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solidFill>
                  <a:srgbClr val="0070C0"/>
                </a:solidFill>
              </a:rPr>
              <a:t>Dynamic aperture optimization for </a:t>
            </a:r>
          </a:p>
          <a:p>
            <a:r>
              <a:rPr lang="en-US" altLang="zh-CN" sz="3600" b="1" dirty="0" smtClean="0">
                <a:solidFill>
                  <a:srgbClr val="0070C0"/>
                </a:solidFill>
              </a:rPr>
              <a:t>ARC + PDR (w/o IR)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0070C0"/>
                </a:solidFill>
              </a:rPr>
              <a:t>Dynamic aperture optimization for </a:t>
            </a:r>
            <a:br>
              <a:rPr lang="en-US" altLang="zh-CN" sz="3200" b="1" dirty="0">
                <a:solidFill>
                  <a:srgbClr val="0070C0"/>
                </a:solidFill>
              </a:rPr>
            </a:br>
            <a:r>
              <a:rPr lang="en-US" altLang="zh-CN" sz="3200" b="1" dirty="0">
                <a:solidFill>
                  <a:srgbClr val="0070C0"/>
                </a:solidFill>
              </a:rPr>
              <a:t>ARC + PDR (w/o IR)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5192" y="932377"/>
            <a:ext cx="8507288" cy="2136583"/>
          </a:xfrm>
        </p:spPr>
        <p:txBody>
          <a:bodyPr>
            <a:noAutofit/>
          </a:bodyPr>
          <a:lstStyle/>
          <a:p>
            <a:r>
              <a:rPr lang="en-US" altLang="zh-CN" sz="2000" dirty="0"/>
              <a:t>Optimize DA </a:t>
            </a:r>
            <a:r>
              <a:rPr lang="en-US" altLang="zh-CN" sz="2000" dirty="0" smtClean="0"/>
              <a:t>directly</a:t>
            </a:r>
          </a:p>
          <a:p>
            <a:pPr lvl="1"/>
            <a:r>
              <a:rPr lang="en-US" altLang="zh-CN" sz="2000" dirty="0" smtClean="0"/>
              <a:t>2, 4, 12, 24 families of sextupoles tried</a:t>
            </a:r>
          </a:p>
          <a:p>
            <a:pPr lvl="1"/>
            <a:r>
              <a:rPr lang="en-US" altLang="zh-CN" sz="2000" dirty="0" smtClean="0">
                <a:sym typeface="Symbol"/>
              </a:rPr>
              <a:t>DA </a:t>
            </a:r>
            <a:r>
              <a:rPr lang="en-US" altLang="zh-CN" sz="2000" dirty="0">
                <a:sym typeface="Symbol"/>
              </a:rPr>
              <a:t>increased significantly for large </a:t>
            </a:r>
            <a:r>
              <a:rPr lang="en-US" altLang="zh-CN" sz="2000" dirty="0" smtClean="0">
                <a:sym typeface="Symbol"/>
              </a:rPr>
              <a:t>momentum particle (for dp/p=2%, DA~5-15 ) when </a:t>
            </a:r>
            <a:r>
              <a:rPr lang="en-US" altLang="zh-CN" sz="2000" dirty="0" smtClean="0"/>
              <a:t>24 </a:t>
            </a:r>
            <a:r>
              <a:rPr lang="en-US" altLang="zh-CN" sz="2000" dirty="0"/>
              <a:t>families of sextupoles in the </a:t>
            </a:r>
            <a:r>
              <a:rPr lang="en-US" altLang="zh-CN" sz="2000" dirty="0" smtClean="0"/>
              <a:t>ARC used</a:t>
            </a:r>
          </a:p>
          <a:p>
            <a:pPr lvl="1"/>
            <a:r>
              <a:rPr lang="en-US" altLang="zh-CN" sz="2000" dirty="0" smtClean="0"/>
              <a:t>Further optimization is possible with more families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103" y="4753395"/>
            <a:ext cx="3391880" cy="17413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4753396"/>
            <a:ext cx="3384377" cy="1771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2809179"/>
            <a:ext cx="3384376" cy="17641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809179"/>
            <a:ext cx="3384376" cy="17300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8" descr="logo_main20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8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806896" y="202630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 smtClean="0">
                <a:solidFill>
                  <a:srgbClr val="0070C0"/>
                </a:solidFill>
              </a:rPr>
              <a:t>Lattice of Interaction Region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72" y="2276872"/>
            <a:ext cx="7398528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452320" y="1729617"/>
            <a:ext cx="43204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IP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1763688" y="1803939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1619672" y="1802652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3995936" y="1793133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300192" y="1793133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7164288" y="1802652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1835696" y="1977912"/>
            <a:ext cx="2016224" cy="109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4211960" y="1988840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516216" y="162880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FT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55776" y="158662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CCX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8024" y="158662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CCY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75656" y="155679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F0000"/>
                </a:solidFill>
              </a:rPr>
              <a:t>M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T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>
            <a:stCxn id="15" idx="2"/>
          </p:cNvCxnSpPr>
          <p:nvPr/>
        </p:nvCxnSpPr>
        <p:spPr>
          <a:xfrm flipH="1">
            <a:off x="7164288" y="2068171"/>
            <a:ext cx="504056" cy="351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6372200" y="1986517"/>
            <a:ext cx="720080" cy="23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35696" y="3269302"/>
            <a:ext cx="1584176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ym typeface="Symbol"/>
              </a:rPr>
              <a:t>L*= 1.5m</a:t>
            </a:r>
          </a:p>
          <a:p>
            <a:r>
              <a:rPr lang="en-US" altLang="zh-CN" sz="1400" b="1" dirty="0" smtClean="0">
                <a:sym typeface="Symbol"/>
              </a:rPr>
              <a:t>x*= 0.22mm</a:t>
            </a:r>
          </a:p>
          <a:p>
            <a:r>
              <a:rPr lang="en-US" altLang="zh-CN" sz="1400" b="1" dirty="0" smtClean="0">
                <a:sym typeface="Symbol"/>
              </a:rPr>
              <a:t></a:t>
            </a:r>
            <a:r>
              <a:rPr lang="en-US" altLang="zh-CN" sz="1400" b="1" dirty="0">
                <a:sym typeface="Symbol"/>
              </a:rPr>
              <a:t>y</a:t>
            </a:r>
            <a:r>
              <a:rPr lang="en-US" altLang="zh-CN" sz="1400" b="1" dirty="0" smtClean="0">
                <a:sym typeface="Symbol"/>
              </a:rPr>
              <a:t>*= 1mm</a:t>
            </a:r>
          </a:p>
          <a:p>
            <a:r>
              <a:rPr lang="en-US" altLang="zh-CN" sz="1400" b="1" dirty="0" smtClean="0">
                <a:sym typeface="Symbol"/>
              </a:rPr>
              <a:t>GQD0= -200T/m</a:t>
            </a:r>
          </a:p>
          <a:p>
            <a:r>
              <a:rPr lang="en-US" altLang="zh-CN" sz="1400" b="1" dirty="0" smtClean="0">
                <a:sym typeface="Symbol"/>
              </a:rPr>
              <a:t>GQF1= 200T/m</a:t>
            </a:r>
          </a:p>
          <a:p>
            <a:r>
              <a:rPr lang="en-US" altLang="zh-CN" sz="1400" b="1" dirty="0" smtClean="0"/>
              <a:t>LQD0=1.69m</a:t>
            </a:r>
          </a:p>
          <a:p>
            <a:r>
              <a:rPr lang="en-US" altLang="zh-CN" sz="1400" b="1" dirty="0" smtClean="0"/>
              <a:t>LQF1=0.90m</a:t>
            </a:r>
            <a:endParaRPr lang="en-US" altLang="zh-CN" sz="1400" b="1" dirty="0" smtClean="0">
              <a:sym typeface="Symbol"/>
            </a:endParaRPr>
          </a:p>
          <a:p>
            <a:endParaRPr lang="en-US" altLang="zh-CN" sz="1400" b="1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9747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036"/>
            <a:ext cx="4383005" cy="3706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836712"/>
            <a:ext cx="4342216" cy="3661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40966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0070C0"/>
                </a:solidFill>
              </a:rPr>
              <a:t>Final </a:t>
            </a:r>
            <a:r>
              <a:rPr lang="en-US" altLang="zh-CN" b="1" dirty="0" smtClean="0">
                <a:solidFill>
                  <a:srgbClr val="0070C0"/>
                </a:solidFill>
              </a:rPr>
              <a:t>doublet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9" name="下箭头 8"/>
          <p:cNvSpPr/>
          <p:nvPr/>
        </p:nvSpPr>
        <p:spPr>
          <a:xfrm rot="9649808">
            <a:off x="1763331" y="1930667"/>
            <a:ext cx="18607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6024" y="5651956"/>
            <a:ext cx="8964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/>
              <a:t>LD1                LD2                 G1                 G2                LQ1                LQ2               </a:t>
            </a:r>
            <a:r>
              <a:rPr lang="en-US" altLang="zh-CN" sz="1100" b="1" dirty="0" smtClean="0"/>
              <a:t>                     KSIY               </a:t>
            </a:r>
            <a:r>
              <a:rPr lang="en-US" altLang="zh-CN" sz="1100" b="1" dirty="0"/>
              <a:t>KSIX                 </a:t>
            </a:r>
            <a:r>
              <a:rPr lang="en-US" altLang="zh-CN" sz="1100" b="1" dirty="0" smtClean="0"/>
              <a:t>                   B1                 B2</a:t>
            </a:r>
          </a:p>
          <a:p>
            <a:r>
              <a:rPr lang="en-US" altLang="zh-CN" sz="1100" b="1" dirty="0"/>
              <a:t>1.5                </a:t>
            </a:r>
            <a:r>
              <a:rPr lang="en-US" altLang="zh-CN" sz="1100" b="1" dirty="0" smtClean="0"/>
              <a:t> 0.5               </a:t>
            </a:r>
            <a:r>
              <a:rPr lang="en-US" altLang="zh-CN" sz="1100" b="1" dirty="0"/>
              <a:t>-200                200         1.68924427       0.8975406954       -190.6883514       -6.165431938       -4.762983257        </a:t>
            </a:r>
            <a:r>
              <a:rPr lang="en-US" altLang="zh-CN" sz="1100" b="1" dirty="0" smtClean="0"/>
              <a:t>4.762983257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8568952" cy="200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01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856" y="44624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0070C0"/>
                </a:solidFill>
              </a:rPr>
              <a:t>Chromaticity </a:t>
            </a:r>
            <a:r>
              <a:rPr lang="en-US" altLang="zh-CN" b="1" dirty="0" smtClean="0">
                <a:solidFill>
                  <a:srgbClr val="0070C0"/>
                </a:solidFill>
              </a:rPr>
              <a:t>correction of IR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01808"/>
            <a:ext cx="4262259" cy="282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683568" y="1340768"/>
            <a:ext cx="3528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Correct 1</a:t>
            </a:r>
            <a:r>
              <a:rPr lang="en-US" altLang="zh-CN" sz="2400" b="1" baseline="30000" dirty="0"/>
              <a:t>st</a:t>
            </a:r>
            <a:r>
              <a:rPr lang="en-US" altLang="zh-CN" sz="2400" b="1" dirty="0"/>
              <a:t> and 2</a:t>
            </a:r>
            <a:r>
              <a:rPr lang="en-US" altLang="zh-CN" sz="2400" b="1" baseline="30000" dirty="0"/>
              <a:t>nd</a:t>
            </a:r>
            <a:r>
              <a:rPr lang="en-US" altLang="zh-CN" sz="2400" b="1" dirty="0"/>
              <a:t> </a:t>
            </a:r>
            <a:r>
              <a:rPr lang="en-US" altLang="zh-CN" sz="2400" b="1" dirty="0" smtClean="0"/>
              <a:t>order chromaticity</a:t>
            </a:r>
            <a:endParaRPr lang="en-US" altLang="zh-CN" sz="2400" b="1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20888"/>
            <a:ext cx="4352925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5148064" y="1340768"/>
            <a:ext cx="3528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Correct </a:t>
            </a:r>
            <a:r>
              <a:rPr lang="en-US" altLang="zh-CN" sz="2400" b="1" dirty="0" smtClean="0"/>
              <a:t>3</a:t>
            </a:r>
            <a:r>
              <a:rPr lang="en-US" altLang="zh-CN" sz="2400" b="1" baseline="30000" dirty="0" smtClean="0"/>
              <a:t>rd</a:t>
            </a:r>
            <a:r>
              <a:rPr lang="en-US" altLang="zh-CN" sz="2400" b="1" dirty="0" smtClean="0"/>
              <a:t> order chromaticity</a:t>
            </a:r>
            <a:endParaRPr lang="en-US" altLang="zh-CN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48064" y="5301208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chromaticity in the horizontal plane could be corrected with an additional sextupole at second image point or ARC sectupoles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3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856" y="44624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ARC+PDR+IR lattice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42028"/>
            <a:ext cx="7002165" cy="402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611560" y="914805"/>
            <a:ext cx="8229600" cy="1727223"/>
          </a:xfrm>
        </p:spPr>
        <p:txBody>
          <a:bodyPr>
            <a:normAutofit lnSpcReduction="10000"/>
          </a:bodyPr>
          <a:lstStyle/>
          <a:p>
            <a:r>
              <a:rPr lang="en-US" altLang="zh-CN" sz="2800" dirty="0" smtClean="0"/>
              <a:t>A lattice of </a:t>
            </a:r>
            <a:r>
              <a:rPr lang="en-US" altLang="zh-CN" sz="2800" dirty="0"/>
              <a:t>the whole ring (ARC+PDR+IR) </a:t>
            </a:r>
            <a:r>
              <a:rPr lang="en-US" altLang="zh-CN" sz="2800" dirty="0" smtClean="0">
                <a:solidFill>
                  <a:srgbClr val="FF0000"/>
                </a:solidFill>
              </a:rPr>
              <a:t>fulfilling the design parameters</a:t>
            </a:r>
            <a:r>
              <a:rPr lang="en-US" altLang="zh-CN" sz="2800" dirty="0" smtClean="0"/>
              <a:t> is ready.</a:t>
            </a:r>
          </a:p>
          <a:p>
            <a:r>
              <a:rPr lang="en-US" altLang="zh-CN" sz="2800" dirty="0" smtClean="0"/>
              <a:t>Dynamic </a:t>
            </a:r>
            <a:r>
              <a:rPr lang="en-US" altLang="zh-CN" sz="2800" dirty="0"/>
              <a:t>aperture </a:t>
            </a:r>
            <a:r>
              <a:rPr lang="en-US" altLang="zh-CN" sz="2800" dirty="0" smtClean="0"/>
              <a:t>optimization for this lattice is under going.</a:t>
            </a:r>
            <a:endParaRPr lang="zh-CN" altLang="en-US" sz="28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9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Dynamic 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aperture optimization</a:t>
            </a:r>
            <a:endParaRPr lang="zh-CN" altLang="en-US" sz="4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  <p:pic>
        <p:nvPicPr>
          <p:cNvPr id="11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107504" y="1052736"/>
            <a:ext cx="3803032" cy="5328592"/>
          </a:xfrm>
        </p:spPr>
        <p:txBody>
          <a:bodyPr>
            <a:noAutofit/>
          </a:bodyPr>
          <a:lstStyle/>
          <a:p>
            <a:r>
              <a:rPr lang="en-US" altLang="zh-CN" sz="1600" dirty="0"/>
              <a:t>D</a:t>
            </a:r>
            <a:r>
              <a:rPr lang="en-US" altLang="zh-CN" sz="1600" dirty="0" smtClean="0"/>
              <a:t>ynamic </a:t>
            </a:r>
            <a:r>
              <a:rPr lang="en-US" altLang="zh-CN" sz="1600" dirty="0"/>
              <a:t>aperture </a:t>
            </a:r>
            <a:r>
              <a:rPr lang="en-US" altLang="zh-CN" sz="1600" dirty="0" smtClean="0"/>
              <a:t>result</a:t>
            </a:r>
          </a:p>
          <a:p>
            <a:pPr lvl="1"/>
            <a:r>
              <a:rPr lang="en-US" altLang="zh-CN" sz="1600" dirty="0" smtClean="0"/>
              <a:t>W/O </a:t>
            </a:r>
            <a:r>
              <a:rPr lang="en-US" altLang="zh-CN" sz="1600" dirty="0"/>
              <a:t>error of the </a:t>
            </a:r>
            <a:r>
              <a:rPr lang="en-US" altLang="zh-CN" sz="1600" dirty="0" smtClean="0"/>
              <a:t>magnets</a:t>
            </a:r>
          </a:p>
          <a:p>
            <a:pPr lvl="1"/>
            <a:r>
              <a:rPr lang="en-US" altLang="zh-CN" sz="1600" dirty="0" smtClean="0"/>
              <a:t>Synchrotron </a:t>
            </a:r>
            <a:r>
              <a:rPr lang="en-US" altLang="zh-CN" sz="1600" dirty="0"/>
              <a:t>motion </a:t>
            </a:r>
            <a:r>
              <a:rPr lang="en-US" altLang="zh-CN" sz="1600" dirty="0" smtClean="0"/>
              <a:t>included, </a:t>
            </a:r>
            <a:r>
              <a:rPr lang="en-US" altLang="zh-CN" sz="1600" b="1" dirty="0" smtClean="0"/>
              <a:t>w/o damping</a:t>
            </a:r>
            <a:endParaRPr lang="en-US" altLang="zh-CN" sz="1600" b="1" dirty="0"/>
          </a:p>
          <a:p>
            <a:pPr lvl="1"/>
            <a:r>
              <a:rPr lang="en-US" altLang="zh-CN" sz="1600" dirty="0"/>
              <a:t>Tracking with around 1 times of damping time</a:t>
            </a:r>
          </a:p>
          <a:p>
            <a:pPr lvl="1"/>
            <a:r>
              <a:rPr lang="en-US" altLang="zh-CN" sz="1600" dirty="0"/>
              <a:t>Coupling factor </a:t>
            </a:r>
            <a:r>
              <a:rPr lang="en-US" altLang="zh-CN" sz="1600" dirty="0">
                <a:sym typeface="Symbol"/>
              </a:rPr>
              <a:t></a:t>
            </a:r>
            <a:r>
              <a:rPr lang="en-US" altLang="zh-CN" sz="1600" dirty="0"/>
              <a:t>=0.003 for </a:t>
            </a:r>
            <a:r>
              <a:rPr lang="en-US" altLang="zh-CN" sz="1600" dirty="0">
                <a:sym typeface="Symbol"/>
              </a:rPr>
              <a:t></a:t>
            </a:r>
            <a:r>
              <a:rPr lang="en-US" altLang="zh-CN" sz="1600" dirty="0" smtClean="0"/>
              <a:t>y</a:t>
            </a:r>
          </a:p>
          <a:p>
            <a:pPr lvl="1"/>
            <a:r>
              <a:rPr lang="en-US" altLang="zh-CN" sz="1600" dirty="0" smtClean="0"/>
              <a:t>Working point (0.08, 0.22)</a:t>
            </a:r>
          </a:p>
          <a:p>
            <a:r>
              <a:rPr lang="en-US" altLang="zh-CN" sz="1600" dirty="0" smtClean="0"/>
              <a:t>Many cases of sextupole families tried</a:t>
            </a:r>
          </a:p>
          <a:p>
            <a:pPr lvl="1"/>
            <a:r>
              <a:rPr lang="en-US" altLang="zh-CN" sz="1600" dirty="0" smtClean="0"/>
              <a:t>Downhill Simplex algorithm applied</a:t>
            </a:r>
          </a:p>
          <a:p>
            <a:pPr lvl="1"/>
            <a:r>
              <a:rPr lang="en-US" altLang="zh-CN" sz="1600" dirty="0" smtClean="0"/>
              <a:t>Some typical results</a:t>
            </a:r>
          </a:p>
          <a:p>
            <a:pPr lvl="1"/>
            <a:r>
              <a:rPr lang="en-US" altLang="zh-CN" sz="1600" dirty="0" smtClean="0"/>
              <a:t>Further optimization is possible</a:t>
            </a:r>
          </a:p>
          <a:p>
            <a:pPr lvl="2"/>
            <a:r>
              <a:rPr lang="en-US" altLang="zh-CN" sz="1600" dirty="0" smtClean="0"/>
              <a:t>Further optimization with these families</a:t>
            </a:r>
          </a:p>
          <a:p>
            <a:pPr lvl="2"/>
            <a:r>
              <a:rPr lang="en-US" altLang="zh-CN" sz="1600" dirty="0" smtClean="0"/>
              <a:t>More families in IR</a:t>
            </a:r>
          </a:p>
          <a:p>
            <a:pPr lvl="2"/>
            <a:r>
              <a:rPr lang="en-US" altLang="zh-CN" sz="1600" dirty="0" smtClean="0">
                <a:sym typeface="Symbol"/>
              </a:rPr>
              <a:t>y*= 1mm -&gt; 1.36mm</a:t>
            </a:r>
          </a:p>
          <a:p>
            <a:pPr lvl="2"/>
            <a:r>
              <a:rPr lang="en-US" altLang="zh-CN" sz="1600" dirty="0" smtClean="0">
                <a:sym typeface="Symbol"/>
              </a:rPr>
              <a:t>Larger dispersion for IR sextupoles</a:t>
            </a:r>
            <a:endParaRPr lang="en-US" altLang="zh-CN" sz="1600" dirty="0"/>
          </a:p>
        </p:txBody>
      </p:sp>
      <p:pic>
        <p:nvPicPr>
          <p:cNvPr id="1026" name="Picture 2" descr="F:\CEPC_2\CEPC_Partial_Double_Ring\CEPC_ARC_4_PDR_3_IR_1\DAy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901" y="3789040"/>
            <a:ext cx="4545531" cy="21684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CEPC_2\CEPC_Partial_Double_Ring\CEPC_ARC_4_PDR_3_IR_1\DAx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537" y="1412776"/>
            <a:ext cx="4549895" cy="21705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CEPC_2\CEPC_Partial_Double_Ring\CEPC_ARC_4_PDR_3_IR_1\DAy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901" y="3789040"/>
            <a:ext cx="4545531" cy="21684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CEPC_2\CEPC_Partial_Double_Ring\CEPC_ARC_4_PDR_3_IR_1\DAx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536" y="1412776"/>
            <a:ext cx="4549896" cy="21705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:\CEPC_2\CEPC_Partial_Double_Ring\CEPC_ARC_4_PDR_3_IR_1\DAy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756" y="3789041"/>
            <a:ext cx="4532676" cy="21684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:\CEPC_2\CEPC_Partial_Double_Ring\CEPC_ARC_4_PDR_3_IR_1\DAx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679" y="1412776"/>
            <a:ext cx="4536753" cy="21705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:\CEPC_2\CEPC_Partial_Double_Ring\CEPC_ARC_4_PDR_3_IR_1\DAy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789040"/>
            <a:ext cx="4536504" cy="21684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F:\CEPC_2\CEPC_Partial_Double_Ring\CEPC_ARC_4_PDR_3_IR_1\DAx3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412776"/>
            <a:ext cx="4536504" cy="21705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0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 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 smtClean="0">
                <a:solidFill>
                  <a:srgbClr val="0070C0"/>
                </a:solidFill>
              </a:rPr>
              <a:t>Work to be done</a:t>
            </a:r>
            <a:endParaRPr lang="zh-CN" altLang="en-US" sz="4000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67544" y="1052736"/>
            <a:ext cx="8136904" cy="5328592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More effects should be included</a:t>
            </a:r>
          </a:p>
          <a:p>
            <a:pPr lvl="1"/>
            <a:r>
              <a:rPr lang="en-US" altLang="zh-CN" sz="2400" dirty="0" smtClean="0"/>
              <a:t>Radiation damping and fluctuation</a:t>
            </a:r>
          </a:p>
          <a:p>
            <a:pPr lvl="1"/>
            <a:r>
              <a:rPr lang="en-US" altLang="zh-CN" sz="2400" dirty="0" smtClean="0"/>
              <a:t>Crab sextupoles</a:t>
            </a:r>
          </a:p>
          <a:p>
            <a:pPr lvl="1"/>
            <a:r>
              <a:rPr lang="en-US" altLang="zh-CN" sz="2400" dirty="0" smtClean="0"/>
              <a:t>Solenoids</a:t>
            </a:r>
          </a:p>
          <a:p>
            <a:pPr lvl="1"/>
            <a:r>
              <a:rPr lang="en-US" altLang="zh-CN" sz="2400" dirty="0" smtClean="0"/>
              <a:t>Fringe field</a:t>
            </a:r>
          </a:p>
          <a:p>
            <a:pPr lvl="1"/>
            <a:r>
              <a:rPr lang="en-US" altLang="zh-CN" sz="2400" dirty="0" smtClean="0"/>
              <a:t>Errors and misalignments</a:t>
            </a:r>
          </a:p>
          <a:p>
            <a:r>
              <a:rPr lang="en-US" altLang="zh-CN" sz="2400" dirty="0" smtClean="0"/>
              <a:t>Critical energy of synchrotron radiation in IR ( at least within 200m from IP) should be less than 100 keV</a:t>
            </a:r>
          </a:p>
          <a:p>
            <a:pPr lvl="1"/>
            <a:r>
              <a:rPr lang="en-US" altLang="zh-CN" sz="2400" dirty="0" smtClean="0"/>
              <a:t>400keV for this lattice</a:t>
            </a:r>
          </a:p>
          <a:p>
            <a:pPr lvl="1"/>
            <a:r>
              <a:rPr lang="en-US" altLang="zh-CN" sz="2400" dirty="0" smtClean="0"/>
              <a:t>A preliminary study show that it can be solved with softer and longer dipoles and specific layout of dipoles.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1904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Outline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3384375"/>
          </a:xfrm>
        </p:spPr>
        <p:txBody>
          <a:bodyPr>
            <a:noAutofit/>
          </a:bodyPr>
          <a:lstStyle/>
          <a:p>
            <a:r>
              <a:rPr lang="en-US" altLang="zh-CN" sz="2800" dirty="0" smtClean="0">
                <a:sym typeface="Symbol"/>
              </a:rPr>
              <a:t>Lattice design </a:t>
            </a:r>
            <a:r>
              <a:rPr lang="en-US" altLang="zh-CN" sz="2800" dirty="0">
                <a:sym typeface="Symbol"/>
              </a:rPr>
              <a:t>and </a:t>
            </a:r>
            <a:r>
              <a:rPr lang="en-US" altLang="zh-CN" sz="2800" dirty="0" smtClean="0">
                <a:sym typeface="Symbol"/>
              </a:rPr>
              <a:t>dynamic </a:t>
            </a:r>
            <a:r>
              <a:rPr lang="en-US" altLang="zh-CN" sz="2800" dirty="0">
                <a:sym typeface="Symbol"/>
              </a:rPr>
              <a:t>Aperture </a:t>
            </a:r>
            <a:r>
              <a:rPr lang="en-US" altLang="zh-CN" sz="2800" dirty="0" smtClean="0">
                <a:sym typeface="Symbol"/>
              </a:rPr>
              <a:t>studies for </a:t>
            </a:r>
            <a:r>
              <a:rPr lang="en-US" altLang="zh-CN" sz="2800" dirty="0">
                <a:sym typeface="Symbol"/>
              </a:rPr>
              <a:t>CEPC </a:t>
            </a:r>
            <a:r>
              <a:rPr lang="en-US" altLang="zh-CN" sz="2800" dirty="0" smtClean="0">
                <a:sym typeface="Symbol"/>
              </a:rPr>
              <a:t>partial </a:t>
            </a:r>
            <a:r>
              <a:rPr lang="en-US" altLang="zh-CN" sz="2800" dirty="0">
                <a:sym typeface="Symbol"/>
              </a:rPr>
              <a:t>d</a:t>
            </a:r>
            <a:r>
              <a:rPr lang="en-US" altLang="zh-CN" sz="2800" dirty="0" smtClean="0">
                <a:sym typeface="Symbol"/>
              </a:rPr>
              <a:t>ouble ring </a:t>
            </a:r>
            <a:r>
              <a:rPr lang="en-US" altLang="zh-CN" sz="2800" dirty="0">
                <a:sym typeface="Symbol"/>
              </a:rPr>
              <a:t>s</a:t>
            </a:r>
            <a:r>
              <a:rPr lang="en-US" altLang="zh-CN" sz="2800" dirty="0" smtClean="0">
                <a:sym typeface="Symbol"/>
              </a:rPr>
              <a:t>cheme</a:t>
            </a:r>
          </a:p>
          <a:p>
            <a:pPr lvl="1"/>
            <a:r>
              <a:rPr lang="en-US" altLang="zh-CN" dirty="0" smtClean="0">
                <a:sym typeface="Symbol"/>
              </a:rPr>
              <a:t>ARC region</a:t>
            </a:r>
          </a:p>
          <a:p>
            <a:pPr lvl="1"/>
            <a:r>
              <a:rPr lang="en-US" altLang="zh-CN" dirty="0" smtClean="0">
                <a:sym typeface="Symbol"/>
              </a:rPr>
              <a:t>Partial Double Ring (PDR) region</a:t>
            </a:r>
          </a:p>
          <a:p>
            <a:pPr lvl="1"/>
            <a:r>
              <a:rPr lang="en-US" altLang="zh-CN" dirty="0" smtClean="0">
                <a:sym typeface="Symbol"/>
              </a:rPr>
              <a:t>Interaction Region (IR)</a:t>
            </a:r>
          </a:p>
          <a:p>
            <a:r>
              <a:rPr lang="en-US" altLang="zh-CN" sz="2800" dirty="0" smtClean="0">
                <a:sym typeface="Symbol"/>
              </a:rPr>
              <a:t>Work to be done</a:t>
            </a:r>
          </a:p>
          <a:p>
            <a:r>
              <a:rPr lang="en-US" altLang="zh-CN" sz="2800" dirty="0" smtClean="0">
                <a:sym typeface="Symbol"/>
              </a:rPr>
              <a:t>Summary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62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Summary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A lattice of the whole ring (ARC+PDR+IR) fulfilling the design parameters is ready</a:t>
            </a:r>
            <a:r>
              <a:rPr lang="en-US" altLang="zh-CN" sz="2400" dirty="0" smtClean="0"/>
              <a:t>.</a:t>
            </a:r>
          </a:p>
          <a:p>
            <a:r>
              <a:rPr lang="en-US" altLang="zh-CN" sz="2400" dirty="0" smtClean="0"/>
              <a:t>Dynamic aperture study is made step by step</a:t>
            </a:r>
          </a:p>
          <a:p>
            <a:pPr lvl="1"/>
            <a:r>
              <a:rPr lang="en-US" altLang="zh-CN" sz="2400" dirty="0" smtClean="0"/>
              <a:t>ARC/ ARC+PDR/ ARC+PDR+IR</a:t>
            </a:r>
            <a:endParaRPr lang="en-US" altLang="zh-CN" sz="2400" dirty="0"/>
          </a:p>
          <a:p>
            <a:r>
              <a:rPr lang="en-US" altLang="zh-CN" sz="2400" dirty="0" smtClean="0"/>
              <a:t>Dynamic </a:t>
            </a:r>
            <a:r>
              <a:rPr lang="en-US" altLang="zh-CN" sz="2400" dirty="0"/>
              <a:t>aperture for </a:t>
            </a:r>
            <a:r>
              <a:rPr lang="en-US" altLang="zh-CN" sz="2400" dirty="0" smtClean="0"/>
              <a:t>(ARC+PDR+IR) lattice </a:t>
            </a:r>
            <a:r>
              <a:rPr lang="en-US" altLang="zh-CN" sz="2400" dirty="0"/>
              <a:t>is under </a:t>
            </a:r>
            <a:r>
              <a:rPr lang="en-US" altLang="zh-CN" sz="2400" dirty="0" smtClean="0"/>
              <a:t>going and significant progress has been made.</a:t>
            </a:r>
          </a:p>
          <a:p>
            <a:pPr lvl="1"/>
            <a:r>
              <a:rPr lang="en-US" altLang="zh-CN" sz="2400" dirty="0" smtClean="0"/>
              <a:t>Further optimization is possible</a:t>
            </a:r>
          </a:p>
          <a:p>
            <a:pPr lvl="1"/>
            <a:r>
              <a:rPr lang="en-US" altLang="zh-CN" sz="2400" dirty="0"/>
              <a:t>More effects should be </a:t>
            </a:r>
            <a:r>
              <a:rPr lang="en-US" altLang="zh-CN" sz="2400" dirty="0" smtClean="0"/>
              <a:t>included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Re-optimize the linear lattice to reduce critical </a:t>
            </a:r>
            <a:r>
              <a:rPr lang="en-US" altLang="zh-CN" sz="2400" dirty="0"/>
              <a:t>energy of s</a:t>
            </a:r>
            <a:r>
              <a:rPr lang="en-US" altLang="zh-CN" sz="2400" dirty="0" smtClean="0"/>
              <a:t>ynchrotron radiation</a:t>
            </a:r>
          </a:p>
          <a:p>
            <a:pPr lvl="1"/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5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504056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CEPC parameter for PDR scheme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0607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876256" y="476672"/>
            <a:ext cx="2449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wangdou20160325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3760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>
              <a:solidFill>
                <a:srgbClr val="0070C0"/>
              </a:solidFill>
            </a:endParaRPr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314842"/>
              </p:ext>
            </p:extLst>
          </p:nvPr>
        </p:nvGraphicFramePr>
        <p:xfrm>
          <a:off x="107504" y="620688"/>
          <a:ext cx="8916144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312368"/>
                <a:gridCol w="3659560"/>
              </a:tblGrid>
              <a:tr h="43204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Sextupole</a:t>
                      </a:r>
                      <a:r>
                        <a:rPr lang="en-US" altLang="zh-CN" baseline="0" dirty="0" smtClean="0"/>
                        <a:t> scheme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interleave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Non-interleave</a:t>
                      </a:r>
                      <a:endParaRPr lang="zh-CN" altLang="en-US" dirty="0"/>
                    </a:p>
                  </a:txBody>
                  <a:tcPr/>
                </a:tc>
              </a:tr>
              <a:tr h="118093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60</a:t>
                      </a:r>
                      <a:r>
                        <a:rPr lang="en-US" altLang="zh-CN" sz="1400" dirty="0" smtClean="0">
                          <a:sym typeface="Symbol"/>
                        </a:rPr>
                        <a:t>  </a:t>
                      </a:r>
                      <a:r>
                        <a:rPr lang="en-US" altLang="zh-CN" sz="1400" dirty="0" smtClean="0"/>
                        <a:t>/60</a:t>
                      </a:r>
                      <a:r>
                        <a:rPr lang="en-US" altLang="zh-CN" sz="1400" dirty="0" smtClean="0">
                          <a:sym typeface="Symbol"/>
                        </a:rPr>
                        <a:t>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sz="1400" dirty="0" smtClean="0">
                          <a:sym typeface="Symbol"/>
                        </a:rPr>
                        <a:t>n=6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All 3</a:t>
                      </a:r>
                      <a:r>
                        <a:rPr lang="en-US" altLang="zh-CN" sz="1400" b="1" baseline="30000" dirty="0" smtClean="0">
                          <a:sym typeface="Symbol"/>
                        </a:rPr>
                        <a:t>rd</a:t>
                      </a:r>
                      <a:r>
                        <a:rPr lang="en-US" altLang="zh-CN" sz="1400" b="1" dirty="0" smtClean="0">
                          <a:sym typeface="Symbol"/>
                        </a:rPr>
                        <a:t> RDT due to sextupoles cancelled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All 4</a:t>
                      </a:r>
                      <a:r>
                        <a:rPr lang="en-US" altLang="zh-CN" sz="1400" b="1" baseline="30000" dirty="0" smtClean="0">
                          <a:sym typeface="Symbol"/>
                        </a:rPr>
                        <a:t>th</a:t>
                      </a:r>
                      <a:r>
                        <a:rPr lang="en-US" altLang="zh-CN" sz="1400" b="1" dirty="0" smtClean="0">
                          <a:sym typeface="Symbol"/>
                        </a:rPr>
                        <a:t> RDT except 2Qx-2Qy due to sextupoles cancelled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dQ(Jx,Jy): accumalte</a:t>
                      </a:r>
                      <a:r>
                        <a:rPr lang="en-US" altLang="zh-CN" sz="1400" b="1" baseline="0" dirty="0" smtClean="0">
                          <a:sym typeface="Symbol"/>
                        </a:rPr>
                        <a:t> to be large</a:t>
                      </a:r>
                      <a:endParaRPr lang="en-US" altLang="zh-CN" sz="1400" b="1" dirty="0" smtClean="0">
                        <a:sym typeface="Symbo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ym typeface="Symbol"/>
                        </a:rPr>
                        <a:t>dQ(): small even with 2 families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ym typeface="Symbol"/>
                        </a:rPr>
                        <a:t>DA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 on momentum: easy to optim.</a:t>
                      </a:r>
                      <a:endParaRPr lang="en-US" altLang="zh-CN" sz="1400" dirty="0" smtClean="0">
                        <a:sym typeface="Symbol"/>
                      </a:endParaRPr>
                    </a:p>
                    <a:p>
                      <a:pPr lvl="0"/>
                      <a:r>
                        <a:rPr lang="en-US" altLang="zh-CN" sz="1400" dirty="0" smtClean="0">
                          <a:sym typeface="Symbol"/>
                        </a:rPr>
                        <a:t>DA off momentum: 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easy to optim.</a:t>
                      </a:r>
                      <a:endParaRPr lang="en-US" altLang="zh-CN" sz="1400" dirty="0" smtClean="0">
                        <a:sym typeface="Symbo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-</a:t>
                      </a:r>
                      <a:endParaRPr lang="zh-CN" altLang="en-US" sz="1400" dirty="0"/>
                    </a:p>
                  </a:txBody>
                  <a:tcPr/>
                </a:tc>
              </a:tr>
              <a:tr h="118093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90</a:t>
                      </a:r>
                      <a:r>
                        <a:rPr lang="en-US" altLang="zh-CN" sz="1400" dirty="0" smtClean="0">
                          <a:sym typeface="Symbol"/>
                        </a:rPr>
                        <a:t>  </a:t>
                      </a:r>
                      <a:r>
                        <a:rPr lang="en-US" altLang="zh-CN" sz="1400" dirty="0" smtClean="0"/>
                        <a:t>/60</a:t>
                      </a:r>
                      <a:r>
                        <a:rPr lang="en-US" altLang="zh-CN" sz="1400" dirty="0" smtClean="0">
                          <a:sym typeface="Symbol"/>
                        </a:rPr>
                        <a:t> 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n=12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All 3</a:t>
                      </a:r>
                      <a:r>
                        <a:rPr lang="en-US" altLang="zh-CN" sz="1400" b="1" baseline="30000" dirty="0" smtClean="0">
                          <a:sym typeface="Symbol"/>
                        </a:rPr>
                        <a:t>rd</a:t>
                      </a:r>
                      <a:r>
                        <a:rPr lang="en-US" altLang="zh-CN" sz="1400" b="1" dirty="0" smtClean="0">
                          <a:sym typeface="Symbol"/>
                        </a:rPr>
                        <a:t> RDT due to sextupoles cancelled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All 4</a:t>
                      </a:r>
                      <a:r>
                        <a:rPr lang="en-US" altLang="zh-CN" sz="1400" b="1" baseline="30000" dirty="0" smtClean="0">
                          <a:sym typeface="Symbol"/>
                        </a:rPr>
                        <a:t>th</a:t>
                      </a:r>
                      <a:r>
                        <a:rPr lang="en-US" altLang="zh-CN" sz="1400" b="1" dirty="0" smtClean="0">
                          <a:sym typeface="Symbol"/>
                        </a:rPr>
                        <a:t> RDT except 4Qx due to sextupoles cancelled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dQ(Jx,Jy): accumalte</a:t>
                      </a:r>
                      <a:r>
                        <a:rPr lang="en-US" altLang="zh-CN" sz="1400" b="1" baseline="0" dirty="0" smtClean="0">
                          <a:sym typeface="Symbol"/>
                        </a:rPr>
                        <a:t> to be large</a:t>
                      </a:r>
                      <a:endParaRPr lang="en-US" altLang="zh-CN" sz="1400" b="1" dirty="0" smtClean="0">
                        <a:sym typeface="Symbo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ym typeface="Symbol"/>
                        </a:rPr>
                        <a:t>dQ(): small even with 2 families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ym typeface="Symbol"/>
                        </a:rPr>
                        <a:t>DA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 on momentum: easy to optim.</a:t>
                      </a:r>
                      <a:endParaRPr lang="en-US" altLang="zh-CN" sz="1400" dirty="0" smtClean="0">
                        <a:sym typeface="Symbol"/>
                      </a:endParaRPr>
                    </a:p>
                    <a:p>
                      <a:pPr lvl="0"/>
                      <a:r>
                        <a:rPr lang="en-US" altLang="zh-CN" sz="1400" dirty="0" smtClean="0">
                          <a:sym typeface="Symbol"/>
                        </a:rPr>
                        <a:t>DA off momentum: 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easy to optim.</a:t>
                      </a:r>
                      <a:endParaRPr lang="en-US" altLang="zh-CN" sz="1400" b="1" dirty="0" smtClean="0">
                        <a:sym typeface="Symbo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-</a:t>
                      </a:r>
                      <a:endParaRPr lang="zh-CN" altLang="en-US" sz="1400" dirty="0"/>
                    </a:p>
                  </a:txBody>
                  <a:tcPr/>
                </a:tc>
              </a:tr>
              <a:tr h="2091992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90</a:t>
                      </a:r>
                      <a:r>
                        <a:rPr lang="en-US" altLang="zh-CN" sz="1400" dirty="0" smtClean="0">
                          <a:sym typeface="Symbol"/>
                        </a:rPr>
                        <a:t>  </a:t>
                      </a:r>
                      <a:r>
                        <a:rPr lang="en-US" altLang="zh-CN" sz="1400" dirty="0" smtClean="0"/>
                        <a:t>/90</a:t>
                      </a:r>
                      <a:r>
                        <a:rPr lang="en-US" altLang="zh-CN" sz="1400" dirty="0" smtClean="0">
                          <a:sym typeface="Symbol"/>
                        </a:rPr>
                        <a:t> </a:t>
                      </a:r>
                      <a:endParaRPr lang="zh-CN" altLang="en-US" sz="1400" dirty="0" smtClean="0"/>
                    </a:p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sz="1400" dirty="0" smtClean="0">
                          <a:sym typeface="Symbol"/>
                        </a:rPr>
                        <a:t>n=4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All 3</a:t>
                      </a:r>
                      <a:r>
                        <a:rPr lang="en-US" altLang="zh-CN" sz="1400" b="1" baseline="30000" dirty="0" smtClean="0">
                          <a:sym typeface="Symbol"/>
                        </a:rPr>
                        <a:t>rd</a:t>
                      </a:r>
                      <a:r>
                        <a:rPr lang="en-US" altLang="zh-CN" sz="1400" b="1" dirty="0" smtClean="0">
                          <a:sym typeface="Symbol"/>
                        </a:rPr>
                        <a:t> RDT due to sextupoles cancelled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4</a:t>
                      </a:r>
                      <a:r>
                        <a:rPr lang="en-US" altLang="zh-CN" sz="1400" b="1" baseline="30000" dirty="0" smtClean="0">
                          <a:sym typeface="Symbol"/>
                        </a:rPr>
                        <a:t>th</a:t>
                      </a:r>
                      <a:r>
                        <a:rPr lang="en-US" altLang="zh-CN" sz="1400" b="1" dirty="0" smtClean="0">
                          <a:sym typeface="Symbol"/>
                        </a:rPr>
                        <a:t> RDT except 4Qx, 2Qx+2Qy, 4Qy, 2Qx-2Qy due to sextupoles cancelled</a:t>
                      </a: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dQ(Jx,Jy): accumalte</a:t>
                      </a:r>
                      <a:r>
                        <a:rPr lang="en-US" altLang="zh-CN" sz="1400" b="1" baseline="0" dirty="0" smtClean="0">
                          <a:sym typeface="Symbol"/>
                        </a:rPr>
                        <a:t> to be large</a:t>
                      </a:r>
                      <a:endParaRPr lang="en-US" altLang="zh-CN" sz="1400" b="1" dirty="0" smtClean="0">
                        <a:sym typeface="Symbo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ym typeface="Symbol"/>
                        </a:rPr>
                        <a:t>dQ(): small even with 2 families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ym typeface="Symbol"/>
                        </a:rPr>
                        <a:t>DA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 on momentum: -</a:t>
                      </a:r>
                      <a:endParaRPr lang="en-US" altLang="zh-CN" sz="1400" dirty="0" smtClean="0">
                        <a:sym typeface="Symbol"/>
                      </a:endParaRPr>
                    </a:p>
                    <a:p>
                      <a:pPr lvl="0"/>
                      <a:r>
                        <a:rPr lang="en-US" altLang="zh-CN" sz="1400" dirty="0" smtClean="0">
                          <a:sym typeface="Symbol"/>
                        </a:rPr>
                        <a:t>DA off momentum: 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-</a:t>
                      </a:r>
                      <a:endParaRPr lang="en-US" altLang="zh-CN" sz="1400" b="1" dirty="0" smtClean="0">
                        <a:sym typeface="Symbol"/>
                      </a:endParaRPr>
                    </a:p>
                    <a:p>
                      <a:pPr lvl="0"/>
                      <a:endParaRPr lang="en-US" altLang="zh-C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ym typeface="Symbol"/>
                        </a:rPr>
                        <a:t>n=5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ym typeface="Symbol"/>
                        </a:rPr>
                        <a:t>All 3</a:t>
                      </a:r>
                      <a:r>
                        <a:rPr lang="en-US" altLang="zh-CN" sz="1400" b="1" baseline="30000" dirty="0" smtClean="0">
                          <a:sym typeface="Symbol"/>
                        </a:rPr>
                        <a:t>rd  </a:t>
                      </a:r>
                      <a:r>
                        <a:rPr lang="en-US" altLang="zh-CN" sz="1400" b="1" dirty="0" smtClean="0">
                          <a:sym typeface="Symbol"/>
                        </a:rPr>
                        <a:t>RDT due to sextupoles cancelled</a:t>
                      </a:r>
                    </a:p>
                    <a:p>
                      <a:pPr lvl="0"/>
                      <a:endParaRPr lang="en-US" altLang="zh-CN" sz="1400" b="1" dirty="0" smtClean="0">
                        <a:sym typeface="Symbol"/>
                      </a:endParaRPr>
                    </a:p>
                    <a:p>
                      <a:pPr lvl="0"/>
                      <a:endParaRPr lang="en-US" altLang="zh-CN" sz="1400" b="1" dirty="0" smtClean="0">
                        <a:sym typeface="Symbol"/>
                      </a:endParaRPr>
                    </a:p>
                    <a:p>
                      <a:pPr lvl="0"/>
                      <a:r>
                        <a:rPr lang="en-US" altLang="zh-CN" sz="1400" b="1" dirty="0" smtClean="0">
                          <a:sym typeface="Symbol"/>
                        </a:rPr>
                        <a:t>dQ(Jx,Jy): small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ym typeface="Symbol"/>
                        </a:rPr>
                        <a:t>dQ(): correct with many families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ym typeface="Symbol"/>
                        </a:rPr>
                        <a:t>DA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 on momentum: easy to optim.</a:t>
                      </a:r>
                      <a:endParaRPr lang="en-US" altLang="zh-CN" sz="1400" dirty="0" smtClean="0">
                        <a:sym typeface="Symbol"/>
                      </a:endParaRPr>
                    </a:p>
                    <a:p>
                      <a:pPr lvl="0"/>
                      <a:r>
                        <a:rPr lang="en-US" altLang="zh-CN" sz="1400" dirty="0" smtClean="0">
                          <a:sym typeface="Symbol"/>
                        </a:rPr>
                        <a:t>DA off momentum: 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with many families to correct dQ(</a:t>
                      </a:r>
                      <a:r>
                        <a:rPr lang="en-US" altLang="zh-CN" sz="1400" b="0" dirty="0" smtClean="0">
                          <a:sym typeface="Symbol"/>
                        </a:rPr>
                        <a:t></a:t>
                      </a:r>
                      <a:r>
                        <a:rPr lang="en-US" altLang="zh-CN" sz="1400" baseline="0" dirty="0" smtClean="0">
                          <a:sym typeface="Symbol"/>
                        </a:rPr>
                        <a:t>) and –I break down</a:t>
                      </a:r>
                      <a:endParaRPr lang="en-US" altLang="zh-CN" sz="1400" b="1" dirty="0" smtClean="0">
                        <a:sym typeface="Symbo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0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579296" cy="223224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ym typeface="Symbol"/>
              </a:rPr>
              <a:t>FODO cell,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</a:t>
            </a:r>
            <a:endParaRPr lang="zh-CN" altLang="en-US" sz="2400" dirty="0"/>
          </a:p>
          <a:p>
            <a:pPr lvl="1"/>
            <a:r>
              <a:rPr lang="en-US" altLang="zh-CN" sz="2400" dirty="0" smtClean="0">
                <a:sym typeface="Symbol"/>
              </a:rPr>
              <a:t>non-interleaved </a:t>
            </a:r>
            <a:r>
              <a:rPr lang="en-US" altLang="zh-CN" sz="2400" dirty="0">
                <a:sym typeface="Symbol"/>
              </a:rPr>
              <a:t>sextupole scheme 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n=5</a:t>
            </a:r>
            <a:endParaRPr lang="en-US" altLang="zh-CN" sz="2400" dirty="0">
              <a:sym typeface="Symbol"/>
            </a:endParaRPr>
          </a:p>
          <a:p>
            <a:pPr lvl="1"/>
            <a:r>
              <a:rPr lang="en-US" altLang="zh-CN" sz="2400" dirty="0">
                <a:sym typeface="Symbol"/>
              </a:rPr>
              <a:t>All </a:t>
            </a:r>
            <a:r>
              <a:rPr lang="en-US" altLang="zh-CN" sz="2400">
                <a:sym typeface="Symbol"/>
              </a:rPr>
              <a:t>3</a:t>
            </a:r>
            <a:r>
              <a:rPr lang="en-US" altLang="zh-CN" sz="2400" baseline="30000">
                <a:sym typeface="Symbol"/>
              </a:rPr>
              <a:t>rd</a:t>
            </a:r>
            <a:r>
              <a:rPr lang="en-US" altLang="zh-CN" sz="2400">
                <a:sym typeface="Symbol"/>
              </a:rPr>
              <a:t> </a:t>
            </a:r>
            <a:r>
              <a:rPr lang="en-US" altLang="zh-CN" sz="2400" smtClean="0">
                <a:sym typeface="Symbol"/>
              </a:rPr>
              <a:t>RDT </a:t>
            </a:r>
            <a:r>
              <a:rPr lang="en-US" altLang="zh-CN" sz="2400" dirty="0">
                <a:sym typeface="Symbol"/>
              </a:rPr>
              <a:t>due to sextupoles </a:t>
            </a:r>
            <a:r>
              <a:rPr lang="en-US" altLang="zh-CN" sz="24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400" dirty="0">
                <a:sym typeface="Symbol"/>
              </a:rPr>
              <a:t>Amplitude-dependent tune </a:t>
            </a:r>
            <a:r>
              <a:rPr lang="en-US" altLang="zh-CN" sz="2400" dirty="0" smtClean="0">
                <a:sym typeface="Symbol"/>
              </a:rPr>
              <a:t>shift is very small</a:t>
            </a:r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899592" y="3507973"/>
            <a:ext cx="3456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Ncell</a:t>
            </a:r>
            <a:r>
              <a:rPr lang="en-US" altLang="zh-CN" dirty="0"/>
              <a:t>= 120</a:t>
            </a:r>
          </a:p>
          <a:p>
            <a:r>
              <a:rPr lang="en-US" altLang="zh-CN" dirty="0"/>
              <a:t>LB= 19.96</a:t>
            </a:r>
          </a:p>
          <a:p>
            <a:r>
              <a:rPr lang="en-US" altLang="zh-CN" dirty="0"/>
              <a:t>Lcell= 47.92</a:t>
            </a:r>
          </a:p>
          <a:p>
            <a:r>
              <a:rPr lang="en-US" altLang="zh-CN" dirty="0"/>
              <a:t>theta= .0032188449319567555</a:t>
            </a:r>
          </a:p>
          <a:p>
            <a:r>
              <a:rPr lang="en-US" altLang="zh-CN" dirty="0"/>
              <a:t>Lring= 54820.479999999996</a:t>
            </a:r>
          </a:p>
          <a:p>
            <a:r>
              <a:rPr lang="en-US" altLang="zh-CN" dirty="0"/>
              <a:t>Nstr1= 18</a:t>
            </a:r>
          </a:p>
          <a:p>
            <a:r>
              <a:rPr lang="en-US" altLang="zh-CN" dirty="0"/>
              <a:t>Nstr2= 20</a:t>
            </a:r>
          </a:p>
          <a:p>
            <a:r>
              <a:rPr lang="en-US" altLang="zh-CN" dirty="0"/>
              <a:t>Vrfc= 220625000</a:t>
            </a:r>
          </a:p>
          <a:p>
            <a:r>
              <a:rPr lang="en-US" altLang="zh-CN" dirty="0"/>
              <a:t>frf= </a:t>
            </a:r>
            <a:r>
              <a:rPr lang="en-US" altLang="zh-CN" dirty="0" smtClean="0"/>
              <a:t>6.5e+08</a:t>
            </a:r>
            <a:endParaRPr lang="en-US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711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08012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 (w/o PDR, IR)</a:t>
            </a:r>
            <a:endParaRPr lang="zh-CN" altLang="en-US" sz="3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777" y="1124744"/>
            <a:ext cx="7203615" cy="4887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6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ARC </a:t>
            </a:r>
            <a:r>
              <a:rPr lang="en-US" altLang="zh-CN" sz="3600" b="1" dirty="0">
                <a:solidFill>
                  <a:srgbClr val="0070C0"/>
                </a:solidFill>
              </a:rPr>
              <a:t>lattice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3" y="980728"/>
            <a:ext cx="3876039" cy="26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64" y="980728"/>
            <a:ext cx="375146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95736" y="6834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6926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36450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Sextupole </a:t>
            </a:r>
            <a:r>
              <a:rPr lang="en-US" altLang="zh-CN" b="1" dirty="0"/>
              <a:t>configuration</a:t>
            </a:r>
            <a:endParaRPr lang="zh-CN" altLang="en-US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93989"/>
            <a:ext cx="7848872" cy="26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 descr="logo_main20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0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Chromaticity of the ARC lattice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216024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Second </a:t>
            </a:r>
            <a:r>
              <a:rPr lang="en-US" altLang="zh-CN" sz="2400" dirty="0"/>
              <a:t>order </a:t>
            </a:r>
            <a:r>
              <a:rPr lang="en-US" altLang="zh-CN" sz="2400" dirty="0" smtClean="0"/>
              <a:t>chromaticity due to non-interleaved sextupole scheme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/>
              <a:t>a</a:t>
            </a:r>
            <a:r>
              <a:rPr lang="en-US" altLang="zh-CN" sz="2400" dirty="0" smtClean="0"/>
              <a:t>ccumulating with period=5 cells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5230941"/>
            <a:ext cx="3925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dQ vs. dp/p for Whole ARC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Mainly second order chromaticity</a:t>
            </a:r>
          </a:p>
        </p:txBody>
      </p:sp>
      <p:sp>
        <p:nvSpPr>
          <p:cNvPr id="7" name="矩形 6"/>
          <p:cNvSpPr/>
          <p:nvPr/>
        </p:nvSpPr>
        <p:spPr>
          <a:xfrm>
            <a:off x="4835126" y="5473608"/>
            <a:ext cx="2401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ym typeface="Symbol"/>
              </a:rPr>
              <a:t>ARC section: 24</a:t>
            </a:r>
            <a:r>
              <a:rPr lang="en-US" altLang="zh-CN" dirty="0" smtClean="0"/>
              <a:t> </a:t>
            </a:r>
            <a:r>
              <a:rPr lang="en-US" altLang="zh-CN" dirty="0"/>
              <a:t>5 </a:t>
            </a:r>
            <a:r>
              <a:rPr lang="en-US" altLang="zh-CN" dirty="0" smtClean="0"/>
              <a:t>cells</a:t>
            </a:r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397" y="2708920"/>
            <a:ext cx="3982051" cy="245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49" y="2775399"/>
            <a:ext cx="3813468" cy="232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5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2880" y="44624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Tune phase advance between sections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97" y="1844824"/>
            <a:ext cx="3666779" cy="183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4"/>
            <a:ext cx="3751260" cy="189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33056"/>
            <a:ext cx="403244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51407"/>
            <a:ext cx="3816424" cy="178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1" name="Picture 8" descr="logo_main20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112474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Before</a:t>
            </a:r>
            <a:endParaRPr lang="zh-CN" alt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652120" y="112474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After</a:t>
            </a:r>
            <a:endParaRPr lang="zh-CN" altLang="en-US" sz="2000" b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46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25626</TotalTime>
  <Words>1297</Words>
  <Application>Microsoft Office PowerPoint</Application>
  <PresentationFormat>全屏显示(4:3)</PresentationFormat>
  <Paragraphs>388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Optimization of CEPC Dynamic Aperture</vt:lpstr>
      <vt:lpstr>Outline</vt:lpstr>
      <vt:lpstr>CEPC parameter for PDR scheme</vt:lpstr>
      <vt:lpstr>Considerations on ARC lattice design</vt:lpstr>
      <vt:lpstr>Considerations on ARC lattice design</vt:lpstr>
      <vt:lpstr>ARC lattice (w/o PDR, IR)</vt:lpstr>
      <vt:lpstr>ARC lattice</vt:lpstr>
      <vt:lpstr>Chromaticity of the ARC lattice</vt:lpstr>
      <vt:lpstr>Tune phase advance between sections</vt:lpstr>
      <vt:lpstr>PowerPoint 演示文稿</vt:lpstr>
      <vt:lpstr>PowerPoint 演示文稿</vt:lpstr>
      <vt:lpstr>PowerPoint 演示文稿</vt:lpstr>
      <vt:lpstr>Dynamic aperture optimization for  ARC + PDR (w/o IR)</vt:lpstr>
      <vt:lpstr>PowerPoint 演示文稿</vt:lpstr>
      <vt:lpstr>Final doublet</vt:lpstr>
      <vt:lpstr>Chromaticity correction of IR</vt:lpstr>
      <vt:lpstr>ARC+PDR+IR lattice</vt:lpstr>
      <vt:lpstr>Dynamic aperture optimization</vt:lpstr>
      <vt:lpstr> 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1506</cp:revision>
  <dcterms:created xsi:type="dcterms:W3CDTF">2016-03-31T11:13:45Z</dcterms:created>
  <dcterms:modified xsi:type="dcterms:W3CDTF">2016-09-02T03:57:14Z</dcterms:modified>
</cp:coreProperties>
</file>