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60" r:id="rId4"/>
    <p:sldId id="261" r:id="rId5"/>
    <p:sldId id="262" r:id="rId6"/>
    <p:sldId id="263" r:id="rId7"/>
    <p:sldId id="276" r:id="rId8"/>
    <p:sldId id="277" r:id="rId9"/>
    <p:sldId id="265" r:id="rId10"/>
    <p:sldId id="266" r:id="rId11"/>
    <p:sldId id="275" r:id="rId12"/>
    <p:sldId id="267" r:id="rId13"/>
    <p:sldId id="270" r:id="rId14"/>
    <p:sldId id="271" r:id="rId15"/>
    <p:sldId id="272" r:id="rId16"/>
    <p:sldId id="274" r:id="rId17"/>
    <p:sldId id="279" r:id="rId18"/>
    <p:sldId id="281" r:id="rId19"/>
    <p:sldId id="284" r:id="rId20"/>
    <p:sldId id="282" r:id="rId21"/>
    <p:sldId id="283" r:id="rId22"/>
    <p:sldId id="285" r:id="rId23"/>
    <p:sldId id="286" r:id="rId24"/>
    <p:sldId id="290" r:id="rId25"/>
    <p:sldId id="287" r:id="rId26"/>
    <p:sldId id="289" r:id="rId27"/>
    <p:sldId id="278" r:id="rId28"/>
    <p:sldId id="292" r:id="rId29"/>
    <p:sldId id="293" r:id="rId30"/>
    <p:sldId id="294" r:id="rId31"/>
    <p:sldId id="295" r:id="rId32"/>
    <p:sldId id="258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547FC-5CDF-4751-8A2B-3C991A265F65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0AC23-5ACD-4DD4-8F78-1A094E68D7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2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Test6: variable range</a:t>
            </a:r>
            <a:r>
              <a:rPr lang="en-US" altLang="zh-CN" baseline="0" dirty="0" smtClean="0"/>
              <a:t> (0.2, 1.8)</a:t>
            </a:r>
          </a:p>
          <a:p>
            <a:r>
              <a:rPr lang="en-US" altLang="zh-CN" dirty="0" smtClean="0"/>
              <a:t>@x3500, 8-15, 8:45+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44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test7@acc-ap06</a:t>
            </a:r>
            <a:r>
              <a:rPr lang="en-US" altLang="zh-CN" dirty="0" smtClean="0"/>
              <a:t>, 8-15, 10:00, ~17:00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自己中断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2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test8</a:t>
            </a:r>
            <a:r>
              <a:rPr lang="zh-CN" altLang="en-US" dirty="0" smtClean="0"/>
              <a:t>，）</a:t>
            </a:r>
            <a:r>
              <a:rPr lang="en-US" altLang="zh-CN" dirty="0" smtClean="0"/>
              <a:t>@</a:t>
            </a:r>
            <a:r>
              <a:rPr lang="en-US" altLang="zh-CN" dirty="0" smtClean="0"/>
              <a:t>acc-ap06, 8-16, 8:55, 16:00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停止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20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TEST16,@acc-ap04</a:t>
            </a:r>
            <a:r>
              <a:rPr lang="en-US" altLang="zh-CN" dirty="0" smtClean="0"/>
              <a:t>,</a:t>
            </a:r>
            <a:r>
              <a:rPr lang="en-US" altLang="zh-CN" baseline="0" dirty="0" smtClean="0"/>
              <a:t> 8-22, </a:t>
            </a:r>
            <a:r>
              <a:rPr lang="en-US" altLang="zh-CN" baseline="0" dirty="0" smtClean="0"/>
              <a:t>16:33, 8-29, 9:30 </a:t>
            </a:r>
            <a:r>
              <a:rPr lang="zh-CN" altLang="en-US" baseline="0" dirty="0" smtClean="0"/>
              <a:t>非人为中断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652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test19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0AC23-5ACD-4DD4-8F78-1A094E68D73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45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test20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0AC23-5ACD-4DD4-8F78-1A094E68D73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12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C50F-4997-4519-A8B5-350C8C2C6767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04DB-489C-4D5E-902C-5CC1CF78E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3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C50F-4997-4519-A8B5-350C8C2C6767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04DB-489C-4D5E-902C-5CC1CF78E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31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C50F-4997-4519-A8B5-350C8C2C6767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04DB-489C-4D5E-902C-5CC1CF78E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06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C50F-4997-4519-A8B5-350C8C2C6767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04DB-489C-4D5E-902C-5CC1CF78E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91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C50F-4997-4519-A8B5-350C8C2C6767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04DB-489C-4D5E-902C-5CC1CF78E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12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C50F-4997-4519-A8B5-350C8C2C6767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04DB-489C-4D5E-902C-5CC1CF78E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23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C50F-4997-4519-A8B5-350C8C2C6767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04DB-489C-4D5E-902C-5CC1CF78E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C50F-4997-4519-A8B5-350C8C2C6767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04DB-489C-4D5E-902C-5CC1CF78E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3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C50F-4997-4519-A8B5-350C8C2C6767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04DB-489C-4D5E-902C-5CC1CF78E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8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C50F-4997-4519-A8B5-350C8C2C6767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04DB-489C-4D5E-902C-5CC1CF78E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12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C50F-4997-4519-A8B5-350C8C2C6767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04DB-489C-4D5E-902C-5CC1CF78E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4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C50F-4997-4519-A8B5-350C8C2C6767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A04DB-489C-4D5E-902C-5CC1CF78E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5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hangy@ihep.ac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Multi-objective optimization code development &amp; application of DA optimization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Yuan Zhang, Dou Wang,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 Wang, Feng Su, </a:t>
            </a:r>
            <a:r>
              <a:rPr lang="en-US" altLang="zh-CN" dirty="0" err="1" smtClean="0"/>
              <a:t>Huiping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Geng</a:t>
            </a:r>
            <a:endParaRPr lang="en-US" altLang="zh-CN" dirty="0" smtClean="0"/>
          </a:p>
          <a:p>
            <a:r>
              <a:rPr lang="en-US" altLang="zh-CN" dirty="0" smtClean="0"/>
              <a:t>Institute of High Energy Physics</a:t>
            </a:r>
          </a:p>
          <a:p>
            <a:r>
              <a:rPr lang="en-US" altLang="zh-CN" dirty="0" smtClean="0">
                <a:hlinkClick r:id="rId2"/>
              </a:rPr>
              <a:t>zhangy@ihep.ac.cn</a:t>
            </a:r>
            <a:endParaRPr lang="en-US" altLang="zh-CN" dirty="0" smtClean="0"/>
          </a:p>
          <a:p>
            <a:r>
              <a:rPr lang="en-US" altLang="zh-CN" dirty="0" smtClean="0"/>
              <a:t>Sep 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, 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22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4710" y="371191"/>
            <a:ext cx="7409771" cy="6176963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New </a:t>
            </a:r>
            <a:r>
              <a:rPr lang="en-US" altLang="zh-CN" dirty="0"/>
              <a:t>Parallel </a:t>
            </a:r>
            <a:r>
              <a:rPr lang="en-US" altLang="zh-CN" dirty="0" smtClean="0"/>
              <a:t>Paradigm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00407" y="2391135"/>
            <a:ext cx="491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Even the time taken by different task is 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Even some node is very busy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920262" y="1775754"/>
            <a:ext cx="4732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High </a:t>
            </a:r>
            <a:r>
              <a:rPr lang="en-US" altLang="zh-CN" sz="2800" b="1" i="1" dirty="0">
                <a:solidFill>
                  <a:srgbClr val="FF0000"/>
                </a:solidFill>
              </a:rPr>
              <a:t>Parallel </a:t>
            </a:r>
            <a:r>
              <a:rPr lang="en-US" altLang="zh-CN" sz="2800" b="1" i="1" dirty="0" smtClean="0">
                <a:solidFill>
                  <a:srgbClr val="FF0000"/>
                </a:solidFill>
              </a:rPr>
              <a:t>+ High Scalability</a:t>
            </a:r>
            <a:endParaRPr lang="en-US" altLang="zh-CN" sz="2800" b="1" i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0262" y="4020871"/>
            <a:ext cx="4910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It is a must to do some file operations for each task.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It frequently break when the job is running at some network file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Need more time to find what’s wrong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3129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Speed-up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Brute-force dynamic aperture tracking is very time consuming</a:t>
            </a:r>
          </a:p>
          <a:p>
            <a:r>
              <a:rPr lang="en-US" altLang="zh-CN" dirty="0" smtClean="0"/>
              <a:t>The objective is first eased, for example only track 100 turns instead of 1000 turns. </a:t>
            </a:r>
          </a:p>
          <a:p>
            <a:r>
              <a:rPr lang="en-US" altLang="zh-CN" dirty="0" smtClean="0"/>
              <a:t>Some constraints must be satisfied and may be much faster. Referencing to </a:t>
            </a:r>
            <a:r>
              <a:rPr lang="en-US" altLang="zh-CN" dirty="0" err="1" smtClean="0"/>
              <a:t>Ehrilichman’s</a:t>
            </a:r>
            <a:r>
              <a:rPr lang="en-US" altLang="zh-CN" dirty="0" smtClean="0"/>
              <a:t> work[</a:t>
            </a:r>
            <a:r>
              <a:rPr lang="en-US" altLang="zh-CN" dirty="0" err="1" smtClean="0"/>
              <a:t>arXiv</a:t>
            </a:r>
            <a:r>
              <a:rPr lang="en-US" altLang="zh-CN" dirty="0" smtClean="0"/>
              <a:t>: 1603.02459], the multi-objectives are classified into two kinds. The time consuming cost function be calculated only when the necessary constraints (or objective) be satisfied.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96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CEPC: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Dynamic </a:t>
            </a:r>
            <a:r>
              <a:rPr lang="en-US" altLang="zh-CN" dirty="0"/>
              <a:t>Aperture 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DA Objective: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 energy deviation in unit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 transverse amplitude in unit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Variables: 240 </a:t>
                </a:r>
                <a:r>
                  <a:rPr lang="en-US" altLang="zh-CN" dirty="0" err="1" smtClean="0"/>
                  <a:t>sextupole</a:t>
                </a:r>
                <a:r>
                  <a:rPr lang="en-US" altLang="zh-CN" dirty="0" smtClean="0"/>
                  <a:t> </a:t>
                </a:r>
                <a:r>
                  <a:rPr lang="en-US" altLang="zh-CN" dirty="0" err="1" smtClean="0"/>
                  <a:t>familiy</a:t>
                </a:r>
                <a:r>
                  <a:rPr lang="en-US" altLang="zh-CN" dirty="0" smtClean="0"/>
                  <a:t> in arc</a:t>
                </a:r>
              </a:p>
              <a:p>
                <a:pPr lvl="1"/>
                <a:r>
                  <a:rPr lang="en-US" altLang="zh-CN" dirty="0" err="1" smtClean="0"/>
                  <a:t>Sextupoles</a:t>
                </a:r>
                <a:r>
                  <a:rPr lang="en-US" altLang="zh-CN" dirty="0" smtClean="0"/>
                  <a:t> interleaved with </a:t>
                </a:r>
                <a:r>
                  <a:rPr lang="en-US" altLang="zh-CN" i="1" dirty="0" smtClean="0"/>
                  <a:t>–I</a:t>
                </a:r>
                <a:r>
                  <a:rPr lang="en-US" altLang="zh-CN" dirty="0" smtClean="0"/>
                  <a:t> map is one pair</a:t>
                </a:r>
              </a:p>
              <a:p>
                <a:r>
                  <a:rPr lang="en-US" altLang="zh-CN" dirty="0" smtClean="0"/>
                  <a:t>Options: </a:t>
                </a:r>
              </a:p>
              <a:p>
                <a:pPr lvl="1"/>
                <a:r>
                  <a:rPr lang="en-US" altLang="zh-CN" dirty="0" smtClean="0"/>
                  <a:t>DAPWIDTH=15</a:t>
                </a:r>
              </a:p>
              <a:p>
                <a:pPr lvl="1"/>
                <a:r>
                  <a:rPr lang="en-US" altLang="zh-CN" dirty="0" smtClean="0"/>
                  <a:t>Turns = 100</a:t>
                </a:r>
              </a:p>
              <a:p>
                <a:pPr lvl="1"/>
                <a:r>
                  <a:rPr lang="en-US" altLang="zh-CN" dirty="0" smtClean="0"/>
                  <a:t>Synchrotron oscillation 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101" y="365125"/>
            <a:ext cx="4161899" cy="34058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101" y="3669388"/>
            <a:ext cx="4074265" cy="3203485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>
          <a:xfrm>
            <a:off x="10067233" y="2931886"/>
            <a:ext cx="339510" cy="943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252826" y="5942568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DA almost satisfies the requirements</a:t>
            </a:r>
          </a:p>
        </p:txBody>
      </p:sp>
    </p:spTree>
    <p:extLst>
      <p:ext uri="{BB962C8B-B14F-4D97-AF65-F5344CB8AC3E}">
        <p14:creationId xmlns:p14="http://schemas.microsoft.com/office/powerpoint/2010/main" val="6258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Optimization of LER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Objectives: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,0.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66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55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,0.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66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zh-CN" dirty="0" smtClean="0"/>
              </a:p>
              <a:p>
                <a:pPr marL="457200" lvl="1" indent="0">
                  <a:buNone/>
                </a:pPr>
                <a:r>
                  <a:rPr lang="en-US" altLang="zh-CN" dirty="0" smtClean="0"/>
                  <a:t> 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−0.019,0.019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, for z=Range</a:t>
                </a:r>
                <a:r>
                  <a:rPr lang="en-US" altLang="zh-CN" dirty="0" smtClean="0"/>
                  <a:t>[-24,24,3], </a:t>
                </a:r>
              </a:p>
              <a:p>
                <a:pPr marL="457200" lvl="1" indent="0">
                  <a:buNone/>
                </a:pPr>
                <a:r>
                  <a:rPr lang="en-US" altLang="zh-CN" b="0" dirty="0"/>
                  <a:t> </a:t>
                </a:r>
                <a:r>
                  <a:rPr lang="en-US" altLang="zh-CN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=1.89 </m:t>
                    </m:r>
                  </m:oMath>
                </a14:m>
                <a:r>
                  <a:rPr lang="en-US" altLang="zh-CN" dirty="0" err="1" smtClean="0"/>
                  <a:t>nmrad</a:t>
                </a:r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altLang="zh-CN" dirty="0" smtClean="0"/>
                  <a:t>=7.7e-4</a:t>
                </a:r>
              </a:p>
              <a:p>
                <a:r>
                  <a:rPr lang="en-US" altLang="zh-CN" dirty="0" smtClean="0"/>
                  <a:t>Variables: 68</a:t>
                </a:r>
              </a:p>
              <a:p>
                <a:pPr lvl="1"/>
                <a:r>
                  <a:rPr lang="en-US" altLang="zh-CN" dirty="0" smtClean="0"/>
                  <a:t>2 </a:t>
                </a:r>
                <a:r>
                  <a:rPr lang="en-US" altLang="zh-CN" dirty="0" err="1" smtClean="0"/>
                  <a:t>Octupoles</a:t>
                </a:r>
                <a:r>
                  <a:rPr lang="en-US" altLang="zh-CN" dirty="0" smtClean="0"/>
                  <a:t> </a:t>
                </a:r>
              </a:p>
              <a:p>
                <a:pPr lvl="1"/>
                <a:r>
                  <a:rPr lang="en-US" altLang="zh-CN" dirty="0" smtClean="0"/>
                  <a:t>54 </a:t>
                </a:r>
                <a:r>
                  <a:rPr lang="en-US" altLang="zh-CN" dirty="0" err="1" smtClean="0"/>
                  <a:t>sextupole</a:t>
                </a:r>
                <a:r>
                  <a:rPr lang="en-US" altLang="zh-CN" dirty="0" smtClean="0"/>
                  <a:t> pairs</a:t>
                </a:r>
              </a:p>
              <a:p>
                <a:pPr lvl="1"/>
                <a:r>
                  <a:rPr lang="en-US" altLang="zh-CN" dirty="0" smtClean="0"/>
                  <a:t>12 skew </a:t>
                </a:r>
                <a:r>
                  <a:rPr lang="en-US" altLang="zh-CN" dirty="0" err="1" smtClean="0"/>
                  <a:t>sextupole</a:t>
                </a:r>
                <a:r>
                  <a:rPr lang="en-US" altLang="zh-CN" dirty="0" smtClean="0"/>
                  <a:t> pairs</a:t>
                </a:r>
              </a:p>
              <a:p>
                <a:pPr lvl="1"/>
                <a:endParaRPr lang="en-US" altLang="zh-CN" dirty="0"/>
              </a:p>
              <a:p>
                <a:endParaRPr lang="zh-CN" altLang="en-US" sz="32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928" y="1825625"/>
            <a:ext cx="5452946" cy="47368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15200" y="1573491"/>
            <a:ext cx="341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Momentum aperture is increased.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2850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LER: beam-beam and lattice nonlinearity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597044"/>
                <a:ext cx="5181600" cy="157071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b="1" dirty="0" smtClean="0"/>
                  <a:t>Inserting a map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 smtClean="0"/>
                  <a:t>into the </a:t>
                </a:r>
                <a:r>
                  <a:rPr lang="en-US" altLang="zh-CN" b="1" dirty="0"/>
                  <a:t>LER lattice </a:t>
                </a:r>
                <a:r>
                  <a:rPr lang="en-US" altLang="zh-CN" b="1" dirty="0" smtClean="0"/>
                  <a:t>to </a:t>
                </a:r>
                <a:r>
                  <a:rPr lang="en-US" altLang="zh-CN" b="1" dirty="0"/>
                  <a:t>cancel the nonlinear terms from solenoid and QC</a:t>
                </a:r>
                <a:r>
                  <a:rPr lang="en-US" altLang="zh-CN" b="1" dirty="0" smtClean="0"/>
                  <a:t>*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597044"/>
                <a:ext cx="5181600" cy="1570718"/>
              </a:xfrm>
              <a:blipFill rotWithShape="0">
                <a:blip r:embed="rId2"/>
                <a:stretch>
                  <a:fillRect l="-2118" t="-8527" r="-3294"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09" y="1690688"/>
            <a:ext cx="3676650" cy="4810125"/>
          </a:xfrm>
          <a:prstGeom prst="rect">
            <a:avLst/>
          </a:prstGeom>
        </p:spPr>
      </p:pic>
      <p:sp>
        <p:nvSpPr>
          <p:cNvPr id="9" name="内容占位符 3"/>
          <p:cNvSpPr txBox="1">
            <a:spLocks/>
          </p:cNvSpPr>
          <p:nvPr/>
        </p:nvSpPr>
        <p:spPr>
          <a:xfrm>
            <a:off x="6186576" y="4022619"/>
            <a:ext cx="5181600" cy="853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Skew-sext map cause loss in DA and lifetime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74377" y="4948331"/>
            <a:ext cx="4849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D. Zhou, “Beam Dynamics </a:t>
            </a:r>
            <a:r>
              <a:rPr lang="en-US" altLang="zh-CN" dirty="0" err="1" smtClean="0"/>
              <a:t>Issuses</a:t>
            </a:r>
            <a:r>
              <a:rPr lang="en-US" altLang="zh-CN" dirty="0" smtClean="0"/>
              <a:t> in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”, The 20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KEKB Accelerator Review Committee, Feb, 2015. </a:t>
            </a:r>
          </a:p>
          <a:p>
            <a:r>
              <a:rPr lang="en-US" altLang="zh-CN" dirty="0" smtClean="0"/>
              <a:t>D. Zhou and et al, “Interplay of Beam-Beam Lattice Nonlinearity and Space Charge Effects in the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 Collider”, IPAC’15</a:t>
            </a:r>
            <a:endParaRPr lang="zh-CN" altLang="en-US" dirty="0"/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6179319" y="1751131"/>
            <a:ext cx="5181600" cy="853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/>
              <a:t>Skew-sext resonance reduce the beam-beam performance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9687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 of LER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Objectives: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0.53,0.66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0.55,0.66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26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, for z=Range[-</a:t>
                </a:r>
                <a:r>
                  <a:rPr lang="en-US" altLang="zh-CN" dirty="0" smtClean="0"/>
                  <a:t>24,24,4], </a:t>
                </a:r>
              </a:p>
              <a:p>
                <a:pPr lvl="1"/>
                <a:r>
                  <a:rPr lang="en-US" altLang="zh-CN" b="1" dirty="0" smtClean="0"/>
                  <a:t>Suppression of skew </a:t>
                </a:r>
                <a:r>
                  <a:rPr lang="en-US" altLang="zh-CN" b="1" dirty="0" err="1" smtClean="0"/>
                  <a:t>sextupole</a:t>
                </a:r>
                <a:r>
                  <a:rPr lang="en-US" altLang="zh-CN" b="1" dirty="0" smtClean="0"/>
                  <a:t> resonance</a:t>
                </a:r>
                <a:r>
                  <a:rPr lang="en-US" altLang="zh-CN" dirty="0" smtClean="0"/>
                  <a:t>: </a:t>
                </a:r>
                <a:endParaRPr lang="en-US" altLang="zh-CN" sz="200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600" dirty="0"/>
                  <a:t> for a particle with initial coordinate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600" dirty="0"/>
                  <a:t>,0,0,0,0,0)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600" dirty="0"/>
                  <a:t> for a particle with initial coordinate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600" dirty="0"/>
                  <a:t>,0,0,0,0,0)</a:t>
                </a:r>
                <a:endParaRPr lang="en-US" altLang="zh-CN" dirty="0"/>
              </a:p>
              <a:p>
                <a:r>
                  <a:rPr lang="en-US" altLang="zh-CN" dirty="0" smtClean="0"/>
                  <a:t>Variables</a:t>
                </a:r>
                <a:r>
                  <a:rPr lang="en-US" altLang="zh-CN" dirty="0"/>
                  <a:t>: </a:t>
                </a:r>
                <a:r>
                  <a:rPr lang="en-US" altLang="zh-CN" dirty="0" smtClean="0"/>
                  <a:t>80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2 </a:t>
                </a:r>
                <a:r>
                  <a:rPr lang="en-US" altLang="zh-CN" dirty="0" err="1"/>
                  <a:t>Octupoles</a:t>
                </a:r>
                <a:r>
                  <a:rPr lang="en-US" altLang="zh-CN" dirty="0"/>
                  <a:t> </a:t>
                </a:r>
              </a:p>
              <a:p>
                <a:pPr lvl="1"/>
                <a:r>
                  <a:rPr lang="en-US" altLang="zh-CN" dirty="0"/>
                  <a:t>54 </a:t>
                </a:r>
                <a:r>
                  <a:rPr lang="en-US" altLang="zh-CN" dirty="0" err="1"/>
                  <a:t>sextupole</a:t>
                </a:r>
                <a:r>
                  <a:rPr lang="en-US" altLang="zh-CN" dirty="0"/>
                  <a:t> pairs</a:t>
                </a:r>
              </a:p>
              <a:p>
                <a:pPr lvl="1"/>
                <a:r>
                  <a:rPr lang="en-US" altLang="zh-CN" dirty="0" smtClean="0"/>
                  <a:t>24 </a:t>
                </a:r>
                <a:r>
                  <a:rPr lang="en-US" altLang="zh-CN" dirty="0"/>
                  <a:t>skew </a:t>
                </a:r>
                <a:r>
                  <a:rPr lang="en-US" altLang="zh-CN" dirty="0" err="1" smtClean="0"/>
                  <a:t>sextupole</a:t>
                </a:r>
                <a:r>
                  <a:rPr lang="en-US" altLang="zh-CN" dirty="0" smtClean="0"/>
                  <a:t>(symmetry of skew </a:t>
                </a:r>
                <a:r>
                  <a:rPr lang="en-US" altLang="zh-CN" dirty="0" err="1" smtClean="0"/>
                  <a:t>sextupole</a:t>
                </a:r>
                <a:r>
                  <a:rPr lang="en-US" altLang="zh-CN" dirty="0" smtClean="0"/>
                  <a:t> pair is broken)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972" y="1825625"/>
            <a:ext cx="4527999" cy="3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of LER </a:t>
            </a:r>
            <a:r>
              <a:rPr lang="en-US" altLang="zh-CN" dirty="0" smtClean="0"/>
              <a:t>(2)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2800" dirty="0"/>
              <a:t>Suppression of skew </a:t>
            </a:r>
            <a:r>
              <a:rPr lang="en-US" altLang="zh-CN" sz="2800" dirty="0" err="1"/>
              <a:t>sextupole</a:t>
            </a:r>
            <a:r>
              <a:rPr lang="en-US" altLang="zh-CN" sz="2800" dirty="0"/>
              <a:t> resonance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685061"/>
            <a:ext cx="10058400" cy="2377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056873"/>
            <a:ext cx="1005840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Part II    PDR lattice DA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3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Parameters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7272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altLang="zh-CN" dirty="0" smtClean="0"/>
                  <a:t>m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=1.36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 smtClean="0"/>
                  <a:t>319.21,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 smtClean="0"/>
                  <a:t>318.41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3.1</m:t>
                    </m:r>
                  </m:oMath>
                </a14:m>
                <a:r>
                  <a:rPr lang="en-US" altLang="zh-CN" dirty="0" smtClean="0"/>
                  <a:t> nmrad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7272"/>
                <a:ext cx="10515600" cy="4351338"/>
              </a:xfrm>
              <a:blipFill rotWithShape="0"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522" y="170606"/>
            <a:ext cx="5895563" cy="39944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654" y="3732247"/>
            <a:ext cx="4354797" cy="312575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12" y="3177748"/>
            <a:ext cx="5301298" cy="34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283219" y="3475287"/>
            <a:ext cx="179425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prstClr val="black"/>
                </a:solidFill>
              </a:rPr>
              <a:t>Arc </a:t>
            </a:r>
            <a:r>
              <a:rPr lang="en-US" altLang="zh-CN" sz="2000" dirty="0" err="1">
                <a:solidFill>
                  <a:prstClr val="black"/>
                </a:solidFill>
              </a:rPr>
              <a:t>sextupole</a:t>
            </a:r>
            <a:r>
              <a:rPr lang="en-US" altLang="zh-CN" sz="2000" dirty="0">
                <a:solidFill>
                  <a:prstClr val="black"/>
                </a:solidFill>
              </a:rPr>
              <a:t>: 2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groups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83219" y="3990970"/>
            <a:ext cx="35935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DA (on-momentum): </a:t>
            </a:r>
            <a:r>
              <a:rPr lang="en-US" altLang="zh-CN" dirty="0" smtClean="0">
                <a:solidFill>
                  <a:srgbClr val="FF0000"/>
                </a:solidFill>
              </a:rPr>
              <a:t>27</a:t>
            </a:r>
            <a:r>
              <a:rPr lang="en-US" altLang="zh-CN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i="1" baseline="-25000" dirty="0" smtClean="0">
                <a:solidFill>
                  <a:srgbClr val="FF0000"/>
                </a:solidFill>
                <a:sym typeface="Symbol"/>
              </a:rPr>
              <a:t>x</a:t>
            </a:r>
            <a:r>
              <a:rPr lang="en-US" altLang="zh-CN" dirty="0" smtClean="0">
                <a:solidFill>
                  <a:srgbClr val="FF0000"/>
                </a:solidFill>
                <a:sym typeface="Symbol"/>
              </a:rPr>
              <a:t>  57</a:t>
            </a:r>
            <a:r>
              <a:rPr lang="en-US" altLang="zh-CN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i="1" baseline="-25000" dirty="0" smtClean="0">
                <a:solidFill>
                  <a:srgbClr val="FF0000"/>
                </a:solidFill>
                <a:sym typeface="Symbol"/>
              </a:rPr>
              <a:t>y</a:t>
            </a:r>
            <a:endParaRPr lang="en-US" altLang="zh-CN" i="1" baseline="-25000" dirty="0" smtClean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93449" y="314410"/>
            <a:ext cx="188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D. Wang &amp; F. Su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33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 objectives: Chromaticity correction </a:t>
            </a:r>
          </a:p>
          <a:p>
            <a:r>
              <a:rPr lang="en-US" altLang="zh-CN" dirty="0" smtClean="0"/>
              <a:t>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objectives: Dynamic Aperture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41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Multi-objective </a:t>
            </a:r>
            <a:r>
              <a:rPr lang="en-US" altLang="zh-CN" dirty="0"/>
              <a:t>genetic algorithm </a:t>
            </a:r>
            <a:r>
              <a:rPr lang="en-US" altLang="zh-CN" dirty="0" smtClean="0"/>
              <a:t>(MOGA)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smtClean="0"/>
              <a:t>Application in storage ring based light source is very popular and successful</a:t>
            </a:r>
          </a:p>
          <a:p>
            <a:pPr lvl="1"/>
            <a:r>
              <a:rPr lang="en-US" altLang="zh-CN" sz="2800" dirty="0" smtClean="0"/>
              <a:t>APS/DLS,  ELEGANT, M. Borland, </a:t>
            </a:r>
            <a:r>
              <a:rPr lang="en-US" altLang="zh-CN" sz="2000" dirty="0" smtClean="0"/>
              <a:t>in 48</a:t>
            </a:r>
            <a:r>
              <a:rPr lang="en-US" altLang="zh-CN" sz="2000" baseline="30000" dirty="0" smtClean="0"/>
              <a:t>th</a:t>
            </a:r>
            <a:r>
              <a:rPr lang="en-US" altLang="zh-CN" sz="2000" dirty="0" smtClean="0"/>
              <a:t> ICFA Beam Dynamics Workshop on Future Light Sources</a:t>
            </a:r>
          </a:p>
          <a:p>
            <a:pPr lvl="1"/>
            <a:r>
              <a:rPr lang="en-US" altLang="zh-CN" sz="2800" dirty="0" smtClean="0"/>
              <a:t>NSLSII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L</a:t>
            </a:r>
            <a:r>
              <a:rPr lang="en-US" altLang="zh-CN" sz="2800" dirty="0"/>
              <a:t>. </a:t>
            </a:r>
            <a:r>
              <a:rPr lang="en-US" altLang="zh-CN" sz="2800" dirty="0" smtClean="0"/>
              <a:t>Yang, Y. Li, W. </a:t>
            </a:r>
            <a:r>
              <a:rPr lang="en-US" altLang="zh-CN" sz="2800" dirty="0" err="1" smtClean="0"/>
              <a:t>Guo</a:t>
            </a:r>
            <a:r>
              <a:rPr lang="en-US" altLang="zh-CN" sz="2800" dirty="0" smtClean="0"/>
              <a:t> and S. </a:t>
            </a:r>
            <a:r>
              <a:rPr lang="en-US" altLang="zh-CN" sz="2800" dirty="0" err="1" smtClean="0"/>
              <a:t>Krinsky</a:t>
            </a:r>
            <a:r>
              <a:rPr lang="en-US" altLang="zh-CN" sz="2800" dirty="0" smtClean="0"/>
              <a:t>, </a:t>
            </a:r>
            <a:r>
              <a:rPr lang="en-US" altLang="zh-CN" sz="2000" dirty="0" smtClean="0"/>
              <a:t>PRST-AB, 14, 054001 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2011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lvl="1"/>
            <a:r>
              <a:rPr lang="en-US" altLang="zh-CN" sz="2800" dirty="0" smtClean="0"/>
              <a:t>SLS, BMAD, M. </a:t>
            </a:r>
            <a:r>
              <a:rPr lang="en-US" altLang="zh-CN" sz="2800" dirty="0" err="1" smtClean="0"/>
              <a:t>Ehrlichman</a:t>
            </a:r>
            <a:r>
              <a:rPr lang="en-US" altLang="zh-CN" sz="2800" dirty="0" smtClean="0"/>
              <a:t> , </a:t>
            </a:r>
            <a:r>
              <a:rPr lang="en-US" altLang="zh-CN" sz="2000" dirty="0" err="1" smtClean="0"/>
              <a:t>arXiv</a:t>
            </a:r>
            <a:r>
              <a:rPr lang="en-US" altLang="zh-CN" sz="2000" dirty="0" smtClean="0"/>
              <a:t>: 1603.02459</a:t>
            </a:r>
          </a:p>
          <a:p>
            <a:pPr lvl="1"/>
            <a:r>
              <a:rPr lang="en-US" altLang="zh-CN" sz="2800" dirty="0" smtClean="0"/>
              <a:t>HEPS, Accelerator Toolbox, Y. Jiao and G. Xu, </a:t>
            </a:r>
            <a:r>
              <a:rPr lang="en-US" altLang="zh-CN" sz="2000" dirty="0" smtClean="0"/>
              <a:t>in this proceeding</a:t>
            </a:r>
          </a:p>
          <a:p>
            <a:pPr lvl="1"/>
            <a:r>
              <a:rPr lang="en-US" altLang="zh-CN" sz="2800" dirty="0" smtClean="0"/>
              <a:t>…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818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Chromatic Correction with </a:t>
            </a:r>
            <a:r>
              <a:rPr lang="en-US" altLang="zh-CN" dirty="0" err="1"/>
              <a:t>sextupoles</a:t>
            </a:r>
            <a:r>
              <a:rPr lang="en-US" altLang="zh-CN" dirty="0"/>
              <a:t> in </a:t>
            </a:r>
            <a:r>
              <a:rPr lang="en-US" altLang="zh-CN" dirty="0" smtClean="0"/>
              <a:t>Arc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192 sext families in arc</a:t>
            </a:r>
          </a:p>
          <a:p>
            <a:r>
              <a:rPr lang="en-US" altLang="zh-CN" dirty="0" smtClean="0"/>
              <a:t>Objective: Optics stable in </a:t>
            </a:r>
            <a:r>
              <a:rPr lang="en-US" altLang="zh-CN" dirty="0" err="1" smtClean="0"/>
              <a:t>DeltaP</a:t>
            </a:r>
            <a:r>
              <a:rPr lang="en-US" altLang="zh-CN" dirty="0" smtClean="0"/>
              <a:t>: (-0.01, 0.01) with step </a:t>
            </a:r>
            <a:r>
              <a:rPr lang="en-US" altLang="zh-CN" dirty="0" smtClean="0"/>
              <a:t>0.001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51242"/>
            <a:ext cx="5403601" cy="32221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1" y="3251242"/>
            <a:ext cx="5484858" cy="318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Chromatic Correction with </a:t>
            </a:r>
            <a:r>
              <a:rPr lang="en-US" altLang="zh-CN" dirty="0" err="1"/>
              <a:t>sextupoles</a:t>
            </a:r>
            <a:r>
              <a:rPr lang="en-US" altLang="zh-CN" dirty="0"/>
              <a:t> in </a:t>
            </a:r>
            <a:r>
              <a:rPr lang="en-US" altLang="zh-CN" dirty="0" smtClean="0"/>
              <a:t>IR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Sextupole</a:t>
            </a:r>
            <a:r>
              <a:rPr lang="en-US" altLang="zh-CN" dirty="0" smtClean="0"/>
              <a:t> knobs in IR, not the main chromaticity correction </a:t>
            </a:r>
            <a:r>
              <a:rPr lang="en-US" altLang="zh-CN" dirty="0" err="1" smtClean="0"/>
              <a:t>sextupole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313" y="2728584"/>
            <a:ext cx="5525487" cy="32069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16" y="2728584"/>
            <a:ext cx="50863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Chromatic Correction with </a:t>
            </a:r>
            <a:r>
              <a:rPr lang="en-US" altLang="zh-CN" dirty="0" err="1" smtClean="0"/>
              <a:t>Octupoles</a:t>
            </a:r>
            <a:r>
              <a:rPr lang="en-US" altLang="zh-CN" dirty="0" smtClean="0"/>
              <a:t> </a:t>
            </a:r>
            <a:r>
              <a:rPr lang="en-US" altLang="zh-CN" dirty="0"/>
              <a:t>in </a:t>
            </a:r>
            <a:r>
              <a:rPr lang="en-US" altLang="zh-CN" dirty="0" smtClean="0"/>
              <a:t>IR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Since there exist strong 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order </a:t>
            </a:r>
            <a:r>
              <a:rPr lang="en-US" altLang="zh-CN" dirty="0" err="1" smtClean="0"/>
              <a:t>chromatcity</a:t>
            </a:r>
            <a:r>
              <a:rPr lang="en-US" altLang="zh-CN" dirty="0" smtClean="0"/>
              <a:t> in y, we try to use </a:t>
            </a:r>
            <a:r>
              <a:rPr lang="en-US" altLang="zh-CN" dirty="0" err="1" smtClean="0"/>
              <a:t>octupole</a:t>
            </a:r>
            <a:r>
              <a:rPr lang="en-US" altLang="zh-CN" dirty="0" smtClean="0"/>
              <a:t> knobs in IR to do chromaticity correction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8" y="3242195"/>
            <a:ext cx="3281596" cy="1984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2790" y="2693593"/>
            <a:ext cx="296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order </a:t>
            </a:r>
            <a:r>
              <a:rPr lang="en-US" altLang="zh-CN" dirty="0" smtClean="0"/>
              <a:t>chromaticity in y: </a:t>
            </a:r>
            <a:r>
              <a:rPr lang="en-US" altLang="zh-CN" dirty="0" smtClean="0"/>
              <a:t>16500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838200" y="5277694"/>
                <a:ext cx="10719303" cy="1322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2</a:t>
                </a:r>
                <a:r>
                  <a:rPr lang="en-US" altLang="zh-CN" baseline="30000" dirty="0" smtClean="0"/>
                  <a:t>nd</a:t>
                </a:r>
                <a:r>
                  <a:rPr lang="en-US" altLang="zh-CN" dirty="0" smtClean="0"/>
                  <a:t> order vertical chromaticity by a </a:t>
                </a:r>
                <a:r>
                  <a:rPr lang="en-US" altLang="zh-CN" dirty="0" err="1" smtClean="0"/>
                  <a:t>octupole</a:t>
                </a:r>
                <a:r>
                  <a:rPr lang="en-US" altLang="zh-CN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Maximum </a:t>
                </a:r>
                <a:r>
                  <a:rPr lang="en-US" altLang="zh-CN" dirty="0" err="1" smtClean="0"/>
                  <a:t>poleface</a:t>
                </a:r>
                <a:r>
                  <a:rPr lang="en-US" altLang="zh-CN" dirty="0" smtClean="0"/>
                  <a:t> magnetic field is 0.1~0.2T</a:t>
                </a:r>
              </a:p>
              <a:p>
                <a:r>
                  <a:rPr lang="en-US" altLang="zh-CN" dirty="0" smtClean="0"/>
                  <a:t>Aperture of </a:t>
                </a:r>
                <a:r>
                  <a:rPr lang="en-US" altLang="zh-CN" dirty="0" err="1" smtClean="0"/>
                  <a:t>octupole</a:t>
                </a:r>
                <a:r>
                  <a:rPr lang="en-US" altLang="zh-CN" dirty="0" smtClean="0"/>
                  <a:t> is assumed as 20mm, Length: 1m</a:t>
                </a:r>
              </a:p>
              <a:p>
                <a:r>
                  <a:rPr lang="en-US" altLang="zh-CN" dirty="0" smtClean="0"/>
                  <a:t>The maximum k3 is about 1000. [in SAD] </a:t>
                </a:r>
                <a:r>
                  <a:rPr lang="en-US" altLang="zh-CN" dirty="0" smtClean="0"/>
                  <a:t>, If </a:t>
                </a:r>
                <a:r>
                  <a:rPr lang="en-US" altLang="zh-CN" dirty="0" smtClean="0"/>
                  <a:t>we only use one </a:t>
                </a:r>
                <a:r>
                  <a:rPr lang="en-US" altLang="zh-CN" dirty="0" err="1" smtClean="0"/>
                  <a:t>octupole</a:t>
                </a:r>
                <a:r>
                  <a:rPr lang="en-US" altLang="zh-CN" dirty="0" smtClean="0"/>
                  <a:t> , the most effective one should be 50000</a:t>
                </a:r>
                <a:endParaRPr lang="zh-CN" altLang="en-US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77694"/>
                <a:ext cx="10719303" cy="1322670"/>
              </a:xfrm>
              <a:prstGeom prst="rect">
                <a:avLst/>
              </a:prstGeom>
              <a:blipFill rotWithShape="0">
                <a:blip r:embed="rId4"/>
                <a:stretch>
                  <a:fillRect l="-512" b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739" y="2803864"/>
            <a:ext cx="4268380" cy="25262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2482" y="2813456"/>
            <a:ext cx="4347331" cy="260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99" y="365125"/>
            <a:ext cx="8389801" cy="626572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87185" y="377204"/>
            <a:ext cx="1345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Oide</a:t>
            </a:r>
            <a:r>
              <a:rPr lang="en-US" altLang="zh-CN" dirty="0" smtClean="0"/>
              <a:t>, ICHEP, 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99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without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99" y="1903989"/>
            <a:ext cx="5688001" cy="34058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03989"/>
            <a:ext cx="5688001" cy="340586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99172" y="5777486"/>
            <a:ext cx="30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243171" y="5807631"/>
            <a:ext cx="30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9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Optimization with arc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192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families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2" y="2462060"/>
            <a:ext cx="5688001" cy="34058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171" y="2462060"/>
            <a:ext cx="5688001" cy="340586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99172" y="5777486"/>
            <a:ext cx="30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243171" y="5807631"/>
            <a:ext cx="30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Optimization with all IR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72" y="2298363"/>
            <a:ext cx="5688001" cy="34058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98363"/>
            <a:ext cx="5688001" cy="340586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99172" y="5777486"/>
            <a:ext cx="30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243171" y="5807631"/>
            <a:ext cx="30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28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uFeng\Desktop\CEPC partial double Ring layout-20151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1"/>
          <a:stretch/>
        </p:blipFill>
        <p:spPr bwMode="auto">
          <a:xfrm>
            <a:off x="1702189" y="740229"/>
            <a:ext cx="8778098" cy="6121617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空心弧 3"/>
          <p:cNvSpPr/>
          <p:nvPr/>
        </p:nvSpPr>
        <p:spPr>
          <a:xfrm rot="16200000">
            <a:off x="3475049" y="3225152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5400000">
            <a:off x="8513850" y="3198029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2667" y="3087450"/>
            <a:ext cx="164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bypass (pp)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946816" y="3087450"/>
            <a:ext cx="12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bypass (pp)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03071" y="1005268"/>
            <a:ext cx="2405743" cy="369332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Phase tuning section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>
            <a:stCxn id="2" idx="1"/>
          </p:cNvCxnSpPr>
          <p:nvPr/>
        </p:nvCxnSpPr>
        <p:spPr>
          <a:xfrm flipH="1" flipV="1">
            <a:off x="7032172" y="1005269"/>
            <a:ext cx="1970899" cy="184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989493" y="726413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cxnSp>
        <p:nvCxnSpPr>
          <p:cNvPr id="14" name="直接箭头连接符 13"/>
          <p:cNvCxnSpPr>
            <a:stCxn id="2" idx="1"/>
          </p:cNvCxnSpPr>
          <p:nvPr/>
        </p:nvCxnSpPr>
        <p:spPr>
          <a:xfrm flipH="1">
            <a:off x="8074545" y="1189934"/>
            <a:ext cx="928526" cy="3240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048950" y="1112565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cxnSp>
        <p:nvCxnSpPr>
          <p:cNvPr id="18" name="直接箭头连接符 17"/>
          <p:cNvCxnSpPr>
            <a:stCxn id="2" idx="1"/>
          </p:cNvCxnSpPr>
          <p:nvPr/>
        </p:nvCxnSpPr>
        <p:spPr>
          <a:xfrm flipH="1">
            <a:off x="8316065" y="1189934"/>
            <a:ext cx="687006" cy="7507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349927" y="1374599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8797987" y="1387957"/>
            <a:ext cx="1407956" cy="1632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946816" y="2204223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8834761" y="1387957"/>
            <a:ext cx="1371181" cy="21970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9213937" y="2388889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cxnSp>
        <p:nvCxnSpPr>
          <p:cNvPr id="30" name="直接箭头连接符 29"/>
          <p:cNvCxnSpPr>
            <a:stCxn id="33" idx="1"/>
          </p:cNvCxnSpPr>
          <p:nvPr/>
        </p:nvCxnSpPr>
        <p:spPr>
          <a:xfrm flipH="1" flipV="1">
            <a:off x="8453762" y="4844143"/>
            <a:ext cx="380999" cy="813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8834761" y="5472907"/>
            <a:ext cx="240574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Phase tuning section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87014" y="4803833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cxnSp>
        <p:nvCxnSpPr>
          <p:cNvPr id="35" name="直接箭头连接符 34"/>
          <p:cNvCxnSpPr>
            <a:stCxn id="33" idx="1"/>
          </p:cNvCxnSpPr>
          <p:nvPr/>
        </p:nvCxnSpPr>
        <p:spPr>
          <a:xfrm flipH="1" flipV="1">
            <a:off x="8152779" y="5312593"/>
            <a:ext cx="681982" cy="344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8290476" y="5076947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  <p:cxnSp>
        <p:nvCxnSpPr>
          <p:cNvPr id="40" name="直接箭头连接符 39"/>
          <p:cNvCxnSpPr/>
          <p:nvPr/>
        </p:nvCxnSpPr>
        <p:spPr>
          <a:xfrm flipH="1">
            <a:off x="7224252" y="5657573"/>
            <a:ext cx="1526048" cy="1833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7927392" y="5715808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751114" y="457200"/>
            <a:ext cx="3483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Phase Tuning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984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Optimization by tuning the phase advance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71" y="1825625"/>
            <a:ext cx="5688001" cy="34058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25625"/>
            <a:ext cx="5688001" cy="34058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868" y="1370784"/>
            <a:ext cx="8678264" cy="52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Optimization by tuning the phase advance</a:t>
            </a:r>
            <a:br>
              <a:rPr lang="en-US" altLang="zh-CN" dirty="0" smtClean="0"/>
            </a:br>
            <a:r>
              <a:rPr lang="en-US" altLang="zh-CN" dirty="0" smtClean="0"/>
              <a:t>with Damping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57" y="2034617"/>
            <a:ext cx="5688001" cy="34058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658" y="2034617"/>
            <a:ext cx="5688001" cy="34058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365" y="1567544"/>
            <a:ext cx="8743270" cy="51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Particle Swarm, SPEAR3, </a:t>
            </a:r>
            <a:r>
              <a:rPr lang="en-US" altLang="zh-CN" sz="2000" dirty="0" smtClean="0"/>
              <a:t>X. Huang, J. </a:t>
            </a:r>
            <a:r>
              <a:rPr lang="en-US" altLang="zh-CN" sz="2000" dirty="0" err="1" smtClean="0"/>
              <a:t>Safranek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Nucl</a:t>
            </a:r>
            <a:r>
              <a:rPr lang="en-US" altLang="zh-CN" sz="2000" dirty="0" smtClean="0"/>
              <a:t>. Instr. Meth. In Phys. Research A. 757, 48, 2014</a:t>
            </a:r>
          </a:p>
          <a:p>
            <a:r>
              <a:rPr lang="en-US" altLang="zh-CN" dirty="0" smtClean="0"/>
              <a:t>Differential Evolution, </a:t>
            </a:r>
            <a:r>
              <a:rPr lang="en-US" altLang="zh-CN" sz="2000" dirty="0" smtClean="0"/>
              <a:t>J. </a:t>
            </a:r>
            <a:r>
              <a:rPr lang="en-US" altLang="zh-CN" sz="2000" dirty="0" err="1" smtClean="0"/>
              <a:t>Qiang</a:t>
            </a:r>
            <a:r>
              <a:rPr lang="en-US" altLang="zh-CN" sz="2000" dirty="0" smtClean="0"/>
              <a:t> </a:t>
            </a:r>
            <a:r>
              <a:rPr lang="en-US" altLang="zh-CN" sz="2000" i="1" dirty="0" smtClean="0"/>
              <a:t>et al., </a:t>
            </a:r>
            <a:r>
              <a:rPr lang="en-US" altLang="zh-CN" sz="2000" dirty="0" smtClean="0"/>
              <a:t>IPAC’13</a:t>
            </a:r>
          </a:p>
          <a:p>
            <a:r>
              <a:rPr lang="en-US" altLang="zh-CN" dirty="0" smtClean="0"/>
              <a:t>Downhill Simplex,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, FCC, </a:t>
            </a:r>
            <a:r>
              <a:rPr lang="en-US" altLang="zh-CN" sz="2000" dirty="0" smtClean="0"/>
              <a:t>K. </a:t>
            </a:r>
            <a:r>
              <a:rPr lang="en-US" altLang="zh-CN" sz="2000" dirty="0" err="1" smtClean="0"/>
              <a:t>Oide</a:t>
            </a:r>
            <a:r>
              <a:rPr lang="en-US" altLang="zh-CN" sz="2000" dirty="0" smtClean="0"/>
              <a:t> </a:t>
            </a:r>
            <a:r>
              <a:rPr lang="en-US" altLang="zh-CN" sz="2000" i="1" dirty="0" smtClean="0"/>
              <a:t>et al.</a:t>
            </a:r>
          </a:p>
          <a:p>
            <a:r>
              <a:rPr lang="en-US" altLang="zh-CN" i="1" dirty="0" smtClean="0"/>
              <a:t>…….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144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Preliminary analysis of chromaticity</a:t>
            </a:r>
            <a:br>
              <a:rPr lang="en-US" altLang="zh-CN" dirty="0" smtClean="0"/>
            </a:br>
            <a:r>
              <a:rPr lang="en-US" altLang="zh-CN" sz="3200" dirty="0" smtClean="0"/>
              <a:t>courtesy of D. Zhou (KEK)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1074992" y="1902608"/>
            <a:ext cx="460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order chromaticity comes from IR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304" y="1902608"/>
            <a:ext cx="1238250" cy="413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721" y="1902608"/>
            <a:ext cx="1562100" cy="4114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599" y="1902608"/>
            <a:ext cx="1633409" cy="4114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855403" y="1427316"/>
            <a:ext cx="109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Oide</a:t>
            </a:r>
            <a:r>
              <a:rPr lang="en-US" altLang="zh-CN" b="1" dirty="0" smtClean="0">
                <a:solidFill>
                  <a:srgbClr val="C00000"/>
                </a:solidFill>
              </a:rPr>
              <a:t>-FCC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36628" y="14273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CEPC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293304" y="3167743"/>
            <a:ext cx="4922704" cy="3483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58" y="2321067"/>
            <a:ext cx="4656035" cy="38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Sawtooth</a:t>
            </a:r>
            <a:r>
              <a:rPr lang="en-US" altLang="zh-CN" dirty="0" smtClean="0"/>
              <a:t> effect of PDR </a:t>
            </a:r>
            <a:endParaRPr lang="zh-CN" altLang="en-US" dirty="0"/>
          </a:p>
        </p:txBody>
      </p:sp>
      <p:pic>
        <p:nvPicPr>
          <p:cNvPr id="4" name="Picture 2" descr="C:\Users\SuFeng\Desktop\CEPC partial double Ring layout-2015102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1"/>
          <a:stretch/>
        </p:blipFill>
        <p:spPr bwMode="auto">
          <a:xfrm>
            <a:off x="1389100" y="1988911"/>
            <a:ext cx="6801230" cy="435133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8190330" y="1861456"/>
            <a:ext cx="3287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We could not find stable </a:t>
            </a:r>
            <a:r>
              <a:rPr lang="en-US" altLang="zh-CN" sz="2400" dirty="0" err="1" smtClean="0"/>
              <a:t>sawtooth</a:t>
            </a:r>
            <a:r>
              <a:rPr lang="en-US" altLang="zh-CN" sz="2400" dirty="0" smtClean="0"/>
              <a:t> orbit 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for the present lattice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separator maybe too strong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42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A multi-objective optimization code based on differential evolution </a:t>
            </a:r>
            <a:r>
              <a:rPr lang="en-US" altLang="zh-CN" dirty="0" smtClean="0"/>
              <a:t>(</a:t>
            </a:r>
            <a:r>
              <a:rPr lang="en-US" altLang="zh-CN" dirty="0" smtClean="0"/>
              <a:t>MODE) is </a:t>
            </a:r>
            <a:r>
              <a:rPr lang="en-US" altLang="zh-CN" dirty="0" smtClean="0"/>
              <a:t>developed</a:t>
            </a:r>
            <a:endParaRPr lang="en-US" altLang="zh-CN" dirty="0" smtClean="0"/>
          </a:p>
          <a:p>
            <a:r>
              <a:rPr lang="en-US" altLang="zh-CN" dirty="0" smtClean="0"/>
              <a:t>Its functionality has been proven by the application in CEPC one ring scheme</a:t>
            </a:r>
          </a:p>
          <a:p>
            <a:r>
              <a:rPr lang="en-US" altLang="zh-CN" dirty="0" smtClean="0"/>
              <a:t>We tried to do the optimization of the present partial double ring lattice design. It seems the lattice itself need more optimization, especially the IR.</a:t>
            </a:r>
          </a:p>
          <a:p>
            <a:pPr lvl="1"/>
            <a:r>
              <a:rPr lang="en-US" altLang="zh-CN" dirty="0" smtClean="0"/>
              <a:t>The arc </a:t>
            </a:r>
            <a:r>
              <a:rPr lang="en-US" altLang="zh-CN" dirty="0" err="1" smtClean="0"/>
              <a:t>sextpole</a:t>
            </a:r>
            <a:r>
              <a:rPr lang="en-US" altLang="zh-CN" dirty="0" smtClean="0"/>
              <a:t> enlarge the momentum acceptance</a:t>
            </a:r>
          </a:p>
          <a:p>
            <a:pPr lvl="1"/>
            <a:r>
              <a:rPr lang="en-US" altLang="zh-CN" dirty="0" smtClean="0"/>
              <a:t>The IR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enlarge the transverse momentum aperture</a:t>
            </a:r>
          </a:p>
          <a:p>
            <a:pPr lvl="1"/>
            <a:r>
              <a:rPr lang="en-US" altLang="zh-CN" dirty="0" smtClean="0"/>
              <a:t>The phase advance tuning (include working point) enlarge the transverse momentum aperture.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96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Excitation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Oide</a:t>
            </a:r>
            <a:r>
              <a:rPr lang="en-US" altLang="zh-CN" dirty="0" smtClean="0"/>
              <a:t>, “A design of beam optics for FCC-</a:t>
            </a:r>
            <a:r>
              <a:rPr lang="en-US" altLang="zh-CN" dirty="0" err="1" smtClean="0"/>
              <a:t>ee</a:t>
            </a:r>
            <a:r>
              <a:rPr lang="en-US" altLang="zh-CN" dirty="0" smtClean="0"/>
              <a:t>”, Sep. 2015 @IHEP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216973" y="2304334"/>
            <a:ext cx="4498329" cy="3660760"/>
            <a:chOff x="1216973" y="2516203"/>
            <a:chExt cx="4498329" cy="36607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6973" y="2816517"/>
              <a:ext cx="4498329" cy="3360446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1561170" y="5965902"/>
              <a:ext cx="1815757" cy="21106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469048" y="2516203"/>
              <a:ext cx="211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255 </a:t>
              </a:r>
              <a:r>
                <a:rPr lang="en-US" altLang="zh-CN" b="1" dirty="0" err="1" smtClean="0">
                  <a:solidFill>
                    <a:srgbClr val="FF0000"/>
                  </a:solidFill>
                </a:rPr>
                <a:t>sextupole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 pairs per half ring.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075" y="2593497"/>
            <a:ext cx="4498329" cy="336044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441056" y="2281482"/>
            <a:ext cx="41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Resulting dynamic aperture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alomost</a:t>
            </a:r>
            <a:r>
              <a:rPr lang="en-US" altLang="zh-CN" b="1" dirty="0" smtClean="0">
                <a:solidFill>
                  <a:srgbClr val="FF0000"/>
                </a:solidFill>
              </a:rPr>
              <a:t> satisfies the requirements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</a:t>
            </a:r>
            <a:r>
              <a:rPr lang="en-US" altLang="zh-CN" dirty="0" smtClean="0"/>
              <a:t>we did the job?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need to optimize the DA of CEPC</a:t>
            </a:r>
          </a:p>
          <a:p>
            <a:r>
              <a:rPr lang="en-US" altLang="zh-CN" dirty="0" smtClean="0"/>
              <a:t>We want to try the direct DA optimization in collider, just as the community has done in light source</a:t>
            </a:r>
          </a:p>
          <a:p>
            <a:r>
              <a:rPr lang="en-US" altLang="zh-CN" dirty="0" smtClean="0"/>
              <a:t>Different </a:t>
            </a:r>
            <a:r>
              <a:rPr lang="en-US" altLang="zh-CN" dirty="0"/>
              <a:t>optimization algorithm </a:t>
            </a:r>
            <a:r>
              <a:rPr lang="en-US" altLang="zh-CN" dirty="0" smtClean="0"/>
              <a:t>is worth to be used</a:t>
            </a:r>
          </a:p>
          <a:p>
            <a:r>
              <a:rPr lang="en-US" altLang="zh-CN" dirty="0" smtClean="0"/>
              <a:t>SAD(http</a:t>
            </a:r>
            <a:r>
              <a:rPr lang="en-US" altLang="zh-CN" dirty="0"/>
              <a:t>://acc-physics.kek.jp/sad</a:t>
            </a:r>
            <a:r>
              <a:rPr lang="en-US" altLang="zh-CN" dirty="0" smtClean="0"/>
              <a:t>/) is used for the </a:t>
            </a:r>
            <a:r>
              <a:rPr lang="en-US" altLang="zh-CN" dirty="0"/>
              <a:t>DA determination. </a:t>
            </a:r>
            <a:r>
              <a:rPr lang="en-US" altLang="zh-CN" dirty="0" smtClean="0"/>
              <a:t>It is a parallel code, but </a:t>
            </a:r>
            <a:r>
              <a:rPr lang="en-US" altLang="zh-CN" dirty="0"/>
              <a:t>the </a:t>
            </a:r>
            <a:r>
              <a:rPr lang="en-US" altLang="zh-CN" dirty="0" smtClean="0"/>
              <a:t>scalability is not very good. A MPI-based </a:t>
            </a:r>
            <a:r>
              <a:rPr lang="en-US" altLang="zh-CN" dirty="0"/>
              <a:t>parallel code to call </a:t>
            </a:r>
            <a:r>
              <a:rPr lang="en-US" altLang="zh-CN" dirty="0" smtClean="0"/>
              <a:t>SAD will </a:t>
            </a:r>
            <a:r>
              <a:rPr lang="en-US" altLang="zh-CN" dirty="0"/>
              <a:t>be </a:t>
            </a:r>
            <a:r>
              <a:rPr lang="en-US" altLang="zh-CN" dirty="0" smtClean="0"/>
              <a:t>much more efficient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61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Differential Evolution Algorithm </a:t>
            </a:r>
            <a:r>
              <a:rPr lang="en-US" altLang="zh-CN" sz="3600" dirty="0" smtClean="0"/>
              <a:t>(single objective)</a:t>
            </a:r>
            <a:endParaRPr lang="zh-CN" altLang="en-US" sz="36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15" y="1413667"/>
            <a:ext cx="4341832" cy="5362162"/>
          </a:xfrm>
        </p:spPr>
      </p:pic>
      <p:sp>
        <p:nvSpPr>
          <p:cNvPr id="5" name="矩形 4"/>
          <p:cNvSpPr/>
          <p:nvPr/>
        </p:nvSpPr>
        <p:spPr>
          <a:xfrm>
            <a:off x="1572517" y="6406497"/>
            <a:ext cx="6561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http://www.hindawi.com/journals/ijap/2013/713680.fig.003.jpg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38200" y="1498182"/>
                <a:ext cx="6569389" cy="4168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“DE community” has been growing since the early DE years of 1994 – </a:t>
                </a:r>
                <a:r>
                  <a:rPr lang="en-US" altLang="zh-CN" sz="2000" dirty="0" smtClean="0"/>
                  <a:t>1996</a:t>
                </a: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DE is a very simple population based, stochastic function minimizer which is very powerful at the same </a:t>
                </a:r>
                <a:r>
                  <a:rPr lang="en-US" altLang="zh-CN" sz="2000" dirty="0" smtClean="0"/>
                  <a:t>time.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There </a:t>
                </a:r>
                <a:r>
                  <a:rPr lang="en-US" altLang="zh-CN" sz="2000" dirty="0"/>
                  <a:t>are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 few strategies, we choose ‘rand-to-best’. Attempts a balance between robustness and fast convergence</a:t>
                </a:r>
                <a:r>
                  <a:rPr lang="en-US" altLang="zh-CN" sz="20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𝐼𝑓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𝑟𝑎𝑛𝑑</m:t>
                                </m:r>
                                <m:d>
                                  <m:d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𝑂𝑡h𝑒𝑟𝑤𝑖𝑠𝑒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Different </a:t>
                </a:r>
                <a:r>
                  <a:rPr lang="en-US" altLang="zh-CN" sz="2000" dirty="0"/>
                  <a:t>problems often require different settings for NP, F and </a:t>
                </a:r>
                <a:r>
                  <a:rPr lang="en-US" altLang="zh-CN" sz="2000" dirty="0" smtClean="0"/>
                  <a:t>CR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98182"/>
                <a:ext cx="6569389" cy="4168962"/>
              </a:xfrm>
              <a:prstGeom prst="rect">
                <a:avLst/>
              </a:prstGeom>
              <a:blipFill rotWithShape="0">
                <a:blip r:embed="rId3"/>
                <a:stretch>
                  <a:fillRect l="-8078" t="-877" r="-186" b="-13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圆角矩形 6"/>
          <p:cNvSpPr/>
          <p:nvPr/>
        </p:nvSpPr>
        <p:spPr>
          <a:xfrm>
            <a:off x="8474681" y="3604187"/>
            <a:ext cx="2196790" cy="3456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4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706999" y="5924438"/>
            <a:ext cx="464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Kung et al., </a:t>
            </a:r>
            <a:r>
              <a:rPr lang="en-US" altLang="zh-CN" dirty="0"/>
              <a:t>J. ACM 22, 4 (Oct. 1975), 469-476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Multi-objective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6626" y="1757766"/>
            <a:ext cx="5765650" cy="4351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2400" dirty="0"/>
              <a:t>Most problems in nature have several (possibly </a:t>
            </a:r>
            <a:r>
              <a:rPr lang="en-US" altLang="zh-CN" sz="2400" dirty="0" smtClean="0"/>
              <a:t>conflicting) objectives </a:t>
            </a:r>
            <a:r>
              <a:rPr lang="en-US" altLang="zh-CN" sz="2400" dirty="0"/>
              <a:t>to be satisfied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Many of these problems are frequently treated </a:t>
            </a:r>
            <a:r>
              <a:rPr lang="en-US" altLang="zh-CN" sz="2400" dirty="0" smtClean="0"/>
              <a:t>as single-objective </a:t>
            </a:r>
            <a:r>
              <a:rPr lang="en-US" altLang="zh-CN" sz="2400" dirty="0"/>
              <a:t>optimization problems by transforming </a:t>
            </a:r>
            <a:r>
              <a:rPr lang="en-US" altLang="zh-CN" sz="2400" dirty="0" smtClean="0"/>
              <a:t>all but </a:t>
            </a:r>
            <a:r>
              <a:rPr lang="en-US" altLang="zh-CN" sz="2400" dirty="0"/>
              <a:t>one objective into constraints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T</a:t>
            </a:r>
            <a:r>
              <a:rPr lang="en-US" altLang="zh-CN" sz="2400" dirty="0" smtClean="0"/>
              <a:t>he </a:t>
            </a:r>
            <a:r>
              <a:rPr lang="en-US" altLang="zh-CN" sz="2400" dirty="0"/>
              <a:t>term </a:t>
            </a:r>
            <a:r>
              <a:rPr lang="en-US" altLang="zh-CN" sz="2400" b="1" i="1" dirty="0"/>
              <a:t>optimize</a:t>
            </a:r>
            <a:r>
              <a:rPr lang="en-US" altLang="zh-CN" sz="2400" dirty="0"/>
              <a:t> means finding such a </a:t>
            </a:r>
            <a:r>
              <a:rPr lang="en-US" altLang="zh-CN" sz="2400" dirty="0" smtClean="0"/>
              <a:t>solution which </a:t>
            </a:r>
            <a:r>
              <a:rPr lang="en-US" altLang="zh-CN" sz="2400" dirty="0"/>
              <a:t>would give the values of all the objective </a:t>
            </a:r>
            <a:r>
              <a:rPr lang="en-US" altLang="zh-CN" sz="2400" dirty="0" smtClean="0"/>
              <a:t>functions acceptable </a:t>
            </a:r>
            <a:r>
              <a:rPr lang="en-US" altLang="zh-CN" sz="2400" dirty="0"/>
              <a:t>to the decision maker</a:t>
            </a:r>
            <a:r>
              <a:rPr lang="en-US" altLang="zh-CN" sz="2400" dirty="0" smtClean="0"/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26349" y="6293770"/>
            <a:ext cx="576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Giuseppe </a:t>
            </a:r>
            <a:r>
              <a:rPr lang="en-US" altLang="zh-CN" dirty="0" err="1" smtClean="0"/>
              <a:t>Narzisi</a:t>
            </a:r>
            <a:r>
              <a:rPr lang="en-US" altLang="zh-CN" dirty="0" smtClean="0"/>
              <a:t>, “</a:t>
            </a:r>
            <a:r>
              <a:rPr lang="en-US" altLang="zh-CN" dirty="0"/>
              <a:t>Multi-Objective </a:t>
            </a:r>
            <a:r>
              <a:rPr lang="en-US" altLang="zh-CN" dirty="0" smtClean="0"/>
              <a:t>Optimization”, 2008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50" y="1388980"/>
            <a:ext cx="5132341" cy="45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MODE: </a:t>
            </a:r>
            <a:br>
              <a:rPr lang="en-US" altLang="zh-CN" dirty="0" smtClean="0"/>
            </a:br>
            <a:r>
              <a:rPr lang="en-US" altLang="zh-CN" sz="4000" b="1" dirty="0" smtClean="0">
                <a:solidFill>
                  <a:srgbClr val="FF0000"/>
                </a:solidFill>
              </a:rPr>
              <a:t>M</a:t>
            </a:r>
            <a:r>
              <a:rPr lang="en-US" altLang="zh-CN" sz="4000" dirty="0" smtClean="0"/>
              <a:t>ulti-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O</a:t>
            </a:r>
            <a:r>
              <a:rPr lang="en-US" altLang="zh-CN" sz="4000" dirty="0" smtClean="0"/>
              <a:t>bjective optimization by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D</a:t>
            </a:r>
            <a:r>
              <a:rPr lang="en-US" altLang="zh-CN" sz="4000" dirty="0" smtClean="0"/>
              <a:t>ifferential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E</a:t>
            </a:r>
            <a:r>
              <a:rPr lang="en-US" altLang="zh-CN" sz="4000" dirty="0" smtClean="0"/>
              <a:t>volution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The parallel algorithm is referencing to J. </a:t>
            </a:r>
            <a:r>
              <a:rPr lang="en-US" altLang="zh-CN" dirty="0" err="1" smtClean="0"/>
              <a:t>Qiang</a:t>
            </a:r>
            <a:r>
              <a:rPr lang="en-US" altLang="zh-CN" dirty="0" smtClean="0"/>
              <a:t>(IPAC’13)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Initialize the population of parameter vectors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Generate the offspring population using the above differential evolution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Find the non-dominated population, which are treated as the best solutions in DE to generate offspring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Sorting all the population, select the best NP solution as the parents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Return to step 2, if stopping condition not met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28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MODE: Scalable Enough at 1000-nodes farm?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 rotWithShape="1">
          <a:blip r:embed="rId2"/>
          <a:srcRect t="1615"/>
          <a:stretch/>
        </p:blipFill>
        <p:spPr>
          <a:xfrm>
            <a:off x="2360341" y="1371601"/>
            <a:ext cx="7471317" cy="528567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31335" y="1248179"/>
            <a:ext cx="415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Yongjun</a:t>
            </a:r>
            <a:r>
              <a:rPr lang="en-US" altLang="zh-CN" dirty="0" smtClean="0"/>
              <a:t> Li, “Multi-objective Dynamic Aperture Optimization for NSLS-II Ring”,  </a:t>
            </a:r>
            <a:r>
              <a:rPr lang="en-US" altLang="zh-CN" dirty="0"/>
              <a:t>IAS program on HEP Conference 2016, Hong Kong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63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1167</Words>
  <Application>Microsoft Office PowerPoint</Application>
  <PresentationFormat>宽屏</PresentationFormat>
  <Paragraphs>176</Paragraphs>
  <Slides>32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Cambria Math</vt:lpstr>
      <vt:lpstr>Symbol</vt:lpstr>
      <vt:lpstr>Office 主题</vt:lpstr>
      <vt:lpstr>Multi-objective optimization code development &amp; application of DA optimization</vt:lpstr>
      <vt:lpstr>Multi-objective genetic algorithm (MOGA)</vt:lpstr>
      <vt:lpstr>Different Algorithm</vt:lpstr>
      <vt:lpstr>Excitation</vt:lpstr>
      <vt:lpstr>Why we did the job?</vt:lpstr>
      <vt:lpstr>Differential Evolution Algorithm (single objective)</vt:lpstr>
      <vt:lpstr>Multi-objective Optimization</vt:lpstr>
      <vt:lpstr>MODE:  Multi-Objective optimization by Differential Evolution</vt:lpstr>
      <vt:lpstr>MODE: Scalable Enough at 1000-nodes farm?</vt:lpstr>
      <vt:lpstr>New Parallel Paradigm</vt:lpstr>
      <vt:lpstr>Speed-up Method</vt:lpstr>
      <vt:lpstr>CEPC:  Dynamic Aperture Optimization</vt:lpstr>
      <vt:lpstr>DA Optimization of LER</vt:lpstr>
      <vt:lpstr>LER: beam-beam and lattice nonlinearity</vt:lpstr>
      <vt:lpstr>Optimization of LER</vt:lpstr>
      <vt:lpstr>Optimization of LER (2) Suppression of skew sextupole resonance</vt:lpstr>
      <vt:lpstr>Part II    PDR lattice DA Optimization</vt:lpstr>
      <vt:lpstr>Main Parameters</vt:lpstr>
      <vt:lpstr>PowerPoint 演示文稿</vt:lpstr>
      <vt:lpstr>Chromatic Correction with sextupoles in Arc</vt:lpstr>
      <vt:lpstr>Chromatic Correction with sextupoles in IR</vt:lpstr>
      <vt:lpstr>Chromatic Correction with Octupoles in IR</vt:lpstr>
      <vt:lpstr>PowerPoint 演示文稿</vt:lpstr>
      <vt:lpstr>DA without optimization</vt:lpstr>
      <vt:lpstr>DA Optimization with arc sextupoles</vt:lpstr>
      <vt:lpstr>DA Optimization with all IR sextupoles</vt:lpstr>
      <vt:lpstr>PowerPoint 演示文稿</vt:lpstr>
      <vt:lpstr>DA Optimization by tuning the phase advance</vt:lpstr>
      <vt:lpstr>DA Optimization by tuning the phase advance with Damping</vt:lpstr>
      <vt:lpstr>Preliminary analysis of chromaticity courtesy of D. Zhou (KEK)</vt:lpstr>
      <vt:lpstr>Sawtooth effect of PDR 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Multi-objective optimization code development &amp; application of DA optimization</dc:title>
  <dc:creator>Yuan Zhang</dc:creator>
  <cp:lastModifiedBy>Yuan Zhang</cp:lastModifiedBy>
  <cp:revision>59</cp:revision>
  <dcterms:created xsi:type="dcterms:W3CDTF">2016-08-31T03:15:03Z</dcterms:created>
  <dcterms:modified xsi:type="dcterms:W3CDTF">2016-09-01T09:05:43Z</dcterms:modified>
</cp:coreProperties>
</file>