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1" r:id="rId2"/>
    <p:sldId id="285" r:id="rId3"/>
    <p:sldId id="257" r:id="rId4"/>
    <p:sldId id="262" r:id="rId5"/>
    <p:sldId id="286" r:id="rId6"/>
    <p:sldId id="288" r:id="rId7"/>
    <p:sldId id="290" r:id="rId8"/>
    <p:sldId id="289" r:id="rId9"/>
    <p:sldId id="291" r:id="rId10"/>
    <p:sldId id="293" r:id="rId11"/>
    <p:sldId id="294" r:id="rId12"/>
    <p:sldId id="287" r:id="rId13"/>
    <p:sldId id="273" r:id="rId14"/>
    <p:sldId id="270" r:id="rId15"/>
    <p:sldId id="271" r:id="rId16"/>
    <p:sldId id="295" r:id="rId17"/>
    <p:sldId id="296" r:id="rId18"/>
    <p:sldId id="297" r:id="rId19"/>
    <p:sldId id="29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3784" autoAdjust="0"/>
  </p:normalViewPr>
  <p:slideViewPr>
    <p:cSldViewPr snapToGrid="0">
      <p:cViewPr varScale="1">
        <p:scale>
          <a:sx n="111" d="100"/>
          <a:sy n="111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53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41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俘获段后记预加速开始部分需要准直器控制束流损失。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59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36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37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1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9B1E8CD-73B6-4651-94BE-002C328DBFE1}" type="slidenum">
              <a:rPr lang="zh-CN" altLang="en-US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6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95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84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91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21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10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82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考虑产额和能量沉积，选择</a:t>
            </a:r>
            <a:r>
              <a:rPr lang="en-US" altLang="zh-CN" dirty="0" smtClean="0"/>
              <a:t>13mm</a:t>
            </a:r>
            <a:r>
              <a:rPr lang="zh-CN" altLang="en-US" dirty="0" smtClean="0"/>
              <a:t>，如果正电子产额不够，可以选</a:t>
            </a:r>
            <a:r>
              <a:rPr lang="en-US" altLang="zh-CN" dirty="0" smtClean="0"/>
              <a:t>16 mm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4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905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7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5906-9B8A-4A08-85C1-FB0C12907D0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1878" y="1872379"/>
            <a:ext cx="7772400" cy="15481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4400" dirty="0"/>
              <a:t>CEPC injector beam dynamics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59696" y="4689140"/>
            <a:ext cx="6076764" cy="1116124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 MENG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Guoxi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PEI,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Xiaoping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Jingru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Shilun PEI,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Xiangjian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ELECTRON LINAC: 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Linac</a:t>
            </a: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simulation with 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S</a:t>
            </a:r>
            <a:r>
              <a:rPr lang="en-US" altLang="zh-CN" sz="3600" dirty="0" smtClean="0">
                <a:solidFill>
                  <a:schemeClr val="tx1"/>
                </a:solidFill>
              </a:rPr>
              <a:t>-band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1009935"/>
            <a:ext cx="681023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energy: 200 MeV-&gt; 6GeV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200 MeV-&gt;1.1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15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(S-band without SLED)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1.1 GeV-&gt; 4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27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</a:t>
            </a:r>
            <a:r>
              <a:rPr lang="en-US" altLang="zh-CN" sz="2000" dirty="0">
                <a:solidFill>
                  <a:srgbClr val="2185DF"/>
                </a:solidFill>
              </a:rPr>
              <a:t>S-band </a:t>
            </a:r>
            <a:r>
              <a:rPr lang="en-US" altLang="zh-CN" sz="2000" dirty="0" smtClean="0">
                <a:solidFill>
                  <a:srgbClr val="2185DF"/>
                </a:solidFill>
              </a:rPr>
              <a:t>with SLED)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4</a:t>
            </a: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>
                <a:solidFill>
                  <a:srgbClr val="2185DF"/>
                </a:solidFill>
              </a:rPr>
              <a:t>GeV-&gt; </a:t>
            </a:r>
            <a:r>
              <a:rPr lang="en-US" altLang="zh-CN" sz="2000" dirty="0" smtClean="0">
                <a:solidFill>
                  <a:srgbClr val="2185DF"/>
                </a:solidFill>
              </a:rPr>
              <a:t>6 GeV</a:t>
            </a:r>
            <a:r>
              <a:rPr lang="en-US" altLang="zh-CN" sz="2000" dirty="0">
                <a:solidFill>
                  <a:srgbClr val="2185DF"/>
                </a:solidFill>
              </a:rPr>
              <a:t>: </a:t>
            </a:r>
            <a:r>
              <a:rPr lang="en-US" altLang="zh-CN" sz="2000" b="1" dirty="0">
                <a:solidFill>
                  <a:srgbClr val="FF0000"/>
                </a:solidFill>
              </a:rPr>
              <a:t>27</a:t>
            </a:r>
            <a:r>
              <a:rPr lang="en-US" altLang="zh-CN" sz="2000" dirty="0">
                <a:solidFill>
                  <a:srgbClr val="2185DF"/>
                </a:solidFill>
              </a:rPr>
              <a:t> MV/m </a:t>
            </a:r>
            <a:r>
              <a:rPr lang="en-US" altLang="zh-CN" sz="2000" dirty="0" smtClean="0">
                <a:solidFill>
                  <a:srgbClr val="2185DF"/>
                </a:solidFill>
              </a:rPr>
              <a:t>(</a:t>
            </a:r>
            <a:r>
              <a:rPr lang="en-US" altLang="zh-CN" sz="2000" dirty="0">
                <a:solidFill>
                  <a:srgbClr val="2185DF"/>
                </a:solidFill>
              </a:rPr>
              <a:t>S-band </a:t>
            </a:r>
            <a:r>
              <a:rPr lang="en-US" altLang="zh-CN" sz="2000" dirty="0" smtClean="0">
                <a:solidFill>
                  <a:srgbClr val="2185DF"/>
                </a:solidFill>
              </a:rPr>
              <a:t>with </a:t>
            </a:r>
            <a:r>
              <a:rPr lang="en-US" altLang="zh-CN" sz="2000" dirty="0">
                <a:solidFill>
                  <a:srgbClr val="2185DF"/>
                </a:solidFill>
              </a:rPr>
              <a:t>SLED</a:t>
            </a:r>
            <a:r>
              <a:rPr lang="en-US" altLang="zh-CN" sz="2000" dirty="0" smtClean="0">
                <a:solidFill>
                  <a:srgbClr val="2185DF"/>
                </a:solidFill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charge per bunch: 3.2 </a:t>
            </a:r>
            <a:r>
              <a:rPr lang="en-US" altLang="zh-CN" sz="2000" dirty="0" err="1" smtClean="0">
                <a:solidFill>
                  <a:srgbClr val="2185DF"/>
                </a:solidFill>
              </a:rPr>
              <a:t>nC</a:t>
            </a: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Energy spread (&lt;1×10</a:t>
            </a:r>
            <a:r>
              <a:rPr lang="en-US" altLang="zh-CN" sz="2000" baseline="30000" dirty="0">
                <a:solidFill>
                  <a:srgbClr val="2185DF"/>
                </a:solidFill>
              </a:rPr>
              <a:t>-3</a:t>
            </a:r>
            <a:r>
              <a:rPr lang="en-US" altLang="zh-CN" sz="2000" dirty="0" smtClean="0">
                <a:solidFill>
                  <a:srgbClr val="2185DF"/>
                </a:solidFill>
              </a:rPr>
              <a:t>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1.1×10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-3 </a:t>
            </a:r>
            <a:r>
              <a:rPr lang="en-US" altLang="zh-CN" sz="2000" dirty="0" smtClean="0">
                <a:solidFill>
                  <a:srgbClr val="FF0000"/>
                </a:solidFill>
              </a:rPr>
              <a:t>, need more optimization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2185DF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2185DF"/>
              </a:solidFill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86" r="8425"/>
          <a:stretch/>
        </p:blipFill>
        <p:spPr>
          <a:xfrm>
            <a:off x="-2" y="3555817"/>
            <a:ext cx="7738281" cy="32677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236" y="4006381"/>
            <a:ext cx="3750349" cy="28171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887" y="902644"/>
            <a:ext cx="4492698" cy="33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ELECTRON LINAC: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Linac</a:t>
            </a: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simulation with 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C</a:t>
            </a:r>
            <a:r>
              <a:rPr lang="en-US" altLang="zh-CN" sz="3600" dirty="0" smtClean="0">
                <a:solidFill>
                  <a:schemeClr val="tx1"/>
                </a:solidFill>
              </a:rPr>
              <a:t>-band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928047"/>
            <a:ext cx="68102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energy: 200 MeV-&gt; 6GeV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200 MeV-&gt;1.1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15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(S-band without SLED)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1.1 GeV-&gt; 4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27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</a:t>
            </a:r>
            <a:r>
              <a:rPr lang="en-US" altLang="zh-CN" sz="2000" dirty="0">
                <a:solidFill>
                  <a:srgbClr val="2185DF"/>
                </a:solidFill>
              </a:rPr>
              <a:t>S-band </a:t>
            </a:r>
            <a:r>
              <a:rPr lang="en-US" altLang="zh-CN" sz="2000" dirty="0" smtClean="0">
                <a:solidFill>
                  <a:srgbClr val="2185DF"/>
                </a:solidFill>
              </a:rPr>
              <a:t>with SLED)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4</a:t>
            </a: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>
                <a:solidFill>
                  <a:srgbClr val="2185DF"/>
                </a:solidFill>
              </a:rPr>
              <a:t>GeV-&gt; </a:t>
            </a:r>
            <a:r>
              <a:rPr lang="en-US" altLang="zh-CN" sz="2000" dirty="0" smtClean="0">
                <a:solidFill>
                  <a:srgbClr val="2185DF"/>
                </a:solidFill>
              </a:rPr>
              <a:t>6 GeV</a:t>
            </a:r>
            <a:r>
              <a:rPr lang="en-US" altLang="zh-CN" sz="2000" dirty="0">
                <a:solidFill>
                  <a:srgbClr val="2185DF"/>
                </a:solidFill>
              </a:rPr>
              <a:t>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45</a:t>
            </a: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>
                <a:solidFill>
                  <a:srgbClr val="2185DF"/>
                </a:solidFill>
              </a:rPr>
              <a:t>MV/m </a:t>
            </a:r>
            <a:r>
              <a:rPr lang="en-US" altLang="zh-CN" sz="2000" dirty="0" smtClean="0">
                <a:solidFill>
                  <a:srgbClr val="2185DF"/>
                </a:solidFill>
              </a:rPr>
              <a:t>(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C</a:t>
            </a:r>
            <a:r>
              <a:rPr lang="en-US" altLang="zh-CN" sz="2000" dirty="0" smtClean="0">
                <a:solidFill>
                  <a:srgbClr val="2185DF"/>
                </a:solidFill>
              </a:rPr>
              <a:t>-band with </a:t>
            </a:r>
            <a:r>
              <a:rPr lang="en-US" altLang="zh-CN" sz="2000" dirty="0">
                <a:solidFill>
                  <a:srgbClr val="2185DF"/>
                </a:solidFill>
              </a:rPr>
              <a:t>SLED</a:t>
            </a:r>
            <a:r>
              <a:rPr lang="en-US" altLang="zh-CN" sz="2000" dirty="0" smtClean="0">
                <a:solidFill>
                  <a:srgbClr val="2185DF"/>
                </a:solidFill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charge per bunch: 3.2 </a:t>
            </a:r>
            <a:r>
              <a:rPr lang="en-US" altLang="zh-CN" sz="2000" dirty="0" err="1" smtClean="0">
                <a:solidFill>
                  <a:srgbClr val="2185DF"/>
                </a:solidFill>
              </a:rPr>
              <a:t>nC</a:t>
            </a: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Energy spread (&lt;1×10</a:t>
            </a:r>
            <a:r>
              <a:rPr lang="en-US" altLang="zh-CN" sz="2000" baseline="30000" dirty="0">
                <a:solidFill>
                  <a:srgbClr val="2185DF"/>
                </a:solidFill>
              </a:rPr>
              <a:t>-3</a:t>
            </a:r>
            <a:r>
              <a:rPr lang="en-US" altLang="zh-CN" sz="2000" dirty="0">
                <a:solidFill>
                  <a:srgbClr val="2185DF"/>
                </a:solidFill>
              </a:rPr>
              <a:t>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2×10</a:t>
            </a:r>
            <a:r>
              <a:rPr lang="en-US" altLang="zh-CN" sz="2000" baseline="30000" dirty="0" smtClean="0">
                <a:solidFill>
                  <a:srgbClr val="2185DF"/>
                </a:solidFill>
              </a:rPr>
              <a:t>-3 </a:t>
            </a:r>
            <a:r>
              <a:rPr lang="en-US" altLang="zh-CN" sz="2000" dirty="0">
                <a:solidFill>
                  <a:srgbClr val="2185DF"/>
                </a:solidFill>
              </a:rPr>
              <a:t>, need more </a:t>
            </a:r>
            <a:r>
              <a:rPr lang="en-US" altLang="zh-CN" sz="2000" dirty="0" smtClean="0">
                <a:solidFill>
                  <a:srgbClr val="2185DF"/>
                </a:solidFill>
              </a:rPr>
              <a:t>optimization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length is more critical for energy spread control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2185D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477" r="8263"/>
          <a:stretch/>
        </p:blipFill>
        <p:spPr>
          <a:xfrm>
            <a:off x="313899" y="3806280"/>
            <a:ext cx="7601802" cy="30653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803" y="3871016"/>
            <a:ext cx="3679129" cy="27636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132" y="1026217"/>
            <a:ext cx="4693369" cy="282851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0304060" y="5377218"/>
            <a:ext cx="1023582" cy="832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7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911" r="6810"/>
          <a:stretch/>
        </p:blipFill>
        <p:spPr>
          <a:xfrm>
            <a:off x="0" y="1009934"/>
            <a:ext cx="7531790" cy="3962569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709" y="1204095"/>
            <a:ext cx="4889409" cy="20582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POSITRON LINAC: </a:t>
            </a:r>
            <a:r>
              <a:rPr lang="en-US" altLang="zh-CN" sz="3600" dirty="0" smtClean="0">
                <a:solidFill>
                  <a:schemeClr val="tx1"/>
                </a:solidFill>
              </a:rPr>
              <a:t>e</a:t>
            </a:r>
            <a:r>
              <a:rPr lang="en-US" altLang="zh-CN" sz="3600" baseline="30000" dirty="0" smtClean="0">
                <a:solidFill>
                  <a:schemeClr val="tx1"/>
                </a:solidFill>
              </a:rPr>
              <a:t>+</a:t>
            </a:r>
            <a:r>
              <a:rPr lang="en-US" altLang="zh-CN" sz="3600" dirty="0" smtClean="0">
                <a:solidFill>
                  <a:schemeClr val="tx1"/>
                </a:solidFill>
              </a:rPr>
              <a:t> source</a:t>
            </a:r>
            <a:endParaRPr lang="zh-CN" altLang="en-US" sz="3600" baseline="300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7929" y="4805277"/>
            <a:ext cx="5955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B0F0"/>
                </a:solidFill>
                <a:latin typeface="Arial"/>
                <a:ea typeface="黑体"/>
              </a:rPr>
              <a:t>e</a:t>
            </a:r>
            <a:r>
              <a:rPr lang="en-US" altLang="zh-CN" sz="3600" b="1" baseline="30000" dirty="0">
                <a:solidFill>
                  <a:srgbClr val="00B0F0"/>
                </a:solidFill>
                <a:latin typeface="Arial"/>
                <a:ea typeface="黑体"/>
              </a:rPr>
              <a:t>-</a:t>
            </a:r>
            <a:r>
              <a:rPr lang="en-US" altLang="zh-CN" sz="2000" b="1" dirty="0" smtClean="0">
                <a:solidFill>
                  <a:srgbClr val="00B0F0"/>
                </a:solidFill>
                <a:latin typeface="Arial"/>
                <a:ea typeface="黑体"/>
              </a:rPr>
              <a:t>  </a:t>
            </a:r>
            <a:r>
              <a:rPr lang="en-US" altLang="zh-CN" sz="2000" dirty="0" smtClean="0">
                <a:solidFill>
                  <a:srgbClr val="00B0F0"/>
                </a:solidFill>
                <a:latin typeface="Arial"/>
                <a:ea typeface="黑体"/>
              </a:rPr>
              <a:t>beam energy</a:t>
            </a:r>
            <a:r>
              <a:rPr lang="zh-CN" altLang="en-US" sz="2000" dirty="0" smtClean="0">
                <a:solidFill>
                  <a:srgbClr val="00B0F0"/>
                </a:solidFill>
                <a:latin typeface="Arial"/>
                <a:ea typeface="黑体"/>
              </a:rPr>
              <a:t>： </a:t>
            </a:r>
            <a:r>
              <a:rPr lang="en-US" altLang="zh-CN" sz="2000" dirty="0" smtClean="0">
                <a:solidFill>
                  <a:srgbClr val="00B0F0"/>
                </a:solidFill>
                <a:latin typeface="Arial"/>
                <a:ea typeface="黑体"/>
              </a:rPr>
              <a:t>4 </a:t>
            </a:r>
            <a:r>
              <a:rPr lang="en-US" altLang="zh-CN" sz="2000" dirty="0" err="1" smtClean="0">
                <a:solidFill>
                  <a:srgbClr val="00B0F0"/>
                </a:solidFill>
                <a:latin typeface="Arial"/>
                <a:ea typeface="黑体"/>
              </a:rPr>
              <a:t>GeV</a:t>
            </a:r>
            <a:endParaRPr lang="en-US" altLang="zh-CN" sz="2000" dirty="0" smtClean="0">
              <a:solidFill>
                <a:srgbClr val="00B0F0"/>
              </a:solidFill>
              <a:latin typeface="Arial"/>
              <a:ea typeface="黑体"/>
            </a:endParaRP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B0F0"/>
                </a:solidFill>
                <a:latin typeface="Arial"/>
                <a:ea typeface="黑体"/>
              </a:rPr>
              <a:t>Beam rms size</a:t>
            </a:r>
            <a:r>
              <a:rPr lang="zh-CN" altLang="en-US" sz="2000" dirty="0" smtClean="0">
                <a:solidFill>
                  <a:srgbClr val="00B0F0"/>
                </a:solidFill>
                <a:latin typeface="Arial"/>
                <a:ea typeface="黑体"/>
              </a:rPr>
              <a:t>：</a:t>
            </a:r>
            <a:r>
              <a:rPr lang="en-US" altLang="zh-CN" sz="2000" dirty="0" smtClean="0">
                <a:solidFill>
                  <a:srgbClr val="00B0F0"/>
                </a:solidFill>
                <a:latin typeface="Arial"/>
                <a:ea typeface="黑体"/>
              </a:rPr>
              <a:t>1 mm @ </a:t>
            </a:r>
            <a:r>
              <a:rPr lang="en-US" altLang="zh-CN" sz="2000" dirty="0" err="1" smtClean="0">
                <a:solidFill>
                  <a:srgbClr val="00B0F0"/>
                </a:solidFill>
                <a:latin typeface="Arial"/>
                <a:ea typeface="黑体"/>
              </a:rPr>
              <a:t>Guass</a:t>
            </a:r>
            <a:r>
              <a:rPr lang="en-US" altLang="zh-CN" sz="2000" dirty="0" smtClean="0">
                <a:solidFill>
                  <a:srgbClr val="00B0F0"/>
                </a:solidFill>
                <a:latin typeface="Arial"/>
                <a:ea typeface="黑体"/>
              </a:rPr>
              <a:t> distribution  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B0F0"/>
                </a:solidFill>
                <a:latin typeface="Arial"/>
                <a:ea typeface="黑体"/>
              </a:rPr>
              <a:t>Target</a:t>
            </a:r>
            <a:r>
              <a:rPr lang="zh-CN" altLang="en-US" sz="2000" dirty="0" smtClean="0">
                <a:solidFill>
                  <a:srgbClr val="00B0F0"/>
                </a:solidFill>
                <a:latin typeface="Arial"/>
                <a:ea typeface="黑体"/>
              </a:rPr>
              <a:t>：</a:t>
            </a:r>
            <a:r>
              <a:rPr lang="en-US" altLang="zh-CN" sz="2000" dirty="0">
                <a:solidFill>
                  <a:srgbClr val="00B0F0"/>
                </a:solidFill>
                <a:latin typeface="Arial"/>
                <a:ea typeface="黑体"/>
              </a:rPr>
              <a:t>L=13 </a:t>
            </a:r>
            <a:r>
              <a:rPr lang="en-US" altLang="zh-CN" sz="2000" dirty="0" smtClean="0">
                <a:solidFill>
                  <a:srgbClr val="00B0F0"/>
                </a:solidFill>
                <a:latin typeface="Arial"/>
                <a:ea typeface="黑体"/>
              </a:rPr>
              <a:t>mm &amp;&amp; r=10 mm @ W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B0F0"/>
                </a:solidFill>
                <a:latin typeface="Arial"/>
                <a:ea typeface="黑体"/>
              </a:rPr>
              <a:t> Deposited energy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8" b="4018"/>
          <a:stretch/>
        </p:blipFill>
        <p:spPr bwMode="auto">
          <a:xfrm>
            <a:off x="7531788" y="3302619"/>
            <a:ext cx="4425249" cy="296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0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0" y="3381454"/>
            <a:ext cx="7597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Aperture: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15</a:t>
            </a:r>
            <a:r>
              <a:rPr lang="en-US" altLang="zh-CN" sz="2800" dirty="0" smtClean="0"/>
              <a:t> 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Average accelerating gradient: 18 MV/m</a:t>
            </a:r>
          </a:p>
          <a:p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POSITRON LINAC: </a:t>
            </a:r>
            <a:r>
              <a:rPr lang="en-US" altLang="zh-CN" sz="3600" dirty="0" smtClean="0">
                <a:solidFill>
                  <a:schemeClr val="tx1"/>
                </a:solidFill>
              </a:rPr>
              <a:t>e</a:t>
            </a:r>
            <a:r>
              <a:rPr lang="en-US" altLang="zh-CN" sz="3600" baseline="30000" dirty="0" smtClean="0">
                <a:solidFill>
                  <a:schemeClr val="tx1"/>
                </a:solidFill>
              </a:rPr>
              <a:t>+ </a:t>
            </a:r>
            <a:r>
              <a:rPr lang="en-US" altLang="zh-CN" sz="3600" dirty="0" smtClean="0">
                <a:solidFill>
                  <a:schemeClr val="tx1"/>
                </a:solidFill>
              </a:rPr>
              <a:t>capture and pre-accelerating</a:t>
            </a:r>
            <a:endParaRPr lang="zh-CN" altLang="en-US" sz="3600" baseline="300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8520" t="2502" r="7650"/>
          <a:stretch/>
        </p:blipFill>
        <p:spPr>
          <a:xfrm>
            <a:off x="6640843" y="3557678"/>
            <a:ext cx="5574344" cy="3123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7452"/>
            <a:ext cx="3309459" cy="21314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459" y="4427222"/>
            <a:ext cx="3287619" cy="211191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2516" y="4828004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</a:rPr>
              <a:t>Accelerating tube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62277" y="4339874"/>
            <a:ext cx="208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Magnetic field 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67693" y="1055753"/>
            <a:ext cx="10515600" cy="23200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67690" y="2691442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200MeV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642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28" y="1013879"/>
            <a:ext cx="5029200" cy="28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9" y="3958154"/>
            <a:ext cx="5043949" cy="28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/>
              <a:t>	POSITRON LINAC: </a:t>
            </a:r>
            <a:r>
              <a:rPr lang="en-US" altLang="zh-CN" sz="3600" dirty="0">
                <a:solidFill>
                  <a:schemeClr val="tx1"/>
                </a:solidFill>
              </a:rPr>
              <a:t>e</a:t>
            </a:r>
            <a:r>
              <a:rPr lang="en-US" altLang="zh-CN" sz="3600" baseline="30000" dirty="0">
                <a:solidFill>
                  <a:schemeClr val="tx1"/>
                </a:solidFill>
              </a:rPr>
              <a:t>+ </a:t>
            </a:r>
            <a:r>
              <a:rPr lang="en-US" altLang="zh-CN" sz="3600" dirty="0" smtClean="0">
                <a:solidFill>
                  <a:schemeClr val="tx1"/>
                </a:solidFill>
              </a:rPr>
              <a:t>capture and pre-accelerating</a:t>
            </a:r>
            <a:endParaRPr lang="zh-CN" altLang="en-US" sz="3600" baseline="300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61189" y="894346"/>
            <a:ext cx="248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Beam envelope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89573" y="2015594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X (cm)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2489572" y="3393278"/>
            <a:ext cx="105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Y (cm) 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2489572" y="4827162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Phase (</a:t>
            </a:r>
            <a:r>
              <a:rPr lang="en-US" altLang="zh-CN" sz="2400" b="1" dirty="0" err="1" smtClean="0"/>
              <a:t>deg</a:t>
            </a:r>
            <a:r>
              <a:rPr lang="en-US" altLang="zh-CN" sz="2400" b="1" dirty="0" smtClean="0"/>
              <a:t>)</a:t>
            </a:r>
            <a:endParaRPr lang="zh-CN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2489572" y="6259609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400" b="1" dirty="0" smtClean="0"/>
              <a:t>Δ</a:t>
            </a:r>
            <a:r>
              <a:rPr lang="en-US" altLang="zh-CN" sz="2400" b="1" dirty="0" smtClean="0"/>
              <a:t>W (MeV)</a:t>
            </a:r>
            <a:endParaRPr lang="zh-CN" altLang="en-US" sz="2400" b="1" dirty="0"/>
          </a:p>
        </p:txBody>
      </p:sp>
      <p:pic>
        <p:nvPicPr>
          <p:cNvPr id="12" name="内容占位符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5400" r="9050"/>
          <a:stretch/>
        </p:blipFill>
        <p:spPr>
          <a:xfrm>
            <a:off x="5365336" y="1114126"/>
            <a:ext cx="6722294" cy="36540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986887" y="5167321"/>
            <a:ext cx="5479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Beam distribution at pre-accelerating exit</a:t>
            </a:r>
            <a:endParaRPr lang="zh-CN" altLang="en-US" sz="2400" b="1" dirty="0"/>
          </a:p>
        </p:txBody>
      </p:sp>
      <p:sp>
        <p:nvSpPr>
          <p:cNvPr id="16" name="椭圆 15"/>
          <p:cNvSpPr/>
          <p:nvPr/>
        </p:nvSpPr>
        <p:spPr>
          <a:xfrm>
            <a:off x="9335730" y="2156346"/>
            <a:ext cx="299590" cy="5131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6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/>
              <a:t>	POSITRON LINAC: </a:t>
            </a:r>
            <a:r>
              <a:rPr lang="en-US" altLang="zh-CN" sz="3600" dirty="0">
                <a:solidFill>
                  <a:schemeClr val="tx1"/>
                </a:solidFill>
              </a:rPr>
              <a:t>e</a:t>
            </a:r>
            <a:r>
              <a:rPr lang="en-US" altLang="zh-CN" sz="3600" baseline="30000" dirty="0">
                <a:solidFill>
                  <a:schemeClr val="tx1"/>
                </a:solidFill>
              </a:rPr>
              <a:t>+ </a:t>
            </a:r>
            <a:r>
              <a:rPr lang="en-US" altLang="zh-CN" sz="3600" dirty="0" smtClean="0">
                <a:solidFill>
                  <a:schemeClr val="tx1"/>
                </a:solidFill>
              </a:rPr>
              <a:t>capture and pre-accelerating</a:t>
            </a:r>
            <a:endParaRPr lang="zh-CN" altLang="en-US" sz="3600" baseline="30000" dirty="0">
              <a:solidFill>
                <a:schemeClr val="tx1"/>
              </a:solidFill>
            </a:endParaRPr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58" t="2537" r="7047"/>
          <a:stretch/>
        </p:blipFill>
        <p:spPr>
          <a:xfrm>
            <a:off x="0" y="1221915"/>
            <a:ext cx="9689690" cy="5220928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5545393" y="1755059"/>
            <a:ext cx="1666568" cy="246298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837174" y="1946787"/>
            <a:ext cx="220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/>
              <a:t>Collimator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27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POSITRON LINAC: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Linac</a:t>
            </a: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simulation with 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S</a:t>
            </a:r>
            <a:r>
              <a:rPr lang="en-US" altLang="zh-CN" sz="3600" dirty="0" smtClean="0">
                <a:solidFill>
                  <a:schemeClr val="tx1"/>
                </a:solidFill>
              </a:rPr>
              <a:t>-band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1009935"/>
            <a:ext cx="681023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energy: 200 MeV-&gt; 6GeV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200 MeV-&gt;1.1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15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(S-band without SLED)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1.1 GeV-&gt; 4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27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</a:t>
            </a:r>
            <a:r>
              <a:rPr lang="en-US" altLang="zh-CN" sz="2000" dirty="0">
                <a:solidFill>
                  <a:srgbClr val="2185DF"/>
                </a:solidFill>
              </a:rPr>
              <a:t>S-band </a:t>
            </a:r>
            <a:r>
              <a:rPr lang="en-US" altLang="zh-CN" sz="2000" dirty="0" smtClean="0">
                <a:solidFill>
                  <a:srgbClr val="2185DF"/>
                </a:solidFill>
              </a:rPr>
              <a:t>with SLED)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4</a:t>
            </a: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>
                <a:solidFill>
                  <a:srgbClr val="2185DF"/>
                </a:solidFill>
              </a:rPr>
              <a:t>GeV-&gt; </a:t>
            </a:r>
            <a:r>
              <a:rPr lang="en-US" altLang="zh-CN" sz="2000" dirty="0" smtClean="0">
                <a:solidFill>
                  <a:srgbClr val="2185DF"/>
                </a:solidFill>
              </a:rPr>
              <a:t>6 GeV</a:t>
            </a:r>
            <a:r>
              <a:rPr lang="en-US" altLang="zh-CN" sz="2000" dirty="0">
                <a:solidFill>
                  <a:srgbClr val="2185DF"/>
                </a:solidFill>
              </a:rPr>
              <a:t>: </a:t>
            </a:r>
            <a:r>
              <a:rPr lang="en-US" altLang="zh-CN" sz="2000" b="1" dirty="0">
                <a:solidFill>
                  <a:srgbClr val="FF0000"/>
                </a:solidFill>
              </a:rPr>
              <a:t>27</a:t>
            </a:r>
            <a:r>
              <a:rPr lang="en-US" altLang="zh-CN" sz="2000" dirty="0">
                <a:solidFill>
                  <a:srgbClr val="2185DF"/>
                </a:solidFill>
              </a:rPr>
              <a:t> MV/m </a:t>
            </a:r>
            <a:r>
              <a:rPr lang="en-US" altLang="zh-CN" sz="2000" dirty="0" smtClean="0">
                <a:solidFill>
                  <a:srgbClr val="2185DF"/>
                </a:solidFill>
              </a:rPr>
              <a:t>(</a:t>
            </a:r>
            <a:r>
              <a:rPr lang="en-US" altLang="zh-CN" sz="2000" dirty="0">
                <a:solidFill>
                  <a:srgbClr val="2185DF"/>
                </a:solidFill>
              </a:rPr>
              <a:t>S-band </a:t>
            </a:r>
            <a:r>
              <a:rPr lang="en-US" altLang="zh-CN" sz="2000" dirty="0" smtClean="0">
                <a:solidFill>
                  <a:srgbClr val="2185DF"/>
                </a:solidFill>
              </a:rPr>
              <a:t>with </a:t>
            </a:r>
            <a:r>
              <a:rPr lang="en-US" altLang="zh-CN" sz="2000" dirty="0">
                <a:solidFill>
                  <a:srgbClr val="2185DF"/>
                </a:solidFill>
              </a:rPr>
              <a:t>SLED</a:t>
            </a:r>
            <a:r>
              <a:rPr lang="en-US" altLang="zh-CN" sz="2000" dirty="0" smtClean="0">
                <a:solidFill>
                  <a:srgbClr val="2185DF"/>
                </a:solidFill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charge per bunch: 3.2 </a:t>
            </a:r>
            <a:r>
              <a:rPr lang="en-US" altLang="zh-CN" sz="2000" dirty="0" err="1" smtClean="0">
                <a:solidFill>
                  <a:srgbClr val="2185DF"/>
                </a:solidFill>
              </a:rPr>
              <a:t>nC</a:t>
            </a: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Emittance: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0.302</a:t>
            </a:r>
            <a:r>
              <a:rPr lang="en-US" altLang="zh-CN" sz="2000" dirty="0" smtClean="0">
                <a:solidFill>
                  <a:srgbClr val="2185DF"/>
                </a:solidFill>
              </a:rPr>
              <a:t> mm-mrad</a:t>
            </a:r>
            <a:r>
              <a:rPr lang="zh-CN" altLang="en-US" sz="2000" dirty="0" smtClean="0">
                <a:solidFill>
                  <a:srgbClr val="2185DF"/>
                </a:solidFill>
              </a:rPr>
              <a:t> </a:t>
            </a: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Energy spread (&lt;1×10</a:t>
            </a:r>
            <a:r>
              <a:rPr lang="en-US" altLang="zh-CN" sz="2000" baseline="30000" dirty="0">
                <a:solidFill>
                  <a:srgbClr val="2185DF"/>
                </a:solidFill>
              </a:rPr>
              <a:t>-3</a:t>
            </a:r>
            <a:r>
              <a:rPr lang="en-US" altLang="zh-CN" sz="2000" dirty="0" smtClean="0">
                <a:solidFill>
                  <a:srgbClr val="2185DF"/>
                </a:solidFill>
              </a:rPr>
              <a:t>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1.2×10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-3</a:t>
            </a:r>
            <a:r>
              <a:rPr lang="en-US" altLang="zh-CN" sz="2000" baseline="30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 smtClean="0">
                <a:solidFill>
                  <a:srgbClr val="2185DF"/>
                </a:solidFill>
              </a:rPr>
              <a:t>, need more optimization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2185DF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2185D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43" y="4017759"/>
            <a:ext cx="3750349" cy="2817171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846" r="8634"/>
          <a:stretch/>
        </p:blipFill>
        <p:spPr>
          <a:xfrm>
            <a:off x="82111" y="4104109"/>
            <a:ext cx="7257700" cy="28375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67526"/>
            <a:ext cx="4560352" cy="342562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961564" y="6127845"/>
            <a:ext cx="545911" cy="49131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POSITRON </a:t>
            </a:r>
            <a:r>
              <a:rPr lang="en-US" altLang="zh-CN" sz="3600" dirty="0"/>
              <a:t>LINAC</a:t>
            </a:r>
            <a:r>
              <a:rPr lang="en-US" altLang="zh-CN" sz="3600" dirty="0" smtClean="0"/>
              <a:t>: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Linac</a:t>
            </a: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simulation with </a:t>
            </a:r>
            <a:r>
              <a:rPr lang="en-US" altLang="zh-CN" sz="3600" b="1" i="1" dirty="0" smtClean="0">
                <a:solidFill>
                  <a:srgbClr val="FF0000"/>
                </a:solidFill>
              </a:rPr>
              <a:t>C</a:t>
            </a:r>
            <a:r>
              <a:rPr lang="en-US" altLang="zh-CN" sz="3600" dirty="0" smtClean="0">
                <a:solidFill>
                  <a:schemeClr val="tx1"/>
                </a:solidFill>
              </a:rPr>
              <a:t>-band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928047"/>
            <a:ext cx="68102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energy: 200 MeV-&gt; 6GeV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200 MeV-&gt;1.1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15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(S-band without SLED)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1.1 GeV-&gt; 4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27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</a:t>
            </a:r>
            <a:r>
              <a:rPr lang="en-US" altLang="zh-CN" sz="2000" dirty="0">
                <a:solidFill>
                  <a:srgbClr val="2185DF"/>
                </a:solidFill>
              </a:rPr>
              <a:t>S-band </a:t>
            </a:r>
            <a:r>
              <a:rPr lang="en-US" altLang="zh-CN" sz="2000" dirty="0" smtClean="0">
                <a:solidFill>
                  <a:srgbClr val="2185DF"/>
                </a:solidFill>
              </a:rPr>
              <a:t>with SLED)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4</a:t>
            </a: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>
                <a:solidFill>
                  <a:srgbClr val="2185DF"/>
                </a:solidFill>
              </a:rPr>
              <a:t>GeV-&gt; </a:t>
            </a:r>
            <a:r>
              <a:rPr lang="en-US" altLang="zh-CN" sz="2000" dirty="0" smtClean="0">
                <a:solidFill>
                  <a:srgbClr val="2185DF"/>
                </a:solidFill>
              </a:rPr>
              <a:t>6 GeV</a:t>
            </a:r>
            <a:r>
              <a:rPr lang="en-US" altLang="zh-CN" sz="2000" dirty="0">
                <a:solidFill>
                  <a:srgbClr val="2185DF"/>
                </a:solidFill>
              </a:rPr>
              <a:t>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45</a:t>
            </a: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>
                <a:solidFill>
                  <a:srgbClr val="2185DF"/>
                </a:solidFill>
              </a:rPr>
              <a:t>MV/m </a:t>
            </a:r>
            <a:r>
              <a:rPr lang="en-US" altLang="zh-CN" sz="2000" dirty="0" smtClean="0">
                <a:solidFill>
                  <a:srgbClr val="2185DF"/>
                </a:solidFill>
              </a:rPr>
              <a:t>(C-band with </a:t>
            </a:r>
            <a:r>
              <a:rPr lang="en-US" altLang="zh-CN" sz="2000" dirty="0">
                <a:solidFill>
                  <a:srgbClr val="2185DF"/>
                </a:solidFill>
              </a:rPr>
              <a:t>SLED</a:t>
            </a:r>
            <a:r>
              <a:rPr lang="en-US" altLang="zh-CN" sz="2000" dirty="0" smtClean="0">
                <a:solidFill>
                  <a:srgbClr val="2185DF"/>
                </a:solidFill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charge per bunch: 3.2 </a:t>
            </a:r>
            <a:r>
              <a:rPr lang="en-US" altLang="zh-CN" sz="2000" dirty="0" err="1" smtClean="0">
                <a:solidFill>
                  <a:srgbClr val="2185DF"/>
                </a:solidFill>
              </a:rPr>
              <a:t>nC</a:t>
            </a: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Emittance: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0.302</a:t>
            </a: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>
                <a:solidFill>
                  <a:srgbClr val="2185DF"/>
                </a:solidFill>
              </a:rPr>
              <a:t>mm-mrad</a:t>
            </a:r>
            <a:r>
              <a:rPr lang="zh-CN" altLang="en-US" sz="2000" dirty="0">
                <a:solidFill>
                  <a:srgbClr val="2185DF"/>
                </a:solidFill>
              </a:rPr>
              <a:t> </a:t>
            </a: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Energy spread (&lt;1×10</a:t>
            </a:r>
            <a:r>
              <a:rPr lang="en-US" altLang="zh-CN" sz="2000" baseline="30000" dirty="0">
                <a:solidFill>
                  <a:srgbClr val="2185DF"/>
                </a:solidFill>
              </a:rPr>
              <a:t>-3</a:t>
            </a:r>
            <a:r>
              <a:rPr lang="en-US" altLang="zh-CN" sz="2000" dirty="0">
                <a:solidFill>
                  <a:srgbClr val="2185DF"/>
                </a:solidFill>
              </a:rPr>
              <a:t>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2.2×10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-3</a:t>
            </a:r>
            <a:r>
              <a:rPr lang="en-US" altLang="zh-CN" sz="2000" baseline="30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>
                <a:solidFill>
                  <a:srgbClr val="2185DF"/>
                </a:solidFill>
              </a:rPr>
              <a:t>, need more </a:t>
            </a:r>
            <a:r>
              <a:rPr lang="en-US" altLang="zh-CN" sz="2000" dirty="0" smtClean="0">
                <a:solidFill>
                  <a:srgbClr val="2185DF"/>
                </a:solidFill>
              </a:rPr>
              <a:t>optimization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length is more critical for energy spread control</a:t>
            </a:r>
            <a:endParaRPr lang="en-US" altLang="zh-CN" sz="2000" dirty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2185D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5428" r="8572"/>
          <a:stretch/>
        </p:blipFill>
        <p:spPr>
          <a:xfrm>
            <a:off x="3133231" y="4096439"/>
            <a:ext cx="6570327" cy="27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239" y="1105468"/>
            <a:ext cx="12055522" cy="575253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dirty="0" smtClean="0"/>
              <a:t> Finished the preliminary design of </a:t>
            </a:r>
            <a:r>
              <a:rPr lang="en-US" altLang="zh-CN" b="1" dirty="0" smtClean="0"/>
              <a:t>electron</a:t>
            </a:r>
            <a:r>
              <a:rPr lang="en-US" altLang="zh-CN" dirty="0" smtClean="0"/>
              <a:t> linac </a:t>
            </a:r>
            <a:r>
              <a:rPr lang="en-US" altLang="zh-CN" i="1" dirty="0" smtClean="0">
                <a:solidFill>
                  <a:srgbClr val="00B0F0"/>
                </a:solidFill>
              </a:rPr>
              <a:t>with Wakefield /without errors</a:t>
            </a:r>
            <a:r>
              <a:rPr lang="en-US" altLang="zh-CN" dirty="0" smtClean="0"/>
              <a:t>, </a:t>
            </a:r>
            <a:r>
              <a:rPr lang="en-US" altLang="zh-CN" dirty="0"/>
              <a:t>preliminary </a:t>
            </a:r>
            <a:r>
              <a:rPr lang="en-US" altLang="zh-CN" dirty="0" smtClean="0"/>
              <a:t>start-to-end simulation</a:t>
            </a:r>
            <a:r>
              <a:rPr lang="en-US" altLang="zh-CN" dirty="0"/>
              <a:t>: </a:t>
            </a:r>
            <a:r>
              <a:rPr lang="en-US" altLang="zh-CN" dirty="0" smtClean="0"/>
              <a:t>bunching system/pre-accelerating(200 MeV)/high current linac design (10 </a:t>
            </a:r>
            <a:r>
              <a:rPr lang="en-US" altLang="zh-CN" dirty="0" err="1" smtClean="0"/>
              <a:t>nC</a:t>
            </a:r>
            <a:r>
              <a:rPr lang="en-US" altLang="zh-CN" dirty="0" smtClean="0"/>
              <a:t> @ 4 GeV)/baseline linac design (3.2 </a:t>
            </a:r>
            <a:r>
              <a:rPr lang="en-US" altLang="zh-CN" dirty="0" err="1" smtClean="0"/>
              <a:t>nC</a:t>
            </a:r>
            <a:r>
              <a:rPr lang="en-US" altLang="zh-CN" dirty="0" smtClean="0"/>
              <a:t> @ 6 GeV);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dirty="0" smtClean="0"/>
              <a:t> </a:t>
            </a:r>
            <a:r>
              <a:rPr lang="en-US" altLang="zh-CN" dirty="0"/>
              <a:t>Finished the preliminary design of </a:t>
            </a:r>
            <a:r>
              <a:rPr lang="en-US" altLang="zh-CN" b="1" dirty="0" smtClean="0"/>
              <a:t>positron</a:t>
            </a:r>
            <a:r>
              <a:rPr lang="en-US" altLang="zh-CN" dirty="0" smtClean="0"/>
              <a:t> linac </a:t>
            </a:r>
            <a:r>
              <a:rPr lang="en-US" altLang="zh-CN" i="1" dirty="0" smtClean="0">
                <a:solidFill>
                  <a:srgbClr val="00B0F0"/>
                </a:solidFill>
              </a:rPr>
              <a:t>with Wakefield /without </a:t>
            </a:r>
            <a:r>
              <a:rPr lang="en-US" altLang="zh-CN" i="1" dirty="0">
                <a:solidFill>
                  <a:srgbClr val="00B0F0"/>
                </a:solidFill>
              </a:rPr>
              <a:t>errors</a:t>
            </a:r>
            <a:r>
              <a:rPr lang="en-US" altLang="zh-CN" dirty="0"/>
              <a:t>, preliminary start-to-end </a:t>
            </a:r>
            <a:r>
              <a:rPr lang="en-US" altLang="zh-CN" dirty="0" smtClean="0"/>
              <a:t>simulation: positron source/positron capture (AMD)/ pre-accelerating ( 200 MeV)/baseline linac design (3.2 </a:t>
            </a:r>
            <a:r>
              <a:rPr lang="en-US" altLang="zh-CN" dirty="0" err="1" smtClean="0"/>
              <a:t>nC</a:t>
            </a:r>
            <a:r>
              <a:rPr lang="en-US" altLang="zh-CN" dirty="0" smtClean="0"/>
              <a:t> @ 6GeV);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dirty="0" smtClean="0"/>
              <a:t>For emittance, electron linac can meet the requirement, positron linac can almost  </a:t>
            </a:r>
            <a:r>
              <a:rPr lang="en-US" altLang="zh-CN" dirty="0"/>
              <a:t>meet the </a:t>
            </a:r>
            <a:r>
              <a:rPr lang="en-US" altLang="zh-CN" dirty="0" smtClean="0"/>
              <a:t>requirement. Considering errors and damping ring for positron, emittance can meet </a:t>
            </a:r>
            <a:r>
              <a:rPr lang="en-US" altLang="zh-CN" dirty="0"/>
              <a:t>the </a:t>
            </a:r>
            <a:r>
              <a:rPr lang="en-US" altLang="zh-CN" dirty="0" smtClean="0"/>
              <a:t>requirement;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dirty="0" smtClean="0"/>
              <a:t>For energy spread, both </a:t>
            </a:r>
            <a:r>
              <a:rPr lang="en-US" altLang="zh-CN" dirty="0"/>
              <a:t>electron linac </a:t>
            </a:r>
            <a:r>
              <a:rPr lang="en-US" altLang="zh-CN" dirty="0" smtClean="0"/>
              <a:t>and </a:t>
            </a:r>
            <a:r>
              <a:rPr lang="en-US" altLang="zh-CN" dirty="0"/>
              <a:t>positron linac </a:t>
            </a:r>
            <a:r>
              <a:rPr lang="en-US" altLang="zh-CN" dirty="0" smtClean="0"/>
              <a:t>need further optimization to meet requirement;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dirty="0" smtClean="0"/>
              <a:t>For high energy section (4 GeV~6 GeV), we have studied C-band accelerating tube, beam dynamics almost same as S-band accelerating tube and energy spread control is need more consideration. 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SUMMARY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07261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28299"/>
            <a:ext cx="10515600" cy="2470244"/>
          </a:xfrm>
        </p:spPr>
        <p:txBody>
          <a:bodyPr/>
          <a:lstStyle/>
          <a:p>
            <a:r>
              <a:rPr lang="en-US" altLang="zh-CN" dirty="0" smtClean="0"/>
              <a:t>Optimization of baseline linac design</a:t>
            </a:r>
          </a:p>
          <a:p>
            <a:r>
              <a:rPr lang="en-US" altLang="zh-CN" dirty="0"/>
              <a:t>B</a:t>
            </a:r>
            <a:r>
              <a:rPr lang="en-US" altLang="zh-CN" dirty="0" smtClean="0"/>
              <a:t>eam loss study and control </a:t>
            </a:r>
          </a:p>
          <a:p>
            <a:r>
              <a:rPr lang="en-US" altLang="zh-CN" dirty="0" smtClean="0"/>
              <a:t>Considering errors of all elements in linac design</a:t>
            </a:r>
          </a:p>
          <a:p>
            <a:r>
              <a:rPr lang="en-US" altLang="zh-CN" dirty="0" smtClean="0"/>
              <a:t>……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Plan</a:t>
            </a:r>
            <a:endParaRPr lang="en-US" altLang="zh-CN" sz="3600" dirty="0"/>
          </a:p>
        </p:txBody>
      </p:sp>
      <p:sp>
        <p:nvSpPr>
          <p:cNvPr id="5" name="矩形 4"/>
          <p:cNvSpPr/>
          <p:nvPr/>
        </p:nvSpPr>
        <p:spPr>
          <a:xfrm>
            <a:off x="1294622" y="4550475"/>
            <a:ext cx="9602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 for your attention!</a:t>
            </a:r>
            <a:endParaRPr lang="zh-CN" altLang="en-US" sz="6000" b="1" i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949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53"/>
          <p:cNvSpPr>
            <a:spLocks noChangeShapeType="1"/>
          </p:cNvSpPr>
          <p:nvPr/>
        </p:nvSpPr>
        <p:spPr bwMode="gray">
          <a:xfrm>
            <a:off x="2976616" y="4784486"/>
            <a:ext cx="5534146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346" name="Text Box 255"/>
          <p:cNvSpPr txBox="1">
            <a:spLocks noChangeArrowheads="1"/>
          </p:cNvSpPr>
          <p:nvPr/>
        </p:nvSpPr>
        <p:spPr bwMode="gray">
          <a:xfrm>
            <a:off x="2844615" y="428411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Line 256"/>
          <p:cNvSpPr>
            <a:spLocks noChangeShapeType="1"/>
          </p:cNvSpPr>
          <p:nvPr/>
        </p:nvSpPr>
        <p:spPr bwMode="gray">
          <a:xfrm>
            <a:off x="2976616" y="2269886"/>
            <a:ext cx="5534147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349" name="Text Box 258"/>
          <p:cNvSpPr txBox="1">
            <a:spLocks noChangeArrowheads="1"/>
          </p:cNvSpPr>
          <p:nvPr/>
        </p:nvSpPr>
        <p:spPr bwMode="gray">
          <a:xfrm>
            <a:off x="4281273" y="1812021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Introduction</a:t>
            </a:r>
          </a:p>
        </p:txBody>
      </p:sp>
      <p:sp>
        <p:nvSpPr>
          <p:cNvPr id="14350" name="Text Box 259"/>
          <p:cNvSpPr txBox="1">
            <a:spLocks noChangeArrowheads="1"/>
          </p:cNvSpPr>
          <p:nvPr/>
        </p:nvSpPr>
        <p:spPr bwMode="gray">
          <a:xfrm>
            <a:off x="2844615" y="176951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" name="Line 260"/>
          <p:cNvSpPr>
            <a:spLocks noChangeShapeType="1"/>
          </p:cNvSpPr>
          <p:nvPr/>
        </p:nvSpPr>
        <p:spPr bwMode="gray">
          <a:xfrm>
            <a:off x="2976616" y="3108086"/>
            <a:ext cx="5534146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Line 263"/>
          <p:cNvSpPr>
            <a:spLocks noChangeShapeType="1"/>
          </p:cNvSpPr>
          <p:nvPr/>
        </p:nvSpPr>
        <p:spPr bwMode="gray">
          <a:xfrm>
            <a:off x="2978204" y="3944700"/>
            <a:ext cx="5532559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356" name="Text Box 265"/>
          <p:cNvSpPr txBox="1">
            <a:spLocks noChangeArrowheads="1"/>
          </p:cNvSpPr>
          <p:nvPr/>
        </p:nvSpPr>
        <p:spPr bwMode="gray">
          <a:xfrm>
            <a:off x="2844615" y="344591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59" name="Text Box 268"/>
          <p:cNvSpPr txBox="1">
            <a:spLocks noChangeArrowheads="1"/>
          </p:cNvSpPr>
          <p:nvPr/>
        </p:nvSpPr>
        <p:spPr bwMode="gray">
          <a:xfrm>
            <a:off x="2696001" y="463292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360" name="Text Box 258"/>
          <p:cNvSpPr txBox="1">
            <a:spLocks noChangeArrowheads="1"/>
          </p:cNvSpPr>
          <p:nvPr/>
        </p:nvSpPr>
        <p:spPr bwMode="gray">
          <a:xfrm>
            <a:off x="4281273" y="2626409"/>
            <a:ext cx="2034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latin typeface="Arial" panose="020B0604020202020204" pitchFamily="34" charset="0"/>
              </a:rPr>
              <a:t>Electron linac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4361" name="Text Box 258"/>
          <p:cNvSpPr txBox="1">
            <a:spLocks noChangeArrowheads="1"/>
          </p:cNvSpPr>
          <p:nvPr/>
        </p:nvSpPr>
        <p:spPr bwMode="gray">
          <a:xfrm>
            <a:off x="4281273" y="3545571"/>
            <a:ext cx="2034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Positron linac</a:t>
            </a:r>
          </a:p>
        </p:txBody>
      </p:sp>
      <p:sp>
        <p:nvSpPr>
          <p:cNvPr id="14362" name="Text Box 258"/>
          <p:cNvSpPr txBox="1">
            <a:spLocks noChangeArrowheads="1"/>
          </p:cNvSpPr>
          <p:nvPr/>
        </p:nvSpPr>
        <p:spPr bwMode="gray">
          <a:xfrm>
            <a:off x="4281272" y="4355196"/>
            <a:ext cx="2494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Summary &amp; Plan</a:t>
            </a:r>
          </a:p>
        </p:txBody>
      </p:sp>
      <p:sp>
        <p:nvSpPr>
          <p:cNvPr id="3" name="六边形 2"/>
          <p:cNvSpPr>
            <a:spLocks noChangeAspect="1"/>
          </p:cNvSpPr>
          <p:nvPr/>
        </p:nvSpPr>
        <p:spPr>
          <a:xfrm>
            <a:off x="2683159" y="1983847"/>
            <a:ext cx="668568" cy="576000"/>
          </a:xfrm>
          <a:prstGeom prst="hexagon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5" name="六边形 24"/>
          <p:cNvSpPr>
            <a:spLocks noChangeAspect="1"/>
          </p:cNvSpPr>
          <p:nvPr/>
        </p:nvSpPr>
        <p:spPr>
          <a:xfrm>
            <a:off x="2683159" y="2820196"/>
            <a:ext cx="668568" cy="576000"/>
          </a:xfrm>
          <a:prstGeom prst="hexagon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六边形 25"/>
          <p:cNvSpPr>
            <a:spLocks noChangeAspect="1"/>
          </p:cNvSpPr>
          <p:nvPr/>
        </p:nvSpPr>
        <p:spPr>
          <a:xfrm>
            <a:off x="2683159" y="3655780"/>
            <a:ext cx="668568" cy="576000"/>
          </a:xfrm>
          <a:prstGeom prst="hexagon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7" name="六边形 26"/>
          <p:cNvSpPr>
            <a:spLocks noChangeAspect="1"/>
          </p:cNvSpPr>
          <p:nvPr/>
        </p:nvSpPr>
        <p:spPr>
          <a:xfrm>
            <a:off x="2683159" y="4476380"/>
            <a:ext cx="668568" cy="576000"/>
          </a:xfrm>
          <a:prstGeom prst="hexagon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5581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Outline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3963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75442"/>
              </p:ext>
            </p:extLst>
          </p:nvPr>
        </p:nvGraphicFramePr>
        <p:xfrm>
          <a:off x="852409" y="1442716"/>
          <a:ext cx="9604051" cy="50080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64988"/>
                <a:gridCol w="1744990"/>
                <a:gridCol w="1122520"/>
                <a:gridCol w="2071553"/>
              </a:tblGrid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Symbol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Unit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Value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 /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beam </a:t>
                      </a:r>
                      <a:r>
                        <a:rPr lang="en-US" sz="2400" kern="100" dirty="0">
                          <a:effectLst/>
                          <a:latin typeface="+mn-lt"/>
                        </a:rPr>
                        <a:t>energy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400" i="1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2400" kern="100" baseline="-25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400" kern="100" baseline="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2400" i="1" kern="1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i="1" kern="100" baseline="-250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i="1" kern="100" baseline="-25000" dirty="0" smtClean="0">
                          <a:effectLst/>
                          <a:latin typeface="+mn-lt"/>
                        </a:rPr>
                        <a:t>+</a:t>
                      </a:r>
                      <a:endParaRPr lang="zh-CN" altLang="zh-CN" sz="2000" i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6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24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2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Hz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50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>
                          <a:effectLst/>
                          <a:latin typeface="+mn-lt"/>
                        </a:rPr>
                        <a:t>bunch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population @ 6 </a:t>
                      </a:r>
                      <a:r>
                        <a:rPr lang="en-US" sz="2400" kern="100" dirty="0" err="1" smtClean="0">
                          <a:effectLst/>
                          <a:latin typeface="+mn-lt"/>
                        </a:rPr>
                        <a:t>GeV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baseline="0" dirty="0" smtClean="0">
                          <a:effectLst/>
                          <a:latin typeface="+mn-lt"/>
                        </a:rPr>
                        <a:t>Ne-/</a:t>
                      </a:r>
                      <a:r>
                        <a:rPr lang="en-US" altLang="zh-CN" sz="2400" i="1" kern="100" baseline="0" dirty="0" smtClean="0">
                          <a:effectLst/>
                          <a:latin typeface="+mn-lt"/>
                        </a:rPr>
                        <a:t>Ne+</a:t>
                      </a:r>
                      <a:endParaRPr lang="zh-CN" altLang="zh-CN" sz="2000" i="1" kern="100" baseline="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2×10</a:t>
                      </a:r>
                      <a:r>
                        <a:rPr lang="en-US" sz="24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2400" kern="1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b="0" i="1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Ne-/</a:t>
                      </a:r>
                      <a:r>
                        <a:rPr kumimoji="0" lang="en-US" altLang="zh-CN" sz="2400" b="0" i="1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Ne+</a:t>
                      </a:r>
                      <a:endParaRPr lang="zh-CN" altLang="zh-CN" sz="1800" i="1" kern="100" baseline="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2400" kern="100" dirty="0">
                          <a:effectLst/>
                          <a:latin typeface="+mn-lt"/>
                        </a:rPr>
                        <a:t>spread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24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2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&lt;1×10-3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+mn-lt"/>
                        </a:rPr>
                        <a:t>Emitance</a:t>
                      </a:r>
                      <a:r>
                        <a:rPr lang="en-US" sz="2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+mn-lt"/>
                        </a:rPr>
                        <a:t>)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&lt;0.3 </a:t>
                      </a: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mrad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beam</a:t>
                      </a:r>
                      <a:r>
                        <a:rPr lang="en-US" altLang="zh-CN" sz="2400" kern="100" baseline="0" dirty="0" smtClean="0">
                          <a:effectLst/>
                          <a:latin typeface="+mn-lt"/>
                        </a:rPr>
                        <a:t> energy on Target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</a:rPr>
                        <a:t> 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  <a:latin typeface="+mn-lt"/>
                        </a:rPr>
                        <a:t> bunch</a:t>
                      </a:r>
                      <a:r>
                        <a:rPr lang="en-US" altLang="zh-CN" sz="2400" kern="100" baseline="0" dirty="0" smtClean="0">
                          <a:effectLst/>
                          <a:latin typeface="+mn-lt"/>
                        </a:rPr>
                        <a:t> charge on Target</a:t>
                      </a:r>
                      <a:endParaRPr lang="zh-CN" altLang="zh-CN" sz="24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INTRODUCTION: </a:t>
            </a:r>
            <a:r>
              <a:rPr lang="en-US" altLang="zh-CN" sz="3600" dirty="0" smtClean="0">
                <a:solidFill>
                  <a:schemeClr val="tx1"/>
                </a:solidFill>
              </a:rPr>
              <a:t>Main parameters of Injector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1914" y="1009935"/>
            <a:ext cx="8877702" cy="33495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INTRODUCTION</a:t>
            </a:r>
            <a:r>
              <a:rPr lang="en-US" altLang="zh-CN" sz="3600" dirty="0"/>
              <a:t>: </a:t>
            </a:r>
            <a:r>
              <a:rPr lang="en-US" altLang="zh-CN" sz="3600" dirty="0">
                <a:solidFill>
                  <a:schemeClr val="tx1"/>
                </a:solidFill>
              </a:rPr>
              <a:t>Layout </a:t>
            </a:r>
            <a:r>
              <a:rPr lang="en-US" altLang="zh-CN" sz="3600" dirty="0" smtClean="0">
                <a:solidFill>
                  <a:schemeClr val="tx1"/>
                </a:solidFill>
              </a:rPr>
              <a:t>of Injector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226" y="4038289"/>
            <a:ext cx="91764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Injection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1.1 GeV damping ring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SLED </a:t>
            </a:r>
            <a:r>
              <a:rPr lang="en-US" altLang="zh-CN" sz="2400" b="1" dirty="0" smtClean="0"/>
              <a:t>(</a:t>
            </a:r>
            <a:r>
              <a:rPr lang="en-US" altLang="zh-CN" sz="2400" b="1" i="1" u="sng" dirty="0" smtClean="0">
                <a:solidFill>
                  <a:srgbClr val="FF0000"/>
                </a:solidFill>
              </a:rPr>
              <a:t>SL</a:t>
            </a:r>
            <a:r>
              <a:rPr lang="en-US" altLang="zh-CN" sz="2400" b="1" dirty="0" smtClean="0"/>
              <a:t>AC </a:t>
            </a:r>
            <a:r>
              <a:rPr lang="en-US" altLang="zh-CN" sz="2400" b="1" i="1" u="sng" dirty="0">
                <a:solidFill>
                  <a:srgbClr val="FF0000"/>
                </a:solidFill>
              </a:rPr>
              <a:t>E</a:t>
            </a:r>
            <a:r>
              <a:rPr lang="en-US" altLang="zh-CN" sz="2400" b="1" dirty="0"/>
              <a:t>nergy </a:t>
            </a:r>
            <a:r>
              <a:rPr lang="en-US" altLang="zh-CN" sz="2400" b="1" i="1" u="sng" dirty="0" smtClean="0">
                <a:solidFill>
                  <a:srgbClr val="FF0000"/>
                </a:solidFill>
              </a:rPr>
              <a:t>D</a:t>
            </a:r>
            <a:r>
              <a:rPr lang="en-US" altLang="zh-CN" sz="2400" b="1" dirty="0" smtClean="0"/>
              <a:t>oubler):  </a:t>
            </a:r>
            <a:r>
              <a:rPr lang="en-US" altLang="zh-CN" sz="2400" b="1" i="1" dirty="0" smtClean="0">
                <a:solidFill>
                  <a:srgbClr val="00B0F0"/>
                </a:solidFill>
              </a:rPr>
              <a:t>200 MeV~1.1GeV </a:t>
            </a:r>
            <a:r>
              <a:rPr lang="en-US" altLang="zh-CN" sz="2400" b="1" i="1" dirty="0">
                <a:solidFill>
                  <a:srgbClr val="00B0F0"/>
                </a:solidFill>
              </a:rPr>
              <a:t>without SLED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Accelerating </a:t>
            </a:r>
            <a:r>
              <a:rPr lang="en-US" altLang="zh-CN" sz="2400" b="1" dirty="0" smtClean="0"/>
              <a:t>gradient: </a:t>
            </a:r>
            <a:r>
              <a:rPr lang="en-US" altLang="zh-CN" sz="2400" b="1" dirty="0"/>
              <a:t>different </a:t>
            </a:r>
            <a:r>
              <a:rPr lang="en-US" altLang="zh-CN" sz="2400" b="1" dirty="0" smtClean="0"/>
              <a:t>section &amp; </a:t>
            </a:r>
            <a:r>
              <a:rPr lang="en-US" altLang="zh-CN" sz="2400" b="1" dirty="0"/>
              <a:t>different accelerating tube</a:t>
            </a:r>
          </a:p>
          <a:p>
            <a:pPr marL="285750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Frequency of Booster: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1300</a:t>
            </a:r>
            <a:r>
              <a:rPr lang="en-US" altLang="zh-CN" sz="2400" b="1" dirty="0" smtClean="0"/>
              <a:t> MHz=3.25MHz</a:t>
            </a:r>
            <a:r>
              <a:rPr lang="zh-CN" altLang="zh-CN" sz="2400" b="1" dirty="0"/>
              <a:t>×</a:t>
            </a:r>
            <a:r>
              <a:rPr lang="en-US" altLang="zh-CN" sz="2400" b="1" dirty="0" smtClean="0"/>
              <a:t>400</a:t>
            </a:r>
            <a:endParaRPr lang="en-US" altLang="zh-CN" sz="2400" b="1" dirty="0"/>
          </a:p>
          <a:p>
            <a:pPr marL="285750" lvl="1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Frequency of Linac: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2856.75</a:t>
            </a:r>
            <a:r>
              <a:rPr lang="en-US" altLang="zh-CN" sz="2400" b="1" dirty="0" smtClean="0"/>
              <a:t> MHz=3.25MHz</a:t>
            </a:r>
            <a:r>
              <a:rPr lang="zh-CN" altLang="zh-CN" sz="2400" b="1" dirty="0"/>
              <a:t>×</a:t>
            </a:r>
            <a:r>
              <a:rPr lang="en-US" altLang="zh-CN" sz="2400" b="1" dirty="0" smtClean="0"/>
              <a:t>879</a:t>
            </a:r>
            <a:endParaRPr lang="en-US" altLang="zh-CN" sz="2400" b="1" dirty="0"/>
          </a:p>
        </p:txBody>
      </p:sp>
      <p:sp>
        <p:nvSpPr>
          <p:cNvPr id="8" name="爆炸形 1 7"/>
          <p:cNvSpPr/>
          <p:nvPr/>
        </p:nvSpPr>
        <p:spPr>
          <a:xfrm>
            <a:off x="9779732" y="4908351"/>
            <a:ext cx="2412268" cy="16201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3.25 MHz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409" y="2823044"/>
            <a:ext cx="6098931" cy="3630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ELECTRON LINAC: </a:t>
            </a:r>
            <a:r>
              <a:rPr lang="en-US" altLang="zh-CN" sz="3600" dirty="0" smtClean="0">
                <a:solidFill>
                  <a:schemeClr val="tx1"/>
                </a:solidFill>
              </a:rPr>
              <a:t>Bunching </a:t>
            </a:r>
            <a:r>
              <a:rPr lang="en-US" altLang="zh-CN" sz="3600" dirty="0">
                <a:solidFill>
                  <a:schemeClr val="tx1"/>
                </a:solidFill>
              </a:rPr>
              <a:t>s</a:t>
            </a:r>
            <a:r>
              <a:rPr lang="en-US" altLang="zh-CN" sz="3600" dirty="0" smtClean="0">
                <a:solidFill>
                  <a:schemeClr val="tx1"/>
                </a:solidFill>
              </a:rPr>
              <a:t>ystem and pre-accelerating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730" y="1177361"/>
            <a:ext cx="6387921" cy="1578806"/>
          </a:xfrm>
          <a:prstGeom prst="rect">
            <a:avLst/>
          </a:prstGeom>
        </p:spPr>
      </p:pic>
      <p:sp>
        <p:nvSpPr>
          <p:cNvPr id="6" name="内容占位符 3"/>
          <p:cNvSpPr txBox="1">
            <a:spLocks/>
          </p:cNvSpPr>
          <p:nvPr/>
        </p:nvSpPr>
        <p:spPr bwMode="auto">
          <a:xfrm>
            <a:off x="295598" y="3189566"/>
            <a:ext cx="6851104" cy="31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2185DF"/>
                </a:solidFill>
              </a:rPr>
              <a:t>Bunching </a:t>
            </a:r>
            <a:r>
              <a:rPr lang="en-US" altLang="zh-CN" sz="2000" dirty="0" smtClean="0">
                <a:solidFill>
                  <a:srgbClr val="2185DF"/>
                </a:solidFill>
              </a:rPr>
              <a:t>System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</a:rPr>
              <a:t>SHB1:142.8375 MHz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</a:rPr>
              <a:t>SHB</a:t>
            </a:r>
            <a:r>
              <a:rPr lang="zh-CN" altLang="en-US" sz="2000" b="0" dirty="0" smtClean="0">
                <a:solidFill>
                  <a:srgbClr val="2185DF"/>
                </a:solidFill>
              </a:rPr>
              <a:t>：</a:t>
            </a:r>
            <a:r>
              <a:rPr lang="en-US" altLang="zh-CN" sz="2000" b="0" dirty="0" smtClean="0">
                <a:solidFill>
                  <a:srgbClr val="2185DF"/>
                </a:solidFill>
              </a:rPr>
              <a:t>571.35 MHz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</a:rPr>
              <a:t> S-band Buncher (1): 2856.75 MHz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</a:rPr>
              <a:t>Pre-accelerating structure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 smtClean="0">
                <a:solidFill>
                  <a:srgbClr val="2185DF"/>
                </a:solidFill>
                <a:cs typeface="Times New Roman" panose="02020603050405020304" pitchFamily="18" charset="0"/>
              </a:rPr>
              <a:t>S-band accelerator (3): 2856.75 MHz ~ 24 MV/m</a:t>
            </a:r>
          </a:p>
          <a:p>
            <a:pPr lvl="1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b="0" dirty="0" smtClean="0">
              <a:solidFill>
                <a:srgbClr val="2185DF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35374" y="1475117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Pei </a:t>
            </a:r>
            <a:r>
              <a:rPr lang="en-US" altLang="zh-CN" dirty="0" err="1" smtClean="0"/>
              <a:t>Shilun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73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ELECTRON LINAC: </a:t>
            </a:r>
            <a:r>
              <a:rPr lang="en-US" altLang="zh-CN" sz="3600" dirty="0" smtClean="0">
                <a:solidFill>
                  <a:schemeClr val="tx1"/>
                </a:solidFill>
              </a:rPr>
              <a:t>Bunching </a:t>
            </a:r>
            <a:r>
              <a:rPr lang="en-US" altLang="zh-CN" sz="3600" dirty="0">
                <a:solidFill>
                  <a:schemeClr val="tx1"/>
                </a:solidFill>
              </a:rPr>
              <a:t>s</a:t>
            </a:r>
            <a:r>
              <a:rPr lang="en-US" altLang="zh-CN" sz="3600" dirty="0" smtClean="0">
                <a:solidFill>
                  <a:schemeClr val="tx1"/>
                </a:solidFill>
              </a:rPr>
              <a:t>ystem and pre-accelerating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5552" r="6486" b="2808"/>
          <a:stretch/>
        </p:blipFill>
        <p:spPr>
          <a:xfrm>
            <a:off x="7070819" y="3094161"/>
            <a:ext cx="4585648" cy="3424152"/>
          </a:xfr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008"/>
            <a:ext cx="6429375" cy="5372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5" y="1223135"/>
            <a:ext cx="3561742" cy="18294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26890" y="162408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10 </a:t>
            </a:r>
            <a:r>
              <a:rPr lang="en-US" altLang="zh-CN" dirty="0" err="1" smtClean="0"/>
              <a:t>nC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719338" y="6518313"/>
            <a:ext cx="47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distribution @ pre-accelerating section exit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588546" y="107008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Meng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Cai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9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46076"/>
            <a:ext cx="10515600" cy="4351338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FF0066"/>
                </a:solidFill>
                <a:sym typeface="Symbol"/>
              </a:rPr>
              <a:t>Yokoya's</a:t>
            </a:r>
            <a:r>
              <a:rPr lang="en-US" altLang="zh-CN" b="1" dirty="0">
                <a:solidFill>
                  <a:srgbClr val="FF0066"/>
                </a:solidFill>
                <a:sym typeface="Symbol"/>
              </a:rPr>
              <a:t> </a:t>
            </a:r>
            <a:r>
              <a:rPr lang="en-US" altLang="zh-CN" b="1" dirty="0" err="1">
                <a:solidFill>
                  <a:srgbClr val="FF0066"/>
                </a:solidFill>
                <a:sym typeface="Symbol"/>
              </a:rPr>
              <a:t>wakefield</a:t>
            </a:r>
            <a:r>
              <a:rPr lang="en-US" altLang="zh-CN" b="1" dirty="0">
                <a:solidFill>
                  <a:srgbClr val="FF0066"/>
                </a:solidFill>
                <a:sym typeface="Symbol"/>
              </a:rPr>
              <a:t> model for periodic linac structure: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LINAC</a:t>
            </a:r>
            <a:r>
              <a:rPr lang="en-US" altLang="zh-CN" sz="3600" dirty="0"/>
              <a:t>: </a:t>
            </a:r>
            <a:r>
              <a:rPr lang="en-US" altLang="zh-CN" sz="3600" dirty="0">
                <a:solidFill>
                  <a:schemeClr val="tx1"/>
                </a:solidFill>
              </a:rPr>
              <a:t>Longitudinal </a:t>
            </a:r>
            <a:r>
              <a:rPr lang="en-US" altLang="zh-CN" sz="3600" dirty="0" smtClean="0">
                <a:solidFill>
                  <a:schemeClr val="tx1"/>
                </a:solidFill>
              </a:rPr>
              <a:t>Short-Range Wakefield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382" y="2187594"/>
            <a:ext cx="4431618" cy="34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473299" y="1915732"/>
            <a:ext cx="7094220" cy="3302957"/>
            <a:chOff x="476518" y="1941490"/>
            <a:chExt cx="7094220" cy="330295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518" y="1941490"/>
              <a:ext cx="5362575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组合 8"/>
            <p:cNvGrpSpPr/>
            <p:nvPr/>
          </p:nvGrpSpPr>
          <p:grpSpPr>
            <a:xfrm>
              <a:off x="476518" y="3421745"/>
              <a:ext cx="7094220" cy="1822702"/>
              <a:chOff x="476518" y="3421745"/>
              <a:chExt cx="7094220" cy="1822702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6518" y="3421745"/>
                <a:ext cx="7094220" cy="1729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7676" y="4491972"/>
                <a:ext cx="1000125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25" y="5653052"/>
            <a:ext cx="3632188" cy="9561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999" y="5338461"/>
            <a:ext cx="3637818" cy="14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/>
              <a:t>	LINAC: </a:t>
            </a:r>
            <a:r>
              <a:rPr lang="en-US" altLang="zh-CN" sz="3600" dirty="0">
                <a:solidFill>
                  <a:schemeClr val="tx1"/>
                </a:solidFill>
              </a:rPr>
              <a:t>Longitudinal Short-Range </a:t>
            </a:r>
            <a:r>
              <a:rPr lang="en-US" altLang="zh-CN" sz="3600" dirty="0" smtClean="0">
                <a:solidFill>
                  <a:schemeClr val="tx1"/>
                </a:solidFill>
              </a:rPr>
              <a:t>Wakefield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8508" r="8586"/>
          <a:stretch/>
        </p:blipFill>
        <p:spPr>
          <a:xfrm>
            <a:off x="1498242" y="1009935"/>
            <a:ext cx="9195516" cy="3425625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110903" y="4498628"/>
          <a:ext cx="11789890" cy="235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270"/>
                <a:gridCol w="1684270"/>
                <a:gridCol w="1684270"/>
                <a:gridCol w="1684270"/>
                <a:gridCol w="1684270"/>
                <a:gridCol w="1684270"/>
                <a:gridCol w="1684270"/>
              </a:tblGrid>
              <a:tr h="589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Type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Freq.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2a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2b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t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L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Mode</a:t>
                      </a:r>
                      <a:endParaRPr lang="zh-CN" altLang="en-US" sz="2800" dirty="0"/>
                    </a:p>
                  </a:txBody>
                  <a:tcPr/>
                </a:tc>
              </a:tr>
              <a:tr h="589843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MHz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</a:tr>
              <a:tr h="589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S-band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2856.75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22.6568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82.6276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5.842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34.9803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</a:t>
                      </a:r>
                      <a:r>
                        <a:rPr lang="el-GR" altLang="zh-CN" sz="2400" dirty="0" smtClean="0"/>
                        <a:t>π</a:t>
                      </a:r>
                      <a:r>
                        <a:rPr lang="en-US" altLang="zh-CN" sz="2400" dirty="0" smtClean="0"/>
                        <a:t>/3</a:t>
                      </a:r>
                      <a:endParaRPr lang="zh-CN" altLang="en-US" sz="2400" dirty="0"/>
                    </a:p>
                  </a:txBody>
                  <a:tcPr/>
                </a:tc>
              </a:tr>
              <a:tr h="589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C-band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5713.5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14.2293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45.606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19.6764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</a:t>
                      </a:r>
                      <a:r>
                        <a:rPr lang="el-GR" altLang="zh-CN" sz="2400" dirty="0" smtClean="0"/>
                        <a:t>π</a:t>
                      </a:r>
                      <a:r>
                        <a:rPr lang="en-US" altLang="zh-CN" sz="2400" dirty="0" smtClean="0"/>
                        <a:t>/4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4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	ELECTRON LINAC: </a:t>
            </a:r>
            <a:r>
              <a:rPr lang="en-US" altLang="zh-CN" sz="3600" dirty="0" smtClean="0">
                <a:solidFill>
                  <a:schemeClr val="tx1"/>
                </a:solidFill>
              </a:rPr>
              <a:t>High current linac design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009935"/>
            <a:ext cx="82860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energy: 200 MeV-&gt; 4GeV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200 MeV-&gt;1.1 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15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</a:t>
            </a:r>
            <a:r>
              <a:rPr lang="en-US" altLang="zh-CN" sz="2000" dirty="0">
                <a:solidFill>
                  <a:srgbClr val="2185DF"/>
                </a:solidFill>
              </a:rPr>
              <a:t>S-band </a:t>
            </a:r>
            <a:r>
              <a:rPr lang="en-US" altLang="zh-CN" sz="2000" dirty="0" smtClean="0">
                <a:solidFill>
                  <a:srgbClr val="2185DF"/>
                </a:solidFill>
              </a:rPr>
              <a:t>without SLED)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1.1 GeV-&gt; 4GeV: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27</a:t>
            </a:r>
            <a:r>
              <a:rPr lang="en-US" altLang="zh-CN" sz="2000" dirty="0" smtClean="0">
                <a:solidFill>
                  <a:srgbClr val="2185DF"/>
                </a:solidFill>
              </a:rPr>
              <a:t> MV/m (</a:t>
            </a:r>
            <a:r>
              <a:rPr lang="en-US" altLang="zh-CN" sz="2000" dirty="0">
                <a:solidFill>
                  <a:srgbClr val="2185DF"/>
                </a:solidFill>
              </a:rPr>
              <a:t>S-band </a:t>
            </a:r>
            <a:r>
              <a:rPr lang="en-US" altLang="zh-CN" sz="2000" dirty="0" smtClean="0">
                <a:solidFill>
                  <a:srgbClr val="2185DF"/>
                </a:solidFill>
              </a:rPr>
              <a:t>with SLED)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Beam charge per bunch: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10</a:t>
            </a:r>
            <a:r>
              <a:rPr lang="en-US" altLang="zh-CN" sz="2000" dirty="0" smtClean="0">
                <a:solidFill>
                  <a:srgbClr val="2185DF"/>
                </a:solidFill>
              </a:rPr>
              <a:t> </a:t>
            </a:r>
            <a:r>
              <a:rPr lang="en-US" altLang="zh-CN" sz="2000" dirty="0" err="1" smtClean="0">
                <a:solidFill>
                  <a:srgbClr val="2185DF"/>
                </a:solidFill>
              </a:rPr>
              <a:t>nC</a:t>
            </a: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2185DF"/>
                </a:solidFill>
              </a:rPr>
              <a:t>RMS beam size &lt; 1 mm, have not considered all Errors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rgbClr val="2185DF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2185D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648" y="873457"/>
            <a:ext cx="4560352" cy="3425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 l="5487" r="7354"/>
          <a:stretch/>
        </p:blipFill>
        <p:spPr>
          <a:xfrm>
            <a:off x="273932" y="3485472"/>
            <a:ext cx="7684905" cy="31011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026" y="4053385"/>
            <a:ext cx="3697297" cy="27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7542</TotalTime>
  <Words>877</Words>
  <Application>Microsoft Office PowerPoint</Application>
  <PresentationFormat>宽屏</PresentationFormat>
  <Paragraphs>198</Paragraphs>
  <Slides>19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华文中宋</vt:lpstr>
      <vt:lpstr>宋体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主题</vt:lpstr>
      <vt:lpstr>CEPC injector beam dynamics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张敬如</cp:lastModifiedBy>
  <cp:revision>112</cp:revision>
  <dcterms:created xsi:type="dcterms:W3CDTF">2016-06-16T12:03:06Z</dcterms:created>
  <dcterms:modified xsi:type="dcterms:W3CDTF">2016-09-01T08:39:33Z</dcterms:modified>
</cp:coreProperties>
</file>