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8" r:id="rId3"/>
    <p:sldId id="325" r:id="rId4"/>
    <p:sldId id="283" r:id="rId5"/>
    <p:sldId id="288" r:id="rId6"/>
    <p:sldId id="289" r:id="rId7"/>
    <p:sldId id="287" r:id="rId8"/>
    <p:sldId id="319" r:id="rId9"/>
    <p:sldId id="291" r:id="rId10"/>
    <p:sldId id="292" r:id="rId11"/>
    <p:sldId id="293" r:id="rId12"/>
    <p:sldId id="294" r:id="rId13"/>
    <p:sldId id="295" r:id="rId14"/>
    <p:sldId id="296" r:id="rId15"/>
    <p:sldId id="326" r:id="rId16"/>
    <p:sldId id="327" r:id="rId17"/>
    <p:sldId id="328" r:id="rId18"/>
    <p:sldId id="314" r:id="rId19"/>
    <p:sldId id="335" r:id="rId20"/>
    <p:sldId id="336" r:id="rId21"/>
    <p:sldId id="297" r:id="rId22"/>
    <p:sldId id="317" r:id="rId23"/>
    <p:sldId id="301" r:id="rId24"/>
    <p:sldId id="302" r:id="rId25"/>
    <p:sldId id="303" r:id="rId26"/>
    <p:sldId id="315" r:id="rId27"/>
    <p:sldId id="257" r:id="rId28"/>
    <p:sldId id="258" r:id="rId29"/>
    <p:sldId id="259" r:id="rId30"/>
    <p:sldId id="260" r:id="rId31"/>
    <p:sldId id="261" r:id="rId32"/>
    <p:sldId id="272" r:id="rId33"/>
    <p:sldId id="273" r:id="rId34"/>
    <p:sldId id="274" r:id="rId35"/>
    <p:sldId id="271" r:id="rId36"/>
    <p:sldId id="276" r:id="rId37"/>
    <p:sldId id="331" r:id="rId38"/>
    <p:sldId id="332" r:id="rId39"/>
    <p:sldId id="330" r:id="rId40"/>
    <p:sldId id="320" r:id="rId41"/>
    <p:sldId id="321" r:id="rId42"/>
    <p:sldId id="322" r:id="rId43"/>
    <p:sldId id="323" r:id="rId44"/>
    <p:sldId id="324" r:id="rId45"/>
    <p:sldId id="334" r:id="rId46"/>
    <p:sldId id="329" r:id="rId47"/>
    <p:sldId id="267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8AAA4-0AFE-4830-A910-8C00995C0788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365ED-4FA9-4C9A-B49B-49C2FEF7E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587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25602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21F30E-6033-483A-BAFB-99BF16078265}" type="slidenum">
              <a:rPr lang="zh-CN" altLang="en-US"/>
              <a:pPr/>
              <a:t>43</a:t>
            </a:fld>
            <a:endParaRPr lang="zh-CN" altLang="en-US" sz="12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3" name="文本占位符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27650" name="灯片编号占位符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B8925A-6C55-4117-B1A9-23848DDF97D7}" type="slidenum">
              <a:rPr lang="zh-CN" altLang="en-US"/>
              <a:pPr/>
              <a:t>44</a:t>
            </a:fld>
            <a:endParaRPr lang="zh-CN" altLang="en-US" sz="12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651" name="文本占位符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2016-9-1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APDR SRF and beam dynamics study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</a:p>
          <a:p>
            <a:r>
              <a:rPr lang="en-US" altLang="zh-CN" dirty="0" smtClean="0"/>
              <a:t>2016-9-2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03"/>
    </mc:Choice>
    <mc:Fallback>
      <p:transition spd="slow" advTm="21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Accelerator gradient decrease in one RF cavity (Z)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744289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Initial Eacc(MV/m)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247237" y="441286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6032321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RF cycles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4789" y="441286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Final Eacc/Initial Eacc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6309320"/>
            <a:ext cx="381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decrease vs. various initial field gradient of the cavity</a:t>
            </a:r>
            <a:endParaRPr lang="zh-CN" alt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991" y="3501008"/>
            <a:ext cx="2905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9"/>
          <p:cNvGrpSpPr/>
          <p:nvPr/>
        </p:nvGrpSpPr>
        <p:grpSpPr>
          <a:xfrm>
            <a:off x="1511573" y="1700808"/>
            <a:ext cx="6516811" cy="1581640"/>
            <a:chOff x="1043608" y="1700808"/>
            <a:chExt cx="6516811" cy="158164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700808"/>
              <a:ext cx="1800000" cy="158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2771800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4355976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15"/>
            <a:stretch>
              <a:fillRect/>
            </a:stretch>
          </p:blipFill>
          <p:spPr bwMode="auto">
            <a:xfrm>
              <a:off x="5940152" y="1700808"/>
              <a:ext cx="1620267" cy="158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圆角矩形 20"/>
          <p:cNvSpPr/>
          <p:nvPr/>
        </p:nvSpPr>
        <p:spPr>
          <a:xfrm>
            <a:off x="3246380" y="1628800"/>
            <a:ext cx="14401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3419872" y="1628800"/>
            <a:ext cx="1368152" cy="1512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7584" y="1340768"/>
            <a:ext cx="20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 train passing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2839738" y="1525434"/>
            <a:ext cx="364110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20072" y="141277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 train space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6" idx="1"/>
          </p:cNvCxnSpPr>
          <p:nvPr/>
        </p:nvCxnSpPr>
        <p:spPr>
          <a:xfrm flipH="1">
            <a:off x="4716016" y="1597442"/>
            <a:ext cx="504056" cy="1033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321297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Assume matching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30765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694463" y="6248345"/>
            <a:ext cx="1653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Field evolution in cavity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399"/>
    </mc:Choice>
    <mc:Fallback>
      <p:transition spd="slow" advTm="12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SRF layout-8 ring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27784" y="1988840"/>
            <a:ext cx="4176464" cy="40324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-3600000">
            <a:off x="3817169" y="567370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3900000">
            <a:off x="3806536" y="1982457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-3900000">
            <a:off x="5390712" y="195055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-1500000">
            <a:off x="6516216" y="2924944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1500000">
            <a:off x="2750534" y="2986319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3600000">
            <a:off x="5483986" y="5663075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700000">
            <a:off x="6167507" y="523818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-2700000">
            <a:off x="3193913" y="5248817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700000">
            <a:off x="3231115" y="2393621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-2700000">
            <a:off x="6103709" y="235786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68574"/>
            <a:ext cx="840406" cy="2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351" y="5841646"/>
            <a:ext cx="936104" cy="2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圆角矩形 58"/>
          <p:cNvSpPr/>
          <p:nvPr/>
        </p:nvSpPr>
        <p:spPr>
          <a:xfrm>
            <a:off x="7380312" y="27089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7668344" y="270892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station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 rot="5400000">
            <a:off x="7453018" y="31409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429000"/>
            <a:ext cx="520332" cy="16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7740352" y="3068960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Double Ring</a:t>
            </a:r>
          </a:p>
          <a:p>
            <a:r>
              <a:rPr lang="en-US" altLang="zh-CN" dirty="0" smtClean="0"/>
              <a:t>(1km/3km)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C≈62km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427984" y="22048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99992" y="544522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cxnSp>
        <p:nvCxnSpPr>
          <p:cNvPr id="69" name="直接箭头连接符 68"/>
          <p:cNvCxnSpPr/>
          <p:nvPr/>
        </p:nvCxnSpPr>
        <p:spPr>
          <a:xfrm rot="1560000" flipH="1">
            <a:off x="4483831" y="1792231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12360000" flipH="1">
            <a:off x="4519406" y="20770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4288" y="42210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RF&amp;DR center  22.5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dirty="0" smtClean="0"/>
              <a:t>equispaced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2588374" y="3779181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750384" y="3643373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 rot="-1500000">
            <a:off x="2718383" y="4594694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 rot="1500000">
            <a:off x="6604215" y="451337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rot="12360000" flipH="1">
            <a:off x="4588990" y="6045234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6960000" flipH="1">
            <a:off x="6788085" y="3734023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7760000" flipH="1">
            <a:off x="2355915" y="3895627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560000" flipH="1">
            <a:off x="4557092" y="5789528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6960000" flipH="1">
            <a:off x="2611621" y="3878039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17760000" flipH="1">
            <a:off x="6532379" y="3772877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018"/>
    </mc:Choice>
    <mc:Fallback>
      <p:transition spd="slow" advTm="350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971600" y="4509120"/>
            <a:ext cx="74888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987824" y="3356992"/>
            <a:ext cx="14401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3356992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3928" y="3356992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72400" y="400506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32040" y="3356992"/>
            <a:ext cx="14401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123728" y="4653136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472514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20us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306896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3.3us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503"/>
    </mc:Choice>
    <mc:Fallback>
      <p:transition spd="slow" advTm="4050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2802022"/>
              </p:ext>
            </p:extLst>
          </p:nvPr>
        </p:nvGraphicFramePr>
        <p:xfrm>
          <a:off x="486785" y="10031"/>
          <a:ext cx="7901639" cy="6847969"/>
        </p:xfrm>
        <a:graphic>
          <a:graphicData uri="http://schemas.openxmlformats.org/drawingml/2006/table">
            <a:tbl>
              <a:tblPr firstRow="1" bandRow="1"/>
              <a:tblGrid>
                <a:gridCol w="1656184"/>
                <a:gridCol w="955095"/>
                <a:gridCol w="1210105"/>
                <a:gridCol w="942601"/>
                <a:gridCol w="1023148"/>
                <a:gridCol w="890369"/>
                <a:gridCol w="1224137"/>
              </a:tblGrid>
              <a:tr h="595246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 double ring</a:t>
                      </a:r>
                      <a:endParaRPr lang="zh-CN" altLang="zh-CN" sz="16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Zhaijiyuan20160327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PDR(HL)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Zhaijiyuan20160327&amp;0408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APDR(HL V</a:t>
                      </a:r>
                      <a:r>
                        <a:rPr lang="en-US" altLang="zh-CN" sz="12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=3.62)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(H-low power 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V</a:t>
                      </a:r>
                      <a:r>
                        <a:rPr lang="en-US" altLang="zh-CN" sz="12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=3.53</a:t>
                      </a:r>
                      <a:r>
                        <a:rPr lang="en-US" altLang="zh-CN" sz="12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(H-low power)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(Z)</a:t>
                      </a:r>
                      <a:endParaRPr lang="zh-CN" altLang="zh-CN" sz="12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0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3.79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275x4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16.96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53.2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51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0.357/0.12/0.12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No.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384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384/768/192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498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48/16/16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gradient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15.8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20/20/20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16.2/16.3/32.6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Accelerating phase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63.1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35.2-33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33-31.6/33-31.6/33-31.6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55.3-55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80.1-79.9/58.9-56.9/58.9-58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CW power/cavity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275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263.4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163.3/81.6/326.6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126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117/350/350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Peak power/train (kW)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2220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843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843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884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Power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105.6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382.5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Cell/cavity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2/1/4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Cavity/module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6/12/3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6(3,2)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6/2/2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Module/station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8/8/8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10(11</a:t>
                      </a:r>
                      <a:r>
                        <a:rPr lang="zh-CN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 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64/64/64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8/8/8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R/Q (</a:t>
                      </a:r>
                      <a:r>
                        <a:rPr lang="el-GR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Ω</a:t>
                      </a:r>
                      <a:r>
                        <a:rPr lang="en-US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514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206/103/412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206/206/103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268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loss factor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(V/</a:t>
                      </a:r>
                      <a:r>
                        <a:rPr lang="en-US" altLang="zh-CN" sz="1000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0.54/0.27/1.08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0.54/0.54/0.27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HOM power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/cavity (kW)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0.485/0.24/0.97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0.36/0.36/0.18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Working Temperature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Q0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4E10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τ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1.156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2.045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2.243/0.76/0.76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QL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2.36e6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1.97e5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4.58e6/1.55e6/1.55e6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2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Bandwidth(kHz)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0.071/0.209/0.209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Detuning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F 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-0.27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-0.138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-0.111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-0.234/-0.347/-0.347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Stored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energy/cavity(J)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158.7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126.9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65.3/65.3/133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Frev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5.484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18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Gap length TB (us)</a:t>
                      </a:r>
                      <a:endParaRPr lang="zh-CN" altLang="zh-CN" sz="10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0.3-160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η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(RF to beam efficiency)(%)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Vc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decrease(%)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1.7/5.3/2.5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01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TB/</a:t>
                      </a:r>
                      <a:r>
                        <a:rPr lang="el-GR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τ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0.0089/0.0263/0.0263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4355976" y="151649"/>
            <a:ext cx="864096" cy="66693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2844"/>
    </mc:Choice>
    <mc:Fallback>
      <p:transition spd="slow" advTm="2428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581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052736"/>
            <a:ext cx="262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 </a:t>
            </a:r>
            <a:r>
              <a:rPr lang="en-US" altLang="zh-CN" dirty="0"/>
              <a:t>ring</a:t>
            </a:r>
            <a:r>
              <a:rPr lang="en-US" altLang="zh-CN" dirty="0" smtClean="0"/>
              <a:t> H-Low power mode</a:t>
            </a:r>
            <a:endParaRPr lang="zh-CN" alt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590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1052736"/>
            <a:ext cx="262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 ring H-Low power mode</a:t>
            </a:r>
            <a:endParaRPr lang="zh-CN" altLang="en-US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77" y="3965029"/>
            <a:ext cx="3571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12654"/>
            <a:ext cx="35433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19672" y="364502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 ring Z mode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64502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 ring Z mode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242"/>
    </mc:Choice>
    <mc:Fallback>
      <p:transition spd="slow" advTm="2424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best number of PDR?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cw</a:t>
            </a:r>
            <a:r>
              <a:rPr lang="en-US" altLang="zh-CN" sz="2400" dirty="0" smtClean="0"/>
              <a:t>&lt;&lt;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pulse</a:t>
            </a:r>
            <a:r>
              <a:rPr lang="en-US" altLang="zh-CN" sz="2400" dirty="0" smtClean="0"/>
              <a:t> case:</a:t>
            </a:r>
          </a:p>
          <a:p>
            <a:r>
              <a:rPr lang="en-US" altLang="zh-CN" sz="2400" dirty="0" smtClean="0"/>
              <a:t>There are 2n PDR in the circumference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n=1,2…).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673" y="5517232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Number of PDR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1903" y="4028731"/>
            <a:ext cx="18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Voltage decrease(%)</a:t>
            </a:r>
            <a:endParaRPr lang="zh-CN" altLang="en-US" sz="1600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577" y="2996952"/>
            <a:ext cx="3019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0099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4162342" y="3982674"/>
            <a:ext cx="18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Voltage decrease(%)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5589240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Number of PDR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23731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HL mode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6237312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H-low power mode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57736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5593"/>
    </mc:Choice>
    <mc:Fallback>
      <p:transition spd="slow" advTm="855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best voltage?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R/Q=Vc^2/</a:t>
            </a:r>
            <a:r>
              <a:rPr lang="el-GR" altLang="zh-CN" sz="1800" dirty="0" smtClean="0"/>
              <a:t>ω</a:t>
            </a:r>
            <a:r>
              <a:rPr lang="en-US" altLang="zh-CN" sz="1800" dirty="0" smtClean="0"/>
              <a:t>U, assume </a:t>
            </a:r>
            <a:r>
              <a:rPr lang="en-US" altLang="zh-CN" sz="1800" dirty="0" err="1" smtClean="0"/>
              <a:t>P</a:t>
            </a:r>
            <a:r>
              <a:rPr lang="en-US" altLang="zh-CN" sz="1800" baseline="-25000" dirty="0" err="1" smtClean="0"/>
              <a:t>pulse</a:t>
            </a:r>
            <a:r>
              <a:rPr lang="en-US" altLang="zh-CN" sz="1800" dirty="0" smtClean="0"/>
              <a:t>&gt;&gt;</a:t>
            </a:r>
            <a:r>
              <a:rPr lang="en-US" altLang="zh-CN" sz="1800" dirty="0" err="1" smtClean="0"/>
              <a:t>P</a:t>
            </a:r>
            <a:r>
              <a:rPr lang="en-US" altLang="zh-CN" sz="1800" baseline="-25000" dirty="0" err="1" smtClean="0"/>
              <a:t>cw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d, cavity effective length, q bunch charge, </a:t>
            </a:r>
            <a:r>
              <a:rPr lang="en-US" altLang="zh-CN" sz="1800" dirty="0" err="1" smtClean="0"/>
              <a:t>N</a:t>
            </a:r>
            <a:r>
              <a:rPr lang="en-US" altLang="zh-CN" sz="1800" baseline="-25000" dirty="0" err="1" smtClean="0"/>
              <a:t>b</a:t>
            </a:r>
            <a:r>
              <a:rPr lang="en-US" altLang="zh-CN" sz="1800" dirty="0" smtClean="0"/>
              <a:t> bunches per train, </a:t>
            </a:r>
            <a:r>
              <a:rPr lang="en-US" altLang="zh-CN" sz="1800" dirty="0" err="1" smtClean="0"/>
              <a:t>N</a:t>
            </a:r>
            <a:r>
              <a:rPr lang="en-US" altLang="zh-CN" sz="1800" baseline="-25000" dirty="0" err="1" smtClean="0"/>
              <a:t>cav</a:t>
            </a:r>
            <a:r>
              <a:rPr lang="en-US" altLang="zh-CN" sz="1800" dirty="0" smtClean="0"/>
              <a:t> cavity number.</a:t>
            </a:r>
          </a:p>
          <a:p>
            <a:r>
              <a:rPr lang="en-US" altLang="zh-CN" sz="1800" dirty="0" smtClean="0"/>
              <a:t>H-low power case:</a:t>
            </a:r>
          </a:p>
          <a:p>
            <a:pPr lvl="1"/>
            <a:r>
              <a:rPr lang="en-US" altLang="zh-CN" sz="1400" dirty="0" smtClean="0"/>
              <a:t>q=42.8nC,Vsr=2.96GV, </a:t>
            </a:r>
            <a:r>
              <a:rPr lang="en-US" altLang="zh-CN" sz="1400" dirty="0" err="1" smtClean="0"/>
              <a:t>N</a:t>
            </a:r>
            <a:r>
              <a:rPr lang="en-US" altLang="zh-CN" sz="1400" baseline="-25000" dirty="0" err="1" smtClean="0"/>
              <a:t>cav</a:t>
            </a:r>
            <a:r>
              <a:rPr lang="en-US" altLang="zh-CN" sz="1400" dirty="0" smtClean="0"/>
              <a:t> =384</a:t>
            </a:r>
          </a:p>
          <a:p>
            <a:r>
              <a:rPr lang="en-US" altLang="zh-CN" sz="1800" dirty="0" smtClean="0"/>
              <a:t>Assume matching</a:t>
            </a:r>
          </a:p>
          <a:p>
            <a:endParaRPr lang="zh-CN" altLang="en-US" sz="1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00313" y="1989138"/>
          <a:ext cx="2933700" cy="647700"/>
        </p:xfrm>
        <a:graphic>
          <a:graphicData uri="http://schemas.openxmlformats.org/presentationml/2006/ole">
            <p:oleObj spid="_x0000_s31788" name="Equation" r:id="rId3" imgW="2184400" imgH="482600" progId="Equation.3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5890" y="3933056"/>
            <a:ext cx="3209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42034" y="6309320"/>
            <a:ext cx="9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 (GV)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8882" y="4920004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’/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endParaRPr lang="zh-CN" alt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0049" y="633256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 (V)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26897" y="4943246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’/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endParaRPr lang="zh-CN" altLang="en-US" baseline="-25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913" y="3956298"/>
            <a:ext cx="3209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203848" y="49411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=50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76256" y="501317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=11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6681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546"/>
    </mc:Choice>
    <mc:Fallback>
      <p:transition spd="slow" advTm="425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best voltage?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R/Q=Vc^2/</a:t>
            </a:r>
            <a:r>
              <a:rPr lang="el-GR" altLang="zh-CN" sz="1800" dirty="0" smtClean="0"/>
              <a:t>ω</a:t>
            </a:r>
            <a:r>
              <a:rPr lang="en-US" altLang="zh-CN" sz="1800" dirty="0" smtClean="0"/>
              <a:t>U, assume </a:t>
            </a:r>
            <a:r>
              <a:rPr lang="en-US" altLang="zh-CN" sz="1800" dirty="0" err="1" smtClean="0"/>
              <a:t>P</a:t>
            </a:r>
            <a:r>
              <a:rPr lang="en-US" altLang="zh-CN" sz="1800" baseline="-25000" dirty="0" err="1" smtClean="0"/>
              <a:t>pulse</a:t>
            </a:r>
            <a:r>
              <a:rPr lang="en-US" altLang="zh-CN" sz="1800" dirty="0" smtClean="0"/>
              <a:t>&gt;&gt;</a:t>
            </a:r>
            <a:r>
              <a:rPr lang="en-US" altLang="zh-CN" sz="1800" dirty="0" err="1" smtClean="0"/>
              <a:t>P</a:t>
            </a:r>
            <a:r>
              <a:rPr lang="en-US" altLang="zh-CN" sz="1800" baseline="-25000" dirty="0" err="1" smtClean="0"/>
              <a:t>cw</a:t>
            </a:r>
            <a:endParaRPr lang="en-US" altLang="zh-CN" sz="1800" baseline="-250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d, cavity effective length, q bunch charge, </a:t>
            </a:r>
            <a:r>
              <a:rPr lang="en-US" altLang="zh-CN" sz="1800" dirty="0" err="1" smtClean="0"/>
              <a:t>N</a:t>
            </a:r>
            <a:r>
              <a:rPr lang="en-US" altLang="zh-CN" sz="1800" baseline="-25000" dirty="0" err="1" smtClean="0"/>
              <a:t>b</a:t>
            </a:r>
            <a:r>
              <a:rPr lang="en-US" altLang="zh-CN" sz="1800" dirty="0" smtClean="0"/>
              <a:t> bunches per train, </a:t>
            </a:r>
            <a:r>
              <a:rPr lang="en-US" altLang="zh-CN" sz="1800" dirty="0" err="1" smtClean="0"/>
              <a:t>N</a:t>
            </a:r>
            <a:r>
              <a:rPr lang="en-US" altLang="zh-CN" sz="1800" baseline="-25000" dirty="0" err="1" smtClean="0"/>
              <a:t>cav</a:t>
            </a:r>
            <a:r>
              <a:rPr lang="en-US" altLang="zh-CN" sz="1800" dirty="0" smtClean="0"/>
              <a:t> cavity number.</a:t>
            </a:r>
          </a:p>
          <a:p>
            <a:r>
              <a:rPr lang="en-US" altLang="zh-CN" sz="1800" dirty="0" smtClean="0"/>
              <a:t>H-low power case:</a:t>
            </a:r>
          </a:p>
          <a:p>
            <a:pPr lvl="1"/>
            <a:r>
              <a:rPr lang="en-US" altLang="zh-CN" sz="1400" dirty="0" err="1" smtClean="0"/>
              <a:t>Nb</a:t>
            </a:r>
            <a:r>
              <a:rPr lang="en-US" altLang="zh-CN" sz="1400" dirty="0" smtClean="0"/>
              <a:t>=11,q=42.8nC,Vsr=2.96GV, </a:t>
            </a:r>
          </a:p>
          <a:p>
            <a:r>
              <a:rPr lang="en-US" altLang="zh-CN" sz="1800" dirty="0" smtClean="0"/>
              <a:t>Assume matching &amp; same gradient</a:t>
            </a:r>
          </a:p>
          <a:p>
            <a:endParaRPr lang="zh-CN" altLang="en-US" sz="1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00313" y="1989138"/>
          <a:ext cx="2933700" cy="647700"/>
        </p:xfrm>
        <a:graphic>
          <a:graphicData uri="http://schemas.openxmlformats.org/presentationml/2006/ole">
            <p:oleObj spid="_x0000_s32812" name="Equation" r:id="rId3" imgW="2184400" imgH="482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4678" y="630932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 (V)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81526" y="4920004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’/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endParaRPr lang="zh-CN" altLang="en-US" baseline="-2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0542" y="3933056"/>
            <a:ext cx="3209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4958" y="3933056"/>
            <a:ext cx="32194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4509120"/>
            <a:ext cx="105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cav</a:t>
            </a:r>
            <a:r>
              <a:rPr lang="en-US" altLang="zh-CN" dirty="0" smtClean="0"/>
              <a:t> =384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96136" y="4077072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cav</a:t>
            </a:r>
            <a:r>
              <a:rPr lang="en-US" altLang="zh-CN" dirty="0" smtClean="0"/>
              <a:t> =498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020272" y="4005064"/>
            <a:ext cx="0" cy="20882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513756" y="4005064"/>
            <a:ext cx="0" cy="20882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477040" y="4820105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’/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endParaRPr lang="zh-CN" alt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630932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 (V)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5301208"/>
            <a:ext cx="1182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Working V</a:t>
            </a:r>
            <a:r>
              <a:rPr lang="en-US" altLang="zh-CN" sz="1600" baseline="-25000" dirty="0" smtClean="0"/>
              <a:t>RF</a:t>
            </a:r>
            <a:endParaRPr lang="zh-CN" altLang="en-US" sz="1600" baseline="-25000" dirty="0"/>
          </a:p>
        </p:txBody>
      </p:sp>
      <p:cxnSp>
        <p:nvCxnSpPr>
          <p:cNvPr id="20" name="直接箭头连接符 19"/>
          <p:cNvCxnSpPr>
            <a:stCxn id="18" idx="0"/>
          </p:cNvCxnSpPr>
          <p:nvPr/>
        </p:nvCxnSpPr>
        <p:spPr>
          <a:xfrm flipH="1" flipV="1">
            <a:off x="7020272" y="4653136"/>
            <a:ext cx="7353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39752" y="5301208"/>
            <a:ext cx="118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Working V</a:t>
            </a:r>
            <a:r>
              <a:rPr lang="en-US" altLang="zh-CN" sz="1600" baseline="-25000" dirty="0" smtClean="0"/>
              <a:t>RF</a:t>
            </a:r>
            <a:endParaRPr lang="zh-CN" altLang="en-US" sz="1600" baseline="-25000" dirty="0"/>
          </a:p>
        </p:txBody>
      </p:sp>
      <p:cxnSp>
        <p:nvCxnSpPr>
          <p:cNvPr id="22" name="直接箭头连接符 21"/>
          <p:cNvCxnSpPr>
            <a:stCxn id="21" idx="1"/>
          </p:cNvCxnSpPr>
          <p:nvPr/>
        </p:nvCxnSpPr>
        <p:spPr>
          <a:xfrm flipH="1">
            <a:off x="1547664" y="5470485"/>
            <a:ext cx="792088" cy="4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399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685"/>
    </mc:Choice>
    <mc:Fallback>
      <p:transition spd="slow" advTm="206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Assume:</a:t>
            </a:r>
          </a:p>
          <a:p>
            <a:pPr lvl="1"/>
            <a:r>
              <a:rPr lang="el-GR" altLang="zh-CN" sz="1600" dirty="0" smtClean="0"/>
              <a:t>φ</a:t>
            </a:r>
            <a:r>
              <a:rPr lang="en-US" altLang="zh-CN" sz="1600" baseline="-25000" dirty="0" smtClean="0"/>
              <a:t>e</a:t>
            </a:r>
            <a:r>
              <a:rPr lang="en-US" altLang="zh-CN" sz="1600" dirty="0" smtClean="0"/>
              <a:t>= 1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deg., </a:t>
            </a:r>
            <a:r>
              <a:rPr lang="el-GR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=116deg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altLang="zh-CN" sz="16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align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=3deg., </a:t>
            </a:r>
            <a:r>
              <a:rPr lang="en-US" altLang="zh-CN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6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=0.45mA, h=31324, Q=40000, R</a:t>
            </a:r>
            <a:r>
              <a:rPr lang="en-US" altLang="zh-CN" sz="16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=774M</a:t>
            </a:r>
            <a:r>
              <a:rPr lang="el-GR" altLang="zh-CN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zh-CN" altLang="en-US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（</a:t>
            </a:r>
            <a:r>
              <a:rPr lang="en-US" altLang="zh-CN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14 cavities</a:t>
            </a:r>
            <a:r>
              <a:rPr lang="zh-CN" altLang="en-US" sz="1600" dirty="0" smtClean="0">
                <a:solidFill>
                  <a:srgbClr val="00B050"/>
                </a:solidFill>
                <a:latin typeface="Cambria Math"/>
                <a:ea typeface="Cambria Math"/>
                <a:cs typeface="Times New Roman" pitchFamily="18" charset="0"/>
              </a:rPr>
              <a:t>）</a:t>
            </a:r>
            <a:endParaRPr lang="en-US" altLang="zh-CN" sz="1600" dirty="0" smtClean="0">
              <a:solidFill>
                <a:srgbClr val="00B050"/>
              </a:solidFill>
              <a:latin typeface="Cambria Math"/>
              <a:ea typeface="Cambria Math"/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altLang="zh-CN" sz="1600" baseline="-25000" dirty="0" smtClean="0">
                <a:latin typeface="Cambria Math"/>
                <a:ea typeface="Cambria Math"/>
                <a:cs typeface="Times New Roman" pitchFamily="18" charset="0"/>
              </a:rPr>
              <a:t>0</a:t>
            </a:r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 (initial peak voltage)from 20MV-100MV</a:t>
            </a:r>
          </a:p>
          <a:p>
            <a:pPr lvl="1"/>
            <a:r>
              <a:rPr lang="en-US" altLang="zh-CN" sz="1600" dirty="0" smtClean="0">
                <a:latin typeface="Cambria Math"/>
                <a:ea typeface="Cambria Math"/>
                <a:cs typeface="Times New Roman" pitchFamily="18" charset="0"/>
              </a:rPr>
              <a:t>2.3MV/cavity(acc. voltage)</a:t>
            </a:r>
          </a:p>
          <a:p>
            <a:pPr lvl="1"/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94928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(V)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00190" y="4304666"/>
            <a:ext cx="82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left</a:t>
            </a:r>
            <a:r>
              <a:rPr lang="en-US" altLang="zh-CN" dirty="0" smtClean="0"/>
              <a:t>/V</a:t>
            </a:r>
            <a:r>
              <a:rPr lang="en-US" altLang="zh-CN" baseline="-25000" dirty="0" smtClean="0"/>
              <a:t>0</a:t>
            </a:r>
            <a:endParaRPr lang="zh-CN" altLang="en-US" baseline="-25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542" y="3284984"/>
            <a:ext cx="3295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76256" y="422108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 bunch </a:t>
            </a:r>
            <a:r>
              <a:rPr lang="en-US" altLang="zh-CN" dirty="0" smtClean="0">
                <a:solidFill>
                  <a:srgbClr val="FF0000"/>
                </a:solidFill>
              </a:rPr>
              <a:t>~1%</a:t>
            </a:r>
          </a:p>
          <a:p>
            <a:r>
              <a:rPr lang="en-US" altLang="zh-CN" dirty="0" smtClean="0"/>
              <a:t>4 bunches </a:t>
            </a:r>
            <a:r>
              <a:rPr lang="en-US" altLang="zh-CN" dirty="0" smtClean="0">
                <a:solidFill>
                  <a:srgbClr val="FF0000"/>
                </a:solidFill>
              </a:rPr>
              <a:t>~4%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933056"/>
            <a:ext cx="184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Voltage decrease: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15719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APDR:</a:t>
            </a:r>
          </a:p>
          <a:p>
            <a:r>
              <a:rPr lang="en-US" altLang="zh-CN" sz="1600" dirty="0" smtClean="0"/>
              <a:t>8 DR: </a:t>
            </a:r>
            <a:r>
              <a:rPr lang="en-US" altLang="zh-CN" sz="1600" dirty="0" smtClean="0">
                <a:solidFill>
                  <a:srgbClr val="00B050"/>
                </a:solidFill>
              </a:rPr>
              <a:t>2.5%</a:t>
            </a:r>
            <a:r>
              <a:rPr lang="en-US" altLang="zh-CN" sz="1600" dirty="0" smtClean="0"/>
              <a:t>(HL)</a:t>
            </a:r>
            <a:r>
              <a:rPr lang="en-US" altLang="zh-CN" sz="1600" dirty="0" smtClean="0">
                <a:solidFill>
                  <a:srgbClr val="00B050"/>
                </a:solidFill>
              </a:rPr>
              <a:t>5.3/2.5%</a:t>
            </a:r>
            <a:r>
              <a:rPr lang="en-US" altLang="zh-CN" sz="1600" dirty="0" smtClean="0"/>
              <a:t>(Z)</a:t>
            </a:r>
          </a:p>
          <a:p>
            <a:r>
              <a:rPr lang="en-US" altLang="zh-CN" sz="1600" dirty="0" smtClean="0"/>
              <a:t>6 DR: </a:t>
            </a:r>
            <a:r>
              <a:rPr lang="en-US" altLang="zh-CN" sz="1600" dirty="0" smtClean="0">
                <a:solidFill>
                  <a:srgbClr val="00B050"/>
                </a:solidFill>
              </a:rPr>
              <a:t>3.3%</a:t>
            </a:r>
            <a:r>
              <a:rPr lang="en-US" altLang="zh-CN" sz="1600" dirty="0" smtClean="0"/>
              <a:t>(HL)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20274" r="98" b="48189"/>
          <a:stretch>
            <a:fillRect/>
          </a:stretch>
        </p:blipFill>
        <p:spPr bwMode="auto">
          <a:xfrm>
            <a:off x="971600" y="836712"/>
            <a:ext cx="7272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LEP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6381328"/>
            <a:ext cx="426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Voltage drop </a:t>
            </a:r>
            <a:r>
              <a:rPr lang="en-US" altLang="zh-CN" sz="2800" b="1" dirty="0">
                <a:solidFill>
                  <a:srgbClr val="FF0000"/>
                </a:solidFill>
              </a:rPr>
              <a:t>i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 acceptable!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9411"/>
    </mc:Choice>
    <mc:Fallback>
      <p:transition spd="slow" advTm="6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shift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cw</a:t>
            </a:r>
            <a:r>
              <a:rPr lang="en-US" altLang="zh-CN" sz="2000" dirty="0" smtClean="0"/>
              <a:t>&lt;&lt;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pulse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case:</a:t>
            </a:r>
          </a:p>
          <a:p>
            <a:r>
              <a:rPr lang="en-US" altLang="zh-CN" sz="2000" dirty="0" smtClean="0"/>
              <a:t>Larger synchrotron phase will make smaller phase shift for the bunches in a bunch train for the same voltage drop</a:t>
            </a:r>
          </a:p>
          <a:p>
            <a:r>
              <a:rPr lang="en-US" altLang="zh-CN" sz="2000" dirty="0" smtClean="0"/>
              <a:t>Large voltage drop should choose larger synchrotron phase</a:t>
            </a:r>
          </a:p>
          <a:p>
            <a:r>
              <a:rPr lang="en-US" altLang="zh-CN" sz="2000" dirty="0" smtClean="0"/>
              <a:t>Large </a:t>
            </a:r>
            <a:r>
              <a:rPr lang="en-US" altLang="zh-CN" sz="2000" dirty="0" smtClean="0"/>
              <a:t>synchrotron </a:t>
            </a:r>
            <a:r>
              <a:rPr lang="en-US" altLang="zh-CN" sz="2000" dirty="0" smtClean="0"/>
              <a:t>phase means more cavities (more cost)</a:t>
            </a:r>
          </a:p>
          <a:p>
            <a:endParaRPr lang="zh-CN" altLang="en-US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976980" cy="340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6309320"/>
            <a:ext cx="364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Synchrotron phase of first bunch (degree)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37722" y="4350322"/>
            <a:ext cx="200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Synchrotron phase </a:t>
            </a:r>
          </a:p>
          <a:p>
            <a:r>
              <a:rPr lang="en-US" altLang="zh-CN" sz="1600" dirty="0" smtClean="0"/>
              <a:t>of last bunch (degree)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052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2%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5892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4%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53012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10%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501317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20%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5079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</a:t>
            </a:r>
            <a:r>
              <a:rPr lang="en-US" altLang="zh-CN" dirty="0" smtClean="0"/>
              <a:t>%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6444208" y="3645024"/>
            <a:ext cx="1401153" cy="2035969"/>
            <a:chOff x="6876256" y="3697287"/>
            <a:chExt cx="1401153" cy="2035969"/>
          </a:xfrm>
        </p:grpSpPr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3717031"/>
              <a:ext cx="582815" cy="201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76256" y="3697287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6256" y="4102039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</a:t>
              </a:r>
              <a:r>
                <a:rPr lang="en-US" altLang="zh-CN" sz="1400" dirty="0" smtClean="0"/>
                <a:t>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4489375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4</a:t>
              </a:r>
              <a:r>
                <a:rPr lang="en-US" altLang="zh-CN" sz="1400" dirty="0" smtClean="0"/>
                <a:t>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6256" y="4896456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256" y="5301208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</p:grpSp>
      <p:cxnSp>
        <p:nvCxnSpPr>
          <p:cNvPr id="20" name="直接箭头连接符 19"/>
          <p:cNvCxnSpPr/>
          <p:nvPr/>
        </p:nvCxnSpPr>
        <p:spPr>
          <a:xfrm>
            <a:off x="4860032" y="4437112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995936" y="407707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46625" y="378904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Phase shift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APDR SRF scheme</a:t>
            </a:r>
          </a:p>
          <a:p>
            <a:r>
              <a:rPr lang="en-US" altLang="zh-CN" dirty="0" smtClean="0"/>
              <a:t>Cavity requirement</a:t>
            </a:r>
          </a:p>
          <a:p>
            <a:r>
              <a:rPr lang="en-US" altLang="zh-CN" dirty="0" smtClean="0"/>
              <a:t>Phase and voltage analysis</a:t>
            </a:r>
          </a:p>
          <a:p>
            <a:r>
              <a:rPr lang="en-US" altLang="zh-CN" dirty="0"/>
              <a:t>Booster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shift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cw</a:t>
            </a:r>
            <a:r>
              <a:rPr lang="en-US" altLang="zh-CN" sz="2000" dirty="0" smtClean="0"/>
              <a:t>&lt;&lt;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pulse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case:</a:t>
            </a:r>
          </a:p>
          <a:p>
            <a:r>
              <a:rPr lang="en-US" altLang="zh-CN" sz="2000" dirty="0" smtClean="0"/>
              <a:t>Larger synchrotron phase will make smaller phase shift for the bunches in a bunch train for the same voltage drop</a:t>
            </a:r>
          </a:p>
          <a:p>
            <a:r>
              <a:rPr lang="en-US" altLang="zh-CN" sz="2000" dirty="0" smtClean="0"/>
              <a:t>Large voltage drop should choose larger synchrotron phase</a:t>
            </a:r>
          </a:p>
          <a:p>
            <a:r>
              <a:rPr lang="en-US" altLang="zh-CN" sz="2000" dirty="0" smtClean="0"/>
              <a:t>Large </a:t>
            </a:r>
            <a:r>
              <a:rPr lang="en-US" altLang="zh-CN" sz="2000" dirty="0" smtClean="0"/>
              <a:t>synchrotron </a:t>
            </a:r>
            <a:r>
              <a:rPr lang="en-US" altLang="zh-CN" sz="2000" dirty="0" smtClean="0"/>
              <a:t>phase means more cavities (more cost)</a:t>
            </a:r>
          </a:p>
          <a:p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309320"/>
            <a:ext cx="364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Synchrotron phase of first bunch (degree)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97478" y="4473432"/>
            <a:ext cx="188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P</a:t>
            </a:r>
            <a:r>
              <a:rPr lang="en-US" altLang="zh-CN" sz="1600" dirty="0" smtClean="0"/>
              <a:t>hase shift  (degree)</a:t>
            </a:r>
            <a:endParaRPr lang="zh-CN" altLang="en-US" sz="1600" dirty="0"/>
          </a:p>
        </p:txBody>
      </p:sp>
      <p:grpSp>
        <p:nvGrpSpPr>
          <p:cNvPr id="4" name="组合 17"/>
          <p:cNvGrpSpPr/>
          <p:nvPr/>
        </p:nvGrpSpPr>
        <p:grpSpPr>
          <a:xfrm>
            <a:off x="6444208" y="3913311"/>
            <a:ext cx="1401153" cy="2035969"/>
            <a:chOff x="6876256" y="3697287"/>
            <a:chExt cx="1401153" cy="2035969"/>
          </a:xfrm>
        </p:grpSpPr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3717031"/>
              <a:ext cx="582815" cy="201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76256" y="3697287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6256" y="4102039"/>
              <a:ext cx="13097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4%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4489375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6256" y="4896456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2</a:t>
              </a:r>
              <a:r>
                <a:rPr lang="en-US" altLang="zh-CN" sz="1400" dirty="0" smtClean="0"/>
                <a:t>0% </a:t>
              </a:r>
              <a:r>
                <a:rPr lang="en-US" altLang="zh-CN" sz="1400" dirty="0" err="1" smtClean="0"/>
                <a:t>Vc</a:t>
              </a:r>
              <a:r>
                <a:rPr lang="en-US" altLang="zh-CN" sz="1400" dirty="0" smtClean="0"/>
                <a:t> decrease</a:t>
              </a:r>
              <a:endParaRPr lang="zh-CN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256" y="5357239"/>
              <a:ext cx="14011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  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17809"/>
            <a:ext cx="3744416" cy="33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APDR SRF Design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7626824"/>
              </p:ext>
            </p:extLst>
          </p:nvPr>
        </p:nvGraphicFramePr>
        <p:xfrm>
          <a:off x="457200" y="1268760"/>
          <a:ext cx="800323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792088"/>
                <a:gridCol w="3456384"/>
                <a:gridCol w="2232248"/>
              </a:tblGrid>
              <a:tr h="233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SRF</a:t>
                      </a:r>
                      <a:endParaRPr lang="zh-CN" altLang="en-US" sz="1200" dirty="0" smtClean="0"/>
                    </a:p>
                    <a:p>
                      <a:r>
                        <a:rPr lang="en-US" altLang="zh-CN" sz="1200" dirty="0" smtClean="0"/>
                        <a:t>Challenge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Difficulty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Methods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CDR</a:t>
                      </a:r>
                      <a:endParaRPr lang="zh-CN" altLang="en-US" sz="1200" dirty="0"/>
                    </a:p>
                  </a:txBody>
                  <a:tcPr/>
                </a:tc>
              </a:tr>
              <a:tr h="23364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</a:t>
                      </a:r>
                      <a:r>
                        <a:rPr lang="en-US" altLang="zh-CN" sz="1200" baseline="0" dirty="0" smtClean="0"/>
                        <a:t> stability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☆☆☆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Feedback control, injection control, phase stability, SR damping,…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Cambria Math"/>
                          <a:ea typeface="Cambria Math"/>
                        </a:rPr>
                        <a:t>±0.</a:t>
                      </a:r>
                      <a:r>
                        <a:rPr lang="en-US" altLang="zh-CN" sz="1200" dirty="0" smtClean="0"/>
                        <a:t>1%</a:t>
                      </a:r>
                      <a:endParaRPr lang="zh-CN" altLang="en-US" sz="1200" dirty="0" smtClean="0"/>
                    </a:p>
                  </a:txBody>
                  <a:tcPr/>
                </a:tc>
              </a:tr>
              <a:tr h="23364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Voltage</a:t>
                      </a:r>
                      <a:r>
                        <a:rPr lang="en-US" altLang="zh-CN" sz="1200" baseline="0" dirty="0" smtClean="0"/>
                        <a:t> control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☆☆☆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Feedback</a:t>
                      </a:r>
                      <a:r>
                        <a:rPr lang="en-US" altLang="zh-CN" sz="1200" baseline="0" dirty="0" smtClean="0"/>
                        <a:t> control,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mbria Math"/>
                          <a:ea typeface="Cambria Math"/>
                        </a:rPr>
                        <a:t>±</a:t>
                      </a:r>
                      <a:r>
                        <a:rPr lang="en-US" altLang="zh-CN" sz="1200" dirty="0" smtClean="0"/>
                        <a:t>1%</a:t>
                      </a:r>
                      <a:endParaRPr lang="zh-CN" altLang="en-US" sz="1200" dirty="0"/>
                    </a:p>
                  </a:txBody>
                  <a:tcPr/>
                </a:tc>
              </a:tr>
              <a:tr h="13030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BBU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Variation on bunch current, Low wake field excitation at bunch</a:t>
                      </a:r>
                      <a:r>
                        <a:rPr lang="en-US" altLang="zh-CN" sz="1200" baseline="0" dirty="0" smtClean="0"/>
                        <a:t> train length, High damping SC cavity, Radiation damping(wiggler), bunch spacing, feedback,…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&gt;500mA (Z&gt;1A)</a:t>
                      </a:r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HOM damping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Single cell beam pipe/slotted</a:t>
                      </a:r>
                      <a:r>
                        <a:rPr lang="en-US" altLang="zh-CN" sz="1200" baseline="0" dirty="0" smtClean="0"/>
                        <a:t> cavity(multi-cell), 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1-3kW</a:t>
                      </a:r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Longitudinal instability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Transverse instability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Impact bunch position control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Input coupler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130kW(1cell),260kW(2cell);</a:t>
                      </a:r>
                      <a:r>
                        <a:rPr lang="en-US" altLang="zh-CN" sz="1200" baseline="0" dirty="0" smtClean="0"/>
                        <a:t> Z:350kW(2cell),175kW(1cell)</a:t>
                      </a:r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Q</a:t>
                      </a:r>
                      <a:r>
                        <a:rPr lang="en-US" altLang="zh-CN" sz="1200" baseline="-25000" dirty="0" smtClean="0"/>
                        <a:t>0</a:t>
                      </a:r>
                      <a:endParaRPr lang="zh-CN" alt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EP is very important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2E10</a:t>
                      </a:r>
                      <a:endParaRPr lang="zh-CN" altLang="en-US" sz="1200" dirty="0"/>
                    </a:p>
                  </a:txBody>
                  <a:tcPr/>
                </a:tc>
              </a:tr>
              <a:tr h="159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Cavity gradient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☆☆☆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20.6MV/m&amp;Q</a:t>
                      </a:r>
                      <a:r>
                        <a:rPr lang="en-US" altLang="zh-CN" sz="1200" baseline="-25000" dirty="0" smtClean="0"/>
                        <a:t>0</a:t>
                      </a:r>
                      <a:r>
                        <a:rPr lang="en-US" altLang="zh-CN" sz="1200" dirty="0" smtClean="0"/>
                        <a:t>=2E10@2K (</a:t>
                      </a:r>
                      <a:r>
                        <a:rPr lang="zh-CN" altLang="en-US" sz="1200" dirty="0" smtClean="0"/>
                        <a:t>☆☆</a:t>
                      </a:r>
                      <a:r>
                        <a:rPr lang="en-US" altLang="zh-CN" sz="12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32.6MV/m&amp;Q</a:t>
                      </a:r>
                      <a:r>
                        <a:rPr lang="en-US" altLang="zh-CN" sz="1200" baseline="-25000" dirty="0" smtClean="0"/>
                        <a:t>0</a:t>
                      </a:r>
                      <a:r>
                        <a:rPr lang="en-US" altLang="zh-CN" sz="1200" dirty="0" smtClean="0"/>
                        <a:t>=2E10@2K (</a:t>
                      </a:r>
                      <a:r>
                        <a:rPr lang="zh-CN" altLang="en-US" sz="1200" dirty="0" smtClean="0"/>
                        <a:t>☆☆☆</a:t>
                      </a:r>
                      <a:r>
                        <a:rPr lang="en-US" altLang="zh-CN" sz="1200" dirty="0" smtClean="0"/>
                        <a:t>,</a:t>
                      </a:r>
                      <a:r>
                        <a:rPr lang="en-US" altLang="zh-CN" sz="1200" baseline="0" dirty="0" smtClean="0"/>
                        <a:t> lower the Q</a:t>
                      </a:r>
                      <a:r>
                        <a:rPr lang="en-US" altLang="zh-CN" sz="1200" baseline="-25000" dirty="0" smtClean="0"/>
                        <a:t>0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 mode:2E10</a:t>
                      </a:r>
                    </a:p>
                    <a:p>
                      <a:r>
                        <a:rPr lang="en-US" altLang="zh-CN" sz="1200" dirty="0" smtClean="0"/>
                        <a:t>Z mode:&gt;</a:t>
                      </a:r>
                      <a:r>
                        <a:rPr lang="en-US" altLang="zh-CN" sz="1200" baseline="0" dirty="0" smtClean="0"/>
                        <a:t> 5E9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4508"/>
    </mc:Choice>
    <mc:Fallback>
      <p:transition spd="slow" advTm="945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Cavity requirement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70"/>
    </mc:Choice>
    <mc:Fallback>
      <p:transition spd="slow" advTm="157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3048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the best </a:t>
            </a:r>
            <a:r>
              <a:rPr lang="el-GR" altLang="zh-CN" dirty="0" smtClean="0"/>
              <a:t>β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085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t/</a:t>
            </a:r>
            <a:r>
              <a:rPr lang="el-GR" altLang="zh-CN" dirty="0" smtClean="0"/>
              <a:t>τ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47412" y="37371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P-/P+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21297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β</a:t>
            </a:r>
            <a:r>
              <a:rPr lang="en-US" altLang="zh-CN" dirty="0" smtClean="0"/>
              <a:t>=4366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57301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β</a:t>
            </a:r>
            <a:r>
              <a:rPr lang="en-US" altLang="zh-CN" dirty="0" smtClean="0"/>
              <a:t>=0.3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450912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β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3086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4767893" y="380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P-/P+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51571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t/</a:t>
            </a:r>
            <a:r>
              <a:rPr lang="el-GR" altLang="zh-CN" dirty="0" smtClean="0"/>
              <a:t>τ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37890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0.2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42930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0.4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40770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0.3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450912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0.6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46531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0.8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8344" y="32849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β</a:t>
            </a:r>
            <a:r>
              <a:rPr lang="en-US" altLang="zh-CN" dirty="0" smtClean="0"/>
              <a:t>=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67744" y="5949280"/>
            <a:ext cx="39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P-, reflection power; P+, forward power.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53"/>
    </mc:Choice>
    <mc:Fallback>
      <p:transition spd="slow" advTm="1275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464496" cy="29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209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083"/>
    </mc:Choice>
    <mc:Fallback>
      <p:transition spd="slow" advTm="3508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best cavity for APDR?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R/Q=Vc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/</a:t>
            </a:r>
            <a:r>
              <a:rPr lang="el-GR" altLang="zh-CN" sz="2400" dirty="0" smtClean="0"/>
              <a:t>ω</a:t>
            </a:r>
            <a:r>
              <a:rPr lang="en-US" altLang="zh-CN" sz="2400" dirty="0" smtClean="0"/>
              <a:t>U</a:t>
            </a:r>
          </a:p>
          <a:p>
            <a:r>
              <a:rPr lang="en-US" altLang="zh-CN" sz="2400" dirty="0" smtClean="0"/>
              <a:t>A lower R/Q can give a high U at the same cavity voltage (or gradient)</a:t>
            </a:r>
          </a:p>
          <a:p>
            <a:r>
              <a:rPr lang="en-US" altLang="zh-CN" sz="2400" dirty="0" smtClean="0"/>
              <a:t>The gradient is more stable at higher U when the input power is not enough at the pulse period.</a:t>
            </a:r>
          </a:p>
          <a:p>
            <a:r>
              <a:rPr lang="en-US" altLang="zh-CN" sz="2400" dirty="0" smtClean="0"/>
              <a:t>It is an opposite design scheme comparing with low-loss cavity or others</a:t>
            </a:r>
          </a:p>
          <a:p>
            <a:r>
              <a:rPr lang="en-US" altLang="zh-CN" sz="2400" dirty="0" smtClean="0"/>
              <a:t>Reduced R/Q can also decrease the detuning frequency</a:t>
            </a:r>
          </a:p>
          <a:p>
            <a:r>
              <a:rPr lang="en-US" altLang="zh-CN" sz="2400" dirty="0" smtClean="0"/>
              <a:t>R/Q    </a:t>
            </a:r>
            <a:r>
              <a:rPr lang="en-US" altLang="zh-CN" sz="2400" dirty="0" err="1" smtClean="0"/>
              <a:t>Riris</a:t>
            </a:r>
            <a:r>
              <a:rPr lang="en-US" altLang="zh-CN" sz="2400" dirty="0" smtClean="0"/>
              <a:t>    loss factor</a:t>
            </a:r>
          </a:p>
          <a:p>
            <a:r>
              <a:rPr lang="en-US" altLang="zh-CN" sz="2400" dirty="0" smtClean="0"/>
              <a:t>Cavity can work at a lower gradient with the same U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547664" y="50131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339752" y="50131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851920" y="50131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205"/>
    </mc:Choice>
    <mc:Fallback>
      <p:transition spd="slow" advTm="5920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Phase and voltage analysis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47"/>
    </mc:Choice>
    <mc:Fallback>
      <p:transition spd="slow" advTm="74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816424" cy="31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Power coupling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φ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≠0 &amp;</a:t>
            </a:r>
            <a:r>
              <a:rPr lang="el-GR" altLang="zh-CN" dirty="0" smtClean="0"/>
              <a:t>ω</a:t>
            </a:r>
            <a:r>
              <a:rPr lang="en-US" altLang="zh-CN" baseline="-25000" dirty="0" smtClean="0"/>
              <a:t>g&gt;</a:t>
            </a:r>
            <a:r>
              <a:rPr lang="el-GR" altLang="zh-CN" dirty="0" smtClean="0"/>
              <a:t>ω</a:t>
            </a:r>
            <a:r>
              <a:rPr lang="en-US" altLang="zh-CN" baseline="-25000" dirty="0" smtClean="0"/>
              <a:t>0</a:t>
            </a:r>
            <a:endParaRPr lang="zh-CN" alt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212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Phasor</a:t>
            </a:r>
            <a:r>
              <a:rPr lang="en-US" altLang="zh-CN" sz="2400" dirty="0" smtClean="0"/>
              <a:t> diagram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198"/>
    </mc:Choice>
    <mc:Fallback>
      <p:transition spd="slow" advTm="5119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Optimum coupling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With optimum coupling condition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499992" y="443711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499992" y="35730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716128" y="35730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051720" y="4437112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505704" y="2564904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932040" y="4149080"/>
            <a:ext cx="7200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407707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ϕ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3131840" y="35730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923928" y="4158224"/>
            <a:ext cx="14401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47764" y="407707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ψ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167272" y="3600448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4499992" y="3140968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285293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ig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84168" y="4365104"/>
            <a:ext cx="41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Vg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378904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Vb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48064" y="3789040"/>
            <a:ext cx="40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3131840" y="44371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47864" y="43651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ib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80112" y="537321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Ψ</a:t>
            </a:r>
            <a:r>
              <a:rPr lang="en-US" altLang="zh-CN" dirty="0" smtClean="0"/>
              <a:t>=-</a:t>
            </a:r>
            <a:r>
              <a:rPr lang="el-GR" altLang="zh-CN" dirty="0" smtClean="0"/>
              <a:t>ϕ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5395"/>
    </mc:Choice>
    <mc:Fallback>
      <p:transition spd="slow" advTm="4539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Equispaced</a:t>
            </a:r>
            <a:r>
              <a:rPr lang="en-US" altLang="zh-CN" dirty="0" smtClean="0"/>
              <a:t> bunches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For </a:t>
            </a:r>
            <a:r>
              <a:rPr lang="en-US" altLang="zh-CN" sz="2400" dirty="0" err="1" smtClean="0"/>
              <a:t>equispaced</a:t>
            </a:r>
            <a:r>
              <a:rPr lang="en-US" altLang="zh-CN" sz="2400" dirty="0" smtClean="0"/>
              <a:t> bunches: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Consider H-Low power case, I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=0.021mA,R</a:t>
            </a:r>
            <a:r>
              <a:rPr lang="en-US" altLang="zh-CN" sz="2400" baseline="-25000" dirty="0" smtClean="0"/>
              <a:t>a</a:t>
            </a:r>
            <a:r>
              <a:rPr lang="en-US" altLang="zh-CN" sz="2400" dirty="0" smtClean="0"/>
              <a:t>=206x2x10</a:t>
            </a:r>
            <a:r>
              <a:rPr lang="en-US" altLang="zh-CN" sz="2400" baseline="30000" dirty="0" smtClean="0"/>
              <a:t>10</a:t>
            </a:r>
            <a:r>
              <a:rPr lang="en-US" altLang="zh-CN" sz="2400" dirty="0" smtClean="0"/>
              <a:t>, beta=7.9x10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, </a:t>
            </a:r>
            <a:r>
              <a:rPr lang="el-GR" altLang="zh-CN" sz="2400" dirty="0" smtClean="0"/>
              <a:t>ψ</a:t>
            </a:r>
            <a:r>
              <a:rPr lang="en-US" altLang="zh-CN" sz="2400" dirty="0" smtClean="0"/>
              <a:t>=-33deg.=-0.576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amplitude of </a:t>
            </a:r>
            <a:r>
              <a:rPr lang="en-US" altLang="zh-CN" sz="2400" b="1" dirty="0" err="1" smtClean="0"/>
              <a:t>V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 is 9.2MV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c</a:t>
            </a:r>
            <a:r>
              <a:rPr lang="en-US" altLang="zh-CN" sz="2400" dirty="0" smtClean="0"/>
              <a:t>=20MV/m*0.46m=9.2MV, </a:t>
            </a:r>
            <a:r>
              <a:rPr lang="el-GR" altLang="zh-CN" sz="2400" dirty="0" smtClean="0"/>
              <a:t>ϕ</a:t>
            </a:r>
            <a:r>
              <a:rPr lang="en-US" altLang="zh-CN" sz="2400" baseline="-25000" dirty="0" smtClean="0"/>
              <a:t>s</a:t>
            </a:r>
            <a:r>
              <a:rPr lang="en-US" altLang="zh-CN" sz="2400" dirty="0" smtClean="0"/>
              <a:t>=0.576</a:t>
            </a:r>
          </a:p>
          <a:p>
            <a:endParaRPr lang="en-US" altLang="zh-CN" sz="2400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25800" y="2133600"/>
          <a:ext cx="2187575" cy="736600"/>
        </p:xfrm>
        <a:graphic>
          <a:graphicData uri="http://schemas.openxmlformats.org/presentationml/2006/ole">
            <p:oleObj spid="_x0000_s2099" name="Equation" r:id="rId3" imgW="1244600" imgH="4191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3995772"/>
            <a:ext cx="677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=0.021x206x2x10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xcos(-0.576)e</a:t>
            </a:r>
            <a:r>
              <a:rPr lang="en-US" altLang="zh-CN" baseline="30000" dirty="0" smtClean="0"/>
              <a:t>-0.576i</a:t>
            </a:r>
            <a:r>
              <a:rPr lang="en-US" altLang="zh-CN" dirty="0" smtClean="0"/>
              <a:t>/(1+7.9x10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)=-7.7x10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+5x10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i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147900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Abs(</a:t>
            </a:r>
            <a:r>
              <a:rPr lang="en-US" altLang="zh-CN" b="1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)=9.2MV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5147900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Angle(</a:t>
            </a:r>
            <a:r>
              <a:rPr lang="en-US" altLang="zh-CN" b="1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)=-0.576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6165304"/>
            <a:ext cx="284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So,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V</a:t>
            </a:r>
            <a:r>
              <a:rPr lang="en-US" altLang="zh-CN" sz="2800" b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=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V</a:t>
            </a:r>
            <a:r>
              <a:rPr lang="en-US" altLang="zh-CN" sz="28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&amp; </a:t>
            </a:r>
            <a:r>
              <a:rPr lang="el-GR" altLang="zh-CN" sz="2800" b="1" dirty="0" smtClean="0">
                <a:solidFill>
                  <a:srgbClr val="FF0000"/>
                </a:solidFill>
              </a:rPr>
              <a:t>ψ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=-</a:t>
            </a:r>
            <a:r>
              <a:rPr lang="el-GR" altLang="zh-CN" sz="2800" b="1" dirty="0" smtClean="0">
                <a:solidFill>
                  <a:srgbClr val="FF0000"/>
                </a:solidFill>
              </a:rPr>
              <a:t>ϕ</a:t>
            </a:r>
            <a:r>
              <a:rPr lang="en-US" altLang="zh-CN" sz="2800" b="1" baseline="-25000" dirty="0" smtClean="0">
                <a:solidFill>
                  <a:srgbClr val="FF0000"/>
                </a:solidFill>
              </a:rPr>
              <a:t>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692"/>
    </mc:Choice>
    <mc:Fallback>
      <p:transition spd="slow" advTm="266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3521" y="2700269"/>
            <a:ext cx="4602007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AC 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008" y="4685812"/>
            <a:ext cx="333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Problem: very low RF efficiency!!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4248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0"/>
    </mc:Choice>
    <mc:Fallback>
      <p:transition spd="slow" advTm="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APDR bunches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Bunch train case, Tb is the bunch time interval in bunch train; TB is the time interval between bunch trains.</a:t>
            </a:r>
          </a:p>
          <a:p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err="1" smtClean="0"/>
              <a:t>≠T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Tb&lt;&lt;TB&amp;TB/td&lt;&lt;1</a:t>
            </a:r>
          </a:p>
          <a:p>
            <a:r>
              <a:rPr lang="en-US" altLang="zh-CN" sz="2400" dirty="0" smtClean="0"/>
              <a:t>Tb/td=2.428e-4, TB/td=0.016, </a:t>
            </a:r>
            <a:r>
              <a:rPr lang="el-GR" altLang="zh-CN" sz="2400" dirty="0" smtClean="0"/>
              <a:t>ϕ</a:t>
            </a:r>
            <a:r>
              <a:rPr lang="en-US" altLang="zh-CN" sz="2400" dirty="0" smtClean="0"/>
              <a:t>s=33deg., f=650MHz </a:t>
            </a:r>
            <a:endParaRPr lang="zh-CN" altLang="en-US" sz="2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707904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851920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923928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79912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83968" y="450912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7984" y="450912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99992" y="450912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55976" y="450912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860032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04048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76056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32040" y="45091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491880" y="508518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7545" y="515719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TB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42210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Tb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923928" y="5229200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83968" y="4519786"/>
            <a:ext cx="72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1165"/>
    </mc:Choice>
    <mc:Fallback>
      <p:transition spd="slow" advTm="4116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beam loading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 is not a beam in the cavity!!!</a:t>
            </a:r>
          </a:p>
          <a:p>
            <a:r>
              <a:rPr lang="en-US" altLang="zh-CN" dirty="0" smtClean="0"/>
              <a:t>It is the beam induced voltage in the cavity!!!</a:t>
            </a:r>
          </a:p>
          <a:p>
            <a:r>
              <a:rPr lang="en-US" altLang="zh-CN" dirty="0" smtClean="0"/>
              <a:t>When TB/Td&lt;&lt;1, the multi-bunches induced a constant 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endParaRPr lang="en-US" altLang="zh-CN" baseline="-25000" dirty="0" smtClean="0"/>
          </a:p>
          <a:p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5306615" cy="6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661248"/>
            <a:ext cx="21631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161" y="5654005"/>
            <a:ext cx="2343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441" y="4603394"/>
            <a:ext cx="552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656675"/>
            <a:ext cx="1466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027"/>
    </mc:Choice>
    <mc:Fallback>
      <p:transition spd="slow" advTm="12702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112616"/>
            <a:ext cx="459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Non-</a:t>
            </a:r>
            <a:r>
              <a:rPr lang="en-US" altLang="zh-CN" dirty="0" err="1" smtClean="0"/>
              <a:t>equispaced</a:t>
            </a:r>
            <a:r>
              <a:rPr lang="en-US" altLang="zh-CN" dirty="0" smtClean="0"/>
              <a:t> bunches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Consider H-Low power case, it is equal to 11x4bunches, I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=0.021mA/11=1.91x10</a:t>
            </a:r>
            <a:r>
              <a:rPr lang="en-US" altLang="zh-CN" sz="2000" baseline="30000" dirty="0" smtClean="0"/>
              <a:t>-3</a:t>
            </a:r>
            <a:r>
              <a:rPr lang="en-US" altLang="zh-CN" sz="2000" dirty="0" smtClean="0"/>
              <a:t>mA, R</a:t>
            </a:r>
            <a:r>
              <a:rPr lang="en-US" altLang="zh-CN" sz="2000" baseline="-25000" dirty="0" smtClean="0"/>
              <a:t>a</a:t>
            </a:r>
            <a:r>
              <a:rPr lang="en-US" altLang="zh-CN" sz="2000" dirty="0" smtClean="0"/>
              <a:t>=206x2x10</a:t>
            </a:r>
            <a:r>
              <a:rPr lang="en-US" altLang="zh-CN" sz="2000" baseline="30000" dirty="0" smtClean="0"/>
              <a:t>10</a:t>
            </a:r>
            <a:r>
              <a:rPr lang="en-US" altLang="zh-CN" sz="2000" dirty="0" smtClean="0"/>
              <a:t>, beta=7.9x10</a:t>
            </a:r>
            <a:r>
              <a:rPr lang="en-US" altLang="zh-CN" sz="2000" baseline="30000" dirty="0" smtClean="0"/>
              <a:t>3</a:t>
            </a:r>
            <a:r>
              <a:rPr lang="en-US" altLang="zh-CN" sz="2000" dirty="0" smtClean="0"/>
              <a:t>, </a:t>
            </a:r>
            <a:r>
              <a:rPr lang="el-GR" altLang="zh-CN" sz="2000" dirty="0" smtClean="0"/>
              <a:t>ψ</a:t>
            </a:r>
            <a:r>
              <a:rPr lang="en-US" altLang="zh-CN" sz="2000" dirty="0" smtClean="0"/>
              <a:t>=-33deg.=-0.576, f=650MHz, </a:t>
            </a:r>
            <a:r>
              <a:rPr lang="en-US" altLang="zh-CN" sz="2000" dirty="0" err="1" smtClean="0"/>
              <a:t>t’</a:t>
            </a:r>
            <a:r>
              <a:rPr lang="en-US" altLang="zh-CN" sz="2000" baseline="-25000" dirty="0" err="1" smtClean="0"/>
              <a:t>b</a:t>
            </a:r>
            <a:r>
              <a:rPr lang="en-US" altLang="zh-CN" sz="2000" dirty="0" smtClean="0"/>
              <a:t>=196x77/f=2.322x10</a:t>
            </a:r>
            <a:r>
              <a:rPr lang="en-US" altLang="zh-CN" sz="2000" baseline="30000" dirty="0" smtClean="0"/>
              <a:t>-5</a:t>
            </a:r>
            <a:r>
              <a:rPr lang="en-US" altLang="zh-CN" sz="2000" dirty="0" smtClean="0"/>
              <a:t>s, Q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=2x10</a:t>
            </a:r>
            <a:r>
              <a:rPr lang="en-US" altLang="zh-CN" sz="2000" baseline="30000" dirty="0" smtClean="0"/>
              <a:t>10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Phase shift is 1.4deg. with 11 bunches, the phase shift between two bunches is 0.14deg. </a:t>
            </a:r>
            <a:r>
              <a:rPr lang="en-US" altLang="zh-CN" sz="2000" dirty="0" err="1" smtClean="0"/>
              <a:t>m</a:t>
            </a:r>
            <a:r>
              <a:rPr lang="en-US" altLang="zh-CN" sz="2000" baseline="-25000" dirty="0" err="1" smtClean="0"/>
              <a:t>b</a:t>
            </a:r>
            <a:r>
              <a:rPr lang="en-US" altLang="zh-CN" sz="2000" dirty="0" smtClean="0"/>
              <a:t>=196. So </a:t>
            </a:r>
            <a:r>
              <a:rPr lang="en-US" altLang="zh-CN" sz="2000" dirty="0" err="1" smtClean="0"/>
              <a:t>t</a:t>
            </a:r>
            <a:r>
              <a:rPr lang="en-US" altLang="zh-CN" sz="2000" baseline="-25000" dirty="0" err="1" smtClean="0"/>
              <a:t>b</a:t>
            </a:r>
            <a:r>
              <a:rPr lang="en-US" altLang="zh-CN" sz="2000" dirty="0" smtClean="0"/>
              <a:t>=195.999611/f=3.015x10</a:t>
            </a:r>
            <a:r>
              <a:rPr lang="en-US" altLang="zh-CN" sz="2000" baseline="30000" dirty="0" smtClean="0"/>
              <a:t>-7</a:t>
            </a:r>
            <a:r>
              <a:rPr lang="en-US" altLang="zh-CN" sz="2000" dirty="0" smtClean="0"/>
              <a:t>s.</a:t>
            </a:r>
            <a:endParaRPr lang="en-US" altLang="zh-CN" sz="2000" baseline="30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Also we need to assume there is no phase shift between the first bunch of each bunch train. 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713038" y="2627313"/>
          <a:ext cx="3011487" cy="661987"/>
        </p:xfrm>
        <a:graphic>
          <a:graphicData uri="http://schemas.openxmlformats.org/presentationml/2006/ole">
            <p:oleObj spid="_x0000_s22628" name="Equation" r:id="rId4" imgW="1968500" imgH="431800" progId="Equation.3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871788" y="4005263"/>
          <a:ext cx="3387725" cy="431800"/>
        </p:xfrm>
        <a:graphic>
          <a:graphicData uri="http://schemas.openxmlformats.org/presentationml/2006/ole">
            <p:oleObj spid="_x0000_s22629" name="Equation" r:id="rId5" imgW="1892300" imgH="241300" progId="Equation.3">
              <p:embed/>
            </p:oleObj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3275856" y="494116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678408" y="494116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6096" y="4747791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.</a:t>
            </a:r>
            <a:endParaRPr lang="zh-CN" alt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10826" y="4869160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.</a:t>
            </a:r>
            <a:endParaRPr lang="zh-CN" altLang="en-US" sz="4400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347864" y="6597352"/>
            <a:ext cx="22322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波形 30"/>
          <p:cNvSpPr/>
          <p:nvPr/>
        </p:nvSpPr>
        <p:spPr>
          <a:xfrm rot="5400000">
            <a:off x="3959932" y="5337212"/>
            <a:ext cx="1008112" cy="504056"/>
          </a:xfrm>
          <a:prstGeom prst="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48536" y="53732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….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139952" y="602128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211960" y="501317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5598400" y="494116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1960" y="653438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196x2</a:t>
            </a:r>
            <a:r>
              <a:rPr lang="el-GR" altLang="zh-CN" dirty="0" smtClean="0"/>
              <a:t>π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 flipH="1">
            <a:off x="5687552" y="500403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364088" y="501317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85679" y="4725144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0.14deg.</a:t>
            </a:r>
            <a:endParaRPr lang="zh-CN" alt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5856" y="522920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Bunch 1</a:t>
            </a:r>
            <a:endParaRPr lang="zh-CN" alt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652120" y="515719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Bunch 2</a:t>
            </a:r>
            <a:endParaRPr lang="zh-CN" alt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732240" y="53732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128"/>
    </mc:Choice>
    <mc:Fallback>
      <p:transition spd="slow" advTm="4212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171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3219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br</a:t>
            </a:r>
            <a:r>
              <a:rPr lang="en-US" altLang="zh-CN" sz="2400" dirty="0" smtClean="0"/>
              <a:t>=</a:t>
            </a:r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ih</a:t>
            </a:r>
            <a:r>
              <a:rPr lang="en-US" altLang="zh-CN" sz="2400" dirty="0" smtClean="0"/>
              <a:t>*A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86916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 (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9411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 (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20641" y="3454873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Re(A)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766290" y="324167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Im</a:t>
            </a:r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589240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One circle=308t</a:t>
            </a:r>
            <a:r>
              <a:rPr lang="en-US" altLang="zh-CN" baseline="-25000" dirty="0" smtClean="0"/>
              <a:t>b</a:t>
            </a:r>
            <a:endParaRPr lang="zh-CN" altLang="en-US" baseline="-25000" dirty="0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2627784" y="263691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3140968"/>
            <a:ext cx="105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65 circles</a:t>
            </a:r>
          </a:p>
          <a:p>
            <a:r>
              <a:rPr lang="en-US" altLang="zh-CN" dirty="0" smtClean="0"/>
              <a:t>~0.012s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621"/>
    </mc:Choice>
    <mc:Fallback>
      <p:transition spd="slow" advTm="1662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br</a:t>
            </a:r>
            <a:r>
              <a:rPr lang="en-US" altLang="zh-CN" sz="2400" dirty="0" smtClean="0"/>
              <a:t>=</a:t>
            </a:r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ih</a:t>
            </a:r>
            <a:r>
              <a:rPr lang="en-US" altLang="zh-CN" sz="2400" dirty="0" smtClean="0"/>
              <a:t>*A, A for bunches in a bunch train after 400000 circles.</a:t>
            </a:r>
          </a:p>
          <a:p>
            <a:r>
              <a:rPr lang="en-US" altLang="zh-CN" sz="2400" dirty="0" smtClean="0"/>
              <a:t>Total phase shift of </a:t>
            </a:r>
            <a:r>
              <a:rPr lang="en-US" altLang="zh-CN" sz="2400" dirty="0" err="1" smtClean="0"/>
              <a:t>V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 is 1.37degree for 11 bunches.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46571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53772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Bunch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20641" y="3051425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Re(A)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766290" y="283822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Im</a:t>
            </a:r>
            <a:r>
              <a:rPr lang="en-US" altLang="zh-CN" dirty="0" smtClean="0"/>
              <a:t>(A)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825752"/>
            <a:ext cx="34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br</a:t>
            </a:r>
            <a:r>
              <a:rPr lang="en-US" altLang="zh-CN" dirty="0" smtClean="0"/>
              <a:t> ≈ 1.865x10</a:t>
            </a:r>
            <a:r>
              <a:rPr lang="en-US" altLang="zh-CN" baseline="30000" dirty="0" smtClean="0"/>
              <a:t>4</a:t>
            </a:r>
            <a:r>
              <a:rPr lang="en-US" altLang="zh-CN" dirty="0" smtClean="0"/>
              <a:t>Vx584.5=1.09x10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V</a:t>
            </a:r>
            <a:endParaRPr lang="zh-CN" altLang="en-US" baseline="30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25752"/>
            <a:ext cx="2436446" cy="13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5113784"/>
            <a:ext cx="466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optimum matching of minimum P</a:t>
            </a:r>
            <a:r>
              <a:rPr lang="en-US" altLang="zh-CN" baseline="-25000" dirty="0" smtClean="0"/>
              <a:t>g</a:t>
            </a:r>
            <a:r>
              <a:rPr lang="en-US" altLang="zh-CN" dirty="0" smtClean="0"/>
              <a:t>, </a:t>
            </a:r>
            <a:r>
              <a:rPr lang="el-GR" altLang="zh-CN" dirty="0" smtClean="0"/>
              <a:t>ψ</a:t>
            </a:r>
            <a:r>
              <a:rPr lang="en-US" altLang="zh-CN" dirty="0" smtClean="0"/>
              <a:t>=-</a:t>
            </a:r>
            <a:r>
              <a:rPr lang="el-GR" altLang="zh-CN" dirty="0" smtClean="0"/>
              <a:t>ϕ</a:t>
            </a:r>
            <a:r>
              <a:rPr lang="en-US" altLang="zh-CN" baseline="-25000" dirty="0" smtClean="0"/>
              <a:t>s</a:t>
            </a:r>
            <a:endParaRPr lang="zh-CN" alt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5545832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br</a:t>
            </a:r>
            <a:r>
              <a:rPr lang="en-US" altLang="zh-CN" dirty="0" err="1" smtClean="0"/>
              <a:t>cos</a:t>
            </a:r>
            <a:r>
              <a:rPr lang="en-US" altLang="zh-CN" dirty="0" smtClean="0"/>
              <a:t>(-33°)=9.14MV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5545832"/>
            <a:ext cx="225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As 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=9.2MV, so </a:t>
            </a:r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err="1" smtClean="0"/>
              <a:t>≈V</a:t>
            </a:r>
            <a:r>
              <a:rPr lang="en-US" altLang="zh-CN" baseline="-25000" dirty="0" err="1" smtClean="0"/>
              <a:t>c</a:t>
            </a:r>
            <a:endParaRPr lang="zh-CN" altLang="en-US" baseline="-25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71303"/>
            <a:ext cx="3114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32856"/>
            <a:ext cx="3352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529"/>
    </mc:Choice>
    <mc:Fallback>
      <p:transition spd="slow" advTm="1652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4372772"/>
              </p:ext>
            </p:extLst>
          </p:nvPr>
        </p:nvGraphicFramePr>
        <p:xfrm>
          <a:off x="457200" y="1600200"/>
          <a:ext cx="8229595" cy="336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89127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8-ring</a:t>
                      </a:r>
                      <a:r>
                        <a:rPr lang="zh-CN" altLang="en-US" sz="1100" dirty="0" smtClean="0"/>
                        <a:t>：</a:t>
                      </a:r>
                      <a:endParaRPr lang="en-US" altLang="zh-CN" sz="1100" dirty="0" smtClean="0"/>
                    </a:p>
                    <a:p>
                      <a:r>
                        <a:rPr lang="en-US" altLang="zh-CN" sz="1100" dirty="0" smtClean="0"/>
                        <a:t>Bunch No.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Vb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Vb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 Vg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1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Vg</a:t>
                      </a:r>
                      <a:endParaRPr lang="zh-CN" alt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ABS Vg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Vg Angle  (deg.)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Vg Angle shift  (deg.)</a:t>
                      </a:r>
                    </a:p>
                    <a:p>
                      <a:pPr marL="0" algn="l" defTabSz="914400" rtl="0" eaLnBrk="1" fontAlgn="ctr" latinLnBrk="0" hangingPunct="1"/>
                      <a:endParaRPr lang="en-US" altLang="zh-CN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-7.67E+06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4.98E+06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5.01E+06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1.54E+07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3.05E+04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1.539E+07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1.0000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-7.66E+06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5.00E+06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4.99E+06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1.54E+07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-6.31E+03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1.537E+07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-7.64E+06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4.97E+06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1.54E+07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-4.31E+04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1.536E+07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-7.63E+06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5.03E+06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-7.98E+04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1.535E+07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-7.62E+06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-1.16E+05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-7.60E+06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5.07E+06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-1.53E+05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1.532E+07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-7.59E+06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5.09E+06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4.90E+06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-1.89E+05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1.531E+07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-7.58E+06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5.10E+06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4.88E+06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-2.26E+05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1.530E+07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-7.56E+06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5.12E+06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4.86E+06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-2.62E+05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1.528E+07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-7.55E+06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5.14E+06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4.84E+06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-2.98E+05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1.527E+07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89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-7.54E+06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5.16E+06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4.82E+06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1.53E+07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-3.34E+05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1.526E+07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-1.37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783"/>
    </mc:Choice>
    <mc:Fallback>
      <p:transition spd="slow" advTm="4378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evolution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With optimum coupling condition (H low power 8ring)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499992" y="443711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499992" y="35730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716128" y="35730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051720" y="4437112"/>
            <a:ext cx="5328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505704" y="2564904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932040" y="4149080"/>
            <a:ext cx="7200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407707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ϕ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3131840" y="3573016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923928" y="4158224"/>
            <a:ext cx="14401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47764" y="407707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ψ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167272" y="3600448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4499992" y="3140968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285293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ig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92280" y="4077072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Vg=15.43MV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67744" y="386104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Vb</a:t>
            </a:r>
            <a:r>
              <a:rPr lang="en-US" altLang="zh-CN" dirty="0" smtClean="0"/>
              <a:t>=9.2MV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3356992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Vc</a:t>
            </a:r>
            <a:r>
              <a:rPr lang="en-US" altLang="zh-CN" dirty="0" smtClean="0"/>
              <a:t>=9.2MV</a:t>
            </a:r>
            <a:endParaRPr lang="zh-CN" altLang="en-US" dirty="0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3131840" y="44371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47864" y="43651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ib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80112" y="537321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Ψ</a:t>
            </a:r>
            <a:r>
              <a:rPr lang="en-US" altLang="zh-CN" dirty="0" smtClean="0"/>
              <a:t>=-</a:t>
            </a:r>
            <a:r>
              <a:rPr lang="el-GR" altLang="zh-CN" dirty="0" smtClean="0"/>
              <a:t>ϕ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cxnSp>
        <p:nvCxnSpPr>
          <p:cNvPr id="41" name="直接箭头连接符 40"/>
          <p:cNvCxnSpPr/>
          <p:nvPr/>
        </p:nvCxnSpPr>
        <p:spPr>
          <a:xfrm flipH="1" flipV="1">
            <a:off x="3275856" y="3429000"/>
            <a:ext cx="1224136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499992" y="4437112"/>
            <a:ext cx="2592288" cy="2160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4499992" y="3356992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4499992" y="3717032"/>
            <a:ext cx="1368152" cy="7200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56176" y="4581128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Vg11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156176" y="4149080"/>
            <a:ext cx="5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Vg1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716016" y="3645024"/>
            <a:ext cx="51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Vc1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627784" y="34290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Vb1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436096" y="3861048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Vc11</a:t>
            </a:r>
            <a:endParaRPr lang="zh-CN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059832" y="30689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Vb11</a:t>
            </a:r>
            <a:endParaRPr lang="zh-CN" altLang="en-US" dirty="0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6732240" y="4437112"/>
            <a:ext cx="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948264" y="4437112"/>
            <a:ext cx="89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1.37degree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268"/>
    </mc:Choice>
    <mc:Fallback>
      <p:transition spd="slow" advTm="3026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4685407"/>
              </p:ext>
            </p:extLst>
          </p:nvPr>
        </p:nvGraphicFramePr>
        <p:xfrm>
          <a:off x="1043608" y="692696"/>
          <a:ext cx="672890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59"/>
                <a:gridCol w="504838"/>
                <a:gridCol w="591252"/>
                <a:gridCol w="517346"/>
                <a:gridCol w="801602"/>
                <a:gridCol w="591252"/>
                <a:gridCol w="665159"/>
                <a:gridCol w="642418"/>
                <a:gridCol w="603759"/>
                <a:gridCol w="631456"/>
                <a:gridCol w="576063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, very low RF efficiency)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(HL</a:t>
                      </a:r>
                      <a:r>
                        <a:rPr lang="en-US" altLang="zh-CN" sz="1200" baseline="0" dirty="0" smtClean="0"/>
                        <a:t>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(Z,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1.9927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1.9855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1.9709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1.9636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1.9564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1.9491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1.9418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1.9345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1.9273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1.8836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1.6436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1.5200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275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0.0947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611779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7203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7394077"/>
              </p:ext>
            </p:extLst>
          </p:nvPr>
        </p:nvGraphicFramePr>
        <p:xfrm>
          <a:off x="1187624" y="764704"/>
          <a:ext cx="660269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59"/>
                <a:gridCol w="504838"/>
                <a:gridCol w="591252"/>
                <a:gridCol w="517346"/>
                <a:gridCol w="801602"/>
                <a:gridCol w="603759"/>
                <a:gridCol w="625916"/>
                <a:gridCol w="481544"/>
                <a:gridCol w="665159"/>
                <a:gridCol w="631456"/>
                <a:gridCol w="576063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/>
                        <a:t>, 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very low RF efficiency)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6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6 ring (HL</a:t>
                      </a:r>
                      <a:r>
                        <a:rPr lang="en-US" altLang="zh-CN" sz="1200" baseline="0" dirty="0" smtClean="0"/>
                        <a:t>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6 ring (Z,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Vc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2.6000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2.5929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2.5858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2.5787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2.5716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2.5645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2.5574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2.5503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2.5432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2.5361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2.5290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2.5005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22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0.9670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2.4508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2.2519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2.1311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0.0923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611779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7181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 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The e+ and e- bunch trains should be symmetry to the two IPs.</a:t>
            </a:r>
          </a:p>
          <a:p>
            <a:r>
              <a:rPr lang="en-US" altLang="zh-CN" sz="2400" dirty="0" smtClean="0"/>
              <a:t>The phase shift of the synchrotron phase between each bunch in a bunch train is 0.14 degree for the H low power mode. The total phase shift is 1.4 degree.</a:t>
            </a:r>
          </a:p>
          <a:p>
            <a:r>
              <a:rPr lang="en-US" altLang="zh-CN" sz="2400" dirty="0" smtClean="0"/>
              <a:t>After enough synchrotron damping, the bunches will be at its synchrotron phase separately.</a:t>
            </a:r>
          </a:p>
          <a:p>
            <a:r>
              <a:rPr lang="en-US" altLang="zh-CN" sz="2400" dirty="0" smtClean="0"/>
              <a:t>If the transport matrix from cavity to IP is the same for e+ and e- bunch trains, there will be no shift for the position of colliding.</a:t>
            </a:r>
            <a:endParaRPr lang="zh-CN" alt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869" y="4808464"/>
            <a:ext cx="2161115" cy="20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3486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43545" y="6597352"/>
            <a:ext cx="1984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RADIATION DAMPING, R.P. Walker</a:t>
            </a:r>
            <a:endParaRPr lang="zh-CN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46784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28"/>
    </mc:Choice>
    <mc:Fallback>
      <p:transition spd="slow" advTm="981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idea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APDR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80312" cy="515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42"/>
    </mc:Choice>
    <mc:Fallback>
      <p:transition spd="slow" advTm="54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reflection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In resonant operation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For heavy beam loading, P</a:t>
            </a:r>
            <a:r>
              <a:rPr lang="en-US" altLang="zh-CN" sz="2400" baseline="-25000" dirty="0" smtClean="0"/>
              <a:t>c</a:t>
            </a:r>
            <a:r>
              <a:rPr lang="en-US" altLang="zh-CN" sz="2400" dirty="0" smtClean="0"/>
              <a:t>&lt;&lt;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,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For APDR steady state,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 is constant. We make the first bunch of bunch train at optimal coupling, then P</a:t>
            </a:r>
            <a:r>
              <a:rPr lang="en-US" altLang="zh-CN" sz="2400" baseline="-25000" dirty="0" smtClean="0"/>
              <a:t>g</a:t>
            </a:r>
            <a:r>
              <a:rPr lang="en-US" altLang="zh-CN" sz="2400" dirty="0" smtClean="0"/>
              <a:t>=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. P</a:t>
            </a:r>
            <a:r>
              <a:rPr lang="en-US" altLang="zh-CN" sz="2400" baseline="-25000" dirty="0" smtClean="0"/>
              <a:t>r</a:t>
            </a:r>
            <a:r>
              <a:rPr lang="en-US" altLang="zh-CN" sz="2400" dirty="0" smtClean="0"/>
              <a:t>=0</a:t>
            </a:r>
          </a:p>
          <a:p>
            <a:r>
              <a:rPr lang="en-US" altLang="zh-CN" sz="2400" dirty="0" smtClean="0"/>
              <a:t>The generator power is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Which simplifies to</a:t>
            </a:r>
          </a:p>
          <a:p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2752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373216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779912" y="2060848"/>
          <a:ext cx="1497008" cy="360040"/>
        </p:xfrm>
        <a:graphic>
          <a:graphicData uri="http://schemas.openxmlformats.org/presentationml/2006/ole">
            <p:oleObj spid="_x0000_s29790" name="Equation" r:id="rId5" imgW="1002865" imgH="241195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15816" y="6611779"/>
            <a:ext cx="3443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H. </a:t>
            </a:r>
            <a:r>
              <a:rPr lang="en-US" altLang="zh-CN" sz="1000" dirty="0" err="1" smtClean="0"/>
              <a:t>Padamsee</a:t>
            </a:r>
            <a:r>
              <a:rPr lang="en-US" altLang="zh-CN" sz="1000" dirty="0" smtClean="0"/>
              <a:t>, RF superconductivity for accelerators, P387,P396</a:t>
            </a:r>
            <a:endParaRPr lang="zh-CN" altLang="en-US" sz="1000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95936" y="2996629"/>
          <a:ext cx="1098550" cy="360363"/>
        </p:xfrm>
        <a:graphic>
          <a:graphicData uri="http://schemas.openxmlformats.org/presentationml/2006/ole">
            <p:oleObj spid="_x0000_s29791" name="Equation" r:id="rId6" imgW="736600" imgH="2413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47774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984"/>
    </mc:Choice>
    <mc:Fallback>
      <p:transition spd="slow" advTm="51984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first bunch of bunch train working at different synchrotron phase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The beam induced voltage and generator induced voltage are related with </a:t>
            </a:r>
            <a:r>
              <a:rPr lang="el-GR" altLang="zh-CN" sz="2400" dirty="0" smtClean="0"/>
              <a:t>β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Vc</a:t>
            </a:r>
            <a:r>
              <a:rPr lang="en-US" altLang="zh-CN" sz="2400" dirty="0" smtClean="0"/>
              <a:t> can be increased by lower </a:t>
            </a:r>
            <a:r>
              <a:rPr lang="el-GR" altLang="zh-CN" sz="2400" dirty="0" smtClean="0"/>
              <a:t>β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By increasing </a:t>
            </a:r>
            <a:r>
              <a:rPr lang="en-US" altLang="zh-CN" sz="2400" dirty="0" err="1" smtClean="0"/>
              <a:t>Vc</a:t>
            </a:r>
            <a:r>
              <a:rPr lang="en-US" altLang="zh-CN" sz="2400" dirty="0" smtClean="0"/>
              <a:t> and </a:t>
            </a:r>
            <a:r>
              <a:rPr lang="el-GR" altLang="zh-CN" sz="2400" dirty="0" smtClean="0"/>
              <a:t>φ</a:t>
            </a:r>
            <a:r>
              <a:rPr lang="en-US" altLang="zh-CN" sz="2400" dirty="0" smtClean="0"/>
              <a:t>s, keeping </a:t>
            </a:r>
            <a:r>
              <a:rPr lang="en-US" altLang="zh-CN" sz="2400" dirty="0" err="1" smtClean="0"/>
              <a:t>Vc</a:t>
            </a:r>
            <a:r>
              <a:rPr lang="en-US" altLang="zh-CN" sz="2400" dirty="0" smtClean="0"/>
              <a:t>*</a:t>
            </a:r>
            <a:r>
              <a:rPr lang="en-US" altLang="zh-CN" sz="2400" dirty="0" err="1" smtClean="0"/>
              <a:t>cos</a:t>
            </a:r>
            <a:r>
              <a:rPr lang="el-GR" altLang="zh-CN" sz="2400" dirty="0" smtClean="0"/>
              <a:t> </a:t>
            </a:r>
            <a:r>
              <a:rPr lang="en-US" altLang="zh-CN" sz="2400" dirty="0" smtClean="0"/>
              <a:t>(</a:t>
            </a:r>
            <a:r>
              <a:rPr lang="el-GR" altLang="zh-CN" sz="2400" dirty="0" smtClean="0"/>
              <a:t>φ</a:t>
            </a:r>
            <a:r>
              <a:rPr lang="en-US" altLang="zh-CN" sz="2400" dirty="0" smtClean="0"/>
              <a:t>s)=C, →</a:t>
            </a:r>
            <a:r>
              <a:rPr lang="en-US" altLang="zh-CN" sz="2400" dirty="0" err="1" smtClean="0"/>
              <a:t>Pb</a:t>
            </a:r>
            <a:r>
              <a:rPr lang="en-US" altLang="zh-CN" sz="2400" dirty="0" smtClean="0"/>
              <a:t> is constant, Pg is constant. So</a:t>
            </a:r>
          </a:p>
          <a:p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866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2038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95936" y="5589240"/>
          <a:ext cx="1458913" cy="360363"/>
        </p:xfrm>
        <a:graphic>
          <a:graphicData uri="http://schemas.openxmlformats.org/presentationml/2006/ole">
            <p:oleObj spid="_x0000_s30768" name="Equation" r:id="rId6" imgW="977900" imgH="2413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477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773"/>
    </mc:Choice>
    <mc:Fallback>
      <p:transition spd="slow" advTm="1477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Bunches in a bunch train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In we set the</a:t>
            </a:r>
            <a:r>
              <a:rPr lang="el-GR" altLang="zh-CN" sz="2400" dirty="0" smtClean="0"/>
              <a:t> β</a:t>
            </a:r>
            <a:r>
              <a:rPr lang="en-US" altLang="zh-CN" sz="2400" dirty="0" smtClean="0"/>
              <a:t> optimal to the first bunch, then the </a:t>
            </a:r>
            <a:r>
              <a:rPr lang="el-GR" altLang="zh-CN" sz="2400" dirty="0" smtClean="0"/>
              <a:t>β </a:t>
            </a:r>
            <a:r>
              <a:rPr lang="en-US" altLang="zh-CN" sz="2400" dirty="0" smtClean="0"/>
              <a:t>is not optimal to others.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For example, H low power case, If we set </a:t>
            </a:r>
            <a:r>
              <a:rPr lang="el-GR" altLang="zh-CN" sz="2400" dirty="0" smtClean="0"/>
              <a:t>β</a:t>
            </a:r>
            <a:r>
              <a:rPr lang="en-US" altLang="zh-CN" sz="2400" dirty="0" smtClean="0"/>
              <a:t>=7914 for the first bunch, keeping </a:t>
            </a:r>
            <a:r>
              <a:rPr lang="en-US" altLang="zh-CN" sz="2400" dirty="0" err="1" smtClean="0"/>
              <a:t>P</a:t>
            </a:r>
            <a:r>
              <a:rPr lang="en-US" altLang="zh-CN" sz="2400" baseline="-25000" dirty="0" err="1" smtClean="0"/>
              <a:t>b</a:t>
            </a:r>
            <a:r>
              <a:rPr lang="en-US" altLang="zh-CN" sz="2400" dirty="0" smtClean="0"/>
              <a:t> constant (161.5kW). Pc=20.42W→Eacc=20MV/m. The last bunch, Pc=19.8W</a:t>
            </a:r>
            <a:endParaRPr lang="zh-CN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1944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524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6381328"/>
            <a:ext cx="79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Pc (W)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30866" y="5018206"/>
            <a:ext cx="81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Pg (W)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0" name="流程图: 联系 9"/>
          <p:cNvSpPr/>
          <p:nvPr/>
        </p:nvSpPr>
        <p:spPr>
          <a:xfrm>
            <a:off x="6127598" y="6093296"/>
            <a:ext cx="72008" cy="7200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/>
        </p:nvSpPr>
        <p:spPr>
          <a:xfrm>
            <a:off x="5796136" y="5949280"/>
            <a:ext cx="72008" cy="72008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05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bunch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endCxn id="10" idx="7"/>
          </p:cNvCxnSpPr>
          <p:nvPr/>
        </p:nvCxnSpPr>
        <p:spPr>
          <a:xfrm flipH="1">
            <a:off x="6189061" y="5589240"/>
            <a:ext cx="327155" cy="514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2080" y="4869160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Last bunch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5839569" y="5238492"/>
            <a:ext cx="21536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9592" y="458112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Pg needed for the last bunches is a little higher. But </a:t>
            </a:r>
            <a:r>
              <a:rPr lang="en-US" altLang="zh-CN" b="1" dirty="0" smtClean="0">
                <a:solidFill>
                  <a:srgbClr val="FF0000"/>
                </a:solidFill>
              </a:rPr>
              <a:t>only 0.025%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080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540"/>
    </mc:Choice>
    <mc:Fallback>
      <p:transition spd="slow" advTm="1554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3975"/>
            <a:ext cx="8210550" cy="11430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Booster Parameters</a:t>
            </a:r>
            <a:endParaRPr lang="en-US" smtClean="0"/>
          </a:p>
        </p:txBody>
      </p:sp>
      <p:sp>
        <p:nvSpPr>
          <p:cNvPr id="24578" name="内容占位符 3"/>
          <p:cNvSpPr>
            <a:spLocks noGrp="1" noChangeArrowheads="1"/>
          </p:cNvSpPr>
          <p:nvPr>
            <p:ph idx="4294967295"/>
          </p:nvPr>
        </p:nvSpPr>
        <p:spPr>
          <a:xfrm>
            <a:off x="398463" y="984250"/>
            <a:ext cx="8507412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487717"/>
                </a:solidFill>
                <a:latin typeface="Times New Roman" pitchFamily="18" charset="0"/>
                <a:sym typeface="Times New Roman" pitchFamily="18" charset="0"/>
              </a:rPr>
              <a:t>Parameter List for </a:t>
            </a:r>
            <a:r>
              <a:rPr lang="en-US" sz="2400" b="1" smtClean="0">
                <a:solidFill>
                  <a:srgbClr val="487717"/>
                </a:solidFill>
                <a:latin typeface="Times New Roman" pitchFamily="18" charset="0"/>
                <a:sym typeface="宋体" pitchFamily="2" charset="-122"/>
              </a:rPr>
              <a:t>Alternating Magnetic Field Scheme.</a:t>
            </a:r>
          </a:p>
        </p:txBody>
      </p:sp>
      <p:graphicFrame>
        <p:nvGraphicFramePr>
          <p:cNvPr id="2" name="表格 -1"/>
          <p:cNvGraphicFramePr/>
          <p:nvPr/>
        </p:nvGraphicFramePr>
        <p:xfrm>
          <a:off x="466725" y="1635125"/>
          <a:ext cx="4003674" cy="49244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7229"/>
                <a:gridCol w="521252"/>
                <a:gridCol w="1335193"/>
              </a:tblGrid>
              <a:tr h="313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Unit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Value</a:t>
                      </a:r>
                      <a:endParaRPr lang="en-US" sz="1200" kern="100">
                        <a:effectLst/>
                      </a:endParaRPr>
                    </a:p>
                  </a:txBody>
                  <a:tcPr marL="68569" marR="68569" marT="0" marB="0" anchor="ctr"/>
                </a:tc>
              </a:tr>
              <a:tr h="31390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energy  [E]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6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Circumference  [C]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km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63.84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Revolutionfrequency[f</a:t>
                      </a:r>
                      <a:r>
                        <a:rPr lang="en-US" altLang="zh-CN" sz="1000" u="none" baseline="-25000"/>
                        <a:t>0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kHz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4.69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SR power / beam [P]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2.16</a:t>
                      </a:r>
                    </a:p>
                  </a:txBody>
                  <a:tcPr marL="0" marR="0" marT="0" marB="0" anchor="ctr"/>
                </a:tc>
              </a:tr>
              <a:tr h="2639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off-set in bend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1.2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Momentum compaction factor[α]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2.33E-5</a:t>
                      </a:r>
                    </a:p>
                  </a:txBody>
                  <a:tcPr marL="0" marR="0" marT="0" marB="0" anchor="ctr"/>
                </a:tc>
              </a:tr>
              <a:tr h="169123">
                <a:tc>
                  <a:txBody>
                    <a:bodyPr/>
                    <a:lstStyle/>
                    <a:p>
                      <a:pPr marL="0" lvl="0" algn="l" defTabSz="914400">
                        <a:buFont typeface="Arial" charset="0"/>
                        <a:buNone/>
                      </a:pPr>
                      <a:r>
                        <a:rPr lang="en-US" altLang="zh-CN" sz="1000" b="1">
                          <a:latin typeface="+mn-lt"/>
                          <a:ea typeface="+mn-ea"/>
                        </a:rPr>
                        <a:t>Strength of dipole 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Font typeface="Arial" charset="0"/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Gs</a:t>
                      </a:r>
                      <a:endParaRPr lang="en-US" altLang="zh-CN" sz="1000" b="1">
                        <a:solidFill>
                          <a:schemeClr val="dk1"/>
                        </a:solidFill>
                        <a:latin typeface="+mn-lt"/>
                        <a:ea typeface="+mn-ea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Font typeface="Arial" charset="0"/>
                        <a:buNone/>
                      </a:pPr>
                      <a:r>
                        <a:rPr lang="en-US" altLang="zh-CN" sz="1000" b="1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-129.18/+180.84</a:t>
                      </a:r>
                    </a:p>
                  </a:txBody>
                  <a:tcPr marL="68569" marR="68569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n</a:t>
                      </a:r>
                      <a:r>
                        <a:rPr lang="en-US" altLang="zh-CN" sz="1000" u="none" baseline="-25000"/>
                        <a:t>B</a:t>
                      </a:r>
                      <a:r>
                        <a:rPr lang="en-US" altLang="zh-CN" sz="1000" u="none"/>
                        <a:t>/beam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50</a:t>
                      </a:r>
                    </a:p>
                  </a:txBody>
                  <a:tcPr marL="0" marR="0" marT="0" marB="0" anchor="ctr"/>
                </a:tc>
              </a:tr>
              <a:tr h="2645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Lorentz factor [g]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11741.71</a:t>
                      </a:r>
                    </a:p>
                  </a:txBody>
                  <a:tcPr marL="0" marR="0" marT="0" marB="0" anchor="ctr"/>
                </a:tc>
              </a:tr>
              <a:tr h="2658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Magnetic rigidity [Br]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T·m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20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current / beam [I]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0.92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Bunchpopulation[N</a:t>
                      </a:r>
                      <a:r>
                        <a:rPr lang="en-US" altLang="zh-CN" sz="1000" u="none" baseline="-25000"/>
                        <a:t>e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2.44E10</a:t>
                      </a: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639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 charge [Q</a:t>
                      </a:r>
                      <a:r>
                        <a:rPr lang="en-US" altLang="zh-CN" sz="1000" u="none" baseline="-25000"/>
                        <a:t>b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3.91681</a:t>
                      </a: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33312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emittance-horizontal[e</a:t>
                      </a:r>
                      <a:r>
                        <a:rPr lang="en-US" altLang="zh-CN" sz="1000" u="none" baseline="-25000"/>
                        <a:t>x</a:t>
                      </a:r>
                      <a:r>
                        <a:rPr lang="en-US" altLang="zh-CN" sz="1000" u="none"/>
                        <a:t>]             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6.38E-11</a:t>
                      </a:r>
                    </a:p>
                  </a:txBody>
                  <a:tcPr marL="0" marR="0" marT="0" marB="0" anchor="ctr"/>
                </a:tc>
              </a:tr>
              <a:tr h="3074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3E-7</a:t>
                      </a:r>
                    </a:p>
                  </a:txBody>
                  <a:tcPr marL="0" marR="0" marT="0" marB="0" anchor="ctr"/>
                </a:tc>
              </a:tr>
              <a:tr h="2645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emittance-vertical[e</a:t>
                      </a:r>
                      <a:r>
                        <a:rPr lang="en-US" altLang="zh-CN" sz="1000" u="none" baseline="-25000"/>
                        <a:t>y</a:t>
                      </a:r>
                      <a:r>
                        <a:rPr lang="en-US" altLang="zh-CN" sz="1000" u="none"/>
                        <a:t>]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0.191</a:t>
                      </a:r>
                      <a:r>
                        <a:rPr lang="en-US" altLang="zh-CN" sz="1000">
                          <a:sym typeface="+mn-ea"/>
                        </a:rPr>
                        <a:t>E-11</a:t>
                      </a: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3074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3E-7</a:t>
                      </a:r>
                      <a:endParaRPr lang="en-US" altLang="zh-CN" sz="1000" u="none">
                        <a:sym typeface="+mn-ea"/>
                      </a:endParaRPr>
                    </a:p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/>
        </p:nvGraphicFramePr>
        <p:xfrm>
          <a:off x="4476750" y="1635125"/>
          <a:ext cx="3940176" cy="49101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6267"/>
                <a:gridCol w="441254"/>
                <a:gridCol w="1212655"/>
              </a:tblGrid>
              <a:tr h="320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Unit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Value</a:t>
                      </a:r>
                      <a:endParaRPr lang="en-US" sz="1200" kern="100">
                        <a:effectLst/>
                      </a:endParaRPr>
                    </a:p>
                  </a:txBody>
                  <a:tcPr marL="68569" marR="68569" marT="0" marB="0" anchor="ctr"/>
                </a:tc>
              </a:tr>
              <a:tr h="32006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RF voltage [Vrf]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0.2138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RF frequency [frf]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1.3</a:t>
                      </a:r>
                    </a:p>
                  </a:txBody>
                  <a:tcPr marL="0" marR="0" marT="0" marB="0" anchor="ctr"/>
                </a:tc>
              </a:tr>
              <a:tr h="26989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Harmonic number [h]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276831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Synchrotronoscillationtune[n</a:t>
                      </a:r>
                      <a:r>
                        <a:rPr lang="en-US" altLang="zh-CN" sz="1000" u="none" baseline="-25000"/>
                        <a:t>s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0.21</a:t>
                      </a:r>
                    </a:p>
                  </a:txBody>
                  <a:tcPr marL="0" marR="0" marT="0" marB="0" anchor="ctr"/>
                </a:tc>
              </a:tr>
              <a:tr h="2692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Energy acceptance RF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5.93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SR loss / turn  [U0]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5.42E-4</a:t>
                      </a:r>
                    </a:p>
                  </a:txBody>
                  <a:tcPr marL="0" marR="0" marT="0" marB="0" anchor="ctr"/>
                </a:tc>
              </a:tr>
              <a:tr h="17781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Energyspread[s</a:t>
                      </a:r>
                      <a:r>
                        <a:rPr lang="en-US" altLang="zh-CN" sz="1000" u="none" baseline="-25000"/>
                        <a:t>d</a:t>
                      </a:r>
                      <a:r>
                        <a:rPr lang="en-US" altLang="zh-CN" sz="1000" u="none"/>
                        <a:t>]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0.0147</a:t>
                      </a:r>
                    </a:p>
                  </a:txBody>
                  <a:tcPr marL="0" marR="0" marT="0" marB="0" anchor="ctr"/>
                </a:tc>
              </a:tr>
              <a:tr h="3048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0.1</a:t>
                      </a:r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 length[s</a:t>
                      </a:r>
                      <a:r>
                        <a:rPr lang="en-US" altLang="zh-CN" sz="1000" u="none" baseline="-25000"/>
                        <a:t>d</a:t>
                      </a:r>
                      <a:r>
                        <a:rPr lang="en-US" altLang="zh-CN" sz="1000" u="none"/>
                        <a:t>] 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 0.18</a:t>
                      </a:r>
                    </a:p>
                  </a:txBody>
                  <a:tcPr marL="0" marR="0" marT="0" marB="0" anchor="ctr"/>
                </a:tc>
              </a:tr>
              <a:tr h="3048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~1.5</a:t>
                      </a:r>
                    </a:p>
                  </a:txBody>
                  <a:tcPr marL="0" marR="0" marT="0" marB="0" anchor="ctr"/>
                </a:tc>
              </a:tr>
              <a:tr h="26989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Transversedampingtime[t</a:t>
                      </a:r>
                      <a:r>
                        <a:rPr lang="en-US" altLang="zh-CN" sz="1000" u="none" baseline="-25000"/>
                        <a:t>x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4.71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turns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692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Longitudinaldampingtime[t</a:t>
                      </a:r>
                      <a:r>
                        <a:rPr lang="en-US" altLang="zh-CN" sz="1000" u="none" baseline="-25000"/>
                        <a:t>e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4.71</a:t>
                      </a:r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turns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362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58684" y="648273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Tianjian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Bian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16801514"/>
      </p:ext>
    </p:extLst>
  </p:cSld>
  <p:clrMapOvr>
    <a:masterClrMapping/>
  </p:clrMapOvr>
  <p:transition advTm="5265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3975"/>
            <a:ext cx="8210550" cy="11430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Booster Parameters</a:t>
            </a:r>
            <a:endParaRPr lang="en-US" smtClean="0"/>
          </a:p>
        </p:txBody>
      </p:sp>
      <p:sp>
        <p:nvSpPr>
          <p:cNvPr id="26626" name="内容占位符 3"/>
          <p:cNvSpPr>
            <a:spLocks noGrp="1" noChangeArrowheads="1"/>
          </p:cNvSpPr>
          <p:nvPr>
            <p:ph idx="4294967295"/>
          </p:nvPr>
        </p:nvSpPr>
        <p:spPr>
          <a:xfrm>
            <a:off x="398463" y="984250"/>
            <a:ext cx="8507412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487717"/>
                </a:solidFill>
                <a:latin typeface="Times New Roman" pitchFamily="18" charset="0"/>
                <a:sym typeface="Times New Roman" pitchFamily="18" charset="0"/>
              </a:rPr>
              <a:t>Parameter List for </a:t>
            </a:r>
            <a:r>
              <a:rPr lang="en-US" sz="2400" b="1" smtClean="0">
                <a:solidFill>
                  <a:srgbClr val="487717"/>
                </a:solidFill>
                <a:latin typeface="Times New Roman" pitchFamily="18" charset="0"/>
                <a:sym typeface="宋体" pitchFamily="2" charset="-122"/>
              </a:rPr>
              <a:t>Alternating Magnetic Field Scheme.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466725" y="1635125"/>
          <a:ext cx="4003674" cy="49244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7229"/>
                <a:gridCol w="521252"/>
                <a:gridCol w="1335193"/>
              </a:tblGrid>
              <a:tr h="313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Unit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Value</a:t>
                      </a:r>
                      <a:endParaRPr lang="en-US" sz="1200" kern="100">
                        <a:effectLst/>
                      </a:endParaRPr>
                    </a:p>
                  </a:txBody>
                  <a:tcPr marL="68569" marR="68569" marT="0" marB="0" anchor="ctr"/>
                </a:tc>
              </a:tr>
              <a:tr h="31390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energy  [E]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120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Circumference  [C]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km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63.84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Revolutionfrequency[f</a:t>
                      </a:r>
                      <a:r>
                        <a:rPr lang="en-US" altLang="zh-CN" sz="1000" u="none" baseline="-25000"/>
                        <a:t>0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kHz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4.69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SR power / beam [P]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2.16</a:t>
                      </a:r>
                    </a:p>
                  </a:txBody>
                  <a:tcPr marL="0" marR="0" marT="0" marB="0" anchor="ctr"/>
                </a:tc>
              </a:tr>
              <a:tr h="2639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off-set in bend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cm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Momentum compaction factor[α]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2.54E-5</a:t>
                      </a:r>
                    </a:p>
                  </a:txBody>
                  <a:tcPr marL="0" marR="0" marT="0" marB="0" anchor="ctr"/>
                </a:tc>
              </a:tr>
              <a:tr h="169123">
                <a:tc>
                  <a:txBody>
                    <a:bodyPr/>
                    <a:lstStyle/>
                    <a:p>
                      <a:pPr marL="0" lvl="0" algn="l" defTabSz="914400">
                        <a:buFont typeface="Arial" charset="0"/>
                        <a:buNone/>
                      </a:pPr>
                      <a:r>
                        <a:rPr lang="en-US" altLang="zh-CN" sz="1000" b="1">
                          <a:latin typeface="+mn-lt"/>
                          <a:ea typeface="+mn-ea"/>
                        </a:rPr>
                        <a:t>Strength of dipole 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Font typeface="Arial" charset="0"/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Gs</a:t>
                      </a:r>
                      <a:endParaRPr lang="en-US" altLang="zh-CN" sz="1000" b="1">
                        <a:solidFill>
                          <a:schemeClr val="dk1"/>
                        </a:solidFill>
                        <a:latin typeface="+mn-lt"/>
                        <a:ea typeface="+mn-ea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Font typeface="Arial" charset="0"/>
                        <a:buNone/>
                      </a:pPr>
                      <a:r>
                        <a:rPr lang="en-US" altLang="zh-CN" sz="1000" b="1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516.71</a:t>
                      </a:r>
                    </a:p>
                  </a:txBody>
                  <a:tcPr marL="68569" marR="68569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n</a:t>
                      </a:r>
                      <a:r>
                        <a:rPr lang="en-US" altLang="zh-CN" sz="1000" u="none" baseline="-25000"/>
                        <a:t>B</a:t>
                      </a:r>
                      <a:r>
                        <a:rPr lang="en-US" altLang="zh-CN" sz="1000" u="none"/>
                        <a:t>/beam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50</a:t>
                      </a:r>
                    </a:p>
                  </a:txBody>
                  <a:tcPr marL="0" marR="0" marT="0" marB="0" anchor="ctr"/>
                </a:tc>
              </a:tr>
              <a:tr h="2645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Lorentz factor [g]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234834.15</a:t>
                      </a:r>
                    </a:p>
                  </a:txBody>
                  <a:tcPr marL="0" marR="0" marT="0" marB="0" anchor="ctr"/>
                </a:tc>
              </a:tr>
              <a:tr h="2658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Magnetic rigidity [Br]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T·m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400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Beam current / beam [I]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0.92</a:t>
                      </a:r>
                    </a:p>
                  </a:txBody>
                  <a:tcPr marL="0" marR="0" marT="0" marB="0" anchor="ctr"/>
                </a:tc>
              </a:tr>
              <a:tr h="2652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Bunchpopulation[N</a:t>
                      </a:r>
                      <a:r>
                        <a:rPr lang="en-US" altLang="zh-CN" sz="1000" u="none" baseline="-25000"/>
                        <a:t>e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2.44E10</a:t>
                      </a: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639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 charge [Q</a:t>
                      </a:r>
                      <a:r>
                        <a:rPr lang="en-US" altLang="zh-CN" sz="1000" u="none" baseline="-25000"/>
                        <a:t>b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nC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3.91681</a:t>
                      </a:r>
                    </a:p>
                  </a:txBody>
                  <a:tcPr marL="0" marR="0" marT="0" marB="0" anchor="ctr"/>
                </a:tc>
              </a:tr>
              <a:tr h="33312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emittance-horizontal[e</a:t>
                      </a:r>
                      <a:r>
                        <a:rPr lang="en-US" altLang="zh-CN" sz="1000" u="none" baseline="-25000"/>
                        <a:t>x</a:t>
                      </a:r>
                      <a:r>
                        <a:rPr lang="en-US" altLang="zh-CN" sz="1000" u="none"/>
                        <a:t>]             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3.61E-9</a:t>
                      </a:r>
                    </a:p>
                  </a:txBody>
                  <a:tcPr marL="0" marR="0" marT="0" marB="0" anchor="ctr"/>
                </a:tc>
              </a:tr>
              <a:tr h="3074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3E-7</a:t>
                      </a:r>
                    </a:p>
                  </a:txBody>
                  <a:tcPr marL="0" marR="0" marT="0" marB="0" anchor="ctr"/>
                </a:tc>
              </a:tr>
              <a:tr h="2645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emittance-vertical[e</a:t>
                      </a:r>
                      <a:r>
                        <a:rPr lang="en-US" altLang="zh-CN" sz="1000" u="none" baseline="-25000"/>
                        <a:t>y</a:t>
                      </a:r>
                      <a:r>
                        <a:rPr lang="en-US" altLang="zh-CN" sz="1000" u="none"/>
                        <a:t>]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0.1083</a:t>
                      </a:r>
                      <a:r>
                        <a:rPr lang="en-US" altLang="zh-CN" sz="1000">
                          <a:sym typeface="+mn-ea"/>
                        </a:rPr>
                        <a:t>E-9</a:t>
                      </a: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3074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m·rad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>
                          <a:sym typeface="+mn-ea"/>
                        </a:rPr>
                        <a:t>3E-7</a:t>
                      </a:r>
                      <a:endParaRPr lang="en-US" altLang="zh-CN" sz="1000" u="none">
                        <a:sym typeface="+mn-ea"/>
                      </a:endParaRPr>
                    </a:p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/>
        </p:nvGraphicFramePr>
        <p:xfrm>
          <a:off x="4476750" y="1635125"/>
          <a:ext cx="3940176" cy="49101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6267"/>
                <a:gridCol w="441254"/>
                <a:gridCol w="1212655"/>
              </a:tblGrid>
              <a:tr h="320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Unit</a:t>
                      </a:r>
                      <a:endParaRPr lang="en-US" sz="1200" kern="100" dirty="0">
                        <a:effectLst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Value</a:t>
                      </a:r>
                      <a:endParaRPr lang="en-US" sz="1200" kern="100">
                        <a:effectLst/>
                      </a:endParaRPr>
                    </a:p>
                  </a:txBody>
                  <a:tcPr marL="68569" marR="68569" marT="0" marB="0" anchor="ctr"/>
                </a:tc>
              </a:tr>
              <a:tr h="32006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RF voltage [Vrf]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6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RF frequency [frf]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1.3</a:t>
                      </a:r>
                    </a:p>
                  </a:txBody>
                  <a:tcPr marL="0" marR="0" marT="0" marB="0" anchor="ctr"/>
                </a:tc>
              </a:tr>
              <a:tr h="26989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Harmonic number [h]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276831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Synchrotronoscillationtune[n</a:t>
                      </a:r>
                      <a:r>
                        <a:rPr lang="en-US" altLang="zh-CN" sz="1000" u="none" baseline="-25000"/>
                        <a:t>s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0.21</a:t>
                      </a:r>
                    </a:p>
                  </a:txBody>
                  <a:tcPr marL="0" marR="0" marT="0" marB="0" anchor="ctr"/>
                </a:tc>
              </a:tr>
              <a:tr h="2692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Energy acceptance RF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4.57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SR loss / turn  [U0]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 2.34</a:t>
                      </a:r>
                    </a:p>
                  </a:txBody>
                  <a:tcPr marL="0" marR="0" marT="0" marB="0" anchor="ctr"/>
                </a:tc>
              </a:tr>
              <a:tr h="17781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Energyspread[s</a:t>
                      </a:r>
                      <a:r>
                        <a:rPr lang="en-US" altLang="zh-CN" sz="1000" u="none" baseline="-25000"/>
                        <a:t>d</a:t>
                      </a:r>
                      <a:r>
                        <a:rPr lang="en-US" altLang="zh-CN" sz="1000" u="none"/>
                        <a:t>]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0.12</a:t>
                      </a:r>
                    </a:p>
                  </a:txBody>
                  <a:tcPr marL="0" marR="0" marT="0" marB="0" anchor="ctr"/>
                </a:tc>
              </a:tr>
              <a:tr h="3048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0.1</a:t>
                      </a:r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Bunch length[s</a:t>
                      </a:r>
                      <a:r>
                        <a:rPr lang="en-US" altLang="zh-CN" sz="1000" u="none" baseline="-25000"/>
                        <a:t>d</a:t>
                      </a:r>
                      <a:r>
                        <a:rPr lang="en-US" altLang="zh-CN" sz="1000" u="none"/>
                        <a:t>]   inequilibrium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1.36</a:t>
                      </a:r>
                    </a:p>
                  </a:txBody>
                  <a:tcPr marL="0" marR="0" marT="0" marB="0" anchor="ctr"/>
                </a:tc>
              </a:tr>
              <a:tr h="3048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                                injected from linac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~1.5</a:t>
                      </a:r>
                    </a:p>
                  </a:txBody>
                  <a:tcPr marL="0" marR="0" marT="0" marB="0" anchor="ctr"/>
                </a:tc>
              </a:tr>
              <a:tr h="26989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Transversedampingtime[t</a:t>
                      </a:r>
                      <a:r>
                        <a:rPr lang="en-US" altLang="zh-CN" sz="1000" u="none" baseline="-25000"/>
                        <a:t>x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 21.76</a:t>
                      </a:r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692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000" u="none"/>
                        <a:t>Longitudinaldampingtime[t</a:t>
                      </a:r>
                      <a:r>
                        <a:rPr lang="en-US" altLang="zh-CN" sz="1000" u="none" baseline="-25000"/>
                        <a:t>e</a:t>
                      </a:r>
                      <a:r>
                        <a:rPr lang="en-US" altLang="zh-CN" sz="1000" u="none"/>
                        <a:t>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711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705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  <a:tr h="2362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00" u="none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58684" y="648273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Tianjian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Bian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3448763"/>
      </p:ext>
    </p:extLst>
  </p:cSld>
  <p:clrMapOvr>
    <a:masterClrMapping/>
  </p:clrMapOvr>
  <p:transition advTm="49005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Synchrotron Phase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Inject phase (6 </a:t>
            </a:r>
            <a:r>
              <a:rPr lang="en-US" altLang="zh-CN" sz="2400" dirty="0" err="1" smtClean="0"/>
              <a:t>Gev</a:t>
            </a:r>
            <a:r>
              <a:rPr lang="en-US" altLang="zh-CN" sz="2400" dirty="0" smtClean="0"/>
              <a:t>) 89.855°</a:t>
            </a:r>
          </a:p>
          <a:p>
            <a:r>
              <a:rPr lang="en-US" altLang="zh-CN" sz="2400" dirty="0" smtClean="0"/>
              <a:t>Extract phase (120 </a:t>
            </a:r>
            <a:r>
              <a:rPr lang="en-US" altLang="zh-CN" sz="2400" dirty="0" err="1" smtClean="0"/>
              <a:t>GeV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67.046°</a:t>
            </a:r>
          </a:p>
          <a:p>
            <a:r>
              <a:rPr lang="en-US" altLang="zh-CN" sz="2400" dirty="0" smtClean="0"/>
              <a:t>Synchrotron phase </a:t>
            </a:r>
            <a:r>
              <a:rPr lang="en-US" altLang="zh-CN" sz="2400" dirty="0" err="1" smtClean="0"/>
              <a:t>φs</a:t>
            </a:r>
            <a:r>
              <a:rPr lang="en-US" altLang="zh-CN" sz="2400" dirty="0" smtClean="0"/>
              <a:t>=</a:t>
            </a:r>
            <a:r>
              <a:rPr lang="en-US" altLang="zh-CN" sz="2400" dirty="0" err="1" smtClean="0"/>
              <a:t>arccos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Vsr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Vrf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en-US" altLang="zh-CN" sz="2000" dirty="0" smtClean="0"/>
              <a:t>Assume </a:t>
            </a:r>
            <a:r>
              <a:rPr lang="en-US" altLang="zh-CN" sz="2000" dirty="0" err="1" smtClean="0"/>
              <a:t>Vrf</a:t>
            </a:r>
            <a:r>
              <a:rPr lang="en-US" altLang="zh-CN" sz="2000" dirty="0" smtClean="0"/>
              <a:t> linearly increases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652" y="3440033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4067" y="5672281"/>
            <a:ext cx="1392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Beam energy (</a:t>
            </a:r>
            <a:r>
              <a:rPr lang="en-US" altLang="zh-CN" sz="1200" dirty="0" err="1" smtClean="0"/>
              <a:t>GeV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52415" y="4402254"/>
            <a:ext cx="1913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Synchrotron phase (degree)</a:t>
            </a:r>
            <a:endParaRPr lang="zh-CN" alt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0951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The 8-double ring and 6-double ring are available when using the same parameter as PDR(V</a:t>
            </a:r>
            <a:r>
              <a:rPr lang="en-US" altLang="zh-CN" baseline="-25000" dirty="0"/>
              <a:t>RF</a:t>
            </a:r>
            <a:r>
              <a:rPr lang="en-US" altLang="zh-CN" dirty="0"/>
              <a:t>=3.62GV) for HL. The 8-double ring has a lower phase variation than the 6-double ring .</a:t>
            </a:r>
          </a:p>
          <a:p>
            <a:r>
              <a:rPr lang="en-US" altLang="zh-CN" dirty="0"/>
              <a:t>The phase region is from 35.2-33 degree for bunches  in a bunch train for the 8-double ring HL mode. The phase region is from 35.2-32.3 degree for the 6-double ring HL mode.</a:t>
            </a:r>
          </a:p>
          <a:p>
            <a:r>
              <a:rPr lang="en-US" altLang="zh-CN" dirty="0"/>
              <a:t>The bunch energy gain in each cavity is constant.</a:t>
            </a:r>
          </a:p>
          <a:p>
            <a:r>
              <a:rPr lang="en-US" altLang="zh-CN" dirty="0"/>
              <a:t>The RF to beam efficiency is ~100</a:t>
            </a:r>
            <a:r>
              <a:rPr lang="en-US" altLang="zh-CN" dirty="0" smtClean="0"/>
              <a:t>%.</a:t>
            </a:r>
          </a:p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 is 9.14MV with </a:t>
            </a:r>
            <a:r>
              <a:rPr lang="en-US" altLang="zh-CN" dirty="0"/>
              <a:t>a </a:t>
            </a:r>
            <a:r>
              <a:rPr lang="en-US" altLang="zh-CN" dirty="0" smtClean="0"/>
              <a:t>1.37deg</a:t>
            </a:r>
            <a:r>
              <a:rPr lang="en-US" altLang="zh-CN" dirty="0"/>
              <a:t>. phase shift in a bunch train of the APDR H low power of 8 ring case.</a:t>
            </a:r>
          </a:p>
          <a:p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 </a:t>
            </a:r>
            <a:r>
              <a:rPr lang="en-US" altLang="zh-CN" dirty="0"/>
              <a:t>reaches constant value after about 65 circles (</a:t>
            </a:r>
            <a:r>
              <a:rPr lang="en-US" altLang="zh-CN" dirty="0" err="1"/>
              <a:t>I</a:t>
            </a:r>
            <a:r>
              <a:rPr lang="en-US" altLang="zh-CN" baseline="-25000" dirty="0" err="1"/>
              <a:t>b</a:t>
            </a:r>
            <a:r>
              <a:rPr lang="en-US" altLang="zh-CN" dirty="0"/>
              <a:t>=C, ~0.012s).</a:t>
            </a:r>
          </a:p>
          <a:p>
            <a:r>
              <a:rPr lang="en-US" altLang="zh-CN" dirty="0"/>
              <a:t>Beam can be stored by increasing bunch charges stably (with reflection in low current).</a:t>
            </a:r>
          </a:p>
          <a:p>
            <a:r>
              <a:rPr lang="en-US" altLang="zh-CN" dirty="0" err="1"/>
              <a:t>V</a:t>
            </a:r>
            <a:r>
              <a:rPr lang="en-US" altLang="zh-CN" baseline="-25000" dirty="0" err="1"/>
              <a:t>c</a:t>
            </a:r>
            <a:r>
              <a:rPr lang="en-US" altLang="zh-CN" dirty="0"/>
              <a:t> should keep constant phase and value for each bunch separately</a:t>
            </a:r>
            <a:r>
              <a:rPr lang="en-US" altLang="zh-CN" dirty="0" smtClean="0"/>
              <a:t>. </a:t>
            </a:r>
            <a:endParaRPr lang="en-US" altLang="zh-CN" baseline="-25000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3030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7"/>
    </mc:Choice>
    <mc:Fallback>
      <p:transition spd="slow" advTm="30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SRF layout-6 ring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627784" y="1988840"/>
            <a:ext cx="4176464" cy="40324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-3600000">
            <a:off x="3491880" y="550808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3600000">
            <a:off x="3438160" y="21957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-3600000">
            <a:off x="5724128" y="2132856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732240" y="378904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55776" y="3861048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3600000">
            <a:off x="5844026" y="5480439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500000">
            <a:off x="6552792" y="4725144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-1500000">
            <a:off x="2843808" y="4797152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500000">
            <a:off x="2843808" y="28883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-1500000">
            <a:off x="6499072" y="2854586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835" y="1880449"/>
            <a:ext cx="912414" cy="2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182" y="5848554"/>
            <a:ext cx="960398" cy="3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圆角矩形 58"/>
          <p:cNvSpPr/>
          <p:nvPr/>
        </p:nvSpPr>
        <p:spPr>
          <a:xfrm>
            <a:off x="7380312" y="2708920"/>
            <a:ext cx="144016" cy="3600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7668344" y="270892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RF station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 rot="5400000">
            <a:off x="7453018" y="3140968"/>
            <a:ext cx="72008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429000"/>
            <a:ext cx="520332" cy="16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7740352" y="3068960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Double Ring</a:t>
            </a:r>
          </a:p>
          <a:p>
            <a:r>
              <a:rPr lang="en-US" altLang="zh-CN" dirty="0" smtClean="0"/>
              <a:t>(1km/3km)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C≈60km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427984" y="220486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99992" y="544522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IP3</a:t>
            </a:r>
            <a:endParaRPr lang="zh-CN" altLang="en-US" dirty="0"/>
          </a:p>
        </p:txBody>
      </p:sp>
      <p:cxnSp>
        <p:nvCxnSpPr>
          <p:cNvPr id="68" name="直接箭头连接符 67"/>
          <p:cNvCxnSpPr/>
          <p:nvPr/>
        </p:nvCxnSpPr>
        <p:spPr>
          <a:xfrm rot="8340000" flipH="1">
            <a:off x="6564535" y="4869160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rot="1560000" flipH="1">
            <a:off x="4483831" y="1792231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6320000" flipH="1">
            <a:off x="2632588" y="4975955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rot="12360000" flipH="1">
            <a:off x="4519406" y="20770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9320000" flipH="1">
            <a:off x="6351505" y="4783411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rot="5400000" flipH="1">
            <a:off x="2834687" y="4844788"/>
            <a:ext cx="288032" cy="1440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08304" y="42210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RF&amp;DR center  30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dirty="0" smtClean="0"/>
              <a:t>equispaced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77"/>
    </mc:Choice>
    <mc:Fallback>
      <p:transition spd="slow" advTm="3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bunch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971600" y="4509120"/>
            <a:ext cx="74888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987824" y="3356992"/>
            <a:ext cx="14401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3356992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23928" y="3356992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72400" y="400506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32040" y="3356992"/>
            <a:ext cx="14401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123728" y="4653136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472514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26.7us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306896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3.3us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1"/>
    </mc:Choice>
    <mc:Fallback>
      <p:transition spd="slow" advTm="4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Nonconstant</a:t>
            </a:r>
            <a:r>
              <a:rPr lang="en-US" altLang="zh-CN" dirty="0" smtClean="0"/>
              <a:t> Voltage and Phase (NVP) Acceleration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New acceleration method for CEPC to solve RF efficiency</a:t>
            </a:r>
          </a:p>
          <a:p>
            <a:r>
              <a:rPr lang="en-US" altLang="zh-CN" sz="2000" dirty="0" smtClean="0"/>
              <a:t>The bunches in a bunch train will be accelerated at different </a:t>
            </a:r>
            <a:r>
              <a:rPr lang="en-US" altLang="zh-CN" sz="2000" dirty="0" err="1" smtClean="0"/>
              <a:t>Vc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sz="2000" dirty="0" smtClean="0"/>
          </a:p>
          <a:p>
            <a:r>
              <a:rPr lang="en-US" altLang="zh-CN" sz="2000" dirty="0" smtClean="0"/>
              <a:t>The bunches in a bunch train will be accelerated at different synchrotron phase to keep constant energy gain.</a:t>
            </a:r>
          </a:p>
          <a:p>
            <a:r>
              <a:rPr lang="en-US" altLang="zh-CN" sz="2000" dirty="0" err="1" smtClean="0"/>
              <a:t>Va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=</a:t>
            </a:r>
            <a:r>
              <a:rPr lang="en-US" altLang="zh-CN" sz="2000" dirty="0" err="1" smtClean="0"/>
              <a:t>Vc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*</a:t>
            </a:r>
            <a:r>
              <a:rPr lang="en-US" altLang="zh-CN" sz="2000" dirty="0" err="1" smtClean="0"/>
              <a:t>cosϕs</a:t>
            </a:r>
            <a:r>
              <a:rPr lang="en-US" altLang="zh-CN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/>
              <a:t>=C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5818"/>
    </mc:Choice>
    <mc:Fallback>
      <p:transition spd="slow" advTm="958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6208127"/>
              </p:ext>
            </p:extLst>
          </p:nvPr>
        </p:nvGraphicFramePr>
        <p:xfrm>
          <a:off x="46754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86165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5285"/>
    </mc:Choice>
    <mc:Fallback>
      <p:transition spd="slow" advTm="11528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1966288"/>
              </p:ext>
            </p:extLst>
          </p:nvPr>
        </p:nvGraphicFramePr>
        <p:xfrm>
          <a:off x="179641" y="20048"/>
          <a:ext cx="8784847" cy="6477029"/>
        </p:xfrm>
        <a:graphic>
          <a:graphicData uri="http://schemas.openxmlformats.org/drawingml/2006/table">
            <a:tbl>
              <a:tblPr firstRow="1" bandRow="1"/>
              <a:tblGrid>
                <a:gridCol w="2426290"/>
                <a:gridCol w="1254978"/>
                <a:gridCol w="1254978"/>
                <a:gridCol w="1254978"/>
                <a:gridCol w="1254978"/>
                <a:gridCol w="1338645"/>
              </a:tblGrid>
              <a:tr h="45107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 double ring/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Zhaijiyuan20160327</a:t>
                      </a:r>
                      <a:endParaRPr lang="zh-CN" altLang="zh-CN" sz="9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PDR(HL)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Zhaijiyuan20160327&amp;0408</a:t>
                      </a:r>
                      <a:endParaRPr lang="zh-CN" sz="9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APDR(HL V</a:t>
                      </a:r>
                      <a:r>
                        <a:rPr lang="en-US" altLang="zh-CN" sz="1600" b="1" i="1" kern="100" baseline="-250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=3.62)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(H-low power)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APDR (Z)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0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3.79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22x3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367x3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</a:t>
                      </a:r>
                      <a:r>
                        <a:rPr lang="en-US" sz="10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16.96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53.2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51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0.357/0/12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0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0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No.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384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384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48/24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 gradient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15.8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16.2/21.7</a:t>
                      </a:r>
                      <a:endParaRPr lang="zh-CN" altLang="zh-CN" sz="10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Accelerating phase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63.1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35.2-32.3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33-30.9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80.2-79.8/58.9-56.9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CW power/cavity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kW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275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263.4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260</a:t>
                      </a:r>
                      <a:endParaRPr lang="zh-CN" sz="1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117/233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Peak power/train (kW)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2220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2345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1148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Power 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105.6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382.5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62.7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Cell/cavity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Cavity/module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Module/station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 module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R/Q (</a:t>
                      </a:r>
                      <a:r>
                        <a:rPr lang="el-GR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Ω</a:t>
                      </a:r>
                      <a:r>
                        <a:rPr lang="en-US" altLang="zh-CN" sz="1000" kern="100" dirty="0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514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206/103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268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loss factor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(V/</a:t>
                      </a:r>
                      <a:r>
                        <a:rPr lang="en-US" altLang="zh-CN" sz="1000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pC</a:t>
                      </a:r>
                      <a:r>
                        <a:rPr lang="en-US" altLang="zh-CN" sz="10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HOM power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/cavity (kW)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0.361/0.18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Working Temperature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K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Q0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4E10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τ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ms</a:t>
                      </a:r>
                      <a:r>
                        <a:rPr lang="zh-CN" altLang="en-US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1.156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zh-CN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2.243/0.507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QL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2.36e6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1.97e5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2.536e6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4.58e6/1.03e6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Bandwidth(kHz)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0.071/0.314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Detuning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F 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-0.27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-1.16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-0.138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-0.083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-0.234/-0.520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Stored</a:t>
                      </a:r>
                      <a:r>
                        <a:rPr lang="en-US" altLang="zh-CN" sz="1000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energy/cavity(J)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158.7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107.4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65.3/59.1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Frev</a:t>
                      </a:r>
                      <a:r>
                        <a:rPr lang="en-US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(kHz)</a:t>
                      </a:r>
                      <a:endParaRPr lang="zh-CN" altLang="zh-CN" sz="10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5.484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Gap length (us)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0.3-160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l-GR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η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(RF to beam efficiency)(%)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Vc</a:t>
                      </a: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decrease(%)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2.5/5.3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7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TB/</a:t>
                      </a:r>
                      <a:r>
                        <a:rPr lang="el-GR" altLang="zh-CN" sz="10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τ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0.0158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0.012/0.053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9150"/>
    </mc:Choice>
    <mc:Fallback>
      <p:transition spd="slow" advTm="23915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|13.6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3835</Words>
  <Application>Microsoft Office PowerPoint</Application>
  <PresentationFormat>全屏显示(4:3)</PresentationFormat>
  <Paragraphs>1714</Paragraphs>
  <Slides>47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9" baseType="lpstr">
      <vt:lpstr>Office 主题</vt:lpstr>
      <vt:lpstr>Equation</vt:lpstr>
      <vt:lpstr>CEPC APDR SRF and beam dynamics study</vt:lpstr>
      <vt:lpstr>Outline</vt:lpstr>
      <vt:lpstr>幻灯片 3</vt:lpstr>
      <vt:lpstr>New idea：APDR</vt:lpstr>
      <vt:lpstr>New SRF layout-6 ring</vt:lpstr>
      <vt:lpstr>bunch</vt:lpstr>
      <vt:lpstr>Nonconstant Voltage and Phase (NVP) Acceleration method</vt:lpstr>
      <vt:lpstr>parameter for CEPC partial double ring （wangdou20160325）</vt:lpstr>
      <vt:lpstr>幻灯片 9</vt:lpstr>
      <vt:lpstr>Accelerator gradient decrease in one RF cavity (Z)</vt:lpstr>
      <vt:lpstr>New SRF layout-8 ring</vt:lpstr>
      <vt:lpstr>bunch</vt:lpstr>
      <vt:lpstr>幻灯片 13</vt:lpstr>
      <vt:lpstr>幻灯片 14</vt:lpstr>
      <vt:lpstr>What is the best number of PDR?</vt:lpstr>
      <vt:lpstr>What is the best voltage?</vt:lpstr>
      <vt:lpstr>What is the best voltage?</vt:lpstr>
      <vt:lpstr>LEP</vt:lpstr>
      <vt:lpstr>Phase shift</vt:lpstr>
      <vt:lpstr>Phase shift</vt:lpstr>
      <vt:lpstr>CEPC APDR SRF Design </vt:lpstr>
      <vt:lpstr>Cavity requirement</vt:lpstr>
      <vt:lpstr>What is the best β？</vt:lpstr>
      <vt:lpstr>幻灯片 24</vt:lpstr>
      <vt:lpstr>What is the best cavity for APDR?</vt:lpstr>
      <vt:lpstr>Phase and voltage analysis</vt:lpstr>
      <vt:lpstr>Power coupling</vt:lpstr>
      <vt:lpstr>Optimum coupling</vt:lpstr>
      <vt:lpstr>Equispaced bunches</vt:lpstr>
      <vt:lpstr>APDR bunches</vt:lpstr>
      <vt:lpstr>What is beam loading？</vt:lpstr>
      <vt:lpstr>Non-equispaced bunches</vt:lpstr>
      <vt:lpstr>幻灯片 33</vt:lpstr>
      <vt:lpstr>幻灯片 34</vt:lpstr>
      <vt:lpstr>Vg</vt:lpstr>
      <vt:lpstr>Phase evolution</vt:lpstr>
      <vt:lpstr>幻灯片 37</vt:lpstr>
      <vt:lpstr>幻灯片 38</vt:lpstr>
      <vt:lpstr>Bunch position</vt:lpstr>
      <vt:lpstr>Power reflection</vt:lpstr>
      <vt:lpstr>The first bunch of bunch train working at different synchrotron phase</vt:lpstr>
      <vt:lpstr>Bunches in a bunch train</vt:lpstr>
      <vt:lpstr>Booster Parameters</vt:lpstr>
      <vt:lpstr>Booster Parameters</vt:lpstr>
      <vt:lpstr>Synchrotron Phase</vt:lpstr>
      <vt:lpstr>Conclusion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APDR Phase</dc:title>
  <dc:creator>ZC</dc:creator>
  <cp:lastModifiedBy>unknown</cp:lastModifiedBy>
  <cp:revision>184</cp:revision>
  <dcterms:created xsi:type="dcterms:W3CDTF">2016-06-27T08:10:14Z</dcterms:created>
  <dcterms:modified xsi:type="dcterms:W3CDTF">2016-09-01T17:03:43Z</dcterms:modified>
</cp:coreProperties>
</file>