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333" r:id="rId3"/>
    <p:sldId id="307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25" r:id="rId13"/>
    <p:sldId id="342" r:id="rId14"/>
    <p:sldId id="343" r:id="rId15"/>
    <p:sldId id="344" r:id="rId16"/>
    <p:sldId id="345" r:id="rId17"/>
    <p:sldId id="353" r:id="rId18"/>
    <p:sldId id="352" r:id="rId19"/>
    <p:sldId id="346" r:id="rId20"/>
    <p:sldId id="347" r:id="rId21"/>
    <p:sldId id="348" r:id="rId22"/>
    <p:sldId id="349" r:id="rId23"/>
    <p:sldId id="350" r:id="rId24"/>
    <p:sldId id="351" r:id="rId25"/>
    <p:sldId id="328" r:id="rId26"/>
    <p:sldId id="332" r:id="rId27"/>
    <p:sldId id="330" r:id="rId28"/>
    <p:sldId id="322" r:id="rId29"/>
    <p:sldId id="282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A977C-B0AE-4BAE-9218-4BD1E37A6512}" type="datetimeFigureOut">
              <a:rPr lang="zh-CN" altLang="en-US" smtClean="0"/>
              <a:t>2016-9-1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810E-903A-4E21-9062-E1369AD78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1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810E-903A-4E21-9062-E1369AD781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1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85C7D-C34D-4E7A-BA1D-71825AD71D92}" type="slidenum">
              <a:rPr lang="zh-CN" altLang="en-US">
                <a:solidFill>
                  <a:srgbClr val="000000"/>
                </a:solidFill>
              </a:rPr>
              <a:pPr/>
              <a:t>19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2016-9-1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.png"/><Relationship Id="rId7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656184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CEPC parameter optimization and lattice design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9582" y="4005064"/>
            <a:ext cx="7722858" cy="175260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Dou Wang, </a:t>
            </a:r>
            <a:r>
              <a:rPr lang="en-US" altLang="zh-CN" sz="2400" dirty="0" err="1"/>
              <a:t>Jie</a:t>
            </a:r>
            <a:r>
              <a:rPr lang="en-US" altLang="zh-CN" sz="2400" dirty="0"/>
              <a:t> Gao, Feng </a:t>
            </a:r>
            <a:r>
              <a:rPr lang="en-US" altLang="zh-CN" sz="2400" dirty="0" smtClean="0"/>
              <a:t>Su, Yuan </a:t>
            </a:r>
            <a:r>
              <a:rPr lang="en-US" altLang="zh-CN" sz="2400" dirty="0" smtClean="0"/>
              <a:t>Zhang, </a:t>
            </a:r>
            <a:r>
              <a:rPr lang="en-US" altLang="zh-CN" sz="2400" dirty="0" err="1" smtClean="0"/>
              <a:t>Yiwei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Wang</a:t>
            </a:r>
            <a:r>
              <a:rPr lang="en-US" altLang="zh-CN" sz="2400" dirty="0" smtClean="0"/>
              <a:t>,</a:t>
            </a:r>
          </a:p>
          <a:p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Jiyuan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Zhai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Zhenchao</a:t>
            </a:r>
            <a:r>
              <a:rPr lang="en-US" altLang="zh-CN" sz="2400" dirty="0" smtClean="0"/>
              <a:t> Liu, Bai </a:t>
            </a:r>
            <a:r>
              <a:rPr lang="en-US" altLang="zh-CN" sz="2400" dirty="0" err="1" smtClean="0"/>
              <a:t>Sha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Huiping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Geng</a:t>
            </a:r>
            <a:r>
              <a:rPr lang="en-US" altLang="zh-CN" sz="2400" dirty="0" smtClean="0"/>
              <a:t>, </a:t>
            </a:r>
            <a:endParaRPr lang="en-US" altLang="zh-CN" sz="2400" dirty="0" smtClean="0"/>
          </a:p>
          <a:p>
            <a:r>
              <a:rPr lang="en-US" altLang="zh-CN" sz="2400" dirty="0" err="1" smtClean="0"/>
              <a:t>Tianjian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Bian</a:t>
            </a:r>
            <a:r>
              <a:rPr lang="en-US" altLang="zh-CN" sz="2400" dirty="0" smtClean="0"/>
              <a:t>, Na Wang, </a:t>
            </a:r>
            <a:r>
              <a:rPr lang="en-US" altLang="zh-CN" sz="2400" dirty="0" err="1" smtClean="0"/>
              <a:t>Cai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Meng</a:t>
            </a:r>
            <a:r>
              <a:rPr lang="en-US" altLang="zh-CN" sz="2400" dirty="0" smtClean="0"/>
              <a:t>, Qing Qin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619672" y="630744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CEPC-</a:t>
            </a:r>
            <a:r>
              <a:rPr lang="en-US" altLang="zh-CN" dirty="0" err="1" smtClean="0">
                <a:solidFill>
                  <a:srgbClr val="C00000"/>
                </a:solidFill>
              </a:rPr>
              <a:t>SppC</a:t>
            </a:r>
            <a:r>
              <a:rPr lang="en-US" altLang="zh-CN" dirty="0" smtClean="0">
                <a:solidFill>
                  <a:srgbClr val="C00000"/>
                </a:solidFill>
              </a:rPr>
              <a:t> study group meeting</a:t>
            </a:r>
            <a:r>
              <a:rPr lang="en-US" altLang="zh-CN" dirty="0" smtClean="0"/>
              <a:t>, </a:t>
            </a:r>
            <a:r>
              <a:rPr lang="en-US" altLang="zh-CN" dirty="0" err="1"/>
              <a:t>Beihang</a:t>
            </a:r>
            <a:r>
              <a:rPr lang="en-US" altLang="zh-CN" i="1" dirty="0" smtClean="0"/>
              <a:t>, Beijing</a:t>
            </a:r>
            <a:r>
              <a:rPr lang="en-US" altLang="zh-CN" dirty="0" smtClean="0"/>
              <a:t>, </a:t>
            </a:r>
            <a:r>
              <a:rPr lang="en-US" altLang="zh-CN" i="1" dirty="0" smtClean="0">
                <a:solidFill>
                  <a:srgbClr val="002060"/>
                </a:solidFill>
              </a:rPr>
              <a:t>Sep. 2</a:t>
            </a:r>
            <a:r>
              <a:rPr lang="en-US" altLang="zh-CN" i="1" baseline="30000" dirty="0" smtClean="0">
                <a:solidFill>
                  <a:srgbClr val="002060"/>
                </a:solidFill>
              </a:rPr>
              <a:t>th</a:t>
            </a:r>
            <a:r>
              <a:rPr lang="en-US" altLang="zh-CN" i="1" dirty="0" smtClean="0">
                <a:solidFill>
                  <a:srgbClr val="002060"/>
                </a:solidFill>
              </a:rPr>
              <a:t> -3</a:t>
            </a:r>
            <a:r>
              <a:rPr lang="en-US" altLang="zh-CN" i="1" baseline="30000" dirty="0" smtClean="0">
                <a:solidFill>
                  <a:srgbClr val="002060"/>
                </a:solidFill>
              </a:rPr>
              <a:t>th</a:t>
            </a:r>
            <a:r>
              <a:rPr lang="en-US" altLang="zh-CN" i="1" dirty="0" smtClean="0">
                <a:solidFill>
                  <a:srgbClr val="002060"/>
                </a:solidFill>
              </a:rPr>
              <a:t> 2016</a:t>
            </a:r>
            <a:endParaRPr lang="zh-CN" altLang="en-US" i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95"/>
            <a:ext cx="3995936" cy="63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29280"/>
            <a:ext cx="20478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8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 PDR Luminosity vs circumference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638132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Study,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ICFA meeting, J-PARC,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25-2-2016.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9866"/>
            <a:ext cx="6984776" cy="419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76256" y="639088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37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81" y="1196752"/>
            <a:ext cx="650031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US" altLang="zh-CN" dirty="0" smtClean="0"/>
              <a:t>100km CEPC PDR vs </a:t>
            </a:r>
            <a:r>
              <a:rPr lang="en-US" altLang="zh-CN" dirty="0" err="1" smtClean="0"/>
              <a:t>Fcc-ee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41639" y="1412776"/>
            <a:ext cx="162941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P</a:t>
            </a:r>
            <a:r>
              <a:rPr lang="en-US" altLang="zh-CN" sz="1400" baseline="-25000" dirty="0" smtClean="0"/>
              <a:t>HOM,CEPC</a:t>
            </a:r>
            <a:r>
              <a:rPr lang="en-US" altLang="zh-CN" sz="1400" dirty="0" smtClean="0"/>
              <a:t>=11.3 kw</a:t>
            </a:r>
            <a:endParaRPr lang="zh-CN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40114" y="5871124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large difference of Z is due to the constraint for RF HOM power.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63896" y="648807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Study, ICFA meeting, J-PARC, 25-2-2016.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67495" y="64345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31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Non-interleave </a:t>
            </a:r>
            <a:r>
              <a:rPr lang="en-US" altLang="zh-CN" dirty="0" err="1"/>
              <a:t>sextupoles</a:t>
            </a:r>
            <a:r>
              <a:rPr lang="en-US" altLang="zh-CN" dirty="0"/>
              <a:t> in arc</a:t>
            </a:r>
            <a:br>
              <a:rPr lang="en-US" altLang="zh-CN" dirty="0"/>
            </a:br>
            <a:r>
              <a:rPr lang="en-US" altLang="zh-CN" sz="2800" dirty="0"/>
              <a:t>(</a:t>
            </a:r>
            <a:r>
              <a:rPr lang="en-US" altLang="zh-CN" sz="2800" dirty="0" smtClean="0"/>
              <a:t>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/90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FODO)</a:t>
            </a:r>
            <a:endParaRPr lang="zh-CN" alt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71691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438" r="21161" b="23585"/>
          <a:stretch/>
        </p:blipFill>
        <p:spPr bwMode="auto">
          <a:xfrm>
            <a:off x="2708589" y="2333172"/>
            <a:ext cx="4265608" cy="36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4224536" y="1689104"/>
            <a:ext cx="4806384" cy="1163832"/>
            <a:chOff x="4224536" y="1689104"/>
            <a:chExt cx="4806384" cy="1163832"/>
          </a:xfrm>
        </p:grpSpPr>
        <p:sp>
          <p:nvSpPr>
            <p:cNvPr id="5" name="椭圆 4"/>
            <p:cNvSpPr/>
            <p:nvPr/>
          </p:nvSpPr>
          <p:spPr>
            <a:xfrm>
              <a:off x="4224536" y="2276872"/>
              <a:ext cx="203448" cy="57606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4326260" y="191683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45120" y="168910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Crab </a:t>
              </a:r>
              <a:r>
                <a:rPr lang="en-US" altLang="zh-CN" dirty="0" err="1" smtClean="0"/>
                <a:t>sextupole</a:t>
              </a:r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59120" y="1836898"/>
              <a:ext cx="27718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i="1" dirty="0" smtClean="0"/>
                <a:t>Critical energy: </a:t>
              </a:r>
              <a:r>
                <a:rPr lang="en-US" altLang="zh-CN" i="1" dirty="0" err="1" smtClean="0"/>
                <a:t>E</a:t>
              </a:r>
              <a:r>
                <a:rPr lang="en-US" altLang="zh-CN" dirty="0" err="1" smtClean="0"/>
                <a:t>c</a:t>
              </a:r>
              <a:r>
                <a:rPr lang="en-US" altLang="zh-CN" dirty="0" smtClean="0"/>
                <a:t>=190 </a:t>
              </a:r>
              <a:r>
                <a:rPr lang="en-US" altLang="zh-CN" dirty="0" err="1" smtClean="0"/>
                <a:t>keV</a:t>
              </a:r>
              <a:endParaRPr lang="en-US" altLang="zh-CN" dirty="0" smtClean="0"/>
            </a:p>
            <a:p>
              <a:r>
                <a:rPr lang="en-US" altLang="zh-CN" i="1" dirty="0" smtClean="0"/>
                <a:t>Dipole strength</a:t>
              </a:r>
              <a:r>
                <a:rPr lang="en-US" altLang="zh-CN" dirty="0" smtClean="0"/>
                <a:t>: B=0.019 T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Partial double ring FFS design with crab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8910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=0.25m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=0.00136m</a:t>
            </a:r>
          </a:p>
          <a:p>
            <a:r>
              <a:rPr lang="en-US" altLang="zh-CN" dirty="0" smtClean="0"/>
              <a:t>K2hs=26.8 m</a:t>
            </a:r>
            <a:r>
              <a:rPr lang="en-US" altLang="zh-CN" baseline="30000" dirty="0" smtClean="0"/>
              <a:t>-3</a:t>
            </a:r>
          </a:p>
          <a:p>
            <a:r>
              <a:rPr lang="en-US" altLang="zh-CN" dirty="0" smtClean="0"/>
              <a:t>K2vs=32.2 m</a:t>
            </a:r>
            <a:r>
              <a:rPr lang="en-US" altLang="zh-CN" baseline="30000" dirty="0" smtClean="0"/>
              <a:t>-3</a:t>
            </a:r>
            <a:endParaRPr lang="zh-CN" altLang="en-US" baseline="30000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771800" y="22048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5776" y="1916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</a:p>
        </p:txBody>
      </p:sp>
      <p:sp>
        <p:nvSpPr>
          <p:cNvPr id="17" name="矩形 16"/>
          <p:cNvSpPr/>
          <p:nvPr/>
        </p:nvSpPr>
        <p:spPr>
          <a:xfrm>
            <a:off x="276673" y="6190174"/>
            <a:ext cx="874846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</a:rPr>
              <a:t>T</a:t>
            </a:r>
            <a:r>
              <a:rPr lang="en-US" altLang="zh-CN" sz="2000" dirty="0" smtClean="0">
                <a:solidFill>
                  <a:prstClr val="black"/>
                </a:solidFill>
              </a:rPr>
              <a:t>he </a:t>
            </a:r>
            <a:r>
              <a:rPr lang="en-US" altLang="zh-CN" sz="2000" dirty="0">
                <a:solidFill>
                  <a:prstClr val="black"/>
                </a:solidFill>
              </a:rPr>
              <a:t>second FFS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 of the CCS-Y section </a:t>
            </a:r>
            <a:r>
              <a:rPr lang="en-US" altLang="zh-CN" sz="2000" dirty="0" smtClean="0">
                <a:solidFill>
                  <a:prstClr val="black"/>
                </a:solidFill>
              </a:rPr>
              <a:t>work </a:t>
            </a:r>
            <a:r>
              <a:rPr lang="en-US" altLang="zh-CN" sz="2000" dirty="0">
                <a:solidFill>
                  <a:prstClr val="black"/>
                </a:solidFill>
              </a:rPr>
              <a:t>as the crab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.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6" name="右中括号 5"/>
          <p:cNvSpPr/>
          <p:nvPr/>
        </p:nvSpPr>
        <p:spPr>
          <a:xfrm rot="16200000">
            <a:off x="4434634" y="1187693"/>
            <a:ext cx="274736" cy="201622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724129" y="2195805"/>
            <a:ext cx="360040" cy="9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897320" y="656520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898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613" y="116632"/>
            <a:ext cx="8391939" cy="100811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Combine with partial double ring lattice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8" y="1412778"/>
            <a:ext cx="84613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60174" y="4175774"/>
            <a:ext cx="8185154" cy="2319944"/>
            <a:chOff x="460174" y="4330690"/>
            <a:chExt cx="8185154" cy="2319944"/>
          </a:xfrm>
        </p:grpSpPr>
        <p:grpSp>
          <p:nvGrpSpPr>
            <p:cNvPr id="13" name="组合 12"/>
            <p:cNvGrpSpPr/>
            <p:nvPr/>
          </p:nvGrpSpPr>
          <p:grpSpPr>
            <a:xfrm>
              <a:off x="460174" y="4330690"/>
              <a:ext cx="8185154" cy="2319944"/>
              <a:chOff x="584941" y="4365104"/>
              <a:chExt cx="8185154" cy="2319944"/>
            </a:xfrm>
          </p:grpSpPr>
          <p:pic>
            <p:nvPicPr>
              <p:cNvPr id="2253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941" y="4365104"/>
                <a:ext cx="8185154" cy="2319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53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59" b="6239"/>
              <a:stretch/>
            </p:blipFill>
            <p:spPr bwMode="auto">
              <a:xfrm>
                <a:off x="1925402" y="4941168"/>
                <a:ext cx="5598926" cy="1437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96870" y="549066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30 </a:t>
                </a:r>
                <a:r>
                  <a:rPr lang="en-US" altLang="zh-CN" b="1" dirty="0" err="1" smtClean="0"/>
                  <a:t>mrad</a:t>
                </a:r>
                <a:endParaRPr lang="zh-CN" altLang="en-US" b="1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545556" y="5447618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10 m</a:t>
                </a:r>
                <a:endParaRPr lang="en-US" altLang="zh-CN" dirty="0"/>
              </a:p>
            </p:txBody>
          </p:sp>
        </p:grpSp>
        <p:cxnSp>
          <p:nvCxnSpPr>
            <p:cNvPr id="8" name="直接箭头连接符 7"/>
            <p:cNvCxnSpPr/>
            <p:nvPr/>
          </p:nvCxnSpPr>
          <p:spPr>
            <a:xfrm>
              <a:off x="7398109" y="4941168"/>
              <a:ext cx="1452" cy="13822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4000186" y="1988840"/>
            <a:ext cx="1329513" cy="2798458"/>
            <a:chOff x="4106583" y="1988840"/>
            <a:chExt cx="1071264" cy="2798458"/>
          </a:xfrm>
        </p:grpSpPr>
        <p:sp>
          <p:nvSpPr>
            <p:cNvPr id="3" name="椭圆 2"/>
            <p:cNvSpPr/>
            <p:nvPr/>
          </p:nvSpPr>
          <p:spPr>
            <a:xfrm>
              <a:off x="4106583" y="1988840"/>
              <a:ext cx="1071264" cy="93610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H="1">
              <a:off x="4551817" y="3125323"/>
              <a:ext cx="100532" cy="166197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CEPC IR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strength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3561"/>
            <a:ext cx="4092366" cy="246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16" y="1423559"/>
            <a:ext cx="3744416" cy="248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825"/>
            <a:ext cx="4020358" cy="241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50" y="4121656"/>
            <a:ext cx="4136950" cy="246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691681" y="4334726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/>
              <a:t>Ec</a:t>
            </a:r>
            <a:r>
              <a:rPr lang="en-US" altLang="zh-CN" sz="1600" dirty="0"/>
              <a:t>=190keV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6239447" y="4334726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/>
              <a:t>Ec</a:t>
            </a:r>
            <a:r>
              <a:rPr lang="en-US" altLang="zh-CN" sz="1600" dirty="0"/>
              <a:t>=190keV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6294976" y="2915053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 smtClean="0"/>
              <a:t>Ec</a:t>
            </a:r>
            <a:r>
              <a:rPr lang="en-US" altLang="zh-CN" sz="1600" dirty="0" smtClean="0"/>
              <a:t>=100keV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059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94647"/>
            <a:ext cx="8229600" cy="85808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DA of the whole ring</a:t>
            </a:r>
            <a:br>
              <a:rPr lang="en-US" altLang="zh-CN" dirty="0"/>
            </a:br>
            <a:r>
              <a:rPr lang="en-US" altLang="zh-CN" sz="3100" dirty="0"/>
              <a:t>(</a:t>
            </a:r>
            <a:r>
              <a:rPr lang="en-US" altLang="zh-CN" sz="3100" dirty="0" err="1" smtClean="0"/>
              <a:t>arc+PDR+bypass+FFS</a:t>
            </a:r>
            <a:r>
              <a:rPr lang="en-US" altLang="zh-CN" sz="3100" dirty="0" smtClean="0"/>
              <a:t>(incl. crab))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5805265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DA (on-momentum): </a:t>
            </a:r>
            <a:r>
              <a:rPr lang="en-US" altLang="zh-CN" sz="2000" dirty="0" smtClean="0">
                <a:solidFill>
                  <a:srgbClr val="FF0000"/>
                </a:solidFill>
              </a:rPr>
              <a:t>27</a:t>
            </a:r>
            <a:r>
              <a:rPr lang="en-US" altLang="zh-CN" sz="20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FF0000"/>
                </a:solidFill>
                <a:sym typeface="Symbol"/>
              </a:rPr>
              <a:t>x</a:t>
            </a:r>
            <a:r>
              <a:rPr lang="en-US" altLang="zh-CN" sz="2000" dirty="0" smtClean="0">
                <a:solidFill>
                  <a:srgbClr val="FF0000"/>
                </a:solidFill>
                <a:sym typeface="Symbol"/>
              </a:rPr>
              <a:t>  58</a:t>
            </a:r>
            <a:r>
              <a:rPr lang="en-US" altLang="zh-CN" sz="20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FF0000"/>
                </a:solidFill>
                <a:sym typeface="Symbol"/>
              </a:rPr>
              <a:t>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ym typeface="Symbol"/>
              </a:rPr>
              <a:t>DA (0.5%):  </a:t>
            </a:r>
            <a:r>
              <a:rPr lang="en-US" altLang="zh-CN" sz="2000" dirty="0" smtClean="0">
                <a:solidFill>
                  <a:srgbClr val="002060"/>
                </a:solidFill>
              </a:rPr>
              <a:t>2</a:t>
            </a:r>
            <a:r>
              <a:rPr lang="en-US" altLang="zh-CN" sz="2000" i="1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altLang="zh-CN" sz="2000" i="1" baseline="-25000" dirty="0">
                <a:solidFill>
                  <a:srgbClr val="002060"/>
                </a:solidFill>
                <a:sym typeface="Symbol"/>
              </a:rPr>
              <a:t>x</a:t>
            </a:r>
            <a:r>
              <a:rPr lang="en-US" altLang="zh-CN" sz="2000" dirty="0">
                <a:solidFill>
                  <a:srgbClr val="002060"/>
                </a:solidFill>
                <a:sym typeface="Symbol"/>
              </a:rPr>
              <a:t>  </a:t>
            </a:r>
            <a:r>
              <a:rPr lang="en-US" altLang="zh-CN" sz="2000" dirty="0" smtClean="0">
                <a:solidFill>
                  <a:srgbClr val="002060"/>
                </a:solidFill>
                <a:sym typeface="Symbol"/>
              </a:rPr>
              <a:t>4</a:t>
            </a:r>
            <a:r>
              <a:rPr lang="en-US" altLang="zh-CN" sz="2000" i="1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002060"/>
                </a:solidFill>
                <a:sym typeface="Symbol"/>
              </a:rPr>
              <a:t>y</a:t>
            </a:r>
            <a:endParaRPr lang="en-US" altLang="zh-CN" sz="2000" i="1" baseline="-25000" dirty="0">
              <a:solidFill>
                <a:srgbClr val="002060"/>
              </a:solidFill>
              <a:sym typeface="Symbo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2784"/>
            <a:ext cx="6193270" cy="395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1414" y="2013278"/>
            <a:ext cx="2624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</a:rPr>
              <a:t>Arc </a:t>
            </a:r>
            <a:r>
              <a:rPr lang="en-US" altLang="zh-CN" sz="2000" dirty="0" err="1">
                <a:solidFill>
                  <a:prstClr val="black"/>
                </a:solidFill>
              </a:rPr>
              <a:t>sextupole</a:t>
            </a:r>
            <a:r>
              <a:rPr lang="en-US" altLang="zh-CN" sz="2000" dirty="0">
                <a:solidFill>
                  <a:prstClr val="black"/>
                </a:solidFill>
              </a:rPr>
              <a:t>: 2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groups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414" y="2564904"/>
            <a:ext cx="21081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FF0000"/>
                </a:solidFill>
              </a:rPr>
              <a:t>Crab </a:t>
            </a:r>
            <a:r>
              <a:rPr lang="en-US" altLang="zh-CN" dirty="0" err="1">
                <a:solidFill>
                  <a:srgbClr val="FF0000"/>
                </a:solidFill>
              </a:rPr>
              <a:t>sextupoles</a:t>
            </a:r>
            <a:r>
              <a:rPr lang="en-US" altLang="zh-CN" dirty="0">
                <a:solidFill>
                  <a:srgbClr val="FF0000"/>
                </a:solidFill>
              </a:rPr>
              <a:t> - off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36967" y="1440262"/>
            <a:ext cx="3652685" cy="4629644"/>
            <a:chOff x="5436967" y="1440262"/>
            <a:chExt cx="3652685" cy="4629644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967" y="1440262"/>
              <a:ext cx="3652685" cy="229579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967" y="3724753"/>
              <a:ext cx="3649212" cy="234515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9" name="TextBox 8"/>
          <p:cNvSpPr txBox="1"/>
          <p:nvPr/>
        </p:nvSpPr>
        <p:spPr>
          <a:xfrm>
            <a:off x="6253461" y="3671957"/>
            <a:ext cx="201622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Bandwidth = 0.8%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51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DA bandwidth optimization with MODE</a:t>
            </a:r>
            <a:r>
              <a:rPr lang="zh-CN" altLang="en-US" sz="4000" dirty="0"/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3100" dirty="0"/>
              <a:t>(knob </a:t>
            </a:r>
            <a:r>
              <a:rPr lang="en-US" altLang="zh-CN" sz="3100" dirty="0" smtClean="0"/>
              <a:t>IR </a:t>
            </a:r>
            <a:r>
              <a:rPr lang="en-US" altLang="zh-CN" sz="3100" dirty="0" err="1"/>
              <a:t>sextupoles</a:t>
            </a:r>
            <a:r>
              <a:rPr lang="en-US" altLang="zh-CN" sz="3100" dirty="0"/>
              <a:t>)</a:t>
            </a:r>
            <a:endParaRPr lang="zh-CN" altLang="en-US" sz="31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18620"/>
            <a:ext cx="37719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844825"/>
            <a:ext cx="389363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1245990"/>
            <a:ext cx="2893293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/>
              <a:t>test15 from Zhang </a:t>
            </a:r>
            <a:r>
              <a:rPr lang="en-US" altLang="zh-CN" sz="1600" dirty="0" err="1" smtClean="0"/>
              <a:t>Yuan@IHEP</a:t>
            </a:r>
            <a:endParaRPr lang="zh-CN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90472" y="4869160"/>
            <a:ext cx="5213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Bandwidth = 1%.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DA for small energy deviation is better.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On momentum DA is smaller.</a:t>
            </a:r>
            <a:endParaRPr lang="zh-CN" altLang="en-US" sz="2400" dirty="0"/>
          </a:p>
        </p:txBody>
      </p:sp>
      <p:sp>
        <p:nvSpPr>
          <p:cNvPr id="5" name="笑脸 4"/>
          <p:cNvSpPr/>
          <p:nvPr/>
        </p:nvSpPr>
        <p:spPr>
          <a:xfrm>
            <a:off x="4242334" y="6167933"/>
            <a:ext cx="257658" cy="285403"/>
          </a:xfrm>
          <a:prstGeom prst="smileyFace">
            <a:avLst>
              <a:gd name="adj" fmla="val -4653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笑脸 9"/>
          <p:cNvSpPr/>
          <p:nvPr/>
        </p:nvSpPr>
        <p:spPr>
          <a:xfrm>
            <a:off x="5404367" y="5633801"/>
            <a:ext cx="247753" cy="243471"/>
          </a:xfrm>
          <a:prstGeom prst="smileyFace">
            <a:avLst>
              <a:gd name="adj" fmla="val 46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00808"/>
            <a:ext cx="473374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DA bandwidth optimization with MODE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2800" dirty="0" smtClean="0"/>
              <a:t>(knob arc </a:t>
            </a:r>
            <a:r>
              <a:rPr lang="en-US" altLang="zh-CN" sz="2800" dirty="0" err="1" smtClean="0"/>
              <a:t>sextupoles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12" y="1916832"/>
            <a:ext cx="3689452" cy="23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14" y="4264496"/>
            <a:ext cx="3649941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223013" y="1310383"/>
            <a:ext cx="281076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600" dirty="0" smtClean="0"/>
              <a:t>test16 </a:t>
            </a:r>
            <a:r>
              <a:rPr lang="en-US" altLang="zh-CN" sz="1600" dirty="0"/>
              <a:t>from Zhang </a:t>
            </a:r>
            <a:r>
              <a:rPr lang="en-US" altLang="zh-CN" sz="1600" dirty="0" err="1" smtClean="0"/>
              <a:t>Yuan@IHEP</a:t>
            </a:r>
            <a:endParaRPr lang="en-US" altLang="zh-CN" sz="1600" dirty="0"/>
          </a:p>
        </p:txBody>
      </p:sp>
      <p:sp>
        <p:nvSpPr>
          <p:cNvPr id="4" name="矩形 3"/>
          <p:cNvSpPr/>
          <p:nvPr/>
        </p:nvSpPr>
        <p:spPr>
          <a:xfrm>
            <a:off x="305780" y="4294449"/>
            <a:ext cx="5274332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Bandwidth = </a:t>
            </a:r>
            <a:r>
              <a:rPr lang="en-US" altLang="zh-CN" sz="2400" dirty="0" smtClean="0">
                <a:solidFill>
                  <a:prstClr val="black"/>
                </a:solidFill>
              </a:rPr>
              <a:t>1.4%.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</a:rPr>
              <a:t>Both on-momentum and off-momentum DA is </a:t>
            </a:r>
            <a:r>
              <a:rPr lang="en-US" altLang="zh-CN" sz="2400" dirty="0">
                <a:solidFill>
                  <a:srgbClr val="FF0000"/>
                </a:solidFill>
              </a:rPr>
              <a:t>better.</a:t>
            </a:r>
          </a:p>
          <a:p>
            <a:pPr marL="285750" lvl="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Next step: </a:t>
            </a:r>
          </a:p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      - Combine arc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dirty="0" smtClean="0">
                <a:solidFill>
                  <a:prstClr val="black"/>
                </a:solidFill>
              </a:rPr>
              <a:t> with IR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      - Add symmetry in arc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3206"/>
            <a:ext cx="4513318" cy="288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5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"/>
          <p:cNvGrpSpPr>
            <a:grpSpLocks/>
          </p:cNvGrpSpPr>
          <p:nvPr/>
        </p:nvGrpSpPr>
        <p:grpSpPr bwMode="auto">
          <a:xfrm>
            <a:off x="388938" y="212725"/>
            <a:ext cx="8294687" cy="6608763"/>
            <a:chOff x="40622" y="260648"/>
            <a:chExt cx="8294306" cy="6608002"/>
          </a:xfrm>
        </p:grpSpPr>
        <p:grpSp>
          <p:nvGrpSpPr>
            <p:cNvPr id="16386" name="组合 24"/>
            <p:cNvGrpSpPr>
              <a:grpSpLocks/>
            </p:cNvGrpSpPr>
            <p:nvPr/>
          </p:nvGrpSpPr>
          <p:grpSpPr bwMode="auto">
            <a:xfrm>
              <a:off x="40622" y="260648"/>
              <a:ext cx="8294306" cy="6608002"/>
              <a:chOff x="40622" y="260648"/>
              <a:chExt cx="8294306" cy="6608002"/>
            </a:xfrm>
          </p:grpSpPr>
          <p:grpSp>
            <p:nvGrpSpPr>
              <p:cNvPr id="16387" name="组合 28717"/>
              <p:cNvGrpSpPr>
                <a:grpSpLocks/>
              </p:cNvGrpSpPr>
              <p:nvPr/>
            </p:nvGrpSpPr>
            <p:grpSpPr bwMode="auto">
              <a:xfrm>
                <a:off x="40622" y="260648"/>
                <a:ext cx="8294306" cy="6608002"/>
                <a:chOff x="57528" y="232232"/>
                <a:chExt cx="8294306" cy="6608002"/>
              </a:xfrm>
            </p:grpSpPr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82982" y="232232"/>
                  <a:ext cx="7164059" cy="563498"/>
                </a:xfrm>
                <a:prstGeom prst="rect">
                  <a:avLst/>
                </a:prstGeom>
              </p:spPr>
              <p:txBody>
                <a:bodyPr anchor="ctr">
                  <a:normAutofit fontScale="6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buFontTx/>
                    <a:buNone/>
                    <a:defRPr/>
                  </a:pPr>
                  <a:r>
                    <a:rPr lang="en-US" altLang="zh-CN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CEPC Advanced Partial </a:t>
                  </a:r>
                  <a:r>
                    <a:rPr lang="en-US" altLang="zh-CN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Double Ring Layout I</a:t>
                  </a:r>
                  <a:endParaRPr lang="en-US" altLang="zh-CN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389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7602911" y="5964994"/>
                  <a:ext cx="74892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SU Feng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2016.5.23</a:t>
                  </a:r>
                  <a:endParaRPr lang="zh-CN" altLang="en-US" sz="11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 bwMode="auto">
                <a:xfrm>
                  <a:off x="4764249" y="1132241"/>
                  <a:ext cx="0" cy="5309576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91" name="组合 74"/>
                <p:cNvGrpSpPr>
                  <a:grpSpLocks/>
                </p:cNvGrpSpPr>
                <p:nvPr/>
              </p:nvGrpSpPr>
              <p:grpSpPr bwMode="auto">
                <a:xfrm rot="10800000">
                  <a:off x="4003772" y="5656715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392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86" name="直接连接符 85"/>
                    <p:cNvCxnSpPr/>
                    <p:nvPr/>
                  </p:nvCxnSpPr>
                  <p:spPr>
                    <a:xfrm flipH="1" flipV="1">
                      <a:off x="7613719" y="2418964"/>
                      <a:ext cx="1082795" cy="101231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 rot="10800000">
                      <a:off x="5844513" y="2407051"/>
                      <a:ext cx="179821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H="1">
                      <a:off x="4645705" y="2418964"/>
                      <a:ext cx="1247144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/>
                    <p:cNvCxnSpPr/>
                    <p:nvPr/>
                  </p:nvCxnSpPr>
                  <p:spPr>
                    <a:xfrm flipH="1">
                      <a:off x="3504903" y="3407463"/>
                      <a:ext cx="1131131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/>
                    <p:cNvCxnSpPr/>
                    <p:nvPr/>
                  </p:nvCxnSpPr>
                  <p:spPr>
                    <a:xfrm rot="10800000">
                      <a:off x="1561671" y="4360236"/>
                      <a:ext cx="194323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546554" y="3407463"/>
                      <a:ext cx="1005452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直接连接符 76"/>
                  <p:cNvCxnSpPr/>
                  <p:nvPr/>
                </p:nvCxnSpPr>
                <p:spPr bwMode="auto">
                  <a:xfrm flipV="1">
                    <a:off x="259553" y="4088824"/>
                    <a:ext cx="453661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 bwMode="auto">
                  <a:xfrm flipV="1">
                    <a:off x="679609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 bwMode="auto">
                  <a:xfrm>
                    <a:off x="1637338" y="3394388"/>
                    <a:ext cx="1688629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85" idx="4"/>
                  </p:cNvCxnSpPr>
                  <p:nvPr/>
                </p:nvCxnSpPr>
                <p:spPr bwMode="auto">
                  <a:xfrm>
                    <a:off x="3309165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>
                    <a:stCxn id="85" idx="4"/>
                  </p:cNvCxnSpPr>
                  <p:nvPr/>
                </p:nvCxnSpPr>
                <p:spPr bwMode="auto">
                  <a:xfrm>
                    <a:off x="4266893" y="4057613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 bwMode="auto">
                  <a:xfrm flipV="1">
                    <a:off x="5199416" y="4674028"/>
                    <a:ext cx="1764237" cy="234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 bwMode="auto">
                  <a:xfrm flipV="1">
                    <a:off x="6963653" y="4073219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 bwMode="auto">
                  <a:xfrm>
                    <a:off x="7837370" y="4081024"/>
                    <a:ext cx="40325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4233289" y="4026403"/>
                    <a:ext cx="42003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93" name="直接连接符 92"/>
                <p:cNvCxnSpPr>
                  <a:stCxn id="114" idx="0"/>
                  <a:endCxn id="115" idx="2"/>
                </p:cNvCxnSpPr>
                <p:nvPr/>
              </p:nvCxnSpPr>
              <p:spPr bwMode="auto">
                <a:xfrm flipH="1">
                  <a:off x="2203729" y="2922735"/>
                  <a:ext cx="84133" cy="29841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7216824" y="2973529"/>
                  <a:ext cx="109532" cy="30952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113" idx="0"/>
                  <a:endCxn id="114" idx="2"/>
                </p:cNvCxnSpPr>
                <p:nvPr/>
              </p:nvCxnSpPr>
              <p:spPr bwMode="auto">
                <a:xfrm flipH="1">
                  <a:off x="2603761" y="1825898"/>
                  <a:ext cx="376220" cy="37302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>
                  <a:stCxn id="106" idx="2"/>
                  <a:endCxn id="107" idx="0"/>
                </p:cNvCxnSpPr>
                <p:nvPr/>
              </p:nvCxnSpPr>
              <p:spPr bwMode="auto">
                <a:xfrm flipH="1">
                  <a:off x="6654875" y="4903707"/>
                  <a:ext cx="260338" cy="33809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endCxn id="105" idx="0"/>
                </p:cNvCxnSpPr>
                <p:nvPr/>
              </p:nvCxnSpPr>
              <p:spPr bwMode="auto">
                <a:xfrm>
                  <a:off x="6518356" y="1802089"/>
                  <a:ext cx="285737" cy="36349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2525977" y="4825928"/>
                  <a:ext cx="301611" cy="39841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 bwMode="auto">
                <a:xfrm>
                  <a:off x="3118087" y="1306846"/>
                  <a:ext cx="4179695" cy="4506393"/>
                </a:xfrm>
                <a:prstGeom prst="arc">
                  <a:avLst>
                    <a:gd name="adj1" fmla="val 16866018"/>
                    <a:gd name="adj2" fmla="val 18437400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 bwMode="auto">
                <a:xfrm rot="2398003">
                  <a:off x="3033953" y="1408435"/>
                  <a:ext cx="4179696" cy="4506393"/>
                </a:xfrm>
                <a:prstGeom prst="arc">
                  <a:avLst>
                    <a:gd name="adj1" fmla="val 16701529"/>
                    <a:gd name="adj2" fmla="val 1810983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弧形 105"/>
                <p:cNvSpPr/>
                <p:nvPr/>
              </p:nvSpPr>
              <p:spPr bwMode="auto">
                <a:xfrm rot="4695820">
                  <a:off x="2945996" y="1556692"/>
                  <a:ext cx="4177819" cy="4506705"/>
                </a:xfrm>
                <a:prstGeom prst="arc">
                  <a:avLst>
                    <a:gd name="adj1" fmla="val 17180008"/>
                    <a:gd name="adj2" fmla="val 1871455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弧形 106"/>
                <p:cNvSpPr/>
                <p:nvPr/>
              </p:nvSpPr>
              <p:spPr bwMode="auto">
                <a:xfrm rot="7552111">
                  <a:off x="2953934" y="1417008"/>
                  <a:ext cx="4177819" cy="4509880"/>
                </a:xfrm>
                <a:prstGeom prst="arc">
                  <a:avLst>
                    <a:gd name="adj1" fmla="val 16701529"/>
                    <a:gd name="adj2" fmla="val 18446647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9" name="弧形 108"/>
                <p:cNvSpPr/>
                <p:nvPr/>
              </p:nvSpPr>
              <p:spPr bwMode="auto">
                <a:xfrm rot="10550204">
                  <a:off x="2127533" y="1306846"/>
                  <a:ext cx="4178108" cy="4506393"/>
                </a:xfrm>
                <a:prstGeom prst="arc">
                  <a:avLst>
                    <a:gd name="adj1" fmla="val 16996302"/>
                    <a:gd name="adj2" fmla="val 18935055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 rot="13919276">
                  <a:off x="2341186" y="1385262"/>
                  <a:ext cx="4179407" cy="4508293"/>
                </a:xfrm>
                <a:prstGeom prst="arc">
                  <a:avLst>
                    <a:gd name="adj1" fmla="val 16565244"/>
                    <a:gd name="adj2" fmla="val 17941692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 rot="18585938">
                  <a:off x="2372935" y="1251929"/>
                  <a:ext cx="4198454" cy="4476544"/>
                </a:xfrm>
                <a:prstGeom prst="arc">
                  <a:avLst>
                    <a:gd name="adj1" fmla="val 16701529"/>
                    <a:gd name="adj2" fmla="val 18256151"/>
                  </a:avLst>
                </a:prstGeom>
                <a:ln w="76200">
                  <a:solidFill>
                    <a:srgbClr val="300FF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D09FD"/>
                    </a:solidFill>
                  </a:endParaRPr>
                </a:p>
              </p:txBody>
            </p:sp>
            <p:sp>
              <p:nvSpPr>
                <p:cNvPr id="114" name="弧形 113"/>
                <p:cNvSpPr/>
                <p:nvPr/>
              </p:nvSpPr>
              <p:spPr bwMode="auto">
                <a:xfrm rot="15817787">
                  <a:off x="2377698" y="1083673"/>
                  <a:ext cx="4200041" cy="4474957"/>
                </a:xfrm>
                <a:prstGeom prst="arc">
                  <a:avLst>
                    <a:gd name="adj1" fmla="val 17201599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22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316996" y="1772939"/>
                  <a:ext cx="1008342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IP1_ee</a:t>
                  </a:r>
                </a:p>
              </p:txBody>
            </p:sp>
            <p:sp>
              <p:nvSpPr>
                <p:cNvPr id="16423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4189173" y="5181039"/>
                  <a:ext cx="1156148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IP3_ee</a:t>
                  </a:r>
                </a:p>
              </p:txBody>
            </p:sp>
            <p:sp>
              <p:nvSpPr>
                <p:cNvPr id="16424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5820740" y="3333809"/>
                  <a:ext cx="1091879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IP2_pp</a:t>
                  </a:r>
                </a:p>
              </p:txBody>
            </p:sp>
            <p:sp>
              <p:nvSpPr>
                <p:cNvPr id="16425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519727" y="3308831"/>
                  <a:ext cx="1056065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IP4_pp</a:t>
                  </a: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 bwMode="auto">
                <a:xfrm>
                  <a:off x="3994347" y="1383037"/>
                  <a:ext cx="36510" cy="1038105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auto">
                <a:xfrm>
                  <a:off x="5484941" y="1378275"/>
                  <a:ext cx="15874" cy="1042868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 bwMode="auto">
                <a:xfrm>
                  <a:off x="4057844" y="2348126"/>
                  <a:ext cx="1442971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29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472635" y="2401292"/>
                  <a:ext cx="5164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3Km</a:t>
                  </a:r>
                  <a:endParaRPr lang="zh-CN" altLang="en-US" sz="1200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0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162916" y="206146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1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390901" y="271124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2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7448129" y="2788460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7448129" y="377649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4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2837303" y="2012305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5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837303" y="466198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6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6168383" y="4703352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7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1368249" y="3786981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8" name="TextBox 150"/>
                <p:cNvSpPr txBox="1">
                  <a:spLocks noChangeArrowheads="1"/>
                </p:cNvSpPr>
                <p:nvPr/>
              </p:nvSpPr>
              <p:spPr bwMode="auto">
                <a:xfrm>
                  <a:off x="57528" y="4208744"/>
                  <a:ext cx="2004075" cy="26314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IP1_ee/IP3_ee,  2.968Km</a:t>
                  </a:r>
                  <a:endParaRPr lang="zh-CN" altLang="en-US" sz="11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IP2_pp/IP4_pp,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APDR, 1052.87m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Short Straights, 141.6m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Medium Straights, 566.4m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77933C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Long Straights, 1132.8m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ARC1, 124*FODO, 5852.8m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ARC2, 24*FODO,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ARC3, 79*FODO, 3728.8m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 ARC4, 24*FODO, 1132.8m</a:t>
                  </a:r>
                </a:p>
              </p:txBody>
            </p:sp>
            <p:grpSp>
              <p:nvGrpSpPr>
                <p:cNvPr id="16439" name="组合 159"/>
                <p:cNvGrpSpPr>
                  <a:grpSpLocks/>
                </p:cNvGrpSpPr>
                <p:nvPr/>
              </p:nvGrpSpPr>
              <p:grpSpPr bwMode="auto">
                <a:xfrm rot="10800000">
                  <a:off x="4010834" y="1244919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440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flipH="1" flipV="1">
                      <a:off x="7569726" y="2449880"/>
                      <a:ext cx="1082795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5800513" y="2461786"/>
                      <a:ext cx="180788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flipH="1">
                      <a:off x="4582369" y="2485606"/>
                      <a:ext cx="1237480" cy="98850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/>
                    <p:cNvCxnSpPr/>
                    <p:nvPr/>
                  </p:nvCxnSpPr>
                  <p:spPr>
                    <a:xfrm flipH="1">
                      <a:off x="3460903" y="3462198"/>
                      <a:ext cx="113113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/>
                    <p:cNvCxnSpPr/>
                    <p:nvPr/>
                  </p:nvCxnSpPr>
                  <p:spPr>
                    <a:xfrm rot="10800000">
                      <a:off x="1517677" y="4414972"/>
                      <a:ext cx="194322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/>
                    <p:cNvCxnSpPr/>
                    <p:nvPr/>
                  </p:nvCxnSpPr>
                  <p:spPr>
                    <a:xfrm flipH="1" flipV="1">
                      <a:off x="521889" y="3462198"/>
                      <a:ext cx="99578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2" name="直接连接符 161"/>
                  <p:cNvCxnSpPr/>
                  <p:nvPr/>
                </p:nvCxnSpPr>
                <p:spPr bwMode="auto">
                  <a:xfrm flipV="1">
                    <a:off x="254928" y="4109079"/>
                    <a:ext cx="445257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 bwMode="auto">
                  <a:xfrm flipV="1">
                    <a:off x="658182" y="3430248"/>
                    <a:ext cx="940926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 bwMode="auto">
                  <a:xfrm>
                    <a:off x="1615911" y="3422443"/>
                    <a:ext cx="168862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>
                    <a:endCxn id="170" idx="4"/>
                  </p:cNvCxnSpPr>
                  <p:nvPr/>
                </p:nvCxnSpPr>
                <p:spPr bwMode="auto">
                  <a:xfrm>
                    <a:off x="3304534" y="3430248"/>
                    <a:ext cx="932528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>
                    <a:stCxn id="170" idx="4"/>
                  </p:cNvCxnSpPr>
                  <p:nvPr/>
                </p:nvCxnSpPr>
                <p:spPr bwMode="auto">
                  <a:xfrm>
                    <a:off x="4237062" y="4070068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 bwMode="auto">
                  <a:xfrm flipV="1">
                    <a:off x="5169585" y="4686478"/>
                    <a:ext cx="1764237" cy="23411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 bwMode="auto">
                  <a:xfrm flipV="1">
                    <a:off x="6933821" y="4077868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 bwMode="auto">
                  <a:xfrm>
                    <a:off x="7815942" y="4085673"/>
                    <a:ext cx="41165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椭圆 169"/>
                  <p:cNvSpPr/>
                  <p:nvPr/>
                </p:nvSpPr>
                <p:spPr bwMode="auto">
                  <a:xfrm>
                    <a:off x="4203458" y="4046658"/>
                    <a:ext cx="33605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6456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4058108" y="4292654"/>
                  <a:ext cx="16530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C=62967.86m</a:t>
                  </a:r>
                  <a:endParaRPr lang="zh-CN" altLang="en-US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cxnSp>
              <p:nvCxnSpPr>
                <p:cNvPr id="75" name="直接连接符 74"/>
                <p:cNvCxnSpPr>
                  <a:stCxn id="104" idx="0"/>
                </p:cNvCxnSpPr>
                <p:nvPr/>
              </p:nvCxnSpPr>
              <p:spPr bwMode="auto">
                <a:xfrm flipH="1">
                  <a:off x="5492878" y="1356053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 bwMode="auto">
                <a:xfrm flipH="1">
                  <a:off x="3857828" y="1375100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 flipH="1">
                  <a:off x="5492878" y="5768794"/>
                  <a:ext cx="193666" cy="11112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endCxn id="109" idx="0"/>
                </p:cNvCxnSpPr>
                <p:nvPr/>
              </p:nvCxnSpPr>
              <p:spPr bwMode="auto">
                <a:xfrm flipH="1">
                  <a:off x="3862590" y="5773557"/>
                  <a:ext cx="180967" cy="158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6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447092" y="5850732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75586" y="590595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125106" y="94723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4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57201" y="93720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10" name="弧形 109"/>
                <p:cNvSpPr/>
                <p:nvPr/>
              </p:nvSpPr>
              <p:spPr bwMode="auto">
                <a:xfrm rot="4488124">
                  <a:off x="3002349" y="1290817"/>
                  <a:ext cx="4179407" cy="4506705"/>
                </a:xfrm>
                <a:prstGeom prst="arc">
                  <a:avLst>
                    <a:gd name="adj1" fmla="val 16712364"/>
                    <a:gd name="adj2" fmla="val 17327919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直接连接符 110"/>
                <p:cNvCxnSpPr>
                  <a:stCxn id="110" idx="2"/>
                  <a:endCxn id="106" idx="0"/>
                </p:cNvCxnSpPr>
                <p:nvPr/>
              </p:nvCxnSpPr>
              <p:spPr bwMode="auto">
                <a:xfrm flipH="1">
                  <a:off x="7266034" y="3684647"/>
                  <a:ext cx="55560" cy="30476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 bwMode="auto">
                <a:xfrm rot="14148804">
                  <a:off x="2284833" y="1101928"/>
                  <a:ext cx="4200041" cy="4476544"/>
                </a:xfrm>
                <a:prstGeom prst="arc">
                  <a:avLst>
                    <a:gd name="adj1" fmla="val 17789081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6" name="直接连接符 115"/>
                <p:cNvCxnSpPr>
                  <a:stCxn id="115" idx="0"/>
                  <a:endCxn id="112" idx="2"/>
                </p:cNvCxnSpPr>
                <p:nvPr/>
              </p:nvCxnSpPr>
              <p:spPr bwMode="auto">
                <a:xfrm>
                  <a:off x="2197380" y="3635440"/>
                  <a:ext cx="49210" cy="34921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216824" y="2983053"/>
                  <a:ext cx="25399" cy="98889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75163" y="2924322"/>
                  <a:ext cx="0" cy="10365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71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715505" y="3132174"/>
                  <a:ext cx="995785" cy="523220"/>
                </a:xfrm>
                <a:prstGeom prst="rect">
                  <a:avLst/>
                </a:prstGeom>
                <a:noFill/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Bypass </a:t>
                  </a:r>
                </a:p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about 42m</a:t>
                  </a:r>
                  <a:endParaRPr lang="zh-CN" altLang="en-US"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688" name="直接箭头连接符 28687"/>
                <p:cNvCxnSpPr>
                  <a:stCxn id="16424" idx="3"/>
                </p:cNvCxnSpPr>
                <p:nvPr/>
              </p:nvCxnSpPr>
              <p:spPr>
                <a:xfrm>
                  <a:off x="6912038" y="3487820"/>
                  <a:ext cx="317485" cy="158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>
                  <a:stCxn id="16425" idx="1"/>
                </p:cNvCxnSpPr>
                <p:nvPr/>
              </p:nvCxnSpPr>
              <p:spPr>
                <a:xfrm flipH="1" flipV="1">
                  <a:off x="2243415" y="3440201"/>
                  <a:ext cx="276212" cy="22222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>
                  <a:off x="1830684" y="3435438"/>
                  <a:ext cx="373046" cy="952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椭圆 118"/>
              <p:cNvSpPr/>
              <p:nvPr/>
            </p:nvSpPr>
            <p:spPr>
              <a:xfrm rot="19837040">
                <a:off x="6861796" y="2276541"/>
                <a:ext cx="182555" cy="344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ln w="76200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388366">
                <a:off x="6945930" y="4528944"/>
                <a:ext cx="185728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449121">
                <a:off x="2353503" y="2338447"/>
                <a:ext cx="200016" cy="3428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20336783">
                <a:off x="2280481" y="4421007"/>
                <a:ext cx="185729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 flipH="1">
                <a:off x="4771155" y="2184476"/>
                <a:ext cx="2676402" cy="127937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 flipH="1" flipV="1">
                <a:off x="4755280" y="3508299"/>
                <a:ext cx="2720850" cy="1426999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auto">
              <a:xfrm flipV="1">
                <a:off x="1821715" y="3498775"/>
                <a:ext cx="2914516" cy="131747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 bwMode="auto">
              <a:xfrm>
                <a:off x="1829652" y="2217811"/>
                <a:ext cx="2925629" cy="129048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83" name="TextBox 16"/>
              <p:cNvSpPr txBox="1">
                <a:spLocks noChangeArrowheads="1"/>
              </p:cNvSpPr>
              <p:nvPr/>
            </p:nvSpPr>
            <p:spPr bwMode="auto">
              <a:xfrm>
                <a:off x="6056797" y="1330251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4" name="TextBox 128"/>
              <p:cNvSpPr txBox="1">
                <a:spLocks noChangeArrowheads="1"/>
              </p:cNvSpPr>
              <p:nvPr/>
            </p:nvSpPr>
            <p:spPr bwMode="auto">
              <a:xfrm>
                <a:off x="7296739" y="4177228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5" name="TextBox 130"/>
              <p:cNvSpPr txBox="1">
                <a:spLocks noChangeArrowheads="1"/>
              </p:cNvSpPr>
              <p:nvPr/>
            </p:nvSpPr>
            <p:spPr bwMode="auto">
              <a:xfrm>
                <a:off x="6895713" y="2031017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6" name="TextBox 132"/>
              <p:cNvSpPr txBox="1">
                <a:spLocks noChangeArrowheads="1"/>
              </p:cNvSpPr>
              <p:nvPr/>
            </p:nvSpPr>
            <p:spPr bwMode="auto">
              <a:xfrm>
                <a:off x="7242025" y="255491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7" name="TextBox 133"/>
              <p:cNvSpPr txBox="1">
                <a:spLocks noChangeArrowheads="1"/>
              </p:cNvSpPr>
              <p:nvPr/>
            </p:nvSpPr>
            <p:spPr bwMode="auto">
              <a:xfrm>
                <a:off x="7116888" y="4820639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8" name="TextBox 134"/>
              <p:cNvSpPr txBox="1">
                <a:spLocks noChangeArrowheads="1"/>
              </p:cNvSpPr>
              <p:nvPr/>
            </p:nvSpPr>
            <p:spPr bwMode="auto">
              <a:xfrm>
                <a:off x="7432183" y="3381870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ARC4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9" name="TextBox 136"/>
              <p:cNvSpPr txBox="1">
                <a:spLocks noChangeArrowheads="1"/>
              </p:cNvSpPr>
              <p:nvPr/>
            </p:nvSpPr>
            <p:spPr bwMode="auto">
              <a:xfrm>
                <a:off x="6177507" y="564150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490" name="TextBox 117"/>
            <p:cNvSpPr txBox="1">
              <a:spLocks noChangeArrowheads="1"/>
            </p:cNvSpPr>
            <p:nvPr/>
          </p:nvSpPr>
          <p:spPr bwMode="auto">
            <a:xfrm>
              <a:off x="6280617" y="2490196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1" name="TextBox 137"/>
            <p:cNvSpPr txBox="1">
              <a:spLocks noChangeArrowheads="1"/>
            </p:cNvSpPr>
            <p:nvPr/>
          </p:nvSpPr>
          <p:spPr bwMode="auto">
            <a:xfrm>
              <a:off x="6341568" y="439960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2" name="TextBox 139"/>
            <p:cNvSpPr txBox="1">
              <a:spLocks noChangeArrowheads="1"/>
            </p:cNvSpPr>
            <p:nvPr/>
          </p:nvSpPr>
          <p:spPr bwMode="auto">
            <a:xfrm>
              <a:off x="2580836" y="245918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3" name="TextBox 140"/>
            <p:cNvSpPr txBox="1">
              <a:spLocks noChangeArrowheads="1"/>
            </p:cNvSpPr>
            <p:nvPr/>
          </p:nvSpPr>
          <p:spPr bwMode="auto">
            <a:xfrm>
              <a:off x="2497176" y="4382625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3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Difficulties of CEPC single ring scheme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99495"/>
              </p:ext>
            </p:extLst>
          </p:nvPr>
        </p:nvGraphicFramePr>
        <p:xfrm>
          <a:off x="683568" y="830992"/>
          <a:ext cx="7920880" cy="5622344"/>
        </p:xfrm>
        <a:graphic>
          <a:graphicData uri="http://schemas.openxmlformats.org/drawingml/2006/table">
            <a:tbl>
              <a:tblPr firstRow="1" bandRow="1"/>
              <a:tblGrid>
                <a:gridCol w="3024336"/>
                <a:gridCol w="1440160"/>
                <a:gridCol w="1512168"/>
                <a:gridCol w="1008112"/>
                <a:gridCol w="936104"/>
              </a:tblGrid>
              <a:tr h="257175">
                <a:tc rowSpan="2"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89">
                <a:tc vMerge="1"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Low-HOM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4800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3.45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0.06/0.001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0.4/0.0012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6.13/0.018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0.9/0.018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19.2/0.13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18.9/0.15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0.031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0.074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594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5630763" y="2350096"/>
            <a:ext cx="576064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76256" y="2350096"/>
            <a:ext cx="576064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884368" y="6237312"/>
            <a:ext cx="576064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3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组合 286"/>
          <p:cNvGrpSpPr/>
          <p:nvPr/>
        </p:nvGrpSpPr>
        <p:grpSpPr>
          <a:xfrm>
            <a:off x="117496" y="242235"/>
            <a:ext cx="8396192" cy="6516064"/>
            <a:chOff x="117495" y="242235"/>
            <a:chExt cx="8396192" cy="6516064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698241" y="1906847"/>
              <a:ext cx="9442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713594" y="4884026"/>
              <a:ext cx="92917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528015" y="4803663"/>
              <a:ext cx="77312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2" y="1782942"/>
              <a:ext cx="2435127" cy="171660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22017" y="3507148"/>
              <a:ext cx="2420046" cy="182623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081064" y="3499544"/>
              <a:ext cx="2654448" cy="1819837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6052840" y="1254989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8" name="直接连接符 137"/>
            <p:cNvCxnSpPr>
              <a:stCxn id="106" idx="2"/>
              <a:endCxn id="120" idx="0"/>
            </p:cNvCxnSpPr>
            <p:nvPr/>
          </p:nvCxnSpPr>
          <p:spPr bwMode="auto">
            <a:xfrm flipH="1">
              <a:off x="6852246" y="4775328"/>
              <a:ext cx="93432" cy="1351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20" idx="4"/>
              <a:endCxn id="107" idx="0"/>
            </p:cNvCxnSpPr>
            <p:nvPr/>
          </p:nvCxnSpPr>
          <p:spPr bwMode="auto">
            <a:xfrm flipH="1">
              <a:off x="6556913" y="5205548"/>
              <a:ext cx="110947" cy="105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04" idx="2"/>
              <a:endCxn id="119" idx="0"/>
            </p:cNvCxnSpPr>
            <p:nvPr/>
          </p:nvCxnSpPr>
          <p:spPr bwMode="auto">
            <a:xfrm>
              <a:off x="6499008" y="1828653"/>
              <a:ext cx="129636" cy="12434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 bwMode="auto">
            <a:xfrm>
              <a:off x="6869367" y="2208779"/>
              <a:ext cx="131396" cy="14913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 bwMode="auto">
            <a:xfrm>
              <a:off x="5472111" y="1359551"/>
              <a:ext cx="149218" cy="289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 bwMode="auto">
            <a:xfrm flipV="1">
              <a:off x="3816600" y="1340768"/>
              <a:ext cx="161674" cy="11113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椭圆 176"/>
            <p:cNvSpPr/>
            <p:nvPr/>
          </p:nvSpPr>
          <p:spPr>
            <a:xfrm rot="2504401">
              <a:off x="2646336" y="1856920"/>
              <a:ext cx="76263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78" name="直接连接符 177"/>
            <p:cNvCxnSpPr>
              <a:stCxn id="113" idx="0"/>
              <a:endCxn id="177" idx="0"/>
            </p:cNvCxnSpPr>
            <p:nvPr/>
          </p:nvCxnSpPr>
          <p:spPr bwMode="auto">
            <a:xfrm flipH="1">
              <a:off x="2798252" y="1806416"/>
              <a:ext cx="118833" cy="9388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stCxn id="177" idx="4"/>
              <a:endCxn id="114" idx="2"/>
            </p:cNvCxnSpPr>
            <p:nvPr/>
          </p:nvCxnSpPr>
          <p:spPr bwMode="auto">
            <a:xfrm flipH="1">
              <a:off x="2470980" y="2155360"/>
              <a:ext cx="99704" cy="1457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 bwMode="auto">
            <a:xfrm>
              <a:off x="2378645" y="4701665"/>
              <a:ext cx="92129" cy="134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22" idx="4"/>
              <a:endCxn id="109" idx="2"/>
            </p:cNvCxnSpPr>
            <p:nvPr/>
          </p:nvCxnSpPr>
          <p:spPr bwMode="auto">
            <a:xfrm>
              <a:off x="2668356" y="5118811"/>
              <a:ext cx="81446" cy="746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48798" y="242235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Layout II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92831" y="5974997"/>
              <a:ext cx="69923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2016.6.2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3968846" y="5666718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/>
            <p:nvPr/>
          </p:nvCxnSpPr>
          <p:spPr bwMode="auto">
            <a:xfrm flipH="1">
              <a:off x="2120884" y="2905099"/>
              <a:ext cx="97317" cy="20007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>
              <a:off x="7266163" y="2974630"/>
              <a:ext cx="91074" cy="21940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083809" y="1316516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3064485" y="1396192"/>
              <a:ext cx="4178300" cy="4506912"/>
            </a:xfrm>
            <a:prstGeom prst="arc">
              <a:avLst>
                <a:gd name="adj1" fmla="val 16701529"/>
                <a:gd name="adj2" fmla="val 17798518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75768" y="1428435"/>
              <a:ext cx="4178300" cy="4506913"/>
            </a:xfrm>
            <a:prstGeom prst="arc">
              <a:avLst>
                <a:gd name="adj1" fmla="val 17430799"/>
                <a:gd name="adj2" fmla="val 1871455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18709" y="1427641"/>
              <a:ext cx="4178300" cy="4508500"/>
            </a:xfrm>
            <a:prstGeom prst="arc">
              <a:avLst>
                <a:gd name="adj1" fmla="val 16834500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092971" y="1316516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254050" y="1325951"/>
              <a:ext cx="4178300" cy="4508500"/>
            </a:xfrm>
            <a:prstGeom prst="arc">
              <a:avLst>
                <a:gd name="adj1" fmla="val 16698694"/>
                <a:gd name="adj2" fmla="val 17790235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19995" y="1223314"/>
              <a:ext cx="4198938" cy="4476750"/>
            </a:xfrm>
            <a:prstGeom prst="arc">
              <a:avLst>
                <a:gd name="adj1" fmla="val 16680387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289173" y="1091035"/>
              <a:ext cx="4200525" cy="4475162"/>
            </a:xfrm>
            <a:prstGeom prst="arc">
              <a:avLst>
                <a:gd name="adj1" fmla="val 17595967"/>
                <a:gd name="adj2" fmla="val 18633600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54247" y="5191042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5164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3Km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33067" y="2886254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24551" y="291437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399482" y="3689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80089" y="359931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17495" y="4634641"/>
              <a:ext cx="247696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2.968Km</a:t>
              </a:r>
              <a:endParaRPr lang="zh-CN" alt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1052.87m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1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94.4m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Long </a:t>
              </a:r>
              <a:r>
                <a:rPr lang="en-US" altLang="zh-CN" sz="11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Straights, </a:t>
              </a: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ARC, 124*FODO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Medium 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104*FODO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4908.8m</a:t>
              </a:r>
              <a:endParaRPr lang="en-US" altLang="zh-CN" sz="1100" b="1" dirty="0">
                <a:solidFill>
                  <a:srgbClr val="053685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Short 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660.8m</a:t>
              </a:r>
              <a:endParaRPr lang="en-US" altLang="zh-CN" sz="1100" b="1" dirty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978274" y="1221260"/>
              <a:ext cx="1493837" cy="27322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23182" y="4302657"/>
              <a:ext cx="152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C=65640.2m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 flipH="1">
              <a:off x="5457824" y="5778373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26919" y="5784231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581614" y="594322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13565" y="595676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256688" y="919833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22275" y="947212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H="1">
              <a:off x="7268071" y="3835081"/>
              <a:ext cx="109218" cy="20110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81" idx="0"/>
              <a:endCxn id="112" idx="2"/>
            </p:cNvCxnSpPr>
            <p:nvPr/>
          </p:nvCxnSpPr>
          <p:spPr bwMode="auto">
            <a:xfrm>
              <a:off x="2101237" y="3861305"/>
              <a:ext cx="68306" cy="16145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 bwMode="auto">
            <a:xfrm>
              <a:off x="2187383" y="1628800"/>
              <a:ext cx="2532254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105635" y="467526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660232" y="5314166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7140481" y="2075468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9" name="TextBox 137"/>
            <p:cNvSpPr txBox="1">
              <a:spLocks noChangeArrowheads="1"/>
            </p:cNvSpPr>
            <p:nvPr/>
          </p:nvSpPr>
          <p:spPr bwMode="auto">
            <a:xfrm>
              <a:off x="6735580" y="150888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1619148" y="472450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4" name="TextBox 136"/>
            <p:cNvSpPr txBox="1">
              <a:spLocks noChangeArrowheads="1"/>
            </p:cNvSpPr>
            <p:nvPr/>
          </p:nvSpPr>
          <p:spPr bwMode="auto">
            <a:xfrm>
              <a:off x="2047771" y="528884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5" name="TextBox 137"/>
            <p:cNvSpPr txBox="1">
              <a:spLocks noChangeArrowheads="1"/>
            </p:cNvSpPr>
            <p:nvPr/>
          </p:nvSpPr>
          <p:spPr bwMode="auto">
            <a:xfrm>
              <a:off x="1670283" y="1988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6" name="TextBox 137"/>
            <p:cNvSpPr txBox="1">
              <a:spLocks noChangeArrowheads="1"/>
            </p:cNvSpPr>
            <p:nvPr/>
          </p:nvSpPr>
          <p:spPr bwMode="auto">
            <a:xfrm>
              <a:off x="2171829" y="1384779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058011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331537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2808513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979212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535828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2826704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9" name="椭圆 128"/>
          <p:cNvSpPr/>
          <p:nvPr/>
        </p:nvSpPr>
        <p:spPr>
          <a:xfrm>
            <a:off x="2061837" y="3305159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flipV="1">
            <a:off x="2201321" y="2925752"/>
            <a:ext cx="0" cy="1071636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 bwMode="auto">
          <a:xfrm flipH="1" flipV="1">
            <a:off x="7277275" y="3120647"/>
            <a:ext cx="10446" cy="757794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弧形 179"/>
          <p:cNvSpPr/>
          <p:nvPr/>
        </p:nvSpPr>
        <p:spPr bwMode="auto">
          <a:xfrm rot="14417438">
            <a:off x="2217927" y="926403"/>
            <a:ext cx="4200525" cy="4475162"/>
          </a:xfrm>
          <a:prstGeom prst="arc">
            <a:avLst>
              <a:gd name="adj1" fmla="val 17770564"/>
              <a:gd name="adj2" fmla="val 18097016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弧形 180"/>
          <p:cNvSpPr/>
          <p:nvPr/>
        </p:nvSpPr>
        <p:spPr bwMode="auto">
          <a:xfrm rot="14417438">
            <a:off x="2205467" y="1482205"/>
            <a:ext cx="4200525" cy="4475162"/>
          </a:xfrm>
          <a:prstGeom prst="arc">
            <a:avLst>
              <a:gd name="adj1" fmla="val 17762175"/>
              <a:gd name="adj2" fmla="val 18063590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弧形 189"/>
          <p:cNvSpPr/>
          <p:nvPr/>
        </p:nvSpPr>
        <p:spPr bwMode="auto">
          <a:xfrm rot="4891702">
            <a:off x="3043336" y="1409712"/>
            <a:ext cx="4178300" cy="4506913"/>
          </a:xfrm>
          <a:prstGeom prst="arc">
            <a:avLst>
              <a:gd name="adj1" fmla="val 16712364"/>
              <a:gd name="adj2" fmla="val 16988882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弧形 190"/>
          <p:cNvSpPr/>
          <p:nvPr/>
        </p:nvSpPr>
        <p:spPr bwMode="auto">
          <a:xfrm rot="4237222">
            <a:off x="3061398" y="1377331"/>
            <a:ext cx="4178300" cy="4506913"/>
          </a:xfrm>
          <a:prstGeom prst="arc">
            <a:avLst>
              <a:gd name="adj1" fmla="val 16685276"/>
              <a:gd name="adj2" fmla="val 16945153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7345803" y="3353395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Bunch length error with RF phase adjustment</a:t>
            </a:r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988"/>
            <a:ext cx="3700264" cy="222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3628" y="2348880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550989"/>
            <a:ext cx="3672409" cy="220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2348880"/>
            <a:ext cx="864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H-low power</a:t>
            </a:r>
            <a:endParaRPr lang="zh-CN" alt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5" y="4077072"/>
            <a:ext cx="3715494" cy="223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4941168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3" y="5940179"/>
            <a:ext cx="4592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bunch length:  ~-1.5% (8 ring)</a:t>
            </a:r>
          </a:p>
        </p:txBody>
      </p:sp>
      <p:sp>
        <p:nvSpPr>
          <p:cNvPr id="7" name="矩形 6"/>
          <p:cNvSpPr/>
          <p:nvPr/>
        </p:nvSpPr>
        <p:spPr>
          <a:xfrm>
            <a:off x="4427983" y="5125834"/>
            <a:ext cx="424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bunch length:   ~-3% (8 ring)</a:t>
            </a:r>
          </a:p>
        </p:txBody>
      </p:sp>
      <p:sp>
        <p:nvSpPr>
          <p:cNvPr id="8" name="矩形 7"/>
          <p:cNvSpPr/>
          <p:nvPr/>
        </p:nvSpPr>
        <p:spPr>
          <a:xfrm>
            <a:off x="4427984" y="427553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bunch length:  ~-4% (6 ring), ~-3% (8 ring)</a:t>
            </a:r>
          </a:p>
        </p:txBody>
      </p:sp>
    </p:spTree>
    <p:extLst>
      <p:ext uri="{BB962C8B-B14F-4D97-AF65-F5344CB8AC3E}">
        <p14:creationId xmlns:p14="http://schemas.microsoft.com/office/powerpoint/2010/main" val="17001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Luminosity </a:t>
            </a:r>
            <a:r>
              <a:rPr lang="en-US" altLang="zh-CN" dirty="0" smtClean="0"/>
              <a:t>change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594224" cy="21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1142"/>
            <a:ext cx="3517701" cy="211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" y="4149080"/>
            <a:ext cx="373612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3628" y="1979548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12160" y="1687926"/>
            <a:ext cx="13926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H-low power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4653136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32873" y="4006805"/>
            <a:ext cx="4351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luminosity:   ~3% (8 ring)</a:t>
            </a:r>
          </a:p>
        </p:txBody>
      </p:sp>
      <p:sp>
        <p:nvSpPr>
          <p:cNvPr id="9" name="矩形 8"/>
          <p:cNvSpPr/>
          <p:nvPr/>
        </p:nvSpPr>
        <p:spPr>
          <a:xfrm>
            <a:off x="4532873" y="4942038"/>
            <a:ext cx="407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luminosity:  ~ 3.5% (6 ring), ~2.4% (8 ring)</a:t>
            </a:r>
          </a:p>
        </p:txBody>
      </p:sp>
      <p:sp>
        <p:nvSpPr>
          <p:cNvPr id="10" name="矩形 9"/>
          <p:cNvSpPr/>
          <p:nvPr/>
        </p:nvSpPr>
        <p:spPr>
          <a:xfrm>
            <a:off x="4532872" y="5877272"/>
            <a:ext cx="4268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luminosity:  ~1.7% (8 ring)</a:t>
            </a:r>
          </a:p>
        </p:txBody>
      </p:sp>
    </p:spTree>
    <p:extLst>
      <p:ext uri="{BB962C8B-B14F-4D97-AF65-F5344CB8AC3E}">
        <p14:creationId xmlns:p14="http://schemas.microsoft.com/office/powerpoint/2010/main" val="32165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RF voltage </a:t>
            </a:r>
            <a:r>
              <a:rPr lang="en-US" altLang="zh-CN" dirty="0" smtClean="0"/>
              <a:t>change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8282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0" y="1580863"/>
            <a:ext cx="3799110" cy="228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36" y="1580863"/>
            <a:ext cx="3852111" cy="23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4334" y="1979548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508104" y="1844824"/>
            <a:ext cx="13926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H-low power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3628" y="4756502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10545" y="5735300"/>
            <a:ext cx="370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VRF:  ~ 2.6% (8 ring)</a:t>
            </a:r>
          </a:p>
        </p:txBody>
      </p:sp>
      <p:sp>
        <p:nvSpPr>
          <p:cNvPr id="5" name="矩形 4"/>
          <p:cNvSpPr/>
          <p:nvPr/>
        </p:nvSpPr>
        <p:spPr>
          <a:xfrm>
            <a:off x="4510545" y="4293096"/>
            <a:ext cx="4687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VRF:  ~ 2.6% (8 ring)</a:t>
            </a:r>
          </a:p>
        </p:txBody>
      </p:sp>
      <p:sp>
        <p:nvSpPr>
          <p:cNvPr id="7" name="矩形 6"/>
          <p:cNvSpPr/>
          <p:nvPr/>
        </p:nvSpPr>
        <p:spPr>
          <a:xfrm>
            <a:off x="4510545" y="4938861"/>
            <a:ext cx="4356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RF acceptance:  ~ </a:t>
            </a:r>
            <a:r>
              <a:rPr lang="en-US" altLang="zh-CN" dirty="0" smtClean="0"/>
              <a:t>2.8% </a:t>
            </a:r>
            <a:r>
              <a:rPr lang="en-US" altLang="zh-CN" dirty="0"/>
              <a:t>(6 ring), ~ </a:t>
            </a:r>
            <a:r>
              <a:rPr lang="en-US" altLang="zh-CN" dirty="0" smtClean="0"/>
              <a:t>2% </a:t>
            </a:r>
            <a:r>
              <a:rPr lang="en-US" altLang="zh-CN" dirty="0"/>
              <a:t>(8 ring)</a:t>
            </a:r>
          </a:p>
        </p:txBody>
      </p:sp>
      <p:sp>
        <p:nvSpPr>
          <p:cNvPr id="9" name="矩形 8"/>
          <p:cNvSpPr/>
          <p:nvPr/>
        </p:nvSpPr>
        <p:spPr>
          <a:xfrm>
            <a:off x="4510545" y="6255019"/>
            <a:ext cx="465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RF efficiency will be a little lower than 100%.</a:t>
            </a:r>
          </a:p>
        </p:txBody>
      </p:sp>
    </p:spTree>
    <p:extLst>
      <p:ext uri="{BB962C8B-B14F-4D97-AF65-F5344CB8AC3E}">
        <p14:creationId xmlns:p14="http://schemas.microsoft.com/office/powerpoint/2010/main" val="19121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BS life time with RF phase adjustment</a:t>
            </a:r>
            <a:endParaRPr lang="zh-CN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24" y="1412776"/>
            <a:ext cx="4072961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6" y="1379803"/>
            <a:ext cx="4072805" cy="244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2" y="4437112"/>
            <a:ext cx="5336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BS life time:  ~-36% (8 ring)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515719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BS life time:  ~-37% (6 ring), ~-30% (8 ring)</a:t>
            </a:r>
          </a:p>
        </p:txBody>
      </p:sp>
      <p:sp>
        <p:nvSpPr>
          <p:cNvPr id="5" name="矩形 4"/>
          <p:cNvSpPr/>
          <p:nvPr/>
        </p:nvSpPr>
        <p:spPr>
          <a:xfrm>
            <a:off x="1547664" y="2250320"/>
            <a:ext cx="1217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H-high </a:t>
            </a:r>
            <a:r>
              <a:rPr lang="en-US" altLang="zh-CN" dirty="0" err="1">
                <a:solidFill>
                  <a:prstClr val="black"/>
                </a:solidFill>
              </a:rPr>
              <a:t>lum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237000"/>
            <a:ext cx="864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H-low power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5867915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BS life time will be lower than the requirement!!</a:t>
            </a:r>
          </a:p>
        </p:txBody>
      </p:sp>
    </p:spTree>
    <p:extLst>
      <p:ext uri="{BB962C8B-B14F-4D97-AF65-F5344CB8AC3E}">
        <p14:creationId xmlns:p14="http://schemas.microsoft.com/office/powerpoint/2010/main" val="3035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US" altLang="zh-CN" dirty="0" smtClean="0"/>
              <a:t>CEPC damping ring requirement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1" y="1124744"/>
            <a:ext cx="80610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107" y="42930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Energy: 1.1GeV     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8184" y="429329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C00000"/>
                </a:solidFill>
              </a:rPr>
              <a:t>Storage time: 20ms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107" y="479715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Injected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(</a:t>
            </a:r>
            <a:r>
              <a:rPr lang="en-US" altLang="zh-CN" dirty="0"/>
              <a:t>normalized): 3500 </a:t>
            </a:r>
            <a:r>
              <a:rPr lang="en-US" altLang="zh-CN" dirty="0" smtClean="0"/>
              <a:t>mm-</a:t>
            </a:r>
            <a:r>
              <a:rPr lang="en-US" altLang="zh-CN" dirty="0" err="1" smtClean="0"/>
              <a:t>mrad</a:t>
            </a:r>
            <a:r>
              <a:rPr lang="en-US" altLang="zh-CN" dirty="0" smtClean="0"/>
              <a:t>, injected energy spread ~ 0.25%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8052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Extracted </a:t>
            </a:r>
            <a:r>
              <a:rPr lang="en-US" altLang="zh-CN" dirty="0"/>
              <a:t>energy spread &lt;1×10-3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</a:rPr>
              <a:t>No strong requirement for the extracted </a:t>
            </a:r>
            <a:r>
              <a:rPr lang="en-US" altLang="zh-CN" dirty="0" err="1" smtClean="0">
                <a:solidFill>
                  <a:srgbClr val="002060"/>
                </a:solidFill>
              </a:rPr>
              <a:t>emittance</a:t>
            </a:r>
            <a:r>
              <a:rPr lang="en-US" altLang="zh-CN" dirty="0" smtClean="0">
                <a:solidFill>
                  <a:srgbClr val="002060"/>
                </a:solidFill>
              </a:rPr>
              <a:t> (&lt;0.5</a:t>
            </a:r>
            <a:r>
              <a:rPr lang="en-US" altLang="zh-CN" dirty="0" smtClean="0">
                <a:solidFill>
                  <a:srgbClr val="002060"/>
                </a:solidFill>
                <a:sym typeface="Symbol"/>
              </a:rPr>
              <a:t></a:t>
            </a:r>
            <a:r>
              <a:rPr lang="en-US" altLang="zh-CN" baseline="-25000" dirty="0" smtClean="0">
                <a:solidFill>
                  <a:srgbClr val="002060"/>
                </a:solidFill>
                <a:sym typeface="Symbol"/>
              </a:rPr>
              <a:t>inj</a:t>
            </a:r>
            <a:r>
              <a:rPr lang="en-US" altLang="zh-CN" dirty="0" smtClean="0">
                <a:solidFill>
                  <a:srgbClr val="002060"/>
                </a:solidFill>
              </a:rPr>
              <a:t>)!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107" y="5326509"/>
            <a:ext cx="604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Transverse acceptance &gt; 3*injection beam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08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US" altLang="zh-CN" dirty="0" smtClean="0"/>
              <a:t>CEPC DR design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4608512" cy="482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73273"/>
              </p:ext>
            </p:extLst>
          </p:nvPr>
        </p:nvGraphicFramePr>
        <p:xfrm>
          <a:off x="5076056" y="1196752"/>
          <a:ext cx="396044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438"/>
                <a:gridCol w="1512002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DR</a:t>
                      </a:r>
                      <a:r>
                        <a:rPr lang="en-US" altLang="zh-CN" sz="1600" baseline="0" dirty="0" smtClean="0"/>
                        <a:t> V1.0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Energy (</a:t>
                      </a:r>
                      <a:r>
                        <a:rPr lang="en-US" altLang="zh-CN" sz="1600" dirty="0" err="1" smtClean="0"/>
                        <a:t>GeV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circumference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58.5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Bending radius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3.6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B0 (T)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U0 (</a:t>
                      </a:r>
                      <a:r>
                        <a:rPr lang="en-US" altLang="zh-CN" sz="1600" dirty="0" err="1" smtClean="0"/>
                        <a:t>keV</a:t>
                      </a:r>
                      <a:r>
                        <a:rPr lang="en-US" altLang="zh-CN" sz="1600" dirty="0" smtClean="0"/>
                        <a:t>/turn)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35.8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Damping time x/y/z (</a:t>
                      </a:r>
                      <a:r>
                        <a:rPr lang="en-US" altLang="zh-CN" sz="1600" dirty="0" err="1" smtClean="0"/>
                        <a:t>ms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12/12/6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smtClean="0">
                          <a:sym typeface="Symbol"/>
                        </a:rPr>
                        <a:t>0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0.047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smtClean="0">
                          <a:sym typeface="Symbol"/>
                        </a:rPr>
                        <a:t>0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302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Nature </a:t>
                      </a:r>
                      <a:r>
                        <a:rPr lang="en-US" altLang="zh-CN" sz="1600" dirty="0" smtClean="0">
                          <a:sym typeface="Symbol"/>
                        </a:rPr>
                        <a:t>z (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1.4 (4.7ps)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Extract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>
                          <a:sym typeface="Symbol"/>
                        </a:rPr>
                        <a:t>z (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~1.5 (5ps)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inj</a:t>
                      </a:r>
                      <a:r>
                        <a:rPr lang="en-US" altLang="zh-CN" sz="1600" dirty="0" smtClean="0">
                          <a:sym typeface="Symbol"/>
                        </a:rPr>
                        <a:t>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3500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ext</a:t>
                      </a:r>
                      <a:r>
                        <a:rPr lang="en-US" altLang="zh-CN" sz="1600" dirty="0" smtClean="0">
                          <a:sym typeface="Symbol"/>
                        </a:rPr>
                        <a:t> x/y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434/145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inj</a:t>
                      </a:r>
                      <a:r>
                        <a:rPr lang="en-US" altLang="zh-CN" sz="1600" dirty="0" smtClean="0">
                          <a:sym typeface="Symbol"/>
                        </a:rPr>
                        <a:t> /</a:t>
                      </a:r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ext</a:t>
                      </a:r>
                      <a:r>
                        <a:rPr lang="en-US" altLang="zh-CN" sz="1600" dirty="0" smtClean="0">
                          <a:sym typeface="Symbol"/>
                        </a:rPr>
                        <a:t>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0.25 /0.047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ym typeface="Symbol"/>
                        </a:rPr>
                        <a:t>Energy acceptance by RF(%)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1" y="162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RF</a:t>
            </a:r>
            <a:r>
              <a:rPr lang="en-US" altLang="zh-CN" dirty="0" smtClean="0"/>
              <a:t>=650MHz</a:t>
            </a:r>
          </a:p>
          <a:p>
            <a:r>
              <a:rPr lang="en-US" altLang="zh-CN" i="1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=42MV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86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0658"/>
            <a:ext cx="8229600" cy="952078"/>
          </a:xfrm>
        </p:spPr>
        <p:txBody>
          <a:bodyPr/>
          <a:lstStyle/>
          <a:p>
            <a:r>
              <a:rPr lang="en-US" altLang="zh-CN" dirty="0" smtClean="0"/>
              <a:t>DR lattice design</a:t>
            </a:r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4471" r="11346" b="9383"/>
          <a:stretch/>
        </p:blipFill>
        <p:spPr bwMode="auto">
          <a:xfrm>
            <a:off x="291669" y="1218679"/>
            <a:ext cx="3600400" cy="283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3336" r="9741" b="8816"/>
          <a:stretch/>
        </p:blipFill>
        <p:spPr bwMode="auto">
          <a:xfrm>
            <a:off x="4067944" y="1124745"/>
            <a:ext cx="3960440" cy="303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t="2960" r="10410" b="8816"/>
          <a:stretch/>
        </p:blipFill>
        <p:spPr bwMode="auto">
          <a:xfrm>
            <a:off x="291668" y="4018384"/>
            <a:ext cx="3560251" cy="280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00459"/>
              </p:ext>
            </p:extLst>
          </p:nvPr>
        </p:nvGraphicFramePr>
        <p:xfrm>
          <a:off x="4860032" y="4213329"/>
          <a:ext cx="3744416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92288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FODO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2.4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Phase per cell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60</a:t>
                      </a:r>
                      <a:r>
                        <a:rPr lang="en-US" altLang="zh-CN" sz="1600" dirty="0" smtClean="0">
                          <a:sym typeface="Symbol"/>
                        </a:rPr>
                        <a:t>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</a:t>
                      </a:r>
                      <a:r>
                        <a:rPr lang="en-US" altLang="zh-CN" sz="1600" baseline="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0.71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 strength (T)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1.0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Quadrupole</a:t>
                      </a:r>
                      <a:r>
                        <a:rPr lang="en-US" altLang="zh-CN" sz="160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Quadrupole</a:t>
                      </a:r>
                      <a:r>
                        <a:rPr lang="en-US" altLang="zh-CN" sz="1600" dirty="0" smtClean="0"/>
                        <a:t> strength (m</a:t>
                      </a:r>
                      <a:r>
                        <a:rPr lang="en-US" altLang="zh-CN" sz="1600" baseline="30000" dirty="0" smtClean="0"/>
                        <a:t>-2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4.1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Sextupole</a:t>
                      </a:r>
                      <a:r>
                        <a:rPr lang="en-US" altLang="zh-CN" sz="160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0.06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0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1520" y="1196752"/>
            <a:ext cx="87849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A consistent calculation method for CEPC parameter choice with carb waist scheme has been created. Larger ring has the potential to reach higher luminosity.</a:t>
            </a:r>
          </a:p>
          <a:p>
            <a:pPr marL="265113" lvl="0" indent="-265113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Based on partial double ring scheme, we can get higher luminosity (</a:t>
            </a:r>
            <a:r>
              <a:rPr lang="en-US" altLang="zh-CN" sz="2000" dirty="0">
                <a:solidFill>
                  <a:prstClr val="black"/>
                </a:solidFill>
                <a:sym typeface="Symbol"/>
              </a:rPr>
              <a:t></a:t>
            </a:r>
            <a:r>
              <a:rPr lang="en-US" altLang="zh-CN" sz="20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en-US" altLang="zh-CN" sz="2000" dirty="0">
                <a:solidFill>
                  <a:prstClr val="black"/>
                </a:solidFill>
              </a:rPr>
              <a:t>) keeping Pre-CDR beam power or to reduce the beam power (30 MW) keeping same luminosity. </a:t>
            </a:r>
          </a:p>
          <a:p>
            <a:pPr marL="265113" lvl="0" indent="-265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FFS with crab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 and lower </a:t>
            </a:r>
            <a:r>
              <a:rPr lang="en-US" altLang="zh-CN" sz="2000" dirty="0" err="1">
                <a:solidFill>
                  <a:prstClr val="black"/>
                </a:solidFill>
              </a:rPr>
              <a:t>emittance</a:t>
            </a:r>
            <a:r>
              <a:rPr lang="en-US" altLang="zh-CN" sz="2000" dirty="0">
                <a:solidFill>
                  <a:prstClr val="black"/>
                </a:solidFill>
              </a:rPr>
              <a:t> arc has been designed. On-momentum DA of whole ring is good enough and the optimization of DA bandwidth is ongoing.</a:t>
            </a:r>
          </a:p>
          <a:p>
            <a:pPr marL="265113" lvl="0" indent="-265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Advanced partial double ring scheme has been proposed in order to improve the RF efficiency. </a:t>
            </a:r>
            <a:r>
              <a:rPr lang="en-US" altLang="zh-CN" sz="2000" dirty="0" smtClean="0">
                <a:solidFill>
                  <a:prstClr val="black"/>
                </a:solidFill>
              </a:rPr>
              <a:t>Almost 100</a:t>
            </a:r>
            <a:r>
              <a:rPr lang="en-US" altLang="zh-CN" sz="2000" dirty="0">
                <a:solidFill>
                  <a:prstClr val="black"/>
                </a:solidFill>
              </a:rPr>
              <a:t>% efficiency can be achieved.</a:t>
            </a:r>
          </a:p>
          <a:p>
            <a:pPr marL="265113" lvl="0" indent="-265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prstClr val="black"/>
                </a:solidFill>
                <a:sym typeface="Calibri" pitchFamily="34" charset="0"/>
              </a:rPr>
              <a:t>First version of CEPC damping ring design for the positron source has been given. Detail injection/extraction optics design and DA study is going on. </a:t>
            </a:r>
            <a:endParaRPr lang="zh-CN" altLang="en-US" sz="2000" dirty="0">
              <a:solidFill>
                <a:prstClr val="black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3808" y="2636912"/>
            <a:ext cx="3915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r>
              <a:rPr lang="zh-CN" alt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4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uFeng\Desktop\CEPC partial double Ring layout-20151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9" y="31080"/>
            <a:ext cx="8778098" cy="683076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空心弧 3"/>
          <p:cNvSpPr/>
          <p:nvPr/>
        </p:nvSpPr>
        <p:spPr>
          <a:xfrm rot="16200000">
            <a:off x="1951048" y="3225151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6989849" y="3198028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67" y="3087450"/>
            <a:ext cx="164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bypass (pp)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22815" y="3087450"/>
            <a:ext cx="12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bypass (pp)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39241" y="2700269"/>
            <a:ext cx="4679016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Advantage: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Avoid pretzel orbit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Accommodate more bunches at Z/W energy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Reduce </a:t>
            </a:r>
            <a:r>
              <a:rPr lang="en-US" altLang="zh-CN" dirty="0" smtClean="0">
                <a:solidFill>
                  <a:prstClr val="black"/>
                </a:solidFill>
              </a:rPr>
              <a:t>beam </a:t>
            </a:r>
            <a:r>
              <a:rPr lang="en-US" altLang="zh-CN" dirty="0">
                <a:solidFill>
                  <a:prstClr val="black"/>
                </a:solidFill>
              </a:rPr>
              <a:t>power with crab waist collision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Machine constraints / given parameters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2"/>
            <a:ext cx="4902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Circumference   </a:t>
            </a:r>
            <a:r>
              <a:rPr lang="en-US" altLang="zh-CN" i="1" dirty="0" smtClean="0"/>
              <a:t>C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N</a:t>
            </a:r>
            <a:r>
              <a:rPr lang="en-US" altLang="zh-CN" baseline="-25000" dirty="0" smtClean="0"/>
              <a:t>IP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power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>
                <a:sym typeface="Symbol"/>
              </a:rPr>
              <a:t>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Emittance</a:t>
            </a:r>
            <a:r>
              <a:rPr lang="en-US" altLang="zh-CN" dirty="0" smtClean="0">
                <a:sym typeface="Symbol"/>
              </a:rPr>
              <a:t> coupling factor </a:t>
            </a:r>
            <a:r>
              <a:rPr lang="en-US" altLang="zh-CN" i="1" dirty="0" smtClean="0">
                <a:sym typeface="Symbol"/>
              </a:rPr>
              <a:t></a:t>
            </a:r>
            <a:r>
              <a:rPr lang="en-US" altLang="zh-CN" baseline="-25000" dirty="0" smtClean="0">
                <a:sym typeface="Symbol"/>
              </a:rPr>
              <a:t>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/>
              </a:rPr>
              <a:t>Bending radius  </a:t>
            </a:r>
            <a:r>
              <a:rPr lang="en-US" altLang="zh-CN" i="1" dirty="0" smtClean="0">
                <a:sym typeface="Symbol"/>
              </a:rPr>
              <a:t>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Piwinski</a:t>
            </a:r>
            <a:r>
              <a:rPr lang="en-US" altLang="zh-CN" dirty="0" smtClean="0">
                <a:sym typeface="Symbol"/>
              </a:rPr>
              <a:t> angle  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y</a:t>
            </a:r>
            <a:r>
              <a:rPr lang="en-US" altLang="zh-CN" dirty="0" smtClean="0"/>
              <a:t> </a:t>
            </a:r>
            <a:r>
              <a:rPr lang="en-US" altLang="zh-CN" dirty="0"/>
              <a:t>enhancement by crab </a:t>
            </a:r>
            <a:r>
              <a:rPr lang="en-US" altLang="zh-CN" dirty="0" smtClean="0"/>
              <a:t>waist  </a:t>
            </a:r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l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~1.5 (2.6)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acceptance (DA)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advance per cell (FODO)</a:t>
            </a:r>
          </a:p>
          <a:p>
            <a:pPr>
              <a:lnSpc>
                <a:spcPts val="2500"/>
              </a:lnSpc>
            </a:pPr>
            <a:endParaRPr lang="en-US" altLang="zh-CN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2" y="4941170"/>
            <a:ext cx="4773141" cy="15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91052" y="649287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1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Constraints for parameter choice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176" y="13671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056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0176" y="40770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056" y="5087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95802"/>
              </p:ext>
            </p:extLst>
          </p:nvPr>
        </p:nvGraphicFramePr>
        <p:xfrm>
          <a:off x="2376577" y="1843428"/>
          <a:ext cx="2511960" cy="7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2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77" y="1843428"/>
                        <a:ext cx="2511960" cy="721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1988840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184" y="6334780"/>
            <a:ext cx="844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*J. Gao,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and beam lifetime limitations due to beam-beam effects in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storage rings,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methods A533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270-274.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224" y="3429000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30 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430444"/>
              </p:ext>
            </p:extLst>
          </p:nvPr>
        </p:nvGraphicFramePr>
        <p:xfrm>
          <a:off x="4067944" y="3325534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3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25534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731129" y="4695408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A3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77173"/>
              </p:ext>
            </p:extLst>
          </p:nvPr>
        </p:nvGraphicFramePr>
        <p:xfrm>
          <a:off x="2699792" y="5661248"/>
          <a:ext cx="3000019" cy="3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4"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3000019" cy="39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732240" y="3429000"/>
            <a:ext cx="1125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V.I. </a:t>
            </a:r>
            <a:r>
              <a:rPr lang="en-US" altLang="zh-CN" dirty="0" err="1"/>
              <a:t>Telnov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70661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33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wangdou20160325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6564"/>
              </p:ext>
            </p:extLst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8.5/7.6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0.005/0.006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0.084/0.073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0.27/0.24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3.61/3.09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84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497" y="44624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Beam-beam simulation</a:t>
            </a:r>
            <a:endParaRPr lang="zh-CN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" y="3964156"/>
            <a:ext cx="3632888" cy="289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90" y="4014429"/>
            <a:ext cx="3997029" cy="284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4" y="1235464"/>
            <a:ext cx="3492928" cy="278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651008" y="4365104"/>
            <a:ext cx="194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H-low power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59438" y="5048436"/>
                <a:ext cx="232371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97 min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38" y="5048436"/>
                <a:ext cx="2323713" cy="390748"/>
              </a:xfrm>
              <a:prstGeom prst="rect">
                <a:avLst/>
              </a:prstGeom>
              <a:blipFill rotWithShape="1">
                <a:blip r:embed="rId5"/>
                <a:stretch>
                  <a:fillRect l="-2362" t="-6250" r="-1575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300192" y="4437112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 Z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97" y="1151353"/>
            <a:ext cx="3885614" cy="292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109878" y="692696"/>
            <a:ext cx="793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IBB: Strong-Strong Beam-Beam </a:t>
            </a:r>
            <a:r>
              <a:rPr lang="en-US" altLang="zh-CN" dirty="0" smtClean="0">
                <a:solidFill>
                  <a:srgbClr val="002060"/>
                </a:solidFill>
              </a:rPr>
              <a:t>Code with </a:t>
            </a:r>
            <a:r>
              <a:rPr lang="en-US" altLang="zh-CN" dirty="0" err="1">
                <a:solidFill>
                  <a:srgbClr val="002060"/>
                </a:solidFill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</a:rPr>
              <a:t> effect</a:t>
            </a:r>
          </a:p>
          <a:p>
            <a:r>
              <a:rPr lang="en-US" altLang="zh-CN" dirty="0" smtClean="0"/>
              <a:t>                                                                                           </a:t>
            </a:r>
            <a:r>
              <a:rPr lang="en-US" altLang="zh-CN" dirty="0" smtClean="0">
                <a:solidFill>
                  <a:srgbClr val="C00000"/>
                </a:solidFill>
              </a:rPr>
              <a:t>Developed </a:t>
            </a:r>
            <a:r>
              <a:rPr lang="en-US" altLang="zh-CN" dirty="0">
                <a:solidFill>
                  <a:srgbClr val="C00000"/>
                </a:solidFill>
              </a:rPr>
              <a:t>by Y. </a:t>
            </a:r>
            <a:r>
              <a:rPr lang="en-US" altLang="zh-CN" dirty="0" err="1">
                <a:solidFill>
                  <a:srgbClr val="C00000"/>
                </a:solidFill>
              </a:rPr>
              <a:t>Zhang@IHEP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35696" y="1556792"/>
            <a:ext cx="151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Pre-CDR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500929" y="2132856"/>
                <a:ext cx="244073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108 min(16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29" y="2132856"/>
                <a:ext cx="2440733" cy="390748"/>
              </a:xfrm>
              <a:prstGeom prst="rect">
                <a:avLst/>
              </a:prstGeom>
              <a:blipFill rotWithShape="1">
                <a:blip r:embed="rId7"/>
                <a:stretch>
                  <a:fillRect l="-1995" t="-6250" r="-1496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677612" y="2132856"/>
                <a:ext cx="244073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118 min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12" y="2132856"/>
                <a:ext cx="2440733" cy="390748"/>
              </a:xfrm>
              <a:prstGeom prst="rect">
                <a:avLst/>
              </a:prstGeom>
              <a:blipFill rotWithShape="1">
                <a:blip r:embed="rId8"/>
                <a:stretch>
                  <a:fillRect l="-1995" t="-6250" r="-1496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6012160" y="1484784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H-high </a:t>
            </a:r>
            <a:r>
              <a:rPr lang="en-US" altLang="zh-CN" dirty="0" err="1"/>
              <a:t>lum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67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CEPC Higgs luminosity vs. crossing angle</a:t>
            </a:r>
            <a:endParaRPr lang="zh-CN" alt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556792"/>
            <a:ext cx="707231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1988840"/>
            <a:ext cx="12241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54 km 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83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CEPC </a:t>
            </a:r>
            <a:r>
              <a:rPr lang="en-US" altLang="zh-CN" dirty="0" smtClean="0"/>
              <a:t>Higgs </a:t>
            </a:r>
            <a:r>
              <a:rPr lang="en-US" altLang="zh-CN" dirty="0"/>
              <a:t>Luminosity vs </a:t>
            </a:r>
            <a:r>
              <a:rPr lang="en-US" altLang="zh-CN" dirty="0" smtClean="0"/>
              <a:t>beam power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844824"/>
            <a:ext cx="6468814" cy="38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2358172"/>
            <a:ext cx="12241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54 km 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70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10559</TotalTime>
  <Words>1796</Words>
  <Application>Microsoft Office PowerPoint</Application>
  <PresentationFormat>全屏显示(4:3)</PresentationFormat>
  <Paragraphs>567</Paragraphs>
  <Slides>29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主题</vt:lpstr>
      <vt:lpstr>Equation</vt:lpstr>
      <vt:lpstr>CEPC parameter optimization and lattice design</vt:lpstr>
      <vt:lpstr>Difficulties of CEPC single ring scheme</vt:lpstr>
      <vt:lpstr>PowerPoint 演示文稿</vt:lpstr>
      <vt:lpstr>Machine constraints / given parameters</vt:lpstr>
      <vt:lpstr>Constraints for parameter choice</vt:lpstr>
      <vt:lpstr>parameter for CEPC partial double ring （wangdou20160325）</vt:lpstr>
      <vt:lpstr>Beam-beam simulation</vt:lpstr>
      <vt:lpstr>CEPC Higgs luminosity vs. crossing angle</vt:lpstr>
      <vt:lpstr>CEPC Higgs Luminosity vs beam power</vt:lpstr>
      <vt:lpstr>CEPC PDR Luminosity vs circumference</vt:lpstr>
      <vt:lpstr>100km CEPC PDR vs Fcc-ee</vt:lpstr>
      <vt:lpstr>Non-interleave sextupoles in arc (90/90 FODO)</vt:lpstr>
      <vt:lpstr> Partial double ring FFS design with crab sextupoles</vt:lpstr>
      <vt:lpstr>Combine with partial double ring lattice</vt:lpstr>
      <vt:lpstr>CEPC IR sextupole strength</vt:lpstr>
      <vt:lpstr>DA of the whole ring (arc+PDR+bypass+FFS(incl. crab))</vt:lpstr>
      <vt:lpstr>DA bandwidth optimization with MODE  (knob IR sextupoles)</vt:lpstr>
      <vt:lpstr>DA bandwidth optimization with MODE  (knob arc sextupoles)</vt:lpstr>
      <vt:lpstr>PowerPoint 演示文稿</vt:lpstr>
      <vt:lpstr>PowerPoint 演示文稿</vt:lpstr>
      <vt:lpstr>Bunch length error with RF phase adjustment</vt:lpstr>
      <vt:lpstr>Luminosity change with RF phase adjustment</vt:lpstr>
      <vt:lpstr>RF voltage change with RF phase adjustment</vt:lpstr>
      <vt:lpstr>BS life time with RF phase adjustment</vt:lpstr>
      <vt:lpstr>CEPC damping ring requirement</vt:lpstr>
      <vt:lpstr>CEPC DR design</vt:lpstr>
      <vt:lpstr>DR lattice design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parameter design</dc:title>
  <dc:creator>Dou</dc:creator>
  <cp:lastModifiedBy>Dou</cp:lastModifiedBy>
  <cp:revision>235</cp:revision>
  <dcterms:created xsi:type="dcterms:W3CDTF">2015-12-30T07:06:21Z</dcterms:created>
  <dcterms:modified xsi:type="dcterms:W3CDTF">2016-09-01T09:35:17Z</dcterms:modified>
</cp:coreProperties>
</file>