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300" r:id="rId3"/>
    <p:sldId id="301" r:id="rId4"/>
    <p:sldId id="261" r:id="rId5"/>
    <p:sldId id="308" r:id="rId6"/>
    <p:sldId id="309" r:id="rId7"/>
    <p:sldId id="305" r:id="rId8"/>
    <p:sldId id="302" r:id="rId9"/>
    <p:sldId id="307" r:id="rId10"/>
    <p:sldId id="306" r:id="rId11"/>
    <p:sldId id="290" r:id="rId12"/>
    <p:sldId id="29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8" autoAdjust="0"/>
    <p:restoredTop sz="94660"/>
  </p:normalViewPr>
  <p:slideViewPr>
    <p:cSldViewPr>
      <p:cViewPr varScale="1">
        <p:scale>
          <a:sx n="70" d="100"/>
          <a:sy n="70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6B990-17DE-49A5-9A7A-80C011626519}" type="datetimeFigureOut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BFCC8-EAFA-4882-B2A8-77E1435323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88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2F75-EBAA-41B1-B344-CDC5B7C23C49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27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85C-EE28-417A-AFD4-BED4CA0F6C08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950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735D-7636-4665-8D6D-59C30067CEE0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22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B5E6-FE86-48CF-8223-31882315C4B3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04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7A90-5052-4876-A1CC-C243AA61B6E2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92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4CD1-9424-4AF7-93B1-30D88506CA19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77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D562-B809-4D0C-AE6E-64CFC72A2AF2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66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D915-912F-455E-93B1-F560735EE65E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216F-E6B9-4455-B792-02D345ABC173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92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ABCA-697A-412B-9927-BD24A82D86AC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18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58B0-D4B4-4F2F-A220-E8674B578EBA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45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7BC75-BD7B-40BF-AD34-E7B8FD5477E4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42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SPPC </a:t>
            </a:r>
            <a:r>
              <a:rPr lang="en-US" altLang="zh-CN" dirty="0" smtClean="0">
                <a:solidFill>
                  <a:srgbClr val="FF0000"/>
                </a:solidFill>
              </a:rPr>
              <a:t>General Progress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7088832" cy="18002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Tang Jingyu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4th  </a:t>
            </a:r>
            <a:r>
              <a:rPr lang="en-US" altLang="zh-CN" dirty="0" smtClean="0"/>
              <a:t>CEPC-SPPC Collaboration Meeting</a:t>
            </a:r>
          </a:p>
          <a:p>
            <a:r>
              <a:rPr lang="en-US" altLang="zh-CN" dirty="0" smtClean="0"/>
              <a:t>September 2-3, </a:t>
            </a:r>
            <a:r>
              <a:rPr lang="en-US" altLang="zh-CN" dirty="0" smtClean="0"/>
              <a:t>2016, </a:t>
            </a:r>
            <a:r>
              <a:rPr lang="en-US" altLang="zh-CN" dirty="0" err="1" smtClean="0"/>
              <a:t>Bei</a:t>
            </a:r>
            <a:r>
              <a:rPr lang="en-US" altLang="zh-CN" dirty="0" smtClean="0"/>
              <a:t>-Han, Beijing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497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About team and collaboration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There are a few new students and also international experts joined the study</a:t>
            </a:r>
            <a:endParaRPr lang="en-US" altLang="zh-CN" sz="2800" dirty="0" smtClean="0"/>
          </a:p>
          <a:p>
            <a:r>
              <a:rPr lang="en-US" altLang="zh-CN" sz="2800" dirty="0" smtClean="0"/>
              <a:t>CEPC-SPPC is discussing to form an international collaboration structure. We will fit us within the </a:t>
            </a:r>
            <a:r>
              <a:rPr lang="en-US" altLang="zh-CN" sz="2800" dirty="0" smtClean="0"/>
              <a:t>frame</a:t>
            </a:r>
            <a:endParaRPr lang="en-US" altLang="zh-CN" sz="2800" dirty="0"/>
          </a:p>
          <a:p>
            <a:r>
              <a:rPr lang="en-US" altLang="zh-CN" sz="2800" dirty="0" smtClean="0"/>
              <a:t>Collaboration with LAL (France) and LHC established; will seek further collaboration partners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9678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Summary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800" dirty="0" smtClean="0"/>
              <a:t>We are making progress on SPPC study steadily.</a:t>
            </a:r>
          </a:p>
          <a:p>
            <a:r>
              <a:rPr lang="en-US" altLang="zh-CN" sz="2800" dirty="0" smtClean="0"/>
              <a:t>New students and international experts joined the s</a:t>
            </a:r>
            <a:r>
              <a:rPr lang="en-US" altLang="zh-CN" sz="2800" dirty="0" smtClean="0"/>
              <a:t>tudy team.</a:t>
            </a:r>
            <a:endParaRPr lang="en-US" altLang="zh-CN" sz="2800" dirty="0" smtClean="0"/>
          </a:p>
          <a:p>
            <a:r>
              <a:rPr lang="en-US" altLang="zh-CN" sz="2800" dirty="0" smtClean="0"/>
              <a:t>As no large funds for key R&amp;D efforts, study will be focused on paper work.</a:t>
            </a:r>
          </a:p>
          <a:p>
            <a:r>
              <a:rPr lang="en-US" altLang="zh-CN" sz="2800" dirty="0" smtClean="0"/>
              <a:t>Once the international collaboration structure is formed, there will be more efficiency organization of the study.</a:t>
            </a:r>
          </a:p>
          <a:p>
            <a:r>
              <a:rPr lang="en-US" altLang="zh-CN" sz="2800" dirty="0" smtClean="0"/>
              <a:t>Updated design will be included in the paper to be published in PRAB.</a:t>
            </a:r>
            <a:endParaRPr lang="en-US" altLang="zh-CN" sz="2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58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altLang="zh-CN" sz="4800" dirty="0" smtClean="0">
                <a:solidFill>
                  <a:srgbClr val="0070C0"/>
                </a:solidFill>
              </a:rPr>
              <a:t>Welcome comments!</a:t>
            </a:r>
            <a:endParaRPr lang="zh-CN" altLang="en-US" sz="4800" dirty="0">
              <a:solidFill>
                <a:srgbClr val="0070C0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5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Outline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600200"/>
            <a:ext cx="7848872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General information</a:t>
            </a:r>
          </a:p>
          <a:p>
            <a:r>
              <a:rPr lang="en-US" altLang="zh-CN" dirty="0" smtClean="0"/>
              <a:t>Collider accelerator </a:t>
            </a:r>
            <a:r>
              <a:rPr lang="en-US" altLang="zh-CN" dirty="0"/>
              <a:t>physics</a:t>
            </a:r>
          </a:p>
          <a:p>
            <a:r>
              <a:rPr lang="en-US" altLang="zh-CN" dirty="0" smtClean="0"/>
              <a:t>Design concepts on the injector </a:t>
            </a:r>
            <a:r>
              <a:rPr lang="en-US" altLang="zh-CN" dirty="0"/>
              <a:t>chain</a:t>
            </a:r>
          </a:p>
          <a:p>
            <a:r>
              <a:rPr lang="en-US" altLang="zh-CN" dirty="0" smtClean="0"/>
              <a:t>Technical </a:t>
            </a:r>
            <a:r>
              <a:rPr lang="en-US" altLang="zh-CN" dirty="0" smtClean="0"/>
              <a:t>issues</a:t>
            </a:r>
            <a:endParaRPr lang="en-US" altLang="zh-CN" dirty="0"/>
          </a:p>
          <a:p>
            <a:r>
              <a:rPr lang="en-US" altLang="zh-CN" dirty="0" smtClean="0"/>
              <a:t>R&amp;D efforts and preparation</a:t>
            </a:r>
            <a:endParaRPr lang="en-US" altLang="zh-CN" dirty="0"/>
          </a:p>
          <a:p>
            <a:r>
              <a:rPr lang="en-US" altLang="zh-CN" dirty="0" smtClean="0"/>
              <a:t>About team and collaboration</a:t>
            </a:r>
          </a:p>
          <a:p>
            <a:r>
              <a:rPr lang="en-US" altLang="zh-CN" dirty="0" smtClean="0"/>
              <a:t>Summary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1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General information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360000" indent="-457200"/>
            <a:r>
              <a:rPr lang="en-US" altLang="zh-CN" sz="2800" dirty="0"/>
              <a:t>Since </a:t>
            </a:r>
            <a:r>
              <a:rPr lang="en-US" altLang="zh-CN" sz="2800" dirty="0"/>
              <a:t>the last CEPC-SPPC study group meeting (April 8-9, 2016)</a:t>
            </a:r>
          </a:p>
          <a:p>
            <a:pPr lvl="1"/>
            <a:r>
              <a:rPr lang="en-US" altLang="zh-CN" sz="2400" dirty="0" smtClean="0">
                <a:solidFill>
                  <a:srgbClr val="0070C0"/>
                </a:solidFill>
              </a:rPr>
              <a:t>Work on collider accelerator physics continues</a:t>
            </a:r>
          </a:p>
          <a:p>
            <a:pPr lvl="1"/>
            <a:r>
              <a:rPr lang="en-US" altLang="zh-CN" sz="2400" dirty="0" smtClean="0">
                <a:solidFill>
                  <a:srgbClr val="0070C0"/>
                </a:solidFill>
              </a:rPr>
              <a:t>Work on technical issues advances slowly</a:t>
            </a:r>
          </a:p>
          <a:p>
            <a:pPr lvl="1"/>
            <a:r>
              <a:rPr lang="en-US" altLang="zh-CN" sz="2400" dirty="0" smtClean="0">
                <a:solidFill>
                  <a:srgbClr val="0070C0"/>
                </a:solidFill>
              </a:rPr>
              <a:t>Schemes on injector chain updated</a:t>
            </a:r>
          </a:p>
          <a:p>
            <a:pPr marL="360000" indent="-457200"/>
            <a:r>
              <a:rPr lang="en-US" altLang="zh-CN" sz="2800" dirty="0" smtClean="0"/>
              <a:t>A new </a:t>
            </a:r>
            <a:r>
              <a:rPr lang="en-US" altLang="zh-CN" sz="2800" dirty="0"/>
              <a:t>fund from </a:t>
            </a:r>
            <a:r>
              <a:rPr lang="en-US" altLang="zh-CN" sz="2800" dirty="0" err="1" smtClean="0"/>
              <a:t>MoST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for </a:t>
            </a:r>
            <a:r>
              <a:rPr lang="en-US" altLang="zh-CN" sz="2800" dirty="0" smtClean="0"/>
              <a:t>CEPC </a:t>
            </a:r>
            <a:r>
              <a:rPr lang="en-US" altLang="zh-CN" sz="2800" dirty="0"/>
              <a:t>R&amp;D </a:t>
            </a:r>
            <a:r>
              <a:rPr lang="en-US" altLang="zh-CN" sz="2800" dirty="0" smtClean="0"/>
              <a:t>approved, </a:t>
            </a:r>
            <a:r>
              <a:rPr lang="en-US" altLang="zh-CN" sz="2800" dirty="0" smtClean="0"/>
              <a:t>though </a:t>
            </a:r>
            <a:r>
              <a:rPr lang="en-US" altLang="zh-CN" sz="2800" dirty="0" smtClean="0"/>
              <a:t>almost nothing </a:t>
            </a:r>
            <a:r>
              <a:rPr lang="en-US" altLang="zh-CN" sz="2800" dirty="0" smtClean="0"/>
              <a:t>going to SPPC</a:t>
            </a:r>
          </a:p>
          <a:p>
            <a:pPr marL="360000" indent="-457200"/>
            <a:r>
              <a:rPr lang="en-US" altLang="zh-CN" sz="2800" dirty="0" smtClean="0"/>
              <a:t>Monthly </a:t>
            </a:r>
            <a:r>
              <a:rPr lang="en-US" altLang="zh-CN" sz="2800" dirty="0" smtClean="0"/>
              <a:t>group </a:t>
            </a:r>
            <a:r>
              <a:rPr lang="en-US" altLang="zh-CN" sz="2800" dirty="0" smtClean="0"/>
              <a:t>meeting </a:t>
            </a:r>
            <a:r>
              <a:rPr lang="en-US" altLang="zh-CN" sz="2800" dirty="0" smtClean="0"/>
              <a:t>maintained, and some  new youngers joined the study</a:t>
            </a:r>
          </a:p>
          <a:p>
            <a:pPr marL="360000" indent="-457200"/>
            <a:r>
              <a:rPr lang="en-US" altLang="zh-CN" sz="2800" dirty="0" smtClean="0"/>
              <a:t>International collaboration on some studies (collimation, beam dynamic aperture) established (LAL, LHC)</a:t>
            </a:r>
          </a:p>
          <a:p>
            <a:pPr marL="360000" indent="-457200"/>
            <a:r>
              <a:rPr lang="en-US" altLang="zh-CN" sz="2800" dirty="0" smtClean="0"/>
              <a:t>Information from participation at FCC-Week 2016 (Rome)</a:t>
            </a:r>
          </a:p>
          <a:p>
            <a:pPr marL="360000" indent="-457200"/>
            <a:r>
              <a:rPr lang="en-US" altLang="zh-CN" sz="2800" dirty="0" smtClean="0"/>
              <a:t>Xu Qingjin got a NSFC fund (HFM techniques) this year 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204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758136"/>
            <a:ext cx="4314754" cy="2887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Collider Accelerator Physics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3024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CN" sz="2600" dirty="0" smtClean="0"/>
              <a:t>General </a:t>
            </a:r>
            <a:r>
              <a:rPr lang="en-US" altLang="zh-CN" sz="2600" dirty="0"/>
              <a:t>parameters: all AP members (Tang Jingyu coordinates).  </a:t>
            </a:r>
          </a:p>
          <a:p>
            <a:pPr>
              <a:spcBef>
                <a:spcPts val="0"/>
              </a:spcBef>
            </a:pPr>
            <a:r>
              <a:rPr lang="en-US" altLang="zh-CN" sz="2600" dirty="0" smtClean="0"/>
              <a:t>Lattice design: three persons (Su Feng, Chen </a:t>
            </a:r>
            <a:r>
              <a:rPr lang="en-US" altLang="zh-CN" sz="2600" dirty="0" err="1" smtClean="0"/>
              <a:t>Yukai</a:t>
            </a:r>
            <a:r>
              <a:rPr lang="en-US" altLang="zh-CN" sz="2600" dirty="0" smtClean="0"/>
              <a:t>, Zhang </a:t>
            </a:r>
            <a:r>
              <a:rPr lang="en-US" altLang="zh-CN" sz="2600" dirty="0" err="1" smtClean="0"/>
              <a:t>Linhao</a:t>
            </a:r>
            <a:r>
              <a:rPr lang="en-US" altLang="zh-CN" sz="2600" dirty="0" smtClean="0"/>
              <a:t>) </a:t>
            </a:r>
            <a:r>
              <a:rPr lang="en-US" altLang="zh-CN" sz="2600" dirty="0" smtClean="0"/>
              <a:t>continue to work </a:t>
            </a:r>
            <a:r>
              <a:rPr lang="en-US" altLang="zh-CN" sz="2600" dirty="0" smtClean="0"/>
              <a:t>on SPPC lattice</a:t>
            </a:r>
          </a:p>
          <a:p>
            <a:pPr lvl="1">
              <a:spcBef>
                <a:spcPts val="0"/>
              </a:spcBef>
            </a:pPr>
            <a:r>
              <a:rPr lang="en-US" altLang="zh-CN" sz="2200" dirty="0" smtClean="0"/>
              <a:t>Race-track lattice to be compatible with CEPC partial </a:t>
            </a:r>
            <a:r>
              <a:rPr lang="en-US" altLang="zh-CN" sz="2200" dirty="0" smtClean="0"/>
              <a:t>double-ring: two very long straight sections</a:t>
            </a:r>
            <a:endParaRPr lang="en-US" altLang="zh-CN" sz="2200" dirty="0" smtClean="0"/>
          </a:p>
          <a:p>
            <a:pPr lvl="1">
              <a:spcBef>
                <a:spcPts val="0"/>
              </a:spcBef>
            </a:pPr>
            <a:r>
              <a:rPr lang="en-US" altLang="zh-CN" sz="2200" dirty="0" smtClean="0"/>
              <a:t>Different </a:t>
            </a:r>
            <a:r>
              <a:rPr lang="en-US" altLang="zh-CN" sz="2200" dirty="0" smtClean="0"/>
              <a:t>schemes (70, 100 </a:t>
            </a:r>
            <a:r>
              <a:rPr lang="en-US" altLang="zh-CN" sz="2200" dirty="0" err="1" smtClean="0"/>
              <a:t>TeV</a:t>
            </a:r>
            <a:r>
              <a:rPr lang="en-US" altLang="zh-CN" sz="22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altLang="zh-CN" sz="2200" dirty="0" smtClean="0"/>
              <a:t>Dynamics aperture calculation</a:t>
            </a:r>
            <a:endParaRPr lang="en-US" altLang="zh-CN" sz="22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93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3168352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Collimation study: two persons (Zou Ye, Yang Jianquan) working on the study. Good progress has been made.  </a:t>
            </a:r>
          </a:p>
          <a:p>
            <a:pPr lvl="1"/>
            <a:r>
              <a:rPr lang="en-US" altLang="zh-CN" sz="2400" dirty="0" smtClean="0">
                <a:solidFill>
                  <a:srgbClr val="0070C0"/>
                </a:solidFill>
              </a:rPr>
              <a:t>Novel method </a:t>
            </a:r>
            <a:r>
              <a:rPr lang="en-US" altLang="zh-CN" sz="2400" dirty="0" smtClean="0">
                <a:solidFill>
                  <a:srgbClr val="0070C0"/>
                </a:solidFill>
              </a:rPr>
              <a:t>(c</a:t>
            </a:r>
            <a:r>
              <a:rPr lang="en-US" altLang="zh-CN" sz="2400" dirty="0" smtClean="0">
                <a:solidFill>
                  <a:srgbClr val="0070C0"/>
                </a:solidFill>
              </a:rPr>
              <a:t>ombined </a:t>
            </a:r>
            <a:r>
              <a:rPr lang="en-US" altLang="zh-CN" sz="2400" dirty="0" smtClean="0">
                <a:solidFill>
                  <a:srgbClr val="0070C0"/>
                </a:solidFill>
              </a:rPr>
              <a:t>transverse and longitudinal collimation in one long straight </a:t>
            </a:r>
            <a:r>
              <a:rPr lang="en-US" altLang="zh-CN" sz="2400" dirty="0" smtClean="0">
                <a:solidFill>
                  <a:srgbClr val="0070C0"/>
                </a:solidFill>
              </a:rPr>
              <a:t>section) almost proved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sz="2400" dirty="0" smtClean="0">
                <a:solidFill>
                  <a:srgbClr val="0070C0"/>
                </a:solidFill>
              </a:rPr>
              <a:t>MERLIN and SIXTRACK simulations</a:t>
            </a:r>
          </a:p>
          <a:p>
            <a:pPr lvl="1"/>
            <a:r>
              <a:rPr lang="en-US" altLang="zh-CN" sz="2400" dirty="0" smtClean="0">
                <a:solidFill>
                  <a:srgbClr val="0070C0"/>
                </a:solidFill>
              </a:rPr>
              <a:t>A paper in preparation</a:t>
            </a:r>
            <a:endParaRPr lang="en-US" altLang="zh-CN" sz="2400" dirty="0" smtClean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57972"/>
            <a:ext cx="764857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42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800" dirty="0" smtClean="0">
                <a:solidFill>
                  <a:srgbClr val="0070C0"/>
                </a:solidFill>
              </a:rPr>
              <a:t>Instabilities:</a:t>
            </a:r>
            <a:r>
              <a:rPr lang="en-US" altLang="zh-CN" sz="2800" dirty="0" smtClean="0"/>
              <a:t> Liu </a:t>
            </a:r>
            <a:r>
              <a:rPr lang="en-US" altLang="zh-CN" sz="2800" dirty="0" err="1" smtClean="0"/>
              <a:t>Yudong</a:t>
            </a:r>
            <a:r>
              <a:rPr lang="en-US" altLang="zh-CN" sz="2800" dirty="0" smtClean="0"/>
              <a:t> continues to work on </a:t>
            </a:r>
            <a:r>
              <a:rPr lang="en-US" altLang="zh-CN" sz="2800" dirty="0" smtClean="0"/>
              <a:t>different instabilities </a:t>
            </a:r>
            <a:endParaRPr lang="en-US" altLang="zh-CN" sz="2800" dirty="0" smtClean="0"/>
          </a:p>
          <a:p>
            <a:r>
              <a:rPr lang="en-US" altLang="zh-CN" sz="2800" dirty="0">
                <a:solidFill>
                  <a:srgbClr val="0070C0"/>
                </a:solidFill>
              </a:rPr>
              <a:t>Luminosity leveling</a:t>
            </a:r>
            <a:r>
              <a:rPr lang="en-US" altLang="zh-CN" sz="2800" dirty="0" smtClean="0"/>
              <a:t>: </a:t>
            </a:r>
            <a:r>
              <a:rPr lang="en-US" altLang="zh-CN" sz="2800" dirty="0" smtClean="0"/>
              <a:t>Wang </a:t>
            </a:r>
            <a:r>
              <a:rPr lang="en-US" altLang="zh-CN" sz="2800" dirty="0" err="1" smtClean="0"/>
              <a:t>Lijiao</a:t>
            </a:r>
            <a:r>
              <a:rPr lang="en-US" altLang="zh-CN" sz="2800" dirty="0" smtClean="0"/>
              <a:t> just started to work on the topic</a:t>
            </a:r>
          </a:p>
          <a:p>
            <a:r>
              <a:rPr lang="en-US" altLang="zh-CN" sz="2800" dirty="0">
                <a:solidFill>
                  <a:srgbClr val="0070C0"/>
                </a:solidFill>
              </a:rPr>
              <a:t>Emittance damping and control</a:t>
            </a:r>
            <a:r>
              <a:rPr lang="en-US" altLang="zh-CN" sz="2800" dirty="0" smtClean="0"/>
              <a:t>: Zhang </a:t>
            </a:r>
            <a:r>
              <a:rPr lang="en-US" altLang="zh-CN" sz="2800" dirty="0" err="1" smtClean="0"/>
              <a:t>Juntao</a:t>
            </a:r>
            <a:r>
              <a:rPr lang="en-US" altLang="zh-CN" sz="2800" dirty="0" smtClean="0"/>
              <a:t> is working on the topic</a:t>
            </a:r>
            <a:endParaRPr lang="en-US" altLang="zh-CN" sz="2800" dirty="0" smtClean="0"/>
          </a:p>
          <a:p>
            <a:r>
              <a:rPr lang="en-US" altLang="zh-CN" sz="2800" dirty="0" smtClean="0">
                <a:solidFill>
                  <a:srgbClr val="0070C0"/>
                </a:solidFill>
              </a:rPr>
              <a:t>Injection/extraction: </a:t>
            </a:r>
            <a:r>
              <a:rPr lang="en-US" altLang="zh-CN" sz="2800" dirty="0"/>
              <a:t>Li </a:t>
            </a:r>
            <a:r>
              <a:rPr lang="en-US" altLang="zh-CN" sz="2800" dirty="0" err="1"/>
              <a:t>Guangrui</a:t>
            </a:r>
            <a:r>
              <a:rPr lang="en-US" altLang="zh-CN" sz="2800" dirty="0"/>
              <a:t> continues to work on the topic</a:t>
            </a:r>
          </a:p>
          <a:p>
            <a:r>
              <a:rPr lang="en-US" altLang="zh-CN" sz="2800" dirty="0" smtClean="0">
                <a:solidFill>
                  <a:srgbClr val="0070C0"/>
                </a:solidFill>
              </a:rPr>
              <a:t>Longitudinal </a:t>
            </a:r>
            <a:r>
              <a:rPr lang="en-US" altLang="zh-CN" sz="2800" dirty="0">
                <a:solidFill>
                  <a:srgbClr val="0070C0"/>
                </a:solidFill>
              </a:rPr>
              <a:t>dynamics:</a:t>
            </a:r>
            <a:r>
              <a:rPr lang="en-US" altLang="zh-CN" sz="2800" dirty="0"/>
              <a:t> Peng </a:t>
            </a:r>
            <a:r>
              <a:rPr lang="en-US" altLang="zh-CN" sz="2800" dirty="0" err="1"/>
              <a:t>Yuemei</a:t>
            </a:r>
            <a:r>
              <a:rPr lang="en-US" altLang="zh-CN" sz="2800" dirty="0"/>
              <a:t> continues to work on </a:t>
            </a:r>
            <a:r>
              <a:rPr lang="en-US" altLang="zh-CN" sz="2800" dirty="0" smtClean="0"/>
              <a:t>the topic</a:t>
            </a:r>
            <a:endParaRPr lang="en-US" altLang="zh-CN" sz="2800" dirty="0" smtClean="0"/>
          </a:p>
          <a:p>
            <a:r>
              <a:rPr lang="en-US" altLang="zh-CN" sz="2800" dirty="0">
                <a:solidFill>
                  <a:srgbClr val="0070C0"/>
                </a:solidFill>
              </a:rPr>
              <a:t>Beam-beam effects</a:t>
            </a:r>
            <a:r>
              <a:rPr lang="en-US" altLang="zh-CN" sz="2800" dirty="0" smtClean="0"/>
              <a:t>: </a:t>
            </a:r>
            <a:r>
              <a:rPr lang="en-US" altLang="zh-CN" sz="2800" dirty="0" err="1" smtClean="0"/>
              <a:t>Tanaj</a:t>
            </a:r>
            <a:r>
              <a:rPr lang="en-US" altLang="zh-CN" sz="2800" dirty="0" smtClean="0"/>
              <a:t> Sen of FNAL contributes to the study; Guo Yuanyuan continues to work on the topic </a:t>
            </a:r>
            <a:endParaRPr lang="en-US" altLang="zh-CN" sz="2800" dirty="0"/>
          </a:p>
          <a:p>
            <a:r>
              <a:rPr lang="en-US" altLang="zh-CN" sz="2800" dirty="0">
                <a:solidFill>
                  <a:srgbClr val="0070C0"/>
                </a:solidFill>
              </a:rPr>
              <a:t>Other </a:t>
            </a:r>
            <a:r>
              <a:rPr lang="en-US" altLang="zh-CN" sz="2800" dirty="0">
                <a:solidFill>
                  <a:srgbClr val="0070C0"/>
                </a:solidFill>
              </a:rPr>
              <a:t>topics</a:t>
            </a:r>
            <a:r>
              <a:rPr lang="en-US" altLang="zh-CN" sz="2800" dirty="0"/>
              <a:t>: needing more volunteers </a:t>
            </a:r>
            <a:r>
              <a:rPr lang="en-US" altLang="zh-CN" sz="2800" dirty="0" smtClean="0"/>
              <a:t>or engaged persons to put more time on</a:t>
            </a:r>
            <a:endParaRPr lang="en-US" altLang="zh-CN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33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Design concepts for the injector </a:t>
            </a:r>
            <a:r>
              <a:rPr lang="en-US" altLang="zh-CN" dirty="0" smtClean="0">
                <a:solidFill>
                  <a:srgbClr val="FF0000"/>
                </a:solidFill>
              </a:rPr>
              <a:t>chain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2800" dirty="0" smtClean="0"/>
              <a:t>More efforts have been made in the injector chain</a:t>
            </a:r>
          </a:p>
          <a:p>
            <a:r>
              <a:rPr lang="en-US" altLang="zh-CN" sz="2800" dirty="0" smtClean="0"/>
              <a:t>Updating the accelerator schemes and parameter lists</a:t>
            </a:r>
          </a:p>
          <a:p>
            <a:r>
              <a:rPr lang="en-US" altLang="zh-CN" sz="2800" dirty="0" smtClean="0"/>
              <a:t>p-</a:t>
            </a:r>
            <a:r>
              <a:rPr lang="en-US" altLang="zh-CN" sz="2800" dirty="0" err="1" smtClean="0"/>
              <a:t>Linac</a:t>
            </a:r>
            <a:r>
              <a:rPr lang="en-US" altLang="zh-CN" sz="2800" dirty="0" smtClean="0"/>
              <a:t>/i-</a:t>
            </a:r>
            <a:r>
              <a:rPr lang="en-US" altLang="zh-CN" sz="2800" dirty="0" err="1" smtClean="0"/>
              <a:t>Linac</a:t>
            </a:r>
            <a:r>
              <a:rPr lang="en-US" altLang="zh-CN" sz="2800" dirty="0" smtClean="0"/>
              <a:t>: Lu </a:t>
            </a:r>
            <a:r>
              <a:rPr lang="en-US" altLang="zh-CN" sz="2800" dirty="0" err="1" smtClean="0"/>
              <a:t>Yuanrong</a:t>
            </a:r>
            <a:r>
              <a:rPr lang="en-US" altLang="zh-CN" sz="2800" dirty="0" smtClean="0"/>
              <a:t> </a:t>
            </a:r>
            <a:r>
              <a:rPr lang="en-US" altLang="zh-CN" sz="2800" dirty="0" smtClean="0"/>
              <a:t>and students are </a:t>
            </a:r>
            <a:r>
              <a:rPr lang="en-US" altLang="zh-CN" sz="2800" dirty="0" smtClean="0"/>
              <a:t>working on </a:t>
            </a:r>
            <a:r>
              <a:rPr lang="en-US" altLang="zh-CN" sz="2800" dirty="0" smtClean="0"/>
              <a:t>first design (RFQ, DTL, SC cavities)</a:t>
            </a:r>
            <a:endParaRPr lang="en-US" altLang="zh-CN" sz="2800" dirty="0" smtClean="0"/>
          </a:p>
          <a:p>
            <a:r>
              <a:rPr lang="en-US" altLang="zh-CN" sz="2800" dirty="0" smtClean="0"/>
              <a:t>p-RCS/i-RCS: </a:t>
            </a:r>
            <a:r>
              <a:rPr lang="en-US" altLang="zh-CN" sz="2800" dirty="0" smtClean="0"/>
              <a:t>Tang </a:t>
            </a:r>
            <a:r>
              <a:rPr lang="en-US" altLang="zh-CN" sz="2800" dirty="0" smtClean="0"/>
              <a:t>Jingyu/Zhang </a:t>
            </a:r>
            <a:r>
              <a:rPr lang="en-US" altLang="zh-CN" sz="2800" dirty="0" err="1" smtClean="0"/>
              <a:t>Linhao</a:t>
            </a:r>
            <a:r>
              <a:rPr lang="en-US" altLang="zh-CN" sz="2800" dirty="0" smtClean="0"/>
              <a:t> continue to work </a:t>
            </a:r>
            <a:r>
              <a:rPr lang="en-US" altLang="zh-CN" sz="2800" dirty="0" smtClean="0"/>
              <a:t>on the first design </a:t>
            </a:r>
            <a:r>
              <a:rPr lang="en-US" altLang="zh-CN" sz="2800" dirty="0" smtClean="0"/>
              <a:t>concepts (p-RCS updates, i-RCS just started)</a:t>
            </a:r>
            <a:endParaRPr lang="en-US" altLang="zh-CN" sz="2800" dirty="0" smtClean="0"/>
          </a:p>
          <a:p>
            <a:r>
              <a:rPr lang="en-US" altLang="zh-CN" sz="2800" dirty="0"/>
              <a:t>MSS: no new report from the student</a:t>
            </a:r>
          </a:p>
          <a:p>
            <a:r>
              <a:rPr lang="en-US" altLang="zh-CN" sz="2800" dirty="0" smtClean="0"/>
              <a:t>SS: Wang </a:t>
            </a:r>
            <a:r>
              <a:rPr lang="en-US" altLang="zh-CN" sz="2800" dirty="0" err="1" smtClean="0"/>
              <a:t>Xiangqi</a:t>
            </a:r>
            <a:r>
              <a:rPr lang="en-US" altLang="zh-CN" sz="2800" dirty="0" smtClean="0"/>
              <a:t> and students </a:t>
            </a:r>
            <a:r>
              <a:rPr lang="en-US" altLang="zh-CN" sz="2800" dirty="0" smtClean="0"/>
              <a:t>continue to work on </a:t>
            </a:r>
            <a:r>
              <a:rPr lang="en-US" altLang="zh-CN" sz="2800" dirty="0" smtClean="0"/>
              <a:t>the first design concept   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804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Technical issues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3400" dirty="0" smtClean="0"/>
              <a:t>High-field superconducting magnets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dirty="0" smtClean="0">
                <a:solidFill>
                  <a:srgbClr val="0070C0"/>
                </a:solidFill>
              </a:rPr>
              <a:t>Continuous efforts by Xu Qingjin and his group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dirty="0" smtClean="0">
                <a:solidFill>
                  <a:srgbClr val="0070C0"/>
                </a:solidFill>
              </a:rPr>
              <a:t>Collaboration </a:t>
            </a:r>
            <a:r>
              <a:rPr lang="en-US" altLang="zh-CN" dirty="0">
                <a:solidFill>
                  <a:srgbClr val="0070C0"/>
                </a:solidFill>
              </a:rPr>
              <a:t>efforts with </a:t>
            </a:r>
            <a:r>
              <a:rPr lang="en-US" altLang="zh-CN" dirty="0" err="1">
                <a:solidFill>
                  <a:srgbClr val="0070C0"/>
                </a:solidFill>
              </a:rPr>
              <a:t>Tiina</a:t>
            </a:r>
            <a:r>
              <a:rPr lang="en-US" altLang="zh-CN" dirty="0">
                <a:solidFill>
                  <a:srgbClr val="0070C0"/>
                </a:solidFill>
              </a:rPr>
              <a:t> </a:t>
            </a:r>
            <a:r>
              <a:rPr lang="en-US" altLang="zh-CN" dirty="0" err="1" smtClean="0">
                <a:solidFill>
                  <a:srgbClr val="0070C0"/>
                </a:solidFill>
              </a:rPr>
              <a:t>Salmi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dirty="0" smtClean="0">
                <a:solidFill>
                  <a:srgbClr val="0070C0"/>
                </a:solidFill>
              </a:rPr>
              <a:t>Workshop </a:t>
            </a:r>
            <a:r>
              <a:rPr lang="en-US" altLang="zh-CN" dirty="0">
                <a:solidFill>
                  <a:srgbClr val="0070C0"/>
                </a:solidFill>
              </a:rPr>
              <a:t>on High-Temperature and High-Field Superconducting Materials and Application Technology </a:t>
            </a:r>
            <a:r>
              <a:rPr lang="en-US" altLang="zh-CN" dirty="0" smtClean="0">
                <a:solidFill>
                  <a:srgbClr val="0070C0"/>
                </a:solidFill>
              </a:rPr>
              <a:t>was </a:t>
            </a:r>
            <a:r>
              <a:rPr lang="en-US" altLang="zh-CN" dirty="0">
                <a:solidFill>
                  <a:srgbClr val="0070C0"/>
                </a:solidFill>
              </a:rPr>
              <a:t>held on April 28-29, 2016 in </a:t>
            </a:r>
            <a:r>
              <a:rPr lang="en-US" altLang="zh-CN" dirty="0" smtClean="0">
                <a:solidFill>
                  <a:srgbClr val="0070C0"/>
                </a:solidFill>
              </a:rPr>
              <a:t>Shanghai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3400" dirty="0"/>
              <a:t>Beam screen and vacuum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sz="2900" dirty="0">
                <a:solidFill>
                  <a:srgbClr val="0070C0"/>
                </a:solidFill>
              </a:rPr>
              <a:t>Zhu Kun and </a:t>
            </a:r>
            <a:r>
              <a:rPr lang="en-US" altLang="zh-CN" sz="2900" dirty="0" err="1">
                <a:solidFill>
                  <a:srgbClr val="0070C0"/>
                </a:solidFill>
              </a:rPr>
              <a:t>Gan</a:t>
            </a:r>
            <a:r>
              <a:rPr lang="en-US" altLang="zh-CN" sz="2900" dirty="0">
                <a:solidFill>
                  <a:srgbClr val="0070C0"/>
                </a:solidFill>
              </a:rPr>
              <a:t> </a:t>
            </a:r>
            <a:r>
              <a:rPr lang="en-US" altLang="zh-CN" sz="2900" dirty="0" err="1">
                <a:solidFill>
                  <a:srgbClr val="0070C0"/>
                </a:solidFill>
              </a:rPr>
              <a:t>Pingping</a:t>
            </a:r>
            <a:r>
              <a:rPr lang="en-US" altLang="zh-CN" sz="2900" dirty="0">
                <a:solidFill>
                  <a:srgbClr val="0070C0"/>
                </a:solidFill>
              </a:rPr>
              <a:t> continue to study new schemes; recent discussion about strip-like structure looks interesting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sz="2900" dirty="0">
                <a:solidFill>
                  <a:srgbClr val="0070C0"/>
                </a:solidFill>
              </a:rPr>
              <a:t>Wang Yong (and students) studying SEY for different materials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3400" dirty="0"/>
              <a:t>RF systems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sz="2900" dirty="0">
                <a:solidFill>
                  <a:srgbClr val="0070C0"/>
                </a:solidFill>
              </a:rPr>
              <a:t>Dai </a:t>
            </a:r>
            <a:r>
              <a:rPr lang="en-US" altLang="zh-CN" sz="2900" dirty="0" err="1">
                <a:solidFill>
                  <a:srgbClr val="0070C0"/>
                </a:solidFill>
              </a:rPr>
              <a:t>Jianping</a:t>
            </a:r>
            <a:r>
              <a:rPr lang="en-US" altLang="zh-CN" sz="2900" dirty="0">
                <a:solidFill>
                  <a:srgbClr val="0070C0"/>
                </a:solidFill>
              </a:rPr>
              <a:t> is focusing on the high-Q ferrite-loaded RF systems for the injector accelerators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3400" dirty="0"/>
              <a:t>Other technical issues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CN" sz="2900" dirty="0">
                <a:solidFill>
                  <a:srgbClr val="0070C0"/>
                </a:solidFill>
              </a:rPr>
              <a:t>Needing motivation and funds</a:t>
            </a:r>
            <a:endParaRPr lang="en-US" altLang="zh-CN" sz="2900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21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R&amp;D </a:t>
            </a:r>
            <a:r>
              <a:rPr lang="en-US" altLang="zh-CN" dirty="0" smtClean="0">
                <a:solidFill>
                  <a:srgbClr val="FF0000"/>
                </a:solidFill>
              </a:rPr>
              <a:t>efforts and preparation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r>
              <a:rPr lang="en-US" altLang="zh-CN" sz="2800" dirty="0" smtClean="0"/>
              <a:t>We need long-term R&amp;D efforts to meet the requirements for building SPPC; some of key technologies are extremely challenging. </a:t>
            </a:r>
          </a:p>
          <a:p>
            <a:r>
              <a:rPr lang="en-US" altLang="zh-CN" sz="2800" dirty="0" smtClean="0"/>
              <a:t>Both funds and manpower are needed</a:t>
            </a:r>
          </a:p>
          <a:p>
            <a:r>
              <a:rPr lang="en-US" altLang="zh-CN" sz="2800" dirty="0" smtClean="0"/>
              <a:t>The CEPC project obtained </a:t>
            </a:r>
            <a:r>
              <a:rPr lang="en-US" altLang="zh-CN" sz="2800" dirty="0" smtClean="0"/>
              <a:t>the first R&amp;D fund from </a:t>
            </a:r>
            <a:r>
              <a:rPr lang="en-US" altLang="zh-CN" sz="2800" dirty="0" err="1" smtClean="0"/>
              <a:t>MoST</a:t>
            </a:r>
            <a:r>
              <a:rPr lang="en-US" altLang="zh-CN" sz="2800" dirty="0" smtClean="0"/>
              <a:t>, </a:t>
            </a:r>
            <a:r>
              <a:rPr lang="en-US" altLang="zh-CN" sz="2800" dirty="0" smtClean="0"/>
              <a:t>while SPPC should try more efforts from NSFC (following Tang and Xu).</a:t>
            </a:r>
            <a:endParaRPr lang="en-US" altLang="zh-CN" sz="2800" dirty="0" smtClean="0"/>
          </a:p>
          <a:p>
            <a:r>
              <a:rPr lang="en-US" altLang="zh-CN" sz="2800" dirty="0" smtClean="0"/>
              <a:t>Paper work on key issues should be pursued, to learn the technical progress and tendency around the world; to provide evidence support for the future R&amp;D applications 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79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10937</TotalTime>
  <Words>730</Words>
  <Application>Microsoft Office PowerPoint</Application>
  <PresentationFormat>全屏显示(4:3)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主题​​</vt:lpstr>
      <vt:lpstr>SPPC General Progress</vt:lpstr>
      <vt:lpstr>Outline</vt:lpstr>
      <vt:lpstr>General information</vt:lpstr>
      <vt:lpstr>Collider Accelerator Physics</vt:lpstr>
      <vt:lpstr>PowerPoint 演示文稿</vt:lpstr>
      <vt:lpstr>PowerPoint 演示文稿</vt:lpstr>
      <vt:lpstr>Design concepts for the injector chain</vt:lpstr>
      <vt:lpstr>Technical issues</vt:lpstr>
      <vt:lpstr>R&amp;D efforts and preparation</vt:lpstr>
      <vt:lpstr>About team and collaboration</vt:lpstr>
      <vt:lpstr>Summary</vt:lpstr>
      <vt:lpstr>Welcome comments!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SppC组会报告</dc:title>
  <dc:creator>J.Y.Tang</dc:creator>
  <cp:lastModifiedBy>J. Y. Tang</cp:lastModifiedBy>
  <cp:revision>156</cp:revision>
  <dcterms:created xsi:type="dcterms:W3CDTF">2014-06-04T01:38:39Z</dcterms:created>
  <dcterms:modified xsi:type="dcterms:W3CDTF">2016-09-01T11:52:33Z</dcterms:modified>
</cp:coreProperties>
</file>