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684" r:id="rId4"/>
  </p:sldMasterIdLst>
  <p:notesMasterIdLst>
    <p:notesMasterId r:id="rId50"/>
  </p:notesMasterIdLst>
  <p:handoutMasterIdLst>
    <p:handoutMasterId r:id="rId51"/>
  </p:handoutMasterIdLst>
  <p:sldIdLst>
    <p:sldId id="256" r:id="rId5"/>
    <p:sldId id="416" r:id="rId6"/>
    <p:sldId id="294" r:id="rId7"/>
    <p:sldId id="399" r:id="rId8"/>
    <p:sldId id="400" r:id="rId9"/>
    <p:sldId id="401" r:id="rId10"/>
    <p:sldId id="403" r:id="rId11"/>
    <p:sldId id="385" r:id="rId12"/>
    <p:sldId id="405" r:id="rId13"/>
    <p:sldId id="406" r:id="rId14"/>
    <p:sldId id="407" r:id="rId15"/>
    <p:sldId id="408" r:id="rId16"/>
    <p:sldId id="417" r:id="rId17"/>
    <p:sldId id="419" r:id="rId18"/>
    <p:sldId id="411" r:id="rId19"/>
    <p:sldId id="410" r:id="rId20"/>
    <p:sldId id="415" r:id="rId21"/>
    <p:sldId id="414" r:id="rId22"/>
    <p:sldId id="426" r:id="rId23"/>
    <p:sldId id="377" r:id="rId24"/>
    <p:sldId id="381" r:id="rId25"/>
    <p:sldId id="412" r:id="rId26"/>
    <p:sldId id="413" r:id="rId27"/>
    <p:sldId id="418" r:id="rId28"/>
    <p:sldId id="387" r:id="rId29"/>
    <p:sldId id="388" r:id="rId30"/>
    <p:sldId id="389" r:id="rId31"/>
    <p:sldId id="390" r:id="rId32"/>
    <p:sldId id="391" r:id="rId33"/>
    <p:sldId id="392" r:id="rId34"/>
    <p:sldId id="427" r:id="rId35"/>
    <p:sldId id="423" r:id="rId36"/>
    <p:sldId id="281" r:id="rId37"/>
    <p:sldId id="286" r:id="rId38"/>
    <p:sldId id="422" r:id="rId39"/>
    <p:sldId id="424" r:id="rId40"/>
    <p:sldId id="425" r:id="rId41"/>
    <p:sldId id="393" r:id="rId42"/>
    <p:sldId id="394" r:id="rId43"/>
    <p:sldId id="395" r:id="rId44"/>
    <p:sldId id="396" r:id="rId45"/>
    <p:sldId id="397" r:id="rId46"/>
    <p:sldId id="398" r:id="rId47"/>
    <p:sldId id="428" r:id="rId48"/>
    <p:sldId id="299" r:id="rId4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20FBE"/>
    <a:srgbClr val="0A4BEC"/>
    <a:srgbClr val="2222FA"/>
    <a:srgbClr val="FFC000"/>
    <a:srgbClr val="0070C0"/>
    <a:srgbClr val="1DEFB2"/>
    <a:srgbClr val="0EBE55"/>
    <a:srgbClr val="300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93" autoAdjust="0"/>
    <p:restoredTop sz="95400" autoAdjust="0"/>
  </p:normalViewPr>
  <p:slideViewPr>
    <p:cSldViewPr snapToGrid="0">
      <p:cViewPr varScale="1">
        <p:scale>
          <a:sx n="89" d="100"/>
          <a:sy n="89" d="100"/>
        </p:scale>
        <p:origin x="1502" y="58"/>
      </p:cViewPr>
      <p:guideLst/>
    </p:cSldViewPr>
  </p:slideViewPr>
  <p:outlineViewPr>
    <p:cViewPr>
      <p:scale>
        <a:sx n="33" d="100"/>
        <a:sy n="33" d="100"/>
      </p:scale>
      <p:origin x="0" y="-1592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612953-C997-4C15-BDE1-9B7899ED94F7}" type="datetimeFigureOut">
              <a:rPr lang="zh-CN" altLang="en-US" smtClean="0"/>
              <a:t>2016/9/1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F852DA-0B8D-463B-9822-29BFB3C4D50C}" type="slidenum">
              <a:rPr lang="zh-CN" altLang="en-US" smtClean="0"/>
              <a:t>‹#›</a:t>
            </a:fld>
            <a:endParaRPr lang="zh-CN" altLang="en-US"/>
          </a:p>
        </p:txBody>
      </p:sp>
    </p:spTree>
    <p:extLst>
      <p:ext uri="{BB962C8B-B14F-4D97-AF65-F5344CB8AC3E}">
        <p14:creationId xmlns:p14="http://schemas.microsoft.com/office/powerpoint/2010/main" val="38284879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4118DB-105F-4D45-806D-CE3D05581824}" type="datetimeFigureOut">
              <a:rPr lang="zh-CN" altLang="en-US" smtClean="0"/>
              <a:t>2016/9/1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71FC0-1BA9-4DE4-958B-17A528755201}" type="slidenum">
              <a:rPr lang="zh-CN" altLang="en-US" smtClean="0"/>
              <a:t>‹#›</a:t>
            </a:fld>
            <a:endParaRPr lang="zh-CN" altLang="en-US"/>
          </a:p>
        </p:txBody>
      </p:sp>
    </p:spTree>
    <p:extLst>
      <p:ext uri="{BB962C8B-B14F-4D97-AF65-F5344CB8AC3E}">
        <p14:creationId xmlns:p14="http://schemas.microsoft.com/office/powerpoint/2010/main" val="131122910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071FC0-1BA9-4DE4-958B-17A528755201}"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38802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071FC0-1BA9-4DE4-958B-17A528755201}" type="slidenum">
              <a:rPr lang="zh-CN" altLang="en-US" smtClean="0"/>
              <a:t>35</a:t>
            </a:fld>
            <a:endParaRPr lang="zh-CN" altLang="en-US"/>
          </a:p>
        </p:txBody>
      </p:sp>
    </p:spTree>
    <p:extLst>
      <p:ext uri="{BB962C8B-B14F-4D97-AF65-F5344CB8AC3E}">
        <p14:creationId xmlns:p14="http://schemas.microsoft.com/office/powerpoint/2010/main" val="3604121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071FC0-1BA9-4DE4-958B-17A528755201}" type="slidenum">
              <a:rPr lang="zh-CN" altLang="en-US" smtClean="0"/>
              <a:t>45</a:t>
            </a:fld>
            <a:endParaRPr lang="zh-CN" altLang="en-US"/>
          </a:p>
        </p:txBody>
      </p:sp>
    </p:spTree>
    <p:extLst>
      <p:ext uri="{BB962C8B-B14F-4D97-AF65-F5344CB8AC3E}">
        <p14:creationId xmlns:p14="http://schemas.microsoft.com/office/powerpoint/2010/main" val="1808690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071FC0-1BA9-4DE4-958B-17A528755201}"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98994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071FC0-1BA9-4DE4-958B-17A528755201}"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24060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2AD4D70-CCF2-491C-8D04-535F877293FA}" type="slidenum">
              <a:rPr lang="zh-CN" altLang="en-US" smtClean="0"/>
              <a:t>11</a:t>
            </a:fld>
            <a:endParaRPr lang="zh-CN" altLang="en-US"/>
          </a:p>
        </p:txBody>
      </p:sp>
    </p:spTree>
    <p:extLst>
      <p:ext uri="{BB962C8B-B14F-4D97-AF65-F5344CB8AC3E}">
        <p14:creationId xmlns:p14="http://schemas.microsoft.com/office/powerpoint/2010/main" val="706372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071FC0-1BA9-4DE4-958B-17A528755201}" type="slidenum">
              <a:rPr lang="zh-CN" altLang="en-US" smtClean="0"/>
              <a:t>13</a:t>
            </a:fld>
            <a:endParaRPr lang="zh-CN" altLang="en-US"/>
          </a:p>
        </p:txBody>
      </p:sp>
    </p:spTree>
    <p:extLst>
      <p:ext uri="{BB962C8B-B14F-4D97-AF65-F5344CB8AC3E}">
        <p14:creationId xmlns:p14="http://schemas.microsoft.com/office/powerpoint/2010/main" val="12671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071FC0-1BA9-4DE4-958B-17A528755201}" type="slidenum">
              <a:rPr lang="zh-CN" altLang="en-US" smtClean="0"/>
              <a:t>15</a:t>
            </a:fld>
            <a:endParaRPr lang="zh-CN" altLang="en-US"/>
          </a:p>
        </p:txBody>
      </p:sp>
    </p:spTree>
    <p:extLst>
      <p:ext uri="{BB962C8B-B14F-4D97-AF65-F5344CB8AC3E}">
        <p14:creationId xmlns:p14="http://schemas.microsoft.com/office/powerpoint/2010/main" val="33431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071FC0-1BA9-4DE4-958B-17A528755201}" type="slidenum">
              <a:rPr lang="zh-CN" altLang="en-US" smtClean="0"/>
              <a:t>16</a:t>
            </a:fld>
            <a:endParaRPr lang="zh-CN" altLang="en-US"/>
          </a:p>
        </p:txBody>
      </p:sp>
    </p:spTree>
    <p:extLst>
      <p:ext uri="{BB962C8B-B14F-4D97-AF65-F5344CB8AC3E}">
        <p14:creationId xmlns:p14="http://schemas.microsoft.com/office/powerpoint/2010/main" val="264392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765E52-9245-4E56-AAC5-4C4450B3FAAE}"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151969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071FC0-1BA9-4DE4-958B-17A528755201}" type="slidenum">
              <a:rPr lang="zh-CN" altLang="en-US" smtClean="0"/>
              <a:t>34</a:t>
            </a:fld>
            <a:endParaRPr lang="zh-CN" altLang="en-US"/>
          </a:p>
        </p:txBody>
      </p:sp>
    </p:spTree>
    <p:extLst>
      <p:ext uri="{BB962C8B-B14F-4D97-AF65-F5344CB8AC3E}">
        <p14:creationId xmlns:p14="http://schemas.microsoft.com/office/powerpoint/2010/main" val="347476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850B055-AA71-4B82-AC18-633939D1245A}" type="datetime1">
              <a:rPr lang="zh-CN" altLang="en-US" smtClean="0"/>
              <a:t>2016/9/1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3651994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E8E784D-EE7B-429D-93E3-4219484EAE52}" type="datetime1">
              <a:rPr lang="zh-CN" altLang="en-US" smtClean="0"/>
              <a:t>2016/9/1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425484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71F33B7-D317-4B7D-B3C3-54D1EED81DA8}" type="datetime1">
              <a:rPr lang="zh-CN" altLang="en-US" smtClean="0"/>
              <a:t>2016/9/1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1235322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D0313B8-7BF3-4069-871F-DC2E74E0C392}"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2425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6880" y="457201"/>
            <a:ext cx="8239760" cy="995680"/>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28650" y="1575117"/>
            <a:ext cx="7886700" cy="4963796"/>
          </a:xfrm>
        </p:spPr>
        <p:txBody>
          <a:bodyPr/>
          <a:lstStyle>
            <a:lvl1pPr marL="288000" indent="-288000">
              <a:defRPr/>
            </a:lvl1pPr>
            <a:lvl2pPr indent="-216000">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7726DD10-2917-4918-8E8D-B11DDC6AD311}"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96012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89E690C-3701-459C-A2A8-6D052CD52C4A}"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3779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41A6674-90F1-46E4-9842-EEDD8B99E733}"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6780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46D5583-ACB9-44BB-9C8B-43D6227175E8}"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6125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0FF7C43-52B6-4010-8DD7-A4A9D21221DF}"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2652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1B6172-562E-4456-9141-30A4E4A08D61}"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7706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56FE036-5F89-4B4A-A704-A9EC8394C2E1}"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0864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36880" y="457201"/>
            <a:ext cx="8239760" cy="995680"/>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28650" y="1575117"/>
            <a:ext cx="7886700" cy="4963796"/>
          </a:xfrm>
        </p:spPr>
        <p:txBody>
          <a:bodyPr/>
          <a:lstStyle>
            <a:lvl1pPr marL="288000" indent="-288000">
              <a:defRPr/>
            </a:lvl1pPr>
            <a:lvl2pPr indent="-216000">
              <a:defRPr/>
            </a:lvl2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DDAA2ED2-B222-4525-87E9-91C9275622B0}" type="datetime1">
              <a:rPr lang="zh-CN" altLang="en-US" smtClean="0"/>
              <a:t>2016/9/1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15360940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859CB14-1CFE-4A00-A325-DD42B16534D1}"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0793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FE2C692-1C0C-4DD9-BEBB-D28ECF525F60}"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8881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FA72795-1BD1-4E81-B77B-D7F3B7F447E1}"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127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8FBE0C3-FA9B-4790-9E52-B410837A4F42}"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621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411BF40-68CE-4789-A94B-4003738427B1}"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5618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46C25EF-CA53-45E9-AE01-4EB5A262DF38}"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2205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54A5BBB-6596-423D-9F81-BA564188AE5A}"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4847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3C11B95-A08E-4415-8438-A1CD72AC3654}"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8862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3D094A3-A437-4702-BEFE-71D61B35DD5A}"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5871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9A7848-56A7-4616-B221-D7FA9668C259}"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6422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D88CF7C-F627-4081-89FC-3695ED1BF5C2}" type="datetime1">
              <a:rPr lang="zh-CN" altLang="en-US" smtClean="0"/>
              <a:t>2016/9/1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18301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0FB8562-5DCF-49AE-A4E6-5D79EAC34835}"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7089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534FFA0-F452-497A-9A32-4ADF0F303803}"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0189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5DD6106-6640-416F-A440-162B733FF28C}"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8396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BD158B8-7C10-4202-916A-CC1E98044228}"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793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B2828BA4-395D-417B-A65C-55DCC3A1C080}"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1381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CA7BB31-5347-466B-B0DE-B35804D27F4B}"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1606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B124831-2760-4E6E-8D8C-2BBB3FAE5B6B}"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6346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49729E0-B920-4426-B3F2-333E9E163F85}"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5920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15EE54C-3C72-4C37-86B0-E798F96E7352}"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4960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743465-EAAE-48B5-92B0-0CFE63708D91}"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7669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FD387EF-7547-4E21-9751-FAF3724A3ACF}" type="datetime1">
              <a:rPr lang="zh-CN" altLang="en-US" smtClean="0"/>
              <a:t>2016/9/1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2638295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66552FC-5F37-4BB0-825A-B1730C4FC128}"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1161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285DE12C-FFA5-4C19-8433-C43FF5043D8F}"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987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FBFEE431-EEFE-4858-B08B-49FED8A118FD}"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0269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80469E8-D295-41CD-942B-9302B83B8959}"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3977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2AD0E86-A338-4FB7-B209-3E114892BCDA}"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777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4FC9E2C-ACE4-43F1-B518-0E5DBD14C61C}" type="datetime1">
              <a:rPr lang="zh-CN" altLang="en-US" smtClean="0"/>
              <a:t>2016/9/1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126735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7C7A3C8-1FB3-4771-9D73-BCC3C356C70F}" type="datetime1">
              <a:rPr lang="zh-CN" altLang="en-US" smtClean="0"/>
              <a:t>2016/9/1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2842267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19F9B9-9088-4110-A30D-776F17623D28}" type="datetime1">
              <a:rPr lang="zh-CN" altLang="en-US" smtClean="0"/>
              <a:t>2016/9/1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3528992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2E1D397-5F2E-40A1-9105-AB36CA6486FE}" type="datetime1">
              <a:rPr lang="zh-CN" altLang="en-US" smtClean="0"/>
              <a:t>2016/9/1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171870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DFDD55E-4483-47C1-AB5C-8B808C111633}" type="datetime1">
              <a:rPr lang="zh-CN" altLang="en-US" smtClean="0"/>
              <a:t>2016/9/1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E44F4C-A01D-4C37-BF07-A3DEDCA0EFDE}" type="slidenum">
              <a:rPr lang="zh-CN" altLang="en-US" smtClean="0"/>
              <a:t>‹#›</a:t>
            </a:fld>
            <a:endParaRPr lang="zh-CN" altLang="en-US"/>
          </a:p>
        </p:txBody>
      </p:sp>
    </p:spTree>
    <p:extLst>
      <p:ext uri="{BB962C8B-B14F-4D97-AF65-F5344CB8AC3E}">
        <p14:creationId xmlns:p14="http://schemas.microsoft.com/office/powerpoint/2010/main" val="2777332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0" y="457201"/>
            <a:ext cx="9144000" cy="99568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28650" y="1757680"/>
            <a:ext cx="7886700" cy="496379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830F58DF-C67C-4178-BE40-9E885EEAE3F9}" type="datetime1">
              <a:rPr lang="zh-CN" altLang="en-US" smtClean="0"/>
              <a:t>2016/9/1</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zh-CN" altLang="en-US"/>
          </a:p>
        </p:txBody>
      </p:sp>
      <p:sp>
        <p:nvSpPr>
          <p:cNvPr id="6" name="灯片编号占位符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9AE44F4C-A01D-4C37-BF07-A3DEDCA0EFDE}" type="slidenum">
              <a:rPr lang="zh-CN" altLang="en-US" smtClean="0"/>
              <a:pPr/>
              <a:t>‹#›</a:t>
            </a:fld>
            <a:endParaRPr lang="zh-CN" altLang="en-US"/>
          </a:p>
        </p:txBody>
      </p:sp>
    </p:spTree>
    <p:extLst>
      <p:ext uri="{BB962C8B-B14F-4D97-AF65-F5344CB8AC3E}">
        <p14:creationId xmlns:p14="http://schemas.microsoft.com/office/powerpoint/2010/main" val="3361848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6858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60000" indent="-360000" algn="l" defTabSz="685800" rtl="0" eaLnBrk="1" latinLnBrk="0" hangingPunct="1">
        <a:lnSpc>
          <a:spcPct val="110000"/>
        </a:lnSpc>
        <a:spcBef>
          <a:spcPts val="12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20000" indent="-360000" algn="l" defTabSz="685800" rtl="0" eaLnBrk="1" latinLnBrk="0" hangingPunct="1">
        <a:lnSpc>
          <a:spcPct val="110000"/>
        </a:lnSpc>
        <a:spcBef>
          <a:spcPts val="6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60000" indent="-36000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360000" indent="-3600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360000" indent="-3600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0" y="457201"/>
            <a:ext cx="9144000" cy="99568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28650" y="1757680"/>
            <a:ext cx="7886700" cy="496379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0B836375-6B99-4A6B-9BE7-6E6ACE962E76}"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9AE44F4C-A01D-4C37-BF07-A3DEDCA0EF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6110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6858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60000" indent="-360000" algn="l" defTabSz="685800" rtl="0" eaLnBrk="1" latinLnBrk="0" hangingPunct="1">
        <a:lnSpc>
          <a:spcPct val="110000"/>
        </a:lnSpc>
        <a:spcBef>
          <a:spcPts val="12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20000" indent="-360000" algn="l" defTabSz="685800" rtl="0" eaLnBrk="1" latinLnBrk="0" hangingPunct="1">
        <a:lnSpc>
          <a:spcPct val="110000"/>
        </a:lnSpc>
        <a:spcBef>
          <a:spcPts val="6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360000" indent="-36000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360000" indent="-3600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360000" indent="-3600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9395C5B-D5FE-46EC-9265-7C12F8B15EB0}"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511D5CC-26AE-4615-BC9B-F6F925EF6AB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32377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C8E6F7B-D08B-4412-B20E-883150CCF7EB}" type="datetime1">
              <a:rPr lang="zh-CN" altLang="en-US" smtClean="0">
                <a:solidFill>
                  <a:prstClr val="black">
                    <a:tint val="75000"/>
                  </a:prstClr>
                </a:solidFill>
              </a:rPr>
              <a:t>2016/9/1</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1728-9918-4592-828C-656C119903F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0360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10.pn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0.png"/><Relationship Id="rId2" Type="http://schemas.openxmlformats.org/officeDocument/2006/relationships/image" Target="../media/image90.png"/><Relationship Id="rId1" Type="http://schemas.openxmlformats.org/officeDocument/2006/relationships/slideLayout" Target="../slideLayouts/slideLayout24.xml"/><Relationship Id="rId6" Type="http://schemas.openxmlformats.org/officeDocument/2006/relationships/image" Target="../media/image130.png"/><Relationship Id="rId5" Type="http://schemas.openxmlformats.org/officeDocument/2006/relationships/image" Target="../media/image270.png"/><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70.png"/></Relationships>
</file>

<file path=ppt/slides/_rels/slide2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24.xml"/><Relationship Id="rId6" Type="http://schemas.openxmlformats.org/officeDocument/2006/relationships/image" Target="../media/image240.png"/><Relationship Id="rId5" Type="http://schemas.openxmlformats.org/officeDocument/2006/relationships/image" Target="../media/image281.png"/><Relationship Id="rId4" Type="http://schemas.openxmlformats.org/officeDocument/2006/relationships/image" Target="../media/image2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microsoft.com/office/2007/relationships/hdphoto" Target="../media/hdphoto3.wdp"/><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280.png"/></Relationships>
</file>

<file path=ppt/slides/_rels/slide39.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11.png"/><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0.png"/><Relationship Id="rId1" Type="http://schemas.openxmlformats.org/officeDocument/2006/relationships/slideLayout" Target="../slideLayouts/slideLayout24.xml"/><Relationship Id="rId5" Type="http://schemas.openxmlformats.org/officeDocument/2006/relationships/image" Target="../media/image360.png"/><Relationship Id="rId4" Type="http://schemas.openxmlformats.org/officeDocument/2006/relationships/image" Target="../media/image350.png"/></Relationships>
</file>

<file path=ppt/slides/_rels/slide4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24.xml"/><Relationship Id="rId5" Type="http://schemas.openxmlformats.org/officeDocument/2006/relationships/image" Target="../media/image400.png"/><Relationship Id="rId4" Type="http://schemas.openxmlformats.org/officeDocument/2006/relationships/image" Target="../media/image390.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2700471"/>
            <a:ext cx="9144000" cy="809492"/>
          </a:xfrm>
        </p:spPr>
        <p:txBody>
          <a:bodyPr>
            <a:normAutofit/>
          </a:bodyPr>
          <a:lstStyle/>
          <a:p>
            <a:r>
              <a:rPr lang="en-US" altLang="zh-CN" sz="4400" dirty="0" smtClean="0">
                <a:solidFill>
                  <a:srgbClr val="FF0000"/>
                </a:solidFill>
              </a:rPr>
              <a:t>CEPC</a:t>
            </a:r>
            <a:r>
              <a:rPr lang="zh-CN" altLang="en-US" sz="4400" dirty="0" smtClean="0">
                <a:solidFill>
                  <a:srgbClr val="FF0000"/>
                </a:solidFill>
              </a:rPr>
              <a:t> </a:t>
            </a:r>
            <a:r>
              <a:rPr lang="en-US" altLang="zh-CN" sz="4400" dirty="0" smtClean="0">
                <a:solidFill>
                  <a:srgbClr val="FF0000"/>
                </a:solidFill>
              </a:rPr>
              <a:t>SRF System</a:t>
            </a:r>
            <a:r>
              <a:rPr lang="en-US" altLang="zh-CN" sz="4400" dirty="0">
                <a:solidFill>
                  <a:srgbClr val="FF0000"/>
                </a:solidFill>
              </a:rPr>
              <a:t> </a:t>
            </a:r>
            <a:r>
              <a:rPr lang="en-US" altLang="zh-CN" sz="4400" dirty="0" smtClean="0">
                <a:solidFill>
                  <a:srgbClr val="FF0000"/>
                </a:solidFill>
              </a:rPr>
              <a:t>R&amp;D</a:t>
            </a:r>
            <a:endParaRPr lang="zh-CN" altLang="en-US" sz="4400" dirty="0">
              <a:solidFill>
                <a:srgbClr val="FF0000"/>
              </a:solidFill>
            </a:endParaRPr>
          </a:p>
        </p:txBody>
      </p:sp>
      <p:sp>
        <p:nvSpPr>
          <p:cNvPr id="3" name="副标题 2"/>
          <p:cNvSpPr>
            <a:spLocks noGrp="1"/>
          </p:cNvSpPr>
          <p:nvPr>
            <p:ph type="subTitle" idx="1"/>
          </p:nvPr>
        </p:nvSpPr>
        <p:spPr>
          <a:xfrm>
            <a:off x="1216325" y="4076488"/>
            <a:ext cx="6858000" cy="2445081"/>
          </a:xfrm>
        </p:spPr>
        <p:txBody>
          <a:bodyPr>
            <a:normAutofit/>
          </a:bodyPr>
          <a:lstStyle/>
          <a:p>
            <a:pPr>
              <a:lnSpc>
                <a:spcPct val="100000"/>
              </a:lnSpc>
              <a:spcBef>
                <a:spcPts val="600"/>
              </a:spcBef>
              <a:spcAft>
                <a:spcPts val="600"/>
              </a:spcAft>
            </a:pPr>
            <a:r>
              <a:rPr lang="en-US" altLang="zh-CN" sz="2400" dirty="0" smtClean="0"/>
              <a:t>Jiyuan Zhai (IHEP)</a:t>
            </a:r>
          </a:p>
          <a:p>
            <a:pPr>
              <a:lnSpc>
                <a:spcPct val="100000"/>
              </a:lnSpc>
              <a:spcBef>
                <a:spcPts val="600"/>
              </a:spcBef>
            </a:pPr>
            <a:r>
              <a:rPr lang="en-US" altLang="zh-CN" sz="2200" dirty="0" smtClean="0"/>
              <a:t>On behalf of the CEPC SRF Working Group</a:t>
            </a:r>
          </a:p>
          <a:p>
            <a:pPr>
              <a:lnSpc>
                <a:spcPct val="100000"/>
              </a:lnSpc>
              <a:spcBef>
                <a:spcPts val="600"/>
              </a:spcBef>
            </a:pPr>
            <a:endParaRPr lang="en-US" altLang="zh-CN" sz="2000" dirty="0" smtClean="0"/>
          </a:p>
          <a:p>
            <a:pPr>
              <a:lnSpc>
                <a:spcPct val="100000"/>
              </a:lnSpc>
              <a:spcBef>
                <a:spcPts val="600"/>
              </a:spcBef>
            </a:pPr>
            <a:endParaRPr lang="en-US" altLang="zh-CN" sz="2000" dirty="0"/>
          </a:p>
          <a:p>
            <a:pPr>
              <a:spcBef>
                <a:spcPts val="0"/>
              </a:spcBef>
            </a:pPr>
            <a:r>
              <a:rPr lang="en-US" altLang="zh-CN" dirty="0" smtClean="0"/>
              <a:t>CEPC-SPPC Study Group Meeting</a:t>
            </a:r>
          </a:p>
          <a:p>
            <a:pPr>
              <a:spcBef>
                <a:spcPts val="0"/>
              </a:spcBef>
            </a:pPr>
            <a:r>
              <a:rPr lang="en-US" altLang="zh-CN" dirty="0" err="1" smtClean="0"/>
              <a:t>Beihang</a:t>
            </a:r>
            <a:r>
              <a:rPr lang="en-US" altLang="zh-CN" dirty="0" smtClean="0"/>
              <a:t> University, Beijing, September 2, 2016</a:t>
            </a:r>
            <a:endParaRPr lang="zh-CN" altLang="en-US" dirty="0"/>
          </a:p>
        </p:txBody>
      </p:sp>
    </p:spTree>
    <p:extLst>
      <p:ext uri="{BB962C8B-B14F-4D97-AF65-F5344CB8AC3E}">
        <p14:creationId xmlns:p14="http://schemas.microsoft.com/office/powerpoint/2010/main" val="339245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4653" y="605564"/>
            <a:ext cx="8855343" cy="808628"/>
          </a:xfrm>
        </p:spPr>
        <p:txBody>
          <a:bodyPr>
            <a:noAutofit/>
          </a:bodyPr>
          <a:lstStyle/>
          <a:p>
            <a:r>
              <a:rPr lang="en-US" altLang="zh-CN" sz="3600" dirty="0"/>
              <a:t> </a:t>
            </a:r>
            <a:r>
              <a:rPr lang="en-US" altLang="zh-CN" sz="3600" dirty="0" err="1">
                <a:latin typeface="Arial" panose="020B0604020202020204" pitchFamily="34" charset="0"/>
                <a:cs typeface="Arial" panose="020B0604020202020204" pitchFamily="34" charset="0"/>
              </a:rPr>
              <a:t>Q</a:t>
            </a:r>
            <a:r>
              <a:rPr lang="en-US" altLang="zh-CN" sz="3600" baseline="-25000" dirty="0" err="1">
                <a:latin typeface="Arial" panose="020B0604020202020204" pitchFamily="34" charset="0"/>
                <a:cs typeface="Arial" panose="020B0604020202020204" pitchFamily="34" charset="0"/>
              </a:rPr>
              <a:t>e</a:t>
            </a:r>
            <a:r>
              <a:rPr lang="en-US" altLang="zh-CN" sz="3600" dirty="0">
                <a:latin typeface="Arial" panose="020B0604020202020204" pitchFamily="34" charset="0"/>
                <a:cs typeface="Arial" panose="020B0604020202020204" pitchFamily="34" charset="0"/>
              </a:rPr>
              <a:t> </a:t>
            </a:r>
            <a:r>
              <a:rPr lang="en-US" altLang="zh-CN" sz="3600" dirty="0" smtClean="0">
                <a:latin typeface="Arial" panose="020B0604020202020204" pitchFamily="34" charset="0"/>
                <a:cs typeface="Arial" panose="020B0604020202020204" pitchFamily="34" charset="0"/>
              </a:rPr>
              <a:t>Limit </a:t>
            </a:r>
            <a:r>
              <a:rPr lang="en-US" altLang="zh-CN" sz="3600" dirty="0">
                <a:latin typeface="Arial" panose="020B0604020202020204" pitchFamily="34" charset="0"/>
                <a:cs typeface="Arial" panose="020B0604020202020204" pitchFamily="34" charset="0"/>
              </a:rPr>
              <a:t>for </a:t>
            </a:r>
            <a:r>
              <a:rPr lang="en-US" altLang="zh-CN" sz="3600" dirty="0" smtClean="0">
                <a:latin typeface="Arial" panose="020B0604020202020204" pitchFamily="34" charset="0"/>
                <a:cs typeface="Arial" panose="020B0604020202020204" pitchFamily="34" charset="0"/>
              </a:rPr>
              <a:t>MR Coupled-Bunch </a:t>
            </a:r>
            <a:r>
              <a:rPr lang="en-US" altLang="zh-CN" sz="3600" dirty="0">
                <a:latin typeface="Arial" panose="020B0604020202020204" pitchFamily="34" charset="0"/>
                <a:cs typeface="Arial" panose="020B0604020202020204" pitchFamily="34" charset="0"/>
              </a:rPr>
              <a:t>Instability</a:t>
            </a:r>
            <a:endParaRPr lang="zh-CN" altLang="en-US" sz="3600" dirty="0">
              <a:latin typeface="Arial" panose="020B0604020202020204" pitchFamily="34" charset="0"/>
              <a:cs typeface="Arial" panose="020B0604020202020204"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3546601098"/>
              </p:ext>
            </p:extLst>
          </p:nvPr>
        </p:nvGraphicFramePr>
        <p:xfrm>
          <a:off x="470097" y="1779082"/>
          <a:ext cx="8030989" cy="3117761"/>
        </p:xfrm>
        <a:graphic>
          <a:graphicData uri="http://schemas.openxmlformats.org/drawingml/2006/table">
            <a:tbl>
              <a:tblPr firstRow="1" bandRow="1">
                <a:tableStyleId>{5940675A-B579-460E-94D1-54222C63F5DA}</a:tableStyleId>
              </a:tblPr>
              <a:tblGrid>
                <a:gridCol w="1147284">
                  <a:extLst>
                    <a:ext uri="{9D8B030D-6E8A-4147-A177-3AD203B41FA5}">
                      <a16:colId xmlns="" xmlns:a16="http://schemas.microsoft.com/office/drawing/2014/main" val="1514259975"/>
                    </a:ext>
                  </a:extLst>
                </a:gridCol>
                <a:gridCol w="1147284">
                  <a:extLst>
                    <a:ext uri="{9D8B030D-6E8A-4147-A177-3AD203B41FA5}">
                      <a16:colId xmlns="" xmlns:a16="http://schemas.microsoft.com/office/drawing/2014/main" val="1738605806"/>
                    </a:ext>
                  </a:extLst>
                </a:gridCol>
                <a:gridCol w="1073265">
                  <a:extLst>
                    <a:ext uri="{9D8B030D-6E8A-4147-A177-3AD203B41FA5}">
                      <a16:colId xmlns="" xmlns:a16="http://schemas.microsoft.com/office/drawing/2014/main" val="2105918160"/>
                    </a:ext>
                  </a:extLst>
                </a:gridCol>
                <a:gridCol w="1218190">
                  <a:extLst>
                    <a:ext uri="{9D8B030D-6E8A-4147-A177-3AD203B41FA5}">
                      <a16:colId xmlns="" xmlns:a16="http://schemas.microsoft.com/office/drawing/2014/main" val="1098747466"/>
                    </a:ext>
                  </a:extLst>
                </a:gridCol>
                <a:gridCol w="1240559">
                  <a:extLst>
                    <a:ext uri="{9D8B030D-6E8A-4147-A177-3AD203B41FA5}">
                      <a16:colId xmlns="" xmlns:a16="http://schemas.microsoft.com/office/drawing/2014/main" val="736470589"/>
                    </a:ext>
                  </a:extLst>
                </a:gridCol>
                <a:gridCol w="1109975">
                  <a:extLst>
                    <a:ext uri="{9D8B030D-6E8A-4147-A177-3AD203B41FA5}">
                      <a16:colId xmlns="" xmlns:a16="http://schemas.microsoft.com/office/drawing/2014/main" val="3609330411"/>
                    </a:ext>
                  </a:extLst>
                </a:gridCol>
                <a:gridCol w="1094432">
                  <a:extLst>
                    <a:ext uri="{9D8B030D-6E8A-4147-A177-3AD203B41FA5}">
                      <a16:colId xmlns="" xmlns:a16="http://schemas.microsoft.com/office/drawing/2014/main" val="1413925241"/>
                    </a:ext>
                  </a:extLst>
                </a:gridCol>
              </a:tblGrid>
              <a:tr h="648881">
                <a:tc>
                  <a:txBody>
                    <a:bodyPr/>
                    <a:lstStyle/>
                    <a:p>
                      <a:pPr indent="0" algn="ctr"/>
                      <a:r>
                        <a:rPr lang="en-US" altLang="zh-CN" sz="1600" dirty="0">
                          <a:latin typeface="Arial" panose="020B0604020202020204" pitchFamily="34" charset="0"/>
                          <a:cs typeface="Arial" panose="020B0604020202020204" pitchFamily="34" charset="0"/>
                        </a:rPr>
                        <a:t>monopole</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600" i="1" dirty="0">
                          <a:latin typeface="Arial" panose="020B0604020202020204" pitchFamily="34" charset="0"/>
                          <a:cs typeface="Arial" panose="020B0604020202020204" pitchFamily="34" charset="0"/>
                        </a:rPr>
                        <a:t>f</a:t>
                      </a:r>
                      <a:r>
                        <a:rPr lang="en-US" altLang="zh-CN" sz="1600" dirty="0">
                          <a:latin typeface="Arial" panose="020B0604020202020204" pitchFamily="34" charset="0"/>
                          <a:cs typeface="Arial" panose="020B0604020202020204" pitchFamily="34" charset="0"/>
                        </a:rPr>
                        <a:t> (MHz)</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lnSpc>
                          <a:spcPct val="100000"/>
                        </a:lnSpc>
                        <a:spcBef>
                          <a:spcPts val="0"/>
                        </a:spcBef>
                        <a:spcAft>
                          <a:spcPts val="300"/>
                        </a:spcAft>
                      </a:pPr>
                      <a:r>
                        <a:rPr lang="en-US" altLang="zh-CN" sz="1600" i="1" dirty="0">
                          <a:latin typeface="Arial" panose="020B0604020202020204" pitchFamily="34" charset="0"/>
                          <a:cs typeface="Arial" panose="020B0604020202020204" pitchFamily="34" charset="0"/>
                        </a:rPr>
                        <a:t>R</a:t>
                      </a:r>
                      <a:r>
                        <a:rPr lang="en-US" altLang="zh-CN" sz="1600" dirty="0">
                          <a:latin typeface="Arial" panose="020B0604020202020204" pitchFamily="34" charset="0"/>
                          <a:cs typeface="Arial" panose="020B0604020202020204" pitchFamily="34" charset="0"/>
                        </a:rPr>
                        <a:t>/</a:t>
                      </a:r>
                      <a:r>
                        <a:rPr lang="en-US" altLang="zh-CN" sz="1600" i="1" dirty="0">
                          <a:latin typeface="Arial" panose="020B0604020202020204" pitchFamily="34" charset="0"/>
                          <a:cs typeface="Arial" panose="020B0604020202020204" pitchFamily="34" charset="0"/>
                        </a:rPr>
                        <a:t>Q</a:t>
                      </a:r>
                      <a:r>
                        <a:rPr lang="en-US" altLang="zh-CN" sz="1600" dirty="0">
                          <a:latin typeface="Arial" panose="020B0604020202020204" pitchFamily="34" charset="0"/>
                          <a:cs typeface="Arial" panose="020B0604020202020204" pitchFamily="34" charset="0"/>
                        </a:rPr>
                        <a:t> (Ω)</a:t>
                      </a:r>
                    </a:p>
                    <a:p>
                      <a:pPr indent="0" algn="ctr">
                        <a:lnSpc>
                          <a:spcPct val="100000"/>
                        </a:lnSpc>
                        <a:spcBef>
                          <a:spcPts val="0"/>
                        </a:spcBef>
                        <a:spcAft>
                          <a:spcPts val="300"/>
                        </a:spcAft>
                      </a:pPr>
                      <a:r>
                        <a:rPr lang="en-US" altLang="zh-CN" sz="1600" dirty="0">
                          <a:latin typeface="Arial" panose="020B0604020202020204" pitchFamily="34" charset="0"/>
                          <a:cs typeface="Arial" panose="020B0604020202020204" pitchFamily="34" charset="0"/>
                        </a:rPr>
                        <a:t>(2 cell)</a:t>
                      </a:r>
                      <a:endParaRPr lang="zh-CN" altLang="zh-CN" sz="16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lnSpc>
                          <a:spcPct val="100000"/>
                        </a:lnSpc>
                        <a:spcBef>
                          <a:spcPts val="0"/>
                        </a:spcBef>
                        <a:spcAft>
                          <a:spcPts val="300"/>
                        </a:spcAft>
                      </a:pPr>
                      <a:r>
                        <a:rPr lang="en-US" altLang="zh-CN" sz="1600" i="1" dirty="0">
                          <a:latin typeface="Arial" panose="020B0604020202020204" pitchFamily="34" charset="0"/>
                          <a:cs typeface="Arial" panose="020B0604020202020204" pitchFamily="34" charset="0"/>
                        </a:rPr>
                        <a:t>R</a:t>
                      </a:r>
                      <a:r>
                        <a:rPr lang="en-US" altLang="zh-CN" sz="1600" dirty="0">
                          <a:latin typeface="Arial" panose="020B0604020202020204" pitchFamily="34" charset="0"/>
                          <a:cs typeface="Arial" panose="020B0604020202020204" pitchFamily="34" charset="0"/>
                        </a:rPr>
                        <a:t>/</a:t>
                      </a:r>
                      <a:r>
                        <a:rPr lang="en-US" altLang="zh-CN" sz="1600" i="1" dirty="0">
                          <a:latin typeface="Arial" panose="020B0604020202020204" pitchFamily="34" charset="0"/>
                          <a:cs typeface="Arial" panose="020B0604020202020204" pitchFamily="34" charset="0"/>
                        </a:rPr>
                        <a:t>Q*</a:t>
                      </a:r>
                      <a:r>
                        <a:rPr lang="en-US" altLang="zh-CN" sz="1600" dirty="0">
                          <a:latin typeface="Arial" panose="020B0604020202020204" pitchFamily="34" charset="0"/>
                          <a:cs typeface="Arial" panose="020B0604020202020204" pitchFamily="34" charset="0"/>
                        </a:rPr>
                        <a:t> (Ω)</a:t>
                      </a:r>
                    </a:p>
                    <a:p>
                      <a:pPr indent="0" algn="ctr">
                        <a:lnSpc>
                          <a:spcPct val="100000"/>
                        </a:lnSpc>
                        <a:spcBef>
                          <a:spcPts val="0"/>
                        </a:spcBef>
                        <a:spcAft>
                          <a:spcPts val="300"/>
                        </a:spcAft>
                      </a:pPr>
                      <a:r>
                        <a:rPr lang="en-US" altLang="zh-CN" sz="1600" dirty="0">
                          <a:latin typeface="Arial" panose="020B0604020202020204" pitchFamily="34" charset="0"/>
                          <a:cs typeface="Arial" panose="020B0604020202020204" pitchFamily="34" charset="0"/>
                        </a:rPr>
                        <a:t>(1 cell)</a:t>
                      </a:r>
                      <a:endParaRPr lang="zh-CN" altLang="zh-CN" sz="16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600" i="1" dirty="0" err="1">
                          <a:solidFill>
                            <a:schemeClr val="tx1"/>
                          </a:solidFill>
                          <a:latin typeface="Arial" panose="020B0604020202020204" pitchFamily="34" charset="0"/>
                          <a:cs typeface="Arial" panose="020B0604020202020204" pitchFamily="34" charset="0"/>
                        </a:rPr>
                        <a:t>Q</a:t>
                      </a:r>
                      <a:r>
                        <a:rPr lang="en-US" altLang="zh-CN" sz="1600" baseline="-25000" dirty="0" err="1">
                          <a:solidFill>
                            <a:schemeClr val="tx1"/>
                          </a:solidFill>
                          <a:latin typeface="Arial" panose="020B0604020202020204" pitchFamily="34" charset="0"/>
                          <a:cs typeface="Arial" panose="020B0604020202020204" pitchFamily="34" charset="0"/>
                        </a:rPr>
                        <a:t>e</a:t>
                      </a:r>
                      <a:endParaRPr lang="en-US" altLang="zh-CN" sz="1600" baseline="-25000" dirty="0">
                        <a:solidFill>
                          <a:schemeClr val="tx1"/>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0" i="0" dirty="0">
                          <a:solidFill>
                            <a:schemeClr val="tx1"/>
                          </a:solidFill>
                          <a:latin typeface="Arial" panose="020B0604020202020204" pitchFamily="34" charset="0"/>
                          <a:cs typeface="Arial" panose="020B0604020202020204" pitchFamily="34" charset="0"/>
                        </a:rPr>
                        <a:t>(</a:t>
                      </a:r>
                      <a:r>
                        <a:rPr lang="en-US" altLang="zh-CN" sz="1600" b="0" i="0" kern="100" baseline="0" dirty="0" smtClean="0">
                          <a:solidFill>
                            <a:schemeClr val="tx1"/>
                          </a:solidFill>
                          <a:effectLst/>
                          <a:latin typeface="Arial" panose="020B0604020202020204" pitchFamily="34" charset="0"/>
                          <a:ea typeface="+mn-ea"/>
                          <a:cs typeface="Arial" panose="020B0604020202020204" pitchFamily="34" charset="0"/>
                        </a:rPr>
                        <a:t>H-LP</a:t>
                      </a:r>
                      <a:r>
                        <a:rPr lang="en-US" altLang="zh-CN" sz="1600" b="0" i="0" dirty="0" smtClean="0">
                          <a:solidFill>
                            <a:schemeClr val="tx1"/>
                          </a:solidFill>
                          <a:latin typeface="Arial" panose="020B0604020202020204" pitchFamily="34" charset="0"/>
                          <a:cs typeface="Arial" panose="020B0604020202020204" pitchFamily="34" charset="0"/>
                        </a:rPr>
                        <a:t>)</a:t>
                      </a:r>
                      <a:endParaRPr lang="zh-CN" altLang="en-US" sz="1600" b="0" i="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600" i="1" dirty="0" err="1">
                          <a:solidFill>
                            <a:schemeClr val="tx1"/>
                          </a:solidFill>
                          <a:latin typeface="Arial" panose="020B0604020202020204" pitchFamily="34" charset="0"/>
                          <a:cs typeface="Arial" panose="020B0604020202020204" pitchFamily="34" charset="0"/>
                        </a:rPr>
                        <a:t>Q</a:t>
                      </a:r>
                      <a:r>
                        <a:rPr lang="en-US" altLang="zh-CN" sz="1600" baseline="-25000" dirty="0" err="1">
                          <a:solidFill>
                            <a:schemeClr val="tx1"/>
                          </a:solidFill>
                          <a:latin typeface="Arial" panose="020B0604020202020204" pitchFamily="34" charset="0"/>
                          <a:cs typeface="Arial" panose="020B0604020202020204" pitchFamily="34" charset="0"/>
                        </a:rPr>
                        <a:t>e</a:t>
                      </a:r>
                      <a:endParaRPr lang="en-US" altLang="zh-CN" sz="1600" baseline="-25000" dirty="0">
                        <a:solidFill>
                          <a:schemeClr val="tx1"/>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0" i="0" dirty="0">
                          <a:solidFill>
                            <a:schemeClr val="tx1"/>
                          </a:solidFill>
                          <a:latin typeface="Arial" panose="020B0604020202020204" pitchFamily="34" charset="0"/>
                          <a:cs typeface="Arial" panose="020B0604020202020204" pitchFamily="34" charset="0"/>
                        </a:rPr>
                        <a:t>(</a:t>
                      </a:r>
                      <a:r>
                        <a:rPr lang="en-US" altLang="zh-CN" sz="1600" b="0" i="0" kern="100" baseline="0" dirty="0">
                          <a:solidFill>
                            <a:schemeClr val="tx1"/>
                          </a:solidFill>
                          <a:effectLst/>
                          <a:latin typeface="Arial" panose="020B0604020202020204" pitchFamily="34" charset="0"/>
                          <a:ea typeface="+mn-ea"/>
                          <a:cs typeface="Arial" panose="020B0604020202020204" pitchFamily="34" charset="0"/>
                        </a:rPr>
                        <a:t>Z-2 cell</a:t>
                      </a:r>
                      <a:r>
                        <a:rPr lang="en-US" altLang="zh-CN" sz="1600" b="0" i="0" dirty="0">
                          <a:solidFill>
                            <a:schemeClr val="tx1"/>
                          </a:solidFill>
                          <a:latin typeface="Arial" panose="020B0604020202020204" pitchFamily="34" charset="0"/>
                          <a:cs typeface="Arial" panose="020B0604020202020204" pitchFamily="34" charset="0"/>
                        </a:rPr>
                        <a:t>)</a:t>
                      </a:r>
                      <a:endParaRPr lang="zh-CN" altLang="en-US" sz="1600" b="0" i="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600" i="1" dirty="0" err="1">
                          <a:solidFill>
                            <a:schemeClr val="tx1"/>
                          </a:solidFill>
                          <a:latin typeface="Arial" panose="020B0604020202020204" pitchFamily="34" charset="0"/>
                          <a:cs typeface="Arial" panose="020B0604020202020204" pitchFamily="34" charset="0"/>
                        </a:rPr>
                        <a:t>Q</a:t>
                      </a:r>
                      <a:r>
                        <a:rPr lang="en-US" altLang="zh-CN" sz="1600" baseline="-25000" dirty="0" err="1">
                          <a:solidFill>
                            <a:schemeClr val="tx1"/>
                          </a:solidFill>
                          <a:latin typeface="Arial" panose="020B0604020202020204" pitchFamily="34" charset="0"/>
                          <a:cs typeface="Arial" panose="020B0604020202020204" pitchFamily="34" charset="0"/>
                        </a:rPr>
                        <a:t>e</a:t>
                      </a:r>
                      <a:endParaRPr lang="en-US" altLang="zh-CN" sz="1600" baseline="-25000" dirty="0">
                        <a:solidFill>
                          <a:schemeClr val="tx1"/>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0" i="0" dirty="0">
                          <a:solidFill>
                            <a:schemeClr val="tx1"/>
                          </a:solidFill>
                          <a:latin typeface="Arial" panose="020B0604020202020204" pitchFamily="34" charset="0"/>
                          <a:cs typeface="Arial" panose="020B0604020202020204" pitchFamily="34" charset="0"/>
                        </a:rPr>
                        <a:t>(</a:t>
                      </a:r>
                      <a:r>
                        <a:rPr lang="en-US" altLang="zh-CN" sz="1600" b="0" i="0" kern="100" baseline="0" dirty="0">
                          <a:solidFill>
                            <a:schemeClr val="tx1"/>
                          </a:solidFill>
                          <a:effectLst/>
                          <a:latin typeface="Arial" panose="020B0604020202020204" pitchFamily="34" charset="0"/>
                          <a:ea typeface="+mn-ea"/>
                          <a:cs typeface="Arial" panose="020B0604020202020204" pitchFamily="34" charset="0"/>
                        </a:rPr>
                        <a:t>Z-1 cell</a:t>
                      </a:r>
                      <a:r>
                        <a:rPr lang="en-US" altLang="zh-CN" sz="1600" b="0" i="0" dirty="0">
                          <a:solidFill>
                            <a:schemeClr val="tx1"/>
                          </a:solidFill>
                          <a:latin typeface="Arial" panose="020B0604020202020204" pitchFamily="34" charset="0"/>
                          <a:cs typeface="Arial" panose="020B0604020202020204" pitchFamily="34" charset="0"/>
                        </a:rPr>
                        <a:t>)</a:t>
                      </a:r>
                      <a:endParaRPr lang="zh-CN" altLang="en-US" sz="1600" b="0" i="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4175771984"/>
                  </a:ext>
                </a:extLst>
              </a:tr>
              <a:tr h="308096">
                <a:tc>
                  <a:txBody>
                    <a:bodyPr/>
                    <a:lstStyle/>
                    <a:p>
                      <a:pPr algn="ctr"/>
                      <a:r>
                        <a:rPr lang="en-US" altLang="zh-CN" sz="1600" dirty="0">
                          <a:latin typeface="Arial" panose="020B0604020202020204" pitchFamily="34" charset="0"/>
                          <a:cs typeface="Arial" panose="020B0604020202020204" pitchFamily="34" charset="0"/>
                        </a:rPr>
                        <a:t>TM011</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1165.536</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63.4</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33.63</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solidFill>
                            <a:schemeClr val="tx1"/>
                          </a:solidFill>
                          <a:latin typeface="Arial" panose="020B0604020202020204" pitchFamily="34" charset="0"/>
                          <a:cs typeface="Arial" panose="020B0604020202020204" pitchFamily="34" charset="0"/>
                        </a:rPr>
                        <a:t>4.74×10</a:t>
                      </a:r>
                      <a:r>
                        <a:rPr lang="en-US" altLang="zh-CN" sz="1600" baseline="30000" dirty="0">
                          <a:solidFill>
                            <a:schemeClr val="tx1"/>
                          </a:solidFill>
                          <a:latin typeface="Arial" panose="020B0604020202020204" pitchFamily="34" charset="0"/>
                          <a:cs typeface="Arial" panose="020B0604020202020204" pitchFamily="34" charset="0"/>
                        </a:rPr>
                        <a:t>4</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1.02×10</a:t>
                      </a:r>
                      <a:r>
                        <a:rPr lang="en-US" altLang="zh-CN" sz="1600" baseline="30000" dirty="0">
                          <a:solidFill>
                            <a:schemeClr val="tx1"/>
                          </a:solidFill>
                          <a:latin typeface="Arial" panose="020B0604020202020204" pitchFamily="34" charset="0"/>
                          <a:cs typeface="Arial" panose="020B0604020202020204" pitchFamily="34" charset="0"/>
                        </a:rPr>
                        <a:t>3</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1.95×10</a:t>
                      </a:r>
                      <a:r>
                        <a:rPr lang="en-US" altLang="zh-CN" sz="1600" baseline="30000" dirty="0">
                          <a:solidFill>
                            <a:schemeClr val="tx1"/>
                          </a:solidFill>
                          <a:latin typeface="Arial" panose="020B0604020202020204" pitchFamily="34" charset="0"/>
                          <a:cs typeface="Arial" panose="020B0604020202020204" pitchFamily="34" charset="0"/>
                        </a:rPr>
                        <a:t>3</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909333101"/>
                  </a:ext>
                </a:extLst>
              </a:tr>
              <a:tr h="308096">
                <a:tc>
                  <a:txBody>
                    <a:bodyPr/>
                    <a:lstStyle/>
                    <a:p>
                      <a:pPr algn="ctr"/>
                      <a:r>
                        <a:rPr lang="en-US" altLang="zh-CN" sz="1600" dirty="0">
                          <a:latin typeface="Arial" panose="020B0604020202020204" pitchFamily="34" charset="0"/>
                          <a:cs typeface="Arial" panose="020B0604020202020204" pitchFamily="34" charset="0"/>
                        </a:rPr>
                        <a:t>TM020</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1384.302</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1.128</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0.095</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2.24×10</a:t>
                      </a:r>
                      <a:r>
                        <a:rPr lang="en-US" altLang="zh-CN" sz="1600" baseline="30000" dirty="0">
                          <a:solidFill>
                            <a:schemeClr val="tx1"/>
                          </a:solidFill>
                          <a:latin typeface="Arial" panose="020B0604020202020204" pitchFamily="34" charset="0"/>
                          <a:cs typeface="Arial" panose="020B0604020202020204" pitchFamily="34" charset="0"/>
                        </a:rPr>
                        <a:t>6</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4.83×10</a:t>
                      </a:r>
                      <a:r>
                        <a:rPr lang="en-US" altLang="zh-CN" sz="1600" baseline="30000" dirty="0">
                          <a:solidFill>
                            <a:schemeClr val="tx1"/>
                          </a:solidFill>
                          <a:latin typeface="Arial" panose="020B0604020202020204" pitchFamily="34" charset="0"/>
                          <a:cs typeface="Arial" panose="020B0604020202020204" pitchFamily="34" charset="0"/>
                        </a:rPr>
                        <a:t>4</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5.85×10</a:t>
                      </a:r>
                      <a:r>
                        <a:rPr lang="en-US" altLang="zh-CN" sz="1600" baseline="30000" dirty="0">
                          <a:solidFill>
                            <a:schemeClr val="tx1"/>
                          </a:solidFill>
                          <a:latin typeface="Arial" panose="020B0604020202020204" pitchFamily="34" charset="0"/>
                          <a:cs typeface="Arial" panose="020B0604020202020204" pitchFamily="34" charset="0"/>
                        </a:rPr>
                        <a:t>5</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2436734566"/>
                  </a:ext>
                </a:extLst>
              </a:tr>
              <a:tr h="532347">
                <a:tc>
                  <a:txBody>
                    <a:bodyPr/>
                    <a:lstStyle/>
                    <a:p>
                      <a:pPr algn="ctr"/>
                      <a:r>
                        <a:rPr lang="en-US" altLang="zh-CN" sz="1600" dirty="0">
                          <a:latin typeface="Arial" panose="020B0604020202020204" pitchFamily="34" charset="0"/>
                          <a:cs typeface="Arial" panose="020B0604020202020204" pitchFamily="34" charset="0"/>
                        </a:rPr>
                        <a:t>dipole</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600" i="1" dirty="0">
                          <a:latin typeface="Arial" panose="020B0604020202020204" pitchFamily="34" charset="0"/>
                          <a:cs typeface="Arial" panose="020B0604020202020204" pitchFamily="34" charset="0"/>
                        </a:rPr>
                        <a:t>f</a:t>
                      </a:r>
                      <a:r>
                        <a:rPr lang="en-US" altLang="zh-CN" sz="1600" dirty="0">
                          <a:latin typeface="Arial" panose="020B0604020202020204" pitchFamily="34" charset="0"/>
                          <a:cs typeface="Arial" panose="020B0604020202020204" pitchFamily="34" charset="0"/>
                        </a:rPr>
                        <a:t> (MHz)</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lnSpc>
                          <a:spcPct val="100000"/>
                        </a:lnSpc>
                        <a:spcBef>
                          <a:spcPts val="0"/>
                        </a:spcBef>
                        <a:spcAft>
                          <a:spcPts val="300"/>
                        </a:spcAft>
                      </a:pPr>
                      <a:r>
                        <a:rPr lang="en-US" altLang="zh-CN" sz="1600" i="1" dirty="0">
                          <a:latin typeface="Arial" panose="020B0604020202020204" pitchFamily="34" charset="0"/>
                          <a:cs typeface="Arial" panose="020B0604020202020204" pitchFamily="34" charset="0"/>
                        </a:rPr>
                        <a:t>R</a:t>
                      </a:r>
                      <a:r>
                        <a:rPr lang="en-US" altLang="zh-CN" sz="1600" dirty="0">
                          <a:latin typeface="Arial" panose="020B0604020202020204" pitchFamily="34" charset="0"/>
                          <a:cs typeface="Arial" panose="020B0604020202020204" pitchFamily="34" charset="0"/>
                        </a:rPr>
                        <a:t>/</a:t>
                      </a:r>
                      <a:r>
                        <a:rPr lang="en-US" altLang="zh-CN" sz="1600" i="1" dirty="0">
                          <a:latin typeface="Arial" panose="020B0604020202020204" pitchFamily="34" charset="0"/>
                          <a:cs typeface="Arial" panose="020B0604020202020204" pitchFamily="34" charset="0"/>
                        </a:rPr>
                        <a:t>Q</a:t>
                      </a:r>
                      <a:r>
                        <a:rPr lang="en-US" altLang="zh-CN" sz="1600" dirty="0">
                          <a:latin typeface="Arial" panose="020B0604020202020204" pitchFamily="34" charset="0"/>
                          <a:cs typeface="Arial" panose="020B0604020202020204" pitchFamily="34" charset="0"/>
                        </a:rPr>
                        <a:t> (Ω/m)</a:t>
                      </a:r>
                    </a:p>
                    <a:p>
                      <a:pPr indent="0" algn="ctr">
                        <a:lnSpc>
                          <a:spcPct val="100000"/>
                        </a:lnSpc>
                        <a:spcBef>
                          <a:spcPts val="0"/>
                        </a:spcBef>
                        <a:spcAft>
                          <a:spcPts val="300"/>
                        </a:spcAft>
                      </a:pPr>
                      <a:r>
                        <a:rPr lang="en-US" altLang="zh-CN" sz="1600" dirty="0">
                          <a:latin typeface="Arial" panose="020B0604020202020204" pitchFamily="34" charset="0"/>
                          <a:cs typeface="Arial" panose="020B0604020202020204" pitchFamily="34" charset="0"/>
                        </a:rPr>
                        <a:t>(2 cell)</a:t>
                      </a:r>
                      <a:endParaRPr lang="zh-CN" altLang="zh-CN" sz="16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lnSpc>
                          <a:spcPct val="100000"/>
                        </a:lnSpc>
                        <a:spcBef>
                          <a:spcPts val="0"/>
                        </a:spcBef>
                        <a:spcAft>
                          <a:spcPts val="300"/>
                        </a:spcAft>
                      </a:pPr>
                      <a:r>
                        <a:rPr lang="en-US" altLang="zh-CN" sz="1600" i="1" dirty="0">
                          <a:latin typeface="Arial" panose="020B0604020202020204" pitchFamily="34" charset="0"/>
                          <a:cs typeface="Arial" panose="020B0604020202020204" pitchFamily="34" charset="0"/>
                        </a:rPr>
                        <a:t>R</a:t>
                      </a:r>
                      <a:r>
                        <a:rPr lang="en-US" altLang="zh-CN" sz="1600" dirty="0">
                          <a:latin typeface="Arial" panose="020B0604020202020204" pitchFamily="34" charset="0"/>
                          <a:cs typeface="Arial" panose="020B0604020202020204" pitchFamily="34" charset="0"/>
                        </a:rPr>
                        <a:t>/</a:t>
                      </a:r>
                      <a:r>
                        <a:rPr lang="en-US" altLang="zh-CN" sz="1600" i="1" dirty="0">
                          <a:latin typeface="Arial" panose="020B0604020202020204" pitchFamily="34" charset="0"/>
                          <a:cs typeface="Arial" panose="020B0604020202020204" pitchFamily="34" charset="0"/>
                        </a:rPr>
                        <a:t>Q**</a:t>
                      </a:r>
                      <a:r>
                        <a:rPr lang="en-US" altLang="zh-CN" sz="1600" dirty="0">
                          <a:latin typeface="Arial" panose="020B0604020202020204" pitchFamily="34" charset="0"/>
                          <a:cs typeface="Arial" panose="020B0604020202020204" pitchFamily="34" charset="0"/>
                        </a:rPr>
                        <a:t> (Ω/m)</a:t>
                      </a:r>
                    </a:p>
                    <a:p>
                      <a:pPr indent="0" algn="ctr">
                        <a:lnSpc>
                          <a:spcPct val="100000"/>
                        </a:lnSpc>
                        <a:spcBef>
                          <a:spcPts val="0"/>
                        </a:spcBef>
                        <a:spcAft>
                          <a:spcPts val="300"/>
                        </a:spcAft>
                      </a:pPr>
                      <a:r>
                        <a:rPr lang="en-US" altLang="zh-CN" sz="1600" dirty="0">
                          <a:latin typeface="Arial" panose="020B0604020202020204" pitchFamily="34" charset="0"/>
                          <a:cs typeface="Arial" panose="020B0604020202020204" pitchFamily="34" charset="0"/>
                        </a:rPr>
                        <a:t>(1 cell)</a:t>
                      </a:r>
                      <a:endParaRPr lang="zh-CN" altLang="zh-CN" sz="16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600" i="1" dirty="0" err="1">
                          <a:solidFill>
                            <a:schemeClr val="tx1"/>
                          </a:solidFill>
                          <a:latin typeface="Arial" panose="020B0604020202020204" pitchFamily="34" charset="0"/>
                          <a:cs typeface="Arial" panose="020B0604020202020204" pitchFamily="34" charset="0"/>
                        </a:rPr>
                        <a:t>Q</a:t>
                      </a:r>
                      <a:r>
                        <a:rPr lang="en-US" altLang="zh-CN" sz="1600" baseline="-25000" dirty="0" err="1">
                          <a:solidFill>
                            <a:schemeClr val="tx1"/>
                          </a:solidFill>
                          <a:latin typeface="Arial" panose="020B0604020202020204" pitchFamily="34" charset="0"/>
                          <a:cs typeface="Arial" panose="020B0604020202020204" pitchFamily="34" charset="0"/>
                        </a:rPr>
                        <a:t>e</a:t>
                      </a:r>
                      <a:endParaRPr lang="en-US" altLang="zh-CN" sz="1600" baseline="-25000" dirty="0">
                        <a:solidFill>
                          <a:schemeClr val="tx1"/>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0" i="0" dirty="0">
                          <a:solidFill>
                            <a:schemeClr val="tx1"/>
                          </a:solidFill>
                          <a:latin typeface="Arial" panose="020B0604020202020204" pitchFamily="34" charset="0"/>
                          <a:cs typeface="Arial" panose="020B0604020202020204" pitchFamily="34" charset="0"/>
                        </a:rPr>
                        <a:t>(</a:t>
                      </a:r>
                      <a:r>
                        <a:rPr lang="en-US" altLang="zh-CN" sz="1600" b="0" i="0" kern="100" baseline="0" dirty="0" smtClean="0">
                          <a:solidFill>
                            <a:schemeClr val="tx1"/>
                          </a:solidFill>
                          <a:effectLst/>
                          <a:latin typeface="Arial" panose="020B0604020202020204" pitchFamily="34" charset="0"/>
                          <a:ea typeface="+mn-ea"/>
                          <a:cs typeface="Arial" panose="020B0604020202020204" pitchFamily="34" charset="0"/>
                        </a:rPr>
                        <a:t>H-LP</a:t>
                      </a:r>
                      <a:r>
                        <a:rPr lang="en-US" altLang="zh-CN" sz="1600" b="0" i="0" dirty="0" smtClean="0">
                          <a:solidFill>
                            <a:schemeClr val="tx1"/>
                          </a:solidFill>
                          <a:latin typeface="Arial" panose="020B0604020202020204" pitchFamily="34" charset="0"/>
                          <a:cs typeface="Arial" panose="020B0604020202020204" pitchFamily="34" charset="0"/>
                        </a:rPr>
                        <a:t>)</a:t>
                      </a:r>
                      <a:endParaRPr lang="zh-CN" altLang="en-US" sz="1600" b="0" i="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600" i="1" dirty="0" err="1">
                          <a:solidFill>
                            <a:schemeClr val="tx1"/>
                          </a:solidFill>
                          <a:latin typeface="Arial" panose="020B0604020202020204" pitchFamily="34" charset="0"/>
                          <a:cs typeface="Arial" panose="020B0604020202020204" pitchFamily="34" charset="0"/>
                        </a:rPr>
                        <a:t>Q</a:t>
                      </a:r>
                      <a:r>
                        <a:rPr lang="en-US" altLang="zh-CN" sz="1600" baseline="-25000" dirty="0" err="1">
                          <a:solidFill>
                            <a:schemeClr val="tx1"/>
                          </a:solidFill>
                          <a:latin typeface="Arial" panose="020B0604020202020204" pitchFamily="34" charset="0"/>
                          <a:cs typeface="Arial" panose="020B0604020202020204" pitchFamily="34" charset="0"/>
                        </a:rPr>
                        <a:t>e</a:t>
                      </a:r>
                      <a:endParaRPr lang="en-US" altLang="zh-CN" sz="1600" baseline="-25000" dirty="0">
                        <a:solidFill>
                          <a:schemeClr val="tx1"/>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0" i="0" dirty="0">
                          <a:solidFill>
                            <a:schemeClr val="tx1"/>
                          </a:solidFill>
                          <a:latin typeface="Arial" panose="020B0604020202020204" pitchFamily="34" charset="0"/>
                          <a:cs typeface="Arial" panose="020B0604020202020204" pitchFamily="34" charset="0"/>
                        </a:rPr>
                        <a:t>(</a:t>
                      </a:r>
                      <a:r>
                        <a:rPr lang="en-US" altLang="zh-CN" sz="1600" b="0" i="0" kern="100" baseline="0" dirty="0">
                          <a:solidFill>
                            <a:schemeClr val="tx1"/>
                          </a:solidFill>
                          <a:effectLst/>
                          <a:latin typeface="Arial" panose="020B0604020202020204" pitchFamily="34" charset="0"/>
                          <a:ea typeface="+mn-ea"/>
                          <a:cs typeface="Arial" panose="020B0604020202020204" pitchFamily="34" charset="0"/>
                        </a:rPr>
                        <a:t>Z-2 cell</a:t>
                      </a:r>
                      <a:r>
                        <a:rPr lang="en-US" altLang="zh-CN" sz="1600" b="0" i="0" dirty="0">
                          <a:solidFill>
                            <a:schemeClr val="tx1"/>
                          </a:solidFill>
                          <a:latin typeface="Arial" panose="020B0604020202020204" pitchFamily="34" charset="0"/>
                          <a:cs typeface="Arial" panose="020B0604020202020204" pitchFamily="34" charset="0"/>
                        </a:rPr>
                        <a:t>)</a:t>
                      </a:r>
                      <a:endParaRPr lang="zh-CN" altLang="en-US" sz="1600" b="0" i="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600" i="1" dirty="0" err="1">
                          <a:solidFill>
                            <a:schemeClr val="tx1"/>
                          </a:solidFill>
                          <a:latin typeface="Arial" panose="020B0604020202020204" pitchFamily="34" charset="0"/>
                          <a:cs typeface="Arial" panose="020B0604020202020204" pitchFamily="34" charset="0"/>
                        </a:rPr>
                        <a:t>Q</a:t>
                      </a:r>
                      <a:r>
                        <a:rPr lang="en-US" altLang="zh-CN" sz="1600" baseline="-25000" dirty="0" err="1">
                          <a:solidFill>
                            <a:schemeClr val="tx1"/>
                          </a:solidFill>
                          <a:latin typeface="Arial" panose="020B0604020202020204" pitchFamily="34" charset="0"/>
                          <a:cs typeface="Arial" panose="020B0604020202020204" pitchFamily="34" charset="0"/>
                        </a:rPr>
                        <a:t>e</a:t>
                      </a:r>
                      <a:endParaRPr lang="en-US" altLang="zh-CN" sz="1600" baseline="-25000" dirty="0">
                        <a:solidFill>
                          <a:schemeClr val="tx1"/>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0" i="0" dirty="0">
                          <a:solidFill>
                            <a:schemeClr val="tx1"/>
                          </a:solidFill>
                          <a:latin typeface="Arial" panose="020B0604020202020204" pitchFamily="34" charset="0"/>
                          <a:cs typeface="Arial" panose="020B0604020202020204" pitchFamily="34" charset="0"/>
                        </a:rPr>
                        <a:t>(</a:t>
                      </a:r>
                      <a:r>
                        <a:rPr lang="en-US" altLang="zh-CN" sz="1600" b="0" i="0" kern="100" baseline="0" dirty="0">
                          <a:solidFill>
                            <a:schemeClr val="tx1"/>
                          </a:solidFill>
                          <a:effectLst/>
                          <a:latin typeface="Arial" panose="020B0604020202020204" pitchFamily="34" charset="0"/>
                          <a:ea typeface="+mn-ea"/>
                          <a:cs typeface="Arial" panose="020B0604020202020204" pitchFamily="34" charset="0"/>
                        </a:rPr>
                        <a:t>Z-1 cell</a:t>
                      </a:r>
                      <a:r>
                        <a:rPr lang="en-US" altLang="zh-CN" sz="1600" b="0" i="0" dirty="0">
                          <a:solidFill>
                            <a:schemeClr val="tx1"/>
                          </a:solidFill>
                          <a:latin typeface="Arial" panose="020B0604020202020204" pitchFamily="34" charset="0"/>
                          <a:cs typeface="Arial" panose="020B0604020202020204" pitchFamily="34" charset="0"/>
                        </a:rPr>
                        <a:t>)</a:t>
                      </a:r>
                      <a:endParaRPr lang="zh-CN" altLang="en-US" sz="1600" b="0" i="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546443976"/>
                  </a:ext>
                </a:extLst>
              </a:tr>
              <a:tr h="308096">
                <a:tc>
                  <a:txBody>
                    <a:bodyPr/>
                    <a:lstStyle/>
                    <a:p>
                      <a:pPr algn="ctr"/>
                      <a:r>
                        <a:rPr lang="en-US" altLang="zh-CN" sz="1600" dirty="0">
                          <a:latin typeface="Arial" panose="020B0604020202020204" pitchFamily="34" charset="0"/>
                          <a:cs typeface="Arial" panose="020B0604020202020204" pitchFamily="34" charset="0"/>
                        </a:rPr>
                        <a:t>TE111</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844.666</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276.62</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131.03</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5.86×10</a:t>
                      </a:r>
                      <a:r>
                        <a:rPr lang="en-US" altLang="zh-CN" sz="1600" baseline="30000" dirty="0">
                          <a:solidFill>
                            <a:schemeClr val="tx1"/>
                          </a:solidFill>
                          <a:latin typeface="Arial" panose="020B0604020202020204" pitchFamily="34" charset="0"/>
                          <a:cs typeface="Arial" panose="020B0604020202020204" pitchFamily="34" charset="0"/>
                        </a:rPr>
                        <a:t>3</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4.13×10</a:t>
                      </a:r>
                      <a:r>
                        <a:rPr lang="en-US" altLang="zh-CN" sz="1600" baseline="30000" dirty="0">
                          <a:solidFill>
                            <a:schemeClr val="tx1"/>
                          </a:solidFill>
                          <a:latin typeface="Arial" panose="020B0604020202020204" pitchFamily="34" charset="0"/>
                          <a:cs typeface="Arial" panose="020B0604020202020204" pitchFamily="34" charset="0"/>
                        </a:rPr>
                        <a:t>2</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8.72×10</a:t>
                      </a:r>
                      <a:r>
                        <a:rPr lang="en-US" altLang="zh-CN" sz="1600" baseline="30000" dirty="0">
                          <a:solidFill>
                            <a:schemeClr val="tx1"/>
                          </a:solidFill>
                          <a:latin typeface="Arial" panose="020B0604020202020204" pitchFamily="34" charset="0"/>
                          <a:cs typeface="Arial" panose="020B0604020202020204" pitchFamily="34" charset="0"/>
                        </a:rPr>
                        <a:t>2</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3798017752"/>
                  </a:ext>
                </a:extLst>
              </a:tr>
              <a:tr h="308096">
                <a:tc>
                  <a:txBody>
                    <a:bodyPr/>
                    <a:lstStyle/>
                    <a:p>
                      <a:pPr algn="ctr"/>
                      <a:r>
                        <a:rPr lang="en-US" altLang="zh-CN" sz="1600" dirty="0">
                          <a:latin typeface="Arial" panose="020B0604020202020204" pitchFamily="34" charset="0"/>
                          <a:cs typeface="Arial" panose="020B0604020202020204" pitchFamily="34" charset="0"/>
                        </a:rPr>
                        <a:t>TM110</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907.469</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414.84</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353.04</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3.91×10</a:t>
                      </a:r>
                      <a:r>
                        <a:rPr lang="en-US" altLang="zh-CN" sz="1600" baseline="30000" dirty="0">
                          <a:solidFill>
                            <a:schemeClr val="tx1"/>
                          </a:solidFill>
                          <a:latin typeface="Arial" panose="020B0604020202020204" pitchFamily="34" charset="0"/>
                          <a:cs typeface="Arial" panose="020B0604020202020204" pitchFamily="34" charset="0"/>
                        </a:rPr>
                        <a:t>3</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2.75×10</a:t>
                      </a:r>
                      <a:r>
                        <a:rPr lang="en-US" altLang="zh-CN" sz="1600" baseline="30000" dirty="0">
                          <a:solidFill>
                            <a:schemeClr val="tx1"/>
                          </a:solidFill>
                          <a:latin typeface="Arial" panose="020B0604020202020204" pitchFamily="34" charset="0"/>
                          <a:cs typeface="Arial" panose="020B0604020202020204" pitchFamily="34" charset="0"/>
                        </a:rPr>
                        <a:t>2</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3.23×10</a:t>
                      </a:r>
                      <a:r>
                        <a:rPr lang="en-US" altLang="zh-CN" sz="1600" baseline="30000" dirty="0">
                          <a:solidFill>
                            <a:schemeClr val="tx1"/>
                          </a:solidFill>
                          <a:latin typeface="Arial" panose="020B0604020202020204" pitchFamily="34" charset="0"/>
                          <a:cs typeface="Arial" panose="020B0604020202020204" pitchFamily="34" charset="0"/>
                        </a:rPr>
                        <a:t>2</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1425257538"/>
                  </a:ext>
                </a:extLst>
              </a:tr>
              <a:tr h="308096">
                <a:tc>
                  <a:txBody>
                    <a:bodyPr/>
                    <a:lstStyle/>
                    <a:p>
                      <a:pPr algn="ctr"/>
                      <a:r>
                        <a:rPr lang="en-US" altLang="zh-CN" sz="1600" dirty="0">
                          <a:latin typeface="Arial" panose="020B0604020202020204" pitchFamily="34" charset="0"/>
                          <a:cs typeface="Arial" panose="020B0604020202020204" pitchFamily="34" charset="0"/>
                        </a:rPr>
                        <a:t>TM111</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1279.043</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219.98</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solidFill>
                            <a:schemeClr val="tx1"/>
                          </a:solidFill>
                          <a:latin typeface="Arial" panose="020B0604020202020204" pitchFamily="34" charset="0"/>
                          <a:cs typeface="Arial" panose="020B0604020202020204" pitchFamily="34" charset="0"/>
                        </a:rPr>
                        <a:t>----</a:t>
                      </a:r>
                      <a:endParaRPr lang="zh-CN" altLang="en-US" sz="16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solidFill>
                            <a:schemeClr val="tx1"/>
                          </a:solidFill>
                          <a:latin typeface="Arial" panose="020B0604020202020204" pitchFamily="34" charset="0"/>
                          <a:cs typeface="Arial" panose="020B0604020202020204" pitchFamily="34" charset="0"/>
                        </a:rPr>
                        <a:t>----</a:t>
                      </a:r>
                      <a:endParaRPr lang="zh-CN" altLang="en-US" sz="16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5.19×10</a:t>
                      </a:r>
                      <a:r>
                        <a:rPr lang="en-US" altLang="zh-CN" sz="1600" baseline="30000" dirty="0">
                          <a:solidFill>
                            <a:schemeClr val="tx1"/>
                          </a:solidFill>
                          <a:latin typeface="Arial" panose="020B0604020202020204" pitchFamily="34" charset="0"/>
                          <a:cs typeface="Arial" panose="020B0604020202020204" pitchFamily="34" charset="0"/>
                        </a:rPr>
                        <a:t>2</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1295506450"/>
                  </a:ext>
                </a:extLst>
              </a:tr>
              <a:tr h="308096">
                <a:tc>
                  <a:txBody>
                    <a:bodyPr/>
                    <a:lstStyle/>
                    <a:p>
                      <a:pPr algn="ctr"/>
                      <a:r>
                        <a:rPr lang="en-US" altLang="zh-CN" sz="1600" dirty="0">
                          <a:latin typeface="Arial" panose="020B0604020202020204" pitchFamily="34" charset="0"/>
                          <a:cs typeface="Arial" panose="020B0604020202020204" pitchFamily="34" charset="0"/>
                        </a:rPr>
                        <a:t>TE121</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1468.139</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12.61</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600" dirty="0">
                          <a:latin typeface="Arial" panose="020B0604020202020204" pitchFamily="34" charset="0"/>
                          <a:cs typeface="Arial" panose="020B0604020202020204" pitchFamily="34" charset="0"/>
                        </a:rPr>
                        <a:t>0.749</a:t>
                      </a:r>
                      <a:endParaRPr lang="zh-CN" alt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1.29×10</a:t>
                      </a:r>
                      <a:r>
                        <a:rPr lang="en-US" altLang="zh-CN" sz="1600" baseline="30000" dirty="0">
                          <a:solidFill>
                            <a:schemeClr val="tx1"/>
                          </a:solidFill>
                          <a:latin typeface="Arial" panose="020B0604020202020204" pitchFamily="34" charset="0"/>
                          <a:cs typeface="Arial" panose="020B0604020202020204" pitchFamily="34" charset="0"/>
                        </a:rPr>
                        <a:t>5</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9.06×10</a:t>
                      </a:r>
                      <a:r>
                        <a:rPr lang="en-US" altLang="zh-CN" sz="1600" baseline="30000" dirty="0">
                          <a:solidFill>
                            <a:schemeClr val="tx1"/>
                          </a:solidFill>
                          <a:latin typeface="Arial" panose="020B0604020202020204" pitchFamily="34" charset="0"/>
                          <a:cs typeface="Arial" panose="020B0604020202020204" pitchFamily="34" charset="0"/>
                        </a:rPr>
                        <a:t>3</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latin typeface="Arial" panose="020B0604020202020204" pitchFamily="34" charset="0"/>
                          <a:cs typeface="Arial" panose="020B0604020202020204" pitchFamily="34" charset="0"/>
                        </a:rPr>
                        <a:t>1.52×10</a:t>
                      </a:r>
                      <a:r>
                        <a:rPr lang="en-US" altLang="zh-CN" sz="1600" baseline="30000" dirty="0">
                          <a:solidFill>
                            <a:schemeClr val="tx1"/>
                          </a:solidFill>
                          <a:latin typeface="Arial" panose="020B0604020202020204" pitchFamily="34" charset="0"/>
                          <a:cs typeface="Arial" panose="020B0604020202020204" pitchFamily="34" charset="0"/>
                        </a:rPr>
                        <a:t>5</a:t>
                      </a:r>
                      <a:endParaRPr lang="zh-CN" altLang="en-US" sz="1600" baseline="3000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153373273"/>
                  </a:ext>
                </a:extLst>
              </a:tr>
            </a:tbl>
          </a:graphicData>
        </a:graphic>
      </p:graphicFrame>
      <p:sp>
        <p:nvSpPr>
          <p:cNvPr id="6" name="Rectangle 1"/>
          <p:cNvSpPr>
            <a:spLocks noChangeArrowheads="1"/>
          </p:cNvSpPr>
          <p:nvPr/>
        </p:nvSpPr>
        <p:spPr bwMode="auto">
          <a:xfrm>
            <a:off x="510847" y="4973860"/>
            <a:ext cx="8222954" cy="73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r>
              <a:rPr lang="en-US" altLang="zh-CN" sz="1200" i="1" dirty="0" err="1" smtClean="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k</a:t>
            </a:r>
            <a:r>
              <a:rPr lang="en-US" altLang="zh-CN" sz="1200" baseline="-30000" dirty="0" err="1">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∥mode</a:t>
            </a:r>
            <a:r>
              <a:rPr lang="en-US" altLang="zh-CN" sz="1200" baseline="-30000"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 2π</a:t>
            </a:r>
            <a:r>
              <a:rPr lang="en-US" altLang="zh-CN" sz="1200" i="1"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f</a:t>
            </a:r>
            <a:r>
              <a:rPr lang="en-US" altLang="zh-CN" sz="1200"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 ·(</a:t>
            </a:r>
            <a:r>
              <a:rPr lang="en-US" altLang="zh-CN" sz="1200" i="1"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R</a:t>
            </a:r>
            <a:r>
              <a:rPr lang="en-US" altLang="zh-CN" sz="1200"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a:t>
            </a:r>
            <a:r>
              <a:rPr lang="en-US" altLang="zh-CN" sz="1200" i="1"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Q</a:t>
            </a:r>
            <a:r>
              <a:rPr lang="en-US" altLang="zh-CN" sz="1200"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 / 4 [V/</a:t>
            </a:r>
            <a:r>
              <a:rPr lang="en-US" altLang="zh-CN" sz="1200" dirty="0" err="1">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pC</a:t>
            </a:r>
            <a:r>
              <a:rPr lang="en-US" altLang="zh-CN" sz="1200" dirty="0" smtClean="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a:t>
            </a:r>
            <a:r>
              <a:rPr lang="en-US" altLang="zh-CN" sz="1200" dirty="0" smtClean="0">
                <a:solidFill>
                  <a:schemeClr val="tx1">
                    <a:lumMod val="75000"/>
                    <a:lumOff val="25000"/>
                  </a:schemeClr>
                </a:solidFill>
                <a:latin typeface="Arial" panose="020B0604020202020204" pitchFamily="34" charset="0"/>
                <a:cs typeface="Arial" panose="020B0604020202020204" pitchFamily="34" charset="0"/>
              </a:rPr>
              <a:t>     </a:t>
            </a:r>
            <a:r>
              <a:rPr lang="en-US" altLang="zh-CN" sz="1200" baseline="30000" dirty="0" smtClean="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 </a:t>
            </a:r>
            <a:r>
              <a:rPr lang="en-US" altLang="zh-CN" sz="1200" i="1" dirty="0" err="1">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k</a:t>
            </a:r>
            <a:r>
              <a:rPr lang="en-US" altLang="zh-CN" sz="1200" baseline="-30000" dirty="0" err="1">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⊥mode</a:t>
            </a:r>
            <a:r>
              <a:rPr lang="en-US" altLang="zh-CN" sz="1200" baseline="-30000"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 2π</a:t>
            </a:r>
            <a:r>
              <a:rPr lang="en-US" altLang="zh-CN" sz="1200" i="1"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f</a:t>
            </a:r>
            <a:r>
              <a:rPr lang="en-US" altLang="zh-CN" sz="1200"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 ·(</a:t>
            </a:r>
            <a:r>
              <a:rPr lang="en-US" altLang="zh-CN" sz="1200" i="1"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R</a:t>
            </a:r>
            <a:r>
              <a:rPr lang="en-US" altLang="zh-CN" sz="1200"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a:t>
            </a:r>
            <a:r>
              <a:rPr lang="en-US" altLang="zh-CN" sz="1200" i="1"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Q</a:t>
            </a:r>
            <a:r>
              <a:rPr lang="en-US" altLang="zh-CN" sz="1200"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 / 4 [V/(</a:t>
            </a:r>
            <a:r>
              <a:rPr lang="en-US" altLang="zh-CN" sz="1200" dirty="0" err="1">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pC·m</a:t>
            </a:r>
            <a:r>
              <a:rPr lang="en-US" altLang="zh-CN" sz="1200" dirty="0" smtClean="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rPr>
              <a:t>)]</a:t>
            </a:r>
          </a:p>
          <a:p>
            <a:pPr>
              <a:spcBef>
                <a:spcPts val="600"/>
              </a:spcBef>
            </a:pPr>
            <a:r>
              <a:rPr lang="en-US" altLang="zh-CN" sz="1200" dirty="0">
                <a:solidFill>
                  <a:schemeClr val="tx1">
                    <a:lumMod val="75000"/>
                    <a:lumOff val="25000"/>
                  </a:schemeClr>
                </a:solidFill>
                <a:latin typeface="Arial" panose="020B0604020202020204" pitchFamily="34" charset="0"/>
                <a:cs typeface="Arial" panose="020B0604020202020204" pitchFamily="34" charset="0"/>
              </a:rPr>
              <a:t>Higgs: low power &amp; 30 </a:t>
            </a:r>
            <a:r>
              <a:rPr lang="en-US" altLang="zh-CN" sz="1200" dirty="0" err="1">
                <a:solidFill>
                  <a:schemeClr val="tx1">
                    <a:lumMod val="75000"/>
                    <a:lumOff val="25000"/>
                  </a:schemeClr>
                </a:solidFill>
                <a:latin typeface="Arial" panose="020B0604020202020204" pitchFamily="34" charset="0"/>
                <a:cs typeface="Arial" panose="020B0604020202020204" pitchFamily="34" charset="0"/>
              </a:rPr>
              <a:t>mrad</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crossing angle, 384 2-cell </a:t>
            </a:r>
            <a:r>
              <a:rPr lang="en-US" altLang="zh-CN" sz="1200" dirty="0" smtClean="0">
                <a:solidFill>
                  <a:schemeClr val="tx1">
                    <a:lumMod val="75000"/>
                    <a:lumOff val="25000"/>
                  </a:schemeClr>
                </a:solidFill>
                <a:latin typeface="Arial" panose="020B0604020202020204" pitchFamily="34" charset="0"/>
                <a:cs typeface="Arial" panose="020B0604020202020204" pitchFamily="34" charset="0"/>
              </a:rPr>
              <a:t>cavity, Z</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 32 2-cell or 1-cell cavity</a:t>
            </a:r>
          </a:p>
          <a:p>
            <a:pPr marL="285750" indent="-285750" eaLnBrk="0" fontAlgn="base" hangingPunct="0">
              <a:spcBef>
                <a:spcPct val="0"/>
              </a:spcBef>
              <a:spcAft>
                <a:spcPct val="0"/>
              </a:spcAft>
              <a:buFont typeface="Arial" panose="020B0604020202020204" pitchFamily="34" charset="0"/>
              <a:buChar char="•"/>
            </a:pPr>
            <a:endParaRPr lang="en-US" altLang="zh-CN" sz="1400" dirty="0">
              <a:solidFill>
                <a:prstClr val="black"/>
              </a:solidFill>
              <a:latin typeface="Arial" panose="020B0604020202020204" pitchFamily="34" charset="0"/>
            </a:endParaRPr>
          </a:p>
        </p:txBody>
      </p:sp>
      <p:sp>
        <p:nvSpPr>
          <p:cNvPr id="7" name="TextBox 5"/>
          <p:cNvSpPr txBox="1"/>
          <p:nvPr/>
        </p:nvSpPr>
        <p:spPr>
          <a:xfrm>
            <a:off x="433935" y="5598219"/>
            <a:ext cx="8795523" cy="1077218"/>
          </a:xfrm>
          <a:prstGeom prst="rect">
            <a:avLst/>
          </a:prstGeom>
          <a:noFill/>
        </p:spPr>
        <p:txBody>
          <a:bodyPr wrap="square" rtlCol="0">
            <a:spAutoFit/>
          </a:bodyPr>
          <a:lstStyle/>
          <a:p>
            <a:pPr marL="257175" indent="-257175">
              <a:spcBef>
                <a:spcPts val="600"/>
              </a:spcBef>
              <a:buFont typeface="Arial" panose="020B0604020202020204" pitchFamily="34" charset="0"/>
              <a:buChar char="•"/>
            </a:pPr>
            <a:r>
              <a:rPr lang="en-US" altLang="zh-CN" dirty="0" err="1" smtClean="0">
                <a:solidFill>
                  <a:prstClr val="black"/>
                </a:solidFill>
                <a:latin typeface="Arial" panose="020B0604020202020204" pitchFamily="34" charset="0"/>
                <a:cs typeface="Arial" panose="020B0604020202020204" pitchFamily="34" charset="0"/>
              </a:rPr>
              <a:t>Qe</a:t>
            </a:r>
            <a:r>
              <a:rPr lang="en-US" altLang="zh-CN" dirty="0" smtClean="0">
                <a:solidFill>
                  <a:prstClr val="black"/>
                </a:solidFill>
                <a:latin typeface="Arial" panose="020B0604020202020204" pitchFamily="34" charset="0"/>
                <a:cs typeface="Arial" panose="020B0604020202020204" pitchFamily="34" charset="0"/>
              </a:rPr>
              <a:t> limit using the pulse current of bunch train</a:t>
            </a:r>
          </a:p>
          <a:p>
            <a:pPr marL="257175" indent="-257175">
              <a:spcBef>
                <a:spcPts val="600"/>
              </a:spcBef>
              <a:buFont typeface="Arial" panose="020B0604020202020204" pitchFamily="34" charset="0"/>
              <a:buChar char="•"/>
            </a:pPr>
            <a:r>
              <a:rPr lang="en-US" altLang="zh-CN" dirty="0" smtClean="0">
                <a:solidFill>
                  <a:prstClr val="black"/>
                </a:solidFill>
                <a:latin typeface="Arial" panose="020B0604020202020204" pitchFamily="34" charset="0"/>
                <a:cs typeface="Arial" panose="020B0604020202020204" pitchFamily="34" charset="0"/>
              </a:rPr>
              <a:t>Cavity frequency spread will increase </a:t>
            </a:r>
            <a:r>
              <a:rPr lang="en-US" altLang="zh-CN" dirty="0" err="1" smtClean="0">
                <a:solidFill>
                  <a:prstClr val="black"/>
                </a:solidFill>
                <a:latin typeface="Arial" panose="020B0604020202020204" pitchFamily="34" charset="0"/>
                <a:cs typeface="Arial" panose="020B0604020202020204" pitchFamily="34" charset="0"/>
              </a:rPr>
              <a:t>Qe</a:t>
            </a:r>
            <a:r>
              <a:rPr lang="en-US" altLang="zh-CN" dirty="0" smtClean="0">
                <a:solidFill>
                  <a:prstClr val="black"/>
                </a:solidFill>
                <a:latin typeface="Arial" panose="020B0604020202020204" pitchFamily="34" charset="0"/>
                <a:cs typeface="Arial" panose="020B0604020202020204" pitchFamily="34" charset="0"/>
              </a:rPr>
              <a:t> limit at least an order of magnitude</a:t>
            </a:r>
          </a:p>
          <a:p>
            <a:pPr marL="257175" indent="-257175">
              <a:spcBef>
                <a:spcPts val="600"/>
              </a:spcBef>
              <a:buFont typeface="Arial" panose="020B0604020202020204" pitchFamily="34" charset="0"/>
              <a:buChar char="•"/>
            </a:pPr>
            <a:r>
              <a:rPr lang="en-US" altLang="zh-CN" dirty="0" smtClean="0">
                <a:solidFill>
                  <a:prstClr val="black"/>
                </a:solidFill>
                <a:latin typeface="Arial" panose="020B0604020202020204" pitchFamily="34" charset="0"/>
                <a:cs typeface="Arial" panose="020B0604020202020204" pitchFamily="34" charset="0"/>
              </a:rPr>
              <a:t>Beam feedback will be used for special requirement</a:t>
            </a:r>
            <a:endParaRPr lang="zh-CN" altLang="en-US" dirty="0">
              <a:solidFill>
                <a:prstClr val="black"/>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a:xfrm>
            <a:off x="7086600" y="6492875"/>
            <a:ext cx="2057400" cy="365125"/>
          </a:xfrm>
        </p:spPr>
        <p:txBody>
          <a:bodyPr/>
          <a:lstStyle/>
          <a:p>
            <a:fld id="{48A81728-9918-4592-828C-656C119903F3}" type="slidenum">
              <a:rPr lang="zh-CN" altLang="en-US" smtClean="0">
                <a:solidFill>
                  <a:prstClr val="black">
                    <a:tint val="75000"/>
                  </a:prstClr>
                </a:solidFill>
              </a:rPr>
              <a:pPr/>
              <a:t>10</a:t>
            </a:fld>
            <a:endParaRPr lang="zh-CN" altLang="en-US" dirty="0">
              <a:solidFill>
                <a:prstClr val="black">
                  <a:tint val="75000"/>
                </a:prstClr>
              </a:solidFill>
            </a:endParaRPr>
          </a:p>
        </p:txBody>
      </p:sp>
    </p:spTree>
    <p:extLst>
      <p:ext uri="{BB962C8B-B14F-4D97-AF65-F5344CB8AC3E}">
        <p14:creationId xmlns:p14="http://schemas.microsoft.com/office/powerpoint/2010/main" val="1624004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3600" dirty="0">
                <a:latin typeface="Arial" panose="020B0604020202020204" pitchFamily="34" charset="0"/>
                <a:cs typeface="Arial" panose="020B0604020202020204" pitchFamily="34" charset="0"/>
              </a:rPr>
              <a:t>Coaxial HOM Coupler</a:t>
            </a:r>
            <a:endParaRPr lang="zh-CN" altLang="en-US" sz="3600" dirty="0">
              <a:latin typeface="Arial" panose="020B0604020202020204" pitchFamily="34" charset="0"/>
              <a:cs typeface="Arial" panose="020B0604020202020204" pitchFamily="34" charset="0"/>
            </a:endParaRPr>
          </a:p>
        </p:txBody>
      </p:sp>
      <p:sp>
        <p:nvSpPr>
          <p:cNvPr id="5" name="内容占位符 4"/>
          <p:cNvSpPr>
            <a:spLocks noGrp="1"/>
          </p:cNvSpPr>
          <p:nvPr>
            <p:ph sz="half" idx="1"/>
          </p:nvPr>
        </p:nvSpPr>
        <p:spPr>
          <a:xfrm>
            <a:off x="280983" y="1860193"/>
            <a:ext cx="8648294" cy="1843276"/>
          </a:xfrm>
        </p:spPr>
        <p:txBody>
          <a:bodyPr>
            <a:normAutofit lnSpcReduction="10000"/>
          </a:bodyPr>
          <a:lstStyle/>
          <a:p>
            <a:pPr>
              <a:lnSpc>
                <a:spcPct val="120000"/>
              </a:lnSpc>
            </a:pPr>
            <a:r>
              <a:rPr lang="en-US" altLang="zh-CN" sz="1800" dirty="0" smtClean="0">
                <a:latin typeface="Arial" panose="020B0604020202020204" pitchFamily="34" charset="0"/>
                <a:cs typeface="Arial" panose="020B0604020202020204" pitchFamily="34" charset="0"/>
              </a:rPr>
              <a:t>Maximum HOM power is </a:t>
            </a:r>
            <a:r>
              <a:rPr lang="en-US" altLang="zh-CN" sz="1800" dirty="0" smtClean="0">
                <a:solidFill>
                  <a:srgbClr val="0000FF"/>
                </a:solidFill>
                <a:latin typeface="Arial" panose="020B0604020202020204" pitchFamily="34" charset="0"/>
                <a:cs typeface="Arial" panose="020B0604020202020204" pitchFamily="34" charset="0"/>
              </a:rPr>
              <a:t>0.8 kW </a:t>
            </a:r>
            <a:r>
              <a:rPr lang="en-US" altLang="zh-CN" sz="1800" dirty="0" smtClean="0">
                <a:latin typeface="Arial" panose="020B0604020202020204" pitchFamily="34" charset="0"/>
                <a:cs typeface="Arial" panose="020B0604020202020204" pitchFamily="34" charset="0"/>
              </a:rPr>
              <a:t>per CEPC 2-cell cavity, </a:t>
            </a:r>
            <a:r>
              <a:rPr lang="en-US" altLang="zh-CN" sz="1800" dirty="0" smtClean="0">
                <a:solidFill>
                  <a:srgbClr val="0000FF"/>
                </a:solidFill>
                <a:latin typeface="Arial" panose="020B0604020202020204" pitchFamily="34" charset="0"/>
                <a:cs typeface="Arial" panose="020B0604020202020204" pitchFamily="34" charset="0"/>
              </a:rPr>
              <a:t>80 </a:t>
            </a:r>
            <a:r>
              <a:rPr lang="en-US" altLang="zh-CN" sz="1800" dirty="0">
                <a:solidFill>
                  <a:srgbClr val="0000FF"/>
                </a:solidFill>
                <a:latin typeface="Arial" panose="020B0604020202020204" pitchFamily="34" charset="0"/>
                <a:cs typeface="Arial" panose="020B0604020202020204" pitchFamily="34" charset="0"/>
              </a:rPr>
              <a:t>% above cut-off frequency </a:t>
            </a:r>
            <a:r>
              <a:rPr lang="en-US" altLang="zh-CN" sz="1800" dirty="0">
                <a:latin typeface="Arial" panose="020B0604020202020204" pitchFamily="34" charset="0"/>
                <a:cs typeface="Arial" panose="020B0604020202020204" pitchFamily="34" charset="0"/>
              </a:rPr>
              <a:t>of the </a:t>
            </a:r>
            <a:r>
              <a:rPr lang="en-US" altLang="zh-CN" sz="1800" dirty="0" smtClean="0">
                <a:latin typeface="Arial" panose="020B0604020202020204" pitchFamily="34" charset="0"/>
                <a:cs typeface="Arial" panose="020B0604020202020204" pitchFamily="34" charset="0"/>
              </a:rPr>
              <a:t>156 </a:t>
            </a:r>
            <a:r>
              <a:rPr lang="en-US" altLang="zh-CN" sz="1800" dirty="0">
                <a:latin typeface="Arial" panose="020B0604020202020204" pitchFamily="34" charset="0"/>
                <a:cs typeface="Arial" panose="020B0604020202020204" pitchFamily="34" charset="0"/>
              </a:rPr>
              <a:t>mm beam </a:t>
            </a:r>
            <a:r>
              <a:rPr lang="en-US" altLang="zh-CN" sz="1800" dirty="0" smtClean="0">
                <a:latin typeface="Arial" panose="020B0604020202020204" pitchFamily="34" charset="0"/>
                <a:cs typeface="Arial" panose="020B0604020202020204" pitchFamily="34" charset="0"/>
              </a:rPr>
              <a:t>pipe.</a:t>
            </a:r>
          </a:p>
          <a:p>
            <a:pPr>
              <a:lnSpc>
                <a:spcPct val="120000"/>
              </a:lnSpc>
            </a:pPr>
            <a:r>
              <a:rPr lang="en-US" altLang="zh-CN" sz="1800" dirty="0" smtClean="0">
                <a:solidFill>
                  <a:srgbClr val="C00000"/>
                </a:solidFill>
                <a:latin typeface="Arial" panose="020B0604020202020204" pitchFamily="34" charset="0"/>
                <a:cs typeface="Arial" panose="020B0604020202020204" pitchFamily="34" charset="0"/>
              </a:rPr>
              <a:t>Coaxial HOM coupler is the first choice for </a:t>
            </a:r>
            <a:r>
              <a:rPr lang="en-US" altLang="zh-CN" sz="1800" dirty="0">
                <a:solidFill>
                  <a:srgbClr val="C00000"/>
                </a:solidFill>
                <a:latin typeface="Arial" panose="020B0604020202020204" pitchFamily="34" charset="0"/>
                <a:cs typeface="Arial" panose="020B0604020202020204" pitchFamily="34" charset="0"/>
              </a:rPr>
              <a:t>kW </a:t>
            </a:r>
            <a:r>
              <a:rPr lang="en-US" altLang="zh-CN" sz="1800" dirty="0" smtClean="0">
                <a:solidFill>
                  <a:srgbClr val="C00000"/>
                </a:solidFill>
                <a:latin typeface="Arial" panose="020B0604020202020204" pitchFamily="34" charset="0"/>
                <a:cs typeface="Arial" panose="020B0604020202020204" pitchFamily="34" charset="0"/>
              </a:rPr>
              <a:t>power level: </a:t>
            </a:r>
            <a:r>
              <a:rPr lang="en-US" altLang="zh-CN" sz="1800" b="1" dirty="0" smtClean="0">
                <a:latin typeface="Arial" panose="020B0604020202020204" pitchFamily="34" charset="0"/>
                <a:cs typeface="Arial" panose="020B0604020202020204" pitchFamily="34" charset="0"/>
              </a:rPr>
              <a:t>LEP, LHC, HL-LHC </a:t>
            </a:r>
            <a:r>
              <a:rPr lang="en-US" altLang="zh-CN" sz="1800" dirty="0" smtClean="0">
                <a:latin typeface="Arial" panose="020B0604020202020204" pitchFamily="34" charset="0"/>
                <a:cs typeface="Arial" panose="020B0604020202020204" pitchFamily="34" charset="0"/>
              </a:rPr>
              <a:t>crab cavity and 800 MHz Landau cavity, </a:t>
            </a:r>
            <a:r>
              <a:rPr lang="en-US" altLang="zh-CN" sz="1800" dirty="0">
                <a:latin typeface="Arial" panose="020B0604020202020204" pitchFamily="34" charset="0"/>
                <a:cs typeface="Arial" panose="020B0604020202020204" pitchFamily="34" charset="0"/>
              </a:rPr>
              <a:t>BNL </a:t>
            </a:r>
            <a:r>
              <a:rPr lang="en-US" altLang="zh-CN" sz="1800" dirty="0" smtClean="0">
                <a:latin typeface="Arial" panose="020B0604020202020204" pitchFamily="34" charset="0"/>
                <a:cs typeface="Arial" panose="020B0604020202020204" pitchFamily="34" charset="0"/>
              </a:rPr>
              <a:t>ERL &amp; </a:t>
            </a:r>
            <a:r>
              <a:rPr lang="en-US" altLang="zh-CN" sz="1800" dirty="0" err="1" smtClean="0">
                <a:latin typeface="Arial" panose="020B0604020202020204" pitchFamily="34" charset="0"/>
                <a:cs typeface="Arial" panose="020B0604020202020204" pitchFamily="34" charset="0"/>
              </a:rPr>
              <a:t>eRHIC</a:t>
            </a:r>
            <a:r>
              <a:rPr lang="en-US" altLang="zh-CN" sz="1800" dirty="0" smtClean="0">
                <a:latin typeface="Arial" panose="020B0604020202020204" pitchFamily="34" charset="0"/>
                <a:cs typeface="Arial" panose="020B0604020202020204" pitchFamily="34" charset="0"/>
              </a:rPr>
              <a:t>. </a:t>
            </a:r>
          </a:p>
          <a:p>
            <a:pPr>
              <a:lnSpc>
                <a:spcPct val="120000"/>
              </a:lnSpc>
            </a:pPr>
            <a:r>
              <a:rPr lang="en-US" altLang="zh-CN" sz="1800" dirty="0" smtClean="0">
                <a:latin typeface="Arial" panose="020B0604020202020204" pitchFamily="34" charset="0"/>
                <a:cs typeface="Arial" panose="020B0604020202020204" pitchFamily="34" charset="0"/>
              </a:rPr>
              <a:t>CEPC bunch train issue: higher peak HOM power (pulsed)</a:t>
            </a:r>
            <a:endParaRPr lang="en-US" altLang="zh-CN" sz="1800" dirty="0">
              <a:latin typeface="Arial" panose="020B0604020202020204" pitchFamily="34" charset="0"/>
              <a:cs typeface="Arial" panose="020B0604020202020204" pitchFamily="34" charset="0"/>
            </a:endParaRPr>
          </a:p>
          <a:p>
            <a:pPr>
              <a:lnSpc>
                <a:spcPct val="120000"/>
              </a:lnSpc>
            </a:pPr>
            <a:endParaRPr lang="en-US" altLang="zh-CN" sz="1800" dirty="0">
              <a:latin typeface="Arial" panose="020B0604020202020204" pitchFamily="34" charset="0"/>
              <a:cs typeface="Arial" panose="020B0604020202020204" pitchFamily="34"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97" y="3983130"/>
            <a:ext cx="1327970" cy="84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367" y="4033573"/>
            <a:ext cx="1076320" cy="90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984397" y="5396151"/>
            <a:ext cx="2408168" cy="738664"/>
          </a:xfrm>
          <a:prstGeom prst="rect">
            <a:avLst/>
          </a:prstGeom>
          <a:noFill/>
        </p:spPr>
        <p:txBody>
          <a:bodyPr wrap="square" rtlCol="0">
            <a:spAutoFit/>
          </a:bodyPr>
          <a:lstStyle/>
          <a:p>
            <a:pPr algn="ctr"/>
            <a:r>
              <a:rPr lang="en-US" altLang="zh-CN" sz="1400" dirty="0">
                <a:solidFill>
                  <a:srgbClr val="002060"/>
                </a:solidFill>
                <a:latin typeface="Arial" panose="020B0604020202020204" pitchFamily="34" charset="0"/>
                <a:cs typeface="Arial" panose="020B0604020202020204" pitchFamily="34" charset="0"/>
              </a:rPr>
              <a:t>LHC narrowband and </a:t>
            </a:r>
            <a:r>
              <a:rPr lang="en-US" altLang="zh-CN" sz="1400" dirty="0" smtClean="0">
                <a:solidFill>
                  <a:srgbClr val="002060"/>
                </a:solidFill>
                <a:latin typeface="Arial" panose="020B0604020202020204" pitchFamily="34" charset="0"/>
                <a:cs typeface="Arial" panose="020B0604020202020204" pitchFamily="34" charset="0"/>
              </a:rPr>
              <a:t>broadband coupler: design 1 kW, test 600 W (4.5 K)</a:t>
            </a:r>
            <a:endParaRPr lang="en-US" altLang="zh-CN" sz="1400" dirty="0">
              <a:solidFill>
                <a:srgbClr val="002060"/>
              </a:solidFill>
              <a:latin typeface="Arial" panose="020B0604020202020204" pitchFamily="34" charset="0"/>
              <a:cs typeface="Arial" panose="020B0604020202020204" pitchFamily="34" charset="0"/>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205609" y="3963700"/>
            <a:ext cx="1460991" cy="14401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0" y="5519673"/>
            <a:ext cx="1800200" cy="523220"/>
          </a:xfrm>
          <a:prstGeom prst="rect">
            <a:avLst/>
          </a:prstGeom>
          <a:noFill/>
        </p:spPr>
        <p:txBody>
          <a:bodyPr wrap="square" rtlCol="0">
            <a:spAutoFit/>
          </a:bodyPr>
          <a:lstStyle/>
          <a:p>
            <a:pPr algn="ctr"/>
            <a:r>
              <a:rPr lang="en-US" altLang="zh-CN" sz="1400" dirty="0" smtClean="0">
                <a:solidFill>
                  <a:srgbClr val="002060"/>
                </a:solidFill>
                <a:latin typeface="Arial" panose="020B0604020202020204" pitchFamily="34" charset="0"/>
                <a:cs typeface="Arial" panose="020B0604020202020204" pitchFamily="34" charset="0"/>
              </a:rPr>
              <a:t>LEPII: 850 W / coupler (CW test)</a:t>
            </a:r>
            <a:endParaRPr lang="zh-CN" altLang="en-US" sz="1400" dirty="0">
              <a:solidFill>
                <a:srgbClr val="002060"/>
              </a:solidFill>
              <a:latin typeface="Arial" panose="020B0604020202020204" pitchFamily="34" charset="0"/>
              <a:cs typeface="Arial" panose="020B0604020202020204" pitchFamily="34" charset="0"/>
            </a:endParaRPr>
          </a:p>
        </p:txBody>
      </p:sp>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6913" y="4008086"/>
            <a:ext cx="1360170" cy="126015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3" name="矩形 12"/>
          <p:cNvSpPr/>
          <p:nvPr/>
        </p:nvSpPr>
        <p:spPr>
          <a:xfrm>
            <a:off x="72008" y="3864070"/>
            <a:ext cx="1800200" cy="2508667"/>
          </a:xfrm>
          <a:prstGeom prst="rect">
            <a:avLst/>
          </a:pr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 name="矩形 13"/>
          <p:cNvSpPr/>
          <p:nvPr/>
        </p:nvSpPr>
        <p:spPr>
          <a:xfrm>
            <a:off x="1908511" y="3864070"/>
            <a:ext cx="2555984" cy="2508667"/>
          </a:xfrm>
          <a:prstGeom prst="rect">
            <a:avLst/>
          </a:pr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 name="矩形 14"/>
          <p:cNvSpPr/>
          <p:nvPr/>
        </p:nvSpPr>
        <p:spPr>
          <a:xfrm>
            <a:off x="4510865" y="3864070"/>
            <a:ext cx="2304256" cy="2508667"/>
          </a:xfrm>
          <a:prstGeom prst="rect">
            <a:avLst/>
          </a:pr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t="22020" r="73215" b="29936"/>
          <a:stretch/>
        </p:blipFill>
        <p:spPr>
          <a:xfrm>
            <a:off x="5950913" y="4043723"/>
            <a:ext cx="825628" cy="1119685"/>
          </a:xfrm>
          <a:prstGeom prst="rect">
            <a:avLst/>
          </a:prstGeom>
          <a:ln>
            <a:noFill/>
          </a:ln>
        </p:spPr>
      </p:pic>
      <p:sp>
        <p:nvSpPr>
          <p:cNvPr id="17" name="TextBox 16"/>
          <p:cNvSpPr txBox="1"/>
          <p:nvPr/>
        </p:nvSpPr>
        <p:spPr>
          <a:xfrm>
            <a:off x="4582994" y="5611595"/>
            <a:ext cx="2232127" cy="523220"/>
          </a:xfrm>
          <a:prstGeom prst="rect">
            <a:avLst/>
          </a:prstGeom>
          <a:noFill/>
        </p:spPr>
        <p:txBody>
          <a:bodyPr wrap="square" rtlCol="0">
            <a:spAutoFit/>
          </a:bodyPr>
          <a:lstStyle/>
          <a:p>
            <a:r>
              <a:rPr lang="en-US" altLang="zh-CN" sz="1400" dirty="0">
                <a:solidFill>
                  <a:srgbClr val="002060"/>
                </a:solidFill>
                <a:latin typeface="Arial" panose="020B0604020202020204" pitchFamily="34" charset="0"/>
                <a:cs typeface="Arial" panose="020B0604020202020204" pitchFamily="34" charset="0"/>
              </a:rPr>
              <a:t>HL-LHC</a:t>
            </a:r>
            <a:r>
              <a:rPr lang="en-US" altLang="zh-CN" sz="1400" dirty="0" smtClean="0">
                <a:solidFill>
                  <a:srgbClr val="002060"/>
                </a:solidFill>
                <a:latin typeface="Arial" panose="020B0604020202020204" pitchFamily="34" charset="0"/>
                <a:cs typeface="Arial" panose="020B0604020202020204" pitchFamily="34" charset="0"/>
              </a:rPr>
              <a:t> 400 MHz crab &amp; DQW cavity: design 1 kW </a:t>
            </a:r>
            <a:endParaRPr lang="zh-CN" altLang="en-US" sz="1400" dirty="0">
              <a:solidFill>
                <a:srgbClr val="002060"/>
              </a:solidFill>
              <a:latin typeface="Arial" panose="020B0604020202020204" pitchFamily="34" charset="0"/>
              <a:cs typeface="Arial" panose="020B0604020202020204" pitchFamily="34" charset="0"/>
            </a:endParaRPr>
          </a:p>
        </p:txBody>
      </p:sp>
      <p:sp>
        <p:nvSpPr>
          <p:cNvPr id="18" name="矩形 17"/>
          <p:cNvSpPr/>
          <p:nvPr/>
        </p:nvSpPr>
        <p:spPr>
          <a:xfrm>
            <a:off x="6870037" y="3864070"/>
            <a:ext cx="2195744" cy="2508667"/>
          </a:xfrm>
          <a:prstGeom prst="rect">
            <a:avLst/>
          </a:pr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1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4609" y="3939002"/>
            <a:ext cx="1711172" cy="12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904221" y="5230159"/>
            <a:ext cx="2195744" cy="954107"/>
          </a:xfrm>
          <a:prstGeom prst="rect">
            <a:avLst/>
          </a:prstGeom>
          <a:noFill/>
        </p:spPr>
        <p:txBody>
          <a:bodyPr wrap="square" rtlCol="0">
            <a:spAutoFit/>
          </a:bodyPr>
          <a:lstStyle/>
          <a:p>
            <a:r>
              <a:rPr lang="en-US" altLang="zh-CN" sz="1400" dirty="0">
                <a:solidFill>
                  <a:srgbClr val="002060"/>
                </a:solidFill>
                <a:latin typeface="Arial" panose="020B0604020202020204" pitchFamily="34" charset="0"/>
                <a:cs typeface="Arial" panose="020B0604020202020204" pitchFamily="34" charset="0"/>
              </a:rPr>
              <a:t>HL-LHC 2nd harmonic </a:t>
            </a:r>
            <a:r>
              <a:rPr lang="en-US" altLang="zh-CN" sz="1400" dirty="0" smtClean="0">
                <a:solidFill>
                  <a:srgbClr val="002060"/>
                </a:solidFill>
                <a:latin typeface="Arial" panose="020B0604020202020204" pitchFamily="34" charset="0"/>
                <a:cs typeface="Arial" panose="020B0604020202020204" pitchFamily="34" charset="0"/>
              </a:rPr>
              <a:t>cavity (</a:t>
            </a:r>
            <a:r>
              <a:rPr lang="en-US" altLang="zh-CN" sz="1400" dirty="0">
                <a:solidFill>
                  <a:srgbClr val="002060"/>
                </a:solidFill>
                <a:latin typeface="Arial" panose="020B0604020202020204" pitchFamily="34" charset="0"/>
                <a:cs typeface="Arial" panose="020B0604020202020204" pitchFamily="34" charset="0"/>
              </a:rPr>
              <a:t>800 MHz): 2 </a:t>
            </a:r>
            <a:r>
              <a:rPr lang="en-US" altLang="zh-CN" sz="1400" dirty="0" smtClean="0">
                <a:solidFill>
                  <a:srgbClr val="002060"/>
                </a:solidFill>
                <a:latin typeface="Arial" panose="020B0604020202020204" pitchFamily="34" charset="0"/>
                <a:cs typeface="Arial" panose="020B0604020202020204" pitchFamily="34" charset="0"/>
              </a:rPr>
              <a:t>hook + 2 probe / cavity. 525 W / hook </a:t>
            </a:r>
            <a:r>
              <a:rPr lang="en-US" altLang="zh-CN" sz="1400" dirty="0">
                <a:solidFill>
                  <a:srgbClr val="002060"/>
                </a:solidFill>
                <a:latin typeface="Arial" panose="020B0604020202020204" pitchFamily="34" charset="0"/>
                <a:cs typeface="Arial" panose="020B0604020202020204" pitchFamily="34" charset="0"/>
              </a:rPr>
              <a:t>&amp; </a:t>
            </a:r>
            <a:r>
              <a:rPr lang="en-US" altLang="zh-CN" sz="1400" dirty="0" smtClean="0">
                <a:solidFill>
                  <a:srgbClr val="002060"/>
                </a:solidFill>
                <a:latin typeface="Arial" panose="020B0604020202020204" pitchFamily="34" charset="0"/>
                <a:cs typeface="Arial" panose="020B0604020202020204" pitchFamily="34" charset="0"/>
              </a:rPr>
              <a:t>61 W / probe</a:t>
            </a:r>
            <a:endParaRPr lang="en-US" altLang="zh-CN" sz="1400" dirty="0">
              <a:solidFill>
                <a:srgbClr val="002060"/>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a:xfrm>
            <a:off x="7086600" y="6492875"/>
            <a:ext cx="2057400" cy="365125"/>
          </a:xfrm>
        </p:spPr>
        <p:txBody>
          <a:bodyPr/>
          <a:lstStyle/>
          <a:p>
            <a:fld id="{48A81728-9918-4592-828C-656C119903F3}" type="slidenum">
              <a:rPr lang="zh-CN" altLang="en-US" smtClean="0">
                <a:solidFill>
                  <a:prstClr val="black">
                    <a:tint val="75000"/>
                  </a:prstClr>
                </a:solidFill>
              </a:rPr>
              <a:pPr/>
              <a:t>11</a:t>
            </a:fld>
            <a:endParaRPr lang="zh-CN" altLang="en-US" dirty="0">
              <a:solidFill>
                <a:prstClr val="black">
                  <a:tint val="75000"/>
                </a:prstClr>
              </a:solidFill>
            </a:endParaRPr>
          </a:p>
        </p:txBody>
      </p:sp>
    </p:spTree>
    <p:extLst>
      <p:ext uri="{BB962C8B-B14F-4D97-AF65-F5344CB8AC3E}">
        <p14:creationId xmlns:p14="http://schemas.microsoft.com/office/powerpoint/2010/main" val="3752879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31230"/>
            <a:ext cx="9144000" cy="1325563"/>
          </a:xfrm>
        </p:spPr>
        <p:txBody>
          <a:bodyPr>
            <a:normAutofit/>
          </a:bodyPr>
          <a:lstStyle/>
          <a:p>
            <a:pPr algn="ctr"/>
            <a:r>
              <a:rPr lang="en-US" altLang="zh-CN" sz="3600" dirty="0" smtClean="0">
                <a:latin typeface="Arial" panose="020B0604020202020204" pitchFamily="34" charset="0"/>
                <a:cs typeface="Arial" panose="020B0604020202020204" pitchFamily="34" charset="0"/>
              </a:rPr>
              <a:t>Coaxial HOM Coupler </a:t>
            </a:r>
            <a:r>
              <a:rPr lang="en-US" altLang="zh-CN" sz="3600" dirty="0">
                <a:latin typeface="Arial" panose="020B0604020202020204" pitchFamily="34" charset="0"/>
                <a:cs typeface="Arial" panose="020B0604020202020204" pitchFamily="34" charset="0"/>
              </a:rPr>
              <a:t>D</a:t>
            </a:r>
            <a:r>
              <a:rPr lang="en-US" altLang="zh-CN" sz="3600" dirty="0" smtClean="0">
                <a:latin typeface="Arial" panose="020B0604020202020204" pitchFamily="34" charset="0"/>
                <a:cs typeface="Arial" panose="020B0604020202020204" pitchFamily="34" charset="0"/>
              </a:rPr>
              <a:t>esign</a:t>
            </a:r>
            <a:endParaRPr lang="zh-CN" altLang="en-US" sz="3600" dirty="0">
              <a:latin typeface="Arial" panose="020B0604020202020204" pitchFamily="34" charset="0"/>
              <a:cs typeface="Arial" panose="020B0604020202020204" pitchFamily="34" charset="0"/>
            </a:endParaRPr>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20072" y="1682298"/>
            <a:ext cx="3456384" cy="1911652"/>
          </a:xfr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915" y="4490608"/>
            <a:ext cx="3795573" cy="1656557"/>
          </a:xfrm>
          <a:prstGeom prst="rect">
            <a:avLst/>
          </a:prstGeom>
        </p:spPr>
      </p:pic>
      <p:sp>
        <p:nvSpPr>
          <p:cNvPr id="6" name="TextBox 5"/>
          <p:cNvSpPr txBox="1"/>
          <p:nvPr/>
        </p:nvSpPr>
        <p:spPr>
          <a:xfrm>
            <a:off x="207422" y="1485157"/>
            <a:ext cx="5208567" cy="1643527"/>
          </a:xfrm>
          <a:prstGeom prst="rect">
            <a:avLst/>
          </a:prstGeom>
          <a:noFill/>
        </p:spPr>
        <p:txBody>
          <a:bodyPr wrap="square" rtlCol="0">
            <a:spAutoFit/>
          </a:bodyPr>
          <a:lstStyle/>
          <a:p>
            <a:pPr>
              <a:lnSpc>
                <a:spcPct val="120000"/>
              </a:lnSpc>
            </a:pPr>
            <a:r>
              <a:rPr lang="en-US" altLang="zh-CN" sz="2000" dirty="0" smtClean="0">
                <a:solidFill>
                  <a:srgbClr val="0A4BEC"/>
                </a:solidFill>
                <a:latin typeface="Arial" panose="020B0604020202020204" pitchFamily="34" charset="0"/>
                <a:cs typeface="Arial" panose="020B0604020202020204" pitchFamily="34" charset="0"/>
              </a:rPr>
              <a:t>Tuning procedure:</a:t>
            </a:r>
          </a:p>
          <a:p>
            <a:pPr marL="285750" indent="-285750">
              <a:lnSpc>
                <a:spcPct val="120000"/>
              </a:lnSpc>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Equivalent circuit (transmission line model)</a:t>
            </a:r>
          </a:p>
          <a:p>
            <a:pPr marL="285750" indent="-285750">
              <a:lnSpc>
                <a:spcPct val="120000"/>
              </a:lnSpc>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Component optimization based on S21 curve</a:t>
            </a:r>
          </a:p>
          <a:p>
            <a:pPr marL="285750" indent="-285750">
              <a:lnSpc>
                <a:spcPct val="120000"/>
              </a:lnSpc>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Convert to 3D model</a:t>
            </a:r>
          </a:p>
          <a:p>
            <a:pPr marL="285750" indent="-285750">
              <a:lnSpc>
                <a:spcPct val="120000"/>
              </a:lnSpc>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EM simulations: fine tuning (3D components)</a:t>
            </a:r>
            <a:endParaRPr lang="zh-CN" altLang="en-US" sz="1600" dirty="0">
              <a:latin typeface="Arial" panose="020B0604020202020204" pitchFamily="34" charset="0"/>
              <a:cs typeface="Arial" panose="020B0604020202020204" pitchFamily="34" charset="0"/>
            </a:endParaRPr>
          </a:p>
        </p:txBody>
      </p:sp>
      <p:sp>
        <p:nvSpPr>
          <p:cNvPr id="7" name="TextBox 6"/>
          <p:cNvSpPr txBox="1"/>
          <p:nvPr/>
        </p:nvSpPr>
        <p:spPr>
          <a:xfrm>
            <a:off x="5220073" y="3653122"/>
            <a:ext cx="3528391" cy="738664"/>
          </a:xfrm>
          <a:prstGeom prst="rect">
            <a:avLst/>
          </a:prstGeom>
          <a:noFill/>
        </p:spPr>
        <p:txBody>
          <a:bodyPr wrap="square" rtlCol="0">
            <a:spAutoFit/>
          </a:bodyPr>
          <a:lstStyle/>
          <a:p>
            <a:r>
              <a:rPr lang="en-US" altLang="zh-CN" sz="1400" dirty="0" smtClean="0">
                <a:solidFill>
                  <a:srgbClr val="C00000"/>
                </a:solidFill>
                <a:latin typeface="Arial" panose="020B0604020202020204" pitchFamily="34" charset="0"/>
                <a:cs typeface="Arial" panose="020B0604020202020204" pitchFamily="34" charset="0"/>
              </a:rPr>
              <a:t>CEPC: </a:t>
            </a:r>
            <a:r>
              <a:rPr lang="en-US" altLang="zh-CN" sz="1400" dirty="0" smtClean="0">
                <a:latin typeface="Arial" panose="020B0604020202020204" pitchFamily="34" charset="0"/>
                <a:cs typeface="Arial" panose="020B0604020202020204" pitchFamily="34" charset="0"/>
              </a:rPr>
              <a:t>2-cell 650 MHz cavity + 2 HOM couplers + FPC. LLRF test, </a:t>
            </a:r>
            <a:r>
              <a:rPr lang="en-US" altLang="zh-CN" sz="1400" dirty="0" smtClean="0">
                <a:solidFill>
                  <a:srgbClr val="FF0000"/>
                </a:solidFill>
                <a:latin typeface="Arial" panose="020B0604020202020204" pitchFamily="34" charset="0"/>
                <a:cs typeface="Arial" panose="020B0604020202020204" pitchFamily="34" charset="0"/>
              </a:rPr>
              <a:t>HLRF test at RT and with cavity at 2 K</a:t>
            </a:r>
            <a:r>
              <a:rPr lang="en-US" altLang="zh-CN" sz="1400" dirty="0" smtClean="0">
                <a:solidFill>
                  <a:srgbClr val="0000FF"/>
                </a:solidFill>
                <a:latin typeface="Arial" panose="020B0604020202020204" pitchFamily="34" charset="0"/>
                <a:cs typeface="Arial" panose="020B0604020202020204" pitchFamily="34" charset="0"/>
              </a:rPr>
              <a:t>.</a:t>
            </a:r>
            <a:endParaRPr lang="zh-CN" altLang="en-US" sz="1400" dirty="0">
              <a:solidFill>
                <a:srgbClr val="0000FF"/>
              </a:solidFill>
              <a:latin typeface="Arial" panose="020B0604020202020204" pitchFamily="34" charset="0"/>
              <a:cs typeface="Arial" panose="020B0604020202020204" pitchFamily="34" charset="0"/>
            </a:endParaRPr>
          </a:p>
        </p:txBody>
      </p:sp>
      <p:sp>
        <p:nvSpPr>
          <p:cNvPr id="8" name="TextBox 7"/>
          <p:cNvSpPr txBox="1"/>
          <p:nvPr/>
        </p:nvSpPr>
        <p:spPr>
          <a:xfrm>
            <a:off x="207422" y="3090351"/>
            <a:ext cx="4176464" cy="757130"/>
          </a:xfrm>
          <a:prstGeom prst="rect">
            <a:avLst/>
          </a:prstGeom>
          <a:noFill/>
        </p:spPr>
        <p:txBody>
          <a:bodyPr wrap="square" rtlCol="0">
            <a:spAutoFit/>
          </a:bodyPr>
          <a:lstStyle/>
          <a:p>
            <a:pPr>
              <a:lnSpc>
                <a:spcPct val="120000"/>
              </a:lnSpc>
            </a:pPr>
            <a:r>
              <a:rPr lang="en-US" altLang="zh-CN" sz="2000" dirty="0" smtClean="0">
                <a:solidFill>
                  <a:srgbClr val="0A4BEC"/>
                </a:solidFill>
                <a:latin typeface="Arial" panose="020B0604020202020204" pitchFamily="34" charset="0"/>
                <a:cs typeface="Arial" panose="020B0604020202020204" pitchFamily="34" charset="0"/>
              </a:rPr>
              <a:t>Transmission line model:</a:t>
            </a:r>
          </a:p>
          <a:p>
            <a:pPr marL="342900" indent="-342900">
              <a:lnSpc>
                <a:spcPct val="120000"/>
              </a:lnSpc>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Initial estimation for design by a TLM</a:t>
            </a:r>
            <a:endParaRPr lang="zh-CN" altLang="en-US" sz="16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99" y="4050837"/>
            <a:ext cx="459105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652120" y="6218801"/>
            <a:ext cx="3096344" cy="307777"/>
          </a:xfrm>
          <a:prstGeom prst="rect">
            <a:avLst/>
          </a:prstGeom>
          <a:noFill/>
        </p:spPr>
        <p:txBody>
          <a:bodyPr wrap="square" rtlCol="0">
            <a:spAutoFit/>
          </a:bodyPr>
          <a:lstStyle/>
          <a:p>
            <a:r>
              <a:rPr lang="en-US" altLang="zh-CN" sz="1400" dirty="0" smtClean="0">
                <a:solidFill>
                  <a:srgbClr val="C00000"/>
                </a:solidFill>
                <a:latin typeface="Arial" panose="020B0604020202020204" pitchFamily="34" charset="0"/>
                <a:cs typeface="Arial" panose="020B0604020202020204" pitchFamily="34" charset="0"/>
              </a:rPr>
              <a:t>S21 curve for the HOM coupler</a:t>
            </a:r>
            <a:endParaRPr lang="zh-CN" altLang="en-US" sz="1400" dirty="0">
              <a:solidFill>
                <a:srgbClr val="C00000"/>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12</a:t>
            </a:fld>
            <a:endParaRPr lang="zh-CN" altLang="en-US">
              <a:solidFill>
                <a:prstClr val="black">
                  <a:tint val="75000"/>
                </a:prstClr>
              </a:solidFill>
            </a:endParaRPr>
          </a:p>
        </p:txBody>
      </p:sp>
    </p:spTree>
    <p:extLst>
      <p:ext uri="{BB962C8B-B14F-4D97-AF65-F5344CB8AC3E}">
        <p14:creationId xmlns:p14="http://schemas.microsoft.com/office/powerpoint/2010/main" val="3795006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0487" y="530636"/>
            <a:ext cx="8229600" cy="706090"/>
          </a:xfrm>
        </p:spPr>
        <p:txBody>
          <a:bodyPr>
            <a:normAutofit/>
          </a:bodyPr>
          <a:lstStyle/>
          <a:p>
            <a:pPr algn="ctr"/>
            <a:r>
              <a:rPr lang="en-US" altLang="zh-CN" sz="3600" dirty="0" smtClean="0">
                <a:latin typeface="Arial" panose="020B0604020202020204" pitchFamily="34" charset="0"/>
                <a:cs typeface="Arial" panose="020B0604020202020204" pitchFamily="34" charset="0"/>
              </a:rPr>
              <a:t>HOM Absorber Design</a:t>
            </a:r>
            <a:endParaRPr lang="zh-CN" altLang="en-US" sz="3600" dirty="0">
              <a:latin typeface="Arial" panose="020B0604020202020204" pitchFamily="34" charset="0"/>
              <a:cs typeface="Arial" panose="020B0604020202020204" pitchFamily="34" charset="0"/>
            </a:endParaRPr>
          </a:p>
        </p:txBody>
      </p:sp>
      <p:sp>
        <p:nvSpPr>
          <p:cNvPr id="4" name="TextBox 3"/>
          <p:cNvSpPr txBox="1"/>
          <p:nvPr/>
        </p:nvSpPr>
        <p:spPr>
          <a:xfrm>
            <a:off x="400469" y="1793627"/>
            <a:ext cx="8543366" cy="400110"/>
          </a:xfrm>
          <a:prstGeom prst="rect">
            <a:avLst/>
          </a:prstGeom>
          <a:noFill/>
        </p:spPr>
        <p:txBody>
          <a:bodyPr wrap="square" rtlCol="0">
            <a:spAutoFit/>
          </a:bodyPr>
          <a:lstStyle/>
          <a:p>
            <a:r>
              <a:rPr lang="en-US" altLang="zh-CN" sz="2000" dirty="0" smtClean="0">
                <a:latin typeface="Arial" panose="020B0604020202020204" pitchFamily="34" charset="0"/>
                <a:cs typeface="Arial" panose="020B0604020202020204" pitchFamily="34" charset="0"/>
              </a:rPr>
              <a:t>5 kW beam pipe absorber at RT for HOM of the high frequency part.</a:t>
            </a:r>
            <a:endParaRPr lang="zh-CN" altLang="en-US" sz="2000" dirty="0">
              <a:latin typeface="Arial" panose="020B0604020202020204" pitchFamily="34" charset="0"/>
              <a:cs typeface="Arial" panose="020B0604020202020204" pitchFamily="34" charset="0"/>
            </a:endParaRPr>
          </a:p>
        </p:txBody>
      </p:sp>
      <p:pic>
        <p:nvPicPr>
          <p:cNvPr id="5" name="Picture 4" descr="IMAGE_0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1228" y="2408948"/>
            <a:ext cx="1622462" cy="190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0469" y="2355701"/>
            <a:ext cx="2279791"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sz="2000" dirty="0" smtClean="0">
                <a:solidFill>
                  <a:srgbClr val="C00000"/>
                </a:solidFill>
                <a:latin typeface="Arial" panose="020B0604020202020204" pitchFamily="34" charset="0"/>
                <a:cs typeface="Arial" panose="020B0604020202020204" pitchFamily="34" charset="0"/>
              </a:rPr>
              <a:t>Design procedure:</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323528" y="2879983"/>
            <a:ext cx="5040560" cy="286232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Choose the size of pipe</a:t>
            </a:r>
          </a:p>
          <a:p>
            <a:pPr marL="285750" indent="-285750">
              <a:buFont typeface="Arial" panose="020B0604020202020204" pitchFamily="34" charset="0"/>
              <a:buChar char="•"/>
            </a:pPr>
            <a:endParaRPr lang="en-US" altLang="zh-CN"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Select the absorber, prefer to ferrite</a:t>
            </a:r>
          </a:p>
          <a:p>
            <a:pPr marL="285750" indent="-285750">
              <a:buFont typeface="Arial" panose="020B0604020202020204" pitchFamily="34" charset="0"/>
              <a:buChar char="•"/>
            </a:pPr>
            <a:endParaRPr lang="en-US" altLang="zh-CN"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dirty="0" smtClean="0">
              <a:latin typeface="Arial" panose="020B0604020202020204" pitchFamily="34" charset="0"/>
              <a:cs typeface="Arial" panose="020B0604020202020204" pitchFamily="34" charset="0"/>
            </a:endParaRPr>
          </a:p>
          <a:p>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Optimize the absorber shape and position</a:t>
            </a:r>
          </a:p>
          <a:p>
            <a:pPr marL="285750" indent="-285750">
              <a:buFont typeface="Arial" panose="020B0604020202020204" pitchFamily="34" charset="0"/>
              <a:buChar char="•"/>
            </a:pPr>
            <a:endParaRPr lang="en-US" altLang="zh-CN"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dirty="0" smtClean="0">
                <a:latin typeface="Arial" panose="020B0604020202020204" pitchFamily="34" charset="0"/>
                <a:cs typeface="Arial" panose="020B0604020202020204" pitchFamily="34" charset="0"/>
              </a:rPr>
              <a:t>Simulate the heating of damper</a:t>
            </a:r>
            <a:endParaRPr lang="zh-CN" altLang="en-US" dirty="0">
              <a:latin typeface="Arial" panose="020B0604020202020204" pitchFamily="34" charset="0"/>
              <a:cs typeface="Arial" panose="020B0604020202020204" pitchFamily="34" charset="0"/>
            </a:endParaRPr>
          </a:p>
        </p:txBody>
      </p:sp>
      <p:sp>
        <p:nvSpPr>
          <p:cNvPr id="11" name="TextBox 10"/>
          <p:cNvSpPr txBox="1"/>
          <p:nvPr/>
        </p:nvSpPr>
        <p:spPr>
          <a:xfrm>
            <a:off x="3109844" y="2841128"/>
            <a:ext cx="1991379" cy="400110"/>
          </a:xfrm>
          <a:prstGeom prst="rect">
            <a:avLst/>
          </a:prstGeom>
          <a:noFill/>
        </p:spPr>
        <p:txBody>
          <a:bodyPr wrap="none" rtlCol="0">
            <a:spAutoFit/>
          </a:bodyPr>
          <a:lstStyle/>
          <a:p>
            <a:r>
              <a:rPr lang="en-US" altLang="zh-CN" dirty="0" smtClean="0">
                <a:solidFill>
                  <a:srgbClr val="0033CC"/>
                </a:solidFill>
                <a:latin typeface="Arial" panose="020B0604020202020204" pitchFamily="34" charset="0"/>
                <a:cs typeface="Arial" panose="020B0604020202020204" pitchFamily="34" charset="0"/>
              </a:rPr>
              <a:t>according to </a:t>
            </a:r>
            <a:r>
              <a:rPr lang="en-US" altLang="zh-CN" sz="2000" dirty="0" err="1" smtClean="0">
                <a:solidFill>
                  <a:srgbClr val="0033CC"/>
                </a:solidFill>
                <a:latin typeface="Arial" panose="020B0604020202020204" pitchFamily="34" charset="0"/>
                <a:cs typeface="Arial" panose="020B0604020202020204" pitchFamily="34" charset="0"/>
              </a:rPr>
              <a:t>f</a:t>
            </a:r>
            <a:r>
              <a:rPr lang="en-US" altLang="zh-CN" sz="2000" baseline="-25000" dirty="0" err="1" smtClean="0">
                <a:solidFill>
                  <a:srgbClr val="0033CC"/>
                </a:solidFill>
                <a:latin typeface="Arial" panose="020B0604020202020204" pitchFamily="34" charset="0"/>
                <a:cs typeface="Arial" panose="020B0604020202020204" pitchFamily="34" charset="0"/>
              </a:rPr>
              <a:t>cutoff</a:t>
            </a:r>
            <a:endParaRPr lang="zh-CN" altLang="en-US" sz="2000" baseline="-25000" dirty="0">
              <a:solidFill>
                <a:srgbClr val="0033CC"/>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644868" y="3803312"/>
                <a:ext cx="3816424" cy="646331"/>
              </a:xfrm>
              <a:prstGeom prst="rect">
                <a:avLst/>
              </a:prstGeom>
              <a:noFill/>
            </p:spPr>
            <p:txBody>
              <a:bodyPr wrap="square" rtlCol="0">
                <a:spAutoFit/>
              </a:bodyPr>
              <a:lstStyle/>
              <a:p>
                <a:r>
                  <a:rPr lang="en-US" altLang="zh-CN" dirty="0" smtClean="0">
                    <a:solidFill>
                      <a:srgbClr val="0033CC"/>
                    </a:solidFill>
                    <a:latin typeface="Arial" panose="020B0604020202020204" pitchFamily="34" charset="0"/>
                    <a:cs typeface="Arial" panose="020B0604020202020204" pitchFamily="34" charset="0"/>
                  </a:rPr>
                  <a:t>measure the complex </a:t>
                </a:r>
                <a14:m>
                  <m:oMath xmlns:m="http://schemas.openxmlformats.org/officeDocument/2006/math">
                    <m:r>
                      <a:rPr lang="zh-CN" altLang="en-US" i="1" dirty="0" smtClean="0">
                        <a:solidFill>
                          <a:srgbClr val="0033CC"/>
                        </a:solidFill>
                        <a:latin typeface="Cambria Math"/>
                      </a:rPr>
                      <m:t>𝜀</m:t>
                    </m:r>
                  </m:oMath>
                </a14:m>
                <a:r>
                  <a:rPr lang="en-US" altLang="zh-CN" dirty="0" smtClean="0">
                    <a:solidFill>
                      <a:srgbClr val="0033CC"/>
                    </a:solidFill>
                    <a:latin typeface="Arial" panose="020B0604020202020204" pitchFamily="34" charset="0"/>
                    <a:cs typeface="Arial" panose="020B0604020202020204" pitchFamily="34" charset="0"/>
                  </a:rPr>
                  <a:t> &amp; </a:t>
                </a:r>
                <a14:m>
                  <m:oMath xmlns:m="http://schemas.openxmlformats.org/officeDocument/2006/math">
                    <m:r>
                      <a:rPr lang="zh-CN" altLang="en-US" i="1" dirty="0" smtClean="0">
                        <a:solidFill>
                          <a:srgbClr val="0033CC"/>
                        </a:solidFill>
                        <a:latin typeface="Cambria Math"/>
                      </a:rPr>
                      <m:t>𝜇</m:t>
                    </m:r>
                  </m:oMath>
                </a14:m>
                <a:r>
                  <a:rPr lang="en-US" altLang="zh-CN" dirty="0" smtClean="0">
                    <a:solidFill>
                      <a:srgbClr val="0033CC"/>
                    </a:solidFill>
                    <a:latin typeface="Arial" panose="020B0604020202020204" pitchFamily="34" charset="0"/>
                    <a:cs typeface="Arial" panose="020B0604020202020204" pitchFamily="34" charset="0"/>
                  </a:rPr>
                  <a:t>, check the absorbing capacity</a:t>
                </a:r>
                <a:endParaRPr lang="zh-CN" altLang="en-US" dirty="0">
                  <a:solidFill>
                    <a:srgbClr val="0033CC"/>
                  </a:solidFill>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44868" y="3803312"/>
                <a:ext cx="3816424" cy="646331"/>
              </a:xfrm>
              <a:prstGeom prst="rect">
                <a:avLst/>
              </a:prstGeom>
              <a:blipFill rotWithShape="0">
                <a:blip r:embed="rId4"/>
                <a:stretch>
                  <a:fillRect l="-1438" t="-5660" b="-14151"/>
                </a:stretch>
              </a:blipFill>
            </p:spPr>
            <p:txBody>
              <a:bodyPr/>
              <a:lstStyle/>
              <a:p>
                <a:r>
                  <a:rPr lang="zh-CN" altLang="en-US">
                    <a:noFill/>
                  </a:rPr>
                  <a:t> </a:t>
                </a:r>
              </a:p>
            </p:txBody>
          </p:sp>
        </mc:Fallback>
      </mc:AlternateContent>
      <p:sp>
        <p:nvSpPr>
          <p:cNvPr id="115" name="TextBox 114"/>
          <p:cNvSpPr txBox="1"/>
          <p:nvPr/>
        </p:nvSpPr>
        <p:spPr>
          <a:xfrm>
            <a:off x="632615" y="4895927"/>
            <a:ext cx="3583127" cy="369332"/>
          </a:xfrm>
          <a:prstGeom prst="rect">
            <a:avLst/>
          </a:prstGeom>
          <a:noFill/>
        </p:spPr>
        <p:txBody>
          <a:bodyPr wrap="square" rtlCol="0">
            <a:spAutoFit/>
          </a:bodyPr>
          <a:lstStyle/>
          <a:p>
            <a:r>
              <a:rPr lang="en-US" altLang="zh-CN" dirty="0">
                <a:solidFill>
                  <a:srgbClr val="0033CC"/>
                </a:solidFill>
                <a:latin typeface="Arial" panose="020B0604020202020204" pitchFamily="34" charset="0"/>
                <a:cs typeface="Arial" panose="020B0604020202020204" pitchFamily="34" charset="0"/>
              </a:rPr>
              <a:t>r</a:t>
            </a:r>
            <a:r>
              <a:rPr lang="en-US" altLang="zh-CN" dirty="0" smtClean="0">
                <a:solidFill>
                  <a:srgbClr val="0033CC"/>
                </a:solidFill>
                <a:latin typeface="Arial" panose="020B0604020202020204" pitchFamily="34" charset="0"/>
                <a:cs typeface="Arial" panose="020B0604020202020204" pitchFamily="34" charset="0"/>
              </a:rPr>
              <a:t>educe Q</a:t>
            </a:r>
            <a:r>
              <a:rPr lang="en-US" altLang="zh-CN" baseline="-25000" dirty="0" smtClean="0">
                <a:solidFill>
                  <a:srgbClr val="0033CC"/>
                </a:solidFill>
                <a:latin typeface="Arial" panose="020B0604020202020204" pitchFamily="34" charset="0"/>
                <a:cs typeface="Arial" panose="020B0604020202020204" pitchFamily="34" charset="0"/>
              </a:rPr>
              <a:t>L</a:t>
            </a:r>
            <a:r>
              <a:rPr lang="en-US" altLang="zh-CN" dirty="0" smtClean="0">
                <a:solidFill>
                  <a:srgbClr val="0033CC"/>
                </a:solidFill>
                <a:latin typeface="Arial" panose="020B0604020202020204" pitchFamily="34" charset="0"/>
                <a:cs typeface="Arial" panose="020B0604020202020204" pitchFamily="34" charset="0"/>
              </a:rPr>
              <a:t> of HOM in the system </a:t>
            </a:r>
            <a:endParaRPr lang="zh-CN" altLang="en-US" dirty="0">
              <a:solidFill>
                <a:srgbClr val="0033CC"/>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900" y="4435316"/>
            <a:ext cx="3599596" cy="1924438"/>
          </a:xfrm>
          <a:prstGeom prst="rect">
            <a:avLst/>
          </a:prstGeom>
        </p:spPr>
      </p:pic>
      <p:sp>
        <p:nvSpPr>
          <p:cNvPr id="8" name="灯片编号占位符 7"/>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13</a:t>
            </a:fld>
            <a:endParaRPr lang="zh-CN" altLang="en-US">
              <a:solidFill>
                <a:prstClr val="black">
                  <a:tint val="75000"/>
                </a:prstClr>
              </a:solidFill>
            </a:endParaRPr>
          </a:p>
        </p:txBody>
      </p:sp>
    </p:spTree>
    <p:extLst>
      <p:ext uri="{BB962C8B-B14F-4D97-AF65-F5344CB8AC3E}">
        <p14:creationId xmlns:p14="http://schemas.microsoft.com/office/powerpoint/2010/main" val="2027190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5099" y="578771"/>
            <a:ext cx="8679530" cy="1325563"/>
          </a:xfrm>
        </p:spPr>
        <p:txBody>
          <a:bodyPr>
            <a:noAutofit/>
          </a:bodyPr>
          <a:lstStyle/>
          <a:p>
            <a:pPr algn="ctr"/>
            <a:r>
              <a:rPr lang="en-US" altLang="zh-CN" sz="3600" dirty="0">
                <a:latin typeface="Arial" panose="020B0604020202020204" pitchFamily="34" charset="0"/>
                <a:cs typeface="Arial" panose="020B0604020202020204" pitchFamily="34" charset="0"/>
              </a:rPr>
              <a:t>RF-Shielded Bellows </a:t>
            </a:r>
            <a:r>
              <a:rPr lang="en-US" altLang="zh-CN" sz="3600" dirty="0" smtClean="0">
                <a:latin typeface="Arial" panose="020B0604020202020204" pitchFamily="34" charset="0"/>
                <a:cs typeface="Arial" panose="020B0604020202020204" pitchFamily="34" charset="0"/>
              </a:rPr>
              <a:t>for MR Cavity </a:t>
            </a:r>
            <a:r>
              <a:rPr lang="zh-CN" altLang="en-US" sz="3600" dirty="0"/>
              <a:t/>
            </a:r>
            <a:br>
              <a:rPr lang="zh-CN" altLang="en-US" sz="3600" dirty="0"/>
            </a:br>
            <a:endParaRPr lang="zh-CN" altLang="en-US" sz="3200" dirty="0"/>
          </a:p>
        </p:txBody>
      </p:sp>
      <p:sp>
        <p:nvSpPr>
          <p:cNvPr id="6" name="Text Box 8"/>
          <p:cNvSpPr txBox="1">
            <a:spLocks noChangeArrowheads="1"/>
          </p:cNvSpPr>
          <p:nvPr/>
        </p:nvSpPr>
        <p:spPr bwMode="auto">
          <a:xfrm>
            <a:off x="350354" y="1989792"/>
            <a:ext cx="7802333" cy="4286558"/>
          </a:xfrm>
          <a:prstGeom prst="rect">
            <a:avLst/>
          </a:prstGeom>
          <a:noFill/>
          <a:ln w="9525">
            <a:noFill/>
            <a:miter lim="800000"/>
            <a:headEnd/>
            <a:tailEnd/>
          </a:ln>
          <a:effectLst/>
        </p:spPr>
        <p:txBody>
          <a:bodyPr wrap="square">
            <a:spAutoFit/>
          </a:bodyPr>
          <a:lstStyle/>
          <a:p>
            <a:pPr marL="285750" indent="-285750">
              <a:lnSpc>
                <a:spcPct val="110000"/>
              </a:lnSpc>
              <a:spcBef>
                <a:spcPts val="600"/>
              </a:spcBef>
              <a:buClr>
                <a:srgbClr val="0000CC"/>
              </a:buClr>
              <a:buFont typeface="Arial" panose="020B0604020202020204" pitchFamily="34" charset="0"/>
              <a:buChar char="•"/>
            </a:pPr>
            <a:r>
              <a:rPr lang="en-US" altLang="zh-CN" dirty="0">
                <a:solidFill>
                  <a:srgbClr val="0E45B2"/>
                </a:solidFill>
                <a:latin typeface="Arial" panose="020B0604020202020204" pitchFamily="34" charset="0"/>
                <a:cs typeface="Arial" panose="020B0604020202020204" pitchFamily="34" charset="0"/>
              </a:rPr>
              <a:t>  RF-Shielded Bellows using in BEPCII</a:t>
            </a:r>
          </a:p>
          <a:p>
            <a:pPr marL="720000" lvl="1" indent="-216000" defTabSz="685800">
              <a:lnSpc>
                <a:spcPct val="110000"/>
              </a:lnSpc>
              <a:spcBef>
                <a:spcPts val="600"/>
              </a:spcBef>
              <a:buClr>
                <a:srgbClr val="0BB544"/>
              </a:buClr>
              <a:buSzPct val="80000"/>
              <a:buFont typeface="Calibri" panose="020F0502020204030204" pitchFamily="34" charset="0"/>
              <a:buChar char="−"/>
            </a:pPr>
            <a:r>
              <a:rPr lang="en-US" altLang="zh-CN" sz="1700" dirty="0" smtClean="0">
                <a:latin typeface="Arial" panose="020B0604020202020204" pitchFamily="34" charset="0"/>
                <a:cs typeface="Arial" panose="020B0604020202020204" pitchFamily="34" charset="0"/>
              </a:rPr>
              <a:t>Compensate </a:t>
            </a:r>
            <a:r>
              <a:rPr lang="en-US" altLang="zh-CN" sz="1700" dirty="0">
                <a:latin typeface="Arial" panose="020B0604020202020204" pitchFamily="34" charset="0"/>
                <a:cs typeface="Arial" panose="020B0604020202020204" pitchFamily="34" charset="0"/>
              </a:rPr>
              <a:t>dimensional error </a:t>
            </a:r>
          </a:p>
          <a:p>
            <a:pPr marL="720000" lvl="1" indent="-216000" defTabSz="685800">
              <a:lnSpc>
                <a:spcPct val="110000"/>
              </a:lnSpc>
              <a:spcBef>
                <a:spcPts val="600"/>
              </a:spcBef>
              <a:buClr>
                <a:srgbClr val="0BB544"/>
              </a:buClr>
              <a:buSzPct val="80000"/>
              <a:buFont typeface="Calibri" panose="020F0502020204030204" pitchFamily="34" charset="0"/>
              <a:buChar char="−"/>
            </a:pPr>
            <a:r>
              <a:rPr lang="en-US" altLang="zh-CN" sz="1700" dirty="0" smtClean="0">
                <a:latin typeface="Arial" panose="020B0604020202020204" pitchFamily="34" charset="0"/>
                <a:cs typeface="Arial" panose="020B0604020202020204" pitchFamily="34" charset="0"/>
              </a:rPr>
              <a:t>RF</a:t>
            </a:r>
            <a:r>
              <a:rPr lang="en-US" altLang="zh-CN" sz="1700" dirty="0">
                <a:latin typeface="Arial" panose="020B0604020202020204" pitchFamily="34" charset="0"/>
                <a:cs typeface="Arial" panose="020B0604020202020204" pitchFamily="34" charset="0"/>
              </a:rPr>
              <a:t> shielding </a:t>
            </a:r>
          </a:p>
          <a:p>
            <a:pPr marL="285750" indent="-285750">
              <a:lnSpc>
                <a:spcPct val="110000"/>
              </a:lnSpc>
              <a:spcBef>
                <a:spcPts val="1800"/>
              </a:spcBef>
              <a:buClr>
                <a:srgbClr val="0000CC"/>
              </a:buClr>
              <a:buFont typeface="Arial" panose="020B0604020202020204" pitchFamily="34" charset="0"/>
              <a:buChar char="•"/>
            </a:pPr>
            <a:r>
              <a:rPr lang="en-US" altLang="zh-CN" dirty="0">
                <a:solidFill>
                  <a:srgbClr val="0E45B2"/>
                </a:solidFill>
                <a:latin typeface="Arial" panose="020B0604020202020204" pitchFamily="34" charset="0"/>
                <a:cs typeface="Arial" panose="020B0604020202020204" pitchFamily="34" charset="0"/>
              </a:rPr>
              <a:t> Challenge for </a:t>
            </a:r>
            <a:r>
              <a:rPr lang="en-US" altLang="zh-CN" dirty="0" smtClean="0">
                <a:solidFill>
                  <a:srgbClr val="0E45B2"/>
                </a:solidFill>
                <a:latin typeface="Arial" panose="020B0604020202020204" pitchFamily="34" charset="0"/>
                <a:cs typeface="Arial" panose="020B0604020202020204" pitchFamily="34" charset="0"/>
              </a:rPr>
              <a:t>CEPC SRF cavity</a:t>
            </a:r>
            <a:endParaRPr lang="en-US" altLang="zh-CN" dirty="0">
              <a:latin typeface="Arial" panose="020B0604020202020204" pitchFamily="34" charset="0"/>
              <a:cs typeface="Arial" panose="020B0604020202020204" pitchFamily="34" charset="0"/>
            </a:endParaRPr>
          </a:p>
          <a:p>
            <a:pPr marL="720000" lvl="1" indent="-216000" defTabSz="685800">
              <a:lnSpc>
                <a:spcPct val="110000"/>
              </a:lnSpc>
              <a:spcBef>
                <a:spcPts val="600"/>
              </a:spcBef>
              <a:buClr>
                <a:srgbClr val="0BB544"/>
              </a:buClr>
              <a:buSzPct val="80000"/>
              <a:buFont typeface="Calibri" panose="020F0502020204030204" pitchFamily="34" charset="0"/>
              <a:buChar char="−"/>
            </a:pPr>
            <a:r>
              <a:rPr lang="en-US" altLang="zh-CN" sz="1700" dirty="0" smtClean="0">
                <a:latin typeface="Arial" panose="020B0604020202020204" pitchFamily="34" charset="0"/>
                <a:cs typeface="Arial" panose="020B0604020202020204" pitchFamily="34" charset="0"/>
              </a:rPr>
              <a:t>Cleanliness</a:t>
            </a:r>
            <a:r>
              <a:rPr lang="en-US" altLang="zh-CN" sz="1700" dirty="0">
                <a:latin typeface="Arial" panose="020B0604020202020204" pitchFamily="34" charset="0"/>
                <a:cs typeface="Arial" panose="020B0604020202020204" pitchFamily="34" charset="0"/>
              </a:rPr>
              <a:t>: class 10</a:t>
            </a:r>
          </a:p>
          <a:p>
            <a:pPr marL="720000" lvl="1" indent="-216000" defTabSz="685800">
              <a:lnSpc>
                <a:spcPct val="110000"/>
              </a:lnSpc>
              <a:spcBef>
                <a:spcPts val="600"/>
              </a:spcBef>
              <a:buClr>
                <a:srgbClr val="0BB544"/>
              </a:buClr>
              <a:buSzPct val="80000"/>
              <a:buFont typeface="Calibri" panose="020F0502020204030204" pitchFamily="34" charset="0"/>
              <a:buChar char="−"/>
            </a:pPr>
            <a:r>
              <a:rPr lang="en-US" altLang="zh-CN" sz="1700" dirty="0" smtClean="0">
                <a:latin typeface="Arial" panose="020B0604020202020204" pitchFamily="34" charset="0"/>
                <a:cs typeface="Arial" panose="020B0604020202020204" pitchFamily="34" charset="0"/>
              </a:rPr>
              <a:t>Low </a:t>
            </a:r>
            <a:r>
              <a:rPr lang="en-US" altLang="zh-CN" sz="1700" dirty="0">
                <a:latin typeface="Arial" panose="020B0604020202020204" pitchFamily="34" charset="0"/>
                <a:cs typeface="Arial" panose="020B0604020202020204" pitchFamily="34" charset="0"/>
              </a:rPr>
              <a:t>temperature: </a:t>
            </a:r>
            <a:r>
              <a:rPr lang="en-US" altLang="zh-CN" sz="1700" dirty="0" smtClean="0">
                <a:latin typeface="Arial" panose="020B0604020202020204" pitchFamily="34" charset="0"/>
                <a:cs typeface="Arial" panose="020B0604020202020204" pitchFamily="34" charset="0"/>
              </a:rPr>
              <a:t>4 K</a:t>
            </a:r>
          </a:p>
          <a:p>
            <a:pPr marL="720000" lvl="1" indent="-216000" defTabSz="685800">
              <a:lnSpc>
                <a:spcPct val="110000"/>
              </a:lnSpc>
              <a:spcBef>
                <a:spcPts val="600"/>
              </a:spcBef>
              <a:buClr>
                <a:srgbClr val="0BB544"/>
              </a:buClr>
              <a:buSzPct val="80000"/>
              <a:buFont typeface="Calibri" panose="020F0502020204030204" pitchFamily="34" charset="0"/>
              <a:buChar char="−"/>
            </a:pPr>
            <a:r>
              <a:rPr lang="en-US" altLang="zh-CN" sz="1700" dirty="0" smtClean="0">
                <a:latin typeface="Arial" panose="020B0604020202020204" pitchFamily="34" charset="0"/>
                <a:cs typeface="Arial" panose="020B0604020202020204" pitchFamily="34" charset="0"/>
              </a:rPr>
              <a:t>Low surface resistance: copper plating</a:t>
            </a:r>
            <a:endParaRPr lang="en-US" altLang="zh-CN" sz="1700" dirty="0">
              <a:latin typeface="Arial" panose="020B0604020202020204" pitchFamily="34" charset="0"/>
              <a:cs typeface="Arial" panose="020B0604020202020204" pitchFamily="34" charset="0"/>
            </a:endParaRPr>
          </a:p>
          <a:p>
            <a:pPr marL="285750" indent="-285750">
              <a:lnSpc>
                <a:spcPct val="110000"/>
              </a:lnSpc>
              <a:spcBef>
                <a:spcPts val="1800"/>
              </a:spcBef>
              <a:buClr>
                <a:srgbClr val="0000CC"/>
              </a:buClr>
              <a:buFont typeface="Arial" panose="020B0604020202020204" pitchFamily="34" charset="0"/>
              <a:buChar char="•"/>
            </a:pPr>
            <a:r>
              <a:rPr lang="en-US" altLang="zh-CN" dirty="0">
                <a:solidFill>
                  <a:srgbClr val="0E45B2"/>
                </a:solidFill>
                <a:latin typeface="Arial" panose="020B0604020202020204" pitchFamily="34" charset="0"/>
                <a:cs typeface="Arial" panose="020B0604020202020204" pitchFamily="34" charset="0"/>
              </a:rPr>
              <a:t> </a:t>
            </a:r>
            <a:r>
              <a:rPr lang="en-US" altLang="zh-CN" dirty="0" smtClean="0">
                <a:solidFill>
                  <a:srgbClr val="0E45B2"/>
                </a:solidFill>
                <a:latin typeface="Arial" panose="020B0604020202020204" pitchFamily="34" charset="0"/>
                <a:cs typeface="Arial" panose="020B0604020202020204" pitchFamily="34" charset="0"/>
              </a:rPr>
              <a:t>Related products</a:t>
            </a:r>
            <a:endParaRPr lang="en-US" altLang="zh-CN" dirty="0">
              <a:solidFill>
                <a:srgbClr val="0E45B2"/>
              </a:solidFill>
              <a:latin typeface="Arial" panose="020B0604020202020204" pitchFamily="34" charset="0"/>
              <a:cs typeface="Arial" panose="020B0604020202020204" pitchFamily="34" charset="0"/>
            </a:endParaRPr>
          </a:p>
          <a:p>
            <a:pPr marL="720000" lvl="1" indent="-216000" defTabSz="685800">
              <a:lnSpc>
                <a:spcPct val="110000"/>
              </a:lnSpc>
              <a:spcBef>
                <a:spcPts val="600"/>
              </a:spcBef>
              <a:buClr>
                <a:srgbClr val="0BB544"/>
              </a:buClr>
              <a:buSzPct val="80000"/>
              <a:buFont typeface="Calibri" panose="020F0502020204030204" pitchFamily="34" charset="0"/>
              <a:buChar char="−"/>
            </a:pPr>
            <a:r>
              <a:rPr lang="en-US" altLang="zh-CN" sz="1700" dirty="0" smtClean="0">
                <a:latin typeface="Arial" panose="020B0604020202020204" pitchFamily="34" charset="0"/>
                <a:cs typeface="Arial" panose="020B0604020202020204" pitchFamily="34" charset="0"/>
              </a:rPr>
              <a:t>VALQUA </a:t>
            </a:r>
            <a:r>
              <a:rPr lang="en-US" altLang="zh-CN" sz="1700" dirty="0">
                <a:latin typeface="Arial" panose="020B0604020202020204" pitchFamily="34" charset="0"/>
                <a:cs typeface="Arial" panose="020B0604020202020204" pitchFamily="34" charset="0"/>
              </a:rPr>
              <a:t>in </a:t>
            </a:r>
            <a:r>
              <a:rPr lang="en-US" altLang="zh-CN" sz="1700" dirty="0" smtClean="0">
                <a:latin typeface="Arial" panose="020B0604020202020204" pitchFamily="34" charset="0"/>
                <a:cs typeface="Arial" panose="020B0604020202020204" pitchFamily="34" charset="0"/>
              </a:rPr>
              <a:t>Japan supply RF-Shielded Bellows using in BEPCII</a:t>
            </a:r>
          </a:p>
          <a:p>
            <a:pPr marL="720000" lvl="1" indent="-216000" defTabSz="685800">
              <a:lnSpc>
                <a:spcPct val="110000"/>
              </a:lnSpc>
              <a:spcBef>
                <a:spcPts val="600"/>
              </a:spcBef>
              <a:buClr>
                <a:srgbClr val="0BB544"/>
              </a:buClr>
              <a:buSzPct val="80000"/>
              <a:buFont typeface="Calibri" panose="020F0502020204030204" pitchFamily="34" charset="0"/>
              <a:buChar char="−"/>
            </a:pPr>
            <a:r>
              <a:rPr lang="en-US" altLang="zh-CN" sz="1700" dirty="0" smtClean="0">
                <a:latin typeface="Arial" panose="020B0604020202020204" pitchFamily="34" charset="0"/>
                <a:cs typeface="Arial" panose="020B0604020202020204" pitchFamily="34" charset="0"/>
              </a:rPr>
              <a:t>IHEP developed the same one cooperated with </a:t>
            </a:r>
            <a:r>
              <a:rPr lang="en-US" altLang="zh-CN" sz="1700" dirty="0" err="1" smtClean="0">
                <a:latin typeface="Arial" panose="020B0604020202020204" pitchFamily="34" charset="0"/>
                <a:cs typeface="Arial" panose="020B0604020202020204" pitchFamily="34" charset="0"/>
              </a:rPr>
              <a:t>JJJvac</a:t>
            </a:r>
            <a:r>
              <a:rPr lang="en-US" altLang="zh-CN" sz="1700" dirty="0" smtClean="0">
                <a:latin typeface="Arial" panose="020B0604020202020204" pitchFamily="34" charset="0"/>
                <a:cs typeface="Arial" panose="020B0604020202020204" pitchFamily="34" charset="0"/>
              </a:rPr>
              <a:t> in Shanghai and SEALTECH in </a:t>
            </a:r>
            <a:r>
              <a:rPr lang="en-US" altLang="zh-CN" sz="1700" dirty="0" err="1" smtClean="0">
                <a:latin typeface="Arial" panose="020B0604020202020204" pitchFamily="34" charset="0"/>
                <a:cs typeface="Arial" panose="020B0604020202020204" pitchFamily="34" charset="0"/>
              </a:rPr>
              <a:t>Yingkou</a:t>
            </a:r>
            <a:endParaRPr lang="en-US" altLang="zh-CN" sz="1700" dirty="0" smtClean="0">
              <a:latin typeface="Arial" panose="020B0604020202020204" pitchFamily="34" charset="0"/>
              <a:cs typeface="Arial" panose="020B0604020202020204" pitchFamily="34" charset="0"/>
            </a:endParaRPr>
          </a:p>
        </p:txBody>
      </p:sp>
      <p:pic>
        <p:nvPicPr>
          <p:cNvPr id="4" name="Picture 4" descr="E:\真空资料\RF屏蔽波纹管\RF be172——双指-法兰外焊接\RF bellow172侧面.JPG"/>
          <p:cNvPicPr>
            <a:picLocks noChangeAspect="1" noChangeArrowheads="1"/>
          </p:cNvPicPr>
          <p:nvPr/>
        </p:nvPicPr>
        <p:blipFill>
          <a:blip r:embed="rId2"/>
          <a:srcRect/>
          <a:stretch>
            <a:fillRect/>
          </a:stretch>
        </p:blipFill>
        <p:spPr bwMode="auto">
          <a:xfrm>
            <a:off x="5013803" y="2447518"/>
            <a:ext cx="2324100" cy="1797050"/>
          </a:xfrm>
          <a:prstGeom prst="rect">
            <a:avLst/>
          </a:prstGeom>
          <a:noFill/>
          <a:ln w="9525">
            <a:noFill/>
            <a:miter lim="800000"/>
            <a:headEnd/>
            <a:tailEnd/>
          </a:ln>
        </p:spPr>
      </p:pic>
      <p:pic>
        <p:nvPicPr>
          <p:cNvPr id="5" name="Picture 2" descr="E:\真空资料\RF屏蔽波纹管\RF be172——双指-法兰外焊接\RF bellow172剖面图.JPG"/>
          <p:cNvPicPr>
            <a:picLocks noChangeAspect="1" noChangeArrowheads="1"/>
          </p:cNvPicPr>
          <p:nvPr/>
        </p:nvPicPr>
        <p:blipFill>
          <a:blip r:embed="rId3"/>
          <a:srcRect l="23213" t="11566" r="33331" b="10275"/>
          <a:stretch>
            <a:fillRect/>
          </a:stretch>
        </p:blipFill>
        <p:spPr bwMode="auto">
          <a:xfrm>
            <a:off x="7458156" y="2444343"/>
            <a:ext cx="1389063" cy="1800225"/>
          </a:xfrm>
          <a:prstGeom prst="rect">
            <a:avLst/>
          </a:prstGeom>
          <a:noFill/>
          <a:ln w="9525">
            <a:noFill/>
            <a:miter lim="800000"/>
            <a:headEnd/>
            <a:tailEnd/>
          </a:ln>
        </p:spPr>
      </p:pic>
      <p:sp>
        <p:nvSpPr>
          <p:cNvPr id="9" name="灯片编号占位符 8"/>
          <p:cNvSpPr>
            <a:spLocks noGrp="1"/>
          </p:cNvSpPr>
          <p:nvPr>
            <p:ph type="sldNum" sz="quarter" idx="12"/>
          </p:nvPr>
        </p:nvSpPr>
        <p:spPr>
          <a:xfrm>
            <a:off x="7086600" y="6492875"/>
            <a:ext cx="2057400" cy="365125"/>
          </a:xfrm>
        </p:spPr>
        <p:txBody>
          <a:bodyPr/>
          <a:lstStyle/>
          <a:p>
            <a:fld id="{48A81728-9918-4592-828C-656C119903F3}" type="slidenum">
              <a:rPr lang="zh-CN" altLang="en-US" smtClean="0">
                <a:solidFill>
                  <a:prstClr val="black">
                    <a:tint val="75000"/>
                  </a:prstClr>
                </a:solidFill>
              </a:rPr>
              <a:pPr/>
              <a:t>14</a:t>
            </a:fld>
            <a:endParaRPr lang="zh-CN" altLang="en-US">
              <a:solidFill>
                <a:prstClr val="black">
                  <a:tint val="75000"/>
                </a:prstClr>
              </a:solidFill>
            </a:endParaRPr>
          </a:p>
        </p:txBody>
      </p:sp>
    </p:spTree>
    <p:extLst>
      <p:ext uri="{BB962C8B-B14F-4D97-AF65-F5344CB8AC3E}">
        <p14:creationId xmlns:p14="http://schemas.microsoft.com/office/powerpoint/2010/main" val="9018695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9709"/>
            <a:ext cx="9143999" cy="1325563"/>
          </a:xfrm>
        </p:spPr>
        <p:txBody>
          <a:bodyPr>
            <a:normAutofit/>
          </a:bodyPr>
          <a:lstStyle/>
          <a:p>
            <a:pPr algn="ctr"/>
            <a:r>
              <a:rPr lang="en-US" altLang="zh-CN" sz="3600" dirty="0" smtClean="0">
                <a:latin typeface="Arial" panose="020B0604020202020204" pitchFamily="34" charset="0"/>
                <a:cs typeface="Arial" panose="020B0604020202020204" pitchFamily="34" charset="0"/>
              </a:rPr>
              <a:t>650 MHz Single-Window Input Coupler</a:t>
            </a:r>
            <a:endParaRPr lang="zh-CN" altLang="en-US" sz="3600"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603191" y="2570504"/>
            <a:ext cx="2926553" cy="1369283"/>
          </a:xfrm>
          <a:prstGeom prst="rect">
            <a:avLst/>
          </a:prstGeom>
        </p:spPr>
      </p:pic>
      <p:sp>
        <p:nvSpPr>
          <p:cNvPr id="5" name="文本框 4"/>
          <p:cNvSpPr txBox="1"/>
          <p:nvPr/>
        </p:nvSpPr>
        <p:spPr>
          <a:xfrm>
            <a:off x="350603" y="2056787"/>
            <a:ext cx="4981429" cy="4293483"/>
          </a:xfrm>
          <a:prstGeom prst="rect">
            <a:avLst/>
          </a:prstGeom>
          <a:noFill/>
        </p:spPr>
        <p:txBody>
          <a:bodyPr wrap="square" rtlCol="0">
            <a:spAutoFit/>
          </a:bodyPr>
          <a:lstStyle/>
          <a:p>
            <a:pPr>
              <a:spcBef>
                <a:spcPts val="600"/>
              </a:spcBef>
            </a:pPr>
            <a:r>
              <a:rPr lang="en-US" altLang="zh-CN" dirty="0" smtClean="0">
                <a:solidFill>
                  <a:srgbClr val="002060"/>
                </a:solidFill>
                <a:latin typeface="Arial" panose="020B0604020202020204" pitchFamily="34" charset="0"/>
                <a:cs typeface="Arial" panose="020B0604020202020204" pitchFamily="34" charset="0"/>
              </a:rPr>
              <a:t>Coaxial planner window</a:t>
            </a:r>
          </a:p>
          <a:p>
            <a:pPr marL="342900" indent="-342900">
              <a:spcBef>
                <a:spcPts val="600"/>
              </a:spcBef>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Diameter 150 mm</a:t>
            </a:r>
          </a:p>
          <a:p>
            <a:pPr marL="342900" indent="-342900">
              <a:spcBef>
                <a:spcPts val="600"/>
              </a:spcBef>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Capacity of handling very high power</a:t>
            </a:r>
          </a:p>
          <a:p>
            <a:pPr>
              <a:spcBef>
                <a:spcPts val="600"/>
              </a:spcBef>
            </a:pPr>
            <a:r>
              <a:rPr lang="en-US" altLang="zh-CN" dirty="0" smtClean="0">
                <a:solidFill>
                  <a:srgbClr val="002060"/>
                </a:solidFill>
                <a:latin typeface="Arial" panose="020B0604020202020204" pitchFamily="34" charset="0"/>
                <a:cs typeface="Arial" panose="020B0604020202020204" pitchFamily="34" charset="0"/>
              </a:rPr>
              <a:t>Short vacuum side outer conductor</a:t>
            </a:r>
          </a:p>
          <a:p>
            <a:pPr marL="342900" indent="-342900">
              <a:spcBef>
                <a:spcPts val="600"/>
              </a:spcBef>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Enable clean assembly with high Q cavity</a:t>
            </a:r>
          </a:p>
          <a:p>
            <a:pPr>
              <a:spcBef>
                <a:spcPts val="600"/>
              </a:spcBef>
            </a:pPr>
            <a:r>
              <a:rPr lang="en-US" altLang="zh-CN" dirty="0" smtClean="0">
                <a:solidFill>
                  <a:srgbClr val="002060"/>
                </a:solidFill>
                <a:latin typeface="Arial" panose="020B0604020202020204" pitchFamily="34" charset="0"/>
                <a:cs typeface="Arial" panose="020B0604020202020204" pitchFamily="34" charset="0"/>
              </a:rPr>
              <a:t>Cooling system</a:t>
            </a:r>
          </a:p>
          <a:p>
            <a:pPr marL="285750" indent="-285750">
              <a:spcBef>
                <a:spcPts val="600"/>
              </a:spcBef>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Inner conductor cooled with water</a:t>
            </a:r>
          </a:p>
          <a:p>
            <a:pPr marL="285750" indent="-285750">
              <a:spcBef>
                <a:spcPts val="600"/>
              </a:spcBef>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Outer conductor cooled with 5 K helium gas</a:t>
            </a:r>
          </a:p>
          <a:p>
            <a:pPr marL="285750" indent="-285750">
              <a:spcBef>
                <a:spcPts val="600"/>
              </a:spcBef>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Doorknob  is cooled by forced air flow</a:t>
            </a:r>
          </a:p>
          <a:p>
            <a:pPr>
              <a:spcBef>
                <a:spcPts val="600"/>
              </a:spcBef>
            </a:pPr>
            <a:r>
              <a:rPr lang="en-US" altLang="zh-CN" dirty="0" smtClean="0">
                <a:solidFill>
                  <a:srgbClr val="FF0000"/>
                </a:solidFill>
                <a:latin typeface="Arial" panose="020B0604020202020204" pitchFamily="34" charset="0"/>
                <a:cs typeface="Arial" panose="020B0604020202020204" pitchFamily="34" charset="0"/>
              </a:rPr>
              <a:t>Fabrication and LLRF test complete</a:t>
            </a:r>
            <a:endParaRPr lang="en-US" altLang="zh-CN" b="1" dirty="0" smtClean="0">
              <a:solidFill>
                <a:srgbClr val="FF0000"/>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ADS R&amp;D, </a:t>
            </a:r>
            <a:r>
              <a:rPr lang="en-US" altLang="zh-CN" sz="1600" dirty="0">
                <a:solidFill>
                  <a:srgbClr val="FF0000"/>
                </a:solidFill>
                <a:latin typeface="Arial" panose="020B0604020202020204" pitchFamily="34" charset="0"/>
                <a:cs typeface="Arial" panose="020B0604020202020204" pitchFamily="34" charset="0"/>
              </a:rPr>
              <a:t>modified for CEPC main </a:t>
            </a:r>
            <a:r>
              <a:rPr lang="en-US" altLang="zh-CN" sz="1600" dirty="0" smtClean="0">
                <a:solidFill>
                  <a:srgbClr val="FF0000"/>
                </a:solidFill>
                <a:latin typeface="Arial" panose="020B0604020202020204" pitchFamily="34" charset="0"/>
                <a:cs typeface="Arial" panose="020B0604020202020204" pitchFamily="34" charset="0"/>
              </a:rPr>
              <a:t>ring</a:t>
            </a:r>
            <a:endParaRPr lang="en-US" altLang="zh-CN" sz="16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reduce </a:t>
            </a:r>
            <a:r>
              <a:rPr lang="en-US" altLang="zh-CN" sz="1600" dirty="0">
                <a:latin typeface="Arial" panose="020B0604020202020204" pitchFamily="34" charset="0"/>
                <a:cs typeface="Arial" panose="020B0604020202020204" pitchFamily="34" charset="0"/>
              </a:rPr>
              <a:t>static heat load, </a:t>
            </a:r>
            <a:r>
              <a:rPr lang="en-US" altLang="zh-CN" sz="1600" dirty="0" smtClean="0">
                <a:latin typeface="Arial" panose="020B0604020202020204" pitchFamily="34" charset="0"/>
                <a:cs typeface="Arial" panose="020B0604020202020204" pitchFamily="34" charset="0"/>
              </a:rPr>
              <a:t>improve cooling …</a:t>
            </a:r>
            <a:endParaRPr lang="en-US" altLang="zh-CN" sz="1600" dirty="0">
              <a:latin typeface="Arial" panose="020B0604020202020204" pitchFamily="34" charset="0"/>
              <a:cs typeface="Arial" panose="020B0604020202020204" pitchFamily="34" charset="0"/>
            </a:endParaRPr>
          </a:p>
          <a:p>
            <a:r>
              <a:rPr lang="en-US" altLang="zh-CN" sz="1600" dirty="0" smtClean="0"/>
              <a:t> </a:t>
            </a:r>
            <a:endParaRPr lang="zh-CN" altLang="en-US" sz="1600" dirty="0"/>
          </a:p>
        </p:txBody>
      </p:sp>
      <p:pic>
        <p:nvPicPr>
          <p:cNvPr id="6" name="图片 5" descr="D:\高频组\我的耦合器设计\650 MHz耦合器加工制造\厂家加工记录\8月19日 陶瓷窗焊接完成检漏\IMGP6197.JPG"/>
          <p:cNvPicPr/>
          <p:nvPr/>
        </p:nvPicPr>
        <p:blipFill rotWithShape="1">
          <a:blip r:embed="rId4" cstate="print">
            <a:extLst>
              <a:ext uri="{28A0092B-C50C-407E-A947-70E740481C1C}">
                <a14:useLocalDpi xmlns:a14="http://schemas.microsoft.com/office/drawing/2010/main" val="0"/>
              </a:ext>
            </a:extLst>
          </a:blip>
          <a:srcRect l="11492" r="21255"/>
          <a:stretch/>
        </p:blipFill>
        <p:spPr bwMode="auto">
          <a:xfrm>
            <a:off x="5282238" y="4883141"/>
            <a:ext cx="1569890" cy="1384946"/>
          </a:xfrm>
          <a:prstGeom prst="rect">
            <a:avLst/>
          </a:prstGeom>
          <a:noFill/>
          <a:ln>
            <a:noFill/>
          </a:ln>
          <a:extLst>
            <a:ext uri="{53640926-AAD7-44D8-BBD7-CCE9431645EC}">
              <a14:shadowObscured xmlns:a14="http://schemas.microsoft.com/office/drawing/2010/main"/>
            </a:ext>
          </a:extLst>
        </p:spPr>
      </p:pic>
      <p:pic>
        <p:nvPicPr>
          <p:cNvPr id="7" name="内容占位符 3" descr="E:\我的照片1\工作照片\IMGP6260.jpg"/>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11381"/>
          <a:stretch/>
        </p:blipFill>
        <p:spPr bwMode="auto">
          <a:xfrm>
            <a:off x="6951716" y="3702679"/>
            <a:ext cx="2074587" cy="2565408"/>
          </a:xfrm>
          <a:prstGeom prst="rect">
            <a:avLst/>
          </a:prstGeom>
          <a:noFill/>
          <a:ln>
            <a:noFill/>
          </a:ln>
        </p:spPr>
      </p:pic>
      <p:pic>
        <p:nvPicPr>
          <p:cNvPr id="8" name="图片 7"/>
          <p:cNvPicPr>
            <a:picLocks noChangeAspect="1"/>
          </p:cNvPicPr>
          <p:nvPr/>
        </p:nvPicPr>
        <p:blipFill rotWithShape="1">
          <a:blip r:embed="rId6"/>
          <a:srcRect l="129" t="-2755" r="55829" b="4878"/>
          <a:stretch/>
        </p:blipFill>
        <p:spPr>
          <a:xfrm>
            <a:off x="7381359" y="1708436"/>
            <a:ext cx="1373341" cy="1833896"/>
          </a:xfrm>
          <a:prstGeom prst="rect">
            <a:avLst/>
          </a:prstGeom>
        </p:spPr>
      </p:pic>
      <p:sp>
        <p:nvSpPr>
          <p:cNvPr id="3" name="灯片编号占位符 2"/>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15</a:t>
            </a:fld>
            <a:endParaRPr lang="zh-CN" altLang="en-US">
              <a:solidFill>
                <a:prstClr val="black">
                  <a:tint val="75000"/>
                </a:prstClr>
              </a:solidFill>
            </a:endParaRPr>
          </a:p>
        </p:txBody>
      </p:sp>
    </p:spTree>
    <p:extLst>
      <p:ext uri="{BB962C8B-B14F-4D97-AF65-F5344CB8AC3E}">
        <p14:creationId xmlns:p14="http://schemas.microsoft.com/office/powerpoint/2010/main" val="848693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77494"/>
            <a:ext cx="7886700" cy="1325563"/>
          </a:xfrm>
        </p:spPr>
        <p:txBody>
          <a:bodyPr>
            <a:normAutofit/>
          </a:bodyPr>
          <a:lstStyle/>
          <a:p>
            <a:pPr algn="ctr"/>
            <a:r>
              <a:rPr lang="en-US" altLang="zh-CN" sz="3600" dirty="0" smtClean="0">
                <a:latin typeface="Arial" panose="020B0604020202020204" pitchFamily="34" charset="0"/>
                <a:cs typeface="Arial" panose="020B0604020202020204" pitchFamily="34" charset="0"/>
              </a:rPr>
              <a:t>1.3 GHz Double-Window</a:t>
            </a:r>
            <a:br>
              <a:rPr lang="en-US" altLang="zh-CN" sz="3600" dirty="0" smtClean="0">
                <a:latin typeface="Arial" panose="020B0604020202020204" pitchFamily="34" charset="0"/>
                <a:cs typeface="Arial" panose="020B0604020202020204" pitchFamily="34" charset="0"/>
              </a:rPr>
            </a:br>
            <a:r>
              <a:rPr lang="en-US" altLang="zh-CN" sz="3600" dirty="0" smtClean="0">
                <a:latin typeface="Arial" panose="020B0604020202020204" pitchFamily="34" charset="0"/>
                <a:cs typeface="Arial" panose="020B0604020202020204" pitchFamily="34" charset="0"/>
              </a:rPr>
              <a:t>Variable-Coupling CW Input Coupler</a:t>
            </a:r>
            <a:endParaRPr lang="zh-CN" altLang="en-US" sz="3600" dirty="0">
              <a:latin typeface="Arial" panose="020B0604020202020204" pitchFamily="34" charset="0"/>
              <a:cs typeface="Arial" panose="020B0604020202020204" pitchFamily="34" charset="0"/>
            </a:endParaRPr>
          </a:p>
        </p:txBody>
      </p:sp>
      <p:pic>
        <p:nvPicPr>
          <p:cNvPr id="7" name="内容占位符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23832" y="3174114"/>
            <a:ext cx="2323697" cy="1482447"/>
          </a:xfrm>
        </p:spPr>
      </p:pic>
      <p:pic>
        <p:nvPicPr>
          <p:cNvPr id="4" name="内容占位符 4"/>
          <p:cNvPicPr>
            <a:picLocks noChangeAspect="1"/>
          </p:cNvPicPr>
          <p:nvPr/>
        </p:nvPicPr>
        <p:blipFill>
          <a:blip r:embed="rId4"/>
          <a:stretch>
            <a:fillRect/>
          </a:stretch>
        </p:blipFill>
        <p:spPr>
          <a:xfrm>
            <a:off x="772085" y="3191435"/>
            <a:ext cx="1764551" cy="3177073"/>
          </a:xfrm>
          <a:prstGeom prst="rect">
            <a:avLst/>
          </a:prstGeom>
        </p:spPr>
      </p:pic>
      <p:pic>
        <p:nvPicPr>
          <p:cNvPr id="5" name="内容占位符 8"/>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231050" y="3191435"/>
            <a:ext cx="1912644" cy="3177073"/>
          </a:xfrm>
          <a:prstGeom prst="rect">
            <a:avLst/>
          </a:prstGeom>
          <a:noFill/>
          <a:ln>
            <a:noFill/>
          </a:ln>
        </p:spPr>
      </p:pic>
      <p:pic>
        <p:nvPicPr>
          <p:cNvPr id="6" name="内容占位符 6"/>
          <p:cNvPicPr>
            <a:picLocks noChangeAspect="1"/>
          </p:cNvPicPr>
          <p:nvPr/>
        </p:nvPicPr>
        <p:blipFill>
          <a:blip r:embed="rId6"/>
          <a:stretch>
            <a:fillRect/>
          </a:stretch>
        </p:blipFill>
        <p:spPr>
          <a:xfrm>
            <a:off x="6147949" y="4777628"/>
            <a:ext cx="1956144" cy="1590880"/>
          </a:xfrm>
          <a:prstGeom prst="rect">
            <a:avLst/>
          </a:prstGeom>
        </p:spPr>
      </p:pic>
      <p:sp>
        <p:nvSpPr>
          <p:cNvPr id="8" name="矩形 7"/>
          <p:cNvSpPr/>
          <p:nvPr/>
        </p:nvSpPr>
        <p:spPr>
          <a:xfrm>
            <a:off x="458321" y="1824124"/>
            <a:ext cx="8685679" cy="1077218"/>
          </a:xfrm>
          <a:prstGeom prst="rect">
            <a:avLst/>
          </a:prstGeom>
        </p:spPr>
        <p:txBody>
          <a:bodyPr wrap="square">
            <a:spAutoFit/>
          </a:bodyPr>
          <a:lstStyle/>
          <a:p>
            <a:pPr marL="285750" indent="-285750" algn="just">
              <a:spcBef>
                <a:spcPts val="600"/>
              </a:spcBef>
              <a:spcAft>
                <a:spcPts val="0"/>
              </a:spcAft>
              <a:buFont typeface="Arial" panose="020B0604020202020204" pitchFamily="34" charset="0"/>
              <a:buChar char="•"/>
            </a:pPr>
            <a:r>
              <a:rPr lang="en-US" altLang="zh-CN" kern="100" dirty="0" smtClean="0">
                <a:latin typeface="Arial" panose="020B0604020202020204" pitchFamily="34" charset="0"/>
                <a:cs typeface="Arial" panose="020B0604020202020204" pitchFamily="34" charset="0"/>
              </a:rPr>
              <a:t>Complete RF, thermal and mechanical design</a:t>
            </a:r>
          </a:p>
          <a:p>
            <a:pPr marL="285750" indent="-285750" algn="just">
              <a:spcBef>
                <a:spcPts val="600"/>
              </a:spcBef>
              <a:spcAft>
                <a:spcPts val="0"/>
              </a:spcAft>
              <a:buFont typeface="Arial" panose="020B0604020202020204" pitchFamily="34" charset="0"/>
              <a:buChar char="•"/>
            </a:pPr>
            <a:r>
              <a:rPr lang="en-US" altLang="zh-CN" kern="100" dirty="0" smtClean="0">
                <a:solidFill>
                  <a:srgbClr val="FF0000"/>
                </a:solidFill>
                <a:latin typeface="Arial" panose="020B0604020202020204" pitchFamily="34" charset="0"/>
                <a:cs typeface="Arial" panose="020B0604020202020204" pitchFamily="34" charset="0"/>
              </a:rPr>
              <a:t>Fabrication and test in 2017-2018</a:t>
            </a:r>
          </a:p>
          <a:p>
            <a:pPr marL="285750" indent="-285750">
              <a:spcBef>
                <a:spcPts val="600"/>
              </a:spcBef>
              <a:spcAft>
                <a:spcPts val="0"/>
              </a:spcAft>
              <a:buFont typeface="Arial" panose="020B0604020202020204" pitchFamily="34" charset="0"/>
              <a:buChar char="•"/>
            </a:pPr>
            <a:r>
              <a:rPr lang="en-US" altLang="zh-CN" kern="100" dirty="0" smtClean="0">
                <a:latin typeface="Arial" panose="020B0604020202020204" pitchFamily="34" charset="0"/>
                <a:cs typeface="Arial" panose="020B0604020202020204" pitchFamily="34" charset="0"/>
              </a:rPr>
              <a:t>Design power: 70 kW CW for ERL injector (</a:t>
            </a:r>
            <a:r>
              <a:rPr lang="en-US" altLang="zh-CN" kern="100" dirty="0" smtClean="0">
                <a:solidFill>
                  <a:srgbClr val="FF0000"/>
                </a:solidFill>
                <a:latin typeface="Arial" panose="020B0604020202020204" pitchFamily="34" charset="0"/>
                <a:cs typeface="Arial" panose="020B0604020202020204" pitchFamily="34" charset="0"/>
              </a:rPr>
              <a:t>CEPC Booster: 20 kW peak</a:t>
            </a:r>
            <a:r>
              <a:rPr lang="en-US" altLang="zh-CN" kern="100" dirty="0" smtClean="0">
                <a:latin typeface="Arial" panose="020B0604020202020204" pitchFamily="34" charset="0"/>
                <a:cs typeface="Arial" panose="020B0604020202020204" pitchFamily="34" charset="0"/>
              </a:rPr>
              <a:t>)</a:t>
            </a:r>
            <a:endParaRPr lang="zh-CN" altLang="zh-CN" sz="1400" kern="100" dirty="0">
              <a:latin typeface="Arial" panose="020B0604020202020204" pitchFamily="34" charset="0"/>
              <a:ea typeface="宋体" panose="02010600030101010101" pitchFamily="2" charset="-122"/>
              <a:cs typeface="Arial" panose="020B0604020202020204" pitchFamily="34" charset="0"/>
            </a:endParaRPr>
          </a:p>
        </p:txBody>
      </p:sp>
      <p:sp>
        <p:nvSpPr>
          <p:cNvPr id="3" name="灯片编号占位符 2"/>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16</a:t>
            </a:fld>
            <a:endParaRPr lang="zh-CN" altLang="en-US">
              <a:solidFill>
                <a:prstClr val="black">
                  <a:tint val="75000"/>
                </a:prstClr>
              </a:solidFill>
            </a:endParaRPr>
          </a:p>
        </p:txBody>
      </p:sp>
    </p:spTree>
    <p:extLst>
      <p:ext uri="{BB962C8B-B14F-4D97-AF65-F5344CB8AC3E}">
        <p14:creationId xmlns:p14="http://schemas.microsoft.com/office/powerpoint/2010/main" val="3817082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294323" y="418563"/>
            <a:ext cx="8229600" cy="649165"/>
          </a:xfrm>
        </p:spPr>
        <p:txBody>
          <a:bodyPr>
            <a:noAutofit/>
          </a:bodyPr>
          <a:lstStyle/>
          <a:p>
            <a:pPr algn="ctr"/>
            <a:r>
              <a:rPr lang="en-US" altLang="zh-CN" sz="3600" dirty="0" smtClean="0">
                <a:latin typeface="Arial" panose="020B0604020202020204" pitchFamily="34" charset="0"/>
                <a:cs typeface="Arial" panose="020B0604020202020204" pitchFamily="34" charset="0"/>
              </a:rPr>
              <a:t>Tuning System  </a:t>
            </a:r>
            <a:endParaRPr lang="zh-CN" altLang="en-US" sz="3600" dirty="0" smtClean="0">
              <a:latin typeface="Arial" panose="020B0604020202020204" pitchFamily="34" charset="0"/>
              <a:cs typeface="Arial" panose="020B0604020202020204" pitchFamily="34" charset="0"/>
            </a:endParaRPr>
          </a:p>
        </p:txBody>
      </p:sp>
      <p:sp>
        <p:nvSpPr>
          <p:cNvPr id="5124" name="TextBox 6"/>
          <p:cNvSpPr txBox="1">
            <a:spLocks noChangeArrowheads="1"/>
          </p:cNvSpPr>
          <p:nvPr/>
        </p:nvSpPr>
        <p:spPr bwMode="auto">
          <a:xfrm>
            <a:off x="555815" y="6267888"/>
            <a:ext cx="32034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en-US" altLang="zh-CN" sz="1600" dirty="0" smtClean="0">
                <a:latin typeface="Arial" panose="020B0604020202020204" pitchFamily="34" charset="0"/>
                <a:cs typeface="Arial" panose="020B0604020202020204" pitchFamily="34" charset="0"/>
              </a:rPr>
              <a:t> XFEL / LCLS-II </a:t>
            </a:r>
            <a:r>
              <a:rPr lang="en-US" altLang="zh-CN" sz="1600" dirty="0">
                <a:latin typeface="Arial" panose="020B0604020202020204" pitchFamily="34" charset="0"/>
                <a:cs typeface="Arial" panose="020B0604020202020204" pitchFamily="34" charset="0"/>
              </a:rPr>
              <a:t>Cavity </a:t>
            </a:r>
            <a:r>
              <a:rPr lang="en-US" altLang="zh-CN" sz="1600" dirty="0" smtClean="0">
                <a:latin typeface="Arial" panose="020B0604020202020204" pitchFamily="34" charset="0"/>
                <a:cs typeface="Arial" panose="020B0604020202020204" pitchFamily="34" charset="0"/>
              </a:rPr>
              <a:t>Tuner</a:t>
            </a:r>
            <a:endParaRPr lang="zh-CN" altLang="en-US" sz="1600" dirty="0">
              <a:latin typeface="Arial" panose="020B0604020202020204" pitchFamily="34" charset="0"/>
              <a:cs typeface="Arial" panose="020B0604020202020204" pitchFamily="34" charset="0"/>
            </a:endParaRPr>
          </a:p>
        </p:txBody>
      </p:sp>
      <p:sp>
        <p:nvSpPr>
          <p:cNvPr id="5125" name="TextBox 7"/>
          <p:cNvSpPr txBox="1">
            <a:spLocks noChangeArrowheads="1"/>
          </p:cNvSpPr>
          <p:nvPr/>
        </p:nvSpPr>
        <p:spPr bwMode="auto">
          <a:xfrm>
            <a:off x="4138930" y="1412385"/>
            <a:ext cx="478934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285750" indent="-285750">
              <a:spcBef>
                <a:spcPts val="600"/>
              </a:spcBef>
            </a:pPr>
            <a:r>
              <a:rPr lang="en-US" altLang="zh-CN" sz="1800" dirty="0" smtClean="0">
                <a:latin typeface="Arial" panose="020B0604020202020204" pitchFamily="34" charset="0"/>
                <a:cs typeface="Arial" panose="020B0604020202020204" pitchFamily="34" charset="0"/>
              </a:rPr>
              <a:t>installed </a:t>
            </a:r>
            <a:r>
              <a:rPr lang="en-US" altLang="zh-CN" sz="1800" dirty="0">
                <a:latin typeface="Arial" panose="020B0604020202020204" pitchFamily="34" charset="0"/>
                <a:cs typeface="Arial" panose="020B0604020202020204" pitchFamily="34" charset="0"/>
              </a:rPr>
              <a:t>at </a:t>
            </a:r>
            <a:r>
              <a:rPr lang="en-US" altLang="zh-CN" sz="1800" dirty="0" smtClean="0">
                <a:latin typeface="Arial" panose="020B0604020202020204" pitchFamily="34" charset="0"/>
                <a:cs typeface="Arial" panose="020B0604020202020204" pitchFamily="34" charset="0"/>
              </a:rPr>
              <a:t>the end </a:t>
            </a:r>
            <a:r>
              <a:rPr lang="en-US" altLang="zh-CN" sz="1800" dirty="0">
                <a:latin typeface="Arial" panose="020B0604020202020204" pitchFamily="34" charset="0"/>
                <a:cs typeface="Arial" panose="020B0604020202020204" pitchFamily="34" charset="0"/>
              </a:rPr>
              <a:t>of cavity </a:t>
            </a:r>
            <a:r>
              <a:rPr lang="en-US" altLang="zh-CN" sz="1800" dirty="0" smtClean="0">
                <a:latin typeface="Arial" panose="020B0604020202020204" pitchFamily="34" charset="0"/>
                <a:cs typeface="Arial" panose="020B0604020202020204" pitchFamily="34" charset="0"/>
              </a:rPr>
              <a:t>(avoid </a:t>
            </a:r>
            <a:r>
              <a:rPr lang="en-US" altLang="zh-CN" sz="1800" dirty="0">
                <a:latin typeface="Arial" panose="020B0604020202020204" pitchFamily="34" charset="0"/>
                <a:cs typeface="Arial" panose="020B0604020202020204" pitchFamily="34" charset="0"/>
              </a:rPr>
              <a:t>interference with magnetic shielding) </a:t>
            </a:r>
          </a:p>
          <a:p>
            <a:pPr marL="285750" indent="-285750">
              <a:spcBef>
                <a:spcPts val="600"/>
              </a:spcBef>
            </a:pPr>
            <a:r>
              <a:rPr lang="en-US" altLang="zh-CN" sz="1800" dirty="0" smtClean="0">
                <a:latin typeface="Arial" panose="020B0604020202020204" pitchFamily="34" charset="0"/>
                <a:cs typeface="Arial" panose="020B0604020202020204" pitchFamily="34" charset="0"/>
              </a:rPr>
              <a:t>high </a:t>
            </a:r>
            <a:r>
              <a:rPr lang="en-US" altLang="zh-CN" sz="1800" dirty="0">
                <a:latin typeface="Arial" panose="020B0604020202020204" pitchFamily="34" charset="0"/>
                <a:cs typeface="Arial" panose="020B0604020202020204" pitchFamily="34" charset="0"/>
              </a:rPr>
              <a:t>mechanical strength</a:t>
            </a:r>
          </a:p>
          <a:p>
            <a:pPr marL="285750" indent="-285750">
              <a:spcBef>
                <a:spcPts val="600"/>
              </a:spcBef>
            </a:pPr>
            <a:r>
              <a:rPr lang="en-US" altLang="zh-CN" sz="1800" dirty="0" err="1" smtClean="0">
                <a:latin typeface="Arial" panose="020B0604020202020204" pitchFamily="34" charset="0"/>
                <a:cs typeface="Arial" panose="020B0604020202020204" pitchFamily="34" charset="0"/>
              </a:rPr>
              <a:t>piezo</a:t>
            </a:r>
            <a:r>
              <a:rPr lang="en-US" altLang="zh-CN" sz="1800" dirty="0" smtClean="0">
                <a:latin typeface="Arial" panose="020B0604020202020204" pitchFamily="34" charset="0"/>
                <a:cs typeface="Arial" panose="020B0604020202020204" pitchFamily="34" charset="0"/>
              </a:rPr>
              <a:t> always compressed</a:t>
            </a:r>
          </a:p>
          <a:p>
            <a:pPr marL="285750" indent="-285750">
              <a:spcBef>
                <a:spcPts val="600"/>
              </a:spcBef>
            </a:pPr>
            <a:r>
              <a:rPr lang="en-US" altLang="zh-CN" sz="1800" dirty="0" smtClean="0">
                <a:latin typeface="Arial" panose="020B0604020202020204" pitchFamily="34" charset="0"/>
                <a:cs typeface="Arial" panose="020B0604020202020204" pitchFamily="34" charset="0"/>
              </a:rPr>
              <a:t>high </a:t>
            </a:r>
            <a:r>
              <a:rPr lang="en-US" altLang="zh-CN" sz="1800" dirty="0">
                <a:latin typeface="Arial" panose="020B0604020202020204" pitchFamily="34" charset="0"/>
                <a:cs typeface="Arial" panose="020B0604020202020204" pitchFamily="34" charset="0"/>
              </a:rPr>
              <a:t>reliability </a:t>
            </a:r>
            <a:endParaRPr lang="zh-CN" altLang="en-US" sz="1800" dirty="0">
              <a:latin typeface="Arial" panose="020B0604020202020204" pitchFamily="34" charset="0"/>
              <a:cs typeface="Arial" panose="020B0604020202020204" pitchFamily="34" charset="0"/>
            </a:endParaRPr>
          </a:p>
        </p:txBody>
      </p:sp>
      <p:sp>
        <p:nvSpPr>
          <p:cNvPr id="5129" name="矩形 12"/>
          <p:cNvSpPr>
            <a:spLocks noChangeArrowheads="1"/>
          </p:cNvSpPr>
          <p:nvPr/>
        </p:nvSpPr>
        <p:spPr bwMode="auto">
          <a:xfrm>
            <a:off x="5179375" y="3160694"/>
            <a:ext cx="30331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600" b="1" dirty="0" smtClean="0">
                <a:latin typeface="Arial" panose="020B0604020202020204" pitchFamily="34" charset="0"/>
                <a:cs typeface="Arial" panose="020B0604020202020204" pitchFamily="34" charset="0"/>
              </a:rPr>
              <a:t>Tuning </a:t>
            </a:r>
            <a:r>
              <a:rPr lang="en-US" altLang="zh-CN" sz="1600" b="1" dirty="0">
                <a:latin typeface="Arial" panose="020B0604020202020204" pitchFamily="34" charset="0"/>
                <a:cs typeface="Arial" panose="020B0604020202020204" pitchFamily="34" charset="0"/>
              </a:rPr>
              <a:t>system requirements </a:t>
            </a:r>
          </a:p>
        </p:txBody>
      </p:sp>
      <p:graphicFrame>
        <p:nvGraphicFramePr>
          <p:cNvPr id="14" name="表格 13"/>
          <p:cNvGraphicFramePr>
            <a:graphicFrameLocks noGrp="1"/>
          </p:cNvGraphicFramePr>
          <p:nvPr>
            <p:extLst>
              <p:ext uri="{D42A27DB-BD31-4B8C-83A1-F6EECF244321}">
                <p14:modId xmlns:p14="http://schemas.microsoft.com/office/powerpoint/2010/main" val="2519255329"/>
              </p:ext>
            </p:extLst>
          </p:nvPr>
        </p:nvGraphicFramePr>
        <p:xfrm>
          <a:off x="4309512" y="3508253"/>
          <a:ext cx="4427855" cy="3147404"/>
        </p:xfrm>
        <a:graphic>
          <a:graphicData uri="http://schemas.openxmlformats.org/drawingml/2006/table">
            <a:tbl>
              <a:tblPr firstRow="1" bandRow="1">
                <a:tableStyleId>{5C22544A-7EE6-4342-B048-85BDC9FD1C3A}</a:tableStyleId>
              </a:tblPr>
              <a:tblGrid>
                <a:gridCol w="1596931"/>
                <a:gridCol w="1377443"/>
                <a:gridCol w="1453481"/>
              </a:tblGrid>
              <a:tr h="6480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baseline="0" dirty="0" smtClean="0">
                          <a:solidFill>
                            <a:schemeClr val="lt1"/>
                          </a:solidFill>
                          <a:latin typeface="Arial" panose="020B0604020202020204" pitchFamily="34" charset="0"/>
                          <a:ea typeface="+mn-ea"/>
                          <a:cs typeface="Arial" panose="020B0604020202020204" pitchFamily="34" charset="0"/>
                        </a:rPr>
                        <a:t>Parameter </a:t>
                      </a:r>
                    </a:p>
                  </a:txBody>
                  <a:tcPr marL="91443" marR="91443" marT="45719" marB="45719" anchor="ctr"/>
                </a:tc>
                <a:tc>
                  <a:txBody>
                    <a:bodyPr/>
                    <a:lstStyle/>
                    <a:p>
                      <a:pPr algn="ctr"/>
                      <a:r>
                        <a:rPr lang="en-US" altLang="zh-CN" sz="1400" dirty="0" smtClean="0">
                          <a:latin typeface="Arial" panose="020B0604020202020204" pitchFamily="34" charset="0"/>
                          <a:cs typeface="Arial" panose="020B0604020202020204" pitchFamily="34" charset="0"/>
                        </a:rPr>
                        <a:t>Tuner</a:t>
                      </a:r>
                      <a:r>
                        <a:rPr lang="en-US" altLang="zh-CN" sz="1400" baseline="0" dirty="0" smtClean="0">
                          <a:latin typeface="Arial" panose="020B0604020202020204" pitchFamily="34" charset="0"/>
                          <a:cs typeface="Arial" panose="020B0604020202020204" pitchFamily="34" charset="0"/>
                        </a:rPr>
                        <a:t> for 1.3 GHz cavity</a:t>
                      </a:r>
                      <a:endParaRPr lang="zh-CN" altLang="en-US" sz="1400" dirty="0">
                        <a:latin typeface="Arial" panose="020B0604020202020204" pitchFamily="34" charset="0"/>
                        <a:cs typeface="Arial" panose="020B0604020202020204" pitchFamily="34" charset="0"/>
                      </a:endParaRPr>
                    </a:p>
                  </a:txBody>
                  <a:tcPr marL="91443" marR="91443" marT="45719" marB="45719" anchor="ctr"/>
                </a:tc>
                <a:tc>
                  <a:txBody>
                    <a:bodyPr/>
                    <a:lstStyle/>
                    <a:p>
                      <a:pPr algn="ctr"/>
                      <a:r>
                        <a:rPr lang="en-US" altLang="zh-CN" sz="1400" dirty="0" smtClean="0">
                          <a:latin typeface="Arial" panose="020B0604020202020204" pitchFamily="34" charset="0"/>
                          <a:cs typeface="Arial" panose="020B0604020202020204" pitchFamily="34" charset="0"/>
                        </a:rPr>
                        <a:t>Tuner</a:t>
                      </a:r>
                      <a:r>
                        <a:rPr lang="en-US" altLang="zh-CN" sz="1400" baseline="0" dirty="0" smtClean="0">
                          <a:latin typeface="Arial" panose="020B0604020202020204" pitchFamily="34" charset="0"/>
                          <a:cs typeface="Arial" panose="020B0604020202020204" pitchFamily="34" charset="0"/>
                        </a:rPr>
                        <a:t> for 650 MHz cavity</a:t>
                      </a:r>
                      <a:endParaRPr lang="zh-CN" altLang="en-US" sz="1400" dirty="0">
                        <a:latin typeface="Arial" panose="020B0604020202020204" pitchFamily="34" charset="0"/>
                        <a:cs typeface="Arial" panose="020B0604020202020204" pitchFamily="34" charset="0"/>
                      </a:endParaRPr>
                    </a:p>
                  </a:txBody>
                  <a:tcPr marL="91443" marR="91443" marT="45719" marB="45719" anchor="ctr"/>
                </a:tc>
              </a:tr>
              <a:tr h="5181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baseline="0" dirty="0" smtClean="0">
                          <a:solidFill>
                            <a:schemeClr val="dk1"/>
                          </a:solidFill>
                          <a:latin typeface="Arial" panose="020B0604020202020204" pitchFamily="34" charset="0"/>
                          <a:ea typeface="+mn-ea"/>
                          <a:cs typeface="Arial" panose="020B0604020202020204" pitchFamily="34" charset="0"/>
                        </a:rPr>
                        <a:t>Coarse tuner frequency range</a:t>
                      </a:r>
                    </a:p>
                  </a:txBody>
                  <a:tcPr marL="91443" marR="91443" marT="45719" marB="45719" anchor="ctr"/>
                </a:tc>
                <a:tc>
                  <a:txBody>
                    <a:bodyPr/>
                    <a:lstStyle/>
                    <a:p>
                      <a:pPr algn="ctr"/>
                      <a:r>
                        <a:rPr lang="en-US" altLang="zh-CN" sz="1400" dirty="0" smtClean="0">
                          <a:latin typeface="Arial" panose="020B0604020202020204" pitchFamily="34" charset="0"/>
                          <a:cs typeface="Arial" panose="020B0604020202020204" pitchFamily="34" charset="0"/>
                        </a:rPr>
                        <a:t>420 kHz</a:t>
                      </a:r>
                      <a:endParaRPr lang="zh-CN" altLang="en-US" sz="1400" dirty="0">
                        <a:latin typeface="Arial" panose="020B0604020202020204" pitchFamily="34" charset="0"/>
                        <a:cs typeface="Arial" panose="020B0604020202020204" pitchFamily="34" charset="0"/>
                      </a:endParaRPr>
                    </a:p>
                  </a:txBody>
                  <a:tcPr marL="91443" marR="91443" marT="45719" marB="4571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kern="1200" dirty="0" smtClean="0">
                          <a:solidFill>
                            <a:schemeClr val="dk1"/>
                          </a:solidFill>
                          <a:latin typeface="Arial" panose="020B0604020202020204" pitchFamily="34" charset="0"/>
                          <a:ea typeface="+mn-ea"/>
                          <a:cs typeface="Arial" panose="020B0604020202020204" pitchFamily="34" charset="0"/>
                        </a:rPr>
                        <a:t>＞ </a:t>
                      </a:r>
                      <a:r>
                        <a:rPr lang="en-US" altLang="zh-CN" sz="1400" kern="1200" dirty="0" smtClean="0">
                          <a:solidFill>
                            <a:schemeClr val="dk1"/>
                          </a:solidFill>
                          <a:latin typeface="Arial" panose="020B0604020202020204" pitchFamily="34" charset="0"/>
                          <a:ea typeface="+mn-ea"/>
                          <a:cs typeface="Arial" panose="020B0604020202020204" pitchFamily="34" charset="0"/>
                        </a:rPr>
                        <a:t>200 kHz</a:t>
                      </a:r>
                    </a:p>
                  </a:txBody>
                  <a:tcPr marL="91443" marR="91443" marT="45719" marB="45719" anchor="ctr"/>
                </a:tc>
              </a:tr>
              <a:tr h="7315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baseline="0" dirty="0" smtClean="0">
                          <a:solidFill>
                            <a:schemeClr val="dk1"/>
                          </a:solidFill>
                          <a:latin typeface="Arial" panose="020B0604020202020204" pitchFamily="34" charset="0"/>
                          <a:ea typeface="+mn-ea"/>
                          <a:cs typeface="Arial" panose="020B0604020202020204" pitchFamily="34" charset="0"/>
                        </a:rPr>
                        <a:t>Coarse tuner frequency resolution 	</a:t>
                      </a:r>
                    </a:p>
                  </a:txBody>
                  <a:tcPr marL="91443" marR="91443" marT="45719" marB="45719" anchor="ctr"/>
                </a:tc>
                <a:tc>
                  <a:txBody>
                    <a:bodyPr/>
                    <a:lstStyle/>
                    <a:p>
                      <a:pPr algn="ctr"/>
                      <a:r>
                        <a:rPr lang="zh-CN" altLang="en-US" sz="1400" dirty="0" smtClean="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20 Hz</a:t>
                      </a:r>
                      <a:endParaRPr lang="zh-CN" altLang="en-US" sz="1400" dirty="0">
                        <a:latin typeface="Arial" panose="020B0604020202020204" pitchFamily="34" charset="0"/>
                        <a:cs typeface="Arial" panose="020B0604020202020204" pitchFamily="34" charset="0"/>
                      </a:endParaRPr>
                    </a:p>
                  </a:txBody>
                  <a:tcPr marL="91443" marR="91443" marT="45719" marB="45719" anchor="ctr"/>
                </a:tc>
                <a:tc>
                  <a:txBody>
                    <a:bodyPr/>
                    <a:lstStyle/>
                    <a:p>
                      <a:pPr algn="ctr"/>
                      <a:r>
                        <a:rPr lang="zh-CN" altLang="en-US" sz="1400" dirty="0" smtClean="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20 Hz</a:t>
                      </a:r>
                      <a:endParaRPr lang="zh-CN" altLang="en-US" sz="1400" dirty="0">
                        <a:latin typeface="Arial" panose="020B0604020202020204" pitchFamily="34" charset="0"/>
                        <a:cs typeface="Arial" panose="020B0604020202020204" pitchFamily="34" charset="0"/>
                      </a:endParaRPr>
                    </a:p>
                  </a:txBody>
                  <a:tcPr marL="91443" marR="91443" marT="45719" marB="45719" anchor="ctr"/>
                </a:tc>
              </a:tr>
              <a:tr h="5181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baseline="0" dirty="0" smtClean="0">
                          <a:solidFill>
                            <a:schemeClr val="dk1"/>
                          </a:solidFill>
                          <a:latin typeface="Arial" panose="020B0604020202020204" pitchFamily="34" charset="0"/>
                          <a:ea typeface="+mn-ea"/>
                          <a:cs typeface="Arial" panose="020B0604020202020204" pitchFamily="34" charset="0"/>
                        </a:rPr>
                        <a:t>Fine tuner frequency range</a:t>
                      </a:r>
                    </a:p>
                  </a:txBody>
                  <a:tcPr marL="91443" marR="91443" marT="45719" marB="45719" anchor="ctr"/>
                </a:tc>
                <a:tc>
                  <a:txBody>
                    <a:bodyPr/>
                    <a:lstStyle/>
                    <a:p>
                      <a:pPr algn="ctr"/>
                      <a:r>
                        <a:rPr lang="en-US" altLang="zh-CN" sz="1400" dirty="0" smtClean="0">
                          <a:latin typeface="Arial" panose="020B0604020202020204" pitchFamily="34" charset="0"/>
                          <a:cs typeface="Arial" panose="020B0604020202020204" pitchFamily="34" charset="0"/>
                        </a:rPr>
                        <a:t>1 kHz</a:t>
                      </a:r>
                      <a:endParaRPr lang="zh-CN" altLang="en-US" sz="1400" dirty="0">
                        <a:latin typeface="Arial" panose="020B0604020202020204" pitchFamily="34" charset="0"/>
                        <a:cs typeface="Arial" panose="020B0604020202020204" pitchFamily="34" charset="0"/>
                      </a:endParaRPr>
                    </a:p>
                  </a:txBody>
                  <a:tcPr marL="91443" marR="91443" marT="45719" marB="45719" anchor="ctr"/>
                </a:tc>
                <a:tc>
                  <a:txBody>
                    <a:bodyPr/>
                    <a:lstStyle/>
                    <a:p>
                      <a:pPr algn="ctr"/>
                      <a:r>
                        <a:rPr lang="en-US" altLang="zh-CN" sz="1400" dirty="0" smtClean="0">
                          <a:latin typeface="Arial" panose="020B0604020202020204" pitchFamily="34" charset="0"/>
                          <a:cs typeface="Arial" panose="020B0604020202020204" pitchFamily="34" charset="0"/>
                        </a:rPr>
                        <a:t>1.5 kHz</a:t>
                      </a:r>
                      <a:endParaRPr lang="zh-CN" altLang="en-US" sz="1400" dirty="0">
                        <a:latin typeface="Arial" panose="020B0604020202020204" pitchFamily="34" charset="0"/>
                        <a:cs typeface="Arial" panose="020B0604020202020204" pitchFamily="34" charset="0"/>
                      </a:endParaRPr>
                    </a:p>
                  </a:txBody>
                  <a:tcPr marL="91443" marR="91443" marT="45719" marB="45719" anchor="ct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baseline="0" dirty="0" smtClean="0">
                          <a:solidFill>
                            <a:schemeClr val="dk1"/>
                          </a:solidFill>
                          <a:latin typeface="Arial" panose="020B0604020202020204" pitchFamily="34" charset="0"/>
                          <a:ea typeface="+mn-ea"/>
                          <a:cs typeface="Arial" panose="020B0604020202020204" pitchFamily="34" charset="0"/>
                        </a:rPr>
                        <a:t>Fine tuner frequency resolution 	</a:t>
                      </a:r>
                    </a:p>
                  </a:txBody>
                  <a:tcPr marL="91443" marR="91443" marT="45719" marB="45719" anchor="ctr"/>
                </a:tc>
                <a:tc>
                  <a:txBody>
                    <a:bodyPr/>
                    <a:lstStyle/>
                    <a:p>
                      <a:pPr algn="ctr"/>
                      <a:r>
                        <a:rPr lang="en-US" altLang="zh-CN" sz="1400" dirty="0" smtClean="0">
                          <a:latin typeface="Arial" panose="020B0604020202020204" pitchFamily="34" charset="0"/>
                          <a:cs typeface="Arial" panose="020B0604020202020204" pitchFamily="34" charset="0"/>
                        </a:rPr>
                        <a:t>1 Hz</a:t>
                      </a:r>
                      <a:endParaRPr lang="zh-CN" altLang="en-US" sz="1400" dirty="0">
                        <a:latin typeface="Arial" panose="020B0604020202020204" pitchFamily="34" charset="0"/>
                        <a:cs typeface="Arial" panose="020B0604020202020204" pitchFamily="34" charset="0"/>
                      </a:endParaRPr>
                    </a:p>
                  </a:txBody>
                  <a:tcPr marL="91443" marR="91443" marT="45719" marB="45719" anchor="ctr"/>
                </a:tc>
                <a:tc>
                  <a:txBody>
                    <a:bodyPr/>
                    <a:lstStyle/>
                    <a:p>
                      <a:pPr algn="ctr"/>
                      <a:r>
                        <a:rPr lang="en-US" altLang="zh-CN" sz="1400" dirty="0" smtClean="0">
                          <a:latin typeface="Arial" panose="020B0604020202020204" pitchFamily="34" charset="0"/>
                          <a:cs typeface="Arial" panose="020B0604020202020204" pitchFamily="34" charset="0"/>
                        </a:rPr>
                        <a:t>2 Hz</a:t>
                      </a:r>
                      <a:endParaRPr lang="zh-CN" altLang="en-US" sz="1400" dirty="0">
                        <a:latin typeface="Arial" panose="020B0604020202020204" pitchFamily="34" charset="0"/>
                        <a:cs typeface="Arial" panose="020B0604020202020204" pitchFamily="34" charset="0"/>
                      </a:endParaRPr>
                    </a:p>
                  </a:txBody>
                  <a:tcPr marL="91443" marR="91443" marT="45719" marB="45719" anchor="ctr"/>
                </a:tc>
              </a:tr>
            </a:tbl>
          </a:graphicData>
        </a:graphic>
      </p:graphicFrame>
      <p:sp>
        <p:nvSpPr>
          <p:cNvPr id="2" name="灯片编号占位符 1"/>
          <p:cNvSpPr>
            <a:spLocks noGrp="1"/>
          </p:cNvSpPr>
          <p:nvPr>
            <p:ph type="sldNum" sz="quarter" idx="12"/>
          </p:nvPr>
        </p:nvSpPr>
        <p:spPr>
          <a:xfrm>
            <a:off x="7086600" y="6483643"/>
            <a:ext cx="2057400" cy="365125"/>
          </a:xfrm>
        </p:spPr>
        <p:txBody>
          <a:bodyPr/>
          <a:lstStyle/>
          <a:p>
            <a:fld id="{48A81728-9918-4592-828C-656C119903F3}" type="slidenum">
              <a:rPr lang="zh-CN" altLang="en-US" smtClean="0">
                <a:solidFill>
                  <a:prstClr val="black">
                    <a:tint val="75000"/>
                  </a:prstClr>
                </a:solidFill>
              </a:rPr>
              <a:pPr/>
              <a:t>17</a:t>
            </a:fld>
            <a:endParaRPr lang="zh-CN" altLang="en-US" dirty="0">
              <a:solidFill>
                <a:prstClr val="black">
                  <a:tint val="75000"/>
                </a:prstClr>
              </a:solidFill>
            </a:endParaRPr>
          </a:p>
        </p:txBody>
      </p:sp>
      <p:pic>
        <p:nvPicPr>
          <p:cNvPr id="9"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16957" y="1506155"/>
            <a:ext cx="2447536" cy="2447536"/>
          </a:xfrm>
          <a:prstGeom prst="rect">
            <a:avLst/>
          </a:prstGeom>
        </p:spPr>
      </p:pic>
      <p:sp>
        <p:nvSpPr>
          <p:cNvPr id="12" name="Rectangle 5"/>
          <p:cNvSpPr/>
          <p:nvPr/>
        </p:nvSpPr>
        <p:spPr>
          <a:xfrm>
            <a:off x="-3103583" y="4805990"/>
            <a:ext cx="1219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3" name="Picture 3"/>
          <p:cNvPicPr>
            <a:picLocks noChangeAspect="1"/>
          </p:cNvPicPr>
          <p:nvPr/>
        </p:nvPicPr>
        <p:blipFill rotWithShape="1">
          <a:blip r:embed="rId3"/>
          <a:srcRect b="14941"/>
          <a:stretch/>
        </p:blipFill>
        <p:spPr>
          <a:xfrm>
            <a:off x="329518" y="4163978"/>
            <a:ext cx="3656064" cy="1893623"/>
          </a:xfrm>
          <a:prstGeom prst="rect">
            <a:avLst/>
          </a:prstGeom>
        </p:spPr>
      </p:pic>
    </p:spTree>
    <p:extLst>
      <p:ext uri="{BB962C8B-B14F-4D97-AF65-F5344CB8AC3E}">
        <p14:creationId xmlns:p14="http://schemas.microsoft.com/office/powerpoint/2010/main" val="431412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323056" y="621935"/>
            <a:ext cx="8229600" cy="490537"/>
          </a:xfrm>
        </p:spPr>
        <p:txBody>
          <a:bodyPr>
            <a:noAutofit/>
          </a:bodyPr>
          <a:lstStyle/>
          <a:p>
            <a:pPr algn="ctr"/>
            <a:r>
              <a:rPr lang="en-US" altLang="zh-CN" sz="3600" dirty="0" smtClean="0">
                <a:latin typeface="Arial" panose="020B0604020202020204" pitchFamily="34" charset="0"/>
                <a:cs typeface="Arial" panose="020B0604020202020204" pitchFamily="34" charset="0"/>
              </a:rPr>
              <a:t>RF Controls Systems  </a:t>
            </a:r>
            <a:endParaRPr lang="zh-CN" altLang="en-US" sz="3600" dirty="0" smtClean="0">
              <a:latin typeface="Arial" panose="020B0604020202020204" pitchFamily="34" charset="0"/>
              <a:cs typeface="Arial" panose="020B0604020202020204" pitchFamily="34" charset="0"/>
            </a:endParaRPr>
          </a:p>
        </p:txBody>
      </p:sp>
      <p:sp>
        <p:nvSpPr>
          <p:cNvPr id="4099" name="TextBox 2"/>
          <p:cNvSpPr txBox="1">
            <a:spLocks noChangeArrowheads="1"/>
          </p:cNvSpPr>
          <p:nvPr/>
        </p:nvSpPr>
        <p:spPr bwMode="auto">
          <a:xfrm>
            <a:off x="323056" y="1234281"/>
            <a:ext cx="3384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pPr>
            <a:r>
              <a:rPr lang="en-US" altLang="zh-CN" sz="1800" dirty="0"/>
              <a:t/>
            </a:r>
            <a:br>
              <a:rPr lang="en-US" altLang="zh-CN" sz="1800" dirty="0"/>
            </a:br>
            <a:endParaRPr lang="zh-CN" altLang="en-US" sz="1800" dirty="0"/>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4748" y="1751867"/>
            <a:ext cx="3607422" cy="173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753" y="3630234"/>
            <a:ext cx="2355835" cy="273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Box 2"/>
          <p:cNvSpPr txBox="1">
            <a:spLocks noChangeArrowheads="1"/>
          </p:cNvSpPr>
          <p:nvPr/>
        </p:nvSpPr>
        <p:spPr bwMode="auto">
          <a:xfrm>
            <a:off x="395288" y="2751138"/>
            <a:ext cx="4321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pPr>
            <a:r>
              <a:rPr lang="en-US" altLang="zh-CN" sz="1800" dirty="0"/>
              <a:t/>
            </a:r>
            <a:br>
              <a:rPr lang="en-US" altLang="zh-CN" sz="1800" dirty="0"/>
            </a:br>
            <a:endParaRPr lang="zh-CN" altLang="en-US" sz="1800" dirty="0"/>
          </a:p>
        </p:txBody>
      </p:sp>
      <p:sp>
        <p:nvSpPr>
          <p:cNvPr id="4106" name="TextBox 10"/>
          <p:cNvSpPr txBox="1">
            <a:spLocks noChangeArrowheads="1"/>
          </p:cNvSpPr>
          <p:nvPr/>
        </p:nvSpPr>
        <p:spPr bwMode="auto">
          <a:xfrm>
            <a:off x="395288" y="1751867"/>
            <a:ext cx="4689460" cy="495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10000"/>
              </a:lnSpc>
              <a:spcBef>
                <a:spcPct val="0"/>
              </a:spcBef>
              <a:buNone/>
            </a:pPr>
            <a:r>
              <a:rPr lang="en-US" altLang="zh-CN" sz="1800" dirty="0">
                <a:solidFill>
                  <a:srgbClr val="C00000"/>
                </a:solidFill>
                <a:latin typeface="Arial" panose="020B0604020202020204" pitchFamily="34" charset="0"/>
                <a:cs typeface="Arial" panose="020B0604020202020204" pitchFamily="34" charset="0"/>
              </a:rPr>
              <a:t>Basic requirements</a:t>
            </a:r>
            <a:endParaRPr lang="en-US" altLang="zh-CN" sz="1800" dirty="0" smtClean="0">
              <a:solidFill>
                <a:srgbClr val="C00000"/>
              </a:solidFill>
              <a:latin typeface="Arial" panose="020B0604020202020204" pitchFamily="34" charset="0"/>
              <a:cs typeface="Arial" panose="020B0604020202020204" pitchFamily="34" charset="0"/>
            </a:endParaRPr>
          </a:p>
          <a:p>
            <a:pPr marL="285750" indent="-285750">
              <a:lnSpc>
                <a:spcPct val="110000"/>
              </a:lnSpc>
              <a:spcBef>
                <a:spcPct val="0"/>
              </a:spcBef>
              <a:buSzPct val="65000"/>
            </a:pPr>
            <a:r>
              <a:rPr lang="en-US" altLang="zh-CN" sz="1800" dirty="0">
                <a:latin typeface="Arial" panose="020B0604020202020204" pitchFamily="34" charset="0"/>
                <a:cs typeface="Arial" panose="020B0604020202020204" pitchFamily="34" charset="0"/>
              </a:rPr>
              <a:t>High degree of automation</a:t>
            </a:r>
          </a:p>
          <a:p>
            <a:pPr marL="285750" indent="-285750">
              <a:lnSpc>
                <a:spcPct val="110000"/>
              </a:lnSpc>
              <a:spcBef>
                <a:spcPct val="0"/>
              </a:spcBef>
              <a:buSzPct val="65000"/>
            </a:pPr>
            <a:r>
              <a:rPr lang="en-US" altLang="zh-CN" sz="1800" dirty="0">
                <a:latin typeface="Arial" panose="020B0604020202020204" pitchFamily="34" charset="0"/>
                <a:cs typeface="Arial" panose="020B0604020202020204" pitchFamily="34" charset="0"/>
              </a:rPr>
              <a:t>Easy operation and maintenance</a:t>
            </a:r>
          </a:p>
          <a:p>
            <a:pPr marL="285750" indent="-285750">
              <a:lnSpc>
                <a:spcPct val="110000"/>
              </a:lnSpc>
              <a:spcBef>
                <a:spcPct val="0"/>
              </a:spcBef>
              <a:buSzPct val="65000"/>
            </a:pPr>
            <a:r>
              <a:rPr lang="en-US" altLang="zh-CN" sz="1800" dirty="0">
                <a:latin typeface="Arial" panose="020B0604020202020204" pitchFamily="34" charset="0"/>
                <a:cs typeface="Arial" panose="020B0604020202020204" pitchFamily="34" charset="0"/>
              </a:rPr>
              <a:t>High reliability</a:t>
            </a:r>
          </a:p>
          <a:p>
            <a:pPr>
              <a:lnSpc>
                <a:spcPct val="110000"/>
              </a:lnSpc>
              <a:spcBef>
                <a:spcPct val="0"/>
              </a:spcBef>
              <a:buNone/>
            </a:pPr>
            <a:endParaRPr lang="zh-CN" altLang="en-US" sz="1800" dirty="0">
              <a:latin typeface="Arial" panose="020B0604020202020204" pitchFamily="34" charset="0"/>
              <a:cs typeface="Arial" panose="020B0604020202020204" pitchFamily="34" charset="0"/>
            </a:endParaRPr>
          </a:p>
          <a:p>
            <a:pPr>
              <a:lnSpc>
                <a:spcPct val="110000"/>
              </a:lnSpc>
              <a:spcBef>
                <a:spcPct val="0"/>
              </a:spcBef>
              <a:buSzPct val="65000"/>
              <a:buNone/>
            </a:pPr>
            <a:r>
              <a:rPr lang="en-US" altLang="zh-CN" sz="1800" dirty="0">
                <a:solidFill>
                  <a:srgbClr val="C00000"/>
                </a:solidFill>
                <a:latin typeface="Arial" panose="020B0604020202020204" pitchFamily="34" charset="0"/>
                <a:cs typeface="Arial" panose="020B0604020202020204" pitchFamily="34" charset="0"/>
              </a:rPr>
              <a:t>System functional requirements</a:t>
            </a:r>
            <a:endParaRPr lang="en-US" altLang="zh-CN" sz="1800" dirty="0" smtClean="0">
              <a:solidFill>
                <a:srgbClr val="C00000"/>
              </a:solidFill>
              <a:latin typeface="Arial" panose="020B0604020202020204" pitchFamily="34" charset="0"/>
              <a:cs typeface="Arial" panose="020B0604020202020204" pitchFamily="34" charset="0"/>
            </a:endParaRPr>
          </a:p>
          <a:p>
            <a:pPr marL="285750" indent="-285750">
              <a:lnSpc>
                <a:spcPct val="110000"/>
              </a:lnSpc>
              <a:spcBef>
                <a:spcPct val="0"/>
              </a:spcBef>
              <a:buSzPct val="65000"/>
            </a:pPr>
            <a:r>
              <a:rPr lang="en-US" altLang="zh-CN" sz="1800" dirty="0">
                <a:latin typeface="Arial" panose="020B0604020202020204" pitchFamily="34" charset="0"/>
                <a:cs typeface="Arial" panose="020B0604020202020204" pitchFamily="34" charset="0"/>
              </a:rPr>
              <a:t>RF system start-up</a:t>
            </a:r>
          </a:p>
          <a:p>
            <a:pPr marL="285750" indent="-285750">
              <a:lnSpc>
                <a:spcPct val="110000"/>
              </a:lnSpc>
              <a:spcBef>
                <a:spcPct val="0"/>
              </a:spcBef>
              <a:buSzPct val="65000"/>
            </a:pPr>
            <a:r>
              <a:rPr lang="en-US" altLang="zh-CN" sz="1800" dirty="0">
                <a:latin typeface="Arial" panose="020B0604020202020204" pitchFamily="34" charset="0"/>
                <a:cs typeface="Arial" panose="020B0604020202020204" pitchFamily="34" charset="0"/>
              </a:rPr>
              <a:t>The setting of the RF system parameters needed for beam operation</a:t>
            </a:r>
          </a:p>
          <a:p>
            <a:pPr marL="285750" indent="-285750">
              <a:lnSpc>
                <a:spcPct val="110000"/>
              </a:lnSpc>
              <a:spcBef>
                <a:spcPct val="0"/>
              </a:spcBef>
              <a:buSzPct val="65000"/>
            </a:pPr>
            <a:r>
              <a:rPr lang="en-US" altLang="zh-CN" sz="1800" dirty="0">
                <a:latin typeface="Arial" panose="020B0604020202020204" pitchFamily="34" charset="0"/>
                <a:cs typeface="Arial" panose="020B0604020202020204" pitchFamily="34" charset="0"/>
              </a:rPr>
              <a:t>Beam loading compensation</a:t>
            </a:r>
          </a:p>
          <a:p>
            <a:pPr marL="285750" indent="-285750">
              <a:lnSpc>
                <a:spcPct val="110000"/>
              </a:lnSpc>
              <a:spcBef>
                <a:spcPct val="0"/>
              </a:spcBef>
              <a:buSzPct val="65000"/>
            </a:pPr>
            <a:r>
              <a:rPr lang="en-US" altLang="zh-CN" sz="1800" dirty="0">
                <a:latin typeface="Arial" panose="020B0604020202020204" pitchFamily="34" charset="0"/>
                <a:cs typeface="Arial" panose="020B0604020202020204" pitchFamily="34" charset="0"/>
              </a:rPr>
              <a:t>Cavity detuning</a:t>
            </a:r>
          </a:p>
          <a:p>
            <a:pPr marL="285750" indent="-285750">
              <a:lnSpc>
                <a:spcPct val="110000"/>
              </a:lnSpc>
              <a:spcBef>
                <a:spcPct val="0"/>
              </a:spcBef>
              <a:buSzPct val="65000"/>
            </a:pPr>
            <a:r>
              <a:rPr lang="en-US" altLang="zh-CN" sz="1800" dirty="0">
                <a:latin typeface="Arial" panose="020B0604020202020204" pitchFamily="34" charset="0"/>
                <a:cs typeface="Arial" panose="020B0604020202020204" pitchFamily="34" charset="0"/>
              </a:rPr>
              <a:t>System interlock protection</a:t>
            </a:r>
          </a:p>
          <a:p>
            <a:pPr marL="285750" indent="-285750">
              <a:lnSpc>
                <a:spcPct val="110000"/>
              </a:lnSpc>
              <a:spcBef>
                <a:spcPct val="0"/>
              </a:spcBef>
              <a:buSzPct val="65000"/>
            </a:pPr>
            <a:r>
              <a:rPr lang="en-US" altLang="zh-CN" sz="1800" dirty="0">
                <a:latin typeface="Arial" panose="020B0604020202020204" pitchFamily="34" charset="0"/>
                <a:cs typeface="Arial" panose="020B0604020202020204" pitchFamily="34" charset="0"/>
              </a:rPr>
              <a:t>System fault diagnosis</a:t>
            </a:r>
          </a:p>
          <a:p>
            <a:pPr marL="285750" indent="-285750">
              <a:lnSpc>
                <a:spcPct val="110000"/>
              </a:lnSpc>
              <a:spcBef>
                <a:spcPct val="0"/>
              </a:spcBef>
              <a:buSzPct val="65000"/>
            </a:pPr>
            <a:r>
              <a:rPr lang="en-US" altLang="zh-CN" sz="1800" dirty="0">
                <a:latin typeface="Arial" panose="020B0604020202020204" pitchFamily="34" charset="0"/>
                <a:cs typeface="Arial" panose="020B0604020202020204" pitchFamily="34" charset="0"/>
              </a:rPr>
              <a:t>Exception handling</a:t>
            </a:r>
          </a:p>
          <a:p>
            <a:pPr marL="285750" indent="-285750">
              <a:lnSpc>
                <a:spcPct val="110000"/>
              </a:lnSpc>
              <a:spcBef>
                <a:spcPct val="0"/>
              </a:spcBef>
              <a:buSzPct val="65000"/>
            </a:pPr>
            <a:r>
              <a:rPr lang="en-US" altLang="zh-CN" sz="1800" dirty="0">
                <a:latin typeface="Arial" panose="020B0604020202020204" pitchFamily="34" charset="0"/>
                <a:cs typeface="Arial" panose="020B0604020202020204" pitchFamily="34" charset="0"/>
              </a:rPr>
              <a:t>Performance optimization</a:t>
            </a:r>
            <a:r>
              <a:rPr lang="en-US" altLang="zh-CN" sz="1800" dirty="0"/>
              <a:t/>
            </a:r>
            <a:br>
              <a:rPr lang="en-US" altLang="zh-CN" sz="1800" dirty="0"/>
            </a:br>
            <a:endParaRPr lang="zh-CN" altLang="en-US" sz="1800" dirty="0"/>
          </a:p>
        </p:txBody>
      </p:sp>
      <p:sp>
        <p:nvSpPr>
          <p:cNvPr id="2" name="灯片编号占位符 1"/>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18</a:t>
            </a:fld>
            <a:endParaRPr lang="zh-CN" altLang="en-US">
              <a:solidFill>
                <a:prstClr val="black">
                  <a:tint val="75000"/>
                </a:prstClr>
              </a:solidFill>
            </a:endParaRPr>
          </a:p>
        </p:txBody>
      </p:sp>
    </p:spTree>
    <p:extLst>
      <p:ext uri="{BB962C8B-B14F-4D97-AF65-F5344CB8AC3E}">
        <p14:creationId xmlns:p14="http://schemas.microsoft.com/office/powerpoint/2010/main" val="15284972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3600" dirty="0" smtClean="0">
                <a:latin typeface="Arial" panose="020B0604020202020204" pitchFamily="34" charset="0"/>
                <a:cs typeface="Arial" panose="020B0604020202020204" pitchFamily="34" charset="0"/>
              </a:rPr>
              <a:t>Cryomodule Design</a:t>
            </a:r>
            <a:endParaRPr lang="zh-CN" altLang="en-US" sz="3600"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48A81728-9918-4592-828C-656C119903F3}" type="slidenum">
              <a:rPr lang="zh-CN" altLang="en-US" smtClean="0">
                <a:solidFill>
                  <a:prstClr val="black">
                    <a:tint val="75000"/>
                  </a:prstClr>
                </a:solidFill>
              </a:rPr>
              <a:pPr/>
              <a:t>19</a:t>
            </a:fld>
            <a:endParaRPr lang="zh-CN" altLang="en-US">
              <a:solidFill>
                <a:prstClr val="black">
                  <a:tint val="75000"/>
                </a:prstClr>
              </a:solidFill>
            </a:endParaRPr>
          </a:p>
        </p:txBody>
      </p:sp>
      <p:pic>
        <p:nvPicPr>
          <p:cNvPr id="4" name="Picture 3" descr="F10009945-6.jp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3732" t="25270" r="24776" b="7846"/>
          <a:stretch/>
        </p:blipFill>
        <p:spPr>
          <a:xfrm>
            <a:off x="997078" y="1797043"/>
            <a:ext cx="7149844" cy="3991417"/>
          </a:xfrm>
          <a:prstGeom prst="rect">
            <a:avLst/>
          </a:prstGeom>
        </p:spPr>
      </p:pic>
      <p:sp>
        <p:nvSpPr>
          <p:cNvPr id="5" name="文本框 4"/>
          <p:cNvSpPr txBox="1"/>
          <p:nvPr/>
        </p:nvSpPr>
        <p:spPr>
          <a:xfrm>
            <a:off x="1034042" y="5915824"/>
            <a:ext cx="7007551" cy="646331"/>
          </a:xfrm>
          <a:prstGeom prst="rect">
            <a:avLst/>
          </a:prstGeom>
          <a:noFill/>
        </p:spPr>
        <p:txBody>
          <a:bodyPr wrap="square" rtlCol="0">
            <a:spAutoFit/>
          </a:bodyPr>
          <a:lstStyle/>
          <a:p>
            <a:pPr algn="ctr"/>
            <a:r>
              <a:rPr lang="en-US" altLang="zh-CN" dirty="0" smtClean="0">
                <a:latin typeface="Arial" panose="020B0604020202020204" pitchFamily="34" charset="0"/>
                <a:cs typeface="Arial" panose="020B0604020202020204" pitchFamily="34" charset="0"/>
              </a:rPr>
              <a:t>XFEL / LCLS-II type Cryomodule for High Q Cavity</a:t>
            </a:r>
          </a:p>
          <a:p>
            <a:pPr algn="ctr"/>
            <a:r>
              <a:rPr lang="en-US" altLang="zh-CN" dirty="0" smtClean="0">
                <a:latin typeface="Arial" panose="020B0604020202020204" pitchFamily="34" charset="0"/>
                <a:cs typeface="Arial" panose="020B0604020202020204" pitchFamily="34" charset="0"/>
              </a:rPr>
              <a:t>(fast cool down, magnetic hygiene) </a:t>
            </a:r>
            <a:endParaRPr lang="zh-CN" altLang="en-US" dirty="0">
              <a:latin typeface="Arial" panose="020B0604020202020204" pitchFamily="34" charset="0"/>
              <a:cs typeface="Arial" panose="020B0604020202020204" pitchFamily="34" charset="0"/>
            </a:endParaRPr>
          </a:p>
        </p:txBody>
      </p:sp>
      <p:sp>
        <p:nvSpPr>
          <p:cNvPr id="6" name="文本框 5"/>
          <p:cNvSpPr txBox="1"/>
          <p:nvPr/>
        </p:nvSpPr>
        <p:spPr>
          <a:xfrm>
            <a:off x="6067514" y="5409488"/>
            <a:ext cx="1974079" cy="307777"/>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Courtesy of FNAL</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086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Acknowledgement</a:t>
            </a:r>
            <a:endParaRPr lang="zh-CN" altLang="en-US" dirty="0"/>
          </a:p>
        </p:txBody>
      </p:sp>
      <p:sp>
        <p:nvSpPr>
          <p:cNvPr id="3" name="内容占位符 2"/>
          <p:cNvSpPr>
            <a:spLocks noGrp="1"/>
          </p:cNvSpPr>
          <p:nvPr>
            <p:ph idx="1"/>
          </p:nvPr>
        </p:nvSpPr>
        <p:spPr>
          <a:xfrm>
            <a:off x="628650" y="1683521"/>
            <a:ext cx="7886700" cy="4855391"/>
          </a:xfrm>
        </p:spPr>
        <p:txBody>
          <a:bodyPr/>
          <a:lstStyle/>
          <a:p>
            <a:pPr>
              <a:lnSpc>
                <a:spcPct val="120000"/>
              </a:lnSpc>
            </a:pPr>
            <a:r>
              <a:rPr lang="en-US" altLang="zh-CN" dirty="0" smtClean="0"/>
              <a:t>Materials from Peng </a:t>
            </a:r>
            <a:r>
              <a:rPr lang="en-US" altLang="zh-CN" dirty="0" err="1" smtClean="0"/>
              <a:t>Sha</a:t>
            </a:r>
            <a:r>
              <a:rPr lang="en-US" altLang="zh-CN" dirty="0" smtClean="0"/>
              <a:t>, </a:t>
            </a:r>
            <a:r>
              <a:rPr lang="en-US" altLang="zh-CN" dirty="0" err="1" smtClean="0"/>
              <a:t>Hongjuan</a:t>
            </a:r>
            <a:r>
              <a:rPr lang="en-US" altLang="zh-CN" dirty="0" smtClean="0"/>
              <a:t> Zheng, </a:t>
            </a:r>
            <a:r>
              <a:rPr lang="en-US" altLang="zh-CN" dirty="0" err="1" smtClean="0"/>
              <a:t>Fanbo</a:t>
            </a:r>
            <a:r>
              <a:rPr lang="en-US" altLang="zh-CN" dirty="0" smtClean="0"/>
              <a:t> </a:t>
            </a:r>
            <a:r>
              <a:rPr lang="en-US" altLang="zh-CN" dirty="0" err="1" smtClean="0"/>
              <a:t>Meng</a:t>
            </a:r>
            <a:r>
              <a:rPr lang="en-US" altLang="zh-CN" dirty="0" smtClean="0"/>
              <a:t>, </a:t>
            </a:r>
            <a:r>
              <a:rPr lang="en-US" altLang="zh-CN" dirty="0" err="1" smtClean="0"/>
              <a:t>Qiang</a:t>
            </a:r>
            <a:r>
              <a:rPr lang="en-US" altLang="zh-CN" dirty="0" smtClean="0"/>
              <a:t> Ma, </a:t>
            </a:r>
            <a:r>
              <a:rPr lang="en-US" altLang="zh-CN" dirty="0" err="1" smtClean="0"/>
              <a:t>Tongming</a:t>
            </a:r>
            <a:r>
              <a:rPr lang="en-US" altLang="zh-CN" dirty="0" smtClean="0"/>
              <a:t> Huang, </a:t>
            </a:r>
            <a:r>
              <a:rPr lang="en-US" altLang="zh-CN" dirty="0" err="1" smtClean="0"/>
              <a:t>Zhenghui</a:t>
            </a:r>
            <a:r>
              <a:rPr lang="en-US" altLang="zh-CN" dirty="0" smtClean="0"/>
              <a:t> </a:t>
            </a:r>
            <a:r>
              <a:rPr lang="en-US" altLang="zh-CN" dirty="0" err="1" smtClean="0"/>
              <a:t>Mi</a:t>
            </a:r>
            <a:r>
              <a:rPr lang="en-US" altLang="zh-CN" dirty="0" smtClean="0"/>
              <a:t>, </a:t>
            </a:r>
            <a:r>
              <a:rPr lang="en-US" altLang="zh-CN" dirty="0" err="1" smtClean="0"/>
              <a:t>Baiqi</a:t>
            </a:r>
            <a:r>
              <a:rPr lang="en-US" altLang="zh-CN" dirty="0" smtClean="0"/>
              <a:t> Liu, </a:t>
            </a:r>
            <a:r>
              <a:rPr lang="en-US" altLang="zh-CN" dirty="0" err="1" smtClean="0"/>
              <a:t>Rui</a:t>
            </a:r>
            <a:r>
              <a:rPr lang="en-US" altLang="zh-CN" dirty="0" smtClean="0"/>
              <a:t> Ge, </a:t>
            </a:r>
            <a:r>
              <a:rPr lang="en-US" altLang="zh-CN" dirty="0" err="1" smtClean="0"/>
              <a:t>Ruixiong</a:t>
            </a:r>
            <a:r>
              <a:rPr lang="en-US" altLang="zh-CN" dirty="0" smtClean="0"/>
              <a:t> Han etc.</a:t>
            </a:r>
            <a:endParaRPr lang="zh-CN" altLang="en-US" dirty="0"/>
          </a:p>
        </p:txBody>
      </p:sp>
      <p:sp>
        <p:nvSpPr>
          <p:cNvPr id="4" name="灯片编号占位符 3"/>
          <p:cNvSpPr>
            <a:spLocks noGrp="1"/>
          </p:cNvSpPr>
          <p:nvPr>
            <p:ph type="sldNum" sz="quarter" idx="12"/>
          </p:nvPr>
        </p:nvSpPr>
        <p:spPr/>
        <p:txBody>
          <a:bodyPr/>
          <a:lstStyle/>
          <a:p>
            <a:fld id="{9AE44F4C-A01D-4C37-BF07-A3DEDCA0EFDE}" type="slidenum">
              <a:rPr lang="zh-CN" altLang="en-US" smtClean="0"/>
              <a:t>2</a:t>
            </a:fld>
            <a:endParaRPr lang="zh-CN" altLang="en-US"/>
          </a:p>
        </p:txBody>
      </p:sp>
    </p:spTree>
    <p:extLst>
      <p:ext uri="{BB962C8B-B14F-4D97-AF65-F5344CB8AC3E}">
        <p14:creationId xmlns:p14="http://schemas.microsoft.com/office/powerpoint/2010/main" val="2919159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547371" y="219656"/>
            <a:ext cx="7886700" cy="1325563"/>
          </a:xfrm>
        </p:spPr>
        <p:txBody>
          <a:bodyPr vert="horz" lIns="91440" tIns="45720" rIns="91440" bIns="45720" rtlCol="0" anchor="ctr">
            <a:noAutofit/>
          </a:bodyPr>
          <a:lstStyle/>
          <a:p>
            <a:pPr algn="ctr"/>
            <a:r>
              <a:rPr lang="en-US" altLang="zh-CN" sz="4000" dirty="0" smtClean="0">
                <a:latin typeface="Arial" panose="020B0604020202020204" pitchFamily="34" charset="0"/>
                <a:cs typeface="Arial" panose="020B0604020202020204" pitchFamily="34" charset="0"/>
              </a:rPr>
              <a:t>Chinese SRF Industry</a:t>
            </a:r>
            <a:endParaRPr lang="zh-CN" altLang="en-US" sz="4000" dirty="0">
              <a:latin typeface="Arial" panose="020B0604020202020204" pitchFamily="34" charset="0"/>
              <a:cs typeface="Arial" panose="020B0604020202020204" pitchFamily="34" charset="0"/>
            </a:endParaRPr>
          </a:p>
        </p:txBody>
      </p:sp>
      <p:pic>
        <p:nvPicPr>
          <p:cNvPr id="6" name="内容占位符 5" descr="C:\Users\zhai\Desktop\FullSizeRender.jpg"/>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b="5443"/>
          <a:stretch/>
        </p:blipFill>
        <p:spPr>
          <a:xfrm>
            <a:off x="954406" y="1786527"/>
            <a:ext cx="7072630" cy="2131658"/>
          </a:xfrm>
          <a:prstGeom prst="rect">
            <a:avLst/>
          </a:prstGeom>
          <a:noFill/>
          <a:ln>
            <a:noFill/>
          </a:ln>
        </p:spPr>
      </p:pic>
      <p:pic>
        <p:nvPicPr>
          <p:cNvPr id="8" name="内容占位符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911" y="1898141"/>
            <a:ext cx="1243083" cy="308931"/>
          </a:xfrm>
          <a:prstGeom prst="rect">
            <a:avLst/>
          </a:prstGeom>
          <a:ln w="3175">
            <a:noFill/>
          </a:ln>
        </p:spPr>
      </p:pic>
      <p:sp>
        <p:nvSpPr>
          <p:cNvPr id="11" name="矩形 10"/>
          <p:cNvSpPr/>
          <p:nvPr/>
        </p:nvSpPr>
        <p:spPr>
          <a:xfrm>
            <a:off x="210953" y="4159493"/>
            <a:ext cx="8762717" cy="2092881"/>
          </a:xfrm>
          <a:prstGeom prst="rect">
            <a:avLst/>
          </a:prstGeom>
        </p:spPr>
        <p:txBody>
          <a:bodyPr wrap="square">
            <a:spAutoFit/>
          </a:bodyPr>
          <a:lstStyle/>
          <a:p>
            <a:pPr marL="342900" lvl="1" indent="-342900">
              <a:spcBef>
                <a:spcPts val="600"/>
              </a:spcBef>
              <a:buFont typeface="Arial" panose="020B0604020202020204" pitchFamily="34" charset="0"/>
              <a:buChar char="•"/>
            </a:pPr>
            <a:r>
              <a:rPr lang="en-US" altLang="zh-CN" sz="2000" b="1" dirty="0" smtClean="0">
                <a:latin typeface="Arial" panose="020B0604020202020204" pitchFamily="34" charset="0"/>
                <a:cs typeface="Arial" panose="020B0604020202020204" pitchFamily="34" charset="0"/>
              </a:rPr>
              <a:t>Niobium</a:t>
            </a:r>
            <a:r>
              <a:rPr lang="en-US" altLang="zh-CN" sz="2000" dirty="0" smtClean="0">
                <a:latin typeface="Arial" panose="020B0604020202020204" pitchFamily="34" charset="0"/>
                <a:cs typeface="Arial" panose="020B0604020202020204" pitchFamily="34" charset="0"/>
              </a:rPr>
              <a:t>: OTIC (EXFEL </a:t>
            </a:r>
            <a:r>
              <a:rPr lang="en-US" altLang="zh-CN" sz="2000" dirty="0">
                <a:latin typeface="Arial" panose="020B0604020202020204" pitchFamily="34" charset="0"/>
                <a:cs typeface="Arial" panose="020B0604020202020204" pitchFamily="34" charset="0"/>
              </a:rPr>
              <a:t>35% 7 </a:t>
            </a:r>
            <a:r>
              <a:rPr lang="en-US" altLang="zh-CN" sz="2000" dirty="0" smtClean="0">
                <a:latin typeface="Arial" panose="020B0604020202020204" pitchFamily="34" charset="0"/>
                <a:cs typeface="Arial" panose="020B0604020202020204" pitchFamily="34" charset="0"/>
              </a:rPr>
              <a:t>t, </a:t>
            </a:r>
            <a:r>
              <a:rPr lang="en-US" altLang="zh-CN" sz="2000" dirty="0">
                <a:latin typeface="Arial" panose="020B0604020202020204" pitchFamily="34" charset="0"/>
                <a:cs typeface="Arial" panose="020B0604020202020204" pitchFamily="34" charset="0"/>
              </a:rPr>
              <a:t>FRIB 50% 5 </a:t>
            </a:r>
            <a:r>
              <a:rPr lang="en-US" altLang="zh-CN" sz="2000" dirty="0" smtClean="0">
                <a:latin typeface="Arial" panose="020B0604020202020204" pitchFamily="34" charset="0"/>
                <a:cs typeface="Arial" panose="020B0604020202020204" pitchFamily="34" charset="0"/>
              </a:rPr>
              <a:t>t, </a:t>
            </a:r>
            <a:r>
              <a:rPr lang="en-US" altLang="zh-CN" sz="2000" dirty="0">
                <a:latin typeface="Arial" panose="020B0604020202020204" pitchFamily="34" charset="0"/>
                <a:cs typeface="Arial" panose="020B0604020202020204" pitchFamily="34" charset="0"/>
              </a:rPr>
              <a:t>LCLS-II 50% 5.6 </a:t>
            </a:r>
            <a:r>
              <a:rPr lang="en-US" altLang="zh-CN" sz="2000" dirty="0" smtClean="0">
                <a:latin typeface="Arial" panose="020B0604020202020204" pitchFamily="34" charset="0"/>
                <a:cs typeface="Arial" panose="020B0604020202020204" pitchFamily="34" charset="0"/>
              </a:rPr>
              <a:t>t …)</a:t>
            </a:r>
          </a:p>
          <a:p>
            <a:pPr marL="342900" lvl="1" indent="-342900">
              <a:spcBef>
                <a:spcPts val="600"/>
              </a:spcBef>
              <a:buFont typeface="Arial" panose="020B0604020202020204" pitchFamily="34" charset="0"/>
              <a:buChar char="•"/>
            </a:pPr>
            <a:r>
              <a:rPr lang="en-US" altLang="zh-CN" sz="2000" b="1" dirty="0" smtClean="0">
                <a:latin typeface="Arial" panose="020B0604020202020204" pitchFamily="34" charset="0"/>
                <a:cs typeface="Arial" panose="020B0604020202020204" pitchFamily="34" charset="0"/>
              </a:rPr>
              <a:t>Cavity</a:t>
            </a:r>
            <a:r>
              <a:rPr lang="en-US" altLang="zh-CN" sz="2000" dirty="0" smtClean="0">
                <a:latin typeface="Arial" panose="020B0604020202020204" pitchFamily="34" charset="0"/>
                <a:cs typeface="Arial" panose="020B0604020202020204" pitchFamily="34" charset="0"/>
              </a:rPr>
              <a:t>: </a:t>
            </a:r>
            <a:r>
              <a:rPr lang="en-US" altLang="zh-CN" sz="2000" dirty="0" smtClean="0">
                <a:solidFill>
                  <a:srgbClr val="FF0000"/>
                </a:solidFill>
                <a:latin typeface="Arial" panose="020B0604020202020204" pitchFamily="34" charset="0"/>
                <a:cs typeface="Arial" panose="020B0604020202020204" pitchFamily="34" charset="0"/>
              </a:rPr>
              <a:t>OTIC</a:t>
            </a:r>
            <a:r>
              <a:rPr lang="en-US" altLang="zh-CN" sz="2000" dirty="0">
                <a:latin typeface="Arial" panose="020B0604020202020204" pitchFamily="34" charset="0"/>
                <a:cs typeface="Arial" panose="020B0604020202020204" pitchFamily="34" charset="0"/>
              </a:rPr>
              <a:t>, </a:t>
            </a:r>
            <a:r>
              <a:rPr lang="en-US" altLang="zh-CN" sz="2000" dirty="0" smtClean="0">
                <a:solidFill>
                  <a:srgbClr val="FF0000"/>
                </a:solidFill>
                <a:latin typeface="Arial" panose="020B0604020202020204" pitchFamily="34" charset="0"/>
                <a:cs typeface="Arial" panose="020B0604020202020204" pitchFamily="34" charset="0"/>
              </a:rPr>
              <a:t>HERT</a:t>
            </a:r>
            <a:r>
              <a:rPr lang="en-US" altLang="zh-CN" sz="2000" dirty="0" smtClean="0">
                <a:latin typeface="Arial" panose="020B0604020202020204" pitchFamily="34" charset="0"/>
                <a:cs typeface="Arial" panose="020B0604020202020204" pitchFamily="34" charset="0"/>
              </a:rPr>
              <a:t>, HIT, BIAM… (ILC, CADS, FRIB, HEPS …)</a:t>
            </a:r>
            <a:endParaRPr lang="en-US" altLang="zh-CN" sz="2000"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altLang="zh-CN" sz="2000" b="1" dirty="0" smtClean="0">
                <a:latin typeface="Arial" panose="020B0604020202020204" pitchFamily="34" charset="0"/>
                <a:cs typeface="Arial" panose="020B0604020202020204" pitchFamily="34" charset="0"/>
              </a:rPr>
              <a:t>Coupler</a:t>
            </a:r>
            <a:r>
              <a:rPr lang="en-US" altLang="zh-CN" sz="2000" dirty="0" smtClean="0">
                <a:latin typeface="Arial" panose="020B0604020202020204" pitchFamily="34" charset="0"/>
                <a:cs typeface="Arial" panose="020B0604020202020204" pitchFamily="34" charset="0"/>
              </a:rPr>
              <a:t>: </a:t>
            </a:r>
            <a:r>
              <a:rPr lang="en-US" altLang="zh-CN" sz="2000" dirty="0" smtClean="0">
                <a:solidFill>
                  <a:srgbClr val="FF0000"/>
                </a:solidFill>
                <a:latin typeface="Arial" panose="020B0604020202020204" pitchFamily="34" charset="0"/>
                <a:cs typeface="Arial" panose="020B0604020202020204" pitchFamily="34" charset="0"/>
              </a:rPr>
              <a:t>HERT</a:t>
            </a:r>
            <a:r>
              <a:rPr lang="en-US" altLang="zh-CN" sz="2000" dirty="0" smtClean="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ILC, CADS, </a:t>
            </a:r>
            <a:r>
              <a:rPr lang="en-US" altLang="zh-CN" sz="2000" dirty="0" smtClean="0">
                <a:latin typeface="Arial" panose="020B0604020202020204" pitchFamily="34" charset="0"/>
                <a:cs typeface="Arial" panose="020B0604020202020204" pitchFamily="34" charset="0"/>
              </a:rPr>
              <a:t>RISP …), JNT …</a:t>
            </a:r>
            <a:endParaRPr lang="en-US" altLang="zh-CN" sz="2000"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altLang="zh-CN" sz="2000" b="1" dirty="0" smtClean="0">
                <a:latin typeface="Arial" panose="020B0604020202020204" pitchFamily="34" charset="0"/>
                <a:cs typeface="Arial" panose="020B0604020202020204" pitchFamily="34" charset="0"/>
              </a:rPr>
              <a:t>Cryomodule</a:t>
            </a:r>
            <a:r>
              <a:rPr lang="en-US" altLang="zh-CN" sz="2000" dirty="0" smtClean="0">
                <a:latin typeface="Arial" panose="020B0604020202020204" pitchFamily="34" charset="0"/>
                <a:cs typeface="Arial" panose="020B0604020202020204" pitchFamily="34" charset="0"/>
              </a:rPr>
              <a:t>: </a:t>
            </a:r>
            <a:r>
              <a:rPr lang="en-US" altLang="zh-CN" sz="2000" dirty="0" smtClean="0">
                <a:solidFill>
                  <a:srgbClr val="FF0000"/>
                </a:solidFill>
                <a:latin typeface="Arial" panose="020B0604020202020204" pitchFamily="34" charset="0"/>
                <a:cs typeface="Arial" panose="020B0604020202020204" pitchFamily="34" charset="0"/>
              </a:rPr>
              <a:t>WXCX</a:t>
            </a:r>
            <a:r>
              <a:rPr lang="en-US" altLang="zh-CN" sz="2000" dirty="0" smtClean="0">
                <a:latin typeface="Arial" panose="020B0604020202020204" pitchFamily="34" charset="0"/>
                <a:cs typeface="Arial" panose="020B0604020202020204" pitchFamily="34" charset="0"/>
              </a:rPr>
              <a:t> (EXFEL</a:t>
            </a:r>
            <a:r>
              <a:rPr lang="zh-CN" altLang="en-US" sz="2000" dirty="0" smtClean="0">
                <a:latin typeface="Arial" panose="020B0604020202020204" pitchFamily="34" charset="0"/>
                <a:cs typeface="Arial" panose="020B0604020202020204" pitchFamily="34" charset="0"/>
              </a:rPr>
              <a:t> </a:t>
            </a:r>
            <a:r>
              <a:rPr lang="en-US" altLang="zh-CN" sz="2000" dirty="0" smtClean="0">
                <a:latin typeface="Arial" panose="020B0604020202020204" pitchFamily="34" charset="0"/>
                <a:cs typeface="Arial" panose="020B0604020202020204" pitchFamily="34" charset="0"/>
              </a:rPr>
              <a:t>60% 60, LCLS-II 100% 33, FRIB), HFJN…</a:t>
            </a:r>
          </a:p>
          <a:p>
            <a:pPr>
              <a:spcBef>
                <a:spcPts val="1800"/>
              </a:spcBef>
            </a:pPr>
            <a:r>
              <a:rPr lang="en-US" altLang="zh-CN" sz="2000" dirty="0" smtClean="0">
                <a:latin typeface="Arial" panose="020B0604020202020204" pitchFamily="34" charset="0"/>
                <a:cs typeface="Arial" panose="020B0604020202020204" pitchFamily="34" charset="0"/>
              </a:rPr>
              <a:t>     Foreign company examples: RI, </a:t>
            </a:r>
            <a:r>
              <a:rPr lang="en-US" altLang="zh-CN" sz="2000" dirty="0" err="1" smtClean="0">
                <a:latin typeface="Arial" panose="020B0604020202020204" pitchFamily="34" charset="0"/>
                <a:cs typeface="Arial" panose="020B0604020202020204" pitchFamily="34" charset="0"/>
              </a:rPr>
              <a:t>Zanon</a:t>
            </a:r>
            <a:r>
              <a:rPr lang="en-US" altLang="zh-CN" sz="2000" dirty="0" smtClean="0">
                <a:latin typeface="Arial" panose="020B0604020202020204" pitchFamily="34" charset="0"/>
                <a:cs typeface="Arial" panose="020B0604020202020204" pitchFamily="34" charset="0"/>
              </a:rPr>
              <a:t>, CPI, HERAEUS …</a:t>
            </a:r>
            <a:endParaRPr lang="zh-CN" altLang="en-US" sz="2000" dirty="0">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p:txBody>
          <a:bodyPr/>
          <a:lstStyle/>
          <a:p>
            <a:fld id="{9AE44F4C-A01D-4C37-BF07-A3DEDCA0EFDE}" type="slidenum">
              <a:rPr lang="zh-CN" altLang="en-US" smtClean="0"/>
              <a:t>20</a:t>
            </a:fld>
            <a:endParaRPr lang="zh-CN" altLang="en-US"/>
          </a:p>
        </p:txBody>
      </p:sp>
    </p:spTree>
    <p:extLst>
      <p:ext uri="{BB962C8B-B14F-4D97-AF65-F5344CB8AC3E}">
        <p14:creationId xmlns:p14="http://schemas.microsoft.com/office/powerpoint/2010/main" val="2556506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6880" y="525567"/>
            <a:ext cx="8239760" cy="995680"/>
          </a:xfrm>
        </p:spPr>
        <p:txBody>
          <a:bodyPr/>
          <a:lstStyle/>
          <a:p>
            <a:r>
              <a:rPr lang="en-US" altLang="zh-CN" dirty="0" smtClean="0"/>
              <a:t>CEPC SRF International Collaboration</a:t>
            </a:r>
            <a:endParaRPr lang="zh-CN" altLang="en-US" dirty="0"/>
          </a:p>
        </p:txBody>
      </p:sp>
      <p:sp>
        <p:nvSpPr>
          <p:cNvPr id="3" name="内容占位符 2"/>
          <p:cNvSpPr>
            <a:spLocks noGrp="1"/>
          </p:cNvSpPr>
          <p:nvPr>
            <p:ph idx="1"/>
          </p:nvPr>
        </p:nvSpPr>
        <p:spPr>
          <a:xfrm>
            <a:off x="436880" y="1922595"/>
            <a:ext cx="8484929" cy="4752842"/>
          </a:xfrm>
        </p:spPr>
        <p:txBody>
          <a:bodyPr>
            <a:normAutofit/>
          </a:bodyPr>
          <a:lstStyle/>
          <a:p>
            <a:pPr>
              <a:lnSpc>
                <a:spcPct val="120000"/>
              </a:lnSpc>
            </a:pPr>
            <a:r>
              <a:rPr lang="en-US" altLang="zh-CN" sz="2000" b="1" dirty="0" smtClean="0"/>
              <a:t>SRF System</a:t>
            </a:r>
            <a:r>
              <a:rPr lang="en-US" altLang="zh-CN" sz="2000" dirty="0" smtClean="0"/>
              <a:t>: INFN-LASA, JLAB, CERN</a:t>
            </a:r>
          </a:p>
          <a:p>
            <a:pPr>
              <a:lnSpc>
                <a:spcPct val="120000"/>
              </a:lnSpc>
            </a:pPr>
            <a:r>
              <a:rPr lang="en-US" altLang="zh-CN" sz="2000" b="1" dirty="0" smtClean="0"/>
              <a:t>Cavity</a:t>
            </a:r>
            <a:r>
              <a:rPr lang="en-US" altLang="zh-CN" sz="2000" dirty="0" smtClean="0"/>
              <a:t>: FNAL, JLAB, KEK, INFN-LASA</a:t>
            </a:r>
          </a:p>
          <a:p>
            <a:pPr>
              <a:lnSpc>
                <a:spcPct val="120000"/>
              </a:lnSpc>
            </a:pPr>
            <a:r>
              <a:rPr lang="en-US" altLang="zh-CN" sz="2000" b="1" dirty="0"/>
              <a:t>HOM Damping</a:t>
            </a:r>
            <a:r>
              <a:rPr lang="en-US" altLang="zh-CN" sz="2000" dirty="0"/>
              <a:t>: HEPS (IHEP), BNL, CERN, </a:t>
            </a:r>
            <a:r>
              <a:rPr lang="en-US" altLang="zh-CN" sz="2000" dirty="0" smtClean="0"/>
              <a:t>Univ. </a:t>
            </a:r>
            <a:r>
              <a:rPr lang="en-US" altLang="zh-CN" sz="2000" dirty="0"/>
              <a:t>of Rostock</a:t>
            </a:r>
          </a:p>
          <a:p>
            <a:pPr>
              <a:lnSpc>
                <a:spcPct val="120000"/>
              </a:lnSpc>
            </a:pPr>
            <a:r>
              <a:rPr lang="en-US" altLang="zh-CN" sz="2000" b="1" dirty="0" smtClean="0"/>
              <a:t>Input Coupler</a:t>
            </a:r>
            <a:r>
              <a:rPr lang="en-US" altLang="zh-CN" sz="2000" dirty="0" smtClean="0"/>
              <a:t>: C-ADS (IHEP), KEK</a:t>
            </a:r>
          </a:p>
          <a:p>
            <a:pPr>
              <a:lnSpc>
                <a:spcPct val="120000"/>
              </a:lnSpc>
            </a:pPr>
            <a:r>
              <a:rPr lang="en-US" altLang="zh-CN" sz="2000" b="1" dirty="0" smtClean="0"/>
              <a:t>Tuner</a:t>
            </a:r>
            <a:r>
              <a:rPr lang="en-US" altLang="zh-CN" sz="2000" dirty="0" smtClean="0"/>
              <a:t>: INFN-LASA</a:t>
            </a:r>
          </a:p>
          <a:p>
            <a:pPr>
              <a:lnSpc>
                <a:spcPct val="120000"/>
              </a:lnSpc>
            </a:pPr>
            <a:r>
              <a:rPr lang="en-US" altLang="zh-CN" sz="2000" b="1" dirty="0" smtClean="0"/>
              <a:t>Cryomodule</a:t>
            </a:r>
            <a:r>
              <a:rPr lang="en-US" altLang="zh-CN" sz="2000" dirty="0" smtClean="0"/>
              <a:t>: XFEL, SLAC-FNAL-JLAB </a:t>
            </a:r>
          </a:p>
          <a:p>
            <a:pPr marL="0" indent="0">
              <a:lnSpc>
                <a:spcPct val="120000"/>
              </a:lnSpc>
              <a:buNone/>
            </a:pPr>
            <a:r>
              <a:rPr lang="en-US" altLang="zh-CN" sz="2000" dirty="0" smtClean="0"/>
              <a:t>    First CEPC SRF International WG Meeting (tentative): Jan 2017.</a:t>
            </a:r>
            <a:endParaRPr lang="zh-CN" altLang="en-US" sz="2000" dirty="0"/>
          </a:p>
        </p:txBody>
      </p:sp>
      <p:sp>
        <p:nvSpPr>
          <p:cNvPr id="4" name="灯片编号占位符 3"/>
          <p:cNvSpPr>
            <a:spLocks noGrp="1"/>
          </p:cNvSpPr>
          <p:nvPr>
            <p:ph type="sldNum" sz="quarter" idx="12"/>
          </p:nvPr>
        </p:nvSpPr>
        <p:spPr/>
        <p:txBody>
          <a:bodyPr/>
          <a:lstStyle/>
          <a:p>
            <a:fld id="{9AE44F4C-A01D-4C37-BF07-A3DEDCA0EFDE}" type="slidenum">
              <a:rPr lang="zh-CN" altLang="en-US" smtClean="0"/>
              <a:t>21</a:t>
            </a:fld>
            <a:endParaRPr lang="zh-CN" altLang="en-US"/>
          </a:p>
        </p:txBody>
      </p:sp>
    </p:spTree>
    <p:extLst>
      <p:ext uri="{BB962C8B-B14F-4D97-AF65-F5344CB8AC3E}">
        <p14:creationId xmlns:p14="http://schemas.microsoft.com/office/powerpoint/2010/main" val="4063876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7699" y="85458"/>
            <a:ext cx="8239760" cy="995680"/>
          </a:xfrm>
        </p:spPr>
        <p:txBody>
          <a:bodyPr/>
          <a:lstStyle/>
          <a:p>
            <a:r>
              <a:rPr lang="en-US" altLang="zh-CN" dirty="0" smtClean="0"/>
              <a:t>SRF Experts List (not complete)</a:t>
            </a:r>
            <a:endParaRPr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val="380762558"/>
              </p:ext>
            </p:extLst>
          </p:nvPr>
        </p:nvGraphicFramePr>
        <p:xfrm>
          <a:off x="328414" y="1097672"/>
          <a:ext cx="8469606" cy="5364486"/>
        </p:xfrm>
        <a:graphic>
          <a:graphicData uri="http://schemas.openxmlformats.org/drawingml/2006/table">
            <a:tbl>
              <a:tblPr firstRow="1" bandRow="1">
                <a:tableStyleId>{5C22544A-7EE6-4342-B048-85BDC9FD1C3A}</a:tableStyleId>
              </a:tblPr>
              <a:tblGrid>
                <a:gridCol w="705834"/>
                <a:gridCol w="1008404"/>
                <a:gridCol w="1025288"/>
                <a:gridCol w="1512606"/>
                <a:gridCol w="2110811"/>
                <a:gridCol w="2106663"/>
              </a:tblGrid>
              <a:tr h="370840">
                <a:tc>
                  <a:txBody>
                    <a:bodyPr/>
                    <a:lstStyle/>
                    <a:p>
                      <a:pPr algn="ctr"/>
                      <a:r>
                        <a:rPr lang="en-US" altLang="zh-CN" sz="1200" dirty="0" smtClean="0">
                          <a:latin typeface="Arial" panose="020B0604020202020204" pitchFamily="34" charset="0"/>
                          <a:cs typeface="Arial" panose="020B0604020202020204" pitchFamily="34" charset="0"/>
                        </a:rPr>
                        <a:t>Region</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latin typeface="Arial" panose="020B0604020202020204" pitchFamily="34" charset="0"/>
                          <a:cs typeface="Arial" panose="020B0604020202020204" pitchFamily="34" charset="0"/>
                        </a:rPr>
                        <a:t>Country</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latin typeface="Arial" panose="020B0604020202020204" pitchFamily="34" charset="0"/>
                          <a:cs typeface="Arial" panose="020B0604020202020204" pitchFamily="34" charset="0"/>
                        </a:rPr>
                        <a:t>Institute</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latin typeface="Arial" panose="020B0604020202020204" pitchFamily="34" charset="0"/>
                          <a:cs typeface="Arial" panose="020B0604020202020204" pitchFamily="34" charset="0"/>
                        </a:rPr>
                        <a:t>Name</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latin typeface="Arial" panose="020B0604020202020204" pitchFamily="34" charset="0"/>
                          <a:cs typeface="Arial" panose="020B0604020202020204" pitchFamily="34" charset="0"/>
                        </a:rPr>
                        <a:t>Email</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latin typeface="Arial" panose="020B0604020202020204" pitchFamily="34" charset="0"/>
                          <a:cs typeface="Arial" panose="020B0604020202020204" pitchFamily="34" charset="0"/>
                        </a:rPr>
                        <a:t>Expertise</a:t>
                      </a:r>
                      <a:endParaRPr lang="zh-CN" altLang="en-US" sz="1200" dirty="0">
                        <a:latin typeface="Arial" panose="020B0604020202020204" pitchFamily="34" charset="0"/>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Asia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Japan</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KEK</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err="1" smtClean="0">
                          <a:latin typeface="Arial" panose="020B0604020202020204" pitchFamily="34" charset="0"/>
                          <a:cs typeface="Arial" panose="020B0604020202020204" pitchFamily="34" charset="0"/>
                        </a:rPr>
                        <a:t>Eiji</a:t>
                      </a:r>
                      <a:r>
                        <a:rPr lang="en-US" altLang="zh-CN" sz="1200" dirty="0" smtClean="0">
                          <a:latin typeface="Arial" panose="020B0604020202020204" pitchFamily="34" charset="0"/>
                          <a:cs typeface="Arial" panose="020B0604020202020204" pitchFamily="34" charset="0"/>
                        </a:rPr>
                        <a:t> </a:t>
                      </a:r>
                      <a:r>
                        <a:rPr lang="en-US" altLang="zh-CN" sz="1200" dirty="0" err="1" smtClean="0">
                          <a:latin typeface="Arial" panose="020B0604020202020204" pitchFamily="34" charset="0"/>
                          <a:cs typeface="Arial" panose="020B0604020202020204" pitchFamily="34" charset="0"/>
                        </a:rPr>
                        <a:t>Kako</a:t>
                      </a:r>
                      <a:endParaRPr lang="zh-CN" altLang="en-US" sz="1200" dirty="0">
                        <a:latin typeface="Arial" panose="020B0604020202020204" pitchFamily="34" charset="0"/>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eiji.kako@kek.jp</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baseline="0" dirty="0" smtClean="0">
                          <a:latin typeface="Arial" panose="020B0604020202020204" pitchFamily="34" charset="0"/>
                          <a:cs typeface="Arial" panose="020B0604020202020204" pitchFamily="34" charset="0"/>
                        </a:rPr>
                        <a:t>SRF general, coupler, cavity</a:t>
                      </a:r>
                      <a:endParaRPr lang="zh-CN" altLang="en-US" sz="1200" dirty="0">
                        <a:latin typeface="Arial" panose="020B0604020202020204" pitchFamily="34" charset="0"/>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Asia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Japan</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KEK</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Hitoshi </a:t>
                      </a:r>
                      <a:r>
                        <a:rPr lang="en-US" altLang="zh-CN" sz="1200" dirty="0" err="1" smtClean="0">
                          <a:latin typeface="Arial" panose="020B0604020202020204" pitchFamily="34" charset="0"/>
                          <a:cs typeface="Arial" panose="020B0604020202020204" pitchFamily="34" charset="0"/>
                        </a:rPr>
                        <a:t>Hayano</a:t>
                      </a:r>
                      <a:endParaRPr lang="zh-CN" altLang="en-US" sz="1200" dirty="0">
                        <a:latin typeface="Arial" panose="020B0604020202020204" pitchFamily="34" charset="0"/>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hitoshi.hayano@kek.jp</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SRF general, infrastructure</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Asia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Japan</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KEK</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err="1" smtClean="0">
                          <a:latin typeface="Arial" panose="020B0604020202020204" pitchFamily="34" charset="0"/>
                          <a:cs typeface="Arial" panose="020B0604020202020204" pitchFamily="34" charset="0"/>
                        </a:rPr>
                        <a:t>Takaaki</a:t>
                      </a:r>
                      <a:r>
                        <a:rPr lang="en-US" altLang="zh-CN" sz="1200" dirty="0" smtClean="0">
                          <a:latin typeface="Arial" panose="020B0604020202020204" pitchFamily="34" charset="0"/>
                          <a:cs typeface="Arial" panose="020B0604020202020204" pitchFamily="34" charset="0"/>
                        </a:rPr>
                        <a:t> </a:t>
                      </a:r>
                      <a:r>
                        <a:rPr lang="en-US" altLang="zh-CN" sz="1200" dirty="0" err="1" smtClean="0">
                          <a:latin typeface="Arial" panose="020B0604020202020204" pitchFamily="34" charset="0"/>
                          <a:cs typeface="Arial" panose="020B0604020202020204" pitchFamily="34" charset="0"/>
                        </a:rPr>
                        <a:t>Furuya</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takaaki.furuya@kek.jp</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baseline="0" dirty="0" smtClean="0">
                          <a:latin typeface="Arial" panose="020B0604020202020204" pitchFamily="34" charset="0"/>
                          <a:cs typeface="Arial" panose="020B0604020202020204" pitchFamily="34" charset="0"/>
                        </a:rPr>
                        <a:t>SRF general, coupler, cavity</a:t>
                      </a:r>
                      <a:endParaRPr lang="zh-CN" altLang="en-US" sz="1200" dirty="0" smtClean="0">
                        <a:latin typeface="Arial" panose="020B0604020202020204" pitchFamily="34" charset="0"/>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Europe</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Italy</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INFN-LASA</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Carlo </a:t>
                      </a:r>
                      <a:r>
                        <a:rPr lang="en-US" altLang="zh-CN" sz="1200" dirty="0" err="1" smtClean="0">
                          <a:latin typeface="Arial" panose="020B0604020202020204" pitchFamily="34" charset="0"/>
                          <a:cs typeface="Arial" panose="020B0604020202020204" pitchFamily="34" charset="0"/>
                        </a:rPr>
                        <a:t>Pagani</a:t>
                      </a:r>
                      <a:endParaRPr lang="zh-CN" altLang="en-US" sz="1200" dirty="0">
                        <a:latin typeface="Arial" panose="020B0604020202020204" pitchFamily="34" charset="0"/>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carlo.pagani@mi.infn.it</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baseline="0" dirty="0" smtClean="0">
                          <a:latin typeface="Arial" panose="020B0604020202020204" pitchFamily="34" charset="0"/>
                          <a:cs typeface="Arial" panose="020B0604020202020204" pitchFamily="34" charset="0"/>
                        </a:rPr>
                        <a:t>SRF general</a:t>
                      </a:r>
                      <a:endParaRPr lang="zh-CN" altLang="en-US" sz="1200" dirty="0" smtClean="0">
                        <a:latin typeface="Arial" panose="020B0604020202020204" pitchFamily="34" charset="0"/>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Europe</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Germany</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CERN</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Kai </a:t>
                      </a:r>
                      <a:r>
                        <a:rPr lang="en-US" altLang="zh-CN" sz="1200" dirty="0" err="1" smtClean="0">
                          <a:solidFill>
                            <a:schemeClr val="tx1"/>
                          </a:solidFill>
                          <a:latin typeface="Arial" panose="020B0604020202020204" pitchFamily="34" charset="0"/>
                          <a:cs typeface="Arial" panose="020B0604020202020204" pitchFamily="34" charset="0"/>
                        </a:rPr>
                        <a:t>Papke</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kai.papke@cern.ch</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HOM coupler</a:t>
                      </a:r>
                      <a:endParaRPr lang="zh-CN" altLang="en-US" sz="1200" dirty="0">
                        <a:solidFill>
                          <a:schemeClr val="tx1"/>
                        </a:solidFill>
                        <a:latin typeface="Arial" panose="020B0604020202020204" pitchFamily="34" charset="0"/>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Europe</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Germany</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CERN</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Frank </a:t>
                      </a:r>
                      <a:r>
                        <a:rPr lang="en-US" altLang="zh-CN" sz="1200" dirty="0" err="1" smtClean="0">
                          <a:solidFill>
                            <a:schemeClr val="tx1"/>
                          </a:solidFill>
                          <a:latin typeface="Arial" panose="020B0604020202020204" pitchFamily="34" charset="0"/>
                          <a:cs typeface="Arial" panose="020B0604020202020204" pitchFamily="34" charset="0"/>
                        </a:rPr>
                        <a:t>Gerigk</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Frank.Gerigk@cern.ch</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SRF general</a:t>
                      </a:r>
                      <a:endParaRPr lang="zh-CN" altLang="en-US" sz="1200" dirty="0">
                        <a:solidFill>
                          <a:schemeClr val="tx1"/>
                        </a:solidFill>
                        <a:latin typeface="Arial" panose="020B0604020202020204" pitchFamily="34" charset="0"/>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Europe</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Switzerland</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CERN</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err="1" smtClean="0">
                          <a:solidFill>
                            <a:schemeClr val="tx1"/>
                          </a:solidFill>
                          <a:latin typeface="Arial" panose="020B0604020202020204" pitchFamily="34" charset="0"/>
                          <a:cs typeface="Arial" panose="020B0604020202020204" pitchFamily="34" charset="0"/>
                        </a:rPr>
                        <a:t>Toon</a:t>
                      </a:r>
                      <a:r>
                        <a:rPr lang="en-US" altLang="zh-CN" sz="1200" dirty="0" smtClean="0">
                          <a:solidFill>
                            <a:schemeClr val="tx1"/>
                          </a:solidFill>
                          <a:latin typeface="Arial" panose="020B0604020202020204" pitchFamily="34" charset="0"/>
                          <a:cs typeface="Arial" panose="020B0604020202020204" pitchFamily="34" charset="0"/>
                        </a:rPr>
                        <a:t> </a:t>
                      </a:r>
                      <a:r>
                        <a:rPr lang="en-US" altLang="zh-CN" sz="1200" dirty="0" err="1" smtClean="0">
                          <a:solidFill>
                            <a:schemeClr val="tx1"/>
                          </a:solidFill>
                          <a:latin typeface="Arial" panose="020B0604020202020204" pitchFamily="34" charset="0"/>
                          <a:cs typeface="Arial" panose="020B0604020202020204" pitchFamily="34" charset="0"/>
                        </a:rPr>
                        <a:t>Roggen</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toon.roggen@cern.ch</a:t>
                      </a:r>
                      <a:endParaRPr lang="zh-CN" altLang="en-US" sz="120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HOM coupler</a:t>
                      </a: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Europe</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solidFill>
                            <a:schemeClr val="tx1"/>
                          </a:solidFill>
                          <a:latin typeface="Arial" panose="020B0604020202020204" pitchFamily="34" charset="0"/>
                          <a:cs typeface="Arial" panose="020B0604020202020204" pitchFamily="34" charset="0"/>
                        </a:rPr>
                        <a:t>Switzerland</a:t>
                      </a:r>
                      <a:endParaRPr lang="zh-CN" altLang="en-US" sz="1200" dirty="0" smtClean="0">
                        <a:solidFill>
                          <a:schemeClr val="tx1"/>
                        </a:solidFill>
                        <a:latin typeface="Arial" panose="020B0604020202020204" pitchFamily="34" charset="0"/>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CERN</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Wolfgang </a:t>
                      </a:r>
                      <a:r>
                        <a:rPr lang="en-US" altLang="zh-CN" sz="1200" kern="1200" dirty="0" err="1" smtClean="0">
                          <a:solidFill>
                            <a:schemeClr val="dk1"/>
                          </a:solidFill>
                          <a:latin typeface="Arial" panose="020B0604020202020204" pitchFamily="34" charset="0"/>
                          <a:ea typeface="+mn-ea"/>
                          <a:cs typeface="Arial" panose="020B0604020202020204" pitchFamily="34" charset="0"/>
                        </a:rPr>
                        <a:t>Hofle</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sz="1200" kern="1200" dirty="0" smtClean="0">
                          <a:solidFill>
                            <a:schemeClr val="dk1"/>
                          </a:solidFill>
                          <a:latin typeface="Arial" panose="020B0604020202020204" pitchFamily="34" charset="0"/>
                          <a:ea typeface="+mn-ea"/>
                          <a:cs typeface="Arial" panose="020B0604020202020204" pitchFamily="34" charset="0"/>
                        </a:rPr>
                        <a:t>wolfgang.hofle@cern.ch</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LLRF</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Europe</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Germany</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DESY</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685800" rtl="0" eaLnBrk="1" latinLnBrk="0" hangingPunct="1"/>
                      <a:r>
                        <a:rPr lang="en-US" altLang="zh-CN" sz="1200" kern="1200" dirty="0" err="1" smtClean="0">
                          <a:solidFill>
                            <a:schemeClr val="dk1"/>
                          </a:solidFill>
                          <a:latin typeface="Arial" panose="020B0604020202020204" pitchFamily="34" charset="0"/>
                          <a:ea typeface="+mn-ea"/>
                          <a:cs typeface="Arial" panose="020B0604020202020204" pitchFamily="34" charset="0"/>
                        </a:rPr>
                        <a:t>Jacek</a:t>
                      </a:r>
                      <a:r>
                        <a:rPr lang="en-US" altLang="zh-CN" sz="1200" kern="1200" dirty="0" smtClean="0">
                          <a:solidFill>
                            <a:schemeClr val="dk1"/>
                          </a:solidFill>
                          <a:latin typeface="Arial" panose="020B0604020202020204" pitchFamily="34" charset="0"/>
                          <a:ea typeface="+mn-ea"/>
                          <a:cs typeface="Arial" panose="020B0604020202020204" pitchFamily="34" charset="0"/>
                        </a:rPr>
                        <a:t>. </a:t>
                      </a:r>
                      <a:r>
                        <a:rPr lang="en-US" altLang="zh-CN" sz="1200" kern="1200" dirty="0" err="1" smtClean="0">
                          <a:solidFill>
                            <a:schemeClr val="dk1"/>
                          </a:solidFill>
                          <a:latin typeface="Arial" panose="020B0604020202020204" pitchFamily="34" charset="0"/>
                          <a:ea typeface="+mn-ea"/>
                          <a:cs typeface="Arial" panose="020B0604020202020204" pitchFamily="34" charset="0"/>
                        </a:rPr>
                        <a:t>Sekutowicz</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Jacek.Sekutowicz@desy.de</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dirty="0" smtClean="0">
                          <a:solidFill>
                            <a:schemeClr val="tx1"/>
                          </a:solidFill>
                          <a:latin typeface="Arial" panose="020B0604020202020204" pitchFamily="34" charset="0"/>
                          <a:cs typeface="Arial" panose="020B0604020202020204" pitchFamily="34" charset="0"/>
                        </a:rPr>
                        <a:t>HOM coupler</a:t>
                      </a:r>
                      <a:endParaRPr lang="zh-CN" altLang="en-US" sz="1200" dirty="0">
                        <a:solidFill>
                          <a:schemeClr val="tx1"/>
                        </a:solidFill>
                        <a:latin typeface="Arial" panose="020B0604020202020204" pitchFamily="34" charset="0"/>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Europe</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Switzerland</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CERN</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Eric</a:t>
                      </a:r>
                      <a:r>
                        <a:rPr lang="en-US" altLang="zh-CN" sz="1200" baseline="0" dirty="0" smtClean="0">
                          <a:latin typeface="Arial" panose="020B0604020202020204" pitchFamily="34" charset="0"/>
                          <a:cs typeface="Arial" panose="020B0604020202020204" pitchFamily="34" charset="0"/>
                        </a:rPr>
                        <a:t> </a:t>
                      </a:r>
                      <a:r>
                        <a:rPr lang="en-US" altLang="zh-CN" sz="1200" baseline="0" dirty="0" err="1" smtClean="0">
                          <a:latin typeface="Arial" panose="020B0604020202020204" pitchFamily="34" charset="0"/>
                          <a:cs typeface="Arial" panose="020B0604020202020204" pitchFamily="34" charset="0"/>
                        </a:rPr>
                        <a:t>Montesinos</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Eric.Montesinos@cern.ch</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baseline="0" dirty="0" smtClean="0">
                          <a:latin typeface="Arial" panose="020B0604020202020204" pitchFamily="34" charset="0"/>
                          <a:cs typeface="Arial" panose="020B0604020202020204" pitchFamily="34" charset="0"/>
                        </a:rPr>
                        <a:t>SRF general, coupler</a:t>
                      </a:r>
                      <a:endParaRPr lang="zh-CN" altLang="en-US" sz="1200" dirty="0" smtClean="0">
                        <a:latin typeface="Arial" panose="020B0604020202020204" pitchFamily="34" charset="0"/>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Europe</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Germany</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DESY</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Wolf-Dietrich Moller</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wolf-dietrich.moeller@desy.de</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baseline="0" dirty="0" smtClean="0">
                          <a:latin typeface="Arial" panose="020B0604020202020204" pitchFamily="34" charset="0"/>
                          <a:cs typeface="Arial" panose="020B0604020202020204" pitchFamily="34" charset="0"/>
                        </a:rPr>
                        <a:t>SRF general, coupler</a:t>
                      </a:r>
                      <a:endParaRPr lang="zh-CN" altLang="en-US" sz="1200" dirty="0">
                        <a:latin typeface="Arial" panose="020B0604020202020204" pitchFamily="34" charset="0"/>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Europe</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France</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CEA-</a:t>
                      </a:r>
                      <a:r>
                        <a:rPr lang="en-US" altLang="zh-CN" sz="1200" kern="1200" dirty="0" err="1" smtClean="0">
                          <a:solidFill>
                            <a:schemeClr val="dk1"/>
                          </a:solidFill>
                          <a:latin typeface="Arial" panose="020B0604020202020204" pitchFamily="34" charset="0"/>
                          <a:ea typeface="+mn-ea"/>
                          <a:cs typeface="Arial" panose="020B0604020202020204" pitchFamily="34" charset="0"/>
                        </a:rPr>
                        <a:t>Saclay</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Olivier </a:t>
                      </a:r>
                      <a:r>
                        <a:rPr lang="en-US" altLang="zh-CN" sz="1200" kern="1200" dirty="0" err="1" smtClean="0">
                          <a:solidFill>
                            <a:schemeClr val="dk1"/>
                          </a:solidFill>
                          <a:latin typeface="Arial" panose="020B0604020202020204" pitchFamily="34" charset="0"/>
                          <a:ea typeface="+mn-ea"/>
                          <a:cs typeface="Arial" panose="020B0604020202020204" pitchFamily="34" charset="0"/>
                        </a:rPr>
                        <a:t>Napoly</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olivier.napoly@cea.fr</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err="1" smtClean="0">
                          <a:solidFill>
                            <a:schemeClr val="dk1"/>
                          </a:solidFill>
                          <a:latin typeface="Arial" panose="020B0604020202020204" pitchFamily="34" charset="0"/>
                          <a:ea typeface="+mn-ea"/>
                          <a:cs typeface="Arial" panose="020B0604020202020204" pitchFamily="34" charset="0"/>
                        </a:rPr>
                        <a:t>cryomodule</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Europe</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Germany</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University</a:t>
                      </a:r>
                      <a:r>
                        <a:rPr lang="en-US" altLang="zh-CN" sz="1200" kern="1200" baseline="0" dirty="0" smtClean="0">
                          <a:solidFill>
                            <a:schemeClr val="dk1"/>
                          </a:solidFill>
                          <a:latin typeface="Arial" panose="020B0604020202020204" pitchFamily="34" charset="0"/>
                          <a:ea typeface="+mn-ea"/>
                          <a:cs typeface="Arial" panose="020B0604020202020204" pitchFamily="34" charset="0"/>
                        </a:rPr>
                        <a:t> of</a:t>
                      </a:r>
                      <a:r>
                        <a:rPr lang="en-US" altLang="zh-CN" sz="1200" kern="1200" dirty="0" smtClean="0">
                          <a:solidFill>
                            <a:schemeClr val="dk1"/>
                          </a:solidFill>
                          <a:latin typeface="Arial" panose="020B0604020202020204" pitchFamily="34" charset="0"/>
                          <a:ea typeface="+mn-ea"/>
                          <a:cs typeface="Arial" panose="020B0604020202020204" pitchFamily="34" charset="0"/>
                        </a:rPr>
                        <a:t> Rostock</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Ursula van </a:t>
                      </a:r>
                      <a:r>
                        <a:rPr lang="en-US" altLang="zh-CN" sz="1200" kern="1200" dirty="0" err="1" smtClean="0">
                          <a:solidFill>
                            <a:schemeClr val="dk1"/>
                          </a:solidFill>
                          <a:latin typeface="Arial" panose="020B0604020202020204" pitchFamily="34" charset="0"/>
                          <a:ea typeface="+mn-ea"/>
                          <a:cs typeface="Arial" panose="020B0604020202020204" pitchFamily="34" charset="0"/>
                        </a:rPr>
                        <a:t>Rienen</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ursula.van-rienen@uni-rostock.de</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HOM damping</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r>
            </a:tbl>
          </a:graphicData>
        </a:graphic>
      </p:graphicFrame>
      <p:sp>
        <p:nvSpPr>
          <p:cNvPr id="4" name="灯片编号占位符 3"/>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22</a:t>
            </a:fld>
            <a:endParaRPr lang="zh-CN" altLang="en-US">
              <a:solidFill>
                <a:prstClr val="black">
                  <a:tint val="75000"/>
                </a:prstClr>
              </a:solidFill>
            </a:endParaRPr>
          </a:p>
        </p:txBody>
      </p:sp>
    </p:spTree>
    <p:extLst>
      <p:ext uri="{BB962C8B-B14F-4D97-AF65-F5344CB8AC3E}">
        <p14:creationId xmlns:p14="http://schemas.microsoft.com/office/powerpoint/2010/main" val="2093348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9171" y="244765"/>
            <a:ext cx="8239760" cy="995680"/>
          </a:xfrm>
        </p:spPr>
        <p:txBody>
          <a:bodyPr/>
          <a:lstStyle/>
          <a:p>
            <a:r>
              <a:rPr lang="en-US" altLang="zh-CN" dirty="0"/>
              <a:t>SRF Experts List (not complete)</a:t>
            </a:r>
            <a:endParaRPr lang="zh-CN" altLang="en-US" dirty="0"/>
          </a:p>
        </p:txBody>
      </p:sp>
      <p:sp>
        <p:nvSpPr>
          <p:cNvPr id="4" name="灯片编号占位符 3"/>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23</a:t>
            </a:fld>
            <a:endParaRPr lang="zh-CN" altLang="en-US">
              <a:solidFill>
                <a:prstClr val="black">
                  <a:tint val="75000"/>
                </a:prstClr>
              </a:solidFill>
            </a:endParaRPr>
          </a:p>
        </p:txBody>
      </p:sp>
      <p:graphicFrame>
        <p:nvGraphicFramePr>
          <p:cNvPr id="5" name="内容占位符 4"/>
          <p:cNvGraphicFramePr>
            <a:graphicFrameLocks noGrp="1"/>
          </p:cNvGraphicFramePr>
          <p:nvPr>
            <p:ph idx="1"/>
            <p:extLst>
              <p:ext uri="{D42A27DB-BD31-4B8C-83A1-F6EECF244321}">
                <p14:modId xmlns:p14="http://schemas.microsoft.com/office/powerpoint/2010/main" val="225615280"/>
              </p:ext>
            </p:extLst>
          </p:nvPr>
        </p:nvGraphicFramePr>
        <p:xfrm>
          <a:off x="411480" y="1533410"/>
          <a:ext cx="8469606" cy="4820920"/>
        </p:xfrm>
        <a:graphic>
          <a:graphicData uri="http://schemas.openxmlformats.org/drawingml/2006/table">
            <a:tbl>
              <a:tblPr firstRow="1" bandRow="1">
                <a:tableStyleId>{5C22544A-7EE6-4342-B048-85BDC9FD1C3A}</a:tableStyleId>
              </a:tblPr>
              <a:tblGrid>
                <a:gridCol w="776377"/>
                <a:gridCol w="810883"/>
                <a:gridCol w="1052423"/>
                <a:gridCol w="1697182"/>
                <a:gridCol w="1863915"/>
                <a:gridCol w="2268826"/>
              </a:tblGrid>
              <a:tr h="370840">
                <a:tc>
                  <a:txBody>
                    <a:bodyPr/>
                    <a:lstStyle/>
                    <a:p>
                      <a:pPr algn="ctr"/>
                      <a:r>
                        <a:rPr lang="en-US" altLang="zh-CN" sz="1200" dirty="0" smtClean="0">
                          <a:latin typeface="Arial" panose="020B0604020202020204" pitchFamily="34" charset="0"/>
                          <a:cs typeface="Arial" panose="020B0604020202020204" pitchFamily="34" charset="0"/>
                        </a:rPr>
                        <a:t>Region</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latin typeface="Arial" panose="020B0604020202020204" pitchFamily="34" charset="0"/>
                          <a:cs typeface="Arial" panose="020B0604020202020204" pitchFamily="34" charset="0"/>
                        </a:rPr>
                        <a:t>Country</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latin typeface="Arial" panose="020B0604020202020204" pitchFamily="34" charset="0"/>
                          <a:cs typeface="Arial" panose="020B0604020202020204" pitchFamily="34" charset="0"/>
                        </a:rPr>
                        <a:t>Institute</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latin typeface="Arial" panose="020B0604020202020204" pitchFamily="34" charset="0"/>
                          <a:cs typeface="Arial" panose="020B0604020202020204" pitchFamily="34" charset="0"/>
                        </a:rPr>
                        <a:t>Name</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latin typeface="Arial" panose="020B0604020202020204" pitchFamily="34" charset="0"/>
                          <a:cs typeface="Arial" panose="020B0604020202020204" pitchFamily="34" charset="0"/>
                        </a:rPr>
                        <a:t>Email</a:t>
                      </a:r>
                      <a:endParaRPr lang="zh-CN" altLang="en-US" sz="12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latin typeface="Arial" panose="020B0604020202020204" pitchFamily="34" charset="0"/>
                          <a:cs typeface="Arial" panose="020B0604020202020204" pitchFamily="34" charset="0"/>
                        </a:rPr>
                        <a:t>Expertise</a:t>
                      </a:r>
                      <a:endParaRPr lang="zh-CN" altLang="en-US" sz="1200" dirty="0">
                        <a:latin typeface="Arial" panose="020B0604020202020204" pitchFamily="34" charset="0"/>
                        <a:cs typeface="Arial" panose="020B0604020202020204" pitchFamily="34" charset="0"/>
                      </a:endParaRPr>
                    </a:p>
                  </a:txBody>
                  <a:tcPr anchor="ctr"/>
                </a:tc>
              </a:tr>
              <a:tr h="370840">
                <a:tc>
                  <a:txBody>
                    <a:bodyPr/>
                    <a:lstStyle/>
                    <a:p>
                      <a:r>
                        <a:rPr lang="en-US" altLang="zh-CN" sz="1200" dirty="0" smtClean="0">
                          <a:latin typeface="Arial" panose="020B0604020202020204" pitchFamily="34" charset="0"/>
                          <a:cs typeface="Arial" panose="020B0604020202020204" pitchFamily="34" charset="0"/>
                        </a:rPr>
                        <a:t>America</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USA</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FNAL</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Sergey </a:t>
                      </a:r>
                      <a:r>
                        <a:rPr lang="en-US" altLang="zh-CN" sz="1200" kern="1200" dirty="0" err="1" smtClean="0">
                          <a:solidFill>
                            <a:schemeClr val="dk1"/>
                          </a:solidFill>
                          <a:effectLst/>
                          <a:latin typeface="Arial" panose="020B0604020202020204" pitchFamily="34" charset="0"/>
                          <a:ea typeface="+mn-ea"/>
                          <a:cs typeface="Arial" panose="020B0604020202020204" pitchFamily="34" charset="0"/>
                        </a:rPr>
                        <a:t>Belomestnykh</a:t>
                      </a:r>
                      <a:endParaRPr lang="en-US" altLang="zh-CN" sz="1200" kern="1200" dirty="0" smtClean="0">
                        <a:solidFill>
                          <a:schemeClr val="dk1"/>
                        </a:solidFill>
                        <a:effectLst/>
                        <a:latin typeface="Arial" panose="020B0604020202020204" pitchFamily="34" charset="0"/>
                        <a:ea typeface="+mn-ea"/>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sbelomes@fnal.gov</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baseline="0" dirty="0" smtClean="0">
                          <a:latin typeface="Arial" panose="020B0604020202020204" pitchFamily="34" charset="0"/>
                          <a:cs typeface="Arial" panose="020B0604020202020204" pitchFamily="34" charset="0"/>
                        </a:rPr>
                        <a:t>SRF general</a:t>
                      </a:r>
                      <a:endParaRPr lang="zh-CN" altLang="en-US" sz="1200" dirty="0" smtClean="0">
                        <a:latin typeface="Arial" panose="020B0604020202020204" pitchFamily="34" charset="0"/>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America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USA</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FNAL</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kern="1200" dirty="0" smtClean="0">
                          <a:solidFill>
                            <a:schemeClr val="dk1"/>
                          </a:solidFill>
                          <a:latin typeface="Arial" panose="020B0604020202020204" pitchFamily="34" charset="0"/>
                          <a:ea typeface="+mn-ea"/>
                          <a:cs typeface="Arial" panose="020B0604020202020204" pitchFamily="34" charset="0"/>
                        </a:rPr>
                        <a:t>Anna </a:t>
                      </a:r>
                      <a:r>
                        <a:rPr lang="en-US" altLang="zh-CN" sz="1200" kern="1200" dirty="0" err="1" smtClean="0">
                          <a:solidFill>
                            <a:schemeClr val="dk1"/>
                          </a:solidFill>
                          <a:latin typeface="Arial" panose="020B0604020202020204" pitchFamily="34" charset="0"/>
                          <a:ea typeface="+mn-ea"/>
                          <a:cs typeface="Arial" panose="020B0604020202020204" pitchFamily="34" charset="0"/>
                        </a:rPr>
                        <a:t>Grassellino</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kern="1200" dirty="0" smtClean="0">
                          <a:solidFill>
                            <a:schemeClr val="dk1"/>
                          </a:solidFill>
                          <a:latin typeface="Arial" panose="020B0604020202020204" pitchFamily="34" charset="0"/>
                          <a:ea typeface="+mn-ea"/>
                          <a:cs typeface="Arial" panose="020B0604020202020204" pitchFamily="34" charset="0"/>
                        </a:rPr>
                        <a:t>annag@fnal.gov</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kern="1200" dirty="0" smtClean="0">
                          <a:solidFill>
                            <a:schemeClr val="dk1"/>
                          </a:solidFill>
                          <a:latin typeface="Arial" panose="020B0604020202020204" pitchFamily="34" charset="0"/>
                          <a:ea typeface="+mn-ea"/>
                          <a:cs typeface="Arial" panose="020B0604020202020204" pitchFamily="34" charset="0"/>
                        </a:rPr>
                        <a:t>cavity</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America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kern="1200" baseline="0" dirty="0" smtClean="0">
                          <a:solidFill>
                            <a:schemeClr val="dk1"/>
                          </a:solidFill>
                          <a:latin typeface="Arial" panose="020B0604020202020204" pitchFamily="34" charset="0"/>
                          <a:ea typeface="+mn-ea"/>
                          <a:cs typeface="Arial" panose="020B0604020202020204" pitchFamily="34" charset="0"/>
                        </a:rPr>
                        <a:t>USA</a:t>
                      </a:r>
                      <a:endParaRPr lang="zh-CN" altLang="en-US" sz="1200" kern="1200" baseline="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FNAL</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kern="1200" dirty="0" smtClean="0">
                          <a:solidFill>
                            <a:schemeClr val="dk1"/>
                          </a:solidFill>
                          <a:latin typeface="Arial" panose="020B0604020202020204" pitchFamily="34" charset="0"/>
                          <a:ea typeface="+mn-ea"/>
                          <a:cs typeface="Arial" panose="020B0604020202020204" pitchFamily="34" charset="0"/>
                        </a:rPr>
                        <a:t>Allan Rowe</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arowe@fnal.gov</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kern="1200" dirty="0" smtClean="0">
                          <a:solidFill>
                            <a:schemeClr val="dk1"/>
                          </a:solidFill>
                          <a:latin typeface="Arial" panose="020B0604020202020204" pitchFamily="34" charset="0"/>
                          <a:ea typeface="+mn-ea"/>
                          <a:cs typeface="Arial" panose="020B0604020202020204" pitchFamily="34" charset="0"/>
                        </a:rPr>
                        <a:t>infrastructure</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r>
              <a:tr h="370840">
                <a:tc>
                  <a:txBody>
                    <a:bodyPr/>
                    <a:lstStyle/>
                    <a:p>
                      <a:r>
                        <a:rPr lang="en-US" altLang="zh-CN" sz="1200" dirty="0" smtClean="0">
                          <a:latin typeface="Arial" panose="020B0604020202020204" pitchFamily="34" charset="0"/>
                          <a:cs typeface="Arial" panose="020B0604020202020204" pitchFamily="34" charset="0"/>
                        </a:rPr>
                        <a:t>America</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USA</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FNAL</a:t>
                      </a:r>
                      <a:endParaRPr lang="zh-CN" altLang="en-US" sz="1200" dirty="0" smtClean="0">
                        <a:latin typeface="Arial" panose="020B0604020202020204" pitchFamily="34" charset="0"/>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Tug </a:t>
                      </a:r>
                      <a:r>
                        <a:rPr lang="en-US" altLang="zh-CN" sz="1200" kern="1200" dirty="0" err="1" smtClean="0">
                          <a:solidFill>
                            <a:schemeClr val="dk1"/>
                          </a:solidFill>
                          <a:latin typeface="Arial" panose="020B0604020202020204" pitchFamily="34" charset="0"/>
                          <a:ea typeface="+mn-ea"/>
                          <a:cs typeface="Arial" panose="020B0604020202020204" pitchFamily="34" charset="0"/>
                        </a:rPr>
                        <a:t>Arkan</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arkan@fnal.gov</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kern="1200" dirty="0" err="1" smtClean="0">
                          <a:solidFill>
                            <a:schemeClr val="dk1"/>
                          </a:solidFill>
                          <a:latin typeface="Arial" panose="020B0604020202020204" pitchFamily="34" charset="0"/>
                          <a:ea typeface="+mn-ea"/>
                          <a:cs typeface="Arial" panose="020B0604020202020204" pitchFamily="34" charset="0"/>
                        </a:rPr>
                        <a:t>cryomodule</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America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kern="1200" baseline="0" dirty="0" smtClean="0">
                          <a:solidFill>
                            <a:schemeClr val="dk1"/>
                          </a:solidFill>
                          <a:latin typeface="Arial" panose="020B0604020202020204" pitchFamily="34" charset="0"/>
                          <a:ea typeface="+mn-ea"/>
                          <a:cs typeface="Arial" panose="020B0604020202020204" pitchFamily="34" charset="0"/>
                        </a:rPr>
                        <a:t>USA</a:t>
                      </a:r>
                      <a:endParaRPr lang="zh-CN" altLang="en-US" sz="1200" kern="1200" baseline="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Cornell Univ.</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Hasan</a:t>
                      </a:r>
                      <a:r>
                        <a:rPr lang="en-US" altLang="zh-CN" sz="1200" kern="1200" baseline="0" dirty="0" smtClean="0">
                          <a:solidFill>
                            <a:schemeClr val="dk1"/>
                          </a:solidFill>
                          <a:latin typeface="Arial" panose="020B0604020202020204" pitchFamily="34" charset="0"/>
                          <a:ea typeface="+mn-ea"/>
                          <a:cs typeface="Arial" panose="020B0604020202020204" pitchFamily="34" charset="0"/>
                        </a:rPr>
                        <a:t> </a:t>
                      </a:r>
                      <a:r>
                        <a:rPr lang="en-US" altLang="zh-CN" sz="1200" kern="1200" baseline="0" dirty="0" err="1" smtClean="0">
                          <a:solidFill>
                            <a:schemeClr val="dk1"/>
                          </a:solidFill>
                          <a:latin typeface="Arial" panose="020B0604020202020204" pitchFamily="34" charset="0"/>
                          <a:ea typeface="+mn-ea"/>
                          <a:cs typeface="Arial" panose="020B0604020202020204" pitchFamily="34" charset="0"/>
                        </a:rPr>
                        <a:t>Padamsee</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hsp3@cornell.edu</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SRF general</a:t>
                      </a:r>
                      <a:endParaRPr lang="zh-CN" altLang="en-US" sz="1200" kern="1200" dirty="0" smtClean="0">
                        <a:solidFill>
                          <a:schemeClr val="dk1"/>
                        </a:solidFill>
                        <a:latin typeface="Arial" panose="020B0604020202020204" pitchFamily="34" charset="0"/>
                        <a:ea typeface="+mn-ea"/>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America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USA</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dk1"/>
                          </a:solidFill>
                          <a:latin typeface="Arial" panose="020B0604020202020204" pitchFamily="34" charset="0"/>
                          <a:ea typeface="+mn-ea"/>
                          <a:cs typeface="Arial" panose="020B0604020202020204" pitchFamily="34" charset="0"/>
                        </a:rPr>
                        <a:t>JLAB</a:t>
                      </a:r>
                      <a:endParaRPr lang="zh-CN" altLang="en-US" sz="1200" kern="1200" baseline="0" dirty="0" smtClean="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Robert </a:t>
                      </a:r>
                      <a:r>
                        <a:rPr lang="en-US" altLang="zh-CN" sz="1200" kern="1200" dirty="0" err="1" smtClean="0">
                          <a:solidFill>
                            <a:schemeClr val="dk1"/>
                          </a:solidFill>
                          <a:latin typeface="Arial" panose="020B0604020202020204" pitchFamily="34" charset="0"/>
                          <a:ea typeface="+mn-ea"/>
                          <a:cs typeface="Arial" panose="020B0604020202020204" pitchFamily="34" charset="0"/>
                        </a:rPr>
                        <a:t>Rimmer</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kern="1200" dirty="0" smtClean="0">
                          <a:solidFill>
                            <a:schemeClr val="dk1"/>
                          </a:solidFill>
                          <a:latin typeface="Arial" panose="020B0604020202020204" pitchFamily="34" charset="0"/>
                          <a:ea typeface="+mn-ea"/>
                          <a:cs typeface="Arial" panose="020B0604020202020204" pitchFamily="34" charset="0"/>
                        </a:rPr>
                        <a:t>rarimmer@jlab.org</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kern="1200" dirty="0" smtClean="0">
                          <a:solidFill>
                            <a:schemeClr val="dk1"/>
                          </a:solidFill>
                          <a:latin typeface="Arial" panose="020B0604020202020204" pitchFamily="34" charset="0"/>
                          <a:ea typeface="+mn-ea"/>
                          <a:cs typeface="Arial" panose="020B0604020202020204" pitchFamily="34" charset="0"/>
                        </a:rPr>
                        <a:t>SRF general</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r>
              <a:tr h="370840">
                <a:tc>
                  <a:txBody>
                    <a:bodyPr/>
                    <a:lstStyle/>
                    <a:p>
                      <a:r>
                        <a:rPr lang="en-US" altLang="zh-CN" sz="1200" dirty="0" smtClean="0">
                          <a:latin typeface="Arial" panose="020B0604020202020204" pitchFamily="34" charset="0"/>
                          <a:cs typeface="Arial" panose="020B0604020202020204" pitchFamily="34" charset="0"/>
                        </a:rPr>
                        <a:t>America</a:t>
                      </a:r>
                      <a:endParaRPr lang="zh-CN" altLang="en-US" sz="1200" dirty="0">
                        <a:latin typeface="Arial" panose="020B0604020202020204" pitchFamily="34" charset="0"/>
                        <a:cs typeface="Arial" panose="020B0604020202020204" pitchFamily="34" charset="0"/>
                      </a:endParaRPr>
                    </a:p>
                  </a:txBody>
                  <a:tcPr anchor="ctr"/>
                </a:tc>
                <a:tc>
                  <a:txBody>
                    <a:bodyPr/>
                    <a:lstStyle/>
                    <a:p>
                      <a:r>
                        <a:rPr lang="en-US" altLang="zh-CN" sz="1200" kern="1200" baseline="0" dirty="0" smtClean="0">
                          <a:solidFill>
                            <a:schemeClr val="dk1"/>
                          </a:solidFill>
                          <a:latin typeface="Arial" panose="020B0604020202020204" pitchFamily="34" charset="0"/>
                          <a:ea typeface="+mn-ea"/>
                          <a:cs typeface="Arial" panose="020B0604020202020204" pitchFamily="34" charset="0"/>
                        </a:rPr>
                        <a:t>USA</a:t>
                      </a:r>
                      <a:endParaRPr lang="zh-CN" altLang="en-US" sz="1200" kern="1200" baseline="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dk1"/>
                          </a:solidFill>
                          <a:latin typeface="Arial" panose="020B0604020202020204" pitchFamily="34" charset="0"/>
                          <a:ea typeface="+mn-ea"/>
                          <a:cs typeface="Arial" panose="020B0604020202020204" pitchFamily="34" charset="0"/>
                        </a:rPr>
                        <a:t>JLAB</a:t>
                      </a:r>
                      <a:endParaRPr lang="zh-CN" altLang="en-US" sz="1200" kern="1200" baseline="0" dirty="0" smtClean="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err="1" smtClean="0">
                          <a:solidFill>
                            <a:schemeClr val="dk1"/>
                          </a:solidFill>
                          <a:latin typeface="Arial" panose="020B0604020202020204" pitchFamily="34" charset="0"/>
                          <a:ea typeface="+mn-ea"/>
                          <a:cs typeface="Arial" panose="020B0604020202020204" pitchFamily="34" charset="0"/>
                        </a:rPr>
                        <a:t>Haipeng</a:t>
                      </a:r>
                      <a:r>
                        <a:rPr lang="en-US" altLang="zh-CN" sz="1200" kern="1200" dirty="0" smtClean="0">
                          <a:solidFill>
                            <a:schemeClr val="dk1"/>
                          </a:solidFill>
                          <a:latin typeface="Arial" panose="020B0604020202020204" pitchFamily="34" charset="0"/>
                          <a:ea typeface="+mn-ea"/>
                          <a:cs typeface="Arial" panose="020B0604020202020204" pitchFamily="34" charset="0"/>
                        </a:rPr>
                        <a:t> Wang</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haipeng@jlab.org</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SRF general, HOM damping</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America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USA</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latin typeface="Arial" panose="020B0604020202020204" pitchFamily="34" charset="0"/>
                          <a:ea typeface="+mn-ea"/>
                          <a:cs typeface="Arial" panose="020B0604020202020204" pitchFamily="34" charset="0"/>
                        </a:rPr>
                        <a:t>JLAB</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kern="1200" dirty="0" smtClean="0">
                          <a:solidFill>
                            <a:schemeClr val="dk1"/>
                          </a:solidFill>
                          <a:latin typeface="Arial" panose="020B0604020202020204" pitchFamily="34" charset="0"/>
                          <a:ea typeface="+mn-ea"/>
                          <a:cs typeface="Arial" panose="020B0604020202020204" pitchFamily="34" charset="0"/>
                        </a:rPr>
                        <a:t>Ari </a:t>
                      </a:r>
                      <a:r>
                        <a:rPr lang="en-US" altLang="zh-CN" sz="1200" kern="1200" dirty="0" err="1" smtClean="0">
                          <a:solidFill>
                            <a:schemeClr val="dk1"/>
                          </a:solidFill>
                          <a:latin typeface="Arial" panose="020B0604020202020204" pitchFamily="34" charset="0"/>
                          <a:ea typeface="+mn-ea"/>
                          <a:cs typeface="Arial" panose="020B0604020202020204" pitchFamily="34" charset="0"/>
                        </a:rPr>
                        <a:t>Palczewski</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kern="1200" dirty="0" smtClean="0">
                          <a:solidFill>
                            <a:schemeClr val="dk1"/>
                          </a:solidFill>
                          <a:latin typeface="Arial" panose="020B0604020202020204" pitchFamily="34" charset="0"/>
                          <a:ea typeface="+mn-ea"/>
                          <a:cs typeface="Arial" panose="020B0604020202020204" pitchFamily="34" charset="0"/>
                        </a:rPr>
                        <a:t>ari@jlab.org</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r>
                        <a:rPr lang="en-US" altLang="zh-CN" sz="1200" kern="1200" dirty="0" smtClean="0">
                          <a:solidFill>
                            <a:schemeClr val="dk1"/>
                          </a:solidFill>
                          <a:latin typeface="Arial" panose="020B0604020202020204" pitchFamily="34" charset="0"/>
                          <a:ea typeface="+mn-ea"/>
                          <a:cs typeface="Arial" panose="020B0604020202020204" pitchFamily="34" charset="0"/>
                        </a:rPr>
                        <a:t>cavity</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America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kern="1200" baseline="0" dirty="0" smtClean="0">
                          <a:solidFill>
                            <a:schemeClr val="dk1"/>
                          </a:solidFill>
                          <a:latin typeface="Arial" panose="020B0604020202020204" pitchFamily="34" charset="0"/>
                          <a:ea typeface="+mn-ea"/>
                          <a:cs typeface="Arial" panose="020B0604020202020204" pitchFamily="34" charset="0"/>
                        </a:rPr>
                        <a:t>USA</a:t>
                      </a:r>
                      <a:endParaRPr lang="zh-CN" altLang="en-US" sz="1200" kern="1200" baseline="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r>
                        <a:rPr lang="en-US" altLang="zh-CN" sz="1200" kern="1200" baseline="0" dirty="0" smtClean="0">
                          <a:solidFill>
                            <a:schemeClr val="dk1"/>
                          </a:solidFill>
                          <a:latin typeface="Arial" panose="020B0604020202020204" pitchFamily="34" charset="0"/>
                          <a:ea typeface="+mn-ea"/>
                          <a:cs typeface="Arial" panose="020B0604020202020204" pitchFamily="34" charset="0"/>
                        </a:rPr>
                        <a:t>JLAB</a:t>
                      </a:r>
                      <a:endParaRPr lang="zh-CN" altLang="en-US" sz="1200" kern="1200" baseline="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r>
                        <a:rPr lang="en-US" altLang="zh-CN" sz="1200" kern="1200" baseline="0" dirty="0" smtClean="0">
                          <a:solidFill>
                            <a:schemeClr val="dk1"/>
                          </a:solidFill>
                          <a:latin typeface="Arial" panose="020B0604020202020204" pitchFamily="34" charset="0"/>
                          <a:ea typeface="+mn-ea"/>
                          <a:cs typeface="Arial" panose="020B0604020202020204" pitchFamily="34" charset="0"/>
                        </a:rPr>
                        <a:t>Tom Powers</a:t>
                      </a:r>
                      <a:endParaRPr lang="zh-CN" altLang="en-US" sz="1200" kern="1200" baseline="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powers@jlab.org </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r>
                        <a:rPr lang="en-US" altLang="zh-CN" sz="1200" kern="1200" baseline="0" dirty="0" smtClean="0">
                          <a:solidFill>
                            <a:schemeClr val="dk1"/>
                          </a:solidFill>
                          <a:latin typeface="Arial" panose="020B0604020202020204" pitchFamily="34" charset="0"/>
                          <a:ea typeface="+mn-ea"/>
                          <a:cs typeface="Arial" panose="020B0604020202020204" pitchFamily="34" charset="0"/>
                        </a:rPr>
                        <a:t>LLRF</a:t>
                      </a:r>
                      <a:endParaRPr lang="zh-CN" altLang="en-US" sz="1200" kern="1200" baseline="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America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USA</a:t>
                      </a:r>
                      <a:endParaRPr lang="zh-CN" altLang="en-US" sz="1200"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dk1"/>
                          </a:solidFill>
                          <a:latin typeface="Arial" panose="020B0604020202020204" pitchFamily="34" charset="0"/>
                          <a:ea typeface="+mn-ea"/>
                          <a:cs typeface="Arial" panose="020B0604020202020204" pitchFamily="34" charset="0"/>
                        </a:rPr>
                        <a:t>JLAB</a:t>
                      </a:r>
                      <a:r>
                        <a:rPr lang="en-US" altLang="zh-CN" sz="1200" baseline="0" dirty="0" smtClean="0">
                          <a:latin typeface="Arial" panose="020B0604020202020204" pitchFamily="34" charset="0"/>
                          <a:cs typeface="Arial" panose="020B0604020202020204" pitchFamily="34" charset="0"/>
                        </a:rPr>
                        <a:t> </a:t>
                      </a:r>
                      <a:endParaRPr lang="zh-CN" altLang="en-US" sz="1200" dirty="0">
                        <a:latin typeface="Arial" panose="020B0604020202020204" pitchFamily="34" charset="0"/>
                        <a:cs typeface="Arial" panose="020B0604020202020204" pitchFamily="34" charset="0"/>
                      </a:endParaRPr>
                    </a:p>
                  </a:txBody>
                  <a:tcPr marL="91437" marR="91437" marT="45723" marB="45723" anchor="ctr"/>
                </a:tc>
                <a:tc>
                  <a:txBody>
                    <a:bodyPr/>
                    <a:lstStyle/>
                    <a:p>
                      <a:r>
                        <a:rPr lang="en-US" altLang="zh-CN" sz="1200" dirty="0" smtClean="0">
                          <a:latin typeface="Arial" panose="020B0604020202020204" pitchFamily="34" charset="0"/>
                          <a:cs typeface="Arial" panose="020B0604020202020204" pitchFamily="34" charset="0"/>
                        </a:rPr>
                        <a:t>Curt</a:t>
                      </a:r>
                      <a:r>
                        <a:rPr lang="en-US" altLang="zh-CN" sz="1200" baseline="0" dirty="0" smtClean="0">
                          <a:latin typeface="Arial" panose="020B0604020202020204" pitchFamily="34" charset="0"/>
                          <a:cs typeface="Arial" panose="020B0604020202020204" pitchFamily="34" charset="0"/>
                        </a:rPr>
                        <a:t>  </a:t>
                      </a:r>
                      <a:r>
                        <a:rPr lang="en-US" altLang="zh-CN" sz="1200" baseline="0" dirty="0" err="1" smtClean="0">
                          <a:latin typeface="Arial" panose="020B0604020202020204" pitchFamily="34" charset="0"/>
                          <a:cs typeface="Arial" panose="020B0604020202020204" pitchFamily="34" charset="0"/>
                        </a:rPr>
                        <a:t>Hovater</a:t>
                      </a:r>
                      <a:endParaRPr lang="zh-CN" altLang="en-US" sz="1200" dirty="0">
                        <a:latin typeface="Arial" panose="020B0604020202020204" pitchFamily="34" charset="0"/>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hovater@jlab.org</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r>
                        <a:rPr lang="en-US" altLang="zh-CN" sz="1200" dirty="0" smtClean="0">
                          <a:latin typeface="Arial" panose="020B0604020202020204" pitchFamily="34" charset="0"/>
                          <a:cs typeface="Arial" panose="020B0604020202020204" pitchFamily="34" charset="0"/>
                        </a:rPr>
                        <a:t>LLRF</a:t>
                      </a:r>
                      <a:r>
                        <a:rPr lang="en-US" altLang="zh-CN" sz="1200" baseline="0" dirty="0" smtClean="0">
                          <a:latin typeface="Arial" panose="020B0604020202020204" pitchFamily="34" charset="0"/>
                          <a:cs typeface="Arial" panose="020B0604020202020204" pitchFamily="34" charset="0"/>
                        </a:rPr>
                        <a:t>, tuner</a:t>
                      </a:r>
                      <a:endParaRPr lang="zh-CN" altLang="en-US" sz="1200" dirty="0">
                        <a:latin typeface="Arial" panose="020B0604020202020204" pitchFamily="34" charset="0"/>
                        <a:cs typeface="Arial" panose="020B0604020202020204" pitchFamily="34" charset="0"/>
                      </a:endParaRPr>
                    </a:p>
                  </a:txBody>
                  <a:tcPr marL="91437" marR="91437" marT="45723" marB="45723"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America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kern="1200" baseline="0" dirty="0" smtClean="0">
                          <a:solidFill>
                            <a:schemeClr val="dk1"/>
                          </a:solidFill>
                          <a:latin typeface="Arial" panose="020B0604020202020204" pitchFamily="34" charset="0"/>
                          <a:ea typeface="+mn-ea"/>
                          <a:cs typeface="Arial" panose="020B0604020202020204" pitchFamily="34" charset="0"/>
                        </a:rPr>
                        <a:t>USA</a:t>
                      </a:r>
                      <a:endParaRPr lang="zh-CN" altLang="en-US" sz="1200" kern="1200" baseline="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BNL</a:t>
                      </a:r>
                      <a:endParaRPr lang="zh-CN" altLang="en-US" sz="1200" dirty="0">
                        <a:latin typeface="Arial" panose="020B0604020202020204" pitchFamily="34" charset="0"/>
                        <a:cs typeface="Arial" panose="020B0604020202020204" pitchFamily="34" charset="0"/>
                      </a:endParaRPr>
                    </a:p>
                  </a:txBody>
                  <a:tcPr marL="91437" marR="91437" marT="45723" marB="45723" anchor="ctr"/>
                </a:tc>
                <a:tc>
                  <a:txBody>
                    <a:bodyPr/>
                    <a:lstStyle/>
                    <a:p>
                      <a:r>
                        <a:rPr lang="en-US" altLang="zh-CN" sz="1200" dirty="0" err="1" smtClean="0">
                          <a:latin typeface="Arial" panose="020B0604020202020204" pitchFamily="34" charset="0"/>
                          <a:cs typeface="Arial" panose="020B0604020202020204" pitchFamily="34" charset="0"/>
                        </a:rPr>
                        <a:t>Wencan</a:t>
                      </a:r>
                      <a:r>
                        <a:rPr lang="en-US" altLang="zh-CN" sz="1200" dirty="0" smtClean="0">
                          <a:latin typeface="Arial" panose="020B0604020202020204" pitchFamily="34" charset="0"/>
                          <a:cs typeface="Arial" panose="020B0604020202020204" pitchFamily="34" charset="0"/>
                        </a:rPr>
                        <a:t> Xu</a:t>
                      </a:r>
                      <a:endParaRPr lang="zh-CN" altLang="en-US" sz="1200" dirty="0">
                        <a:latin typeface="Arial" panose="020B0604020202020204" pitchFamily="34" charset="0"/>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wxu@bnl.gov</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r>
                        <a:rPr lang="en-US" altLang="zh-CN" sz="1200" dirty="0" smtClean="0">
                          <a:latin typeface="Arial" panose="020B0604020202020204" pitchFamily="34" charset="0"/>
                          <a:cs typeface="Arial" panose="020B0604020202020204" pitchFamily="34" charset="0"/>
                        </a:rPr>
                        <a:t>HOM damping</a:t>
                      </a:r>
                      <a:endParaRPr lang="zh-CN" altLang="en-US" sz="1200" dirty="0">
                        <a:latin typeface="Arial" panose="020B0604020202020204" pitchFamily="34" charset="0"/>
                        <a:cs typeface="Arial" panose="020B0604020202020204" pitchFamily="34" charset="0"/>
                      </a:endParaRPr>
                    </a:p>
                  </a:txBody>
                  <a:tcPr marL="91437" marR="91437" marT="45723" marB="45723" anchor="ct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America</a:t>
                      </a:r>
                      <a:endParaRPr lang="zh-CN" altLang="en-US" sz="1200" dirty="0" smtClean="0">
                        <a:latin typeface="Arial" panose="020B0604020202020204" pitchFamily="34" charset="0"/>
                        <a:cs typeface="Arial" panose="020B0604020202020204" pitchFamily="34" charset="0"/>
                      </a:endParaRPr>
                    </a:p>
                  </a:txBody>
                  <a:tcPr anchor="ctr"/>
                </a:tc>
                <a:tc>
                  <a:txBody>
                    <a:bodyPr/>
                    <a:lstStyle/>
                    <a:p>
                      <a:r>
                        <a:rPr lang="en-US" altLang="zh-CN" sz="1200" dirty="0" smtClean="0">
                          <a:latin typeface="Arial" panose="020B0604020202020204" pitchFamily="34" charset="0"/>
                          <a:cs typeface="Arial" panose="020B0604020202020204" pitchFamily="34" charset="0"/>
                        </a:rPr>
                        <a:t>USA</a:t>
                      </a:r>
                      <a:endParaRPr lang="zh-CN" altLang="en-US" sz="1200" dirty="0">
                        <a:latin typeface="Arial" panose="020B0604020202020204" pitchFamily="34" charset="0"/>
                        <a:cs typeface="Arial" panose="020B0604020202020204" pitchFamily="34" charset="0"/>
                      </a:endParaRPr>
                    </a:p>
                  </a:txBody>
                  <a:tcPr marL="91437" marR="91437" marT="45723" marB="45723" anchor="ctr"/>
                </a:tc>
                <a:tc>
                  <a:txBody>
                    <a:bodyPr/>
                    <a:lstStyle/>
                    <a:p>
                      <a:r>
                        <a:rPr lang="en-US" altLang="zh-CN" sz="1200" kern="1200" baseline="0" dirty="0" smtClean="0">
                          <a:solidFill>
                            <a:schemeClr val="dk1"/>
                          </a:solidFill>
                          <a:latin typeface="Arial" panose="020B0604020202020204" pitchFamily="34" charset="0"/>
                          <a:ea typeface="+mn-ea"/>
                          <a:cs typeface="Arial" panose="020B0604020202020204" pitchFamily="34" charset="0"/>
                        </a:rPr>
                        <a:t>LBNL</a:t>
                      </a:r>
                      <a:endParaRPr lang="zh-CN" altLang="en-US" sz="1200" kern="1200" baseline="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r>
                        <a:rPr lang="en-US" altLang="zh-CN" sz="1200" kern="1200" baseline="0" dirty="0" smtClean="0">
                          <a:solidFill>
                            <a:schemeClr val="dk1"/>
                          </a:solidFill>
                          <a:latin typeface="Arial" panose="020B0604020202020204" pitchFamily="34" charset="0"/>
                          <a:ea typeface="+mn-ea"/>
                          <a:cs typeface="Arial" panose="020B0604020202020204" pitchFamily="34" charset="0"/>
                        </a:rPr>
                        <a:t>Larry Doolittle</a:t>
                      </a:r>
                      <a:endParaRPr lang="zh-CN" altLang="en-US" sz="1200" kern="1200" baseline="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pPr marL="0" algn="l" defTabSz="685800" rtl="0" eaLnBrk="1" latinLnBrk="0" hangingPunct="1"/>
                      <a:r>
                        <a:rPr lang="en-US" altLang="zh-CN" sz="1200" kern="1200" dirty="0" smtClean="0">
                          <a:solidFill>
                            <a:schemeClr val="dk1"/>
                          </a:solidFill>
                          <a:latin typeface="Arial" panose="020B0604020202020204" pitchFamily="34" charset="0"/>
                          <a:ea typeface="+mn-ea"/>
                          <a:cs typeface="Arial" panose="020B0604020202020204" pitchFamily="34" charset="0"/>
                        </a:rPr>
                        <a:t>LRDoolittle@lbl.gov </a:t>
                      </a:r>
                      <a:endParaRPr lang="zh-CN" altLang="en-US" sz="1200" kern="1200" dirty="0">
                        <a:solidFill>
                          <a:schemeClr val="dk1"/>
                        </a:solidFill>
                        <a:latin typeface="Arial" panose="020B0604020202020204" pitchFamily="34" charset="0"/>
                        <a:ea typeface="+mn-ea"/>
                        <a:cs typeface="Arial" panose="020B0604020202020204" pitchFamily="34" charset="0"/>
                      </a:endParaRPr>
                    </a:p>
                  </a:txBody>
                  <a:tcPr marL="91437" marR="91437" marT="45723" marB="45723" anchor="ctr"/>
                </a:tc>
                <a:tc>
                  <a:txBody>
                    <a:bodyPr/>
                    <a:lstStyle/>
                    <a:p>
                      <a:r>
                        <a:rPr lang="en-US" altLang="zh-CN" sz="1200" dirty="0" smtClean="0">
                          <a:latin typeface="Arial" panose="020B0604020202020204" pitchFamily="34" charset="0"/>
                          <a:cs typeface="Arial" panose="020B0604020202020204" pitchFamily="34" charset="0"/>
                        </a:rPr>
                        <a:t>LLRF</a:t>
                      </a:r>
                      <a:endParaRPr lang="zh-CN" altLang="en-US" sz="1200" dirty="0">
                        <a:latin typeface="Arial" panose="020B0604020202020204" pitchFamily="34" charset="0"/>
                        <a:cs typeface="Arial" panose="020B0604020202020204" pitchFamily="34" charset="0"/>
                      </a:endParaRPr>
                    </a:p>
                  </a:txBody>
                  <a:tcPr marL="91437" marR="91437" marT="45723" marB="45723" anchor="ctr"/>
                </a:tc>
              </a:tr>
            </a:tbl>
          </a:graphicData>
        </a:graphic>
      </p:graphicFrame>
    </p:spTree>
    <p:extLst>
      <p:ext uri="{BB962C8B-B14F-4D97-AF65-F5344CB8AC3E}">
        <p14:creationId xmlns:p14="http://schemas.microsoft.com/office/powerpoint/2010/main" val="25393850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915" y="603680"/>
            <a:ext cx="8239760" cy="995680"/>
          </a:xfrm>
        </p:spPr>
        <p:txBody>
          <a:bodyPr/>
          <a:lstStyle/>
          <a:p>
            <a:r>
              <a:rPr lang="en-US" altLang="zh-CN" dirty="0" smtClean="0"/>
              <a:t>Outline</a:t>
            </a:r>
            <a:endParaRPr lang="zh-CN" altLang="en-US" dirty="0"/>
          </a:p>
        </p:txBody>
      </p:sp>
      <p:sp>
        <p:nvSpPr>
          <p:cNvPr id="3" name="内容占位符 2"/>
          <p:cNvSpPr>
            <a:spLocks noGrp="1"/>
          </p:cNvSpPr>
          <p:nvPr>
            <p:ph idx="1"/>
          </p:nvPr>
        </p:nvSpPr>
        <p:spPr>
          <a:xfrm>
            <a:off x="628650" y="1918447"/>
            <a:ext cx="8387334" cy="4620466"/>
          </a:xfrm>
        </p:spPr>
        <p:txBody>
          <a:bodyPr/>
          <a:lstStyle/>
          <a:p>
            <a:pPr marL="457200" indent="-457200">
              <a:buFont typeface="+mj-lt"/>
              <a:buAutoNum type="arabicPeriod"/>
            </a:pPr>
            <a:r>
              <a:rPr lang="en-US" altLang="zh-CN" sz="2400" dirty="0" smtClean="0"/>
              <a:t>CEPC SRF System Design </a:t>
            </a:r>
          </a:p>
          <a:p>
            <a:pPr marL="457200" indent="-457200">
              <a:buFont typeface="+mj-lt"/>
              <a:buAutoNum type="arabicPeriod"/>
            </a:pPr>
            <a:r>
              <a:rPr lang="en-US" altLang="zh-CN" sz="2400" dirty="0"/>
              <a:t>R&amp;D Plan and Status</a:t>
            </a:r>
          </a:p>
          <a:p>
            <a:pPr marL="457200" indent="-457200">
              <a:buFont typeface="+mj-lt"/>
              <a:buAutoNum type="arabicPeriod"/>
            </a:pPr>
            <a:r>
              <a:rPr lang="en-US" altLang="zh-CN" sz="2400" dirty="0" smtClean="0">
                <a:solidFill>
                  <a:srgbClr val="C00000"/>
                </a:solidFill>
              </a:rPr>
              <a:t>Phase Compensation of Bunch Train</a:t>
            </a:r>
          </a:p>
          <a:p>
            <a:pPr marL="457200" indent="-457200">
              <a:buFont typeface="+mj-lt"/>
              <a:buAutoNum type="arabicPeriod"/>
            </a:pPr>
            <a:r>
              <a:rPr lang="en-US" altLang="zh-CN" sz="2400" dirty="0" smtClean="0"/>
              <a:t>Summary</a:t>
            </a:r>
            <a:endParaRPr lang="en-US" altLang="zh-CN" sz="2400" dirty="0"/>
          </a:p>
        </p:txBody>
      </p:sp>
      <p:sp>
        <p:nvSpPr>
          <p:cNvPr id="4" name="灯片编号占位符 3"/>
          <p:cNvSpPr>
            <a:spLocks noGrp="1"/>
          </p:cNvSpPr>
          <p:nvPr>
            <p:ph type="sldNum" sz="quarter" idx="12"/>
          </p:nvPr>
        </p:nvSpPr>
        <p:spPr/>
        <p:txBody>
          <a:bodyPr/>
          <a:lstStyle/>
          <a:p>
            <a:fld id="{9AE44F4C-A01D-4C37-BF07-A3DEDCA0EFDE}" type="slidenum">
              <a:rPr lang="zh-CN" altLang="en-US" smtClean="0"/>
              <a:t>24</a:t>
            </a:fld>
            <a:endParaRPr lang="zh-CN" altLang="en-US"/>
          </a:p>
        </p:txBody>
      </p:sp>
    </p:spTree>
    <p:extLst>
      <p:ext uri="{BB962C8B-B14F-4D97-AF65-F5344CB8AC3E}">
        <p14:creationId xmlns:p14="http://schemas.microsoft.com/office/powerpoint/2010/main" val="40056959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28650" y="390849"/>
            <a:ext cx="7886700" cy="1325563"/>
          </a:xfrm>
        </p:spPr>
        <p:txBody>
          <a:bodyPr>
            <a:normAutofit/>
          </a:bodyPr>
          <a:lstStyle/>
          <a:p>
            <a:pPr algn="ctr"/>
            <a:r>
              <a:rPr lang="en-US" altLang="zh-CN" sz="3600" dirty="0" smtClean="0">
                <a:latin typeface="Arial" panose="020B0604020202020204" pitchFamily="34" charset="0"/>
                <a:cs typeface="Arial" panose="020B0604020202020204" pitchFamily="34" charset="0"/>
              </a:rPr>
              <a:t>Voltage and Phase Variation</a:t>
            </a:r>
            <a:endParaRPr lang="zh-CN" altLang="en-US" sz="3600" dirty="0"/>
          </a:p>
        </p:txBody>
      </p:sp>
      <p:sp>
        <p:nvSpPr>
          <p:cNvPr id="5" name="内容占位符 4"/>
          <p:cNvSpPr>
            <a:spLocks noGrp="1"/>
          </p:cNvSpPr>
          <p:nvPr>
            <p:ph idx="1"/>
          </p:nvPr>
        </p:nvSpPr>
        <p:spPr>
          <a:xfrm>
            <a:off x="628649" y="2068081"/>
            <a:ext cx="8325227" cy="4108881"/>
          </a:xfrm>
        </p:spPr>
        <p:txBody>
          <a:bodyPr>
            <a:normAutofit/>
          </a:bodyPr>
          <a:lstStyle/>
          <a:p>
            <a:pPr marL="0" indent="0">
              <a:lnSpc>
                <a:spcPct val="100000"/>
              </a:lnSpc>
              <a:spcBef>
                <a:spcPts val="600"/>
              </a:spcBef>
              <a:buNone/>
            </a:pPr>
            <a:r>
              <a:rPr lang="en-US" altLang="zh-CN" sz="1600" i="1" dirty="0" err="1" smtClean="0">
                <a:solidFill>
                  <a:srgbClr val="002060"/>
                </a:solidFill>
                <a:latin typeface="Arial" panose="020B0604020202020204" pitchFamily="34" charset="0"/>
                <a:cs typeface="Arial" panose="020B0604020202020204" pitchFamily="34" charset="0"/>
              </a:rPr>
              <a:t>N</a:t>
            </a:r>
            <a:r>
              <a:rPr lang="en-US" altLang="zh-CN" sz="1600" baseline="-25000" dirty="0" err="1" smtClean="0">
                <a:solidFill>
                  <a:srgbClr val="002060"/>
                </a:solidFill>
                <a:latin typeface="Arial" panose="020B0604020202020204" pitchFamily="34" charset="0"/>
                <a:cs typeface="Arial" panose="020B0604020202020204" pitchFamily="34" charset="0"/>
              </a:rPr>
              <a:t>t</a:t>
            </a:r>
            <a:r>
              <a:rPr lang="en-US" altLang="zh-CN" sz="1600" dirty="0" smtClean="0">
                <a:solidFill>
                  <a:srgbClr val="002060"/>
                </a:solidFill>
                <a:latin typeface="Arial" panose="020B0604020202020204" pitchFamily="34" charset="0"/>
                <a:cs typeface="Arial" panose="020B0604020202020204" pitchFamily="34" charset="0"/>
              </a:rPr>
              <a:t> trains of equal length and spacing (electron and positron beams in opposite direction can be regarded as the same)</a:t>
            </a:r>
          </a:p>
          <a:p>
            <a:pPr marL="0" indent="0">
              <a:lnSpc>
                <a:spcPct val="100000"/>
              </a:lnSpc>
              <a:spcBef>
                <a:spcPts val="600"/>
              </a:spcBef>
              <a:buNone/>
            </a:pPr>
            <a:r>
              <a:rPr lang="en-US" altLang="zh-CN" sz="1600" i="1" dirty="0" smtClean="0">
                <a:solidFill>
                  <a:srgbClr val="002060"/>
                </a:solidFill>
                <a:latin typeface="Arial" panose="020B0604020202020204" pitchFamily="34" charset="0"/>
                <a:cs typeface="Arial" panose="020B0604020202020204" pitchFamily="34" charset="0"/>
              </a:rPr>
              <a:t>N</a:t>
            </a:r>
            <a:r>
              <a:rPr lang="en-US" altLang="zh-CN" sz="1600" dirty="0" smtClean="0">
                <a:solidFill>
                  <a:srgbClr val="002060"/>
                </a:solidFill>
                <a:latin typeface="Arial" panose="020B0604020202020204" pitchFamily="34" charset="0"/>
                <a:cs typeface="Arial" panose="020B0604020202020204" pitchFamily="34" charset="0"/>
              </a:rPr>
              <a:t> bunches in each train</a:t>
            </a:r>
          </a:p>
          <a:p>
            <a:pPr marL="0" indent="0">
              <a:lnSpc>
                <a:spcPct val="100000"/>
              </a:lnSpc>
              <a:spcBef>
                <a:spcPts val="600"/>
              </a:spcBef>
              <a:buNone/>
            </a:pPr>
            <a:r>
              <a:rPr lang="en-US" altLang="zh-CN" sz="1600" i="1" dirty="0" smtClean="0">
                <a:solidFill>
                  <a:srgbClr val="002060"/>
                </a:solidFill>
                <a:latin typeface="Arial" panose="020B0604020202020204" pitchFamily="34" charset="0"/>
                <a:cs typeface="Arial" panose="020B0604020202020204" pitchFamily="34" charset="0"/>
              </a:rPr>
              <a:t>T</a:t>
            </a:r>
            <a:r>
              <a:rPr lang="en-US" altLang="zh-CN" sz="1600" baseline="-25000" dirty="0" smtClean="0">
                <a:solidFill>
                  <a:srgbClr val="002060"/>
                </a:solidFill>
                <a:latin typeface="Arial" panose="020B0604020202020204" pitchFamily="34" charset="0"/>
                <a:cs typeface="Arial" panose="020B0604020202020204" pitchFamily="34" charset="0"/>
              </a:rPr>
              <a:t>b</a:t>
            </a:r>
            <a:r>
              <a:rPr lang="en-US" altLang="zh-CN" sz="1600" dirty="0" smtClean="0">
                <a:solidFill>
                  <a:srgbClr val="002060"/>
                </a:solidFill>
                <a:latin typeface="Arial" panose="020B0604020202020204" pitchFamily="34" charset="0"/>
                <a:cs typeface="Arial" panose="020B0604020202020204" pitchFamily="34" charset="0"/>
              </a:rPr>
              <a:t>: bunch spacing</a:t>
            </a:r>
          </a:p>
          <a:p>
            <a:pPr marL="0" indent="0">
              <a:lnSpc>
                <a:spcPct val="100000"/>
              </a:lnSpc>
              <a:spcBef>
                <a:spcPts val="600"/>
              </a:spcBef>
              <a:buNone/>
            </a:pPr>
            <a:r>
              <a:rPr lang="en-US" altLang="zh-CN" sz="1600" i="1" dirty="0" err="1" smtClean="0">
                <a:solidFill>
                  <a:srgbClr val="002060"/>
                </a:solidFill>
                <a:latin typeface="Arial" panose="020B0604020202020204" pitchFamily="34" charset="0"/>
                <a:cs typeface="Arial" panose="020B0604020202020204" pitchFamily="34" charset="0"/>
              </a:rPr>
              <a:t>T</a:t>
            </a:r>
            <a:r>
              <a:rPr lang="en-US" altLang="zh-CN" sz="1600" baseline="-25000" dirty="0" err="1" smtClean="0">
                <a:solidFill>
                  <a:srgbClr val="002060"/>
                </a:solidFill>
                <a:latin typeface="Arial" panose="020B0604020202020204" pitchFamily="34" charset="0"/>
                <a:cs typeface="Arial" panose="020B0604020202020204" pitchFamily="34" charset="0"/>
              </a:rPr>
              <a:t>g</a:t>
            </a:r>
            <a:r>
              <a:rPr lang="en-US" altLang="zh-CN" sz="1600" dirty="0" smtClean="0">
                <a:solidFill>
                  <a:srgbClr val="002060"/>
                </a:solidFill>
                <a:latin typeface="Arial" panose="020B0604020202020204" pitchFamily="34" charset="0"/>
                <a:cs typeface="Arial" panose="020B0604020202020204" pitchFamily="34" charset="0"/>
              </a:rPr>
              <a:t>: train spacing (gap duration)</a:t>
            </a:r>
          </a:p>
          <a:p>
            <a:pPr marL="0" indent="0">
              <a:lnSpc>
                <a:spcPct val="100000"/>
              </a:lnSpc>
              <a:spcBef>
                <a:spcPts val="600"/>
              </a:spcBef>
              <a:buNone/>
            </a:pPr>
            <a:r>
              <a:rPr lang="en-US" altLang="zh-CN" sz="1600" i="1" dirty="0" smtClean="0">
                <a:solidFill>
                  <a:srgbClr val="002060"/>
                </a:solidFill>
                <a:latin typeface="Arial" panose="020B0604020202020204" pitchFamily="34" charset="0"/>
                <a:cs typeface="Arial" panose="020B0604020202020204" pitchFamily="34" charset="0"/>
              </a:rPr>
              <a:t>N</a:t>
            </a:r>
            <a:r>
              <a:rPr lang="en-US" altLang="zh-CN" sz="1600" baseline="-25000" dirty="0" smtClean="0">
                <a:solidFill>
                  <a:srgbClr val="002060"/>
                </a:solidFill>
                <a:latin typeface="Arial" panose="020B0604020202020204" pitchFamily="34" charset="0"/>
                <a:cs typeface="Arial" panose="020B0604020202020204" pitchFamily="34" charset="0"/>
              </a:rPr>
              <a:t>g</a:t>
            </a:r>
            <a:r>
              <a:rPr lang="en-US" altLang="zh-CN" sz="1600" dirty="0" smtClean="0">
                <a:solidFill>
                  <a:srgbClr val="002060"/>
                </a:solidFill>
                <a:latin typeface="Arial" panose="020B0604020202020204" pitchFamily="34" charset="0"/>
                <a:cs typeface="Arial" panose="020B0604020202020204" pitchFamily="34" charset="0"/>
              </a:rPr>
              <a:t> = </a:t>
            </a:r>
            <a:r>
              <a:rPr lang="en-US" altLang="zh-CN" sz="1600" i="1" dirty="0" err="1" smtClean="0">
                <a:solidFill>
                  <a:srgbClr val="002060"/>
                </a:solidFill>
                <a:latin typeface="Arial" panose="020B0604020202020204" pitchFamily="34" charset="0"/>
                <a:cs typeface="Arial" panose="020B0604020202020204" pitchFamily="34" charset="0"/>
              </a:rPr>
              <a:t>T</a:t>
            </a:r>
            <a:r>
              <a:rPr lang="en-US" altLang="zh-CN" sz="1600" baseline="-25000" dirty="0" err="1" smtClean="0">
                <a:solidFill>
                  <a:srgbClr val="002060"/>
                </a:solidFill>
                <a:latin typeface="Arial" panose="020B0604020202020204" pitchFamily="34" charset="0"/>
                <a:cs typeface="Arial" panose="020B0604020202020204" pitchFamily="34" charset="0"/>
              </a:rPr>
              <a:t>g</a:t>
            </a:r>
            <a:r>
              <a:rPr lang="en-US" altLang="zh-CN" sz="1600" dirty="0" smtClean="0">
                <a:solidFill>
                  <a:srgbClr val="002060"/>
                </a:solidFill>
                <a:latin typeface="Arial" panose="020B0604020202020204" pitchFamily="34" charset="0"/>
                <a:cs typeface="Arial" panose="020B0604020202020204" pitchFamily="34" charset="0"/>
              </a:rPr>
              <a:t>/</a:t>
            </a:r>
            <a:r>
              <a:rPr lang="en-US" altLang="zh-CN" sz="1600" baseline="-25000" dirty="0" smtClean="0">
                <a:solidFill>
                  <a:srgbClr val="002060"/>
                </a:solidFill>
                <a:latin typeface="Arial" panose="020B0604020202020204" pitchFamily="34" charset="0"/>
                <a:cs typeface="Arial" panose="020B0604020202020204" pitchFamily="34" charset="0"/>
              </a:rPr>
              <a:t> </a:t>
            </a:r>
            <a:r>
              <a:rPr lang="en-US" altLang="zh-CN" sz="1600" i="1" dirty="0" smtClean="0">
                <a:solidFill>
                  <a:srgbClr val="002060"/>
                </a:solidFill>
                <a:latin typeface="Arial" panose="020B0604020202020204" pitchFamily="34" charset="0"/>
                <a:cs typeface="Arial" panose="020B0604020202020204" pitchFamily="34" charset="0"/>
              </a:rPr>
              <a:t>T</a:t>
            </a:r>
            <a:r>
              <a:rPr lang="en-US" altLang="zh-CN" sz="1600" baseline="-25000" dirty="0" smtClean="0">
                <a:solidFill>
                  <a:srgbClr val="002060"/>
                </a:solidFill>
                <a:latin typeface="Arial" panose="020B0604020202020204" pitchFamily="34" charset="0"/>
                <a:cs typeface="Arial" panose="020B0604020202020204" pitchFamily="34" charset="0"/>
              </a:rPr>
              <a:t>b </a:t>
            </a:r>
            <a:r>
              <a:rPr lang="en-US" altLang="zh-CN" sz="1600" dirty="0" smtClean="0">
                <a:solidFill>
                  <a:srgbClr val="002060"/>
                </a:solidFill>
                <a:latin typeface="Arial" panose="020B0604020202020204" pitchFamily="34" charset="0"/>
                <a:cs typeface="Arial" panose="020B0604020202020204" pitchFamily="34" charset="0"/>
              </a:rPr>
              <a:t>-1: missing bunches in the gap</a:t>
            </a:r>
          </a:p>
          <a:p>
            <a:pPr marL="0" indent="0">
              <a:lnSpc>
                <a:spcPct val="100000"/>
              </a:lnSpc>
              <a:spcBef>
                <a:spcPts val="600"/>
              </a:spcBef>
              <a:buNone/>
            </a:pPr>
            <a:r>
              <a:rPr lang="en-US" altLang="zh-CN" sz="1600" dirty="0" smtClean="0">
                <a:solidFill>
                  <a:srgbClr val="002060"/>
                </a:solidFill>
                <a:latin typeface="Arial" panose="020B0604020202020204" pitchFamily="34" charset="0"/>
                <a:cs typeface="Arial" panose="020B0604020202020204" pitchFamily="34" charset="0"/>
              </a:rPr>
              <a:t>Steady state (transients of injection and phase moving vanish)</a:t>
            </a:r>
          </a:p>
          <a:p>
            <a:pPr marL="0" indent="0">
              <a:lnSpc>
                <a:spcPct val="100000"/>
              </a:lnSpc>
              <a:spcBef>
                <a:spcPts val="600"/>
              </a:spcBef>
              <a:buNone/>
            </a:pPr>
            <a:r>
              <a:rPr lang="en-US" altLang="zh-CN" sz="1600" dirty="0" smtClean="0">
                <a:solidFill>
                  <a:srgbClr val="002060"/>
                </a:solidFill>
                <a:latin typeface="Arial" panose="020B0604020202020204" pitchFamily="34" charset="0"/>
                <a:cs typeface="Arial" panose="020B0604020202020204" pitchFamily="34" charset="0"/>
              </a:rPr>
              <a:t>Ignore higher order modes</a:t>
            </a:r>
          </a:p>
          <a:p>
            <a:pPr marL="0" indent="0">
              <a:lnSpc>
                <a:spcPct val="100000"/>
              </a:lnSpc>
              <a:spcBef>
                <a:spcPts val="600"/>
              </a:spcBef>
              <a:buNone/>
            </a:pPr>
            <a:r>
              <a:rPr lang="en-US" altLang="zh-CN" sz="1600" dirty="0" smtClean="0">
                <a:solidFill>
                  <a:srgbClr val="002060"/>
                </a:solidFill>
                <a:latin typeface="Arial" panose="020B0604020202020204" pitchFamily="34" charset="0"/>
                <a:cs typeface="Arial" panose="020B0604020202020204" pitchFamily="34" charset="0"/>
              </a:rPr>
              <a:t>Due to symmetry, only consider one train and the gap followed</a:t>
            </a:r>
          </a:p>
          <a:p>
            <a:pPr marL="0" indent="0">
              <a:lnSpc>
                <a:spcPct val="110000"/>
              </a:lnSpc>
              <a:spcBef>
                <a:spcPts val="1800"/>
              </a:spcBef>
              <a:buNone/>
            </a:pPr>
            <a:r>
              <a:rPr lang="en-US" altLang="zh-CN" sz="1800" dirty="0" smtClean="0">
                <a:latin typeface="Arial" panose="020B0604020202020204" pitchFamily="34" charset="0"/>
                <a:cs typeface="Arial" panose="020B0604020202020204" pitchFamily="34" charset="0"/>
              </a:rPr>
              <a:t>For </a:t>
            </a:r>
            <a:r>
              <a:rPr lang="en-US" altLang="zh-CN" sz="1800" i="1" dirty="0" smtClean="0">
                <a:latin typeface="Arial" panose="020B0604020202020204" pitchFamily="34" charset="0"/>
                <a:cs typeface="Arial" panose="020B0604020202020204" pitchFamily="34" charset="0"/>
              </a:rPr>
              <a:t>n</a:t>
            </a:r>
            <a:r>
              <a:rPr lang="en-US" altLang="zh-CN" sz="1800" baseline="30000" dirty="0" smtClean="0">
                <a:latin typeface="Arial" panose="020B0604020202020204" pitchFamily="34" charset="0"/>
                <a:cs typeface="Arial" panose="020B0604020202020204" pitchFamily="34" charset="0"/>
              </a:rPr>
              <a:t>th</a:t>
            </a:r>
            <a:r>
              <a:rPr lang="en-US" altLang="zh-CN" sz="1800" dirty="0" smtClean="0">
                <a:latin typeface="Arial" panose="020B0604020202020204" pitchFamily="34" charset="0"/>
                <a:cs typeface="Arial" panose="020B0604020202020204" pitchFamily="34" charset="0"/>
              </a:rPr>
              <a:t> bunch in a train, the net voltage is:</a:t>
            </a:r>
          </a:p>
          <a:p>
            <a:endParaRPr lang="zh-CN" alt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文本框 5"/>
              <p:cNvSpPr txBox="1"/>
              <p:nvPr/>
            </p:nvSpPr>
            <p:spPr>
              <a:xfrm>
                <a:off x="3522040" y="5708813"/>
                <a:ext cx="1441548"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𝑐</m:t>
                          </m:r>
                        </m:sub>
                        <m:sup>
                          <m:r>
                            <a:rPr lang="en-US" altLang="zh-CN" i="1" smtClean="0">
                              <a:solidFill>
                                <a:prstClr val="black"/>
                              </a:solidFill>
                              <a:latin typeface="Cambria Math" panose="02040503050406030204" pitchFamily="18" charset="0"/>
                            </a:rPr>
                            <m:t>𝑛</m:t>
                          </m:r>
                        </m:sup>
                      </m:sSubSup>
                      <m:r>
                        <a:rPr lang="en-US" altLang="zh-CN" i="1" smtClean="0">
                          <a:solidFill>
                            <a:prstClr val="black"/>
                          </a:solidFill>
                          <a:latin typeface="Cambria Math" panose="02040503050406030204" pitchFamily="18" charset="0"/>
                        </a:rPr>
                        <m:t>=</m:t>
                      </m:r>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𝑛</m:t>
                          </m:r>
                        </m:sup>
                      </m:sSubSup>
                      <m:r>
                        <a:rPr lang="en-US" altLang="zh-CN" i="1" smtClean="0">
                          <a:solidFill>
                            <a:prstClr val="black"/>
                          </a:solidFill>
                          <a:latin typeface="Cambria Math" panose="02040503050406030204" pitchFamily="18" charset="0"/>
                        </a:rPr>
                        <m:t>+</m:t>
                      </m:r>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𝑔</m:t>
                          </m:r>
                        </m:sub>
                        <m:sup>
                          <m:r>
                            <a:rPr lang="en-US" altLang="zh-CN" i="1" smtClean="0">
                              <a:solidFill>
                                <a:prstClr val="black"/>
                              </a:solidFill>
                              <a:latin typeface="Cambria Math" panose="02040503050406030204" pitchFamily="18" charset="0"/>
                            </a:rPr>
                            <m:t>𝑛</m:t>
                          </m:r>
                        </m:sup>
                      </m:sSubSup>
                    </m:oMath>
                  </m:oMathPara>
                </a14:m>
                <a:endParaRPr lang="zh-CN" altLang="en-US" dirty="0">
                  <a:solidFill>
                    <a:prstClr val="black"/>
                  </a:solidFill>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3522040" y="5708813"/>
                <a:ext cx="1441548" cy="299569"/>
              </a:xfrm>
              <a:prstGeom prst="rect">
                <a:avLst/>
              </a:prstGeom>
              <a:blipFill rotWithShape="0">
                <a:blip r:embed="rId2"/>
                <a:stretch>
                  <a:fillRect l="-3814" r="-847" b="-22000"/>
                </a:stretch>
              </a:blipFill>
            </p:spPr>
            <p:txBody>
              <a:bodyPr/>
              <a:lstStyle/>
              <a:p>
                <a:r>
                  <a:rPr lang="zh-CN" altLang="en-US">
                    <a:noFill/>
                  </a:rPr>
                  <a:t> </a:t>
                </a:r>
              </a:p>
            </p:txBody>
          </p:sp>
        </mc:Fallback>
      </mc:AlternateContent>
      <p:sp>
        <p:nvSpPr>
          <p:cNvPr id="7" name="文本框 6"/>
          <p:cNvSpPr txBox="1"/>
          <p:nvPr/>
        </p:nvSpPr>
        <p:spPr>
          <a:xfrm>
            <a:off x="6893636" y="5650883"/>
            <a:ext cx="490194" cy="369332"/>
          </a:xfrm>
          <a:prstGeom prst="rect">
            <a:avLst/>
          </a:prstGeom>
          <a:noFill/>
        </p:spPr>
        <p:txBody>
          <a:bodyPr wrap="square" rtlCol="0">
            <a:spAutoFit/>
          </a:bodyPr>
          <a:lstStyle/>
          <a:p>
            <a:r>
              <a:rPr lang="en-US" altLang="zh-CN" dirty="0" smtClean="0">
                <a:solidFill>
                  <a:prstClr val="black"/>
                </a:solidFill>
                <a:latin typeface="Arial" panose="020B0604020202020204" pitchFamily="34" charset="0"/>
                <a:cs typeface="Arial" panose="020B0604020202020204" pitchFamily="34" charset="0"/>
              </a:rPr>
              <a:t>(1)</a:t>
            </a:r>
            <a:endParaRPr lang="zh-CN" altLang="en-US" dirty="0">
              <a:solidFill>
                <a:prstClr val="black"/>
              </a:solidFill>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25</a:t>
            </a:fld>
            <a:endParaRPr lang="zh-CN" altLang="en-US">
              <a:solidFill>
                <a:prstClr val="black">
                  <a:tint val="75000"/>
                </a:prstClr>
              </a:solidFill>
            </a:endParaRPr>
          </a:p>
        </p:txBody>
      </p:sp>
      <p:sp>
        <p:nvSpPr>
          <p:cNvPr id="8" name="文本框 7"/>
          <p:cNvSpPr txBox="1"/>
          <p:nvPr/>
        </p:nvSpPr>
        <p:spPr>
          <a:xfrm>
            <a:off x="5873816" y="2651534"/>
            <a:ext cx="2889236" cy="738664"/>
          </a:xfrm>
          <a:prstGeom prst="rect">
            <a:avLst/>
          </a:prstGeom>
          <a:noFill/>
          <a:ln>
            <a:solidFill>
              <a:srgbClr val="00B050"/>
            </a:solidFill>
          </a:ln>
        </p:spPr>
        <p:txBody>
          <a:bodyPr wrap="square" rtlCol="0">
            <a:spAutoFit/>
          </a:bodyPr>
          <a:lstStyle/>
          <a:p>
            <a:r>
              <a:rPr lang="en-US" altLang="zh-CN" sz="1400" dirty="0" smtClean="0">
                <a:solidFill>
                  <a:prstClr val="black"/>
                </a:solidFill>
                <a:latin typeface="Arial" panose="020B0604020202020204" pitchFamily="34" charset="0"/>
                <a:cs typeface="Arial" panose="020B0604020202020204" pitchFamily="34" charset="0"/>
              </a:rPr>
              <a:t>K. Bane, etc. Compensating the unequal bunch spacing in the NLC damping ring, EPAC96 </a:t>
            </a:r>
            <a:endParaRPr lang="zh-CN" alt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465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98604"/>
            <a:ext cx="7886700" cy="1325563"/>
          </a:xfrm>
        </p:spPr>
        <p:txBody>
          <a:bodyPr>
            <a:normAutofit/>
          </a:bodyPr>
          <a:lstStyle/>
          <a:p>
            <a:pPr algn="ctr"/>
            <a:r>
              <a:rPr lang="en-US" altLang="zh-CN" sz="3600" dirty="0">
                <a:latin typeface="Arial" panose="020B0604020202020204" pitchFamily="34" charset="0"/>
                <a:cs typeface="Arial" panose="020B0604020202020204" pitchFamily="34" charset="0"/>
              </a:rPr>
              <a:t>Voltage and Phase Variation</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628650" y="1599377"/>
            <a:ext cx="7886700" cy="4351338"/>
          </a:xfrm>
        </p:spPr>
        <p:txBody>
          <a:bodyPr>
            <a:normAutofit/>
          </a:bodyPr>
          <a:lstStyle/>
          <a:p>
            <a:pPr marL="0" indent="0">
              <a:buNone/>
            </a:pPr>
            <a:r>
              <a:rPr lang="en-US" altLang="zh-CN" sz="1800" dirty="0" smtClean="0">
                <a:latin typeface="Arial" panose="020B0604020202020204" pitchFamily="34" charset="0"/>
                <a:cs typeface="Arial" panose="020B0604020202020204" pitchFamily="34" charset="0"/>
              </a:rPr>
              <a:t>Generator voltage is independent of </a:t>
            </a:r>
            <a:r>
              <a:rPr lang="en-US" altLang="zh-CN" sz="1800" i="1" dirty="0" smtClean="0">
                <a:latin typeface="Arial" panose="020B0604020202020204" pitchFamily="34" charset="0"/>
                <a:cs typeface="Arial" panose="020B0604020202020204" pitchFamily="34" charset="0"/>
              </a:rPr>
              <a:t>n</a:t>
            </a:r>
            <a:r>
              <a:rPr lang="en-US" altLang="zh-CN" sz="1800" dirty="0" smtClean="0">
                <a:latin typeface="Arial" panose="020B0604020202020204" pitchFamily="34" charset="0"/>
                <a:cs typeface="Arial" panose="020B0604020202020204" pitchFamily="34" charset="0"/>
              </a:rPr>
              <a:t>:</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where nominal synchrotron phase:</a:t>
            </a: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and beam induced voltage of even distribution:</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where the cavity detuning angle, detuning frequency and filling time:</a:t>
            </a:r>
          </a:p>
          <a:p>
            <a:pPr marL="0" indent="0">
              <a:buNone/>
            </a:pPr>
            <a:endParaRPr lang="en-US" altLang="zh-CN" sz="1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文本框 3"/>
              <p:cNvSpPr txBox="1"/>
              <p:nvPr/>
            </p:nvSpPr>
            <p:spPr>
              <a:xfrm>
                <a:off x="2915115" y="2113203"/>
                <a:ext cx="2519216"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rPr>
                          </m:ctrlPr>
                        </m:sSub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𝑔</m:t>
                          </m:r>
                        </m:sub>
                      </m:sSub>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𝑐</m:t>
                          </m:r>
                          <m:r>
                            <a:rPr lang="en-US" altLang="zh-CN" i="1" smtClean="0">
                              <a:solidFill>
                                <a:prstClr val="black"/>
                              </a:solidFill>
                              <a:latin typeface="Cambria Math" panose="02040503050406030204" pitchFamily="18" charset="0"/>
                            </a:rPr>
                            <m:t>0</m:t>
                          </m:r>
                        </m:sub>
                      </m:sSub>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exp</m:t>
                          </m:r>
                        </m:fName>
                        <m:e>
                          <m:d>
                            <m:dPr>
                              <m:ctrlPr>
                                <a:rPr lang="en-US" altLang="zh-CN" i="1" smtClean="0">
                                  <a:solidFill>
                                    <a:prstClr val="black"/>
                                  </a:solidFill>
                                  <a:latin typeface="Cambria Math" panose="02040503050406030204" pitchFamily="18" charset="0"/>
                                </a:rPr>
                              </m:ctrlPr>
                            </m:dPr>
                            <m:e>
                              <m:r>
                                <a:rPr lang="en-US" altLang="zh-CN" i="1" smtClean="0">
                                  <a:solidFill>
                                    <a:prstClr val="black"/>
                                  </a:solidFill>
                                  <a:latin typeface="Cambria Math" panose="02040503050406030204" pitchFamily="18" charset="0"/>
                                </a:rPr>
                                <m:t>𝑖</m:t>
                              </m:r>
                              <m:sSub>
                                <m:sSubPr>
                                  <m:ctrlPr>
                                    <a:rPr lang="en-US" altLang="zh-CN" i="1" smtClean="0">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𝜙</m:t>
                                  </m:r>
                                </m:e>
                                <m:sub>
                                  <m:r>
                                    <a:rPr lang="en-US" altLang="zh-CN" i="1" smtClean="0">
                                      <a:solidFill>
                                        <a:prstClr val="black"/>
                                      </a:solidFill>
                                      <a:latin typeface="Cambria Math" panose="02040503050406030204" pitchFamily="18" charset="0"/>
                                    </a:rPr>
                                    <m:t>0</m:t>
                                  </m:r>
                                </m:sub>
                              </m:sSub>
                            </m:e>
                          </m:d>
                        </m:e>
                      </m:func>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r>
                            <a:rPr lang="en-US" altLang="zh-CN" i="1" smtClean="0">
                              <a:solidFill>
                                <a:prstClr val="black"/>
                              </a:solidFill>
                              <a:latin typeface="Cambria Math" panose="02040503050406030204" pitchFamily="18" charset="0"/>
                            </a:rPr>
                            <m:t>0</m:t>
                          </m:r>
                        </m:sub>
                      </m:sSub>
                    </m:oMath>
                  </m:oMathPara>
                </a14:m>
                <a:endParaRPr lang="zh-CN" altLang="en-US" dirty="0">
                  <a:solidFill>
                    <a:prstClr val="black"/>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2915115" y="2113203"/>
                <a:ext cx="2519216" cy="299569"/>
              </a:xfrm>
              <a:prstGeom prst="rect">
                <a:avLst/>
              </a:prstGeom>
              <a:blipFill rotWithShape="0">
                <a:blip r:embed="rId3"/>
                <a:stretch>
                  <a:fillRect l="-1695" r="-726" b="-244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2915115" y="3136809"/>
                <a:ext cx="31527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𝜙</m:t>
                          </m:r>
                        </m:e>
                        <m:sub>
                          <m:r>
                            <a:rPr lang="en-US" altLang="zh-CN" i="1" smtClean="0">
                              <a:solidFill>
                                <a:prstClr val="black"/>
                              </a:solidFill>
                              <a:latin typeface="Cambria Math" panose="02040503050406030204" pitchFamily="18" charset="0"/>
                            </a:rPr>
                            <m:t>0</m:t>
                          </m:r>
                        </m:sub>
                      </m:sSub>
                      <m:r>
                        <a:rPr lang="en-US" altLang="zh-CN" i="1" smtClean="0">
                          <a:solidFill>
                            <a:prstClr val="black"/>
                          </a:solidFill>
                          <a:latin typeface="Cambria Math" panose="02040503050406030204" pitchFamily="18" charset="0"/>
                        </a:rPr>
                        <m:t>=</m:t>
                      </m:r>
                      <m:func>
                        <m:funcPr>
                          <m:ctrlPr>
                            <a:rPr lang="en-US" altLang="zh-CN" i="1" smtClean="0">
                              <a:solidFill>
                                <a:prstClr val="black"/>
                              </a:solidFill>
                              <a:latin typeface="Cambria Math" panose="02040503050406030204" pitchFamily="18" charset="0"/>
                            </a:rPr>
                          </m:ctrlPr>
                        </m:funcPr>
                        <m:fName>
                          <m:sSup>
                            <m:sSupPr>
                              <m:ctrlPr>
                                <a:rPr lang="en-US" altLang="zh-CN" i="1" smtClean="0">
                                  <a:solidFill>
                                    <a:prstClr val="black"/>
                                  </a:solidFill>
                                  <a:latin typeface="Cambria Math" panose="02040503050406030204" pitchFamily="18" charset="0"/>
                                </a:rPr>
                              </m:ctrlPr>
                            </m:sSupPr>
                            <m:e>
                              <m:r>
                                <m:rPr>
                                  <m:sty m:val="p"/>
                                </m:rPr>
                                <a:rPr lang="en-US" altLang="zh-CN" smtClean="0">
                                  <a:solidFill>
                                    <a:prstClr val="black"/>
                                  </a:solidFill>
                                  <a:latin typeface="Cambria Math" panose="02040503050406030204" pitchFamily="18" charset="0"/>
                                </a:rPr>
                                <m:t>cos</m:t>
                              </m:r>
                            </m:e>
                            <m:sup>
                              <m:r>
                                <a:rPr lang="en-US" altLang="zh-CN" i="1" smtClean="0">
                                  <a:solidFill>
                                    <a:prstClr val="black"/>
                                  </a:solidFill>
                                  <a:latin typeface="Cambria Math" panose="02040503050406030204" pitchFamily="18" charset="0"/>
                                </a:rPr>
                                <m:t>−1</m:t>
                              </m:r>
                            </m:sup>
                          </m:sSup>
                        </m:fName>
                        <m:e>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ea typeface="Cambria Math" panose="02040503050406030204" pitchFamily="18" charset="0"/>
                                </a:rPr>
                                <m:t>𝑈</m:t>
                              </m:r>
                            </m:e>
                            <m:sub>
                              <m:r>
                                <a:rPr lang="en-US" altLang="zh-CN" i="1" smtClean="0">
                                  <a:solidFill>
                                    <a:prstClr val="black"/>
                                  </a:solidFill>
                                  <a:latin typeface="Cambria Math" panose="02040503050406030204" pitchFamily="18" charset="0"/>
                                </a:rPr>
                                <m:t>0</m:t>
                              </m:r>
                            </m:sub>
                          </m:sSub>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𝑈</m:t>
                              </m:r>
                            </m:e>
                            <m:sub>
                              <m:r>
                                <m:rPr>
                                  <m:sty m:val="p"/>
                                </m:rPr>
                                <a:rPr lang="en-US" altLang="zh-CN" smtClean="0">
                                  <a:solidFill>
                                    <a:prstClr val="black"/>
                                  </a:solidFill>
                                  <a:latin typeface="Cambria Math" panose="02040503050406030204" pitchFamily="18" charset="0"/>
                                  <a:ea typeface="Cambria Math" panose="02040503050406030204" pitchFamily="18" charset="0"/>
                                </a:rPr>
                                <m:t>HOM</m:t>
                              </m:r>
                            </m:sub>
                          </m:sSub>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𝑒</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𝑉</m:t>
                              </m:r>
                            </m:e>
                            <m:sub>
                              <m:r>
                                <a:rPr lang="en-US" altLang="zh-CN" i="1" smtClean="0">
                                  <a:solidFill>
                                    <a:prstClr val="black"/>
                                  </a:solidFill>
                                  <a:latin typeface="Cambria Math" panose="02040503050406030204" pitchFamily="18" charset="0"/>
                                  <a:ea typeface="Cambria Math" panose="02040503050406030204" pitchFamily="18" charset="0"/>
                                </a:rPr>
                                <m:t>𝑐</m:t>
                              </m:r>
                              <m:r>
                                <a:rPr lang="en-US" altLang="zh-CN" i="1" smtClean="0">
                                  <a:solidFill>
                                    <a:prstClr val="black"/>
                                  </a:solidFill>
                                  <a:latin typeface="Cambria Math" panose="02040503050406030204" pitchFamily="18" charset="0"/>
                                </a:rPr>
                                <m:t>0</m:t>
                              </m:r>
                            </m:sub>
                          </m:sSub>
                        </m:e>
                      </m:func>
                      <m:r>
                        <a:rPr lang="en-US" altLang="zh-CN" smtClean="0">
                          <a:solidFill>
                            <a:prstClr val="black"/>
                          </a:solidFill>
                          <a:latin typeface="Cambria Math" panose="02040503050406030204" pitchFamily="18" charset="0"/>
                        </a:rPr>
                        <m:t>]</m:t>
                      </m:r>
                    </m:oMath>
                  </m:oMathPara>
                </a14:m>
                <a:endParaRPr lang="zh-CN" altLang="en-US" dirty="0">
                  <a:solidFill>
                    <a:prstClr val="black"/>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2915115" y="3136809"/>
                <a:ext cx="3152786" cy="276999"/>
              </a:xfrm>
              <a:prstGeom prst="rect">
                <a:avLst/>
              </a:prstGeom>
              <a:blipFill rotWithShape="0">
                <a:blip r:embed="rId4"/>
                <a:stretch>
                  <a:fillRect l="-1934" t="-4444" r="-2515"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2876057" y="4137845"/>
                <a:ext cx="2458430" cy="5670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rPr>
                          </m:ctrlPr>
                        </m:sSub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r>
                            <a:rPr lang="en-US" altLang="zh-CN" i="1" smtClean="0">
                              <a:solidFill>
                                <a:prstClr val="black"/>
                              </a:solidFill>
                              <a:latin typeface="Cambria Math" panose="02040503050406030204" pitchFamily="18" charset="0"/>
                            </a:rPr>
                            <m:t>0</m:t>
                          </m:r>
                        </m:sub>
                      </m:sSub>
                      <m:r>
                        <a:rPr lang="en-US" altLang="zh-CN" i="1" smtClean="0">
                          <a:solidFill>
                            <a:prstClr val="black"/>
                          </a:solidFill>
                          <a:latin typeface="Cambria Math" panose="02040503050406030204" pitchFamily="18" charset="0"/>
                        </a:rPr>
                        <m:t>=− </m:t>
                      </m:r>
                      <m:f>
                        <m:fPr>
                          <m:ctrlPr>
                            <a:rPr lang="en-US" altLang="zh-CN" i="1" smtClean="0">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2</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𝐼</m:t>
                              </m:r>
                            </m:e>
                            <m:sub>
                              <m:r>
                                <a:rPr lang="en-US" altLang="zh-CN" i="1" smtClean="0">
                                  <a:solidFill>
                                    <a:prstClr val="black"/>
                                  </a:solidFill>
                                  <a:latin typeface="Cambria Math" panose="02040503050406030204" pitchFamily="18" charset="0"/>
                                </a:rPr>
                                <m:t>0</m:t>
                              </m:r>
                            </m:sub>
                          </m:sSub>
                          <m:r>
                            <a:rPr lang="en-US" altLang="zh-CN" i="1" smtClean="0">
                              <a:solidFill>
                                <a:prstClr val="black"/>
                              </a:solidFill>
                              <a:latin typeface="Cambria Math" panose="02040503050406030204" pitchFamily="18" charset="0"/>
                            </a:rPr>
                            <m:t>𝑅</m:t>
                          </m:r>
                        </m:num>
                        <m:den>
                          <m:r>
                            <a:rPr lang="en-US" altLang="zh-CN" i="1" smtClean="0">
                              <a:solidFill>
                                <a:prstClr val="black"/>
                              </a:solidFill>
                              <a:latin typeface="Cambria Math" panose="02040503050406030204" pitchFamily="18" charset="0"/>
                            </a:rPr>
                            <m:t>1+</m:t>
                          </m:r>
                          <m:r>
                            <a:rPr lang="zh-CN" altLang="en-US" i="1" smtClean="0">
                              <a:solidFill>
                                <a:prstClr val="black"/>
                              </a:solidFill>
                              <a:latin typeface="Cambria Math" panose="02040503050406030204" pitchFamily="18" charset="0"/>
                            </a:rPr>
                            <m:t>𝛽</m:t>
                          </m:r>
                        </m:den>
                      </m:f>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cos</m:t>
                          </m:r>
                        </m:fName>
                        <m:e>
                          <m:r>
                            <a:rPr lang="zh-CN" altLang="en-US" i="1" smtClean="0">
                              <a:solidFill>
                                <a:prstClr val="black"/>
                              </a:solidFill>
                              <a:latin typeface="Cambria Math" panose="02040503050406030204" pitchFamily="18" charset="0"/>
                            </a:rPr>
                            <m:t>𝜓</m:t>
                          </m:r>
                        </m:e>
                      </m:func>
                      <m:sSup>
                        <m:sSupPr>
                          <m:ctrlPr>
                            <a:rPr lang="en-US" altLang="zh-CN" i="1" smtClean="0">
                              <a:solidFill>
                                <a:prstClr val="black"/>
                              </a:solidFill>
                              <a:latin typeface="Cambria Math" panose="02040503050406030204" pitchFamily="18" charset="0"/>
                            </a:rPr>
                          </m:ctrlPr>
                        </m:sSupPr>
                        <m:e>
                          <m:r>
                            <a:rPr lang="en-US" altLang="zh-CN" i="1" smtClean="0">
                              <a:solidFill>
                                <a:prstClr val="black"/>
                              </a:solidFill>
                              <a:latin typeface="Cambria Math" panose="02040503050406030204" pitchFamily="18" charset="0"/>
                            </a:rPr>
                            <m:t>𝑒</m:t>
                          </m:r>
                        </m:e>
                        <m:sup>
                          <m:r>
                            <a:rPr lang="en-US" altLang="zh-CN" i="1" smtClean="0">
                              <a:solidFill>
                                <a:prstClr val="black"/>
                              </a:solidFill>
                              <a:latin typeface="Cambria Math" panose="02040503050406030204" pitchFamily="18" charset="0"/>
                            </a:rPr>
                            <m:t>𝑖</m:t>
                          </m:r>
                          <m:r>
                            <a:rPr lang="zh-CN" altLang="en-US" i="1" smtClean="0">
                              <a:solidFill>
                                <a:prstClr val="black"/>
                              </a:solidFill>
                              <a:latin typeface="Cambria Math" panose="02040503050406030204" pitchFamily="18" charset="0"/>
                            </a:rPr>
                            <m:t>𝜓</m:t>
                          </m:r>
                        </m:sup>
                      </m:sSup>
                    </m:oMath>
                  </m:oMathPara>
                </a14:m>
                <a:endParaRPr lang="zh-CN" altLang="en-US" dirty="0">
                  <a:solidFill>
                    <a:prstClr val="black"/>
                  </a:solidFill>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2876057" y="4137845"/>
                <a:ext cx="2458430" cy="567078"/>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2915115" y="5311409"/>
                <a:ext cx="18876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solidFill>
                            <a:prstClr val="black"/>
                          </a:solidFill>
                          <a:latin typeface="Cambria Math" panose="02040503050406030204" pitchFamily="18" charset="0"/>
                        </a:rPr>
                        <m:t>𝜓</m:t>
                      </m:r>
                      <m:r>
                        <a:rPr lang="en-US" altLang="zh-CN" i="1" smtClean="0">
                          <a:solidFill>
                            <a:prstClr val="black"/>
                          </a:solidFill>
                          <a:latin typeface="Cambria Math" panose="02040503050406030204" pitchFamily="18" charset="0"/>
                        </a:rPr>
                        <m:t>=</m:t>
                      </m:r>
                      <m:func>
                        <m:funcPr>
                          <m:ctrlPr>
                            <a:rPr lang="en-US" altLang="zh-CN" i="1" smtClean="0">
                              <a:solidFill>
                                <a:prstClr val="black"/>
                              </a:solidFill>
                              <a:latin typeface="Cambria Math" panose="02040503050406030204" pitchFamily="18" charset="0"/>
                            </a:rPr>
                          </m:ctrlPr>
                        </m:funcPr>
                        <m:fName>
                          <m:sSup>
                            <m:sSupPr>
                              <m:ctrlPr>
                                <a:rPr lang="en-US" altLang="zh-CN" i="1" smtClean="0">
                                  <a:solidFill>
                                    <a:prstClr val="black"/>
                                  </a:solidFill>
                                  <a:latin typeface="Cambria Math" panose="02040503050406030204" pitchFamily="18" charset="0"/>
                                </a:rPr>
                              </m:ctrlPr>
                            </m:sSupPr>
                            <m:e>
                              <m:r>
                                <m:rPr>
                                  <m:sty m:val="p"/>
                                </m:rPr>
                                <a:rPr lang="en-US" altLang="zh-CN" smtClean="0">
                                  <a:solidFill>
                                    <a:prstClr val="black"/>
                                  </a:solidFill>
                                  <a:latin typeface="Cambria Math" panose="02040503050406030204" pitchFamily="18" charset="0"/>
                                </a:rPr>
                                <m:t>tan</m:t>
                              </m:r>
                            </m:e>
                            <m:sup>
                              <m:r>
                                <a:rPr lang="en-US" altLang="zh-CN" i="1" smtClean="0">
                                  <a:solidFill>
                                    <a:prstClr val="black"/>
                                  </a:solidFill>
                                  <a:latin typeface="Cambria Math" panose="02040503050406030204" pitchFamily="18" charset="0"/>
                                </a:rPr>
                                <m:t>−1</m:t>
                              </m:r>
                            </m:sup>
                          </m:sSup>
                        </m:fName>
                        <m:e>
                          <m:r>
                            <a:rPr lang="en-US" altLang="zh-CN" i="1" smtClean="0">
                              <a:solidFill>
                                <a:prstClr val="black"/>
                              </a:solidFill>
                              <a:latin typeface="Cambria Math" panose="02040503050406030204" pitchFamily="18" charset="0"/>
                            </a:rPr>
                            <m:t>(</m:t>
                          </m:r>
                        </m:e>
                      </m:func>
                      <m:r>
                        <m:rPr>
                          <m:sty m:val="p"/>
                        </m:rPr>
                        <a:rPr lang="el-GR" altLang="zh-CN" i="1" smtClean="0">
                          <a:solidFill>
                            <a:prstClr val="black"/>
                          </a:solidFill>
                          <a:latin typeface="Cambria Math" panose="02040503050406030204" pitchFamily="18" charset="0"/>
                          <a:ea typeface="Cambria Math" panose="02040503050406030204" pitchFamily="18" charset="0"/>
                        </a:rPr>
                        <m:t>Δω</m:t>
                      </m:r>
                      <m:sSub>
                        <m:sSubPr>
                          <m:ctrlPr>
                            <a:rPr lang="el-GR" altLang="zh-CN" i="1" smtClean="0">
                              <a:solidFill>
                                <a:prstClr val="black"/>
                              </a:solidFill>
                              <a:latin typeface="Cambria Math" panose="02040503050406030204" pitchFamily="18" charset="0"/>
                              <a:ea typeface="Cambria Math" panose="02040503050406030204" pitchFamily="18" charset="0"/>
                            </a:rPr>
                          </m:ctrlPr>
                        </m:sSubPr>
                        <m:e>
                          <m:r>
                            <a:rPr lang="en-US" altLang="zh-CN" i="1" smtClean="0">
                              <a:solidFill>
                                <a:prstClr val="black"/>
                              </a:solidFill>
                              <a:latin typeface="Cambria Math" panose="02040503050406030204" pitchFamily="18" charset="0"/>
                              <a:ea typeface="Cambria Math" panose="02040503050406030204" pitchFamily="18" charset="0"/>
                            </a:rPr>
                            <m:t>𝑇</m:t>
                          </m:r>
                        </m:e>
                        <m:sub>
                          <m:r>
                            <m:rPr>
                              <m:sty m:val="p"/>
                            </m:rPr>
                            <a:rPr lang="en-US" altLang="zh-CN" smtClean="0">
                              <a:solidFill>
                                <a:prstClr val="black"/>
                              </a:solidFill>
                              <a:latin typeface="Cambria Math" panose="02040503050406030204" pitchFamily="18" charset="0"/>
                              <a:ea typeface="Cambria Math" panose="02040503050406030204" pitchFamily="18" charset="0"/>
                            </a:rPr>
                            <m:t>F</m:t>
                          </m:r>
                        </m:sub>
                      </m:sSub>
                      <m:r>
                        <a:rPr lang="en-US" altLang="zh-CN" smtClean="0">
                          <a:solidFill>
                            <a:prstClr val="black"/>
                          </a:solidFill>
                          <a:latin typeface="Cambria Math" panose="02040503050406030204" pitchFamily="18" charset="0"/>
                        </a:rPr>
                        <m:t>)</m:t>
                      </m:r>
                    </m:oMath>
                  </m:oMathPara>
                </a14:m>
                <a:endParaRPr lang="zh-CN" altLang="en-US" dirty="0">
                  <a:solidFill>
                    <a:prstClr val="black"/>
                  </a:solidFill>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2915115" y="5311409"/>
                <a:ext cx="1887633" cy="276999"/>
              </a:xfrm>
              <a:prstGeom prst="rect">
                <a:avLst/>
              </a:prstGeom>
              <a:blipFill rotWithShape="0">
                <a:blip r:embed="rId6"/>
                <a:stretch>
                  <a:fillRect l="-2581" t="-4348" r="-2581" b="-326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2915115" y="5812215"/>
                <a:ext cx="15307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i="1" smtClean="0">
                          <a:solidFill>
                            <a:prstClr val="black"/>
                          </a:solidFill>
                          <a:latin typeface="Cambria Math" panose="02040503050406030204" pitchFamily="18" charset="0"/>
                          <a:ea typeface="Cambria Math" panose="02040503050406030204" pitchFamily="18" charset="0"/>
                        </a:rPr>
                        <m:t>Δω</m:t>
                      </m:r>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zh-CN" altLang="en-US" i="1" smtClean="0">
                              <a:solidFill>
                                <a:prstClr val="black"/>
                              </a:solidFill>
                              <a:latin typeface="Cambria Math" panose="02040503050406030204" pitchFamily="18" charset="0"/>
                            </a:rPr>
                            <m:t>𝜔</m:t>
                          </m:r>
                        </m:e>
                        <m:sub>
                          <m:r>
                            <a:rPr lang="en-US" altLang="zh-CN" i="1" smtClean="0">
                              <a:solidFill>
                                <a:prstClr val="black"/>
                              </a:solidFill>
                              <a:latin typeface="Cambria Math" panose="02040503050406030204" pitchFamily="18" charset="0"/>
                            </a:rPr>
                            <m:t>0</m:t>
                          </m:r>
                        </m:sub>
                      </m:sSub>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zh-CN" altLang="en-US" i="1" smtClean="0">
                              <a:solidFill>
                                <a:prstClr val="black"/>
                              </a:solidFill>
                              <a:latin typeface="Cambria Math" panose="02040503050406030204" pitchFamily="18" charset="0"/>
                            </a:rPr>
                            <m:t>𝜔</m:t>
                          </m:r>
                        </m:e>
                        <m:sub>
                          <m:r>
                            <m:rPr>
                              <m:sty m:val="p"/>
                            </m:rPr>
                            <a:rPr lang="en-US" altLang="zh-CN" smtClean="0">
                              <a:solidFill>
                                <a:prstClr val="black"/>
                              </a:solidFill>
                              <a:latin typeface="Cambria Math" panose="02040503050406030204" pitchFamily="18" charset="0"/>
                            </a:rPr>
                            <m:t>rf</m:t>
                          </m:r>
                        </m:sub>
                      </m:sSub>
                    </m:oMath>
                  </m:oMathPara>
                </a14:m>
                <a:endParaRPr lang="zh-CN" altLang="en-US" dirty="0">
                  <a:solidFill>
                    <a:prstClr val="black"/>
                  </a:solidFill>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2915115" y="5812215"/>
                <a:ext cx="1530740" cy="276999"/>
              </a:xfrm>
              <a:prstGeom prst="rect">
                <a:avLst/>
              </a:prstGeom>
              <a:blipFill rotWithShape="0">
                <a:blip r:embed="rId7"/>
                <a:stretch>
                  <a:fillRect l="-3187" r="-1992"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2876057" y="6347578"/>
                <a:ext cx="1479127"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altLang="zh-CN" i="1" smtClean="0">
                              <a:solidFill>
                                <a:prstClr val="black"/>
                              </a:solidFill>
                              <a:latin typeface="Cambria Math" panose="02040503050406030204" pitchFamily="18" charset="0"/>
                              <a:ea typeface="Cambria Math" panose="02040503050406030204" pitchFamily="18" charset="0"/>
                            </a:rPr>
                          </m:ctrlPr>
                        </m:sSubPr>
                        <m:e>
                          <m:r>
                            <a:rPr lang="en-US" altLang="zh-CN" i="1" smtClean="0">
                              <a:solidFill>
                                <a:prstClr val="black"/>
                              </a:solidFill>
                              <a:latin typeface="Cambria Math" panose="02040503050406030204" pitchFamily="18" charset="0"/>
                              <a:ea typeface="Cambria Math" panose="02040503050406030204" pitchFamily="18" charset="0"/>
                            </a:rPr>
                            <m:t>𝑇</m:t>
                          </m:r>
                        </m:e>
                        <m:sub>
                          <m:r>
                            <m:rPr>
                              <m:sty m:val="p"/>
                            </m:rPr>
                            <a:rPr lang="en-US" altLang="zh-CN" smtClean="0">
                              <a:solidFill>
                                <a:prstClr val="black"/>
                              </a:solidFill>
                              <a:latin typeface="Cambria Math" panose="02040503050406030204" pitchFamily="18" charset="0"/>
                              <a:ea typeface="Cambria Math" panose="02040503050406030204" pitchFamily="18" charset="0"/>
                            </a:rPr>
                            <m:t>F</m:t>
                          </m:r>
                        </m:sub>
                      </m:sSub>
                      <m:r>
                        <a:rPr lang="en-US" altLang="zh-CN" i="1" smtClean="0">
                          <a:solidFill>
                            <a:prstClr val="black"/>
                          </a:solidFill>
                          <a:latin typeface="Cambria Math" panose="02040503050406030204" pitchFamily="18" charset="0"/>
                        </a:rPr>
                        <m:t>=2</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𝑄</m:t>
                          </m:r>
                        </m:e>
                        <m:sub>
                          <m:r>
                            <m:rPr>
                              <m:sty m:val="p"/>
                            </m:rPr>
                            <a:rPr lang="en-US" altLang="zh-CN" smtClean="0">
                              <a:solidFill>
                                <a:prstClr val="black"/>
                              </a:solidFill>
                              <a:latin typeface="Cambria Math" panose="02040503050406030204" pitchFamily="18" charset="0"/>
                            </a:rPr>
                            <m:t>L</m:t>
                          </m:r>
                        </m:sub>
                      </m:sSub>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zh-CN" altLang="en-US" i="1" smtClean="0">
                              <a:solidFill>
                                <a:prstClr val="black"/>
                              </a:solidFill>
                              <a:latin typeface="Cambria Math" panose="02040503050406030204" pitchFamily="18" charset="0"/>
                            </a:rPr>
                            <m:t>𝜔</m:t>
                          </m:r>
                        </m:e>
                        <m:sub>
                          <m:r>
                            <m:rPr>
                              <m:sty m:val="p"/>
                            </m:rPr>
                            <a:rPr lang="en-US" altLang="zh-CN" smtClean="0">
                              <a:solidFill>
                                <a:prstClr val="black"/>
                              </a:solidFill>
                              <a:latin typeface="Cambria Math" panose="02040503050406030204" pitchFamily="18" charset="0"/>
                            </a:rPr>
                            <m:t>rf</m:t>
                          </m:r>
                        </m:sub>
                      </m:sSub>
                    </m:oMath>
                  </m:oMathPara>
                </a14:m>
                <a:endParaRPr lang="zh-CN" altLang="en-US" dirty="0">
                  <a:solidFill>
                    <a:prstClr val="black"/>
                  </a:solidFill>
                </a:endParaRPr>
              </a:p>
              <a:p>
                <a:endParaRPr lang="zh-CN" altLang="en-US" dirty="0">
                  <a:solidFill>
                    <a:prstClr val="black"/>
                  </a:solidFill>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2876057" y="6347578"/>
                <a:ext cx="1479127" cy="553998"/>
              </a:xfrm>
              <a:prstGeom prst="rect">
                <a:avLst/>
              </a:prstGeom>
              <a:blipFill rotWithShape="0">
                <a:blip r:embed="rId8"/>
                <a:stretch>
                  <a:fillRect l="-413" t="-1099"/>
                </a:stretch>
              </a:blipFill>
            </p:spPr>
            <p:txBody>
              <a:bodyPr/>
              <a:lstStyle/>
              <a:p>
                <a:r>
                  <a:rPr lang="zh-CN" altLang="en-US">
                    <a:noFill/>
                  </a:rPr>
                  <a:t> </a:t>
                </a:r>
              </a:p>
            </p:txBody>
          </p:sp>
        </mc:Fallback>
      </mc:AlternateContent>
      <p:sp>
        <p:nvSpPr>
          <p:cNvPr id="10" name="文本框 9"/>
          <p:cNvSpPr txBox="1"/>
          <p:nvPr/>
        </p:nvSpPr>
        <p:spPr>
          <a:xfrm>
            <a:off x="6975834" y="2043440"/>
            <a:ext cx="490194" cy="369332"/>
          </a:xfrm>
          <a:prstGeom prst="rect">
            <a:avLst/>
          </a:prstGeom>
          <a:noFill/>
        </p:spPr>
        <p:txBody>
          <a:bodyPr wrap="square" rtlCol="0">
            <a:spAutoFit/>
          </a:bodyPr>
          <a:lstStyle/>
          <a:p>
            <a:r>
              <a:rPr lang="en-US" altLang="zh-CN" dirty="0" smtClean="0">
                <a:solidFill>
                  <a:prstClr val="black"/>
                </a:solidFill>
                <a:latin typeface="Arial" panose="020B0604020202020204" pitchFamily="34" charset="0"/>
                <a:cs typeface="Arial" panose="020B0604020202020204" pitchFamily="34" charset="0"/>
              </a:rPr>
              <a:t>(2)</a:t>
            </a:r>
            <a:endParaRPr lang="zh-CN" altLang="en-US" dirty="0">
              <a:solidFill>
                <a:prstClr val="black"/>
              </a:solidFill>
              <a:latin typeface="Arial" panose="020B0604020202020204" pitchFamily="34" charset="0"/>
              <a:cs typeface="Arial" panose="020B0604020202020204" pitchFamily="34" charset="0"/>
            </a:endParaRPr>
          </a:p>
        </p:txBody>
      </p:sp>
      <p:sp>
        <p:nvSpPr>
          <p:cNvPr id="11" name="文本框 10"/>
          <p:cNvSpPr txBox="1"/>
          <p:nvPr/>
        </p:nvSpPr>
        <p:spPr>
          <a:xfrm>
            <a:off x="6975834" y="4236718"/>
            <a:ext cx="490194" cy="369332"/>
          </a:xfrm>
          <a:prstGeom prst="rect">
            <a:avLst/>
          </a:prstGeom>
          <a:noFill/>
        </p:spPr>
        <p:txBody>
          <a:bodyPr wrap="square" rtlCol="0">
            <a:spAutoFit/>
          </a:bodyPr>
          <a:lstStyle/>
          <a:p>
            <a:r>
              <a:rPr lang="en-US" altLang="zh-CN" dirty="0" smtClean="0">
                <a:solidFill>
                  <a:prstClr val="black"/>
                </a:solidFill>
                <a:latin typeface="Arial" panose="020B0604020202020204" pitchFamily="34" charset="0"/>
                <a:cs typeface="Arial" panose="020B0604020202020204" pitchFamily="34" charset="0"/>
              </a:rPr>
              <a:t>(3)</a:t>
            </a:r>
            <a:endParaRPr lang="zh-CN" altLang="en-US" dirty="0">
              <a:solidFill>
                <a:prstClr val="black"/>
              </a:solidFill>
              <a:latin typeface="Arial" panose="020B0604020202020204" pitchFamily="34" charset="0"/>
              <a:cs typeface="Arial" panose="020B0604020202020204" pitchFamily="34" charset="0"/>
            </a:endParaRPr>
          </a:p>
        </p:txBody>
      </p:sp>
      <p:sp>
        <p:nvSpPr>
          <p:cNvPr id="12" name="灯片编号占位符 11"/>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26</a:t>
            </a:fld>
            <a:endParaRPr lang="zh-CN" altLang="en-US">
              <a:solidFill>
                <a:prstClr val="black">
                  <a:tint val="75000"/>
                </a:prstClr>
              </a:solidFill>
            </a:endParaRPr>
          </a:p>
        </p:txBody>
      </p:sp>
    </p:spTree>
    <p:extLst>
      <p:ext uri="{BB962C8B-B14F-4D97-AF65-F5344CB8AC3E}">
        <p14:creationId xmlns:p14="http://schemas.microsoft.com/office/powerpoint/2010/main" val="1975168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133183"/>
            <a:ext cx="7886700" cy="1325563"/>
          </a:xfrm>
        </p:spPr>
        <p:txBody>
          <a:bodyPr>
            <a:normAutofit/>
          </a:bodyPr>
          <a:lstStyle/>
          <a:p>
            <a:pPr algn="ctr"/>
            <a:r>
              <a:rPr lang="en-US" altLang="zh-CN" sz="3600" dirty="0">
                <a:latin typeface="Arial" panose="020B0604020202020204" pitchFamily="34" charset="0"/>
                <a:cs typeface="Arial" panose="020B0604020202020204" pitchFamily="34" charset="0"/>
              </a:rPr>
              <a:t>Voltage and Phase Variation</a:t>
            </a:r>
            <a:endParaRPr lang="zh-CN" altLang="en-US" sz="36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628650" y="1505107"/>
                <a:ext cx="7886700" cy="4351338"/>
              </a:xfrm>
            </p:spPr>
            <p:txBody>
              <a:bodyPr>
                <a:normAutofit/>
              </a:bodyPr>
              <a:lstStyle/>
              <a:p>
                <a:pPr marL="0" indent="0">
                  <a:buNone/>
                </a:pPr>
                <a:r>
                  <a:rPr lang="en-US" altLang="zh-CN" sz="1800" dirty="0" smtClean="0">
                    <a:latin typeface="Arial" panose="020B0604020202020204" pitchFamily="34" charset="0"/>
                    <a:cs typeface="Arial" panose="020B0604020202020204" pitchFamily="34" charset="0"/>
                  </a:rPr>
                  <a:t>Voltage increase of bunch n (same for all bunches in steady state):</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where </a:t>
                </a:r>
                <a14:m>
                  <m:oMath xmlns:m="http://schemas.openxmlformats.org/officeDocument/2006/math">
                    <m:r>
                      <m:rPr>
                        <m:sty m:val="p"/>
                      </m:rPr>
                      <a:rPr lang="el-GR" altLang="zh-CN" sz="1800" b="0" i="1" smtClean="0">
                        <a:latin typeface="Cambria Math" panose="02040503050406030204" pitchFamily="18" charset="0"/>
                        <a:ea typeface="Cambria Math" panose="02040503050406030204" pitchFamily="18" charset="0"/>
                      </a:rPr>
                      <m:t>Δ</m:t>
                    </m:r>
                    <m:sSub>
                      <m:sSubPr>
                        <m:ctrlPr>
                          <a:rPr lang="el-GR" altLang="zh-CN" sz="1800" b="0" i="1" smtClean="0">
                            <a:latin typeface="Cambria Math" panose="02040503050406030204" pitchFamily="18" charset="0"/>
                            <a:ea typeface="Cambria Math" panose="02040503050406030204" pitchFamily="18" charset="0"/>
                          </a:rPr>
                        </m:ctrlPr>
                      </m:sSubPr>
                      <m:e>
                        <m:r>
                          <a:rPr lang="zh-CN" altLang="el-GR" sz="1800" b="0" i="1" smtClean="0">
                            <a:latin typeface="Cambria Math" panose="02040503050406030204" pitchFamily="18" charset="0"/>
                            <a:ea typeface="Cambria Math" panose="02040503050406030204" pitchFamily="18" charset="0"/>
                          </a:rPr>
                          <m:t>𝜃</m:t>
                        </m:r>
                      </m:e>
                      <m:sub>
                        <m:r>
                          <a:rPr lang="en-US" altLang="zh-CN" sz="1800" b="0" i="1" smtClean="0">
                            <a:latin typeface="Cambria Math" panose="02040503050406030204" pitchFamily="18" charset="0"/>
                            <a:ea typeface="Cambria Math" panose="02040503050406030204" pitchFamily="18" charset="0"/>
                          </a:rPr>
                          <m:t>𝑛</m:t>
                        </m:r>
                      </m:sub>
                    </m:sSub>
                  </m:oMath>
                </a14:m>
                <a:r>
                  <a:rPr lang="zh-CN" altLang="en-US" sz="1800" dirty="0" smtClean="0">
                    <a:latin typeface="Arial" panose="020B0604020202020204" pitchFamily="34" charset="0"/>
                    <a:cs typeface="Arial" panose="020B0604020202020204" pitchFamily="34" charset="0"/>
                  </a:rPr>
                  <a:t> </a:t>
                </a:r>
                <a:r>
                  <a:rPr lang="en-US" altLang="zh-CN" sz="1800" dirty="0" smtClean="0">
                    <a:latin typeface="Arial" panose="020B0604020202020204" pitchFamily="34" charset="0"/>
                    <a:cs typeface="Arial" panose="020B0604020202020204" pitchFamily="34" charset="0"/>
                  </a:rPr>
                  <a:t>is the phase deviation of bunch </a:t>
                </a:r>
                <a:r>
                  <a:rPr lang="en-US" altLang="zh-CN" sz="1800" i="1" dirty="0" smtClean="0">
                    <a:latin typeface="Arial" panose="020B0604020202020204" pitchFamily="34" charset="0"/>
                    <a:cs typeface="Arial" panose="020B0604020202020204" pitchFamily="34" charset="0"/>
                  </a:rPr>
                  <a:t>n</a:t>
                </a:r>
              </a:p>
              <a:p>
                <a:pPr marL="0" indent="0">
                  <a:buNone/>
                </a:pPr>
                <a:r>
                  <a:rPr lang="en-US" altLang="zh-CN" sz="1800" dirty="0" smtClean="0">
                    <a:latin typeface="Arial" panose="020B0604020202020204" pitchFamily="34" charset="0"/>
                    <a:cs typeface="Arial" panose="020B0604020202020204" pitchFamily="34" charset="0"/>
                  </a:rPr>
                  <a:t>From (1), (2) and (4) we have</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Phase difference:</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Beam induced voltage of </a:t>
                </a:r>
                <a:r>
                  <a:rPr lang="en-US" altLang="zh-CN" sz="1800" i="1" dirty="0" smtClean="0">
                    <a:latin typeface="Arial" panose="020B0604020202020204" pitchFamily="34" charset="0"/>
                    <a:cs typeface="Arial" panose="020B0604020202020204" pitchFamily="34" charset="0"/>
                  </a:rPr>
                  <a:t>n</a:t>
                </a:r>
                <a:r>
                  <a:rPr lang="en-US" altLang="zh-CN" sz="1800" dirty="0" smtClean="0">
                    <a:latin typeface="Arial" panose="020B0604020202020204" pitchFamily="34" charset="0"/>
                    <a:cs typeface="Arial" panose="020B0604020202020204" pitchFamily="34" charset="0"/>
                  </a:rPr>
                  <a:t>+1 bunch</a:t>
                </a:r>
              </a:p>
              <a:p>
                <a:pPr marL="0" indent="0">
                  <a:buNone/>
                </a:pPr>
                <a:endParaRPr lang="zh-CN" altLang="en-US" sz="1800" dirty="0">
                  <a:latin typeface="Arial" panose="020B0604020202020204" pitchFamily="34" charset="0"/>
                  <a:cs typeface="Arial" panose="020B0604020202020204" pitchFamily="34" charset="0"/>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628650" y="1505107"/>
                <a:ext cx="7886700" cy="4351338"/>
              </a:xfrm>
              <a:blipFill rotWithShape="0">
                <a:blip r:embed="rId2"/>
                <a:stretch>
                  <a:fillRect l="-618" t="-140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1595361" y="2052719"/>
                <a:ext cx="563794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mtClean="0">
                          <a:solidFill>
                            <a:prstClr val="black"/>
                          </a:solidFill>
                          <a:latin typeface="Cambria Math" panose="02040503050406030204" pitchFamily="18" charset="0"/>
                        </a:rPr>
                        <m:t>Re</m:t>
                      </m:r>
                      <m:r>
                        <a:rPr lang="en-US" altLang="zh-CN" smtClean="0">
                          <a:solidFill>
                            <a:prstClr val="black"/>
                          </a:solidFill>
                          <a:latin typeface="Cambria Math" panose="02040503050406030204" pitchFamily="18" charset="0"/>
                        </a:rPr>
                        <m:t>[</m:t>
                      </m:r>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𝑐</m:t>
                          </m:r>
                        </m:sub>
                        <m:sup>
                          <m:r>
                            <a:rPr lang="en-US" altLang="zh-CN" i="1" smtClean="0">
                              <a:solidFill>
                                <a:prstClr val="black"/>
                              </a:solidFill>
                              <a:latin typeface="Cambria Math" panose="02040503050406030204" pitchFamily="18" charset="0"/>
                            </a:rPr>
                            <m:t>𝑛</m:t>
                          </m:r>
                        </m:sup>
                      </m:sSubSup>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exp</m:t>
                          </m:r>
                        </m:fName>
                        <m:e>
                          <m:d>
                            <m:dPr>
                              <m:ctrlPr>
                                <a:rPr lang="en-US" altLang="zh-CN" i="1" smtClean="0">
                                  <a:solidFill>
                                    <a:prstClr val="black"/>
                                  </a:solidFill>
                                  <a:latin typeface="Cambria Math" panose="02040503050406030204" pitchFamily="18" charset="0"/>
                                </a:rPr>
                              </m:ctrlPr>
                            </m:dPr>
                            <m:e>
                              <m:r>
                                <a:rPr lang="en-US" altLang="zh-CN" i="1" smtClean="0">
                                  <a:solidFill>
                                    <a:prstClr val="black"/>
                                  </a:solidFill>
                                  <a:latin typeface="Cambria Math" panose="02040503050406030204" pitchFamily="18" charset="0"/>
                                </a:rPr>
                                <m:t>𝑖</m:t>
                              </m:r>
                              <m:r>
                                <m:rPr>
                                  <m:sty m:val="p"/>
                                </m:rPr>
                                <a:rPr lang="el-GR" altLang="zh-CN" i="1" smtClean="0">
                                  <a:solidFill>
                                    <a:prstClr val="black"/>
                                  </a:solidFill>
                                  <a:latin typeface="Cambria Math" panose="02040503050406030204" pitchFamily="18" charset="0"/>
                                  <a:ea typeface="Cambria Math" panose="02040503050406030204" pitchFamily="18" charset="0"/>
                                </a:rPr>
                                <m:t>Δ</m:t>
                              </m:r>
                              <m:sSub>
                                <m:sSubPr>
                                  <m:ctrlPr>
                                    <a:rPr lang="el-GR" altLang="zh-CN" i="1" smtClean="0">
                                      <a:solidFill>
                                        <a:prstClr val="black"/>
                                      </a:solidFill>
                                      <a:latin typeface="Cambria Math" panose="02040503050406030204" pitchFamily="18" charset="0"/>
                                      <a:ea typeface="Cambria Math" panose="02040503050406030204" pitchFamily="18" charset="0"/>
                                    </a:rPr>
                                  </m:ctrlPr>
                                </m:sSubPr>
                                <m:e>
                                  <m:r>
                                    <a:rPr lang="zh-CN" altLang="el-GR" i="1" smtClean="0">
                                      <a:solidFill>
                                        <a:prstClr val="black"/>
                                      </a:solidFill>
                                      <a:latin typeface="Cambria Math" panose="02040503050406030204" pitchFamily="18" charset="0"/>
                                      <a:ea typeface="Cambria Math" panose="02040503050406030204" pitchFamily="18" charset="0"/>
                                    </a:rPr>
                                    <m:t>𝜃</m:t>
                                  </m:r>
                                </m:e>
                                <m:sub>
                                  <m:r>
                                    <a:rPr lang="en-US" altLang="zh-CN" i="1" smtClean="0">
                                      <a:solidFill>
                                        <a:prstClr val="black"/>
                                      </a:solidFill>
                                      <a:latin typeface="Cambria Math" panose="02040503050406030204" pitchFamily="18" charset="0"/>
                                      <a:ea typeface="Cambria Math" panose="02040503050406030204" pitchFamily="18" charset="0"/>
                                    </a:rPr>
                                    <m:t>𝑛</m:t>
                                  </m:r>
                                </m:sub>
                              </m:sSub>
                            </m:e>
                          </m:d>
                        </m:e>
                      </m:func>
                      <m:r>
                        <a:rPr lang="en-US" altLang="zh-CN" i="1" smtClean="0">
                          <a:solidFill>
                            <a:prstClr val="black"/>
                          </a:solidFill>
                          <a:latin typeface="Cambria Math" panose="02040503050406030204" pitchFamily="18" charset="0"/>
                          <a:ea typeface="Cambria Math" panose="02040503050406030204" pitchFamily="18" charset="0"/>
                        </a:rPr>
                        <m:t>]</m:t>
                      </m:r>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ea typeface="Cambria Math" panose="02040503050406030204" pitchFamily="18" charset="0"/>
                            </a:rPr>
                            <m:t>𝑈</m:t>
                          </m:r>
                        </m:e>
                        <m:sub>
                          <m:r>
                            <a:rPr lang="en-US" altLang="zh-CN" i="1" smtClean="0">
                              <a:solidFill>
                                <a:prstClr val="black"/>
                              </a:solidFill>
                              <a:latin typeface="Cambria Math" panose="02040503050406030204" pitchFamily="18" charset="0"/>
                            </a:rPr>
                            <m:t>0</m:t>
                          </m:r>
                        </m:sub>
                      </m:sSub>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𝑈</m:t>
                          </m:r>
                        </m:e>
                        <m:sub>
                          <m:r>
                            <m:rPr>
                              <m:sty m:val="p"/>
                            </m:rPr>
                            <a:rPr lang="en-US" altLang="zh-CN" smtClean="0">
                              <a:solidFill>
                                <a:prstClr val="black"/>
                              </a:solidFill>
                              <a:latin typeface="Cambria Math" panose="02040503050406030204" pitchFamily="18" charset="0"/>
                              <a:ea typeface="Cambria Math" panose="02040503050406030204" pitchFamily="18" charset="0"/>
                            </a:rPr>
                            <m:t>HOM</m:t>
                          </m:r>
                        </m:sub>
                      </m:sSub>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𝑒</m:t>
                      </m:r>
                      <m:r>
                        <a:rPr lang="en-US" altLang="zh-CN"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𝑉</m:t>
                          </m:r>
                        </m:e>
                        <m:sub>
                          <m:r>
                            <a:rPr lang="en-US" altLang="zh-CN" i="1" smtClean="0">
                              <a:solidFill>
                                <a:prstClr val="black"/>
                              </a:solidFill>
                              <a:latin typeface="Cambria Math" panose="02040503050406030204" pitchFamily="18" charset="0"/>
                              <a:ea typeface="Cambria Math" panose="02040503050406030204" pitchFamily="18" charset="0"/>
                            </a:rPr>
                            <m:t>𝑐</m:t>
                          </m:r>
                          <m:r>
                            <a:rPr lang="en-US" altLang="zh-CN" i="1" smtClean="0">
                              <a:solidFill>
                                <a:prstClr val="black"/>
                              </a:solidFill>
                              <a:latin typeface="Cambria Math" panose="02040503050406030204" pitchFamily="18" charset="0"/>
                            </a:rPr>
                            <m:t>0</m:t>
                          </m:r>
                        </m:sub>
                      </m:sSub>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cos</m:t>
                          </m:r>
                        </m:fName>
                        <m:e>
                          <m:sSub>
                            <m:sSubPr>
                              <m:ctrlPr>
                                <a:rPr lang="en-US" altLang="zh-CN" i="1" smtClean="0">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𝜙</m:t>
                              </m:r>
                            </m:e>
                            <m:sub>
                              <m:r>
                                <a:rPr lang="en-US" altLang="zh-CN" i="1" smtClean="0">
                                  <a:solidFill>
                                    <a:prstClr val="black"/>
                                  </a:solidFill>
                                  <a:latin typeface="Cambria Math" panose="02040503050406030204" pitchFamily="18" charset="0"/>
                                </a:rPr>
                                <m:t>0</m:t>
                              </m:r>
                            </m:sub>
                          </m:sSub>
                        </m:e>
                      </m:func>
                    </m:oMath>
                  </m:oMathPara>
                </a14:m>
                <a:endParaRPr lang="zh-CN" altLang="en-US" dirty="0">
                  <a:solidFill>
                    <a:prstClr val="black"/>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1595361" y="2052719"/>
                <a:ext cx="5637943" cy="276999"/>
              </a:xfrm>
              <a:prstGeom prst="rect">
                <a:avLst/>
              </a:prstGeom>
              <a:blipFill rotWithShape="0">
                <a:blip r:embed="rId3"/>
                <a:stretch>
                  <a:fillRect t="-4444" b="-37778"/>
                </a:stretch>
              </a:blipFill>
            </p:spPr>
            <p:txBody>
              <a:bodyPr/>
              <a:lstStyle/>
              <a:p>
                <a:r>
                  <a:rPr lang="zh-CN" altLang="en-US">
                    <a:noFill/>
                  </a:rPr>
                  <a:t> </a:t>
                </a:r>
              </a:p>
            </p:txBody>
          </p:sp>
        </mc:Fallback>
      </mc:AlternateContent>
      <p:sp>
        <p:nvSpPr>
          <p:cNvPr id="5" name="文本框 4"/>
          <p:cNvSpPr txBox="1"/>
          <p:nvPr/>
        </p:nvSpPr>
        <p:spPr>
          <a:xfrm>
            <a:off x="7817766" y="1995776"/>
            <a:ext cx="490194" cy="369332"/>
          </a:xfrm>
          <a:prstGeom prst="rect">
            <a:avLst/>
          </a:prstGeom>
          <a:noFill/>
        </p:spPr>
        <p:txBody>
          <a:bodyPr wrap="square" rtlCol="0">
            <a:spAutoFit/>
          </a:bodyPr>
          <a:lstStyle/>
          <a:p>
            <a:r>
              <a:rPr lang="en-US" altLang="zh-CN" dirty="0" smtClean="0">
                <a:solidFill>
                  <a:prstClr val="black"/>
                </a:solidFill>
                <a:latin typeface="Arial" panose="020B0604020202020204" pitchFamily="34" charset="0"/>
                <a:cs typeface="Arial" panose="020B0604020202020204" pitchFamily="34" charset="0"/>
              </a:rPr>
              <a:t>(4)</a:t>
            </a:r>
            <a:endParaRPr lang="zh-CN" altLang="en-US"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文本框 5"/>
              <p:cNvSpPr txBox="1"/>
              <p:nvPr/>
            </p:nvSpPr>
            <p:spPr>
              <a:xfrm>
                <a:off x="1595361" y="3403777"/>
                <a:ext cx="605920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cos</m:t>
                          </m:r>
                        </m:fName>
                        <m:e>
                          <m:sSub>
                            <m:sSubPr>
                              <m:ctrlPr>
                                <a:rPr lang="en-US" altLang="zh-CN" i="1" smtClean="0">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𝜙</m:t>
                              </m:r>
                            </m:e>
                            <m:sub>
                              <m:r>
                                <a:rPr lang="en-US" altLang="zh-CN" i="1" smtClean="0">
                                  <a:solidFill>
                                    <a:prstClr val="black"/>
                                  </a:solidFill>
                                  <a:latin typeface="Cambria Math" panose="02040503050406030204" pitchFamily="18" charset="0"/>
                                </a:rPr>
                                <m:t>0</m:t>
                              </m:r>
                            </m:sub>
                          </m:sSub>
                        </m:e>
                      </m:func>
                      <m:r>
                        <a:rPr lang="en-US" altLang="zh-CN" smtClean="0">
                          <a:solidFill>
                            <a:prstClr val="black"/>
                          </a:solidFill>
                          <a:latin typeface="Cambria Math" panose="02040503050406030204" pitchFamily="18" charset="0"/>
                        </a:rPr>
                        <m:t>−</m:t>
                      </m:r>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cos</m:t>
                          </m:r>
                        </m:fName>
                        <m:e>
                          <m:d>
                            <m:dPr>
                              <m:ctrlPr>
                                <a:rPr lang="en-US" altLang="zh-CN" i="1" smtClean="0">
                                  <a:solidFill>
                                    <a:prstClr val="black"/>
                                  </a:solidFill>
                                  <a:latin typeface="Cambria Math" panose="02040503050406030204" pitchFamily="18" charset="0"/>
                                </a:rPr>
                              </m:ctrlPr>
                            </m:dPr>
                            <m:e>
                              <m:sSub>
                                <m:sSubPr>
                                  <m:ctrlPr>
                                    <a:rPr lang="en-US" altLang="zh-CN" i="1" smtClean="0">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𝜙</m:t>
                                  </m:r>
                                </m:e>
                                <m:sub>
                                  <m:r>
                                    <a:rPr lang="en-US" altLang="zh-CN" i="1" smtClean="0">
                                      <a:solidFill>
                                        <a:prstClr val="black"/>
                                      </a:solidFill>
                                      <a:latin typeface="Cambria Math" panose="02040503050406030204" pitchFamily="18" charset="0"/>
                                    </a:rPr>
                                    <m:t>0</m:t>
                                  </m:r>
                                </m:sub>
                              </m:sSub>
                              <m:r>
                                <a:rPr lang="en-US" altLang="zh-CN" i="1" smtClean="0">
                                  <a:solidFill>
                                    <a:prstClr val="black"/>
                                  </a:solidFill>
                                  <a:latin typeface="Cambria Math" panose="02040503050406030204" pitchFamily="18" charset="0"/>
                                </a:rPr>
                                <m:t>+</m:t>
                              </m:r>
                              <m:r>
                                <m:rPr>
                                  <m:sty m:val="p"/>
                                </m:rPr>
                                <a:rPr lang="el-GR" altLang="zh-CN" smtClean="0">
                                  <a:solidFill>
                                    <a:prstClr val="black"/>
                                  </a:solidFill>
                                  <a:latin typeface="Cambria Math" panose="02040503050406030204" pitchFamily="18" charset="0"/>
                                  <a:ea typeface="Cambria Math" panose="02040503050406030204" pitchFamily="18" charset="0"/>
                                </a:rPr>
                                <m:t>Δ</m:t>
                              </m:r>
                              <m:sSub>
                                <m:sSubPr>
                                  <m:ctrlPr>
                                    <a:rPr lang="el-GR" altLang="zh-CN" i="1" smtClean="0">
                                      <a:solidFill>
                                        <a:prstClr val="black"/>
                                      </a:solidFill>
                                      <a:latin typeface="Cambria Math" panose="02040503050406030204" pitchFamily="18" charset="0"/>
                                      <a:ea typeface="Cambria Math" panose="02040503050406030204" pitchFamily="18" charset="0"/>
                                    </a:rPr>
                                  </m:ctrlPr>
                                </m:sSubPr>
                                <m:e>
                                  <m:r>
                                    <a:rPr lang="zh-CN" altLang="el-GR" i="1" smtClean="0">
                                      <a:solidFill>
                                        <a:prstClr val="black"/>
                                      </a:solidFill>
                                      <a:latin typeface="Cambria Math" panose="02040503050406030204" pitchFamily="18" charset="0"/>
                                      <a:ea typeface="Cambria Math" panose="02040503050406030204" pitchFamily="18" charset="0"/>
                                    </a:rPr>
                                    <m:t>𝜃</m:t>
                                  </m:r>
                                </m:e>
                                <m:sub>
                                  <m:r>
                                    <a:rPr lang="en-US" altLang="zh-CN" i="1" smtClean="0">
                                      <a:solidFill>
                                        <a:prstClr val="black"/>
                                      </a:solidFill>
                                      <a:latin typeface="Cambria Math" panose="02040503050406030204" pitchFamily="18" charset="0"/>
                                      <a:ea typeface="Cambria Math" panose="02040503050406030204" pitchFamily="18" charset="0"/>
                                    </a:rPr>
                                    <m:t>𝑛</m:t>
                                  </m:r>
                                </m:sub>
                              </m:sSub>
                            </m:e>
                          </m:d>
                        </m:e>
                      </m:func>
                      <m:r>
                        <a:rPr lang="en-US" altLang="zh-CN" smtClean="0">
                          <a:solidFill>
                            <a:prstClr val="black"/>
                          </a:solidFill>
                          <a:latin typeface="Cambria Math" panose="02040503050406030204" pitchFamily="18" charset="0"/>
                        </a:rPr>
                        <m:t>=</m:t>
                      </m:r>
                      <m:r>
                        <m:rPr>
                          <m:sty m:val="p"/>
                        </m:rPr>
                        <a:rPr lang="en-US" altLang="zh-CN" smtClean="0">
                          <a:solidFill>
                            <a:prstClr val="black"/>
                          </a:solidFill>
                          <a:latin typeface="Cambria Math" panose="02040503050406030204" pitchFamily="18" charset="0"/>
                        </a:rPr>
                        <m:t>Re</m:t>
                      </m:r>
                      <m:r>
                        <a:rPr lang="en-US" altLang="zh-CN" smtClean="0">
                          <a:solidFill>
                            <a:prstClr val="black"/>
                          </a:solidFill>
                          <a:latin typeface="Cambria Math" panose="02040503050406030204" pitchFamily="18" charset="0"/>
                        </a:rPr>
                        <m:t>[</m:t>
                      </m:r>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m:t>
                          </m:r>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𝑛</m:t>
                          </m:r>
                        </m:sup>
                      </m:sSubSup>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r>
                            <a:rPr lang="en-US" altLang="zh-CN" i="1" smtClean="0">
                              <a:solidFill>
                                <a:prstClr val="black"/>
                              </a:solidFill>
                              <a:latin typeface="Cambria Math" panose="02040503050406030204" pitchFamily="18" charset="0"/>
                            </a:rPr>
                            <m:t>0</m:t>
                          </m:r>
                        </m:sub>
                      </m:sSub>
                      <m:r>
                        <a:rPr lang="en-US" altLang="zh-CN" i="1" smtClean="0">
                          <a:solidFill>
                            <a:prstClr val="black"/>
                          </a:solidFill>
                          <a:latin typeface="Cambria Math" panose="02040503050406030204" pitchFamily="18" charset="0"/>
                        </a:rPr>
                        <m:t>)</m:t>
                      </m:r>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exp</m:t>
                          </m:r>
                        </m:fName>
                        <m:e>
                          <m:d>
                            <m:dPr>
                              <m:ctrlPr>
                                <a:rPr lang="en-US" altLang="zh-CN" i="1" smtClean="0">
                                  <a:solidFill>
                                    <a:prstClr val="black"/>
                                  </a:solidFill>
                                  <a:latin typeface="Cambria Math" panose="02040503050406030204" pitchFamily="18" charset="0"/>
                                </a:rPr>
                              </m:ctrlPr>
                            </m:dPr>
                            <m:e>
                              <m:r>
                                <a:rPr lang="en-US" altLang="zh-CN" i="1" smtClean="0">
                                  <a:solidFill>
                                    <a:prstClr val="black"/>
                                  </a:solidFill>
                                  <a:latin typeface="Cambria Math" panose="02040503050406030204" pitchFamily="18" charset="0"/>
                                </a:rPr>
                                <m:t>𝑖</m:t>
                              </m:r>
                              <m:r>
                                <m:rPr>
                                  <m:sty m:val="p"/>
                                </m:rPr>
                                <a:rPr lang="el-GR" altLang="zh-CN" i="1" smtClean="0">
                                  <a:solidFill>
                                    <a:prstClr val="black"/>
                                  </a:solidFill>
                                  <a:latin typeface="Cambria Math" panose="02040503050406030204" pitchFamily="18" charset="0"/>
                                  <a:ea typeface="Cambria Math" panose="02040503050406030204" pitchFamily="18" charset="0"/>
                                </a:rPr>
                                <m:t>Δ</m:t>
                              </m:r>
                              <m:sSub>
                                <m:sSubPr>
                                  <m:ctrlPr>
                                    <a:rPr lang="el-GR" altLang="zh-CN" i="1" smtClean="0">
                                      <a:solidFill>
                                        <a:prstClr val="black"/>
                                      </a:solidFill>
                                      <a:latin typeface="Cambria Math" panose="02040503050406030204" pitchFamily="18" charset="0"/>
                                      <a:ea typeface="Cambria Math" panose="02040503050406030204" pitchFamily="18" charset="0"/>
                                    </a:rPr>
                                  </m:ctrlPr>
                                </m:sSubPr>
                                <m:e>
                                  <m:r>
                                    <a:rPr lang="zh-CN" altLang="el-GR" i="1" smtClean="0">
                                      <a:solidFill>
                                        <a:prstClr val="black"/>
                                      </a:solidFill>
                                      <a:latin typeface="Cambria Math" panose="02040503050406030204" pitchFamily="18" charset="0"/>
                                      <a:ea typeface="Cambria Math" panose="02040503050406030204" pitchFamily="18" charset="0"/>
                                    </a:rPr>
                                    <m:t>𝜃</m:t>
                                  </m:r>
                                </m:e>
                                <m:sub>
                                  <m:r>
                                    <a:rPr lang="en-US" altLang="zh-CN" i="1" smtClean="0">
                                      <a:solidFill>
                                        <a:prstClr val="black"/>
                                      </a:solidFill>
                                      <a:latin typeface="Cambria Math" panose="02040503050406030204" pitchFamily="18" charset="0"/>
                                      <a:ea typeface="Cambria Math" panose="02040503050406030204" pitchFamily="18" charset="0"/>
                                    </a:rPr>
                                    <m:t>𝑛</m:t>
                                  </m:r>
                                </m:sub>
                              </m:sSub>
                            </m:e>
                          </m:d>
                        </m:e>
                      </m:func>
                      <m:r>
                        <a:rPr lang="en-US" altLang="zh-CN" i="1" smtClean="0">
                          <a:solidFill>
                            <a:prstClr val="black"/>
                          </a:solidFill>
                          <a:latin typeface="Cambria Math" panose="02040503050406030204" pitchFamily="18" charset="0"/>
                          <a:ea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𝑉</m:t>
                          </m:r>
                        </m:e>
                        <m:sub>
                          <m:r>
                            <a:rPr lang="en-US" altLang="zh-CN" i="1" smtClean="0">
                              <a:solidFill>
                                <a:prstClr val="black"/>
                              </a:solidFill>
                              <a:latin typeface="Cambria Math" panose="02040503050406030204" pitchFamily="18" charset="0"/>
                              <a:ea typeface="Cambria Math" panose="02040503050406030204" pitchFamily="18" charset="0"/>
                            </a:rPr>
                            <m:t>𝑐</m:t>
                          </m:r>
                          <m:r>
                            <a:rPr lang="en-US" altLang="zh-CN" i="1" smtClean="0">
                              <a:solidFill>
                                <a:prstClr val="black"/>
                              </a:solidFill>
                              <a:latin typeface="Cambria Math" panose="02040503050406030204" pitchFamily="18" charset="0"/>
                            </a:rPr>
                            <m:t>0</m:t>
                          </m:r>
                        </m:sub>
                      </m:sSub>
                    </m:oMath>
                  </m:oMathPara>
                </a14:m>
                <a:endParaRPr lang="zh-CN" altLang="en-US" dirty="0">
                  <a:solidFill>
                    <a:prstClr val="black"/>
                  </a:solidFill>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1595361" y="3403777"/>
                <a:ext cx="6059204" cy="276999"/>
              </a:xfrm>
              <a:prstGeom prst="rect">
                <a:avLst/>
              </a:prstGeom>
              <a:blipFill rotWithShape="0">
                <a:blip r:embed="rId4"/>
                <a:stretch>
                  <a:fillRect t="-2174" b="-36957"/>
                </a:stretch>
              </a:blipFill>
            </p:spPr>
            <p:txBody>
              <a:bodyPr/>
              <a:lstStyle/>
              <a:p>
                <a:r>
                  <a:rPr lang="zh-CN" altLang="en-US">
                    <a:noFill/>
                  </a:rPr>
                  <a:t> </a:t>
                </a:r>
              </a:p>
            </p:txBody>
          </p:sp>
        </mc:Fallback>
      </mc:AlternateContent>
      <p:sp>
        <p:nvSpPr>
          <p:cNvPr id="7" name="文本框 6"/>
          <p:cNvSpPr txBox="1"/>
          <p:nvPr/>
        </p:nvSpPr>
        <p:spPr>
          <a:xfrm>
            <a:off x="7839860" y="3311444"/>
            <a:ext cx="490194" cy="369332"/>
          </a:xfrm>
          <a:prstGeom prst="rect">
            <a:avLst/>
          </a:prstGeom>
          <a:noFill/>
        </p:spPr>
        <p:txBody>
          <a:bodyPr wrap="square" rtlCol="0">
            <a:spAutoFit/>
          </a:bodyPr>
          <a:lstStyle/>
          <a:p>
            <a:r>
              <a:rPr lang="en-US" altLang="zh-CN" dirty="0" smtClean="0">
                <a:solidFill>
                  <a:prstClr val="black"/>
                </a:solidFill>
                <a:latin typeface="Arial" panose="020B0604020202020204" pitchFamily="34" charset="0"/>
                <a:cs typeface="Arial" panose="020B0604020202020204" pitchFamily="34" charset="0"/>
              </a:rPr>
              <a:t>(5)</a:t>
            </a:r>
            <a:endParaRPr lang="zh-CN" altLang="en-US"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p:cNvSpPr txBox="1"/>
              <p:nvPr/>
            </p:nvSpPr>
            <p:spPr>
              <a:xfrm>
                <a:off x="2895600" y="4200608"/>
                <a:ext cx="2483224" cy="649280"/>
              </a:xfrm>
              <a:prstGeom prst="rect">
                <a:avLst/>
              </a:prstGeom>
              <a:solidFill>
                <a:schemeClr val="accent4">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smtClean="0">
                          <a:solidFill>
                            <a:prstClr val="black"/>
                          </a:solidFill>
                          <a:latin typeface="Cambria Math" panose="02040503050406030204" pitchFamily="18" charset="0"/>
                          <a:ea typeface="Cambria Math" panose="02040503050406030204" pitchFamily="18" charset="0"/>
                        </a:rPr>
                        <m:t>Δ</m:t>
                      </m:r>
                      <m:sSub>
                        <m:sSubPr>
                          <m:ctrlPr>
                            <a:rPr lang="el-GR" altLang="zh-CN" i="1" smtClean="0">
                              <a:solidFill>
                                <a:prstClr val="black"/>
                              </a:solidFill>
                              <a:latin typeface="Cambria Math" panose="02040503050406030204" pitchFamily="18" charset="0"/>
                              <a:ea typeface="Cambria Math" panose="02040503050406030204" pitchFamily="18" charset="0"/>
                            </a:rPr>
                          </m:ctrlPr>
                        </m:sSubPr>
                        <m:e>
                          <m:r>
                            <a:rPr lang="zh-CN" altLang="el-GR" i="1" smtClean="0">
                              <a:solidFill>
                                <a:prstClr val="black"/>
                              </a:solidFill>
                              <a:latin typeface="Cambria Math" panose="02040503050406030204" pitchFamily="18" charset="0"/>
                              <a:ea typeface="Cambria Math" panose="02040503050406030204" pitchFamily="18" charset="0"/>
                            </a:rPr>
                            <m:t>𝜃</m:t>
                          </m:r>
                        </m:e>
                        <m:sub>
                          <m:r>
                            <a:rPr lang="en-US" altLang="zh-CN" i="1" smtClean="0">
                              <a:solidFill>
                                <a:prstClr val="black"/>
                              </a:solidFill>
                              <a:latin typeface="Cambria Math" panose="02040503050406030204" pitchFamily="18" charset="0"/>
                              <a:ea typeface="Cambria Math" panose="02040503050406030204" pitchFamily="18" charset="0"/>
                            </a:rPr>
                            <m:t>𝑛</m:t>
                          </m:r>
                          <m:sSup>
                            <m:sSupPr>
                              <m:ctrlPr>
                                <a:rPr lang="en-US" altLang="zh-CN" i="1" smtClean="0">
                                  <a:solidFill>
                                    <a:prstClr val="black"/>
                                  </a:solidFill>
                                  <a:latin typeface="Cambria Math" panose="02040503050406030204" pitchFamily="18" charset="0"/>
                                  <a:ea typeface="Cambria Math" panose="02040503050406030204" pitchFamily="18" charset="0"/>
                                </a:rPr>
                              </m:ctrlPr>
                            </m:sSupPr>
                            <m:e>
                              <m:r>
                                <a:rPr lang="en-US" altLang="zh-CN" i="1" smtClean="0">
                                  <a:solidFill>
                                    <a:prstClr val="black"/>
                                  </a:solidFill>
                                  <a:latin typeface="Cambria Math" panose="02040503050406030204" pitchFamily="18" charset="0"/>
                                  <a:ea typeface="Cambria Math" panose="02040503050406030204" pitchFamily="18" charset="0"/>
                                </a:rPr>
                                <m:t>𝑛</m:t>
                              </m:r>
                            </m:e>
                            <m:sup>
                              <m:r>
                                <a:rPr lang="en-US" altLang="zh-CN" i="1" smtClean="0">
                                  <a:solidFill>
                                    <a:prstClr val="black"/>
                                  </a:solidFill>
                                  <a:latin typeface="Cambria Math" panose="02040503050406030204" pitchFamily="18" charset="0"/>
                                  <a:ea typeface="Cambria Math" panose="02040503050406030204" pitchFamily="18" charset="0"/>
                                </a:rPr>
                                <m:t>′</m:t>
                              </m:r>
                            </m:sup>
                          </m:sSup>
                        </m:sub>
                      </m:sSub>
                      <m:r>
                        <a:rPr lang="en-US" altLang="zh-CN" i="1" smtClean="0">
                          <a:solidFill>
                            <a:prstClr val="black"/>
                          </a:solidFill>
                          <a:latin typeface="Cambria Math" panose="02040503050406030204" pitchFamily="18" charset="0"/>
                          <a:ea typeface="Cambria Math" panose="02040503050406030204" pitchFamily="18" charset="0"/>
                        </a:rPr>
                        <m:t>≈</m:t>
                      </m:r>
                      <m:f>
                        <m:fPr>
                          <m:ctrlPr>
                            <a:rPr lang="en-US" altLang="zh-CN" i="1" smtClean="0">
                              <a:solidFill>
                                <a:prstClr val="black"/>
                              </a:solidFill>
                              <a:latin typeface="Cambria Math" panose="02040503050406030204" pitchFamily="18" charset="0"/>
                              <a:ea typeface="Cambria Math" panose="02040503050406030204" pitchFamily="18" charset="0"/>
                            </a:rPr>
                          </m:ctrlPr>
                        </m:fPr>
                        <m:num>
                          <m:r>
                            <m:rPr>
                              <m:sty m:val="p"/>
                            </m:rPr>
                            <a:rPr lang="en-US" altLang="zh-CN" smtClean="0">
                              <a:solidFill>
                                <a:prstClr val="black"/>
                              </a:solidFill>
                              <a:latin typeface="Cambria Math" panose="02040503050406030204" pitchFamily="18" charset="0"/>
                            </a:rPr>
                            <m:t>Re</m:t>
                          </m:r>
                          <m:r>
                            <a:rPr lang="en-US" altLang="zh-CN" i="1" smtClean="0">
                              <a:solidFill>
                                <a:prstClr val="black"/>
                              </a:solidFill>
                              <a:latin typeface="Cambria Math" panose="02040503050406030204" pitchFamily="18" charset="0"/>
                            </a:rPr>
                            <m:t>(</m:t>
                          </m:r>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sSup>
                                <m:sSupPr>
                                  <m:ctrlPr>
                                    <a:rPr lang="en-US" altLang="zh-CN" i="1" smtClean="0">
                                      <a:solidFill>
                                        <a:prstClr val="black"/>
                                      </a:solidFill>
                                      <a:latin typeface="Cambria Math" panose="02040503050406030204" pitchFamily="18" charset="0"/>
                                    </a:rPr>
                                  </m:ctrlPr>
                                </m:sSupPr>
                                <m:e>
                                  <m:r>
                                    <a:rPr lang="en-US" altLang="zh-CN" i="1" smtClean="0">
                                      <a:solidFill>
                                        <a:prstClr val="black"/>
                                      </a:solidFill>
                                      <a:latin typeface="Cambria Math" panose="02040503050406030204" pitchFamily="18" charset="0"/>
                                    </a:rPr>
                                    <m:t>𝑛</m:t>
                                  </m:r>
                                </m:e>
                                <m:sup>
                                  <m:r>
                                    <a:rPr lang="en-US" altLang="zh-CN" i="1" smtClean="0">
                                      <a:solidFill>
                                        <a:prstClr val="black"/>
                                      </a:solidFill>
                                      <a:latin typeface="Cambria Math" panose="02040503050406030204" pitchFamily="18" charset="0"/>
                                    </a:rPr>
                                    <m:t>′</m:t>
                                  </m:r>
                                </m:sup>
                              </m:sSup>
                            </m:sup>
                          </m:sSubSup>
                          <m:r>
                            <a:rPr lang="en-US" altLang="zh-CN" i="1" smtClean="0">
                              <a:solidFill>
                                <a:prstClr val="black"/>
                              </a:solidFill>
                              <a:latin typeface="Cambria Math" panose="02040503050406030204" pitchFamily="18" charset="0"/>
                            </a:rPr>
                            <m:t>−</m:t>
                          </m:r>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𝑛</m:t>
                              </m:r>
                            </m:sup>
                          </m:sSubSup>
                          <m:r>
                            <a:rPr lang="en-US" altLang="zh-CN" i="1" smtClean="0">
                              <a:solidFill>
                                <a:prstClr val="black"/>
                              </a:solidFill>
                              <a:latin typeface="Cambria Math" panose="02040503050406030204" pitchFamily="18" charset="0"/>
                            </a:rPr>
                            <m:t>)</m:t>
                          </m:r>
                          <m:r>
                            <m:rPr>
                              <m:nor/>
                            </m:rPr>
                            <a:rPr lang="zh-CN" altLang="en-US" dirty="0">
                              <a:solidFill>
                                <a:prstClr val="black"/>
                              </a:solidFill>
                            </a:rPr>
                            <m:t> </m:t>
                          </m:r>
                        </m:num>
                        <m:den>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𝑉</m:t>
                              </m:r>
                            </m:e>
                            <m:sub>
                              <m:r>
                                <a:rPr lang="en-US" altLang="zh-CN" i="1" smtClean="0">
                                  <a:solidFill>
                                    <a:prstClr val="black"/>
                                  </a:solidFill>
                                  <a:latin typeface="Cambria Math" panose="02040503050406030204" pitchFamily="18" charset="0"/>
                                  <a:ea typeface="Cambria Math" panose="02040503050406030204" pitchFamily="18" charset="0"/>
                                </a:rPr>
                                <m:t>𝑐</m:t>
                              </m:r>
                              <m:r>
                                <a:rPr lang="en-US" altLang="zh-CN" i="1" smtClean="0">
                                  <a:solidFill>
                                    <a:prstClr val="black"/>
                                  </a:solidFill>
                                  <a:latin typeface="Cambria Math" panose="02040503050406030204" pitchFamily="18" charset="0"/>
                                </a:rPr>
                                <m:t>0</m:t>
                              </m:r>
                            </m:sub>
                          </m:sSub>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sin</m:t>
                              </m:r>
                            </m:fName>
                            <m:e>
                              <m:sSub>
                                <m:sSubPr>
                                  <m:ctrlPr>
                                    <a:rPr lang="en-US" altLang="zh-CN" i="1" smtClean="0">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𝜙</m:t>
                                  </m:r>
                                </m:e>
                                <m:sub>
                                  <m:r>
                                    <a:rPr lang="en-US" altLang="zh-CN" i="1" smtClean="0">
                                      <a:solidFill>
                                        <a:prstClr val="black"/>
                                      </a:solidFill>
                                      <a:latin typeface="Cambria Math" panose="02040503050406030204" pitchFamily="18" charset="0"/>
                                    </a:rPr>
                                    <m:t>0</m:t>
                                  </m:r>
                                </m:sub>
                              </m:sSub>
                            </m:e>
                          </m:func>
                        </m:den>
                      </m:f>
                    </m:oMath>
                  </m:oMathPara>
                </a14:m>
                <a:endParaRPr lang="zh-CN" altLang="en-US" dirty="0">
                  <a:solidFill>
                    <a:prstClr val="black"/>
                  </a:solidFill>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2895600" y="4200608"/>
                <a:ext cx="2483224" cy="649280"/>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2447014" y="5550944"/>
                <a:ext cx="5637943" cy="2888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𝑛</m:t>
                          </m:r>
                          <m:r>
                            <a:rPr lang="en-US" altLang="zh-CN" i="1" smtClean="0">
                              <a:solidFill>
                                <a:prstClr val="black"/>
                              </a:solidFill>
                              <a:latin typeface="Cambria Math" panose="02040503050406030204" pitchFamily="18" charset="0"/>
                            </a:rPr>
                            <m:t>+1</m:t>
                          </m:r>
                        </m:sup>
                      </m:sSubSup>
                      <m:r>
                        <a:rPr lang="en-US" altLang="zh-CN" i="1" smtClean="0">
                          <a:solidFill>
                            <a:prstClr val="black"/>
                          </a:solidFill>
                          <a:latin typeface="Cambria Math" panose="02040503050406030204" pitchFamily="18" charset="0"/>
                        </a:rPr>
                        <m:t>=−2</m:t>
                      </m:r>
                      <m:r>
                        <a:rPr lang="en-US" altLang="zh-CN" i="1" smtClean="0">
                          <a:solidFill>
                            <a:prstClr val="black"/>
                          </a:solidFill>
                          <a:latin typeface="Cambria Math" panose="02040503050406030204" pitchFamily="18" charset="0"/>
                        </a:rPr>
                        <m:t>𝑘𝑞</m:t>
                      </m:r>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exp</m:t>
                          </m:r>
                        </m:fName>
                        <m:e>
                          <m:d>
                            <m:dPr>
                              <m:ctrlPr>
                                <a:rPr lang="en-US" altLang="zh-CN" i="1" smtClean="0">
                                  <a:solidFill>
                                    <a:prstClr val="black"/>
                                  </a:solidFill>
                                  <a:latin typeface="Cambria Math" panose="02040503050406030204" pitchFamily="18" charset="0"/>
                                </a:rPr>
                              </m:ctrlPr>
                            </m:dPr>
                            <m:e>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𝑖</m:t>
                              </m:r>
                              <m:r>
                                <m:rPr>
                                  <m:sty m:val="p"/>
                                </m:rPr>
                                <a:rPr lang="el-GR" altLang="zh-CN" i="1" smtClean="0">
                                  <a:solidFill>
                                    <a:prstClr val="black"/>
                                  </a:solidFill>
                                  <a:latin typeface="Cambria Math" panose="02040503050406030204" pitchFamily="18" charset="0"/>
                                  <a:ea typeface="Cambria Math" panose="02040503050406030204" pitchFamily="18" charset="0"/>
                                </a:rPr>
                                <m:t>Δ</m:t>
                              </m:r>
                              <m:sSub>
                                <m:sSubPr>
                                  <m:ctrlPr>
                                    <a:rPr lang="el-GR" altLang="zh-CN" i="1" smtClean="0">
                                      <a:solidFill>
                                        <a:prstClr val="black"/>
                                      </a:solidFill>
                                      <a:latin typeface="Cambria Math" panose="02040503050406030204" pitchFamily="18" charset="0"/>
                                      <a:ea typeface="Cambria Math" panose="02040503050406030204" pitchFamily="18" charset="0"/>
                                    </a:rPr>
                                  </m:ctrlPr>
                                </m:sSubPr>
                                <m:e>
                                  <m:r>
                                    <a:rPr lang="zh-CN" altLang="el-GR" i="1" smtClean="0">
                                      <a:solidFill>
                                        <a:prstClr val="black"/>
                                      </a:solidFill>
                                      <a:latin typeface="Cambria Math" panose="02040503050406030204" pitchFamily="18" charset="0"/>
                                      <a:ea typeface="Cambria Math" panose="02040503050406030204" pitchFamily="18" charset="0"/>
                                    </a:rPr>
                                    <m:t>𝜃</m:t>
                                  </m:r>
                                </m:e>
                                <m:sub>
                                  <m:r>
                                    <a:rPr lang="en-US" altLang="zh-CN" i="1" smtClean="0">
                                      <a:solidFill>
                                        <a:prstClr val="black"/>
                                      </a:solidFill>
                                      <a:latin typeface="Cambria Math" panose="02040503050406030204" pitchFamily="18" charset="0"/>
                                      <a:ea typeface="Cambria Math" panose="02040503050406030204" pitchFamily="18" charset="0"/>
                                    </a:rPr>
                                    <m:t>𝑛</m:t>
                                  </m:r>
                                  <m:r>
                                    <a:rPr lang="en-US" altLang="zh-CN" i="1" smtClean="0">
                                      <a:solidFill>
                                        <a:prstClr val="black"/>
                                      </a:solidFill>
                                      <a:latin typeface="Cambria Math" panose="02040503050406030204" pitchFamily="18" charset="0"/>
                                      <a:ea typeface="Cambria Math" panose="02040503050406030204" pitchFamily="18" charset="0"/>
                                    </a:rPr>
                                    <m:t>+1</m:t>
                                  </m:r>
                                </m:sub>
                              </m:sSub>
                            </m:e>
                          </m:d>
                          <m:r>
                            <a:rPr lang="en-US" altLang="zh-CN" i="1" smtClean="0">
                              <a:solidFill>
                                <a:prstClr val="black"/>
                              </a:solidFill>
                              <a:latin typeface="Cambria Math" panose="02040503050406030204" pitchFamily="18" charset="0"/>
                              <a:ea typeface="Cambria Math" panose="02040503050406030204" pitchFamily="18" charset="0"/>
                            </a:rPr>
                            <m:t>+</m:t>
                          </m:r>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𝑛</m:t>
                              </m:r>
                            </m:sup>
                          </m:sSubSup>
                          <m:r>
                            <m:rPr>
                              <m:sty m:val="p"/>
                            </m:rPr>
                            <a:rPr lang="en-US" altLang="zh-CN" smtClean="0">
                              <a:solidFill>
                                <a:prstClr val="black"/>
                              </a:solidFill>
                              <a:latin typeface="Cambria Math" panose="02040503050406030204" pitchFamily="18" charset="0"/>
                            </a:rPr>
                            <m:t>exp</m:t>
                          </m:r>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𝑖</m:t>
                          </m:r>
                          <m:r>
                            <m:rPr>
                              <m:sty m:val="p"/>
                            </m:rPr>
                            <a:rPr lang="el-GR" altLang="zh-CN" i="1" smtClean="0">
                              <a:solidFill>
                                <a:prstClr val="black"/>
                              </a:solidFill>
                              <a:latin typeface="Cambria Math" panose="02040503050406030204" pitchFamily="18" charset="0"/>
                              <a:ea typeface="Cambria Math" panose="02040503050406030204" pitchFamily="18" charset="0"/>
                            </a:rPr>
                            <m:t>Δ</m:t>
                          </m:r>
                          <m:r>
                            <a:rPr lang="el-GR" altLang="zh-CN" b="1" i="1" smtClean="0">
                              <a:solidFill>
                                <a:prstClr val="black"/>
                              </a:solidFill>
                              <a:latin typeface="Cambria Math" panose="02040503050406030204" pitchFamily="18" charset="0"/>
                              <a:ea typeface="Cambria Math" panose="02040503050406030204" pitchFamily="18" charset="0"/>
                            </a:rPr>
                            <m:t>𝝎</m:t>
                          </m:r>
                          <m:sSub>
                            <m:sSubPr>
                              <m:ctrlPr>
                                <a:rPr lang="el-GR" altLang="zh-CN" i="1" smtClean="0">
                                  <a:solidFill>
                                    <a:prstClr val="black"/>
                                  </a:solidFill>
                                  <a:latin typeface="Cambria Math" panose="02040503050406030204" pitchFamily="18" charset="0"/>
                                  <a:ea typeface="Cambria Math" panose="02040503050406030204" pitchFamily="18" charset="0"/>
                                </a:rPr>
                              </m:ctrlPr>
                            </m:sSubPr>
                            <m:e>
                              <m:r>
                                <a:rPr lang="en-US" altLang="zh-CN" i="1" smtClean="0">
                                  <a:solidFill>
                                    <a:prstClr val="black"/>
                                  </a:solidFill>
                                  <a:latin typeface="Cambria Math" panose="02040503050406030204" pitchFamily="18" charset="0"/>
                                  <a:ea typeface="Cambria Math" panose="02040503050406030204" pitchFamily="18" charset="0"/>
                                </a:rPr>
                                <m:t>𝑇</m:t>
                              </m:r>
                            </m:e>
                            <m:sub>
                              <m:r>
                                <m:rPr>
                                  <m:sty m:val="p"/>
                                </m:rPr>
                                <a:rPr lang="en-US" altLang="zh-CN" smtClean="0">
                                  <a:solidFill>
                                    <a:prstClr val="black"/>
                                  </a:solidFill>
                                  <a:latin typeface="Cambria Math" panose="02040503050406030204" pitchFamily="18" charset="0"/>
                                  <a:ea typeface="Cambria Math" panose="02040503050406030204" pitchFamily="18" charset="0"/>
                                </a:rPr>
                                <m:t>b</m:t>
                              </m:r>
                            </m:sub>
                          </m:sSub>
                          <m:r>
                            <a:rPr lang="en-US" altLang="zh-CN" i="1" smtClean="0">
                              <a:solidFill>
                                <a:prstClr val="black"/>
                              </a:solidFill>
                              <a:latin typeface="Cambria Math" panose="02040503050406030204" pitchFamily="18" charset="0"/>
                              <a:ea typeface="Cambria Math" panose="02040503050406030204" pitchFamily="18" charset="0"/>
                            </a:rPr>
                            <m:t>)</m:t>
                          </m:r>
                        </m:e>
                      </m:func>
                    </m:oMath>
                  </m:oMathPara>
                </a14:m>
                <a:endParaRPr lang="zh-CN" altLang="en-US" dirty="0">
                  <a:solidFill>
                    <a:prstClr val="black"/>
                  </a:solidFill>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2447014" y="5550944"/>
                <a:ext cx="5637943" cy="288862"/>
              </a:xfrm>
              <a:prstGeom prst="rect">
                <a:avLst/>
              </a:prstGeom>
              <a:blipFill rotWithShape="0">
                <a:blip r:embed="rId6"/>
                <a:stretch>
                  <a:fillRect t="-2128" b="-34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367082" y="6063098"/>
                <a:ext cx="4094500" cy="6819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CN" i="1" smtClean="0">
                          <a:solidFill>
                            <a:prstClr val="black"/>
                          </a:solidFill>
                          <a:latin typeface="Cambria Math" panose="02040503050406030204" pitchFamily="18" charset="0"/>
                          <a:ea typeface="Cambria Math" panose="02040503050406030204" pitchFamily="18" charset="0"/>
                        </a:rPr>
                        <m:t>Δ</m:t>
                      </m:r>
                      <m:r>
                        <a:rPr lang="el-GR" altLang="zh-CN" b="1" i="1" smtClean="0">
                          <a:solidFill>
                            <a:prstClr val="black"/>
                          </a:solidFill>
                          <a:latin typeface="Cambria Math" panose="02040503050406030204" pitchFamily="18" charset="0"/>
                          <a:ea typeface="Cambria Math" panose="02040503050406030204" pitchFamily="18" charset="0"/>
                        </a:rPr>
                        <m:t>𝝎</m:t>
                      </m:r>
                      <m:r>
                        <a:rPr lang="en-US" altLang="zh-CN" b="1" i="1" smtClean="0">
                          <a:solidFill>
                            <a:prstClr val="black"/>
                          </a:solidFill>
                          <a:latin typeface="Cambria Math" panose="02040503050406030204" pitchFamily="18" charset="0"/>
                          <a:ea typeface="Cambria Math" panose="02040503050406030204" pitchFamily="18" charset="0"/>
                        </a:rPr>
                        <m:t>=</m:t>
                      </m:r>
                      <m:r>
                        <m:rPr>
                          <m:sty m:val="p"/>
                        </m:rPr>
                        <a:rPr lang="el-GR" altLang="zh-CN" i="1" smtClean="0">
                          <a:solidFill>
                            <a:prstClr val="black"/>
                          </a:solidFill>
                          <a:latin typeface="Cambria Math" panose="02040503050406030204" pitchFamily="18" charset="0"/>
                          <a:ea typeface="Cambria Math" panose="02040503050406030204" pitchFamily="18" charset="0"/>
                        </a:rPr>
                        <m:t>Δω</m:t>
                      </m:r>
                      <m:r>
                        <a:rPr lang="en-US" altLang="zh-CN" i="1" smtClean="0">
                          <a:solidFill>
                            <a:prstClr val="black"/>
                          </a:solidFill>
                          <a:latin typeface="Cambria Math" panose="02040503050406030204" pitchFamily="18" charset="0"/>
                          <a:ea typeface="Cambria Math" panose="02040503050406030204" pitchFamily="18" charset="0"/>
                        </a:rPr>
                        <m:t>+</m:t>
                      </m:r>
                      <m:f>
                        <m:fPr>
                          <m:ctrlPr>
                            <a:rPr lang="en-US" altLang="zh-CN" i="1" smtClean="0">
                              <a:solidFill>
                                <a:prstClr val="black"/>
                              </a:solidFill>
                              <a:latin typeface="Cambria Math" panose="02040503050406030204" pitchFamily="18" charset="0"/>
                              <a:ea typeface="Cambria Math" panose="02040503050406030204" pitchFamily="18" charset="0"/>
                            </a:rPr>
                          </m:ctrlPr>
                        </m:fPr>
                        <m:num>
                          <m:r>
                            <a:rPr lang="en-US" altLang="zh-CN" i="1" smtClean="0">
                              <a:solidFill>
                                <a:prstClr val="black"/>
                              </a:solidFill>
                              <a:latin typeface="Cambria Math" panose="02040503050406030204" pitchFamily="18" charset="0"/>
                              <a:ea typeface="Cambria Math" panose="02040503050406030204" pitchFamily="18" charset="0"/>
                            </a:rPr>
                            <m:t>𝑖</m:t>
                          </m:r>
                          <m:sSub>
                            <m:sSubPr>
                              <m:ctrlPr>
                                <a:rPr lang="en-US" altLang="zh-CN" i="1" smtClean="0">
                                  <a:solidFill>
                                    <a:prstClr val="black"/>
                                  </a:solidFill>
                                  <a:latin typeface="Cambria Math" panose="02040503050406030204" pitchFamily="18" charset="0"/>
                                </a:rPr>
                              </m:ctrlPr>
                            </m:sSubPr>
                            <m:e>
                              <m:r>
                                <a:rPr lang="zh-CN" altLang="en-US" i="1" smtClean="0">
                                  <a:solidFill>
                                    <a:prstClr val="black"/>
                                  </a:solidFill>
                                  <a:latin typeface="Cambria Math" panose="02040503050406030204" pitchFamily="18" charset="0"/>
                                </a:rPr>
                                <m:t>𝜔</m:t>
                              </m:r>
                            </m:e>
                            <m:sub>
                              <m:r>
                                <m:rPr>
                                  <m:sty m:val="p"/>
                                </m:rPr>
                                <a:rPr lang="en-US" altLang="zh-CN" smtClean="0">
                                  <a:solidFill>
                                    <a:prstClr val="black"/>
                                  </a:solidFill>
                                  <a:latin typeface="Cambria Math" panose="02040503050406030204" pitchFamily="18" charset="0"/>
                                </a:rPr>
                                <m:t>rf</m:t>
                              </m:r>
                            </m:sub>
                          </m:sSub>
                        </m:num>
                        <m:den>
                          <m:r>
                            <a:rPr lang="en-US" altLang="zh-CN" i="1" smtClean="0">
                              <a:solidFill>
                                <a:prstClr val="black"/>
                              </a:solidFill>
                              <a:latin typeface="Cambria Math" panose="02040503050406030204" pitchFamily="18" charset="0"/>
                            </a:rPr>
                            <m:t>2</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𝑄</m:t>
                              </m:r>
                            </m:e>
                            <m:sub>
                              <m:r>
                                <m:rPr>
                                  <m:sty m:val="p"/>
                                </m:rPr>
                                <a:rPr lang="en-US" altLang="zh-CN" smtClean="0">
                                  <a:solidFill>
                                    <a:prstClr val="black"/>
                                  </a:solidFill>
                                  <a:latin typeface="Cambria Math" panose="02040503050406030204" pitchFamily="18" charset="0"/>
                                </a:rPr>
                                <m:t>L</m:t>
                              </m:r>
                            </m:sub>
                          </m:sSub>
                        </m:den>
                      </m:f>
                      <m:r>
                        <a:rPr lang="en-US" altLang="zh-CN" i="1" smtClean="0">
                          <a:solidFill>
                            <a:prstClr val="black"/>
                          </a:solidFill>
                          <a:latin typeface="Cambria Math" panose="02040503050406030204" pitchFamily="18" charset="0"/>
                        </a:rPr>
                        <m:t>=</m:t>
                      </m:r>
                      <m:f>
                        <m:fPr>
                          <m:ctrlPr>
                            <a:rPr lang="en-US" altLang="zh-CN" i="1" smtClean="0">
                              <a:solidFill>
                                <a:prstClr val="black"/>
                              </a:solidFill>
                              <a:latin typeface="Cambria Math" panose="02040503050406030204" pitchFamily="18" charset="0"/>
                            </a:rPr>
                          </m:ctrlPr>
                        </m:fPr>
                        <m:num>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tan</m:t>
                              </m:r>
                            </m:fName>
                            <m:e>
                              <m:r>
                                <a:rPr lang="zh-CN" altLang="el-GR" i="1" smtClean="0">
                                  <a:solidFill>
                                    <a:prstClr val="black"/>
                                  </a:solidFill>
                                  <a:latin typeface="Cambria Math" panose="02040503050406030204" pitchFamily="18" charset="0"/>
                                  <a:ea typeface="Cambria Math" panose="02040503050406030204" pitchFamily="18" charset="0"/>
                                </a:rPr>
                                <m:t>𝜓</m:t>
                              </m:r>
                              <m:r>
                                <a:rPr lang="en-US" altLang="zh-CN" i="1">
                                  <a:solidFill>
                                    <a:prstClr val="black"/>
                                  </a:solidFill>
                                  <a:latin typeface="Cambria Math" panose="02040503050406030204" pitchFamily="18" charset="0"/>
                                  <a:ea typeface="Cambria Math" panose="02040503050406030204" pitchFamily="18" charset="0"/>
                                </a:rPr>
                                <m:t>+</m:t>
                              </m:r>
                              <m:r>
                                <a:rPr lang="en-US" altLang="zh-CN" i="1">
                                  <a:solidFill>
                                    <a:prstClr val="black"/>
                                  </a:solidFill>
                                  <a:latin typeface="Cambria Math" panose="02040503050406030204" pitchFamily="18" charset="0"/>
                                  <a:ea typeface="Cambria Math" panose="02040503050406030204" pitchFamily="18" charset="0"/>
                                </a:rPr>
                                <m:t>𝑖</m:t>
                              </m:r>
                            </m:e>
                          </m:func>
                        </m:num>
                        <m:den>
                          <m:sSub>
                            <m:sSubPr>
                              <m:ctrlPr>
                                <a:rPr lang="el-GR"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𝑇</m:t>
                              </m:r>
                            </m:e>
                            <m:sub>
                              <m:r>
                                <m:rPr>
                                  <m:sty m:val="p"/>
                                </m:rPr>
                                <a:rPr lang="en-US" altLang="zh-CN">
                                  <a:solidFill>
                                    <a:prstClr val="black"/>
                                  </a:solidFill>
                                  <a:latin typeface="Cambria Math" panose="02040503050406030204" pitchFamily="18" charset="0"/>
                                  <a:ea typeface="Cambria Math" panose="02040503050406030204" pitchFamily="18" charset="0"/>
                                </a:rPr>
                                <m:t>F</m:t>
                              </m:r>
                            </m:sub>
                          </m:sSub>
                        </m:den>
                      </m:f>
                    </m:oMath>
                  </m:oMathPara>
                </a14:m>
                <a:endParaRPr lang="zh-CN" altLang="en-US" dirty="0">
                  <a:solidFill>
                    <a:prstClr val="black"/>
                  </a:solidFill>
                </a:endParaRPr>
              </a:p>
            </p:txBody>
          </p:sp>
        </mc:Choice>
        <mc:Fallback xmlns="">
          <p:sp>
            <p:nvSpPr>
              <p:cNvPr id="10" name="矩形 9"/>
              <p:cNvSpPr>
                <a:spLocks noRot="1" noChangeAspect="1" noMove="1" noResize="1" noEditPoints="1" noAdjustHandles="1" noChangeArrowheads="1" noChangeShapeType="1" noTextEdit="1"/>
              </p:cNvSpPr>
              <p:nvPr/>
            </p:nvSpPr>
            <p:spPr>
              <a:xfrm>
                <a:off x="2367082" y="6063098"/>
                <a:ext cx="4094500" cy="681918"/>
              </a:xfrm>
              <a:prstGeom prst="rect">
                <a:avLst/>
              </a:prstGeom>
              <a:blipFill rotWithShape="0">
                <a:blip r:embed="rId7"/>
                <a:stretch>
                  <a:fillRect/>
                </a:stretch>
              </a:blipFill>
            </p:spPr>
            <p:txBody>
              <a:bodyPr/>
              <a:lstStyle/>
              <a:p>
                <a:r>
                  <a:rPr lang="zh-CN" altLang="en-US">
                    <a:noFill/>
                  </a:rPr>
                  <a:t> </a:t>
                </a:r>
              </a:p>
            </p:txBody>
          </p:sp>
        </mc:Fallback>
      </mc:AlternateContent>
      <p:sp>
        <p:nvSpPr>
          <p:cNvPr id="11" name="灯片编号占位符 10"/>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27</a:t>
            </a:fld>
            <a:endParaRPr lang="zh-CN" altLang="en-US">
              <a:solidFill>
                <a:prstClr val="black">
                  <a:tint val="75000"/>
                </a:prstClr>
              </a:solidFill>
            </a:endParaRPr>
          </a:p>
        </p:txBody>
      </p:sp>
    </p:spTree>
    <p:extLst>
      <p:ext uri="{BB962C8B-B14F-4D97-AF65-F5344CB8AC3E}">
        <p14:creationId xmlns:p14="http://schemas.microsoft.com/office/powerpoint/2010/main" val="168251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230675"/>
            <a:ext cx="7886700" cy="1325563"/>
          </a:xfrm>
        </p:spPr>
        <p:txBody>
          <a:bodyPr>
            <a:normAutofit/>
          </a:bodyPr>
          <a:lstStyle/>
          <a:p>
            <a:pPr algn="ctr"/>
            <a:r>
              <a:rPr lang="en-US" altLang="zh-CN" sz="3600" dirty="0">
                <a:latin typeface="Arial" panose="020B0604020202020204" pitchFamily="34" charset="0"/>
                <a:cs typeface="Arial" panose="020B0604020202020204" pitchFamily="34" charset="0"/>
              </a:rPr>
              <a:t>Voltage and Phase Variation</a:t>
            </a:r>
            <a:endParaRPr lang="zh-CN" altLang="en-US" sz="36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628650" y="1687491"/>
                <a:ext cx="7886700" cy="4715808"/>
              </a:xfrm>
            </p:spPr>
            <p:txBody>
              <a:bodyPr>
                <a:normAutofit/>
              </a:bodyPr>
              <a:lstStyle/>
              <a:p>
                <a:pPr marL="0" indent="0">
                  <a:buNone/>
                </a:pPr>
                <a:r>
                  <a:rPr lang="en-US" altLang="zh-CN" sz="1800" dirty="0" smtClean="0">
                    <a:latin typeface="Arial" panose="020B0604020202020204" pitchFamily="34" charset="0"/>
                    <a:cs typeface="Arial" panose="020B0604020202020204" pitchFamily="34" charset="0"/>
                  </a:rPr>
                  <a:t>For bunch 1</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For </a:t>
                </a:r>
                <a14:m>
                  <m:oMath xmlns:m="http://schemas.openxmlformats.org/officeDocument/2006/math">
                    <m:r>
                      <m:rPr>
                        <m:sty m:val="p"/>
                      </m:rPr>
                      <a:rPr lang="el-GR" altLang="zh-CN" sz="1800" i="1">
                        <a:latin typeface="Cambria Math" panose="02040503050406030204" pitchFamily="18" charset="0"/>
                        <a:ea typeface="Cambria Math" panose="02040503050406030204" pitchFamily="18" charset="0"/>
                      </a:rPr>
                      <m:t>Δ</m:t>
                    </m:r>
                    <m:sSub>
                      <m:sSubPr>
                        <m:ctrlPr>
                          <a:rPr lang="el-GR" altLang="zh-CN" sz="1800" i="1">
                            <a:latin typeface="Cambria Math" panose="02040503050406030204" pitchFamily="18" charset="0"/>
                            <a:ea typeface="Cambria Math" panose="02040503050406030204" pitchFamily="18" charset="0"/>
                          </a:rPr>
                        </m:ctrlPr>
                      </m:sSubPr>
                      <m:e>
                        <m:r>
                          <a:rPr lang="zh-CN" altLang="el-GR" sz="1800" i="1">
                            <a:latin typeface="Cambria Math" panose="02040503050406030204" pitchFamily="18" charset="0"/>
                            <a:ea typeface="Cambria Math" panose="02040503050406030204" pitchFamily="18" charset="0"/>
                          </a:rPr>
                          <m:t>𝜃</m:t>
                        </m:r>
                      </m:e>
                      <m:sub>
                        <m:r>
                          <a:rPr lang="en-US" altLang="zh-CN" sz="1800" i="1">
                            <a:latin typeface="Cambria Math" panose="02040503050406030204" pitchFamily="18" charset="0"/>
                            <a:ea typeface="Cambria Math" panose="02040503050406030204" pitchFamily="18" charset="0"/>
                          </a:rPr>
                          <m:t>𝑛</m:t>
                        </m:r>
                      </m:sub>
                    </m:sSub>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1</m:t>
                    </m:r>
                  </m:oMath>
                </a14:m>
                <a:r>
                  <a:rPr lang="en-US" altLang="zh-CN" sz="1800" dirty="0" smtClean="0">
                    <a:latin typeface="Arial" panose="020B0604020202020204" pitchFamily="34" charset="0"/>
                    <a:cs typeface="Arial" panose="020B0604020202020204" pitchFamily="34" charset="0"/>
                  </a:rPr>
                  <a:t>, beam induced voltage of bunch </a:t>
                </a:r>
                <a:r>
                  <a:rPr lang="en-US" altLang="zh-CN" sz="1800" i="1" dirty="0" smtClean="0">
                    <a:latin typeface="Arial" panose="020B0604020202020204" pitchFamily="34" charset="0"/>
                    <a:cs typeface="Arial" panose="020B0604020202020204" pitchFamily="34" charset="0"/>
                  </a:rPr>
                  <a:t>n</a:t>
                </a:r>
              </a:p>
              <a:p>
                <a:pPr marL="0" indent="0">
                  <a:buNone/>
                </a:pPr>
                <a:endParaRPr lang="en-US" altLang="zh-CN" sz="1800" i="1" dirty="0">
                  <a:latin typeface="Arial" panose="020B0604020202020204" pitchFamily="34" charset="0"/>
                  <a:cs typeface="Arial" panose="020B0604020202020204" pitchFamily="34" charset="0"/>
                </a:endParaRPr>
              </a:p>
              <a:p>
                <a:pPr marL="0" indent="0">
                  <a:buNone/>
                </a:pPr>
                <a:endParaRPr lang="en-US" altLang="zh-CN" sz="1800" i="1" dirty="0" smtClean="0">
                  <a:latin typeface="Arial" panose="020B0604020202020204" pitchFamily="34" charset="0"/>
                  <a:cs typeface="Arial" panose="020B0604020202020204" pitchFamily="34" charset="0"/>
                </a:endParaRPr>
              </a:p>
              <a:p>
                <a:pPr marL="0" indent="0">
                  <a:buNone/>
                </a:pPr>
                <a:endParaRPr lang="en-US" altLang="zh-CN" sz="1800" i="1" dirty="0">
                  <a:latin typeface="Arial" panose="020B0604020202020204" pitchFamily="34" charset="0"/>
                  <a:cs typeface="Arial" panose="020B0604020202020204" pitchFamily="34" charset="0"/>
                </a:endParaRPr>
              </a:p>
              <a:p>
                <a:pPr marL="0" indent="0">
                  <a:buNone/>
                </a:pPr>
                <a:endParaRPr lang="en-US" altLang="zh-CN" sz="1800" i="1" dirty="0" smtClean="0">
                  <a:latin typeface="Arial" panose="020B0604020202020204" pitchFamily="34" charset="0"/>
                  <a:cs typeface="Arial" panose="020B0604020202020204" pitchFamily="34" charset="0"/>
                </a:endParaRPr>
              </a:p>
              <a:p>
                <a:pPr marL="0" indent="0">
                  <a:buNone/>
                </a:pPr>
                <a:endParaRPr lang="en-US" altLang="zh-CN" sz="1800" i="1" dirty="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Then</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endParaRPr lang="zh-CN" altLang="en-US" sz="1800" dirty="0">
                  <a:latin typeface="Arial" panose="020B0604020202020204" pitchFamily="34" charset="0"/>
                  <a:cs typeface="Arial" panose="020B0604020202020204" pitchFamily="34" charset="0"/>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628650" y="1687491"/>
                <a:ext cx="7886700" cy="4715808"/>
              </a:xfrm>
              <a:blipFill rotWithShape="0">
                <a:blip r:embed="rId2"/>
                <a:stretch>
                  <a:fillRect l="-618" t="-12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1598602" y="2223375"/>
                <a:ext cx="5637943" cy="3160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1</m:t>
                          </m:r>
                        </m:sup>
                      </m:sSubSup>
                      <m:r>
                        <a:rPr lang="en-US" altLang="zh-CN" i="1" smtClean="0">
                          <a:solidFill>
                            <a:prstClr val="black"/>
                          </a:solidFill>
                          <a:latin typeface="Cambria Math" panose="02040503050406030204" pitchFamily="18" charset="0"/>
                        </a:rPr>
                        <m:t>=−2</m:t>
                      </m:r>
                      <m:r>
                        <a:rPr lang="en-US" altLang="zh-CN" i="1" smtClean="0">
                          <a:solidFill>
                            <a:prstClr val="black"/>
                          </a:solidFill>
                          <a:latin typeface="Cambria Math" panose="02040503050406030204" pitchFamily="18" charset="0"/>
                        </a:rPr>
                        <m:t>𝑘𝑞</m:t>
                      </m:r>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exp</m:t>
                          </m:r>
                        </m:fName>
                        <m:e>
                          <m:d>
                            <m:dPr>
                              <m:ctrlPr>
                                <a:rPr lang="en-US" altLang="zh-CN" i="1" smtClean="0">
                                  <a:solidFill>
                                    <a:prstClr val="black"/>
                                  </a:solidFill>
                                  <a:latin typeface="Cambria Math" panose="02040503050406030204" pitchFamily="18" charset="0"/>
                                </a:rPr>
                              </m:ctrlPr>
                            </m:dPr>
                            <m:e>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𝑖</m:t>
                              </m:r>
                              <m:r>
                                <m:rPr>
                                  <m:sty m:val="p"/>
                                </m:rPr>
                                <a:rPr lang="el-GR" altLang="zh-CN" i="1" smtClean="0">
                                  <a:solidFill>
                                    <a:prstClr val="black"/>
                                  </a:solidFill>
                                  <a:latin typeface="Cambria Math" panose="02040503050406030204" pitchFamily="18" charset="0"/>
                                  <a:ea typeface="Cambria Math" panose="02040503050406030204" pitchFamily="18" charset="0"/>
                                </a:rPr>
                                <m:t>Δ</m:t>
                              </m:r>
                              <m:sSub>
                                <m:sSubPr>
                                  <m:ctrlPr>
                                    <a:rPr lang="el-GR" altLang="zh-CN" i="1" smtClean="0">
                                      <a:solidFill>
                                        <a:prstClr val="black"/>
                                      </a:solidFill>
                                      <a:latin typeface="Cambria Math" panose="02040503050406030204" pitchFamily="18" charset="0"/>
                                      <a:ea typeface="Cambria Math" panose="02040503050406030204" pitchFamily="18" charset="0"/>
                                    </a:rPr>
                                  </m:ctrlPr>
                                </m:sSubPr>
                                <m:e>
                                  <m:r>
                                    <a:rPr lang="zh-CN" altLang="el-GR" i="1" smtClean="0">
                                      <a:solidFill>
                                        <a:prstClr val="black"/>
                                      </a:solidFill>
                                      <a:latin typeface="Cambria Math" panose="02040503050406030204" pitchFamily="18" charset="0"/>
                                      <a:ea typeface="Cambria Math" panose="02040503050406030204" pitchFamily="18" charset="0"/>
                                    </a:rPr>
                                    <m:t>𝜃</m:t>
                                  </m:r>
                                </m:e>
                                <m:sub>
                                  <m:r>
                                    <a:rPr lang="en-US" altLang="zh-CN" i="1" smtClean="0">
                                      <a:solidFill>
                                        <a:prstClr val="black"/>
                                      </a:solidFill>
                                      <a:latin typeface="Cambria Math" panose="02040503050406030204" pitchFamily="18" charset="0"/>
                                      <a:ea typeface="Cambria Math" panose="02040503050406030204" pitchFamily="18" charset="0"/>
                                    </a:rPr>
                                    <m:t>1</m:t>
                                  </m:r>
                                </m:sub>
                              </m:sSub>
                            </m:e>
                          </m:d>
                          <m:r>
                            <a:rPr lang="en-US" altLang="zh-CN" i="1" smtClean="0">
                              <a:solidFill>
                                <a:prstClr val="black"/>
                              </a:solidFill>
                              <a:latin typeface="Cambria Math" panose="02040503050406030204" pitchFamily="18" charset="0"/>
                              <a:ea typeface="Cambria Math" panose="02040503050406030204" pitchFamily="18" charset="0"/>
                            </a:rPr>
                            <m:t>+</m:t>
                          </m:r>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𝑁</m:t>
                              </m:r>
                            </m:sup>
                          </m:sSubSup>
                          <m:r>
                            <m:rPr>
                              <m:sty m:val="p"/>
                            </m:rPr>
                            <a:rPr lang="en-US" altLang="zh-CN" smtClean="0">
                              <a:solidFill>
                                <a:prstClr val="black"/>
                              </a:solidFill>
                              <a:latin typeface="Cambria Math" panose="02040503050406030204" pitchFamily="18" charset="0"/>
                            </a:rPr>
                            <m:t>exp</m:t>
                          </m:r>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𝑖</m:t>
                          </m:r>
                          <m:r>
                            <m:rPr>
                              <m:sty m:val="p"/>
                            </m:rPr>
                            <a:rPr lang="el-GR" altLang="zh-CN" i="1" smtClean="0">
                              <a:solidFill>
                                <a:prstClr val="black"/>
                              </a:solidFill>
                              <a:latin typeface="Cambria Math" panose="02040503050406030204" pitchFamily="18" charset="0"/>
                              <a:ea typeface="Cambria Math" panose="02040503050406030204" pitchFamily="18" charset="0"/>
                            </a:rPr>
                            <m:t>Δ</m:t>
                          </m:r>
                          <m:r>
                            <a:rPr lang="el-GR" altLang="zh-CN" b="1" i="1" smtClean="0">
                              <a:solidFill>
                                <a:prstClr val="black"/>
                              </a:solidFill>
                              <a:latin typeface="Cambria Math" panose="02040503050406030204" pitchFamily="18" charset="0"/>
                              <a:ea typeface="Cambria Math" panose="02040503050406030204" pitchFamily="18" charset="0"/>
                            </a:rPr>
                            <m:t>𝝎</m:t>
                          </m:r>
                          <m:sSub>
                            <m:sSubPr>
                              <m:ctrlPr>
                                <a:rPr lang="el-GR" altLang="zh-CN" i="1" smtClean="0">
                                  <a:solidFill>
                                    <a:prstClr val="black"/>
                                  </a:solidFill>
                                  <a:latin typeface="Cambria Math" panose="02040503050406030204" pitchFamily="18" charset="0"/>
                                  <a:ea typeface="Cambria Math" panose="02040503050406030204" pitchFamily="18" charset="0"/>
                                </a:rPr>
                              </m:ctrlPr>
                            </m:sSubPr>
                            <m:e>
                              <m:r>
                                <a:rPr lang="en-US" altLang="zh-CN" i="1" smtClean="0">
                                  <a:solidFill>
                                    <a:prstClr val="black"/>
                                  </a:solidFill>
                                  <a:latin typeface="Cambria Math" panose="02040503050406030204" pitchFamily="18" charset="0"/>
                                  <a:ea typeface="Cambria Math" panose="02040503050406030204" pitchFamily="18" charset="0"/>
                                </a:rPr>
                                <m:t>𝑇</m:t>
                              </m:r>
                            </m:e>
                            <m:sub>
                              <m:r>
                                <m:rPr>
                                  <m:sty m:val="p"/>
                                </m:rPr>
                                <a:rPr lang="en-US" altLang="zh-CN" smtClean="0">
                                  <a:solidFill>
                                    <a:prstClr val="black"/>
                                  </a:solidFill>
                                  <a:latin typeface="Cambria Math" panose="02040503050406030204" pitchFamily="18" charset="0"/>
                                  <a:ea typeface="Cambria Math" panose="02040503050406030204" pitchFamily="18" charset="0"/>
                                </a:rPr>
                                <m:t>g</m:t>
                              </m:r>
                            </m:sub>
                          </m:sSub>
                          <m:r>
                            <a:rPr lang="en-US" altLang="zh-CN" i="1" smtClean="0">
                              <a:solidFill>
                                <a:prstClr val="black"/>
                              </a:solidFill>
                              <a:latin typeface="Cambria Math" panose="02040503050406030204" pitchFamily="18" charset="0"/>
                              <a:ea typeface="Cambria Math" panose="02040503050406030204" pitchFamily="18" charset="0"/>
                            </a:rPr>
                            <m:t>)</m:t>
                          </m:r>
                        </m:e>
                      </m:func>
                    </m:oMath>
                  </m:oMathPara>
                </a14:m>
                <a:endParaRPr lang="zh-CN" altLang="en-US" dirty="0">
                  <a:solidFill>
                    <a:prstClr val="black"/>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1598602" y="2223375"/>
                <a:ext cx="5637943" cy="316049"/>
              </a:xfrm>
              <a:prstGeom prst="rect">
                <a:avLst/>
              </a:prstGeom>
              <a:blipFill rotWithShape="0">
                <a:blip r:embed="rId3"/>
                <a:stretch>
                  <a:fillRect b="-230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1909685" y="3275561"/>
                <a:ext cx="5637943" cy="9214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𝑛</m:t>
                          </m:r>
                        </m:sup>
                      </m:sSubSup>
                      <m:r>
                        <a:rPr lang="en-US" altLang="zh-CN" i="1" smtClean="0">
                          <a:solidFill>
                            <a:prstClr val="black"/>
                          </a:solidFill>
                          <a:latin typeface="Cambria Math" panose="02040503050406030204" pitchFamily="18" charset="0"/>
                        </a:rPr>
                        <m:t>=</m:t>
                      </m:r>
                      <m:f>
                        <m:fPr>
                          <m:ctrlPr>
                            <a:rPr lang="en-US" altLang="zh-CN" i="1" smtClean="0">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−2</m:t>
                          </m:r>
                          <m:r>
                            <a:rPr lang="en-US" altLang="zh-CN" i="1">
                              <a:solidFill>
                                <a:prstClr val="black"/>
                              </a:solidFill>
                              <a:latin typeface="Cambria Math" panose="02040503050406030204" pitchFamily="18" charset="0"/>
                            </a:rPr>
                            <m:t>𝑘𝑞</m:t>
                          </m:r>
                          <m:r>
                            <m:rPr>
                              <m:nor/>
                            </m:rPr>
                            <a:rPr lang="zh-CN" altLang="en-US" dirty="0">
                              <a:solidFill>
                                <a:prstClr val="black"/>
                              </a:solidFill>
                            </a:rPr>
                            <m:t> </m:t>
                          </m:r>
                        </m:num>
                        <m:den>
                          <m:r>
                            <a:rPr lang="en-US" altLang="zh-CN" i="1" smtClean="0">
                              <a:solidFill>
                                <a:prstClr val="black"/>
                              </a:solidFill>
                              <a:latin typeface="Cambria Math" panose="02040503050406030204" pitchFamily="18" charset="0"/>
                            </a:rPr>
                            <m:t>1−</m:t>
                          </m:r>
                          <m:sSup>
                            <m:sSupPr>
                              <m:ctrlPr>
                                <a:rPr lang="en-US" altLang="zh-CN" i="1" smtClean="0">
                                  <a:solidFill>
                                    <a:prstClr val="black"/>
                                  </a:solidFill>
                                  <a:latin typeface="Cambria Math" panose="02040503050406030204" pitchFamily="18" charset="0"/>
                                </a:rPr>
                              </m:ctrlPr>
                            </m:sSupPr>
                            <m:e>
                              <m:r>
                                <a:rPr lang="en-US" altLang="zh-CN" i="1" smtClean="0">
                                  <a:solidFill>
                                    <a:prstClr val="black"/>
                                  </a:solidFill>
                                  <a:latin typeface="Cambria Math" panose="02040503050406030204" pitchFamily="18" charset="0"/>
                                </a:rPr>
                                <m:t>𝑒</m:t>
                              </m:r>
                            </m:e>
                            <m:sup>
                              <m:r>
                                <a:rPr lang="en-US" altLang="zh-CN" i="1" smtClean="0">
                                  <a:solidFill>
                                    <a:prstClr val="black"/>
                                  </a:solidFill>
                                  <a:latin typeface="Cambria Math" panose="02040503050406030204" pitchFamily="18" charset="0"/>
                                </a:rPr>
                                <m:t>𝑖</m:t>
                              </m:r>
                              <m:sSub>
                                <m:sSubPr>
                                  <m:ctrlPr>
                                    <a:rPr lang="en-US" altLang="zh-CN" i="1" smtClean="0">
                                      <a:solidFill>
                                        <a:prstClr val="black"/>
                                      </a:solidFill>
                                      <a:latin typeface="Cambria Math" panose="02040503050406030204" pitchFamily="18" charset="0"/>
                                    </a:rPr>
                                  </m:ctrlPr>
                                </m:sSubPr>
                                <m:e>
                                  <m:r>
                                    <a:rPr lang="zh-CN" altLang="en-US" b="1" i="1" smtClean="0">
                                      <a:solidFill>
                                        <a:prstClr val="black"/>
                                      </a:solidFill>
                                      <a:latin typeface="Cambria Math" panose="02040503050406030204" pitchFamily="18" charset="0"/>
                                    </a:rPr>
                                    <m:t>𝜽</m:t>
                                  </m:r>
                                </m:e>
                                <m:sub>
                                  <m:r>
                                    <a:rPr lang="en-US" altLang="zh-CN" i="1" smtClean="0">
                                      <a:solidFill>
                                        <a:prstClr val="black"/>
                                      </a:solidFill>
                                      <a:latin typeface="Cambria Math" panose="02040503050406030204" pitchFamily="18" charset="0"/>
                                    </a:rPr>
                                    <m:t>𝑏</m:t>
                                  </m:r>
                                </m:sub>
                              </m:sSub>
                            </m:sup>
                          </m:sSup>
                        </m:den>
                      </m:f>
                      <m:r>
                        <a:rPr lang="en-US" altLang="zh-CN" i="1" smtClean="0">
                          <a:solidFill>
                            <a:prstClr val="black"/>
                          </a:solidFill>
                          <a:latin typeface="Cambria Math" panose="02040503050406030204" pitchFamily="18" charset="0"/>
                        </a:rPr>
                        <m:t>(1−</m:t>
                      </m:r>
                      <m:f>
                        <m:fPr>
                          <m:ctrlPr>
                            <a:rPr lang="en-US" altLang="zh-CN" i="1" smtClean="0">
                              <a:solidFill>
                                <a:prstClr val="black"/>
                              </a:solidFill>
                              <a:latin typeface="Cambria Math" panose="02040503050406030204" pitchFamily="18" charset="0"/>
                            </a:rPr>
                          </m:ctrlPr>
                        </m:fPr>
                        <m:num>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sin</m:t>
                              </m:r>
                            </m:fName>
                            <m:e>
                              <m:f>
                                <m:fPr>
                                  <m:ctrlPr>
                                    <a:rPr lang="en-US" altLang="zh-CN" i="1" smtClean="0">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1</m:t>
                                  </m:r>
                                </m:num>
                                <m:den>
                                  <m:r>
                                    <a:rPr lang="en-US" altLang="zh-CN" i="1" smtClean="0">
                                      <a:solidFill>
                                        <a:prstClr val="black"/>
                                      </a:solidFill>
                                      <a:latin typeface="Cambria Math" panose="02040503050406030204" pitchFamily="18" charset="0"/>
                                    </a:rPr>
                                    <m:t>2</m:t>
                                  </m:r>
                                </m:den>
                              </m:f>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𝑁</m:t>
                                  </m:r>
                                </m:e>
                                <m:sub>
                                  <m:r>
                                    <a:rPr lang="en-US" altLang="zh-CN" i="1" smtClean="0">
                                      <a:solidFill>
                                        <a:prstClr val="black"/>
                                      </a:solidFill>
                                      <a:latin typeface="Cambria Math" panose="02040503050406030204" pitchFamily="18" charset="0"/>
                                    </a:rPr>
                                    <m:t>𝑔</m:t>
                                  </m:r>
                                </m:sub>
                              </m:sSub>
                              <m:sSub>
                                <m:sSubPr>
                                  <m:ctrlPr>
                                    <a:rPr lang="en-US" altLang="zh-CN" i="1" smtClean="0">
                                      <a:solidFill>
                                        <a:prstClr val="black"/>
                                      </a:solidFill>
                                      <a:latin typeface="Cambria Math" panose="02040503050406030204" pitchFamily="18" charset="0"/>
                                    </a:rPr>
                                  </m:ctrlPr>
                                </m:sSubPr>
                                <m:e>
                                  <m:r>
                                    <a:rPr lang="zh-CN" altLang="en-US" b="1" i="1" smtClean="0">
                                      <a:solidFill>
                                        <a:prstClr val="black"/>
                                      </a:solidFill>
                                      <a:latin typeface="Cambria Math" panose="02040503050406030204" pitchFamily="18" charset="0"/>
                                    </a:rPr>
                                    <m:t>𝜽</m:t>
                                  </m:r>
                                </m:e>
                                <m:sub>
                                  <m:r>
                                    <a:rPr lang="en-US" altLang="zh-CN" i="1" smtClean="0">
                                      <a:solidFill>
                                        <a:prstClr val="black"/>
                                      </a:solidFill>
                                      <a:latin typeface="Cambria Math" panose="02040503050406030204" pitchFamily="18" charset="0"/>
                                    </a:rPr>
                                    <m:t>𝑏</m:t>
                                  </m:r>
                                </m:sub>
                              </m:sSub>
                            </m:e>
                          </m:func>
                        </m:num>
                        <m:den>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f>
                                <m:fPr>
                                  <m:ctrlPr>
                                    <a:rPr lang="en-US" altLang="zh-CN" i="1">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1</m:t>
                                  </m:r>
                                </m:num>
                                <m:den>
                                  <m:r>
                                    <a:rPr lang="en-US" altLang="zh-CN" i="1">
                                      <a:solidFill>
                                        <a:prstClr val="black"/>
                                      </a:solidFill>
                                      <a:latin typeface="Cambria Math" panose="02040503050406030204" pitchFamily="18" charset="0"/>
                                    </a:rPr>
                                    <m:t>2</m:t>
                                  </m:r>
                                </m:den>
                              </m:f>
                              <m:d>
                                <m:dPr>
                                  <m:ctrlPr>
                                    <a:rPr lang="en-US" altLang="zh-CN" i="1" smtClean="0">
                                      <a:solidFill>
                                        <a:prstClr val="black"/>
                                      </a:solidFill>
                                      <a:latin typeface="Cambria Math" panose="02040503050406030204" pitchFamily="18" charset="0"/>
                                    </a:rPr>
                                  </m:ctrlPr>
                                </m:dPr>
                                <m:e>
                                  <m:r>
                                    <a:rPr lang="en-US" altLang="zh-CN" i="1" smtClean="0">
                                      <a:solidFill>
                                        <a:prstClr val="black"/>
                                      </a:solidFill>
                                      <a:latin typeface="Cambria Math" panose="02040503050406030204" pitchFamily="18" charset="0"/>
                                    </a:rPr>
                                    <m:t>𝑁</m:t>
                                  </m:r>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𝑁</m:t>
                                      </m:r>
                                    </m:e>
                                    <m:sub>
                                      <m:r>
                                        <a:rPr lang="en-US" altLang="zh-CN" i="1" smtClean="0">
                                          <a:solidFill>
                                            <a:prstClr val="black"/>
                                          </a:solidFill>
                                          <a:latin typeface="Cambria Math" panose="02040503050406030204" pitchFamily="18" charset="0"/>
                                        </a:rPr>
                                        <m:t>𝑔</m:t>
                                      </m:r>
                                    </m:sub>
                                  </m:sSub>
                                </m:e>
                              </m:d>
                              <m:sSub>
                                <m:sSubPr>
                                  <m:ctrlPr>
                                    <a:rPr lang="en-US" altLang="zh-CN" i="1">
                                      <a:solidFill>
                                        <a:prstClr val="black"/>
                                      </a:solidFill>
                                      <a:latin typeface="Cambria Math" panose="02040503050406030204" pitchFamily="18" charset="0"/>
                                    </a:rPr>
                                  </m:ctrlPr>
                                </m:sSubPr>
                                <m:e>
                                  <m:r>
                                    <a:rPr lang="zh-CN" altLang="en-US" b="1" i="1">
                                      <a:solidFill>
                                        <a:prstClr val="black"/>
                                      </a:solidFill>
                                      <a:latin typeface="Cambria Math" panose="02040503050406030204" pitchFamily="18" charset="0"/>
                                    </a:rPr>
                                    <m:t>𝜽</m:t>
                                  </m:r>
                                </m:e>
                                <m:sub>
                                  <m:r>
                                    <a:rPr lang="en-US" altLang="zh-CN" i="1">
                                      <a:solidFill>
                                        <a:prstClr val="black"/>
                                      </a:solidFill>
                                      <a:latin typeface="Cambria Math" panose="02040503050406030204" pitchFamily="18" charset="0"/>
                                    </a:rPr>
                                    <m:t>𝑏</m:t>
                                  </m:r>
                                </m:sub>
                              </m:sSub>
                            </m:e>
                          </m:func>
                        </m:den>
                      </m:f>
                      <m:sSup>
                        <m:sSupPr>
                          <m:ctrlPr>
                            <a:rPr lang="en-US" altLang="zh-CN" i="1" smtClean="0">
                              <a:solidFill>
                                <a:prstClr val="black"/>
                              </a:solidFill>
                              <a:latin typeface="Cambria Math" panose="02040503050406030204" pitchFamily="18" charset="0"/>
                            </a:rPr>
                          </m:ctrlPr>
                        </m:sSupPr>
                        <m:e>
                          <m:r>
                            <a:rPr lang="en-US" altLang="zh-CN" i="1" smtClean="0">
                              <a:solidFill>
                                <a:prstClr val="black"/>
                              </a:solidFill>
                              <a:latin typeface="Cambria Math" panose="02040503050406030204" pitchFamily="18" charset="0"/>
                            </a:rPr>
                            <m:t>𝑒</m:t>
                          </m:r>
                        </m:e>
                        <m:sup>
                          <m:r>
                            <a:rPr lang="en-US" altLang="zh-CN" i="1" smtClean="0">
                              <a:solidFill>
                                <a:prstClr val="black"/>
                              </a:solidFill>
                              <a:latin typeface="Cambria Math" panose="02040503050406030204" pitchFamily="18" charset="0"/>
                            </a:rPr>
                            <m:t>𝑖</m:t>
                          </m:r>
                          <m:d>
                            <m:dPr>
                              <m:ctrlPr>
                                <a:rPr lang="en-US" altLang="zh-CN" i="1" smtClean="0">
                                  <a:solidFill>
                                    <a:prstClr val="black"/>
                                  </a:solidFill>
                                  <a:latin typeface="Cambria Math" panose="02040503050406030204" pitchFamily="18" charset="0"/>
                                </a:rPr>
                              </m:ctrlPr>
                            </m:dPr>
                            <m:e>
                              <m:r>
                                <a:rPr lang="en-US" altLang="zh-CN" i="1" smtClean="0">
                                  <a:solidFill>
                                    <a:prstClr val="black"/>
                                  </a:solidFill>
                                  <a:latin typeface="Cambria Math" panose="02040503050406030204" pitchFamily="18" charset="0"/>
                                </a:rPr>
                                <m:t>𝑛</m:t>
                              </m:r>
                              <m:r>
                                <a:rPr lang="en-US" altLang="zh-CN" i="1" smtClean="0">
                                  <a:solidFill>
                                    <a:prstClr val="black"/>
                                  </a:solidFill>
                                  <a:latin typeface="Cambria Math" panose="02040503050406030204" pitchFamily="18" charset="0"/>
                                </a:rPr>
                                <m:t>−</m:t>
                              </m:r>
                              <m:f>
                                <m:fPr>
                                  <m:ctrlPr>
                                    <a:rPr lang="en-US" altLang="zh-CN" i="1" smtClean="0">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𝑁</m:t>
                                  </m:r>
                                </m:num>
                                <m:den>
                                  <m:r>
                                    <a:rPr lang="en-US" altLang="zh-CN" i="1" smtClean="0">
                                      <a:solidFill>
                                        <a:prstClr val="black"/>
                                      </a:solidFill>
                                      <a:latin typeface="Cambria Math" panose="02040503050406030204" pitchFamily="18" charset="0"/>
                                    </a:rPr>
                                    <m:t>2</m:t>
                                  </m:r>
                                </m:den>
                              </m:f>
                            </m:e>
                          </m:d>
                          <m:sSub>
                            <m:sSubPr>
                              <m:ctrlPr>
                                <a:rPr lang="en-US" altLang="zh-CN" i="1">
                                  <a:solidFill>
                                    <a:prstClr val="black"/>
                                  </a:solidFill>
                                  <a:latin typeface="Cambria Math" panose="02040503050406030204" pitchFamily="18" charset="0"/>
                                </a:rPr>
                              </m:ctrlPr>
                            </m:sSubPr>
                            <m:e>
                              <m:r>
                                <a:rPr lang="zh-CN" altLang="en-US" b="1" i="1">
                                  <a:solidFill>
                                    <a:prstClr val="black"/>
                                  </a:solidFill>
                                  <a:latin typeface="Cambria Math" panose="02040503050406030204" pitchFamily="18" charset="0"/>
                                </a:rPr>
                                <m:t>𝜽</m:t>
                              </m:r>
                            </m:e>
                            <m:sub>
                              <m:r>
                                <a:rPr lang="en-US" altLang="zh-CN" i="1">
                                  <a:solidFill>
                                    <a:prstClr val="black"/>
                                  </a:solidFill>
                                  <a:latin typeface="Cambria Math" panose="02040503050406030204" pitchFamily="18" charset="0"/>
                                </a:rPr>
                                <m:t>𝑏</m:t>
                              </m:r>
                            </m:sub>
                          </m:sSub>
                        </m:sup>
                      </m:sSup>
                      <m:r>
                        <a:rPr lang="en-US" altLang="zh-CN" i="1" smtClean="0">
                          <a:solidFill>
                            <a:prstClr val="black"/>
                          </a:solidFill>
                          <a:latin typeface="Cambria Math" panose="02040503050406030204" pitchFamily="18" charset="0"/>
                        </a:rPr>
                        <m:t>)</m:t>
                      </m:r>
                    </m:oMath>
                  </m:oMathPara>
                </a14:m>
                <a:endParaRPr lang="zh-CN" altLang="en-US" dirty="0">
                  <a:solidFill>
                    <a:prstClr val="black"/>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1909685" y="3275561"/>
                <a:ext cx="5637943" cy="921471"/>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2271882" y="4507237"/>
                <a:ext cx="13985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rPr>
                          </m:ctrlPr>
                        </m:sSubPr>
                        <m:e>
                          <m:r>
                            <a:rPr lang="zh-CN" altLang="en-US" b="1" i="1">
                              <a:solidFill>
                                <a:prstClr val="black"/>
                              </a:solidFill>
                              <a:latin typeface="Cambria Math" panose="02040503050406030204" pitchFamily="18" charset="0"/>
                            </a:rPr>
                            <m:t>𝜽</m:t>
                          </m:r>
                        </m:e>
                        <m:sub>
                          <m:r>
                            <a:rPr lang="en-US" altLang="zh-CN" i="1">
                              <a:solidFill>
                                <a:prstClr val="black"/>
                              </a:solidFill>
                              <a:latin typeface="Cambria Math" panose="02040503050406030204" pitchFamily="18" charset="0"/>
                            </a:rPr>
                            <m:t>𝑏</m:t>
                          </m:r>
                        </m:sub>
                      </m:sSub>
                      <m:r>
                        <a:rPr lang="en-US" altLang="zh-CN" i="1" smtClean="0">
                          <a:solidFill>
                            <a:prstClr val="black"/>
                          </a:solidFill>
                          <a:latin typeface="Cambria Math" panose="02040503050406030204" pitchFamily="18" charset="0"/>
                        </a:rPr>
                        <m:t>=</m:t>
                      </m:r>
                      <m:r>
                        <m:rPr>
                          <m:sty m:val="p"/>
                        </m:rPr>
                        <a:rPr lang="el-GR" altLang="zh-CN" i="1">
                          <a:solidFill>
                            <a:prstClr val="black"/>
                          </a:solidFill>
                          <a:latin typeface="Cambria Math" panose="02040503050406030204" pitchFamily="18" charset="0"/>
                          <a:ea typeface="Cambria Math" panose="02040503050406030204" pitchFamily="18" charset="0"/>
                        </a:rPr>
                        <m:t>Δ</m:t>
                      </m:r>
                      <m:r>
                        <a:rPr lang="el-GR" altLang="zh-CN" b="1" i="1">
                          <a:solidFill>
                            <a:prstClr val="black"/>
                          </a:solidFill>
                          <a:latin typeface="Cambria Math" panose="02040503050406030204" pitchFamily="18" charset="0"/>
                          <a:ea typeface="Cambria Math" panose="02040503050406030204" pitchFamily="18" charset="0"/>
                        </a:rPr>
                        <m:t>𝝎</m:t>
                      </m:r>
                      <m:sSub>
                        <m:sSubPr>
                          <m:ctrlPr>
                            <a:rPr lang="el-GR"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𝑇</m:t>
                          </m:r>
                        </m:e>
                        <m:sub>
                          <m:r>
                            <m:rPr>
                              <m:sty m:val="p"/>
                            </m:rPr>
                            <a:rPr lang="en-US" altLang="zh-CN" smtClean="0">
                              <a:solidFill>
                                <a:prstClr val="black"/>
                              </a:solidFill>
                              <a:latin typeface="Cambria Math" panose="02040503050406030204" pitchFamily="18" charset="0"/>
                              <a:ea typeface="Cambria Math" panose="02040503050406030204" pitchFamily="18" charset="0"/>
                            </a:rPr>
                            <m:t>b</m:t>
                          </m:r>
                        </m:sub>
                      </m:sSub>
                    </m:oMath>
                  </m:oMathPara>
                </a14:m>
                <a:endParaRPr lang="zh-CN" altLang="en-US" dirty="0">
                  <a:solidFill>
                    <a:prstClr val="black"/>
                  </a:solidFill>
                </a:endParaRPr>
              </a:p>
            </p:txBody>
          </p:sp>
        </mc:Choice>
        <mc:Fallback xmlns="">
          <p:sp>
            <p:nvSpPr>
              <p:cNvPr id="6" name="矩形 5"/>
              <p:cNvSpPr>
                <a:spLocks noRot="1" noChangeAspect="1" noMove="1" noResize="1" noEditPoints="1" noAdjustHandles="1" noChangeArrowheads="1" noChangeShapeType="1" noTextEdit="1"/>
              </p:cNvSpPr>
              <p:nvPr/>
            </p:nvSpPr>
            <p:spPr>
              <a:xfrm>
                <a:off x="2271882" y="4507237"/>
                <a:ext cx="1398524" cy="369332"/>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1771137" y="5186774"/>
                <a:ext cx="5637943" cy="9214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𝑁</m:t>
                          </m:r>
                        </m:sup>
                      </m:sSubSup>
                      <m:r>
                        <a:rPr lang="en-US" altLang="zh-CN" i="1" smtClean="0">
                          <a:solidFill>
                            <a:prstClr val="black"/>
                          </a:solidFill>
                          <a:latin typeface="Cambria Math" panose="02040503050406030204" pitchFamily="18" charset="0"/>
                        </a:rPr>
                        <m:t>−</m:t>
                      </m:r>
                      <m:sSubSup>
                        <m:sSubSupPr>
                          <m:ctrlPr>
                            <a:rPr lang="en-US" altLang="zh-CN" i="1">
                              <a:solidFill>
                                <a:prstClr val="black"/>
                              </a:solidFill>
                              <a:latin typeface="Cambria Math" panose="02040503050406030204" pitchFamily="18" charset="0"/>
                            </a:rPr>
                          </m:ctrlPr>
                        </m:sSubSupPr>
                        <m:e>
                          <m:r>
                            <a:rPr lang="en-US" altLang="zh-CN" b="1" i="1">
                              <a:solidFill>
                                <a:prstClr val="black"/>
                              </a:solidFill>
                              <a:latin typeface="Cambria Math" panose="02040503050406030204" pitchFamily="18" charset="0"/>
                            </a:rPr>
                            <m:t>𝑽</m:t>
                          </m:r>
                        </m:e>
                        <m:sub>
                          <m:r>
                            <a:rPr lang="en-US" altLang="zh-CN" i="1">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1</m:t>
                          </m:r>
                        </m:sup>
                      </m:sSubSup>
                      <m:r>
                        <a:rPr lang="en-US" altLang="zh-CN" i="1" smtClean="0">
                          <a:solidFill>
                            <a:prstClr val="black"/>
                          </a:solidFill>
                          <a:latin typeface="Cambria Math" panose="02040503050406030204" pitchFamily="18" charset="0"/>
                        </a:rPr>
                        <m:t>=</m:t>
                      </m:r>
                      <m:r>
                        <a:rPr lang="en-US" altLang="zh-CN" i="1">
                          <a:solidFill>
                            <a:prstClr val="black"/>
                          </a:solidFill>
                          <a:latin typeface="Cambria Math" panose="02040503050406030204" pitchFamily="18" charset="0"/>
                        </a:rPr>
                        <m:t>−2</m:t>
                      </m:r>
                      <m:r>
                        <a:rPr lang="en-US" altLang="zh-CN" i="1">
                          <a:solidFill>
                            <a:prstClr val="black"/>
                          </a:solidFill>
                          <a:latin typeface="Cambria Math" panose="02040503050406030204" pitchFamily="18" charset="0"/>
                        </a:rPr>
                        <m:t>𝑘𝑞</m:t>
                      </m:r>
                      <m:f>
                        <m:fPr>
                          <m:ctrlPr>
                            <a:rPr lang="en-US" altLang="zh-CN" i="1" smtClean="0">
                              <a:solidFill>
                                <a:prstClr val="black"/>
                              </a:solidFill>
                              <a:latin typeface="Cambria Math" panose="02040503050406030204" pitchFamily="18" charset="0"/>
                            </a:rPr>
                          </m:ctrlPr>
                        </m:fPr>
                        <m:num>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sin</m:t>
                              </m:r>
                            </m:fName>
                            <m:e>
                              <m:f>
                                <m:fPr>
                                  <m:ctrlPr>
                                    <a:rPr lang="en-US" altLang="zh-CN" i="1" smtClean="0">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1</m:t>
                                  </m:r>
                                </m:num>
                                <m:den>
                                  <m:r>
                                    <a:rPr lang="en-US" altLang="zh-CN" i="1" smtClean="0">
                                      <a:solidFill>
                                        <a:prstClr val="black"/>
                                      </a:solidFill>
                                      <a:latin typeface="Cambria Math" panose="02040503050406030204" pitchFamily="18" charset="0"/>
                                    </a:rPr>
                                    <m:t>2</m:t>
                                  </m:r>
                                </m:den>
                              </m:f>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𝑁</m:t>
                                  </m:r>
                                </m:e>
                                <m:sub>
                                  <m:r>
                                    <a:rPr lang="en-US" altLang="zh-CN" i="1" smtClean="0">
                                      <a:solidFill>
                                        <a:prstClr val="black"/>
                                      </a:solidFill>
                                      <a:latin typeface="Cambria Math" panose="02040503050406030204" pitchFamily="18" charset="0"/>
                                    </a:rPr>
                                    <m:t>𝑔</m:t>
                                  </m:r>
                                </m:sub>
                              </m:sSub>
                              <m:sSub>
                                <m:sSubPr>
                                  <m:ctrlPr>
                                    <a:rPr lang="en-US" altLang="zh-CN" i="1" smtClean="0">
                                      <a:solidFill>
                                        <a:prstClr val="black"/>
                                      </a:solidFill>
                                      <a:latin typeface="Cambria Math" panose="02040503050406030204" pitchFamily="18" charset="0"/>
                                    </a:rPr>
                                  </m:ctrlPr>
                                </m:sSubPr>
                                <m:e>
                                  <m:r>
                                    <a:rPr lang="zh-CN" altLang="en-US" b="1" i="1" smtClean="0">
                                      <a:solidFill>
                                        <a:prstClr val="black"/>
                                      </a:solidFill>
                                      <a:latin typeface="Cambria Math" panose="02040503050406030204" pitchFamily="18" charset="0"/>
                                    </a:rPr>
                                    <m:t>𝜽</m:t>
                                  </m:r>
                                </m:e>
                                <m:sub>
                                  <m:r>
                                    <a:rPr lang="en-US" altLang="zh-CN" i="1" smtClean="0">
                                      <a:solidFill>
                                        <a:prstClr val="black"/>
                                      </a:solidFill>
                                      <a:latin typeface="Cambria Math" panose="02040503050406030204" pitchFamily="18" charset="0"/>
                                    </a:rPr>
                                    <m:t>𝑏</m:t>
                                  </m:r>
                                </m:sub>
                              </m:sSub>
                            </m:e>
                          </m:func>
                        </m:num>
                        <m:den>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f>
                                <m:fPr>
                                  <m:ctrlPr>
                                    <a:rPr lang="en-US" altLang="zh-CN" i="1">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1</m:t>
                                  </m:r>
                                </m:num>
                                <m:den>
                                  <m:r>
                                    <a:rPr lang="en-US" altLang="zh-CN" i="1">
                                      <a:solidFill>
                                        <a:prstClr val="black"/>
                                      </a:solidFill>
                                      <a:latin typeface="Cambria Math" panose="02040503050406030204" pitchFamily="18" charset="0"/>
                                    </a:rPr>
                                    <m:t>2</m:t>
                                  </m:r>
                                </m:den>
                              </m:f>
                              <m:sSub>
                                <m:sSubPr>
                                  <m:ctrlPr>
                                    <a:rPr lang="en-US" altLang="zh-CN" i="1">
                                      <a:solidFill>
                                        <a:prstClr val="black"/>
                                      </a:solidFill>
                                      <a:latin typeface="Cambria Math" panose="02040503050406030204" pitchFamily="18" charset="0"/>
                                    </a:rPr>
                                  </m:ctrlPr>
                                </m:sSubPr>
                                <m:e>
                                  <m:r>
                                    <a:rPr lang="zh-CN" altLang="en-US" b="1" i="1">
                                      <a:solidFill>
                                        <a:prstClr val="black"/>
                                      </a:solidFill>
                                      <a:latin typeface="Cambria Math" panose="02040503050406030204" pitchFamily="18" charset="0"/>
                                    </a:rPr>
                                    <m:t>𝜽</m:t>
                                  </m:r>
                                </m:e>
                                <m:sub>
                                  <m:r>
                                    <a:rPr lang="en-US" altLang="zh-CN" i="1">
                                      <a:solidFill>
                                        <a:prstClr val="black"/>
                                      </a:solidFill>
                                      <a:latin typeface="Cambria Math" panose="02040503050406030204" pitchFamily="18" charset="0"/>
                                    </a:rPr>
                                    <m:t>𝑏</m:t>
                                  </m:r>
                                </m:sub>
                              </m:sSub>
                            </m:e>
                          </m:func>
                        </m:den>
                      </m:f>
                      <m:f>
                        <m:fPr>
                          <m:ctrlPr>
                            <a:rPr lang="en-US" altLang="zh-CN" i="1">
                              <a:solidFill>
                                <a:prstClr val="black"/>
                              </a:solidFill>
                              <a:latin typeface="Cambria Math" panose="02040503050406030204" pitchFamily="18" charset="0"/>
                            </a:rPr>
                          </m:ctrlPr>
                        </m:fPr>
                        <m:num>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f>
                                <m:fPr>
                                  <m:ctrlPr>
                                    <a:rPr lang="en-US" altLang="zh-CN" i="1">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1</m:t>
                                  </m:r>
                                </m:num>
                                <m:den>
                                  <m:r>
                                    <a:rPr lang="en-US" altLang="zh-CN" i="1">
                                      <a:solidFill>
                                        <a:prstClr val="black"/>
                                      </a:solidFill>
                                      <a:latin typeface="Cambria Math" panose="02040503050406030204" pitchFamily="18" charset="0"/>
                                    </a:rPr>
                                    <m:t>2</m:t>
                                  </m:r>
                                </m:den>
                              </m:f>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𝑁</m:t>
                              </m:r>
                              <m:r>
                                <a:rPr lang="en-US" altLang="zh-CN" i="1" smtClean="0">
                                  <a:solidFill>
                                    <a:prstClr val="black"/>
                                  </a:solidFill>
                                  <a:latin typeface="Cambria Math" panose="02040503050406030204" pitchFamily="18" charset="0"/>
                                </a:rPr>
                                <m:t>−1)</m:t>
                              </m:r>
                              <m:sSub>
                                <m:sSubPr>
                                  <m:ctrlPr>
                                    <a:rPr lang="en-US" altLang="zh-CN" i="1">
                                      <a:solidFill>
                                        <a:prstClr val="black"/>
                                      </a:solidFill>
                                      <a:latin typeface="Cambria Math" panose="02040503050406030204" pitchFamily="18" charset="0"/>
                                    </a:rPr>
                                  </m:ctrlPr>
                                </m:sSubPr>
                                <m:e>
                                  <m:r>
                                    <a:rPr lang="zh-CN" altLang="en-US" b="1" i="1">
                                      <a:solidFill>
                                        <a:prstClr val="black"/>
                                      </a:solidFill>
                                      <a:latin typeface="Cambria Math" panose="02040503050406030204" pitchFamily="18" charset="0"/>
                                    </a:rPr>
                                    <m:t>𝜽</m:t>
                                  </m:r>
                                </m:e>
                                <m:sub>
                                  <m:r>
                                    <a:rPr lang="en-US" altLang="zh-CN" i="1">
                                      <a:solidFill>
                                        <a:prstClr val="black"/>
                                      </a:solidFill>
                                      <a:latin typeface="Cambria Math" panose="02040503050406030204" pitchFamily="18" charset="0"/>
                                    </a:rPr>
                                    <m:t>𝑏</m:t>
                                  </m:r>
                                </m:sub>
                              </m:sSub>
                            </m:e>
                          </m:func>
                        </m:num>
                        <m:den>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f>
                                <m:fPr>
                                  <m:ctrlPr>
                                    <a:rPr lang="en-US" altLang="zh-CN" i="1">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1</m:t>
                                  </m:r>
                                </m:num>
                                <m:den>
                                  <m:r>
                                    <a:rPr lang="en-US" altLang="zh-CN" i="1">
                                      <a:solidFill>
                                        <a:prstClr val="black"/>
                                      </a:solidFill>
                                      <a:latin typeface="Cambria Math" panose="02040503050406030204" pitchFamily="18" charset="0"/>
                                    </a:rPr>
                                    <m:t>2</m:t>
                                  </m:r>
                                </m:den>
                              </m:f>
                              <m:d>
                                <m:dPr>
                                  <m:ctrlPr>
                                    <a:rPr lang="en-US" altLang="zh-CN" i="1">
                                      <a:solidFill>
                                        <a:prstClr val="black"/>
                                      </a:solidFill>
                                      <a:latin typeface="Cambria Math" panose="02040503050406030204" pitchFamily="18" charset="0"/>
                                    </a:rPr>
                                  </m:ctrlPr>
                                </m:dPr>
                                <m:e>
                                  <m:r>
                                    <a:rPr lang="en-US" altLang="zh-CN" i="1">
                                      <a:solidFill>
                                        <a:prstClr val="black"/>
                                      </a:solidFill>
                                      <a:latin typeface="Cambria Math" panose="02040503050406030204" pitchFamily="18" charset="0"/>
                                    </a:rPr>
                                    <m:t>𝑁</m:t>
                                  </m:r>
                                  <m:r>
                                    <a:rPr lang="en-US" altLang="zh-CN" i="1">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𝑔</m:t>
                                      </m:r>
                                    </m:sub>
                                  </m:sSub>
                                </m:e>
                              </m:d>
                              <m:sSub>
                                <m:sSubPr>
                                  <m:ctrlPr>
                                    <a:rPr lang="en-US" altLang="zh-CN" i="1">
                                      <a:solidFill>
                                        <a:prstClr val="black"/>
                                      </a:solidFill>
                                      <a:latin typeface="Cambria Math" panose="02040503050406030204" pitchFamily="18" charset="0"/>
                                    </a:rPr>
                                  </m:ctrlPr>
                                </m:sSubPr>
                                <m:e>
                                  <m:r>
                                    <a:rPr lang="zh-CN" altLang="en-US" b="1" i="1">
                                      <a:solidFill>
                                        <a:prstClr val="black"/>
                                      </a:solidFill>
                                      <a:latin typeface="Cambria Math" panose="02040503050406030204" pitchFamily="18" charset="0"/>
                                    </a:rPr>
                                    <m:t>𝜽</m:t>
                                  </m:r>
                                </m:e>
                                <m:sub>
                                  <m:r>
                                    <a:rPr lang="en-US" altLang="zh-CN" i="1">
                                      <a:solidFill>
                                        <a:prstClr val="black"/>
                                      </a:solidFill>
                                      <a:latin typeface="Cambria Math" panose="02040503050406030204" pitchFamily="18" charset="0"/>
                                    </a:rPr>
                                    <m:t>𝑏</m:t>
                                  </m:r>
                                </m:sub>
                              </m:sSub>
                            </m:e>
                          </m:func>
                        </m:den>
                      </m:f>
                    </m:oMath>
                  </m:oMathPara>
                </a14:m>
                <a:endParaRPr lang="zh-CN" altLang="en-US" dirty="0">
                  <a:solidFill>
                    <a:prstClr val="black"/>
                  </a:solidFill>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1771137" y="5186774"/>
                <a:ext cx="5637943" cy="921471"/>
              </a:xfrm>
              <a:prstGeom prst="rect">
                <a:avLst/>
              </a:prstGeom>
              <a:blipFill rotWithShape="0">
                <a:blip r:embed="rId6"/>
                <a:stretch>
                  <a:fillRect/>
                </a:stretch>
              </a:blipFill>
            </p:spPr>
            <p:txBody>
              <a:bodyPr/>
              <a:lstStyle/>
              <a:p>
                <a:r>
                  <a:rPr lang="zh-CN" altLang="en-US">
                    <a:noFill/>
                  </a:rPr>
                  <a:t> </a:t>
                </a:r>
              </a:p>
            </p:txBody>
          </p:sp>
        </mc:Fallback>
      </mc:AlternateContent>
      <p:sp>
        <p:nvSpPr>
          <p:cNvPr id="8" name="灯片编号占位符 7"/>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28</a:t>
            </a:fld>
            <a:endParaRPr lang="zh-CN" altLang="en-US">
              <a:solidFill>
                <a:prstClr val="black">
                  <a:tint val="75000"/>
                </a:prstClr>
              </a:solidFill>
            </a:endParaRPr>
          </a:p>
        </p:txBody>
      </p:sp>
    </p:spTree>
    <p:extLst>
      <p:ext uri="{BB962C8B-B14F-4D97-AF65-F5344CB8AC3E}">
        <p14:creationId xmlns:p14="http://schemas.microsoft.com/office/powerpoint/2010/main" val="64571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114670"/>
            <a:ext cx="7886700" cy="1325563"/>
          </a:xfrm>
        </p:spPr>
        <p:txBody>
          <a:bodyPr>
            <a:normAutofit/>
          </a:bodyPr>
          <a:lstStyle/>
          <a:p>
            <a:pPr algn="ctr"/>
            <a:r>
              <a:rPr lang="en-US" altLang="zh-CN" sz="3600" dirty="0">
                <a:latin typeface="Arial" panose="020B0604020202020204" pitchFamily="34" charset="0"/>
                <a:cs typeface="Arial" panose="020B0604020202020204" pitchFamily="34" charset="0"/>
              </a:rPr>
              <a:t>Voltage and Phase Variation</a:t>
            </a:r>
            <a:endParaRPr lang="zh-CN" altLang="en-US" sz="36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628650" y="1594889"/>
                <a:ext cx="7886700" cy="4351338"/>
              </a:xfrm>
            </p:spPr>
            <p:txBody>
              <a:bodyPr>
                <a:normAutofit/>
              </a:bodyPr>
              <a:lstStyle/>
              <a:p>
                <a:pPr marL="0" indent="0">
                  <a:buNone/>
                </a:pPr>
                <a:r>
                  <a:rPr lang="en-US" altLang="zh-CN" sz="1800" dirty="0" smtClean="0">
                    <a:latin typeface="Arial" panose="020B0604020202020204" pitchFamily="34" charset="0"/>
                    <a:cs typeface="Arial" panose="020B0604020202020204" pitchFamily="34" charset="0"/>
                  </a:rPr>
                  <a:t>For short bunch train </a:t>
                </a:r>
                <a14:m>
                  <m:oMath xmlns:m="http://schemas.openxmlformats.org/officeDocument/2006/math">
                    <m:d>
                      <m:dPr>
                        <m:begChr m:val="|"/>
                        <m:endChr m:val="|"/>
                        <m:ctrlPr>
                          <a:rPr lang="el-GR" altLang="zh-CN" sz="1800" i="1" smtClean="0">
                            <a:latin typeface="Cambria Math" panose="02040503050406030204" pitchFamily="18" charset="0"/>
                            <a:ea typeface="Cambria Math" panose="02040503050406030204" pitchFamily="18" charset="0"/>
                          </a:rPr>
                        </m:ctrlPr>
                      </m:dPr>
                      <m:e>
                        <m:r>
                          <m:rPr>
                            <m:sty m:val="p"/>
                          </m:rPr>
                          <a:rPr lang="el-GR" altLang="zh-CN" sz="1800" i="1">
                            <a:latin typeface="Cambria Math" panose="02040503050406030204" pitchFamily="18" charset="0"/>
                            <a:ea typeface="Cambria Math" panose="02040503050406030204" pitchFamily="18" charset="0"/>
                          </a:rPr>
                          <m:t>Δ</m:t>
                        </m:r>
                        <m:r>
                          <a:rPr lang="el-GR" altLang="zh-CN" sz="1800" b="1" i="1">
                            <a:latin typeface="Cambria Math" panose="02040503050406030204" pitchFamily="18" charset="0"/>
                            <a:ea typeface="Cambria Math" panose="02040503050406030204" pitchFamily="18" charset="0"/>
                          </a:rPr>
                          <m:t>𝝎</m:t>
                        </m:r>
                        <m:sSub>
                          <m:sSubPr>
                            <m:ctrlPr>
                              <a:rPr lang="el-GR" altLang="zh-CN" sz="1800" i="1">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𝑁</m:t>
                            </m:r>
                            <m:r>
                              <a:rPr lang="en-US" altLang="zh-CN" sz="1800" i="1">
                                <a:latin typeface="Cambria Math" panose="02040503050406030204" pitchFamily="18" charset="0"/>
                                <a:ea typeface="Cambria Math" panose="02040503050406030204" pitchFamily="18" charset="0"/>
                              </a:rPr>
                              <m:t>𝑇</m:t>
                            </m:r>
                          </m:e>
                          <m:sub>
                            <m:r>
                              <m:rPr>
                                <m:sty m:val="p"/>
                              </m:rPr>
                              <a:rPr lang="en-US" altLang="zh-CN" sz="1800">
                                <a:latin typeface="Cambria Math" panose="02040503050406030204" pitchFamily="18" charset="0"/>
                                <a:ea typeface="Cambria Math" panose="02040503050406030204" pitchFamily="18" charset="0"/>
                              </a:rPr>
                              <m:t>b</m:t>
                            </m:r>
                          </m:sub>
                        </m:sSub>
                        <m:r>
                          <m:rPr>
                            <m:nor/>
                          </m:rPr>
                          <a:rPr lang="zh-CN" altLang="en-US" sz="1800" dirty="0"/>
                          <m:t> </m:t>
                        </m:r>
                      </m:e>
                    </m:d>
                    <m:r>
                      <a:rPr lang="en-US" altLang="zh-CN" sz="1800" i="1">
                        <a:latin typeface="Cambria Math" panose="02040503050406030204" pitchFamily="18" charset="0"/>
                        <a:ea typeface="Cambria Math" panose="02040503050406030204" pitchFamily="18" charset="0"/>
                      </a:rPr>
                      <m:t>≪1</m:t>
                    </m:r>
                  </m:oMath>
                </a14:m>
                <a:r>
                  <a:rPr lang="en-US" altLang="zh-CN" sz="1800" dirty="0" smtClean="0"/>
                  <a:t> </a:t>
                </a:r>
                <a:r>
                  <a:rPr lang="en-US" altLang="zh-CN" sz="1800" dirty="0" smtClean="0">
                    <a:latin typeface="Arial" panose="020B0604020202020204" pitchFamily="34" charset="0"/>
                    <a:cs typeface="Arial" panose="020B0604020202020204" pitchFamily="34" charset="0"/>
                  </a:rPr>
                  <a:t>and short gap </a:t>
                </a:r>
                <a14:m>
                  <m:oMath xmlns:m="http://schemas.openxmlformats.org/officeDocument/2006/math">
                    <m:d>
                      <m:dPr>
                        <m:begChr m:val="|"/>
                        <m:endChr m:val="|"/>
                        <m:ctrlPr>
                          <a:rPr lang="el-GR" altLang="zh-CN" sz="1800" i="1">
                            <a:latin typeface="Cambria Math" panose="02040503050406030204" pitchFamily="18" charset="0"/>
                            <a:ea typeface="Cambria Math" panose="02040503050406030204" pitchFamily="18" charset="0"/>
                          </a:rPr>
                        </m:ctrlPr>
                      </m:dPr>
                      <m:e>
                        <m:r>
                          <m:rPr>
                            <m:sty m:val="p"/>
                          </m:rPr>
                          <a:rPr lang="el-GR" altLang="zh-CN" sz="1800" i="1">
                            <a:latin typeface="Cambria Math" panose="02040503050406030204" pitchFamily="18" charset="0"/>
                            <a:ea typeface="Cambria Math" panose="02040503050406030204" pitchFamily="18" charset="0"/>
                          </a:rPr>
                          <m:t>Δ</m:t>
                        </m:r>
                        <m:r>
                          <a:rPr lang="el-GR" altLang="zh-CN" sz="1800" b="1" i="1">
                            <a:latin typeface="Cambria Math" panose="02040503050406030204" pitchFamily="18" charset="0"/>
                            <a:ea typeface="Cambria Math" panose="02040503050406030204" pitchFamily="18" charset="0"/>
                          </a:rPr>
                          <m:t>𝝎</m:t>
                        </m:r>
                        <m:sSub>
                          <m:sSubPr>
                            <m:ctrlPr>
                              <a:rPr lang="el-GR" altLang="zh-CN" sz="1800" i="1">
                                <a:latin typeface="Cambria Math" panose="02040503050406030204" pitchFamily="18" charset="0"/>
                                <a:ea typeface="Cambria Math" panose="02040503050406030204" pitchFamily="18" charset="0"/>
                              </a:rPr>
                            </m:ctrlPr>
                          </m:sSubPr>
                          <m:e>
                            <m:sSub>
                              <m:sSubPr>
                                <m:ctrlPr>
                                  <a:rPr lang="el-GR" altLang="zh-CN" sz="180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𝑁</m:t>
                                </m:r>
                              </m:e>
                              <m:sub>
                                <m:r>
                                  <a:rPr lang="en-US" altLang="zh-CN" sz="1800" b="0" i="1" smtClean="0">
                                    <a:latin typeface="Cambria Math" panose="02040503050406030204" pitchFamily="18" charset="0"/>
                                    <a:ea typeface="Cambria Math" panose="02040503050406030204" pitchFamily="18" charset="0"/>
                                  </a:rPr>
                                  <m:t>𝑔</m:t>
                                </m:r>
                              </m:sub>
                            </m:sSub>
                            <m:r>
                              <a:rPr lang="en-US" altLang="zh-CN" sz="1800" i="1">
                                <a:latin typeface="Cambria Math" panose="02040503050406030204" pitchFamily="18" charset="0"/>
                                <a:ea typeface="Cambria Math" panose="02040503050406030204" pitchFamily="18" charset="0"/>
                              </a:rPr>
                              <m:t>𝑇</m:t>
                            </m:r>
                          </m:e>
                          <m:sub>
                            <m:r>
                              <m:rPr>
                                <m:sty m:val="p"/>
                              </m:rPr>
                              <a:rPr lang="en-US" altLang="zh-CN" sz="1800">
                                <a:latin typeface="Cambria Math" panose="02040503050406030204" pitchFamily="18" charset="0"/>
                                <a:ea typeface="Cambria Math" panose="02040503050406030204" pitchFamily="18" charset="0"/>
                              </a:rPr>
                              <m:t>b</m:t>
                            </m:r>
                          </m:sub>
                        </m:sSub>
                        <m:r>
                          <m:rPr>
                            <m:nor/>
                          </m:rPr>
                          <a:rPr lang="zh-CN" altLang="en-US" sz="1800" dirty="0"/>
                          <m:t> </m:t>
                        </m:r>
                      </m:e>
                    </m:d>
                    <m:r>
                      <a:rPr lang="en-US" altLang="zh-CN" sz="1800" i="1">
                        <a:latin typeface="Cambria Math" panose="02040503050406030204" pitchFamily="18" charset="0"/>
                        <a:ea typeface="Cambria Math" panose="02040503050406030204" pitchFamily="18" charset="0"/>
                      </a:rPr>
                      <m:t>≪1</m:t>
                    </m:r>
                  </m:oMath>
                </a14:m>
                <a:r>
                  <a:rPr lang="en-US" altLang="zh-CN" sz="1800" dirty="0" smtClean="0">
                    <a:latin typeface="Arial" panose="020B0604020202020204" pitchFamily="34" charset="0"/>
                    <a:cs typeface="Arial" panose="020B0604020202020204" pitchFamily="34" charset="0"/>
                  </a:rPr>
                  <a:t>,</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Voltage variation</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Total phase variation </a:t>
                </a:r>
                <a:r>
                  <a:rPr lang="en-US" altLang="zh-CN" sz="1800" dirty="0" smtClean="0"/>
                  <a:t> </a:t>
                </a:r>
                <a:endParaRPr lang="zh-CN" altLang="en-US" sz="18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628650" y="1594889"/>
                <a:ext cx="7886700" cy="4351338"/>
              </a:xfrm>
              <a:blipFill rotWithShape="0">
                <a:blip r:embed="rId2"/>
                <a:stretch>
                  <a:fillRect l="-618" t="-9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1655161" y="2350485"/>
                <a:ext cx="5637943" cy="62562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𝑛</m:t>
                          </m:r>
                        </m:sup>
                      </m:sSubSup>
                      <m:r>
                        <a:rPr lang="en-US" altLang="zh-CN" i="1" smtClean="0">
                          <a:solidFill>
                            <a:prstClr val="black"/>
                          </a:solidFill>
                          <a:latin typeface="Cambria Math" panose="02040503050406030204" pitchFamily="18" charset="0"/>
                          <a:ea typeface="Cambria Math" panose="02040503050406030204" pitchFamily="18" charset="0"/>
                        </a:rPr>
                        <m:t>≈</m:t>
                      </m:r>
                      <m:f>
                        <m:fPr>
                          <m:ctrlPr>
                            <a:rPr lang="en-US" altLang="zh-CN" i="1" smtClean="0">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−2</m:t>
                          </m:r>
                          <m:r>
                            <a:rPr lang="en-US" altLang="zh-CN" i="1">
                              <a:solidFill>
                                <a:prstClr val="black"/>
                              </a:solidFill>
                              <a:latin typeface="Cambria Math" panose="02040503050406030204" pitchFamily="18" charset="0"/>
                            </a:rPr>
                            <m:t>𝑘𝑞</m:t>
                          </m:r>
                          <m:r>
                            <m:rPr>
                              <m:nor/>
                            </m:rPr>
                            <a:rPr lang="zh-CN" altLang="en-US" dirty="0">
                              <a:solidFill>
                                <a:prstClr val="black"/>
                              </a:solidFill>
                            </a:rPr>
                            <m:t> </m:t>
                          </m:r>
                        </m:num>
                        <m:den>
                          <m:r>
                            <a:rPr lang="en-US" altLang="zh-CN" i="1">
                              <a:solidFill>
                                <a:prstClr val="black"/>
                              </a:solidFill>
                              <a:latin typeface="Cambria Math" panose="02040503050406030204" pitchFamily="18" charset="0"/>
                            </a:rPr>
                            <m:t>𝑖</m:t>
                          </m:r>
                          <m:sSub>
                            <m:sSubPr>
                              <m:ctrlPr>
                                <a:rPr lang="en-US" altLang="zh-CN" i="1">
                                  <a:solidFill>
                                    <a:prstClr val="black"/>
                                  </a:solidFill>
                                  <a:latin typeface="Cambria Math" panose="02040503050406030204" pitchFamily="18" charset="0"/>
                                </a:rPr>
                              </m:ctrlPr>
                            </m:sSubPr>
                            <m:e>
                              <m:r>
                                <a:rPr lang="zh-CN" altLang="en-US" b="1" i="1">
                                  <a:solidFill>
                                    <a:prstClr val="black"/>
                                  </a:solidFill>
                                  <a:latin typeface="Cambria Math" panose="02040503050406030204" pitchFamily="18" charset="0"/>
                                </a:rPr>
                                <m:t>𝜽</m:t>
                              </m:r>
                            </m:e>
                            <m:sub>
                              <m:r>
                                <a:rPr lang="en-US" altLang="zh-CN" i="1">
                                  <a:solidFill>
                                    <a:prstClr val="black"/>
                                  </a:solidFill>
                                  <a:latin typeface="Cambria Math" panose="02040503050406030204" pitchFamily="18" charset="0"/>
                                </a:rPr>
                                <m:t>𝑏</m:t>
                              </m:r>
                            </m:sub>
                          </m:sSub>
                        </m:den>
                      </m:f>
                      <m:r>
                        <a:rPr lang="en-US" altLang="zh-CN" i="1" smtClean="0">
                          <a:solidFill>
                            <a:prstClr val="black"/>
                          </a:solidFill>
                          <a:latin typeface="Cambria Math" panose="02040503050406030204" pitchFamily="18" charset="0"/>
                        </a:rPr>
                        <m:t>(</m:t>
                      </m:r>
                      <m:f>
                        <m:fPr>
                          <m:ctrlPr>
                            <a:rPr lang="en-US" altLang="zh-CN" i="1" smtClean="0">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𝑁</m:t>
                          </m:r>
                        </m:num>
                        <m:den>
                          <m:r>
                            <a:rPr lang="en-US" altLang="zh-CN" i="1" smtClean="0">
                              <a:solidFill>
                                <a:prstClr val="black"/>
                              </a:solidFill>
                              <a:latin typeface="Cambria Math" panose="02040503050406030204" pitchFamily="18" charset="0"/>
                            </a:rPr>
                            <m:t>𝑁</m:t>
                          </m:r>
                          <m:r>
                            <a:rPr lang="en-US" altLang="zh-CN" i="1" smtClean="0">
                              <a:solidFill>
                                <a:prstClr val="black"/>
                              </a:solidFill>
                              <a:latin typeface="Cambria Math" panose="02040503050406030204" pitchFamily="18" charset="0"/>
                            </a:rPr>
                            <m:t>+</m:t>
                          </m:r>
                          <m:sSub>
                            <m:sSubPr>
                              <m:ctrlPr>
                                <a:rPr lang="el-GR"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𝑁</m:t>
                              </m:r>
                            </m:e>
                            <m:sub>
                              <m:r>
                                <a:rPr lang="en-US" altLang="zh-CN" i="1">
                                  <a:solidFill>
                                    <a:prstClr val="black"/>
                                  </a:solidFill>
                                  <a:latin typeface="Cambria Math" panose="02040503050406030204" pitchFamily="18" charset="0"/>
                                  <a:ea typeface="Cambria Math" panose="02040503050406030204" pitchFamily="18" charset="0"/>
                                </a:rPr>
                                <m:t>𝑔</m:t>
                              </m:r>
                            </m:sub>
                          </m:sSub>
                        </m:den>
                      </m:f>
                      <m:r>
                        <a:rPr lang="en-US" altLang="zh-CN" i="1" smtClean="0">
                          <a:solidFill>
                            <a:prstClr val="black"/>
                          </a:solidFill>
                          <a:latin typeface="Cambria Math" panose="02040503050406030204" pitchFamily="18" charset="0"/>
                        </a:rPr>
                        <m:t>)</m:t>
                      </m:r>
                      <m:d>
                        <m:dPr>
                          <m:begChr m:val="["/>
                          <m:endChr m:val="]"/>
                          <m:ctrlPr>
                            <a:rPr lang="en-US" altLang="zh-CN" i="1" smtClean="0">
                              <a:solidFill>
                                <a:prstClr val="black"/>
                              </a:solidFill>
                              <a:latin typeface="Cambria Math" panose="02040503050406030204" pitchFamily="18" charset="0"/>
                            </a:rPr>
                          </m:ctrlPr>
                        </m:dPr>
                        <m:e>
                          <m:r>
                            <a:rPr lang="en-US" altLang="zh-CN" i="1" smtClean="0">
                              <a:solidFill>
                                <a:prstClr val="black"/>
                              </a:solidFill>
                              <a:latin typeface="Cambria Math" panose="02040503050406030204" pitchFamily="18" charset="0"/>
                            </a:rPr>
                            <m:t>1−</m:t>
                          </m:r>
                          <m:r>
                            <a:rPr lang="en-US" altLang="zh-CN" i="1" smtClean="0">
                              <a:solidFill>
                                <a:prstClr val="black"/>
                              </a:solidFill>
                              <a:latin typeface="Cambria Math" panose="02040503050406030204" pitchFamily="18" charset="0"/>
                            </a:rPr>
                            <m:t>𝑖</m:t>
                          </m:r>
                          <m:sSub>
                            <m:sSubPr>
                              <m:ctrlPr>
                                <a:rPr lang="el-GR"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𝑁</m:t>
                              </m:r>
                            </m:e>
                            <m:sub>
                              <m:r>
                                <a:rPr lang="en-US" altLang="zh-CN" i="1">
                                  <a:solidFill>
                                    <a:prstClr val="black"/>
                                  </a:solidFill>
                                  <a:latin typeface="Cambria Math" panose="02040503050406030204" pitchFamily="18" charset="0"/>
                                  <a:ea typeface="Cambria Math" panose="02040503050406030204" pitchFamily="18" charset="0"/>
                                </a:rPr>
                                <m:t>𝑔</m:t>
                              </m:r>
                            </m:sub>
                          </m:sSub>
                          <m:sSub>
                            <m:sSubPr>
                              <m:ctrlPr>
                                <a:rPr lang="en-US" altLang="zh-CN" i="1">
                                  <a:solidFill>
                                    <a:prstClr val="black"/>
                                  </a:solidFill>
                                  <a:latin typeface="Cambria Math" panose="02040503050406030204" pitchFamily="18" charset="0"/>
                                </a:rPr>
                              </m:ctrlPr>
                            </m:sSubPr>
                            <m:e>
                              <m:r>
                                <a:rPr lang="zh-CN" altLang="en-US" b="1" i="1">
                                  <a:solidFill>
                                    <a:prstClr val="black"/>
                                  </a:solidFill>
                                  <a:latin typeface="Cambria Math" panose="02040503050406030204" pitchFamily="18" charset="0"/>
                                </a:rPr>
                                <m:t>𝜽</m:t>
                              </m:r>
                            </m:e>
                            <m:sub>
                              <m:r>
                                <a:rPr lang="en-US" altLang="zh-CN" i="1">
                                  <a:solidFill>
                                    <a:prstClr val="black"/>
                                  </a:solidFill>
                                  <a:latin typeface="Cambria Math" panose="02040503050406030204" pitchFamily="18" charset="0"/>
                                </a:rPr>
                                <m:t>𝑏</m:t>
                              </m:r>
                            </m:sub>
                          </m:sSub>
                          <m:r>
                            <a:rPr lang="en-US" altLang="zh-CN" i="1" smtClean="0">
                              <a:solidFill>
                                <a:prstClr val="black"/>
                              </a:solidFill>
                              <a:latin typeface="Cambria Math" panose="02040503050406030204" pitchFamily="18" charset="0"/>
                            </a:rPr>
                            <m:t>(</m:t>
                          </m:r>
                          <m:f>
                            <m:fPr>
                              <m:ctrlPr>
                                <a:rPr lang="en-US" altLang="zh-CN" i="1" smtClean="0">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𝑛</m:t>
                              </m:r>
                            </m:num>
                            <m:den>
                              <m:r>
                                <a:rPr lang="en-US" altLang="zh-CN" i="1" smtClean="0">
                                  <a:solidFill>
                                    <a:prstClr val="black"/>
                                  </a:solidFill>
                                  <a:latin typeface="Cambria Math" panose="02040503050406030204" pitchFamily="18" charset="0"/>
                                </a:rPr>
                                <m:t>𝑁</m:t>
                              </m:r>
                            </m:den>
                          </m:f>
                          <m:r>
                            <a:rPr lang="en-US" altLang="zh-CN" i="1" smtClean="0">
                              <a:solidFill>
                                <a:prstClr val="black"/>
                              </a:solidFill>
                              <a:latin typeface="Cambria Math" panose="02040503050406030204" pitchFamily="18" charset="0"/>
                            </a:rPr>
                            <m:t>−</m:t>
                          </m:r>
                          <m:f>
                            <m:fPr>
                              <m:ctrlPr>
                                <a:rPr lang="en-US" altLang="zh-CN" i="1" smtClean="0">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1</m:t>
                              </m:r>
                            </m:num>
                            <m:den>
                              <m:r>
                                <a:rPr lang="en-US" altLang="zh-CN" i="1" smtClean="0">
                                  <a:solidFill>
                                    <a:prstClr val="black"/>
                                  </a:solidFill>
                                  <a:latin typeface="Cambria Math" panose="02040503050406030204" pitchFamily="18" charset="0"/>
                                </a:rPr>
                                <m:t>2</m:t>
                              </m:r>
                            </m:den>
                          </m:f>
                          <m:r>
                            <a:rPr lang="en-US" altLang="zh-CN" i="1" smtClean="0">
                              <a:solidFill>
                                <a:prstClr val="black"/>
                              </a:solidFill>
                              <a:latin typeface="Cambria Math" panose="02040503050406030204" pitchFamily="18" charset="0"/>
                            </a:rPr>
                            <m:t>)</m:t>
                          </m:r>
                        </m:e>
                      </m:d>
                    </m:oMath>
                  </m:oMathPara>
                </a14:m>
                <a:endParaRPr lang="zh-CN" altLang="en-US" dirty="0">
                  <a:solidFill>
                    <a:prstClr val="black"/>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1655161" y="2350485"/>
                <a:ext cx="5637943" cy="625620"/>
              </a:xfrm>
              <a:prstGeom prst="rect">
                <a:avLst/>
              </a:prstGeom>
              <a:blipFill rotWithShape="0">
                <a:blip r:embed="rId3"/>
                <a:stretch>
                  <a:fillRect b="-98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2441540" y="3540504"/>
                <a:ext cx="3446967" cy="625620"/>
              </a:xfrm>
              <a:prstGeom prst="rect">
                <a:avLst/>
              </a:prstGeom>
              <a:solidFill>
                <a:schemeClr val="accent4">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solidFill>
                                <a:prstClr val="black"/>
                              </a:solidFill>
                              <a:latin typeface="Cambria Math" panose="02040503050406030204" pitchFamily="18" charset="0"/>
                            </a:rPr>
                          </m:ctrlPr>
                        </m:sSubSupPr>
                        <m:e>
                          <m:r>
                            <a:rPr lang="en-US" altLang="zh-CN" b="1" i="1" smtClean="0">
                              <a:solidFill>
                                <a:prstClr val="black"/>
                              </a:solidFill>
                              <a:latin typeface="Cambria Math" panose="02040503050406030204" pitchFamily="18" charset="0"/>
                            </a:rPr>
                            <m:t>𝑽</m:t>
                          </m:r>
                        </m:e>
                        <m:sub>
                          <m:r>
                            <a:rPr lang="en-US" altLang="zh-CN" i="1" smtClean="0">
                              <a:solidFill>
                                <a:prstClr val="black"/>
                              </a:solidFill>
                              <a:latin typeface="Cambria Math" panose="02040503050406030204" pitchFamily="18" charset="0"/>
                            </a:rPr>
                            <m:t>𝑏</m:t>
                          </m:r>
                        </m:sub>
                        <m:sup>
                          <m:r>
                            <a:rPr lang="en-US" altLang="zh-CN" i="1" smtClean="0">
                              <a:solidFill>
                                <a:prstClr val="black"/>
                              </a:solidFill>
                              <a:latin typeface="Cambria Math" panose="02040503050406030204" pitchFamily="18" charset="0"/>
                            </a:rPr>
                            <m:t>𝑛</m:t>
                          </m:r>
                        </m:sup>
                      </m:sSubSup>
                      <m:r>
                        <a:rPr lang="en-US" altLang="zh-CN" i="1" smtClean="0">
                          <a:solidFill>
                            <a:prstClr val="black"/>
                          </a:solidFill>
                          <a:latin typeface="Cambria Math" panose="02040503050406030204" pitchFamily="18" charset="0"/>
                        </a:rPr>
                        <m:t>−</m:t>
                      </m:r>
                      <m:sSubSup>
                        <m:sSubSupPr>
                          <m:ctrlPr>
                            <a:rPr lang="en-US" altLang="zh-CN" i="1">
                              <a:solidFill>
                                <a:prstClr val="black"/>
                              </a:solidFill>
                              <a:latin typeface="Cambria Math" panose="02040503050406030204" pitchFamily="18" charset="0"/>
                            </a:rPr>
                          </m:ctrlPr>
                        </m:sSubSupPr>
                        <m:e>
                          <m:r>
                            <a:rPr lang="en-US" altLang="zh-CN" b="1" i="1">
                              <a:solidFill>
                                <a:prstClr val="black"/>
                              </a:solidFill>
                              <a:latin typeface="Cambria Math" panose="02040503050406030204" pitchFamily="18" charset="0"/>
                            </a:rPr>
                            <m:t>𝑽</m:t>
                          </m:r>
                        </m:e>
                        <m:sub>
                          <m:r>
                            <a:rPr lang="en-US" altLang="zh-CN" i="1">
                              <a:solidFill>
                                <a:prstClr val="black"/>
                              </a:solidFill>
                              <a:latin typeface="Cambria Math" panose="02040503050406030204" pitchFamily="18" charset="0"/>
                            </a:rPr>
                            <m:t>𝑏</m:t>
                          </m:r>
                        </m:sub>
                        <m:sup>
                          <m:sSup>
                            <m:sSupPr>
                              <m:ctrlPr>
                                <a:rPr lang="en-US" altLang="zh-CN" i="1" smtClean="0">
                                  <a:solidFill>
                                    <a:prstClr val="black"/>
                                  </a:solidFill>
                                  <a:latin typeface="Cambria Math" panose="02040503050406030204" pitchFamily="18" charset="0"/>
                                </a:rPr>
                              </m:ctrlPr>
                            </m:sSupPr>
                            <m:e>
                              <m:r>
                                <a:rPr lang="en-US" altLang="zh-CN" i="1" smtClean="0">
                                  <a:solidFill>
                                    <a:prstClr val="black"/>
                                  </a:solidFill>
                                  <a:latin typeface="Cambria Math" panose="02040503050406030204" pitchFamily="18" charset="0"/>
                                </a:rPr>
                                <m:t>𝑛</m:t>
                              </m:r>
                            </m:e>
                            <m:sup>
                              <m:r>
                                <a:rPr lang="en-US" altLang="zh-CN" i="1" smtClean="0">
                                  <a:solidFill>
                                    <a:prstClr val="black"/>
                                  </a:solidFill>
                                  <a:latin typeface="Cambria Math" panose="02040503050406030204" pitchFamily="18" charset="0"/>
                                </a:rPr>
                                <m:t>′</m:t>
                              </m:r>
                            </m:sup>
                          </m:sSup>
                        </m:sup>
                      </m:sSubSup>
                      <m:r>
                        <a:rPr lang="en-US" altLang="zh-CN" i="1" smtClean="0">
                          <a:solidFill>
                            <a:prstClr val="black"/>
                          </a:solidFill>
                          <a:latin typeface="Cambria Math" panose="02040503050406030204" pitchFamily="18" charset="0"/>
                          <a:ea typeface="Cambria Math" panose="02040503050406030204" pitchFamily="18" charset="0"/>
                        </a:rPr>
                        <m:t>≈</m:t>
                      </m:r>
                      <m:r>
                        <a:rPr lang="en-US" altLang="zh-CN" i="1">
                          <a:solidFill>
                            <a:prstClr val="black"/>
                          </a:solidFill>
                          <a:latin typeface="Cambria Math" panose="02040503050406030204" pitchFamily="18" charset="0"/>
                        </a:rPr>
                        <m:t>−2</m:t>
                      </m:r>
                      <m:r>
                        <a:rPr lang="en-US" altLang="zh-CN" i="1">
                          <a:solidFill>
                            <a:prstClr val="black"/>
                          </a:solidFill>
                          <a:latin typeface="Cambria Math" panose="02040503050406030204" pitchFamily="18" charset="0"/>
                        </a:rPr>
                        <m:t>𝑘𝑞</m:t>
                      </m:r>
                      <m:d>
                        <m:dPr>
                          <m:begChr m:val="["/>
                          <m:endChr m:val="]"/>
                          <m:ctrlPr>
                            <a:rPr lang="en-US" altLang="zh-CN" i="1" smtClean="0">
                              <a:solidFill>
                                <a:prstClr val="black"/>
                              </a:solidFill>
                              <a:latin typeface="Cambria Math" panose="02040503050406030204" pitchFamily="18" charset="0"/>
                            </a:rPr>
                          </m:ctrlPr>
                        </m:dPr>
                        <m:e>
                          <m:f>
                            <m:fPr>
                              <m:ctrlPr>
                                <a:rPr lang="en-US" altLang="zh-CN" i="1">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𝑛</m:t>
                              </m:r>
                              <m:r>
                                <a:rPr lang="en-US" altLang="zh-CN" i="1" smtClean="0">
                                  <a:solidFill>
                                    <a:prstClr val="black"/>
                                  </a:solidFill>
                                  <a:latin typeface="Cambria Math" panose="02040503050406030204" pitchFamily="18" charset="0"/>
                                </a:rPr>
                                <m:t>−</m:t>
                              </m:r>
                              <m:sSup>
                                <m:sSupPr>
                                  <m:ctrlPr>
                                    <a:rPr lang="en-US" altLang="zh-CN" i="1" smtClean="0">
                                      <a:solidFill>
                                        <a:prstClr val="black"/>
                                      </a:solidFill>
                                      <a:latin typeface="Cambria Math" panose="02040503050406030204" pitchFamily="18" charset="0"/>
                                    </a:rPr>
                                  </m:ctrlPr>
                                </m:sSupPr>
                                <m:e>
                                  <m:r>
                                    <a:rPr lang="en-US" altLang="zh-CN" i="1" smtClean="0">
                                      <a:solidFill>
                                        <a:prstClr val="black"/>
                                      </a:solidFill>
                                      <a:latin typeface="Cambria Math" panose="02040503050406030204" pitchFamily="18" charset="0"/>
                                    </a:rPr>
                                    <m:t>𝑛</m:t>
                                  </m:r>
                                </m:e>
                                <m:sup>
                                  <m:r>
                                    <a:rPr lang="en-US" altLang="zh-CN" i="1" smtClean="0">
                                      <a:solidFill>
                                        <a:prstClr val="black"/>
                                      </a:solidFill>
                                      <a:latin typeface="Cambria Math" panose="02040503050406030204" pitchFamily="18" charset="0"/>
                                    </a:rPr>
                                    <m:t>′</m:t>
                                  </m:r>
                                </m:sup>
                              </m:sSup>
                              <m:r>
                                <a:rPr lang="en-US" altLang="zh-CN" i="1" smtClean="0">
                                  <a:solidFill>
                                    <a:prstClr val="black"/>
                                  </a:solidFill>
                                  <a:latin typeface="Cambria Math" panose="02040503050406030204" pitchFamily="18" charset="0"/>
                                </a:rPr>
                                <m:t>)</m:t>
                              </m:r>
                              <m:sSub>
                                <m:sSubPr>
                                  <m:ctrlPr>
                                    <a:rPr lang="el-GR"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𝑁</m:t>
                                  </m:r>
                                </m:e>
                                <m:sub>
                                  <m:r>
                                    <a:rPr lang="en-US" altLang="zh-CN" i="1">
                                      <a:solidFill>
                                        <a:prstClr val="black"/>
                                      </a:solidFill>
                                      <a:latin typeface="Cambria Math" panose="02040503050406030204" pitchFamily="18" charset="0"/>
                                      <a:ea typeface="Cambria Math" panose="02040503050406030204" pitchFamily="18" charset="0"/>
                                    </a:rPr>
                                    <m:t>𝑔</m:t>
                                  </m:r>
                                </m:sub>
                              </m:sSub>
                            </m:num>
                            <m:den>
                              <m:r>
                                <a:rPr lang="en-US" altLang="zh-CN" i="1">
                                  <a:solidFill>
                                    <a:prstClr val="black"/>
                                  </a:solidFill>
                                  <a:latin typeface="Cambria Math" panose="02040503050406030204" pitchFamily="18" charset="0"/>
                                </a:rPr>
                                <m:t>𝑁</m:t>
                              </m:r>
                              <m:r>
                                <a:rPr lang="en-US" altLang="zh-CN" i="1">
                                  <a:solidFill>
                                    <a:prstClr val="black"/>
                                  </a:solidFill>
                                  <a:latin typeface="Cambria Math" panose="02040503050406030204" pitchFamily="18" charset="0"/>
                                </a:rPr>
                                <m:t>+</m:t>
                              </m:r>
                              <m:sSub>
                                <m:sSubPr>
                                  <m:ctrlPr>
                                    <a:rPr lang="el-GR"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𝑁</m:t>
                                  </m:r>
                                </m:e>
                                <m:sub>
                                  <m:r>
                                    <a:rPr lang="en-US" altLang="zh-CN" i="1">
                                      <a:solidFill>
                                        <a:prstClr val="black"/>
                                      </a:solidFill>
                                      <a:latin typeface="Cambria Math" panose="02040503050406030204" pitchFamily="18" charset="0"/>
                                      <a:ea typeface="Cambria Math" panose="02040503050406030204" pitchFamily="18" charset="0"/>
                                    </a:rPr>
                                    <m:t>𝑔</m:t>
                                  </m:r>
                                </m:sub>
                              </m:sSub>
                            </m:den>
                          </m:f>
                        </m:e>
                      </m:d>
                    </m:oMath>
                  </m:oMathPara>
                </a14:m>
                <a:endParaRPr lang="zh-CN" altLang="en-US" dirty="0">
                  <a:solidFill>
                    <a:prstClr val="black"/>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2441540" y="3540504"/>
                <a:ext cx="3446967" cy="625620"/>
              </a:xfrm>
              <a:prstGeom prst="rect">
                <a:avLst/>
              </a:prstGeom>
              <a:blipFill rotWithShape="0">
                <a:blip r:embed="rId4"/>
                <a:stretch>
                  <a:fillRect b="-98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1475710" y="4941136"/>
                <a:ext cx="5817394" cy="625620"/>
              </a:xfrm>
              <a:prstGeom prst="rect">
                <a:avLst/>
              </a:prstGeom>
              <a:solidFill>
                <a:schemeClr val="accent4">
                  <a:lumMod val="20000"/>
                  <a:lumOff val="8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zh-CN" i="1" smtClean="0">
                          <a:solidFill>
                            <a:prstClr val="black"/>
                          </a:solidFill>
                          <a:latin typeface="Cambria Math" panose="02040503050406030204" pitchFamily="18" charset="0"/>
                          <a:ea typeface="Cambria Math" panose="02040503050406030204" pitchFamily="18" charset="0"/>
                        </a:rPr>
                        <m:t>Δ</m:t>
                      </m:r>
                      <m:sSub>
                        <m:sSubPr>
                          <m:ctrlPr>
                            <a:rPr lang="el-GR" altLang="zh-CN" i="1">
                              <a:solidFill>
                                <a:prstClr val="black"/>
                              </a:solidFill>
                              <a:latin typeface="Cambria Math" panose="02040503050406030204" pitchFamily="18" charset="0"/>
                              <a:ea typeface="Cambria Math" panose="02040503050406030204" pitchFamily="18" charset="0"/>
                            </a:rPr>
                          </m:ctrlPr>
                        </m:sSubPr>
                        <m:e>
                          <m:r>
                            <a:rPr lang="zh-CN" altLang="el-GR" i="1">
                              <a:solidFill>
                                <a:prstClr val="black"/>
                              </a:solidFill>
                              <a:latin typeface="Cambria Math" panose="02040503050406030204" pitchFamily="18" charset="0"/>
                              <a:ea typeface="Cambria Math" panose="02040503050406030204" pitchFamily="18" charset="0"/>
                            </a:rPr>
                            <m:t>𝜃</m:t>
                          </m:r>
                        </m:e>
                        <m:sub>
                          <m:r>
                            <a:rPr lang="en-US" altLang="zh-CN" i="1" smtClean="0">
                              <a:solidFill>
                                <a:prstClr val="black"/>
                              </a:solidFill>
                              <a:latin typeface="Cambria Math" panose="02040503050406030204" pitchFamily="18" charset="0"/>
                              <a:ea typeface="Cambria Math" panose="02040503050406030204" pitchFamily="18" charset="0"/>
                            </a:rPr>
                            <m:t>1</m:t>
                          </m:r>
                          <m:r>
                            <a:rPr lang="en-US" altLang="zh-CN" i="1" smtClean="0">
                              <a:solidFill>
                                <a:prstClr val="black"/>
                              </a:solidFill>
                              <a:latin typeface="Cambria Math" panose="02040503050406030204" pitchFamily="18" charset="0"/>
                              <a:ea typeface="Cambria Math" panose="02040503050406030204" pitchFamily="18" charset="0"/>
                            </a:rPr>
                            <m:t>𝑁</m:t>
                          </m:r>
                        </m:sub>
                      </m:sSub>
                      <m:r>
                        <a:rPr lang="en-US" altLang="zh-CN" i="1" smtClean="0">
                          <a:solidFill>
                            <a:prstClr val="black"/>
                          </a:solidFill>
                          <a:latin typeface="Cambria Math" panose="02040503050406030204" pitchFamily="18" charset="0"/>
                          <a:ea typeface="Cambria Math" panose="02040503050406030204" pitchFamily="18" charset="0"/>
                        </a:rPr>
                        <m:t>≈</m:t>
                      </m:r>
                      <m:f>
                        <m:fPr>
                          <m:ctrlPr>
                            <a:rPr lang="en-US" altLang="zh-CN" i="1" smtClean="0">
                              <a:solidFill>
                                <a:prstClr val="black"/>
                              </a:solidFill>
                              <a:latin typeface="Cambria Math" panose="02040503050406030204" pitchFamily="18" charset="0"/>
                              <a:ea typeface="Cambria Math" panose="02040503050406030204" pitchFamily="18" charset="0"/>
                            </a:rPr>
                          </m:ctrlPr>
                        </m:fPr>
                        <m:num>
                          <m:r>
                            <a:rPr lang="en-US" altLang="zh-CN" i="1">
                              <a:solidFill>
                                <a:prstClr val="black"/>
                              </a:solidFill>
                              <a:latin typeface="Cambria Math" panose="02040503050406030204" pitchFamily="18" charset="0"/>
                            </a:rPr>
                            <m:t>−2</m:t>
                          </m:r>
                          <m:r>
                            <a:rPr lang="en-US" altLang="zh-CN" i="1">
                              <a:solidFill>
                                <a:prstClr val="black"/>
                              </a:solidFill>
                              <a:latin typeface="Cambria Math" panose="02040503050406030204" pitchFamily="18" charset="0"/>
                            </a:rPr>
                            <m:t>𝑘𝑞</m:t>
                          </m:r>
                        </m:num>
                        <m:den>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𝑉</m:t>
                              </m:r>
                            </m:e>
                            <m:sub>
                              <m:r>
                                <a:rPr lang="en-US" altLang="zh-CN" i="1">
                                  <a:solidFill>
                                    <a:prstClr val="black"/>
                                  </a:solidFill>
                                  <a:latin typeface="Cambria Math" panose="02040503050406030204" pitchFamily="18" charset="0"/>
                                  <a:ea typeface="Cambria Math" panose="02040503050406030204" pitchFamily="18" charset="0"/>
                                </a:rPr>
                                <m:t>𝑐</m:t>
                              </m:r>
                              <m:r>
                                <a:rPr lang="en-US" altLang="zh-CN" i="1">
                                  <a:solidFill>
                                    <a:prstClr val="black"/>
                                  </a:solidFill>
                                  <a:latin typeface="Cambria Math" panose="02040503050406030204" pitchFamily="18" charset="0"/>
                                </a:rPr>
                                <m:t>0</m:t>
                              </m:r>
                            </m:sub>
                          </m:sSub>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𝜙</m:t>
                                  </m:r>
                                </m:e>
                                <m:sub>
                                  <m:r>
                                    <a:rPr lang="en-US" altLang="zh-CN" i="1">
                                      <a:solidFill>
                                        <a:prstClr val="black"/>
                                      </a:solidFill>
                                      <a:latin typeface="Cambria Math" panose="02040503050406030204" pitchFamily="18" charset="0"/>
                                    </a:rPr>
                                    <m:t>0</m:t>
                                  </m:r>
                                </m:sub>
                              </m:sSub>
                            </m:e>
                          </m:func>
                        </m:den>
                      </m:f>
                      <m:d>
                        <m:dPr>
                          <m:begChr m:val="["/>
                          <m:endChr m:val="]"/>
                          <m:ctrlPr>
                            <a:rPr lang="en-US" altLang="zh-CN" i="1" smtClean="0">
                              <a:solidFill>
                                <a:prstClr val="black"/>
                              </a:solidFill>
                              <a:latin typeface="Cambria Math" panose="02040503050406030204" pitchFamily="18" charset="0"/>
                            </a:rPr>
                          </m:ctrlPr>
                        </m:dPr>
                        <m:e>
                          <m:f>
                            <m:fPr>
                              <m:ctrlPr>
                                <a:rPr lang="en-US" altLang="zh-CN" i="1">
                                  <a:solidFill>
                                    <a:prstClr val="black"/>
                                  </a:solidFill>
                                  <a:latin typeface="Cambria Math" panose="02040503050406030204" pitchFamily="18" charset="0"/>
                                </a:rPr>
                              </m:ctrlPr>
                            </m:fPr>
                            <m:num>
                              <m:d>
                                <m:dPr>
                                  <m:ctrlPr>
                                    <a:rPr lang="en-US" altLang="zh-CN" i="1" smtClean="0">
                                      <a:solidFill>
                                        <a:prstClr val="black"/>
                                      </a:solidFill>
                                      <a:latin typeface="Cambria Math" panose="02040503050406030204" pitchFamily="18" charset="0"/>
                                    </a:rPr>
                                  </m:ctrlPr>
                                </m:dPr>
                                <m:e>
                                  <m:r>
                                    <a:rPr lang="en-US" altLang="zh-CN" i="1" smtClean="0">
                                      <a:solidFill>
                                        <a:prstClr val="black"/>
                                      </a:solidFill>
                                      <a:latin typeface="Cambria Math" panose="02040503050406030204" pitchFamily="18" charset="0"/>
                                    </a:rPr>
                                    <m:t>𝑁</m:t>
                                  </m:r>
                                  <m:r>
                                    <a:rPr lang="en-US" altLang="zh-CN" i="1" smtClean="0">
                                      <a:solidFill>
                                        <a:prstClr val="black"/>
                                      </a:solidFill>
                                      <a:latin typeface="Cambria Math" panose="02040503050406030204" pitchFamily="18" charset="0"/>
                                    </a:rPr>
                                    <m:t>−1</m:t>
                                  </m:r>
                                </m:e>
                              </m:d>
                              <m:sSub>
                                <m:sSubPr>
                                  <m:ctrlPr>
                                    <a:rPr lang="el-GR"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𝑁</m:t>
                                  </m:r>
                                </m:e>
                                <m:sub>
                                  <m:r>
                                    <a:rPr lang="en-US" altLang="zh-CN" i="1">
                                      <a:solidFill>
                                        <a:prstClr val="black"/>
                                      </a:solidFill>
                                      <a:latin typeface="Cambria Math" panose="02040503050406030204" pitchFamily="18" charset="0"/>
                                      <a:ea typeface="Cambria Math" panose="02040503050406030204" pitchFamily="18" charset="0"/>
                                    </a:rPr>
                                    <m:t>𝑔</m:t>
                                  </m:r>
                                </m:sub>
                              </m:sSub>
                            </m:num>
                            <m:den>
                              <m:r>
                                <a:rPr lang="en-US" altLang="zh-CN" i="1">
                                  <a:solidFill>
                                    <a:prstClr val="black"/>
                                  </a:solidFill>
                                  <a:latin typeface="Cambria Math" panose="02040503050406030204" pitchFamily="18" charset="0"/>
                                </a:rPr>
                                <m:t>𝑁</m:t>
                              </m:r>
                              <m:r>
                                <a:rPr lang="en-US" altLang="zh-CN" i="1">
                                  <a:solidFill>
                                    <a:prstClr val="black"/>
                                  </a:solidFill>
                                  <a:latin typeface="Cambria Math" panose="02040503050406030204" pitchFamily="18" charset="0"/>
                                </a:rPr>
                                <m:t>+</m:t>
                              </m:r>
                              <m:sSub>
                                <m:sSubPr>
                                  <m:ctrlPr>
                                    <a:rPr lang="el-GR" altLang="zh-CN" i="1">
                                      <a:solidFill>
                                        <a:prstClr val="black"/>
                                      </a:solidFill>
                                      <a:latin typeface="Cambria Math" panose="02040503050406030204" pitchFamily="18" charset="0"/>
                                      <a:ea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𝑁</m:t>
                                  </m:r>
                                </m:e>
                                <m:sub>
                                  <m:r>
                                    <a:rPr lang="en-US" altLang="zh-CN" i="1">
                                      <a:solidFill>
                                        <a:prstClr val="black"/>
                                      </a:solidFill>
                                      <a:latin typeface="Cambria Math" panose="02040503050406030204" pitchFamily="18" charset="0"/>
                                      <a:ea typeface="Cambria Math" panose="02040503050406030204" pitchFamily="18" charset="0"/>
                                    </a:rPr>
                                    <m:t>𝑔</m:t>
                                  </m:r>
                                </m:sub>
                              </m:sSub>
                            </m:den>
                          </m:f>
                        </m:e>
                      </m:d>
                      <m:r>
                        <a:rPr lang="en-US" altLang="zh-CN" i="1">
                          <a:solidFill>
                            <a:prstClr val="black"/>
                          </a:solidFill>
                          <a:latin typeface="Cambria Math" panose="02040503050406030204" pitchFamily="18" charset="0"/>
                          <a:ea typeface="Cambria Math" panose="02040503050406030204" pitchFamily="18" charset="0"/>
                        </a:rPr>
                        <m:t>≈</m:t>
                      </m:r>
                      <m:f>
                        <m:fPr>
                          <m:ctrlPr>
                            <a:rPr lang="en-US" altLang="zh-CN" i="1">
                              <a:solidFill>
                                <a:prstClr val="black"/>
                              </a:solidFill>
                              <a:latin typeface="Cambria Math" panose="02040503050406030204" pitchFamily="18" charset="0"/>
                              <a:ea typeface="Cambria Math" panose="02040503050406030204" pitchFamily="18" charset="0"/>
                            </a:rPr>
                          </m:ctrlPr>
                        </m:fPr>
                        <m:num>
                          <m:r>
                            <a:rPr lang="en-US" altLang="zh-CN" i="1">
                              <a:solidFill>
                                <a:prstClr val="black"/>
                              </a:solidFill>
                              <a:latin typeface="Cambria Math" panose="02040503050406030204" pitchFamily="18" charset="0"/>
                            </a:rPr>
                            <m:t>−2</m:t>
                          </m:r>
                          <m:r>
                            <a:rPr lang="en-US" altLang="zh-CN" i="1">
                              <a:solidFill>
                                <a:prstClr val="black"/>
                              </a:solidFill>
                              <a:latin typeface="Cambria Math" panose="02040503050406030204" pitchFamily="18" charset="0"/>
                            </a:rPr>
                            <m:t>𝑘</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𝐼</m:t>
                              </m:r>
                            </m:e>
                            <m:sub>
                              <m:r>
                                <a:rPr lang="en-US" altLang="zh-CN" i="1" smtClean="0">
                                  <a:solidFill>
                                    <a:prstClr val="black"/>
                                  </a:solidFill>
                                  <a:latin typeface="Cambria Math" panose="02040503050406030204" pitchFamily="18" charset="0"/>
                                </a:rPr>
                                <m:t>0</m:t>
                              </m:r>
                            </m:sub>
                          </m:sSub>
                          <m:sSub>
                            <m:sSubPr>
                              <m:ctrlPr>
                                <a:rPr lang="en-US" altLang="zh-CN" i="1" smtClean="0">
                                  <a:solidFill>
                                    <a:srgbClr val="FF0000"/>
                                  </a:solidFill>
                                  <a:latin typeface="Cambria Math" panose="02040503050406030204" pitchFamily="18" charset="0"/>
                                </a:rPr>
                              </m:ctrlPr>
                            </m:sSubPr>
                            <m:e>
                              <m:r>
                                <a:rPr lang="en-US" altLang="zh-CN" i="1" smtClean="0">
                                  <a:solidFill>
                                    <a:srgbClr val="FF0000"/>
                                  </a:solidFill>
                                  <a:latin typeface="Cambria Math" panose="02040503050406030204" pitchFamily="18" charset="0"/>
                                </a:rPr>
                                <m:t>𝑇</m:t>
                              </m:r>
                            </m:e>
                            <m:sub>
                              <m:r>
                                <a:rPr lang="en-US" altLang="zh-CN" i="1" smtClean="0">
                                  <a:solidFill>
                                    <a:srgbClr val="FF0000"/>
                                  </a:solidFill>
                                  <a:latin typeface="Cambria Math" panose="02040503050406030204" pitchFamily="18" charset="0"/>
                                </a:rPr>
                                <m:t>𝑔</m:t>
                              </m:r>
                            </m:sub>
                          </m:sSub>
                        </m:num>
                        <m:den>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𝑉</m:t>
                              </m:r>
                            </m:e>
                            <m:sub>
                              <m:r>
                                <a:rPr lang="en-US" altLang="zh-CN" i="1">
                                  <a:solidFill>
                                    <a:prstClr val="black"/>
                                  </a:solidFill>
                                  <a:latin typeface="Cambria Math" panose="02040503050406030204" pitchFamily="18" charset="0"/>
                                  <a:ea typeface="Cambria Math" panose="02040503050406030204" pitchFamily="18" charset="0"/>
                                </a:rPr>
                                <m:t>𝑐</m:t>
                              </m:r>
                              <m:r>
                                <a:rPr lang="en-US" altLang="zh-CN" i="1">
                                  <a:solidFill>
                                    <a:prstClr val="black"/>
                                  </a:solidFill>
                                  <a:latin typeface="Cambria Math" panose="02040503050406030204" pitchFamily="18" charset="0"/>
                                </a:rPr>
                                <m:t>0</m:t>
                              </m:r>
                            </m:sub>
                          </m:sSub>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𝜙</m:t>
                                  </m:r>
                                </m:e>
                                <m:sub>
                                  <m:r>
                                    <a:rPr lang="en-US" altLang="zh-CN" i="1">
                                      <a:solidFill>
                                        <a:prstClr val="black"/>
                                      </a:solidFill>
                                      <a:latin typeface="Cambria Math" panose="02040503050406030204" pitchFamily="18" charset="0"/>
                                    </a:rPr>
                                    <m:t>0</m:t>
                                  </m:r>
                                </m:sub>
                              </m:sSub>
                            </m:e>
                          </m:func>
                        </m:den>
                      </m:f>
                      <m:r>
                        <a:rPr lang="en-US" altLang="zh-CN" i="1">
                          <a:solidFill>
                            <a:prstClr val="black"/>
                          </a:solidFill>
                          <a:latin typeface="Cambria Math" panose="02040503050406030204" pitchFamily="18" charset="0"/>
                          <a:ea typeface="Cambria Math" panose="02040503050406030204" pitchFamily="18" charset="0"/>
                        </a:rPr>
                        <m:t>≈</m:t>
                      </m:r>
                      <m:f>
                        <m:fPr>
                          <m:ctrlPr>
                            <a:rPr lang="en-US" altLang="zh-CN" i="1">
                              <a:solidFill>
                                <a:prstClr val="black"/>
                              </a:solidFill>
                              <a:latin typeface="Cambria Math" panose="02040503050406030204" pitchFamily="18" charset="0"/>
                              <a:ea typeface="Cambria Math" panose="02040503050406030204" pitchFamily="18" charset="0"/>
                            </a:rPr>
                          </m:ctrlPr>
                        </m:fPr>
                        <m:num>
                          <m:r>
                            <a:rPr lang="en-US" altLang="zh-CN" i="1">
                              <a:solidFill>
                                <a:prstClr val="black"/>
                              </a:solidFill>
                              <a:latin typeface="Cambria Math" panose="02040503050406030204" pitchFamily="18" charset="0"/>
                            </a:rPr>
                            <m:t>−2</m:t>
                          </m:r>
                          <m:r>
                            <a:rPr lang="en-US" altLang="zh-CN" i="1">
                              <a:solidFill>
                                <a:prstClr val="black"/>
                              </a:solidFill>
                              <a:latin typeface="Cambria Math" panose="02040503050406030204" pitchFamily="18" charset="0"/>
                            </a:rPr>
                            <m:t>𝑘𝑞𝑁</m:t>
                          </m:r>
                        </m:num>
                        <m:den>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𝑉</m:t>
                              </m:r>
                            </m:e>
                            <m:sub>
                              <m:r>
                                <a:rPr lang="en-US" altLang="zh-CN" i="1">
                                  <a:solidFill>
                                    <a:prstClr val="black"/>
                                  </a:solidFill>
                                  <a:latin typeface="Cambria Math" panose="02040503050406030204" pitchFamily="18" charset="0"/>
                                  <a:ea typeface="Cambria Math" panose="02040503050406030204" pitchFamily="18" charset="0"/>
                                </a:rPr>
                                <m:t>𝑐</m:t>
                              </m:r>
                              <m:r>
                                <a:rPr lang="en-US" altLang="zh-CN" i="1">
                                  <a:solidFill>
                                    <a:prstClr val="black"/>
                                  </a:solidFill>
                                  <a:latin typeface="Cambria Math" panose="02040503050406030204" pitchFamily="18" charset="0"/>
                                </a:rPr>
                                <m:t>0</m:t>
                              </m:r>
                            </m:sub>
                          </m:sSub>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𝜙</m:t>
                                  </m:r>
                                </m:e>
                                <m:sub>
                                  <m:r>
                                    <a:rPr lang="en-US" altLang="zh-CN" i="1">
                                      <a:solidFill>
                                        <a:prstClr val="black"/>
                                      </a:solidFill>
                                      <a:latin typeface="Cambria Math" panose="02040503050406030204" pitchFamily="18" charset="0"/>
                                    </a:rPr>
                                    <m:t>0</m:t>
                                  </m:r>
                                </m:sub>
                              </m:sSub>
                            </m:e>
                          </m:func>
                        </m:den>
                      </m:f>
                    </m:oMath>
                  </m:oMathPara>
                </a14:m>
                <a:endParaRPr lang="zh-CN" altLang="en-US" dirty="0">
                  <a:solidFill>
                    <a:prstClr val="black"/>
                  </a:solidFill>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1475710" y="4941136"/>
                <a:ext cx="5817394" cy="625620"/>
              </a:xfrm>
              <a:prstGeom prst="rect">
                <a:avLst/>
              </a:prstGeom>
              <a:blipFill rotWithShape="0">
                <a:blip r:embed="rId5"/>
                <a:stretch>
                  <a:fillRect b="-98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538385" y="5946227"/>
                <a:ext cx="2956845" cy="456087"/>
              </a:xfrm>
              <a:prstGeom prst="rect">
                <a:avLst/>
              </a:prstGeom>
              <a:solidFill>
                <a:schemeClr val="accent5">
                  <a:lumMod val="20000"/>
                  <a:lumOff val="80000"/>
                </a:schemeClr>
              </a:solidFill>
            </p:spPr>
            <p:txBody>
              <a:bodyPr wrap="square">
                <a:spAutoFit/>
              </a:bodyPr>
              <a:lstStyle/>
              <a:p>
                <a14:m>
                  <m:oMath xmlns:m="http://schemas.openxmlformats.org/officeDocument/2006/math">
                    <m:f>
                      <m:fPr>
                        <m:ctrlPr>
                          <a:rPr lang="en-US" altLang="zh-CN" sz="1600" i="1">
                            <a:solidFill>
                              <a:prstClr val="black"/>
                            </a:solidFill>
                            <a:latin typeface="Cambria Math" panose="02040503050406030204" pitchFamily="18" charset="0"/>
                            <a:ea typeface="Cambria Math" panose="02040503050406030204" pitchFamily="18" charset="0"/>
                          </a:rPr>
                        </m:ctrlPr>
                      </m:fPr>
                      <m:num>
                        <m:sSub>
                          <m:sSubPr>
                            <m:ctrlPr>
                              <a:rPr lang="el-GR" altLang="zh-CN" sz="1600" i="1">
                                <a:solidFill>
                                  <a:prstClr val="black"/>
                                </a:solidFill>
                                <a:latin typeface="Cambria Math" panose="02040503050406030204" pitchFamily="18" charset="0"/>
                                <a:ea typeface="Cambria Math" panose="02040503050406030204" pitchFamily="18" charset="0"/>
                              </a:rPr>
                            </m:ctrlPr>
                          </m:sSubPr>
                          <m:e>
                            <m:r>
                              <a:rPr lang="en-US" altLang="zh-CN" sz="1600" i="1">
                                <a:solidFill>
                                  <a:prstClr val="black"/>
                                </a:solidFill>
                                <a:latin typeface="Cambria Math" panose="02040503050406030204" pitchFamily="18" charset="0"/>
                                <a:ea typeface="Cambria Math" panose="02040503050406030204" pitchFamily="18" charset="0"/>
                              </a:rPr>
                              <m:t>𝑁</m:t>
                            </m:r>
                          </m:e>
                          <m:sub>
                            <m:r>
                              <a:rPr lang="en-US" altLang="zh-CN" sz="1600" i="1">
                                <a:solidFill>
                                  <a:prstClr val="black"/>
                                </a:solidFill>
                                <a:latin typeface="Cambria Math" panose="02040503050406030204" pitchFamily="18" charset="0"/>
                                <a:ea typeface="Cambria Math" panose="02040503050406030204" pitchFamily="18" charset="0"/>
                              </a:rPr>
                              <m:t>𝑔</m:t>
                            </m:r>
                          </m:sub>
                        </m:sSub>
                      </m:num>
                      <m:den>
                        <m:r>
                          <a:rPr lang="en-US" altLang="zh-CN" sz="1600" i="1">
                            <a:solidFill>
                              <a:prstClr val="black"/>
                            </a:solidFill>
                            <a:latin typeface="Cambria Math" panose="02040503050406030204" pitchFamily="18" charset="0"/>
                            <a:ea typeface="Cambria Math" panose="02040503050406030204" pitchFamily="18" charset="0"/>
                          </a:rPr>
                          <m:t>𝑁</m:t>
                        </m:r>
                      </m:den>
                    </m:f>
                    <m:r>
                      <a:rPr lang="en-US" altLang="zh-CN" sz="1600" i="1">
                        <a:solidFill>
                          <a:prstClr val="black"/>
                        </a:solidFill>
                        <a:latin typeface="Cambria Math" panose="02040503050406030204" pitchFamily="18" charset="0"/>
                        <a:ea typeface="Cambria Math" panose="02040503050406030204" pitchFamily="18" charset="0"/>
                      </a:rPr>
                      <m:t>=9</m:t>
                    </m:r>
                    <m:r>
                      <a:rPr lang="en-US" altLang="zh-CN" sz="1600" smtClean="0">
                        <a:solidFill>
                          <a:prstClr val="black"/>
                        </a:solidFill>
                        <a:latin typeface="Cambria Math" panose="02040503050406030204" pitchFamily="18" charset="0"/>
                        <a:ea typeface="Cambria Math" panose="02040503050406030204" pitchFamily="18" charset="0"/>
                      </a:rPr>
                      <m:t> </m:t>
                    </m:r>
                  </m:oMath>
                </a14:m>
                <a:r>
                  <a:rPr lang="en-US" altLang="zh-CN" sz="1400" dirty="0" smtClean="0">
                    <a:solidFill>
                      <a:prstClr val="black"/>
                    </a:solidFill>
                    <a:latin typeface="Arial" panose="020B0604020202020204" pitchFamily="34" charset="0"/>
                    <a:cs typeface="Arial" panose="020B0604020202020204" pitchFamily="34" charset="0"/>
                  </a:rPr>
                  <a:t>for CEPC PDR and APDR</a:t>
                </a:r>
                <a:endParaRPr lang="en-US" altLang="zh-CN" sz="1400" dirty="0">
                  <a:solidFill>
                    <a:prstClr val="black"/>
                  </a:solidFill>
                  <a:latin typeface="Arial" panose="020B0604020202020204" pitchFamily="34" charset="0"/>
                  <a:cs typeface="Arial" panose="020B0604020202020204" pitchFamily="34"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538385" y="5946227"/>
                <a:ext cx="2956845" cy="456087"/>
              </a:xfrm>
              <a:prstGeom prst="rect">
                <a:avLst/>
              </a:prstGeom>
              <a:blipFill rotWithShape="0">
                <a:blip r:embed="rId6"/>
                <a:stretch>
                  <a:fillRect/>
                </a:stretch>
              </a:blipFill>
            </p:spPr>
            <p:txBody>
              <a:bodyPr/>
              <a:lstStyle/>
              <a:p>
                <a:r>
                  <a:rPr lang="zh-CN" altLang="en-US">
                    <a:noFill/>
                  </a:rPr>
                  <a:t> </a:t>
                </a:r>
              </a:p>
            </p:txBody>
          </p:sp>
        </mc:Fallback>
      </mc:AlternateContent>
      <p:sp>
        <p:nvSpPr>
          <p:cNvPr id="12" name="文本框 11"/>
          <p:cNvSpPr txBox="1"/>
          <p:nvPr/>
        </p:nvSpPr>
        <p:spPr>
          <a:xfrm>
            <a:off x="4119401" y="5758772"/>
            <a:ext cx="4370766" cy="830997"/>
          </a:xfrm>
          <a:prstGeom prst="rect">
            <a:avLst/>
          </a:prstGeom>
          <a:noFill/>
        </p:spPr>
        <p:txBody>
          <a:bodyPr wrap="square" rtlCol="0">
            <a:spAutoFit/>
          </a:bodyPr>
          <a:lstStyle/>
          <a:p>
            <a:r>
              <a:rPr lang="en-US" altLang="zh-CN" sz="1600" dirty="0" smtClean="0">
                <a:solidFill>
                  <a:srgbClr val="FF0000"/>
                </a:solidFill>
                <a:latin typeface="Arial" panose="020B0604020202020204" pitchFamily="34" charset="0"/>
                <a:cs typeface="Arial" panose="020B0604020202020204" pitchFamily="34" charset="0"/>
              </a:rPr>
              <a:t>Max phase variation proportional to number of bunches in a bunch train, i.e. </a:t>
            </a:r>
            <a:r>
              <a:rPr lang="en-US" altLang="zh-CN" sz="1600" dirty="0">
                <a:solidFill>
                  <a:srgbClr val="FF0000"/>
                </a:solidFill>
                <a:latin typeface="Arial" panose="020B0604020202020204" pitchFamily="34" charset="0"/>
                <a:cs typeface="Arial" panose="020B0604020202020204" pitchFamily="34" charset="0"/>
              </a:rPr>
              <a:t>number of</a:t>
            </a:r>
            <a:endParaRPr lang="zh-CN" altLang="en-US" sz="1600" dirty="0">
              <a:solidFill>
                <a:srgbClr val="FF0000"/>
              </a:solidFill>
              <a:latin typeface="Arial" panose="020B0604020202020204" pitchFamily="34" charset="0"/>
              <a:cs typeface="Arial" panose="020B0604020202020204" pitchFamily="34" charset="0"/>
            </a:endParaRPr>
          </a:p>
          <a:p>
            <a:r>
              <a:rPr lang="en-US" altLang="zh-CN" sz="1600" dirty="0">
                <a:solidFill>
                  <a:srgbClr val="FF0000"/>
                </a:solidFill>
                <a:latin typeface="Arial" panose="020B0604020202020204" pitchFamily="34" charset="0"/>
                <a:cs typeface="Arial" panose="020B0604020202020204" pitchFamily="34" charset="0"/>
              </a:rPr>
              <a:t>bunch </a:t>
            </a:r>
            <a:r>
              <a:rPr lang="en-US" altLang="zh-CN" sz="1600" dirty="0" smtClean="0">
                <a:solidFill>
                  <a:srgbClr val="FF0000"/>
                </a:solidFill>
                <a:latin typeface="Arial" panose="020B0604020202020204" pitchFamily="34" charset="0"/>
                <a:cs typeface="Arial" panose="020B0604020202020204" pitchFamily="34" charset="0"/>
              </a:rPr>
              <a:t>trains (for fixed total bunch number)</a:t>
            </a:r>
            <a:endParaRPr lang="zh-CN" altLang="en-US" sz="1600" dirty="0">
              <a:solidFill>
                <a:srgbClr val="FF0000"/>
              </a:solidFill>
              <a:latin typeface="Arial" panose="020B0604020202020204" pitchFamily="34" charset="0"/>
              <a:cs typeface="Arial" panose="020B0604020202020204" pitchFamily="34" charset="0"/>
            </a:endParaRPr>
          </a:p>
        </p:txBody>
      </p:sp>
      <p:sp>
        <p:nvSpPr>
          <p:cNvPr id="7" name="灯片编号占位符 6"/>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29</a:t>
            </a:fld>
            <a:endParaRPr lang="zh-CN" altLang="en-US">
              <a:solidFill>
                <a:prstClr val="black">
                  <a:tint val="75000"/>
                </a:prstClr>
              </a:solidFill>
            </a:endParaRPr>
          </a:p>
        </p:txBody>
      </p:sp>
    </p:spTree>
    <p:extLst>
      <p:ext uri="{BB962C8B-B14F-4D97-AF65-F5344CB8AC3E}">
        <p14:creationId xmlns:p14="http://schemas.microsoft.com/office/powerpoint/2010/main" val="2488274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915" y="603680"/>
            <a:ext cx="8239760" cy="995680"/>
          </a:xfrm>
        </p:spPr>
        <p:txBody>
          <a:bodyPr/>
          <a:lstStyle/>
          <a:p>
            <a:r>
              <a:rPr lang="en-US" altLang="zh-CN" dirty="0" smtClean="0"/>
              <a:t>Outline</a:t>
            </a:r>
            <a:endParaRPr lang="zh-CN" altLang="en-US" dirty="0"/>
          </a:p>
        </p:txBody>
      </p:sp>
      <p:sp>
        <p:nvSpPr>
          <p:cNvPr id="3" name="内容占位符 2"/>
          <p:cNvSpPr>
            <a:spLocks noGrp="1"/>
          </p:cNvSpPr>
          <p:nvPr>
            <p:ph idx="1"/>
          </p:nvPr>
        </p:nvSpPr>
        <p:spPr>
          <a:xfrm>
            <a:off x="628650" y="1918447"/>
            <a:ext cx="8387334" cy="4620466"/>
          </a:xfrm>
        </p:spPr>
        <p:txBody>
          <a:bodyPr/>
          <a:lstStyle/>
          <a:p>
            <a:pPr marL="457200" indent="-457200">
              <a:buFont typeface="+mj-lt"/>
              <a:buAutoNum type="arabicPeriod"/>
            </a:pPr>
            <a:r>
              <a:rPr lang="en-US" altLang="zh-CN" sz="2400" dirty="0" smtClean="0">
                <a:solidFill>
                  <a:srgbClr val="C00000"/>
                </a:solidFill>
              </a:rPr>
              <a:t>CEPC SRF System Design </a:t>
            </a:r>
          </a:p>
          <a:p>
            <a:pPr marL="457200" indent="-457200">
              <a:buFont typeface="+mj-lt"/>
              <a:buAutoNum type="arabicPeriod"/>
            </a:pPr>
            <a:r>
              <a:rPr lang="en-US" altLang="zh-CN" sz="2400" dirty="0"/>
              <a:t>R&amp;D Plan and Status</a:t>
            </a:r>
          </a:p>
          <a:p>
            <a:pPr marL="457200" indent="-457200">
              <a:buFont typeface="+mj-lt"/>
              <a:buAutoNum type="arabicPeriod"/>
            </a:pPr>
            <a:r>
              <a:rPr lang="en-US" altLang="zh-CN" sz="2400" dirty="0" smtClean="0"/>
              <a:t>Phase Compensation of Bunch Train</a:t>
            </a:r>
          </a:p>
          <a:p>
            <a:pPr marL="457200" indent="-457200">
              <a:buFont typeface="+mj-lt"/>
              <a:buAutoNum type="arabicPeriod"/>
            </a:pPr>
            <a:r>
              <a:rPr lang="en-US" altLang="zh-CN" sz="2400" dirty="0" smtClean="0"/>
              <a:t>Summary</a:t>
            </a:r>
            <a:endParaRPr lang="en-US" altLang="zh-CN" sz="2400" dirty="0"/>
          </a:p>
        </p:txBody>
      </p:sp>
      <p:sp>
        <p:nvSpPr>
          <p:cNvPr id="4" name="灯片编号占位符 3"/>
          <p:cNvSpPr>
            <a:spLocks noGrp="1"/>
          </p:cNvSpPr>
          <p:nvPr>
            <p:ph type="sldNum" sz="quarter" idx="12"/>
          </p:nvPr>
        </p:nvSpPr>
        <p:spPr/>
        <p:txBody>
          <a:bodyPr/>
          <a:lstStyle/>
          <a:p>
            <a:fld id="{9AE44F4C-A01D-4C37-BF07-A3DEDCA0EFDE}" type="slidenum">
              <a:rPr lang="zh-CN" altLang="en-US" smtClean="0"/>
              <a:t>3</a:t>
            </a:fld>
            <a:endParaRPr lang="zh-CN" altLang="en-US"/>
          </a:p>
        </p:txBody>
      </p:sp>
    </p:spTree>
    <p:extLst>
      <p:ext uri="{BB962C8B-B14F-4D97-AF65-F5344CB8AC3E}">
        <p14:creationId xmlns:p14="http://schemas.microsoft.com/office/powerpoint/2010/main" val="1494877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65126"/>
            <a:ext cx="9144000" cy="1325563"/>
          </a:xfrm>
        </p:spPr>
        <p:txBody>
          <a:bodyPr>
            <a:normAutofit/>
          </a:bodyPr>
          <a:lstStyle/>
          <a:p>
            <a:pPr algn="ctr"/>
            <a:r>
              <a:rPr lang="en-US" altLang="zh-CN" sz="3600" dirty="0" smtClean="0">
                <a:latin typeface="Arial" panose="020B0604020202020204" pitchFamily="34" charset="0"/>
                <a:cs typeface="Arial" panose="020B0604020202020204" pitchFamily="34" charset="0"/>
              </a:rPr>
              <a:t>Beam Dynamic Effects of Phase Variation</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p:txBody>
          <a:bodyPr>
            <a:normAutofit/>
          </a:bodyPr>
          <a:lstStyle/>
          <a:p>
            <a:pPr>
              <a:lnSpc>
                <a:spcPct val="100000"/>
              </a:lnSpc>
            </a:pPr>
            <a:r>
              <a:rPr lang="en-US" altLang="zh-CN" sz="1800" dirty="0" smtClean="0">
                <a:latin typeface="Arial" panose="020B0604020202020204" pitchFamily="34" charset="0"/>
                <a:cs typeface="Arial" panose="020B0604020202020204" pitchFamily="34" charset="0"/>
              </a:rPr>
              <a:t>Due to symmetry, phase variation will be the same for an electron and positron colliding bunch pair, interaction point will not move </a:t>
            </a:r>
          </a:p>
          <a:p>
            <a:pPr>
              <a:lnSpc>
                <a:spcPct val="100000"/>
              </a:lnSpc>
            </a:pPr>
            <a:r>
              <a:rPr lang="en-US" altLang="zh-CN" sz="1800" dirty="0" smtClean="0">
                <a:latin typeface="Arial" panose="020B0604020202020204" pitchFamily="34" charset="0"/>
                <a:cs typeface="Arial" panose="020B0604020202020204" pitchFamily="34" charset="0"/>
              </a:rPr>
              <a:t>Decrease longitudinal tune, </a:t>
            </a:r>
            <a:r>
              <a:rPr lang="en-US" altLang="zh-CN" sz="1800" dirty="0">
                <a:latin typeface="Arial" panose="020B0604020202020204" pitchFamily="34" charset="0"/>
                <a:cs typeface="Arial" panose="020B0604020202020204" pitchFamily="34" charset="0"/>
              </a:rPr>
              <a:t>tune spread between bunches </a:t>
            </a:r>
            <a:r>
              <a:rPr lang="en-US" altLang="zh-CN" sz="1800" dirty="0" smtClean="0">
                <a:latin typeface="Arial" panose="020B0604020202020204" pitchFamily="34" charset="0"/>
                <a:cs typeface="Arial" panose="020B0604020202020204" pitchFamily="34" charset="0"/>
              </a:rPr>
              <a:t>enhances Landau Damping, good for instability suppression</a:t>
            </a:r>
          </a:p>
          <a:p>
            <a:pPr>
              <a:lnSpc>
                <a:spcPct val="100000"/>
              </a:lnSpc>
            </a:pPr>
            <a:r>
              <a:rPr lang="en-US" altLang="zh-CN" sz="1800" dirty="0" smtClean="0">
                <a:latin typeface="Arial" panose="020B0604020202020204" pitchFamily="34" charset="0"/>
                <a:cs typeface="Arial" panose="020B0604020202020204" pitchFamily="34" charset="0"/>
              </a:rPr>
              <a:t>Reduce Energy Acceptance </a:t>
            </a:r>
            <a:r>
              <a:rPr lang="en-US" altLang="zh-CN" sz="1800" dirty="0">
                <a:latin typeface="Arial" panose="020B0604020202020204" pitchFamily="34" charset="0"/>
                <a:cs typeface="Arial" panose="020B0604020202020204" pitchFamily="34" charset="0"/>
              </a:rPr>
              <a:t>and </a:t>
            </a:r>
            <a:r>
              <a:rPr lang="en-US" altLang="zh-CN" sz="1800" dirty="0" smtClean="0">
                <a:latin typeface="Arial" panose="020B0604020202020204" pitchFamily="34" charset="0"/>
                <a:cs typeface="Arial" panose="020B0604020202020204" pitchFamily="34" charset="0"/>
              </a:rPr>
              <a:t>Beamstrahlung Lifetime</a:t>
            </a:r>
          </a:p>
          <a:p>
            <a:pPr>
              <a:lnSpc>
                <a:spcPct val="100000"/>
              </a:lnSpc>
            </a:pPr>
            <a:r>
              <a:rPr lang="en-US" altLang="zh-CN" sz="1800" dirty="0" smtClean="0">
                <a:latin typeface="Arial" panose="020B0604020202020204" pitchFamily="34" charset="0"/>
                <a:cs typeface="Arial" panose="020B0604020202020204" pitchFamily="34" charset="0"/>
              </a:rPr>
              <a:t>Increase bunch length, affect luminosity in crab waist collision</a:t>
            </a:r>
            <a:endParaRPr lang="zh-CN" altLang="en-US" sz="1800" dirty="0"/>
          </a:p>
        </p:txBody>
      </p:sp>
      <p:sp>
        <p:nvSpPr>
          <p:cNvPr id="4" name="灯片编号占位符 3"/>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30</a:t>
            </a:fld>
            <a:endParaRPr lang="zh-CN" altLang="en-US">
              <a:solidFill>
                <a:prstClr val="black">
                  <a:tint val="75000"/>
                </a:prstClr>
              </a:solidFill>
            </a:endParaRPr>
          </a:p>
        </p:txBody>
      </p:sp>
      <mc:AlternateContent xmlns:mc="http://schemas.openxmlformats.org/markup-compatibility/2006" xmlns:a14="http://schemas.microsoft.com/office/drawing/2010/main">
        <mc:Choice Requires="a14">
          <p:sp>
            <p:nvSpPr>
              <p:cNvPr id="5" name="文本框 4"/>
              <p:cNvSpPr txBox="1"/>
              <p:nvPr/>
            </p:nvSpPr>
            <p:spPr>
              <a:xfrm>
                <a:off x="438765" y="4917333"/>
                <a:ext cx="1888621" cy="1126975"/>
              </a:xfrm>
              <a:prstGeom prst="rect">
                <a:avLst/>
              </a:prstGeom>
              <a:noFill/>
            </p:spPr>
            <p:txBody>
              <a:bodyPr wrap="square" lIns="0" tIns="0" rIns="0" bIns="0" rtlCol="0">
                <a:spAutoFit/>
              </a:bodyPr>
              <a:lstStyle/>
              <a:p>
                <a:endParaRPr lang="en-US" altLang="zh-CN" i="1" dirty="0" smtClean="0">
                  <a:solidFill>
                    <a:prstClr val="black"/>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l-GR" altLang="zh-CN" i="1" smtClean="0">
                          <a:solidFill>
                            <a:prstClr val="black"/>
                          </a:solidFill>
                          <a:latin typeface="Cambria Math" panose="02040503050406030204" pitchFamily="18" charset="0"/>
                          <a:ea typeface="Cambria Math" panose="02040503050406030204" pitchFamily="18" charset="0"/>
                        </a:rPr>
                        <m:t>Δ</m:t>
                      </m:r>
                      <m:r>
                        <a:rPr lang="zh-CN" altLang="en-US" i="1" smtClean="0">
                          <a:solidFill>
                            <a:prstClr val="black"/>
                          </a:solidFill>
                          <a:latin typeface="Cambria Math" panose="02040503050406030204" pitchFamily="18" charset="0"/>
                          <a:ea typeface="Cambria Math" panose="02040503050406030204" pitchFamily="18" charset="0"/>
                        </a:rPr>
                        <m:t>𝜙</m:t>
                      </m:r>
                      <m:r>
                        <a:rPr lang="en-US" altLang="zh-CN" i="1">
                          <a:solidFill>
                            <a:prstClr val="black"/>
                          </a:solidFill>
                          <a:latin typeface="Cambria Math" panose="02040503050406030204" pitchFamily="18" charset="0"/>
                          <a:ea typeface="Cambria Math" panose="02040503050406030204" pitchFamily="18" charset="0"/>
                        </a:rPr>
                        <m:t>∝</m:t>
                      </m:r>
                      <m:f>
                        <m:fPr>
                          <m:ctrlPr>
                            <a:rPr lang="en-US" altLang="zh-CN" i="1">
                              <a:solidFill>
                                <a:prstClr val="black"/>
                              </a:solidFill>
                              <a:latin typeface="Cambria Math" panose="02040503050406030204" pitchFamily="18" charset="0"/>
                              <a:ea typeface="Cambria Math" panose="02040503050406030204" pitchFamily="18" charset="0"/>
                            </a:rPr>
                          </m:ctrlPr>
                        </m:fPr>
                        <m:num>
                          <m:r>
                            <a:rPr lang="en-US" altLang="zh-CN" b="0" i="1" smtClean="0">
                              <a:solidFill>
                                <a:prstClr val="black"/>
                              </a:solidFill>
                              <a:latin typeface="Cambria Math" panose="02040503050406030204" pitchFamily="18" charset="0"/>
                              <a:ea typeface="Cambria Math" panose="02040503050406030204" pitchFamily="18" charset="0"/>
                            </a:rPr>
                            <m:t>−</m:t>
                          </m:r>
                          <m:r>
                            <a:rPr lang="en-US" altLang="zh-CN" i="1">
                              <a:solidFill>
                                <a:prstClr val="black"/>
                              </a:solidFill>
                              <a:latin typeface="Cambria Math" panose="02040503050406030204" pitchFamily="18" charset="0"/>
                            </a:rPr>
                            <m:t>2</m:t>
                          </m:r>
                          <m:r>
                            <a:rPr lang="en-US" altLang="zh-CN" i="1">
                              <a:solidFill>
                                <a:prstClr val="black"/>
                              </a:solidFill>
                              <a:latin typeface="Cambria Math" panose="02040503050406030204" pitchFamily="18" charset="0"/>
                            </a:rPr>
                            <m:t>𝑘𝑞𝑁</m:t>
                          </m:r>
                        </m:num>
                        <m:den>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𝑉</m:t>
                              </m:r>
                            </m:e>
                            <m:sub>
                              <m:r>
                                <a:rPr lang="en-US" altLang="zh-CN" i="1">
                                  <a:solidFill>
                                    <a:prstClr val="black"/>
                                  </a:solidFill>
                                  <a:latin typeface="Cambria Math" panose="02040503050406030204" pitchFamily="18" charset="0"/>
                                  <a:ea typeface="Cambria Math" panose="02040503050406030204" pitchFamily="18" charset="0"/>
                                </a:rPr>
                                <m:t>𝑐</m:t>
                              </m:r>
                              <m:r>
                                <a:rPr lang="en-US" altLang="zh-CN" i="1">
                                  <a:solidFill>
                                    <a:prstClr val="black"/>
                                  </a:solidFill>
                                  <a:latin typeface="Cambria Math" panose="02040503050406030204" pitchFamily="18" charset="0"/>
                                </a:rPr>
                                <m:t>0</m:t>
                              </m:r>
                            </m:sub>
                          </m:sSub>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𝜙</m:t>
                                  </m:r>
                                </m:e>
                                <m:sub>
                                  <m:r>
                                    <a:rPr lang="en-US" altLang="zh-CN" i="1">
                                      <a:solidFill>
                                        <a:prstClr val="black"/>
                                      </a:solidFill>
                                      <a:latin typeface="Cambria Math" panose="02040503050406030204" pitchFamily="18" charset="0"/>
                                    </a:rPr>
                                    <m:t>0</m:t>
                                  </m:r>
                                </m:sub>
                              </m:sSub>
                            </m:e>
                          </m:func>
                        </m:den>
                      </m:f>
                    </m:oMath>
                  </m:oMathPara>
                </a14:m>
                <a:endParaRPr lang="en-US" altLang="zh-CN" dirty="0" smtClean="0">
                  <a:solidFill>
                    <a:prstClr val="black"/>
                  </a:solidFill>
                </a:endParaRPr>
              </a:p>
              <a:p>
                <a:endParaRPr lang="zh-CN" altLang="en-US" dirty="0">
                  <a:solidFill>
                    <a:prstClr val="black"/>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438765" y="4917333"/>
                <a:ext cx="1888621" cy="1126975"/>
              </a:xfrm>
              <a:prstGeom prst="rect">
                <a:avLst/>
              </a:prstGeom>
              <a:blipFill rotWithShape="0">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528510" y="4458075"/>
                <a:ext cx="15809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altLang="zh-CN" i="1">
                          <a:solidFill>
                            <a:prstClr val="black"/>
                          </a:solidFill>
                          <a:latin typeface="Cambria Math" panose="02040503050406030204" pitchFamily="18" charset="0"/>
                          <a:ea typeface="Cambria Math" panose="02040503050406030204" pitchFamily="18" charset="0"/>
                        </a:rPr>
                        <m:t>Δ</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𝑉</m:t>
                          </m:r>
                        </m:e>
                        <m:sub>
                          <m:r>
                            <a:rPr lang="en-US" altLang="zh-CN" i="1">
                              <a:solidFill>
                                <a:prstClr val="black"/>
                              </a:solidFill>
                              <a:latin typeface="Cambria Math" panose="02040503050406030204" pitchFamily="18" charset="0"/>
                              <a:ea typeface="Cambria Math" panose="02040503050406030204" pitchFamily="18" charset="0"/>
                            </a:rPr>
                            <m:t>𝑐</m:t>
                          </m:r>
                        </m:sub>
                      </m:sSub>
                      <m:r>
                        <a:rPr lang="en-US" altLang="zh-CN" i="1">
                          <a:solidFill>
                            <a:prstClr val="black"/>
                          </a:solidFill>
                          <a:latin typeface="Cambria Math" panose="02040503050406030204" pitchFamily="18" charset="0"/>
                          <a:ea typeface="Cambria Math" panose="02040503050406030204" pitchFamily="18" charset="0"/>
                        </a:rPr>
                        <m:t>∝</m:t>
                      </m:r>
                      <m:r>
                        <a:rPr lang="en-US" altLang="zh-CN" i="1">
                          <a:solidFill>
                            <a:prstClr val="black"/>
                          </a:solidFill>
                          <a:latin typeface="Cambria Math" panose="02040503050406030204" pitchFamily="18" charset="0"/>
                        </a:rPr>
                        <m:t>−2</m:t>
                      </m:r>
                      <m:r>
                        <a:rPr lang="en-US" altLang="zh-CN" i="1">
                          <a:solidFill>
                            <a:prstClr val="black"/>
                          </a:solidFill>
                          <a:latin typeface="Cambria Math" panose="02040503050406030204" pitchFamily="18" charset="0"/>
                        </a:rPr>
                        <m:t>𝑘𝑞𝑁</m:t>
                      </m:r>
                    </m:oMath>
                  </m:oMathPara>
                </a14:m>
                <a:endParaRPr lang="en-US" altLang="zh-CN" i="1" dirty="0">
                  <a:solidFill>
                    <a:prstClr val="black"/>
                  </a:solidFill>
                  <a:latin typeface="Cambria Math" panose="02040503050406030204" pitchFamily="18" charset="0"/>
                  <a:ea typeface="Cambria Math" panose="020405030504060302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28510" y="4458075"/>
                <a:ext cx="1580946" cy="369332"/>
              </a:xfrm>
              <a:prstGeom prst="rect">
                <a:avLst/>
              </a:prstGeom>
              <a:blipFill rotWithShape="0">
                <a:blip r:embed="rId3"/>
                <a:stretch>
                  <a:fillRect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2999713" y="4434592"/>
                <a:ext cx="3023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ea typeface="Cambria Math" panose="02040503050406030204" pitchFamily="18" charset="0"/>
                            </a:rPr>
                          </m:ctrlPr>
                        </m:sSubPr>
                        <m:e>
                          <m:r>
                            <a:rPr lang="zh-CN" altLang="el-GR" i="1">
                              <a:solidFill>
                                <a:prstClr val="black"/>
                              </a:solidFill>
                              <a:latin typeface="Cambria Math" panose="02040503050406030204" pitchFamily="18" charset="0"/>
                              <a:ea typeface="Cambria Math" panose="02040503050406030204" pitchFamily="18" charset="0"/>
                            </a:rPr>
                            <m:t>𝜂</m:t>
                          </m:r>
                          <m:r>
                            <a:rPr lang="en-US" altLang="zh-CN" i="1">
                              <a:solidFill>
                                <a:prstClr val="black"/>
                              </a:solidFill>
                              <a:latin typeface="Cambria Math" panose="02040503050406030204" pitchFamily="18" charset="0"/>
                              <a:ea typeface="Cambria Math" panose="02040503050406030204" pitchFamily="18" charset="0"/>
                            </a:rPr>
                            <m:t> ~</m:t>
                          </m:r>
                          <m:r>
                            <a:rPr lang="en-US" altLang="zh-CN" b="0" i="1" smtClean="0">
                              <a:solidFill>
                                <a:prstClr val="black"/>
                              </a:solidFill>
                              <a:latin typeface="Cambria Math" panose="02040503050406030204" pitchFamily="18" charset="0"/>
                              <a:ea typeface="Cambria Math" panose="02040503050406030204" pitchFamily="18" charset="0"/>
                            </a:rPr>
                            <m:t> </m:t>
                          </m:r>
                          <m:r>
                            <a:rPr lang="zh-CN" altLang="el-GR" i="1">
                              <a:solidFill>
                                <a:prstClr val="black"/>
                              </a:solidFill>
                              <a:latin typeface="Cambria Math" panose="02040503050406030204" pitchFamily="18" charset="0"/>
                              <a:ea typeface="Cambria Math" panose="02040503050406030204" pitchFamily="18" charset="0"/>
                            </a:rPr>
                            <m:t>𝜂</m:t>
                          </m:r>
                        </m:e>
                        <m:sub>
                          <m:r>
                            <m:rPr>
                              <m:sty m:val="p"/>
                            </m:rPr>
                            <a:rPr lang="en-US" altLang="zh-CN" b="0" i="0" smtClean="0">
                              <a:solidFill>
                                <a:prstClr val="black"/>
                              </a:solidFill>
                              <a:latin typeface="Cambria Math" panose="02040503050406030204" pitchFamily="18" charset="0"/>
                              <a:ea typeface="Cambria Math" panose="02040503050406030204" pitchFamily="18" charset="0"/>
                            </a:rPr>
                            <m:t>RF</m:t>
                          </m:r>
                        </m:sub>
                      </m:sSub>
                      <m:r>
                        <a:rPr lang="en-US" altLang="zh-CN" i="1">
                          <a:solidFill>
                            <a:prstClr val="black"/>
                          </a:solidFill>
                          <a:latin typeface="Cambria Math" panose="02040503050406030204" pitchFamily="18" charset="0"/>
                          <a:ea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𝑉</m:t>
                          </m:r>
                        </m:e>
                        <m:sub>
                          <m:r>
                            <a:rPr lang="en-US" altLang="zh-CN" i="1">
                              <a:solidFill>
                                <a:prstClr val="black"/>
                              </a:solidFill>
                              <a:latin typeface="Cambria Math" panose="02040503050406030204" pitchFamily="18" charset="0"/>
                              <a:ea typeface="Cambria Math" panose="02040503050406030204" pitchFamily="18" charset="0"/>
                            </a:rPr>
                            <m:t>𝑐</m:t>
                          </m:r>
                        </m:sub>
                      </m:sSub>
                      <m:r>
                        <a:rPr lang="en-US" altLang="zh-CN" b="0" i="1" smtClean="0">
                          <a:solidFill>
                            <a:prstClr val="black"/>
                          </a:solidFill>
                          <a:latin typeface="Cambria Math" panose="02040503050406030204" pitchFamily="18" charset="0"/>
                          <a:ea typeface="Cambria Math" panose="02040503050406030204" pitchFamily="18" charset="0"/>
                        </a:rPr>
                        <m:t>(</m:t>
                      </m:r>
                      <m:r>
                        <m:rPr>
                          <m:sty m:val="p"/>
                        </m:rPr>
                        <a:rPr lang="en-US" altLang="zh-CN" b="0" i="0" smtClean="0">
                          <a:solidFill>
                            <a:prstClr val="black"/>
                          </a:solidFill>
                          <a:latin typeface="Cambria Math" panose="02040503050406030204" pitchFamily="18" charset="0"/>
                          <a:ea typeface="Cambria Math" panose="02040503050406030204" pitchFamily="18" charset="0"/>
                        </a:rPr>
                        <m:t>sin</m:t>
                      </m:r>
                      <m:r>
                        <a:rPr lang="zh-CN" altLang="en-US" i="1">
                          <a:solidFill>
                            <a:prstClr val="black"/>
                          </a:solidFill>
                          <a:latin typeface="Cambria Math" panose="02040503050406030204" pitchFamily="18" charset="0"/>
                          <a:ea typeface="Cambria Math" panose="02040503050406030204" pitchFamily="18" charset="0"/>
                        </a:rPr>
                        <m:t>𝜙</m:t>
                      </m:r>
                      <m:r>
                        <a:rPr lang="en-US" altLang="zh-CN" b="0" i="1" smtClean="0">
                          <a:solidFill>
                            <a:prstClr val="black"/>
                          </a:solidFill>
                          <a:latin typeface="Cambria Math" panose="02040503050406030204" pitchFamily="18" charset="0"/>
                          <a:ea typeface="Cambria Math" panose="02040503050406030204" pitchFamily="18" charset="0"/>
                        </a:rPr>
                        <m:t>−</m:t>
                      </m:r>
                      <m:r>
                        <a:rPr lang="zh-CN" altLang="en-US" i="1">
                          <a:solidFill>
                            <a:prstClr val="black"/>
                          </a:solidFill>
                          <a:latin typeface="Cambria Math" panose="02040503050406030204" pitchFamily="18" charset="0"/>
                          <a:ea typeface="Cambria Math" panose="02040503050406030204" pitchFamily="18" charset="0"/>
                        </a:rPr>
                        <m:t>𝜙</m:t>
                      </m:r>
                      <m:r>
                        <m:rPr>
                          <m:sty m:val="p"/>
                        </m:rPr>
                        <a:rPr lang="en-US" altLang="zh-CN" b="0" i="0" smtClean="0">
                          <a:solidFill>
                            <a:prstClr val="black"/>
                          </a:solidFill>
                          <a:latin typeface="Cambria Math" panose="02040503050406030204" pitchFamily="18" charset="0"/>
                          <a:ea typeface="Cambria Math" panose="02040503050406030204" pitchFamily="18" charset="0"/>
                        </a:rPr>
                        <m:t>cos</m:t>
                      </m:r>
                      <m:r>
                        <a:rPr lang="zh-CN" altLang="en-US" i="1">
                          <a:solidFill>
                            <a:prstClr val="black"/>
                          </a:solidFill>
                          <a:latin typeface="Cambria Math" panose="02040503050406030204" pitchFamily="18" charset="0"/>
                          <a:ea typeface="Cambria Math" panose="02040503050406030204" pitchFamily="18" charset="0"/>
                        </a:rPr>
                        <m:t>𝜙</m:t>
                      </m:r>
                      <m:r>
                        <a:rPr lang="en-US" altLang="zh-CN" b="0" i="1" smtClean="0">
                          <a:solidFill>
                            <a:prstClr val="black"/>
                          </a:solidFill>
                          <a:latin typeface="Cambria Math" panose="02040503050406030204" pitchFamily="18" charset="0"/>
                          <a:ea typeface="Cambria Math" panose="02040503050406030204" pitchFamily="18" charset="0"/>
                        </a:rPr>
                        <m:t>)</m:t>
                      </m:r>
                    </m:oMath>
                  </m:oMathPara>
                </a14:m>
                <a:endParaRPr lang="zh-CN" altLang="en-US" dirty="0"/>
              </a:p>
            </p:txBody>
          </p:sp>
        </mc:Choice>
        <mc:Fallback xmlns="">
          <p:sp>
            <p:nvSpPr>
              <p:cNvPr id="7" name="矩形 6"/>
              <p:cNvSpPr>
                <a:spLocks noRot="1" noChangeAspect="1" noMove="1" noResize="1" noEditPoints="1" noAdjustHandles="1" noChangeArrowheads="1" noChangeShapeType="1" noTextEdit="1"/>
              </p:cNvSpPr>
              <p:nvPr/>
            </p:nvSpPr>
            <p:spPr>
              <a:xfrm>
                <a:off x="2999713" y="4434592"/>
                <a:ext cx="3023327" cy="369332"/>
              </a:xfrm>
              <a:prstGeom prst="rect">
                <a:avLst/>
              </a:prstGeom>
              <a:blipFill rotWithShape="0">
                <a:blip r:embed="rId4"/>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6647353" y="4610155"/>
                <a:ext cx="1470082" cy="3700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ea typeface="Cambria Math" panose="02040503050406030204" pitchFamily="18" charset="0"/>
                            </a:rPr>
                          </m:ctrlPr>
                        </m:sSubPr>
                        <m:e>
                          <m:r>
                            <a:rPr lang="zh-CN" altLang="en-US" i="1" smtClean="0">
                              <a:solidFill>
                                <a:prstClr val="black"/>
                              </a:solidFill>
                              <a:latin typeface="Cambria Math" panose="02040503050406030204" pitchFamily="18" charset="0"/>
                              <a:ea typeface="Cambria Math" panose="02040503050406030204" pitchFamily="18" charset="0"/>
                            </a:rPr>
                            <m:t>𝜏</m:t>
                          </m:r>
                        </m:e>
                        <m:sub>
                          <m:r>
                            <a:rPr lang="en-US" altLang="zh-CN" b="0" i="1" smtClean="0">
                              <a:solidFill>
                                <a:prstClr val="black"/>
                              </a:solidFill>
                              <a:latin typeface="Cambria Math" panose="02040503050406030204" pitchFamily="18" charset="0"/>
                              <a:ea typeface="Cambria Math" panose="02040503050406030204" pitchFamily="18" charset="0"/>
                            </a:rPr>
                            <m:t>𝐵𝑆</m:t>
                          </m:r>
                        </m:sub>
                      </m:sSub>
                      <m:r>
                        <a:rPr lang="en-US" altLang="zh-CN" i="1">
                          <a:solidFill>
                            <a:prstClr val="black"/>
                          </a:solidFill>
                          <a:latin typeface="Cambria Math" panose="02040503050406030204" pitchFamily="18" charset="0"/>
                          <a:ea typeface="Cambria Math" panose="02040503050406030204" pitchFamily="18" charset="0"/>
                        </a:rPr>
                        <m:t>∝</m:t>
                      </m:r>
                      <m:sSup>
                        <m:sSupPr>
                          <m:ctrlPr>
                            <a:rPr lang="en-US" altLang="zh-CN" i="1" smtClean="0">
                              <a:solidFill>
                                <a:prstClr val="black"/>
                              </a:solidFill>
                              <a:latin typeface="Cambria Math" panose="02040503050406030204" pitchFamily="18" charset="0"/>
                              <a:ea typeface="Cambria Math" panose="02040503050406030204" pitchFamily="18" charset="0"/>
                            </a:rPr>
                          </m:ctrlPr>
                        </m:sSupPr>
                        <m:e>
                          <m:r>
                            <a:rPr lang="en-US" altLang="zh-CN" b="0" i="1" smtClean="0">
                              <a:solidFill>
                                <a:prstClr val="black"/>
                              </a:solidFill>
                              <a:latin typeface="Cambria Math" panose="02040503050406030204" pitchFamily="18" charset="0"/>
                              <a:ea typeface="Cambria Math" panose="02040503050406030204" pitchFamily="18" charset="0"/>
                            </a:rPr>
                            <m:t>𝑒</m:t>
                          </m:r>
                        </m:e>
                        <m:sup>
                          <m:r>
                            <a:rPr lang="en-US" altLang="zh-CN" b="0" i="1" smtClean="0">
                              <a:solidFill>
                                <a:prstClr val="black"/>
                              </a:solidFill>
                              <a:latin typeface="Cambria Math" panose="02040503050406030204" pitchFamily="18" charset="0"/>
                              <a:ea typeface="Cambria Math" panose="02040503050406030204" pitchFamily="18" charset="0"/>
                            </a:rPr>
                            <m:t>𝐴</m:t>
                          </m:r>
                          <m:r>
                            <a:rPr lang="zh-CN" altLang="el-GR" i="1">
                              <a:solidFill>
                                <a:prstClr val="black"/>
                              </a:solidFill>
                              <a:latin typeface="Cambria Math" panose="02040503050406030204" pitchFamily="18" charset="0"/>
                              <a:ea typeface="Cambria Math" panose="02040503050406030204" pitchFamily="18" charset="0"/>
                            </a:rPr>
                            <m:t>𝜂</m:t>
                          </m:r>
                        </m:sup>
                      </m:sSup>
                      <m:sSup>
                        <m:sSupPr>
                          <m:ctrlPr>
                            <a:rPr lang="en-US" altLang="zh-CN" i="1" smtClean="0">
                              <a:solidFill>
                                <a:prstClr val="black"/>
                              </a:solidFill>
                              <a:latin typeface="Cambria Math" panose="02040503050406030204" pitchFamily="18" charset="0"/>
                              <a:ea typeface="Cambria Math" panose="02040503050406030204" pitchFamily="18" charset="0"/>
                            </a:rPr>
                          </m:ctrlPr>
                        </m:sSupPr>
                        <m:e>
                          <m:r>
                            <a:rPr lang="zh-CN" altLang="el-GR" i="1">
                              <a:solidFill>
                                <a:prstClr val="black"/>
                              </a:solidFill>
                              <a:latin typeface="Cambria Math" panose="02040503050406030204" pitchFamily="18" charset="0"/>
                              <a:ea typeface="Cambria Math" panose="02040503050406030204" pitchFamily="18" charset="0"/>
                            </a:rPr>
                            <m:t>𝜂</m:t>
                          </m:r>
                        </m:e>
                        <m:sup>
                          <m:r>
                            <a:rPr lang="en-US" altLang="zh-CN" b="0" i="1" smtClean="0">
                              <a:solidFill>
                                <a:prstClr val="black"/>
                              </a:solidFill>
                              <a:latin typeface="Cambria Math" panose="02040503050406030204" pitchFamily="18" charset="0"/>
                              <a:ea typeface="Cambria Math" panose="02040503050406030204" pitchFamily="18" charset="0"/>
                            </a:rPr>
                            <m:t>𝐵</m:t>
                          </m:r>
                        </m:sup>
                      </m:sSup>
                    </m:oMath>
                  </m:oMathPara>
                </a14:m>
                <a:endParaRPr lang="zh-CN" altLang="en-US" dirty="0"/>
              </a:p>
            </p:txBody>
          </p:sp>
        </mc:Choice>
        <mc:Fallback xmlns="">
          <p:sp>
            <p:nvSpPr>
              <p:cNvPr id="8" name="矩形 7"/>
              <p:cNvSpPr>
                <a:spLocks noRot="1" noChangeAspect="1" noMove="1" noResize="1" noEditPoints="1" noAdjustHandles="1" noChangeArrowheads="1" noChangeShapeType="1" noTextEdit="1"/>
              </p:cNvSpPr>
              <p:nvPr/>
            </p:nvSpPr>
            <p:spPr>
              <a:xfrm>
                <a:off x="6647353" y="4610155"/>
                <a:ext cx="1470082" cy="370038"/>
              </a:xfrm>
              <a:prstGeom prst="rect">
                <a:avLst/>
              </a:prstGeom>
              <a:blipFill rotWithShape="0">
                <a:blip r:embed="rId5"/>
                <a:stretch>
                  <a:fillRect b="-8197"/>
                </a:stretch>
              </a:blipFill>
            </p:spPr>
            <p:txBody>
              <a:bodyPr/>
              <a:lstStyle/>
              <a:p>
                <a:r>
                  <a:rPr lang="zh-CN" altLang="en-US">
                    <a:noFill/>
                  </a:rPr>
                  <a:t> </a:t>
                </a:r>
              </a:p>
            </p:txBody>
          </p:sp>
        </mc:Fallback>
      </mc:AlternateContent>
      <p:sp>
        <p:nvSpPr>
          <p:cNvPr id="9" name="矩形 8"/>
          <p:cNvSpPr/>
          <p:nvPr/>
        </p:nvSpPr>
        <p:spPr>
          <a:xfrm>
            <a:off x="5916896" y="4401010"/>
            <a:ext cx="300082" cy="369332"/>
          </a:xfrm>
          <a:prstGeom prst="rect">
            <a:avLst/>
          </a:prstGeom>
        </p:spPr>
        <p:txBody>
          <a:bodyPr wrap="none">
            <a:spAutoFit/>
          </a:bodyPr>
          <a:lstStyle/>
          <a:p>
            <a:r>
              <a:rPr lang="en-US" altLang="zh-CN" dirty="0">
                <a:solidFill>
                  <a:srgbClr val="FF0000"/>
                </a:solidFill>
                <a:latin typeface="Arial" panose="020B0604020202020204" pitchFamily="34" charset="0"/>
                <a:cs typeface="Arial" panose="020B0604020202020204" pitchFamily="34" charset="0"/>
              </a:rPr>
              <a:t>↓</a:t>
            </a:r>
            <a:endParaRPr lang="zh-CN" altLang="en-US" dirty="0">
              <a:solidFill>
                <a:srgbClr val="FF0000"/>
              </a:solidFill>
              <a:latin typeface="Arial" panose="020B0604020202020204" pitchFamily="34" charset="0"/>
              <a:cs typeface="Arial" panose="020B0604020202020204" pitchFamily="34" charset="0"/>
            </a:endParaRPr>
          </a:p>
        </p:txBody>
      </p:sp>
      <p:sp>
        <p:nvSpPr>
          <p:cNvPr id="10" name="矩形 9"/>
          <p:cNvSpPr/>
          <p:nvPr/>
        </p:nvSpPr>
        <p:spPr>
          <a:xfrm>
            <a:off x="8117435" y="4610155"/>
            <a:ext cx="300082" cy="369332"/>
          </a:xfrm>
          <a:prstGeom prst="rect">
            <a:avLst/>
          </a:prstGeom>
        </p:spPr>
        <p:txBody>
          <a:bodyPr wrap="none">
            <a:spAutoFit/>
          </a:bodyPr>
          <a:lstStyle/>
          <a:p>
            <a:r>
              <a:rPr lang="en-US" altLang="zh-CN" dirty="0">
                <a:solidFill>
                  <a:srgbClr val="FF0000"/>
                </a:solidFill>
                <a:latin typeface="Arial" panose="020B0604020202020204" pitchFamily="34" charset="0"/>
                <a:cs typeface="Arial" panose="020B0604020202020204" pitchFamily="34" charset="0"/>
              </a:rPr>
              <a:t>↓</a:t>
            </a:r>
            <a:endParaRPr lang="zh-CN" altLang="en-US" dirty="0">
              <a:solidFill>
                <a:srgbClr val="FF0000"/>
              </a:solidFill>
              <a:latin typeface="Arial" panose="020B0604020202020204" pitchFamily="34" charset="0"/>
              <a:cs typeface="Arial" panose="020B0604020202020204" pitchFamily="34" charset="0"/>
            </a:endParaRPr>
          </a:p>
        </p:txBody>
      </p:sp>
      <p:sp>
        <p:nvSpPr>
          <p:cNvPr id="11" name="矩形 10"/>
          <p:cNvSpPr/>
          <p:nvPr/>
        </p:nvSpPr>
        <p:spPr>
          <a:xfrm>
            <a:off x="2199201" y="4433210"/>
            <a:ext cx="300082" cy="369332"/>
          </a:xfrm>
          <a:prstGeom prst="rect">
            <a:avLst/>
          </a:prstGeom>
        </p:spPr>
        <p:txBody>
          <a:bodyPr wrap="none">
            <a:spAutoFit/>
          </a:bodyPr>
          <a:lstStyle/>
          <a:p>
            <a:r>
              <a:rPr lang="en-US" altLang="zh-CN" dirty="0" smtClean="0">
                <a:solidFill>
                  <a:srgbClr val="FF0000"/>
                </a:solidFill>
                <a:latin typeface="Arial" panose="020B0604020202020204" pitchFamily="34" charset="0"/>
                <a:cs typeface="Arial" panose="020B0604020202020204" pitchFamily="34" charset="0"/>
              </a:rPr>
              <a:t>↓</a:t>
            </a:r>
            <a:endParaRPr lang="zh-CN" altLang="en-US" dirty="0">
              <a:solidFill>
                <a:srgbClr val="FF0000"/>
              </a:solidFill>
              <a:latin typeface="Arial" panose="020B0604020202020204" pitchFamily="34" charset="0"/>
              <a:cs typeface="Arial" panose="020B0604020202020204" pitchFamily="34" charset="0"/>
            </a:endParaRPr>
          </a:p>
        </p:txBody>
      </p:sp>
      <p:sp>
        <p:nvSpPr>
          <p:cNvPr id="12" name="矩形 11"/>
          <p:cNvSpPr/>
          <p:nvPr/>
        </p:nvSpPr>
        <p:spPr>
          <a:xfrm>
            <a:off x="2199201" y="5285523"/>
            <a:ext cx="300082" cy="369332"/>
          </a:xfrm>
          <a:prstGeom prst="rect">
            <a:avLst/>
          </a:prstGeom>
        </p:spPr>
        <p:txBody>
          <a:bodyPr wrap="none">
            <a:spAutoFit/>
          </a:bodyPr>
          <a:lstStyle/>
          <a:p>
            <a:r>
              <a:rPr lang="en-US" altLang="zh-CN" dirty="0">
                <a:solidFill>
                  <a:srgbClr val="FF0000"/>
                </a:solidFill>
                <a:latin typeface="Arial" panose="020B0604020202020204" pitchFamily="34" charset="0"/>
                <a:cs typeface="Arial" panose="020B0604020202020204" pitchFamily="34" charset="0"/>
              </a:rPr>
              <a:t>↓</a:t>
            </a:r>
            <a:endParaRPr lang="zh-CN" altLang="en-US"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矩形 12"/>
              <p:cNvSpPr/>
              <p:nvPr/>
            </p:nvSpPr>
            <p:spPr>
              <a:xfrm>
                <a:off x="3003322" y="5030355"/>
                <a:ext cx="1569917"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ea typeface="Cambria Math" panose="02040503050406030204" pitchFamily="18" charset="0"/>
                            </a:rPr>
                          </m:ctrlPr>
                        </m:sSubPr>
                        <m:e>
                          <m:r>
                            <a:rPr lang="zh-CN" altLang="en-US" i="1" smtClean="0">
                              <a:solidFill>
                                <a:prstClr val="black"/>
                              </a:solidFill>
                              <a:latin typeface="Cambria Math" panose="02040503050406030204" pitchFamily="18" charset="0"/>
                              <a:ea typeface="Cambria Math" panose="02040503050406030204" pitchFamily="18" charset="0"/>
                            </a:rPr>
                            <m:t>𝜎</m:t>
                          </m:r>
                        </m:e>
                        <m:sub>
                          <m:r>
                            <a:rPr lang="en-US" altLang="zh-CN" b="0" i="1" smtClean="0">
                              <a:solidFill>
                                <a:prstClr val="black"/>
                              </a:solidFill>
                              <a:latin typeface="Cambria Math" panose="02040503050406030204" pitchFamily="18" charset="0"/>
                              <a:ea typeface="Cambria Math" panose="02040503050406030204" pitchFamily="18" charset="0"/>
                            </a:rPr>
                            <m:t>𝑧</m:t>
                          </m:r>
                        </m:sub>
                      </m:sSub>
                      <m:r>
                        <a:rPr lang="en-US" altLang="zh-CN" i="1">
                          <a:solidFill>
                            <a:prstClr val="black"/>
                          </a:solidFill>
                          <a:latin typeface="Cambria Math" panose="02040503050406030204" pitchFamily="18" charset="0"/>
                          <a:ea typeface="Cambria Math" panose="02040503050406030204" pitchFamily="18" charset="0"/>
                        </a:rPr>
                        <m:t>∝</m:t>
                      </m:r>
                      <m:rad>
                        <m:radPr>
                          <m:degHide m:val="on"/>
                          <m:ctrlPr>
                            <a:rPr lang="en-US" altLang="zh-CN" i="1" smtClean="0">
                              <a:solidFill>
                                <a:prstClr val="black"/>
                              </a:solidFill>
                              <a:latin typeface="Cambria Math" panose="02040503050406030204" pitchFamily="18" charset="0"/>
                              <a:ea typeface="Cambria Math" panose="02040503050406030204" pitchFamily="18" charset="0"/>
                            </a:rPr>
                          </m:ctrlPr>
                        </m:radPr>
                        <m:deg/>
                        <m:e>
                          <m:f>
                            <m:fPr>
                              <m:ctrlPr>
                                <a:rPr lang="en-US" altLang="zh-CN" i="1" smtClean="0">
                                  <a:solidFill>
                                    <a:prstClr val="black"/>
                                  </a:solidFill>
                                  <a:latin typeface="Cambria Math" panose="02040503050406030204" pitchFamily="18" charset="0"/>
                                  <a:ea typeface="Cambria Math" panose="02040503050406030204" pitchFamily="18" charset="0"/>
                                </a:rPr>
                              </m:ctrlPr>
                            </m:fPr>
                            <m:num>
                              <m:r>
                                <a:rPr lang="en-US" altLang="zh-CN" b="0" i="1" smtClean="0">
                                  <a:solidFill>
                                    <a:prstClr val="black"/>
                                  </a:solidFill>
                                  <a:latin typeface="Cambria Math" panose="02040503050406030204" pitchFamily="18" charset="0"/>
                                  <a:ea typeface="Cambria Math" panose="02040503050406030204" pitchFamily="18" charset="0"/>
                                </a:rPr>
                                <m:t>1</m:t>
                              </m:r>
                            </m:num>
                            <m:den>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𝑉</m:t>
                                  </m:r>
                                </m:e>
                                <m:sub>
                                  <m:r>
                                    <a:rPr lang="en-US" altLang="zh-CN" i="1">
                                      <a:solidFill>
                                        <a:prstClr val="black"/>
                                      </a:solidFill>
                                      <a:latin typeface="Cambria Math" panose="02040503050406030204" pitchFamily="18" charset="0"/>
                                      <a:ea typeface="Cambria Math" panose="02040503050406030204" pitchFamily="18" charset="0"/>
                                    </a:rPr>
                                    <m:t>𝑐</m:t>
                                  </m:r>
                                </m:sub>
                              </m:sSub>
                              <m:r>
                                <m:rPr>
                                  <m:sty m:val="p"/>
                                </m:rPr>
                                <a:rPr lang="en-US" altLang="zh-CN">
                                  <a:solidFill>
                                    <a:prstClr val="black"/>
                                  </a:solidFill>
                                  <a:latin typeface="Cambria Math" panose="02040503050406030204" pitchFamily="18" charset="0"/>
                                  <a:ea typeface="Cambria Math" panose="02040503050406030204" pitchFamily="18" charset="0"/>
                                </a:rPr>
                                <m:t>sin</m:t>
                              </m:r>
                              <m:r>
                                <a:rPr lang="zh-CN" altLang="en-US" i="1">
                                  <a:solidFill>
                                    <a:prstClr val="black"/>
                                  </a:solidFill>
                                  <a:latin typeface="Cambria Math" panose="02040503050406030204" pitchFamily="18" charset="0"/>
                                  <a:ea typeface="Cambria Math" panose="02040503050406030204" pitchFamily="18" charset="0"/>
                                </a:rPr>
                                <m:t>𝜙</m:t>
                              </m:r>
                            </m:den>
                          </m:f>
                        </m:e>
                      </m:rad>
                    </m:oMath>
                  </m:oMathPara>
                </a14:m>
                <a:endParaRPr lang="zh-CN"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3003322" y="5030355"/>
                <a:ext cx="1569917" cy="910699"/>
              </a:xfrm>
              <a:prstGeom prst="rect">
                <a:avLst/>
              </a:prstGeom>
              <a:blipFill rotWithShape="0">
                <a:blip r:embed="rId6"/>
                <a:stretch>
                  <a:fillRect/>
                </a:stretch>
              </a:blipFill>
            </p:spPr>
            <p:txBody>
              <a:bodyPr/>
              <a:lstStyle/>
              <a:p>
                <a:r>
                  <a:rPr lang="zh-CN" altLang="en-US">
                    <a:noFill/>
                  </a:rPr>
                  <a:t> </a:t>
                </a:r>
              </a:p>
            </p:txBody>
          </p:sp>
        </mc:Fallback>
      </mc:AlternateContent>
      <p:sp>
        <p:nvSpPr>
          <p:cNvPr id="14" name="矩形 13"/>
          <p:cNvSpPr/>
          <p:nvPr/>
        </p:nvSpPr>
        <p:spPr>
          <a:xfrm rot="10800000">
            <a:off x="4573239" y="5403448"/>
            <a:ext cx="300082" cy="369332"/>
          </a:xfrm>
          <a:prstGeom prst="rect">
            <a:avLst/>
          </a:prstGeom>
        </p:spPr>
        <p:txBody>
          <a:bodyPr wrap="none">
            <a:spAutoFit/>
          </a:bodyPr>
          <a:lstStyle/>
          <a:p>
            <a:r>
              <a:rPr lang="en-US" altLang="zh-CN" dirty="0" smtClean="0">
                <a:solidFill>
                  <a:srgbClr val="FF0000"/>
                </a:solidFill>
                <a:latin typeface="Arial" panose="020B0604020202020204" pitchFamily="34" charset="0"/>
                <a:cs typeface="Arial" panose="020B0604020202020204" pitchFamily="34" charset="0"/>
              </a:rPr>
              <a:t>↓</a:t>
            </a:r>
            <a:endParaRPr lang="zh-CN" altLang="en-US"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矩形 14"/>
              <p:cNvSpPr/>
              <p:nvPr/>
            </p:nvSpPr>
            <p:spPr>
              <a:xfrm>
                <a:off x="6647353" y="5338469"/>
                <a:ext cx="509370" cy="369332"/>
              </a:xfrm>
              <a:prstGeom prst="rect">
                <a:avLst/>
              </a:prstGeom>
            </p:spPr>
            <p:txBody>
              <a:bodyPr wrap="none">
                <a:spAutoFit/>
              </a:bodyPr>
              <a:lstStyle/>
              <a:p>
                <a14:m>
                  <m:oMath xmlns:m="http://schemas.openxmlformats.org/officeDocument/2006/math">
                    <m:r>
                      <a:rPr lang="en-US" altLang="zh-CN" i="1" smtClean="0">
                        <a:solidFill>
                          <a:prstClr val="black"/>
                        </a:solidFill>
                        <a:latin typeface="Cambria Math" panose="02040503050406030204" pitchFamily="18" charset="0"/>
                        <a:ea typeface="Cambria Math" panose="02040503050406030204" pitchFamily="18" charset="0"/>
                      </a:rPr>
                      <m:t>ℒ</m:t>
                    </m:r>
                  </m:oMath>
                </a14:m>
                <a:r>
                  <a:rPr lang="zh-CN" altLang="en-US" dirty="0" smtClean="0"/>
                  <a:t> </a:t>
                </a:r>
                <a:r>
                  <a:rPr lang="en-US" altLang="zh-CN" dirty="0" smtClean="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mc:Choice>
        <mc:Fallback xmlns="">
          <p:sp>
            <p:nvSpPr>
              <p:cNvPr id="15" name="矩形 14"/>
              <p:cNvSpPr>
                <a:spLocks noRot="1" noChangeAspect="1" noMove="1" noResize="1" noEditPoints="1" noAdjustHandles="1" noChangeArrowheads="1" noChangeShapeType="1" noTextEdit="1"/>
              </p:cNvSpPr>
              <p:nvPr/>
            </p:nvSpPr>
            <p:spPr>
              <a:xfrm>
                <a:off x="6647353" y="5338469"/>
                <a:ext cx="509370" cy="369332"/>
              </a:xfrm>
              <a:prstGeom prst="rect">
                <a:avLst/>
              </a:prstGeom>
              <a:blipFill rotWithShape="0">
                <a:blip r:embed="rId7"/>
                <a:stretch>
                  <a:fillRect t="-11667" r="-9524" b="-25000"/>
                </a:stretch>
              </a:blipFill>
            </p:spPr>
            <p:txBody>
              <a:bodyPr/>
              <a:lstStyle/>
              <a:p>
                <a:r>
                  <a:rPr lang="zh-CN" altLang="en-US">
                    <a:noFill/>
                  </a:rPr>
                  <a:t> </a:t>
                </a:r>
              </a:p>
            </p:txBody>
          </p:sp>
        </mc:Fallback>
      </mc:AlternateContent>
      <p:sp>
        <p:nvSpPr>
          <p:cNvPr id="18" name="矩形 17"/>
          <p:cNvSpPr/>
          <p:nvPr/>
        </p:nvSpPr>
        <p:spPr>
          <a:xfrm>
            <a:off x="2527415" y="4937478"/>
            <a:ext cx="518091" cy="369332"/>
          </a:xfrm>
          <a:prstGeom prst="rect">
            <a:avLst/>
          </a:prstGeom>
        </p:spPr>
        <p:txBody>
          <a:bodyPr wrap="none">
            <a:spAutoFit/>
          </a:bodyPr>
          <a:lstStyle/>
          <a:p>
            <a:r>
              <a:rPr lang="en-US" altLang="zh-CN" b="1" dirty="0">
                <a:solidFill>
                  <a:srgbClr val="0000FF"/>
                </a:solidFill>
                <a:sym typeface="Symbol" panose="05050102010706020507" pitchFamily="18" charset="2"/>
              </a:rPr>
              <a:t>  </a:t>
            </a:r>
            <a:endParaRPr lang="zh-CN" altLang="en-US" b="1" dirty="0">
              <a:solidFill>
                <a:srgbClr val="0000FF"/>
              </a:solidFill>
            </a:endParaRPr>
          </a:p>
        </p:txBody>
      </p:sp>
      <p:sp>
        <p:nvSpPr>
          <p:cNvPr id="19" name="矩形 18"/>
          <p:cNvSpPr/>
          <p:nvPr/>
        </p:nvSpPr>
        <p:spPr>
          <a:xfrm>
            <a:off x="5957932" y="4980193"/>
            <a:ext cx="518091" cy="369332"/>
          </a:xfrm>
          <a:prstGeom prst="rect">
            <a:avLst/>
          </a:prstGeom>
        </p:spPr>
        <p:txBody>
          <a:bodyPr wrap="none">
            <a:spAutoFit/>
          </a:bodyPr>
          <a:lstStyle/>
          <a:p>
            <a:r>
              <a:rPr lang="en-US" altLang="zh-CN" b="1" dirty="0">
                <a:solidFill>
                  <a:srgbClr val="0000FF"/>
                </a:solidFill>
                <a:sym typeface="Symbol" panose="05050102010706020507" pitchFamily="18" charset="2"/>
              </a:rPr>
              <a:t>  </a:t>
            </a:r>
            <a:endParaRPr lang="zh-CN" altLang="en-US" b="1" dirty="0">
              <a:solidFill>
                <a:srgbClr val="0000FF"/>
              </a:solidFill>
            </a:endParaRPr>
          </a:p>
        </p:txBody>
      </p:sp>
    </p:spTree>
    <p:extLst>
      <p:ext uri="{BB962C8B-B14F-4D97-AF65-F5344CB8AC3E}">
        <p14:creationId xmlns:p14="http://schemas.microsoft.com/office/powerpoint/2010/main" val="2819439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latin typeface="Arial" panose="020B0604020202020204" pitchFamily="34" charset="0"/>
                <a:cs typeface="Arial" panose="020B0604020202020204" pitchFamily="34" charset="0"/>
              </a:rPr>
              <a:t>Beam Dynamic Effects of Phase Variation</a:t>
            </a:r>
            <a:endParaRPr lang="zh-CN" altLang="en-US" dirty="0"/>
          </a:p>
        </p:txBody>
      </p:sp>
      <p:sp>
        <p:nvSpPr>
          <p:cNvPr id="4" name="灯片编号占位符 3"/>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31</a:t>
            </a:fld>
            <a:endParaRPr lang="zh-CN" altLang="en-US">
              <a:solidFill>
                <a:prstClr val="black">
                  <a:tint val="75000"/>
                </a:prstClr>
              </a:solidFill>
            </a:endParaRPr>
          </a:p>
        </p:txBody>
      </p:sp>
      <p:graphicFrame>
        <p:nvGraphicFramePr>
          <p:cNvPr id="5" name="内容占位符 3"/>
          <p:cNvGraphicFramePr>
            <a:graphicFrameLocks noGrp="1"/>
          </p:cNvGraphicFramePr>
          <p:nvPr>
            <p:ph idx="1"/>
            <p:extLst>
              <p:ext uri="{D42A27DB-BD31-4B8C-83A1-F6EECF244321}">
                <p14:modId xmlns:p14="http://schemas.microsoft.com/office/powerpoint/2010/main" val="3802838697"/>
              </p:ext>
            </p:extLst>
          </p:nvPr>
        </p:nvGraphicFramePr>
        <p:xfrm>
          <a:off x="1252492" y="1907570"/>
          <a:ext cx="6660914" cy="3960000"/>
        </p:xfrm>
        <a:graphic>
          <a:graphicData uri="http://schemas.openxmlformats.org/drawingml/2006/table">
            <a:tbl>
              <a:tblPr firstRow="1" bandRow="1">
                <a:tableStyleId>{5C22544A-7EE6-4342-B048-85BDC9FD1C3A}</a:tableStyleId>
              </a:tblPr>
              <a:tblGrid>
                <a:gridCol w="3773712"/>
                <a:gridCol w="1443601"/>
                <a:gridCol w="1443601"/>
              </a:tblGrid>
              <a:tr h="707968">
                <a:tc>
                  <a:txBody>
                    <a:bodyPr/>
                    <a:lstStyle/>
                    <a:p>
                      <a:pPr algn="ctr"/>
                      <a:r>
                        <a:rPr lang="en-US" altLang="zh-CN" sz="1600" dirty="0" smtClean="0">
                          <a:latin typeface="Arial" panose="020B0604020202020204" pitchFamily="34" charset="0"/>
                          <a:cs typeface="Arial" panose="020B0604020202020204" pitchFamily="34" charset="0"/>
                        </a:rPr>
                        <a:t>4 + 4 trains </a:t>
                      </a:r>
                      <a:endParaRPr lang="zh-CN" altLang="en-US" sz="1600" dirty="0" smtClean="0"/>
                    </a:p>
                    <a:p>
                      <a:pPr algn="ctr"/>
                      <a:r>
                        <a:rPr lang="en-US" altLang="zh-CN" sz="1400"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(top</a:t>
                      </a:r>
                      <a:r>
                        <a:rPr lang="en-US" altLang="zh-CN" sz="1400" b="0" baseline="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parameters of D. Wang 20160329)</a:t>
                      </a:r>
                      <a:endParaRPr lang="zh-CN" altLang="en-US" sz="14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a:txBody>
                  <a:tcPr marL="91422" marR="91422" marT="45701" marB="45701" anchor="ctr"/>
                </a:tc>
                <a:tc>
                  <a:txBody>
                    <a:bodyPr/>
                    <a:lstStyle/>
                    <a:p>
                      <a:pPr algn="ctr"/>
                      <a:r>
                        <a:rPr lang="en-US" altLang="zh-CN" sz="1600" b="1" kern="1200" dirty="0" smtClean="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Z</a:t>
                      </a:r>
                    </a:p>
                  </a:txBody>
                  <a:tcPr marL="91422" marR="91422" marT="45701" marB="45701" anchor="ctr"/>
                </a:tc>
              </a:tr>
              <a:tr h="46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Cavity number</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a:r>
                        <a:rPr lang="en-US" altLang="zh-CN" sz="1600" b="0" dirty="0" smtClean="0">
                          <a:solidFill>
                            <a:schemeClr val="tx1"/>
                          </a:solidFill>
                          <a:latin typeface="Arial" panose="020B0604020202020204" pitchFamily="34" charset="0"/>
                          <a:cs typeface="Arial" panose="020B0604020202020204" pitchFamily="34" charset="0"/>
                        </a:rPr>
                        <a:t>480</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latin typeface="Arial" panose="020B0604020202020204" pitchFamily="34" charset="0"/>
                          <a:ea typeface="+mn-ea"/>
                          <a:cs typeface="Arial" panose="020B0604020202020204" pitchFamily="34" charset="0"/>
                        </a:rPr>
                        <a:t>32</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464576">
                <a:tc>
                  <a:txBody>
                    <a:bodyPr/>
                    <a:lstStyle/>
                    <a:p>
                      <a:pPr marL="0" algn="l"/>
                      <a:r>
                        <a:rPr lang="en-US" altLang="zh-CN" sz="1600" b="0" i="1" dirty="0" smtClean="0">
                          <a:solidFill>
                            <a:schemeClr val="tx1"/>
                          </a:solidFill>
                          <a:latin typeface="Arial" panose="020B0604020202020204" pitchFamily="34" charset="0"/>
                          <a:cs typeface="Arial" panose="020B0604020202020204" pitchFamily="34" charset="0"/>
                        </a:rPr>
                        <a:t>V</a:t>
                      </a:r>
                      <a:r>
                        <a:rPr lang="en-US" altLang="zh-CN" sz="1600" b="0" baseline="-25000" dirty="0" smtClean="0">
                          <a:solidFill>
                            <a:schemeClr val="tx1"/>
                          </a:solidFill>
                          <a:latin typeface="Arial" panose="020B0604020202020204" pitchFamily="34" charset="0"/>
                          <a:cs typeface="Arial" panose="020B0604020202020204" pitchFamily="34" charset="0"/>
                        </a:rPr>
                        <a:t>RF </a:t>
                      </a:r>
                      <a:r>
                        <a:rPr lang="en-US" altLang="zh-CN" sz="1600" b="0" baseline="0" dirty="0" smtClean="0">
                          <a:solidFill>
                            <a:schemeClr val="tx1"/>
                          </a:solidFill>
                          <a:latin typeface="Arial" panose="020B0604020202020204" pitchFamily="34" charset="0"/>
                          <a:cs typeface="Arial" panose="020B0604020202020204" pitchFamily="34" charset="0"/>
                        </a:rPr>
                        <a:t>(</a:t>
                      </a:r>
                      <a:r>
                        <a:rPr lang="en-US" altLang="zh-CN" sz="1600" b="0" dirty="0" smtClean="0">
                          <a:solidFill>
                            <a:schemeClr val="tx1"/>
                          </a:solidFill>
                          <a:latin typeface="Arial" panose="020B0604020202020204" pitchFamily="34" charset="0"/>
                          <a:cs typeface="Arial" panose="020B0604020202020204" pitchFamily="34" charset="0"/>
                        </a:rPr>
                        <a:t>GeV)</a:t>
                      </a:r>
                      <a:endParaRPr lang="zh-CN" altLang="en-US" sz="1600" b="0" baseline="-2500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3.65</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0.13</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46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i="0" dirty="0" smtClean="0">
                          <a:solidFill>
                            <a:schemeClr val="tx1"/>
                          </a:solidFill>
                          <a:latin typeface="Arial" panose="020B0604020202020204" pitchFamily="34" charset="0"/>
                          <a:cs typeface="Arial" panose="020B0604020202020204" pitchFamily="34" charset="0"/>
                        </a:rPr>
                        <a:t>Max Δ</a:t>
                      </a:r>
                      <a:r>
                        <a:rPr lang="en-US" altLang="zh-CN" sz="1600" b="0" i="1" dirty="0" smtClean="0">
                          <a:solidFill>
                            <a:schemeClr val="tx1"/>
                          </a:solidFill>
                          <a:latin typeface="Arial" panose="020B0604020202020204" pitchFamily="34" charset="0"/>
                          <a:cs typeface="Arial" panose="020B0604020202020204" pitchFamily="34" charset="0"/>
                        </a:rPr>
                        <a:t>V</a:t>
                      </a:r>
                      <a:r>
                        <a:rPr lang="en-US" altLang="zh-CN" sz="1600" b="0" baseline="-25000" dirty="0" smtClean="0">
                          <a:solidFill>
                            <a:schemeClr val="tx1"/>
                          </a:solidFill>
                          <a:latin typeface="Arial" panose="020B0604020202020204" pitchFamily="34" charset="0"/>
                          <a:cs typeface="Arial" panose="020B0604020202020204" pitchFamily="34" charset="0"/>
                        </a:rPr>
                        <a:t>RF</a:t>
                      </a:r>
                      <a:r>
                        <a:rPr lang="en-US" altLang="zh-CN" sz="1600" b="0" i="1" dirty="0" smtClean="0">
                          <a:solidFill>
                            <a:schemeClr val="tx1"/>
                          </a:solidFill>
                          <a:latin typeface="Arial" panose="020B0604020202020204" pitchFamily="34" charset="0"/>
                          <a:cs typeface="Arial" panose="020B0604020202020204" pitchFamily="34" charset="0"/>
                        </a:rPr>
                        <a:t> </a:t>
                      </a:r>
                      <a:r>
                        <a:rPr lang="en-US" altLang="zh-CN" sz="1600" b="0" baseline="0" dirty="0" smtClean="0">
                          <a:solidFill>
                            <a:schemeClr val="tx1"/>
                          </a:solidFill>
                          <a:latin typeface="Arial" panose="020B0604020202020204" pitchFamily="34" charset="0"/>
                          <a:cs typeface="Arial" panose="020B0604020202020204" pitchFamily="34" charset="0"/>
                        </a:rPr>
                        <a:t>(</a:t>
                      </a:r>
                      <a:r>
                        <a:rPr lang="en-US" altLang="zh-CN" sz="1600" b="0" dirty="0" err="1" smtClean="0">
                          <a:solidFill>
                            <a:schemeClr val="tx1"/>
                          </a:solidFill>
                          <a:latin typeface="Arial" panose="020B0604020202020204" pitchFamily="34" charset="0"/>
                          <a:cs typeface="Arial" panose="020B0604020202020204" pitchFamily="34" charset="0"/>
                        </a:rPr>
                        <a:t>GeV</a:t>
                      </a:r>
                      <a:r>
                        <a:rPr lang="en-US" altLang="zh-CN" sz="1600" b="0" dirty="0" smtClean="0">
                          <a:solidFill>
                            <a:schemeClr val="tx1"/>
                          </a:solidFill>
                          <a:latin typeface="Arial" panose="020B0604020202020204" pitchFamily="34" charset="0"/>
                          <a:cs typeface="Arial" panose="020B0604020202020204" pitchFamily="34" charset="0"/>
                        </a:rPr>
                        <a:t>) </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a:r>
                        <a:rPr lang="en-US" altLang="zh-CN" sz="1600" b="0" dirty="0" smtClean="0">
                          <a:solidFill>
                            <a:schemeClr val="tx1"/>
                          </a:solidFill>
                          <a:latin typeface="Arial" panose="020B0604020202020204" pitchFamily="34" charset="0"/>
                          <a:cs typeface="Arial" panose="020B0604020202020204" pitchFamily="34" charset="0"/>
                        </a:rPr>
                        <a:t>- 0.14</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- 0.024</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464576">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Max</a:t>
                      </a:r>
                      <a:r>
                        <a:rPr lang="en-US" altLang="zh-CN" sz="1600" b="0" baseline="0" dirty="0" smtClean="0">
                          <a:solidFill>
                            <a:schemeClr val="tx1"/>
                          </a:solidFill>
                          <a:latin typeface="Arial" panose="020B0604020202020204" pitchFamily="34" charset="0"/>
                          <a:cs typeface="Arial" panose="020B0604020202020204" pitchFamily="34" charset="0"/>
                        </a:rPr>
                        <a:t> </a:t>
                      </a:r>
                      <a:r>
                        <a:rPr lang="en-US" altLang="zh-CN" sz="1600" b="0" i="0" dirty="0" smtClean="0">
                          <a:solidFill>
                            <a:schemeClr val="tx1"/>
                          </a:solidFill>
                          <a:latin typeface="Arial" panose="020B0604020202020204" pitchFamily="34" charset="0"/>
                          <a:cs typeface="Arial" panose="020B0604020202020204" pitchFamily="34" charset="0"/>
                        </a:rPr>
                        <a:t>Δ</a:t>
                      </a:r>
                      <a:r>
                        <a:rPr lang="el-GR" altLang="zh-CN" sz="1600" b="0" i="1" dirty="0" smtClean="0">
                          <a:solidFill>
                            <a:schemeClr val="tx1"/>
                          </a:solidFill>
                          <a:latin typeface="Arial" panose="020B0604020202020204" pitchFamily="34" charset="0"/>
                          <a:cs typeface="Arial" panose="020B0604020202020204" pitchFamily="34" charset="0"/>
                        </a:rPr>
                        <a:t>φ</a:t>
                      </a:r>
                      <a:r>
                        <a:rPr lang="en-US" altLang="zh-CN" sz="1600" b="0" baseline="-25000" dirty="0" smtClean="0">
                          <a:solidFill>
                            <a:schemeClr val="tx1"/>
                          </a:solidFill>
                          <a:latin typeface="Arial" panose="020B0604020202020204" pitchFamily="34" charset="0"/>
                          <a:cs typeface="Arial" panose="020B0604020202020204" pitchFamily="34" charset="0"/>
                        </a:rPr>
                        <a:t> </a:t>
                      </a:r>
                      <a:r>
                        <a:rPr lang="en-US" altLang="zh-CN" sz="1600" b="0" dirty="0" smtClean="0">
                          <a:solidFill>
                            <a:schemeClr val="tx1"/>
                          </a:solidFill>
                          <a:latin typeface="Arial" panose="020B0604020202020204" pitchFamily="34" charset="0"/>
                          <a:cs typeface="Arial" panose="020B0604020202020204" pitchFamily="34" charset="0"/>
                        </a:rPr>
                        <a:t>(</a:t>
                      </a:r>
                      <a:r>
                        <a:rPr lang="en-US" altLang="zh-CN" sz="1600" b="0" dirty="0" err="1" smtClean="0">
                          <a:solidFill>
                            <a:schemeClr val="tx1"/>
                          </a:solidFill>
                          <a:latin typeface="Arial" panose="020B0604020202020204" pitchFamily="34" charset="0"/>
                          <a:cs typeface="Arial" panose="020B0604020202020204" pitchFamily="34" charset="0"/>
                        </a:rPr>
                        <a:t>deg</a:t>
                      </a:r>
                      <a:r>
                        <a:rPr lang="en-US" altLang="zh-CN" sz="1600" b="0" dirty="0" smtClean="0">
                          <a:solidFill>
                            <a:schemeClr val="tx1"/>
                          </a:solidFill>
                          <a:latin typeface="Arial" panose="020B0604020202020204" pitchFamily="34" charset="0"/>
                          <a:cs typeface="Arial" panose="020B0604020202020204" pitchFamily="34" charset="0"/>
                        </a:rPr>
                        <a:t>)</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- 3.9</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- 12.9</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46457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Max</a:t>
                      </a:r>
                      <a:r>
                        <a:rPr lang="en-US" altLang="zh-CN" sz="1600" b="0" baseline="0" dirty="0" smtClean="0">
                          <a:solidFill>
                            <a:schemeClr val="tx1"/>
                          </a:solidFill>
                          <a:latin typeface="Arial" panose="020B0604020202020204" pitchFamily="34" charset="0"/>
                          <a:cs typeface="Arial" panose="020B0604020202020204" pitchFamily="34" charset="0"/>
                        </a:rPr>
                        <a:t> </a:t>
                      </a:r>
                      <a:r>
                        <a:rPr lang="en-US" altLang="zh-CN" sz="1600" b="0" i="0" dirty="0" smtClean="0">
                          <a:solidFill>
                            <a:schemeClr val="tx1"/>
                          </a:solidFill>
                          <a:latin typeface="Arial" panose="020B0604020202020204" pitchFamily="34" charset="0"/>
                          <a:cs typeface="Arial" panose="020B0604020202020204" pitchFamily="34" charset="0"/>
                        </a:rPr>
                        <a:t>Δ</a:t>
                      </a:r>
                      <a:r>
                        <a:rPr lang="el-GR" altLang="zh-CN" sz="1600" b="0" i="1" dirty="0" smtClean="0">
                          <a:solidFill>
                            <a:schemeClr val="tx1"/>
                          </a:solidFill>
                          <a:latin typeface="Arial" panose="020B0604020202020204" pitchFamily="34" charset="0"/>
                          <a:cs typeface="Arial" panose="020B0604020202020204" pitchFamily="34" charset="0"/>
                        </a:rPr>
                        <a:t>η</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- 0.4 %</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- 0.6</a:t>
                      </a:r>
                      <a:r>
                        <a:rPr lang="en-US" altLang="zh-CN" sz="1600" b="0" kern="1200" baseline="0" dirty="0" smtClean="0">
                          <a:solidFill>
                            <a:schemeClr val="tx1"/>
                          </a:solidFill>
                          <a:latin typeface="Arial" panose="020B0604020202020204" pitchFamily="34" charset="0"/>
                          <a:ea typeface="+mn-ea"/>
                          <a:cs typeface="Arial" panose="020B0604020202020204" pitchFamily="34" charset="0"/>
                        </a:rPr>
                        <a:t> %</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46457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Max</a:t>
                      </a:r>
                      <a:r>
                        <a:rPr lang="en-US" altLang="zh-CN" sz="1600" b="0" baseline="0" dirty="0" smtClean="0">
                          <a:solidFill>
                            <a:schemeClr val="tx1"/>
                          </a:solidFill>
                          <a:latin typeface="Arial" panose="020B0604020202020204" pitchFamily="34" charset="0"/>
                          <a:cs typeface="Arial" panose="020B0604020202020204" pitchFamily="34" charset="0"/>
                        </a:rPr>
                        <a:t> </a:t>
                      </a:r>
                      <a:r>
                        <a:rPr lang="en-US" altLang="zh-CN" sz="1600" b="0" i="0" dirty="0" smtClean="0">
                          <a:solidFill>
                            <a:schemeClr val="tx1"/>
                          </a:solidFill>
                          <a:latin typeface="Arial" panose="020B0604020202020204" pitchFamily="34" charset="0"/>
                          <a:cs typeface="Arial" panose="020B0604020202020204" pitchFamily="34" charset="0"/>
                        </a:rPr>
                        <a:t>Δ</a:t>
                      </a:r>
                      <a:r>
                        <a:rPr lang="el-GR" altLang="zh-CN" sz="1600" b="0" i="1" dirty="0" smtClean="0">
                          <a:solidFill>
                            <a:schemeClr val="tx1"/>
                          </a:solidFill>
                          <a:latin typeface="Arial" panose="020B0604020202020204" pitchFamily="34" charset="0"/>
                          <a:cs typeface="Arial" panose="020B0604020202020204" pitchFamily="34" charset="0"/>
                        </a:rPr>
                        <a:t>σ</a:t>
                      </a:r>
                      <a:r>
                        <a:rPr lang="en-US" altLang="zh-CN" sz="1600" b="0" i="0" baseline="-25000" dirty="0" smtClean="0">
                          <a:solidFill>
                            <a:schemeClr val="tx1"/>
                          </a:solidFill>
                          <a:latin typeface="Arial" panose="020B0604020202020204" pitchFamily="34" charset="0"/>
                          <a:cs typeface="Arial" panose="020B0604020202020204" pitchFamily="34" charset="0"/>
                        </a:rPr>
                        <a:t>z</a:t>
                      </a:r>
                      <a:r>
                        <a:rPr lang="en-US" altLang="zh-CN" sz="1600" b="0" i="0" baseline="0" dirty="0" smtClean="0">
                          <a:solidFill>
                            <a:schemeClr val="tx1"/>
                          </a:solidFill>
                          <a:latin typeface="Arial" panose="020B0604020202020204" pitchFamily="34" charset="0"/>
                          <a:cs typeface="Arial" panose="020B0604020202020204" pitchFamily="34" charset="0"/>
                        </a:rPr>
                        <a:t>/</a:t>
                      </a:r>
                      <a:r>
                        <a:rPr lang="el-GR" altLang="zh-CN" sz="1600" b="0" i="1" dirty="0" smtClean="0">
                          <a:solidFill>
                            <a:schemeClr val="tx1"/>
                          </a:solidFill>
                          <a:latin typeface="Arial" panose="020B0604020202020204" pitchFamily="34" charset="0"/>
                          <a:cs typeface="Arial" panose="020B0604020202020204" pitchFamily="34" charset="0"/>
                        </a:rPr>
                        <a:t>σ</a:t>
                      </a:r>
                      <a:r>
                        <a:rPr lang="en-US" altLang="zh-CN" sz="1600" b="0" i="0" baseline="-25000" dirty="0" smtClean="0">
                          <a:solidFill>
                            <a:schemeClr val="tx1"/>
                          </a:solidFill>
                          <a:latin typeface="Arial" panose="020B0604020202020204" pitchFamily="34" charset="0"/>
                          <a:cs typeface="Arial" panose="020B0604020202020204" pitchFamily="34" charset="0"/>
                        </a:rPr>
                        <a:t>z</a:t>
                      </a:r>
                      <a:endParaRPr lang="zh-CN" altLang="en-US" sz="1600" b="0" baseline="-2500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8 %</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latin typeface="Arial" panose="020B0604020202020204" pitchFamily="34" charset="0"/>
                          <a:ea typeface="+mn-ea"/>
                          <a:cs typeface="Arial" panose="020B0604020202020204" pitchFamily="34" charset="0"/>
                        </a:rPr>
                        <a:t>32 %</a:t>
                      </a:r>
                      <a:endParaRPr lang="zh-CN" altLang="en-US" sz="1600" b="0" kern="1200" dirty="0" smtClean="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464576">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Max</a:t>
                      </a:r>
                      <a:r>
                        <a:rPr lang="en-US" altLang="zh-CN" sz="1600" b="0" baseline="0" dirty="0" smtClean="0">
                          <a:solidFill>
                            <a:schemeClr val="tx1"/>
                          </a:solidFill>
                          <a:latin typeface="Arial" panose="020B0604020202020204" pitchFamily="34" charset="0"/>
                          <a:cs typeface="Arial" panose="020B0604020202020204" pitchFamily="34" charset="0"/>
                        </a:rPr>
                        <a:t> BS lifetime change</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- 50 %</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bl>
          </a:graphicData>
        </a:graphic>
      </p:graphicFrame>
    </p:spTree>
    <p:extLst>
      <p:ext uri="{BB962C8B-B14F-4D97-AF65-F5344CB8AC3E}">
        <p14:creationId xmlns:p14="http://schemas.microsoft.com/office/powerpoint/2010/main" val="23073546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65126"/>
            <a:ext cx="9144000" cy="1325563"/>
          </a:xfrm>
        </p:spPr>
        <p:txBody>
          <a:bodyPr>
            <a:normAutofit/>
          </a:bodyPr>
          <a:lstStyle/>
          <a:p>
            <a:pPr algn="ctr"/>
            <a:r>
              <a:rPr lang="en-US" altLang="zh-CN" sz="3600" dirty="0" smtClean="0">
                <a:latin typeface="Arial" panose="020B0604020202020204" pitchFamily="34" charset="0"/>
                <a:cs typeface="Arial" panose="020B0604020202020204" pitchFamily="34" charset="0"/>
              </a:rPr>
              <a:t>Beam Loading Compensation Methods</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209968" y="1894204"/>
            <a:ext cx="8471391" cy="4462147"/>
          </a:xfrm>
        </p:spPr>
        <p:txBody>
          <a:bodyPr>
            <a:normAutofit/>
          </a:bodyPr>
          <a:lstStyle/>
          <a:p>
            <a:pPr marL="0" indent="0" algn="ctr">
              <a:lnSpc>
                <a:spcPct val="110000"/>
              </a:lnSpc>
              <a:buNone/>
            </a:pPr>
            <a:r>
              <a:rPr lang="en-US" altLang="zh-CN" sz="2000" u="sng" dirty="0" smtClean="0">
                <a:latin typeface="Arial" panose="020B0604020202020204" pitchFamily="34" charset="0"/>
                <a:cs typeface="Arial" panose="020B0604020202020204" pitchFamily="34" charset="0"/>
              </a:rPr>
              <a:t>Compensation methods:  Reduction + </a:t>
            </a:r>
            <a:r>
              <a:rPr lang="en-US" altLang="zh-CN" sz="2000" u="sng" dirty="0">
                <a:latin typeface="Arial" panose="020B0604020202020204" pitchFamily="34" charset="0"/>
                <a:cs typeface="Arial" panose="020B0604020202020204" pitchFamily="34" charset="0"/>
              </a:rPr>
              <a:t>C</a:t>
            </a:r>
            <a:r>
              <a:rPr lang="en-US" altLang="zh-CN" sz="2000" u="sng" dirty="0" smtClean="0">
                <a:latin typeface="Arial" panose="020B0604020202020204" pitchFamily="34" charset="0"/>
                <a:cs typeface="Arial" panose="020B0604020202020204" pitchFamily="34" charset="0"/>
              </a:rPr>
              <a:t>orrection </a:t>
            </a:r>
          </a:p>
          <a:p>
            <a:pPr>
              <a:lnSpc>
                <a:spcPct val="110000"/>
              </a:lnSpc>
              <a:spcBef>
                <a:spcPts val="1800"/>
              </a:spcBef>
            </a:pPr>
            <a:r>
              <a:rPr lang="en-US" altLang="zh-CN" sz="1800" dirty="0" smtClean="0">
                <a:solidFill>
                  <a:srgbClr val="FF0000"/>
                </a:solidFill>
                <a:latin typeface="Arial" panose="020B0604020202020204" pitchFamily="34" charset="0"/>
                <a:cs typeface="Arial" panose="020B0604020202020204" pitchFamily="34" charset="0"/>
              </a:rPr>
              <a:t>Reduction methods</a:t>
            </a:r>
            <a:r>
              <a:rPr lang="en-US" altLang="zh-CN" sz="1800" dirty="0" smtClean="0">
                <a:latin typeface="Arial" panose="020B0604020202020204" pitchFamily="34" charset="0"/>
                <a:cs typeface="Arial" panose="020B0604020202020204" pitchFamily="34" charset="0"/>
              </a:rPr>
              <a:t>: </a:t>
            </a:r>
          </a:p>
          <a:p>
            <a:pPr marL="720000" lvl="1" indent="-216000">
              <a:lnSpc>
                <a:spcPct val="110000"/>
              </a:lnSpc>
              <a:spcBef>
                <a:spcPts val="600"/>
              </a:spcBef>
              <a:buFont typeface="Calibri" panose="020F0502020204030204" pitchFamily="34" charset="0"/>
              <a:buChar char="−"/>
            </a:pPr>
            <a:r>
              <a:rPr lang="en-US" altLang="zh-CN" dirty="0">
                <a:latin typeface="Arial" panose="020B0604020202020204" pitchFamily="34" charset="0"/>
                <a:cs typeface="Arial" panose="020B0604020202020204" pitchFamily="34" charset="0"/>
              </a:rPr>
              <a:t>increase cavity stored energy</a:t>
            </a:r>
          </a:p>
          <a:p>
            <a:pPr marL="720000" lvl="1" indent="-216000">
              <a:lnSpc>
                <a:spcPct val="110000"/>
              </a:lnSpc>
              <a:spcBef>
                <a:spcPts val="600"/>
              </a:spcBef>
              <a:buFont typeface="Calibri" panose="020F0502020204030204" pitchFamily="34" charset="0"/>
              <a:buChar char="−"/>
            </a:pPr>
            <a:r>
              <a:rPr lang="en-US" altLang="zh-CN" dirty="0">
                <a:latin typeface="Arial" panose="020B0604020202020204" pitchFamily="34" charset="0"/>
                <a:cs typeface="Arial" panose="020B0604020202020204" pitchFamily="34" charset="0"/>
              </a:rPr>
              <a:t>change fill pattern and RF distribution (spread as uniformly as possible)</a:t>
            </a:r>
          </a:p>
          <a:p>
            <a:pPr marL="720000" lvl="1" indent="-216000">
              <a:lnSpc>
                <a:spcPct val="110000"/>
              </a:lnSpc>
              <a:spcBef>
                <a:spcPts val="600"/>
              </a:spcBef>
              <a:buFont typeface="Calibri" panose="020F0502020204030204" pitchFamily="34" charset="0"/>
              <a:buChar char="−"/>
            </a:pPr>
            <a:r>
              <a:rPr lang="en-US" altLang="zh-CN" dirty="0">
                <a:latin typeface="Arial" panose="020B0604020202020204" pitchFamily="34" charset="0"/>
                <a:cs typeface="Arial" panose="020B0604020202020204" pitchFamily="34" charset="0"/>
              </a:rPr>
              <a:t>increase synchrotron phase (change beam parameters)</a:t>
            </a:r>
          </a:p>
          <a:p>
            <a:pPr>
              <a:lnSpc>
                <a:spcPct val="110000"/>
              </a:lnSpc>
              <a:spcBef>
                <a:spcPts val="1800"/>
              </a:spcBef>
            </a:pPr>
            <a:r>
              <a:rPr lang="en-US" altLang="zh-CN" sz="1800" dirty="0" smtClean="0">
                <a:solidFill>
                  <a:srgbClr val="FF0000"/>
                </a:solidFill>
                <a:latin typeface="Arial" panose="020B0604020202020204" pitchFamily="34" charset="0"/>
                <a:cs typeface="Arial" panose="020B0604020202020204" pitchFamily="34" charset="0"/>
              </a:rPr>
              <a:t>Correction methods</a:t>
            </a:r>
            <a:r>
              <a:rPr lang="en-US" altLang="zh-CN" sz="1800" dirty="0" smtClean="0">
                <a:latin typeface="Arial" panose="020B0604020202020204" pitchFamily="34" charset="0"/>
                <a:cs typeface="Arial" panose="020B0604020202020204" pitchFamily="34" charset="0"/>
              </a:rPr>
              <a:t>: Global and Local</a:t>
            </a:r>
          </a:p>
          <a:p>
            <a:pPr marL="720000" lvl="1" indent="-216000">
              <a:lnSpc>
                <a:spcPct val="110000"/>
              </a:lnSpc>
              <a:spcBef>
                <a:spcPts val="600"/>
              </a:spcBef>
              <a:buFont typeface="Calibri" panose="020F0502020204030204" pitchFamily="34" charset="0"/>
              <a:buChar char="−"/>
            </a:pPr>
            <a:r>
              <a:rPr lang="en-US" altLang="zh-CN" dirty="0">
                <a:solidFill>
                  <a:srgbClr val="020FBE"/>
                </a:solidFill>
                <a:latin typeface="Arial" panose="020B0604020202020204" pitchFamily="34" charset="0"/>
                <a:cs typeface="Arial" panose="020B0604020202020204" pitchFamily="34" charset="0"/>
              </a:rPr>
              <a:t>Global </a:t>
            </a:r>
            <a:r>
              <a:rPr lang="en-US" altLang="zh-CN" dirty="0" smtClean="0">
                <a:solidFill>
                  <a:srgbClr val="020FBE"/>
                </a:solidFill>
                <a:latin typeface="Arial" panose="020B0604020202020204" pitchFamily="34" charset="0"/>
                <a:cs typeface="Arial" panose="020B0604020202020204" pitchFamily="34" charset="0"/>
              </a:rPr>
              <a:t>correction: </a:t>
            </a:r>
            <a:r>
              <a:rPr lang="en-US" altLang="zh-CN" dirty="0" smtClean="0">
                <a:latin typeface="Arial" panose="020B0604020202020204" pitchFamily="34" charset="0"/>
                <a:cs typeface="Arial" panose="020B0604020202020204" pitchFamily="34" charset="0"/>
              </a:rPr>
              <a:t>provide </a:t>
            </a:r>
            <a:r>
              <a:rPr lang="en-US" altLang="zh-CN" dirty="0">
                <a:latin typeface="Arial" panose="020B0604020202020204" pitchFamily="34" charset="0"/>
                <a:cs typeface="Arial" panose="020B0604020202020204" pitchFamily="34" charset="0"/>
              </a:rPr>
              <a:t>via the RF generator an additional current to fully cancel out beam current variations in each cavity. </a:t>
            </a:r>
            <a:r>
              <a:rPr lang="en-US" altLang="zh-CN" dirty="0" smtClean="0">
                <a:latin typeface="Arial" panose="020B0604020202020204" pitchFamily="34" charset="0"/>
                <a:cs typeface="Arial" panose="020B0604020202020204" pitchFamily="34" charset="0"/>
              </a:rPr>
              <a:t>But needs </a:t>
            </a:r>
            <a:r>
              <a:rPr lang="en-US" altLang="zh-CN" dirty="0">
                <a:latin typeface="Arial" panose="020B0604020202020204" pitchFamily="34" charset="0"/>
                <a:cs typeface="Arial" panose="020B0604020202020204" pitchFamily="34" charset="0"/>
              </a:rPr>
              <a:t>special RF source with high peak power and high repetition rate. And special techniques are needed to reduce the filling power and average power. </a:t>
            </a:r>
          </a:p>
          <a:p>
            <a:pPr marL="720000" lvl="1" indent="-216000">
              <a:lnSpc>
                <a:spcPct val="110000"/>
              </a:lnSpc>
              <a:spcBef>
                <a:spcPts val="600"/>
              </a:spcBef>
              <a:buFont typeface="Calibri" panose="020F0502020204030204" pitchFamily="34" charset="0"/>
              <a:buChar char="−"/>
            </a:pPr>
            <a:r>
              <a:rPr lang="en-US" altLang="zh-CN" dirty="0">
                <a:solidFill>
                  <a:srgbClr val="020FBE"/>
                </a:solidFill>
                <a:latin typeface="Arial" panose="020B0604020202020204" pitchFamily="34" charset="0"/>
                <a:cs typeface="Arial" panose="020B0604020202020204" pitchFamily="34" charset="0"/>
              </a:rPr>
              <a:t>Local </a:t>
            </a:r>
            <a:r>
              <a:rPr lang="en-US" altLang="zh-CN" dirty="0" smtClean="0">
                <a:solidFill>
                  <a:srgbClr val="020FBE"/>
                </a:solidFill>
                <a:latin typeface="Arial" panose="020B0604020202020204" pitchFamily="34" charset="0"/>
                <a:cs typeface="Arial" panose="020B0604020202020204" pitchFamily="34" charset="0"/>
              </a:rPr>
              <a:t>correction: </a:t>
            </a:r>
            <a:r>
              <a:rPr lang="en-US" altLang="zh-CN" dirty="0" smtClean="0">
                <a:latin typeface="Arial" panose="020B0604020202020204" pitchFamily="34" charset="0"/>
                <a:cs typeface="Arial" panose="020B0604020202020204" pitchFamily="34" charset="0"/>
              </a:rPr>
              <a:t>travelling </a:t>
            </a:r>
            <a:r>
              <a:rPr lang="en-US" altLang="zh-CN" dirty="0">
                <a:latin typeface="Arial" panose="020B0604020202020204" pitchFamily="34" charset="0"/>
                <a:cs typeface="Arial" panose="020B0604020202020204" pitchFamily="34" charset="0"/>
              </a:rPr>
              <a:t>wave cavity, DF cavity </a:t>
            </a:r>
            <a:r>
              <a:rPr lang="en-US" altLang="zh-CN" dirty="0" smtClean="0">
                <a:latin typeface="Arial" panose="020B0604020202020204" pitchFamily="34" charset="0"/>
                <a:cs typeface="Arial" panose="020B0604020202020204" pitchFamily="34" charset="0"/>
              </a:rPr>
              <a:t>…</a:t>
            </a:r>
            <a:endParaRPr lang="en-US" altLang="zh-CN" dirty="0">
              <a:latin typeface="Arial" panose="020B0604020202020204" pitchFamily="34" charset="0"/>
              <a:cs typeface="Arial" panose="020B0604020202020204" pitchFamily="34" charset="0"/>
            </a:endParaRPr>
          </a:p>
          <a:p>
            <a:endParaRPr lang="zh-CN" altLang="en-US" sz="2000" dirty="0"/>
          </a:p>
        </p:txBody>
      </p:sp>
      <p:sp>
        <p:nvSpPr>
          <p:cNvPr id="4" name="灯片编号占位符 3"/>
          <p:cNvSpPr>
            <a:spLocks noGrp="1"/>
          </p:cNvSpPr>
          <p:nvPr>
            <p:ph type="sldNum" sz="quarter" idx="12"/>
          </p:nvPr>
        </p:nvSpPr>
        <p:spPr/>
        <p:txBody>
          <a:bodyPr/>
          <a:lstStyle/>
          <a:p>
            <a:fld id="{9AE44F4C-A01D-4C37-BF07-A3DEDCA0EFDE}" type="slidenum">
              <a:rPr lang="zh-CN" altLang="en-US" smtClean="0"/>
              <a:t>32</a:t>
            </a:fld>
            <a:endParaRPr lang="zh-CN" altLang="en-US"/>
          </a:p>
        </p:txBody>
      </p:sp>
    </p:spTree>
    <p:extLst>
      <p:ext uri="{BB962C8B-B14F-4D97-AF65-F5344CB8AC3E}">
        <p14:creationId xmlns:p14="http://schemas.microsoft.com/office/powerpoint/2010/main" val="27645426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65126"/>
            <a:ext cx="9144000" cy="1325563"/>
          </a:xfrm>
        </p:spPr>
        <p:txBody>
          <a:bodyPr>
            <a:normAutofit/>
          </a:bodyPr>
          <a:lstStyle/>
          <a:p>
            <a:pPr algn="ctr"/>
            <a:r>
              <a:rPr lang="en-US" altLang="zh-CN" sz="3600" dirty="0" smtClean="0"/>
              <a:t>Phase Compensation with Pulsed Power</a:t>
            </a:r>
            <a:endParaRPr lang="zh-CN" altLang="en-US" sz="3600" dirty="0"/>
          </a:p>
        </p:txBody>
      </p:sp>
      <p:pic>
        <p:nvPicPr>
          <p:cNvPr id="4" name="内容占位符 3"/>
          <p:cNvPicPr>
            <a:picLocks noGrp="1" noChangeAspect="1"/>
          </p:cNvPicPr>
          <p:nvPr>
            <p:ph idx="1"/>
          </p:nvPr>
        </p:nvPicPr>
        <p:blipFill rotWithShape="1">
          <a:blip r:embed="rId2"/>
          <a:srcRect r="12690"/>
          <a:stretch/>
        </p:blipFill>
        <p:spPr>
          <a:xfrm>
            <a:off x="589788" y="1943097"/>
            <a:ext cx="7831836" cy="4598126"/>
          </a:xfrm>
          <a:prstGeom prst="rect">
            <a:avLst/>
          </a:prstGeom>
        </p:spPr>
      </p:pic>
      <p:sp>
        <p:nvSpPr>
          <p:cNvPr id="3" name="文本框 2"/>
          <p:cNvSpPr txBox="1"/>
          <p:nvPr/>
        </p:nvSpPr>
        <p:spPr>
          <a:xfrm>
            <a:off x="795528" y="2212848"/>
            <a:ext cx="3456432" cy="646331"/>
          </a:xfrm>
          <a:prstGeom prst="rect">
            <a:avLst/>
          </a:prstGeom>
          <a:noFill/>
        </p:spPr>
        <p:txBody>
          <a:bodyPr wrap="square" rtlCol="0">
            <a:spAutoFit/>
          </a:bodyPr>
          <a:lstStyle/>
          <a:p>
            <a:r>
              <a:rPr lang="en-US" altLang="zh-CN" dirty="0" smtClean="0">
                <a:latin typeface="Arial" panose="020B0604020202020204" pitchFamily="34" charset="0"/>
                <a:cs typeface="Arial" panose="020B0604020202020204" pitchFamily="34" charset="0"/>
              </a:rPr>
              <a:t>Perfect (Fixed Point) Correction</a:t>
            </a:r>
          </a:p>
          <a:p>
            <a:r>
              <a:rPr lang="en-US" altLang="zh-CN" dirty="0" smtClean="0">
                <a:latin typeface="Arial" panose="020B0604020202020204" pitchFamily="34" charset="0"/>
                <a:cs typeface="Arial" panose="020B0604020202020204" pitchFamily="34" charset="0"/>
              </a:rPr>
              <a:t>(HL Higgs, cavity near IP1&amp;IP3)</a:t>
            </a:r>
            <a:endParaRPr lang="zh-CN" altLang="en-US" dirty="0">
              <a:latin typeface="Arial" panose="020B0604020202020204" pitchFamily="34" charset="0"/>
              <a:cs typeface="Arial" panose="020B0604020202020204" pitchFamily="34" charset="0"/>
            </a:endParaRPr>
          </a:p>
        </p:txBody>
      </p:sp>
      <p:sp>
        <p:nvSpPr>
          <p:cNvPr id="5" name="灯片编号占位符 4"/>
          <p:cNvSpPr>
            <a:spLocks noGrp="1"/>
          </p:cNvSpPr>
          <p:nvPr>
            <p:ph type="sldNum" sz="quarter" idx="12"/>
          </p:nvPr>
        </p:nvSpPr>
        <p:spPr/>
        <p:txBody>
          <a:bodyPr/>
          <a:lstStyle/>
          <a:p>
            <a:fld id="{9AE44F4C-A01D-4C37-BF07-A3DEDCA0EFDE}" type="slidenum">
              <a:rPr lang="zh-CN" altLang="en-US" smtClean="0"/>
              <a:t>33</a:t>
            </a:fld>
            <a:endParaRPr lang="zh-CN" altLang="en-US"/>
          </a:p>
        </p:txBody>
      </p:sp>
    </p:spTree>
    <p:extLst>
      <p:ext uri="{BB962C8B-B14F-4D97-AF65-F5344CB8AC3E}">
        <p14:creationId xmlns:p14="http://schemas.microsoft.com/office/powerpoint/2010/main" val="1135169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4008" y="237745"/>
            <a:ext cx="9208008" cy="995680"/>
          </a:xfrm>
        </p:spPr>
        <p:txBody>
          <a:bodyPr>
            <a:normAutofit/>
          </a:bodyPr>
          <a:lstStyle/>
          <a:p>
            <a:r>
              <a:rPr lang="en-US" altLang="zh-CN" dirty="0" smtClean="0"/>
              <a:t>RF-to-Beam Power Efficiency </a:t>
            </a:r>
            <a:endParaRPr lang="zh-CN" altLang="en-US"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3303474981"/>
              </p:ext>
            </p:extLst>
          </p:nvPr>
        </p:nvGraphicFramePr>
        <p:xfrm>
          <a:off x="656336" y="1330960"/>
          <a:ext cx="8146289" cy="4902986"/>
        </p:xfrm>
        <a:graphic>
          <a:graphicData uri="http://schemas.openxmlformats.org/drawingml/2006/table">
            <a:tbl>
              <a:tblPr firstRow="1" bandRow="1">
                <a:tableStyleId>{5940675A-B579-460E-94D1-54222C63F5DA}</a:tableStyleId>
              </a:tblPr>
              <a:tblGrid>
                <a:gridCol w="3123184"/>
                <a:gridCol w="1004621"/>
                <a:gridCol w="1004621"/>
                <a:gridCol w="1004621"/>
                <a:gridCol w="1004621"/>
                <a:gridCol w="1004621"/>
              </a:tblGrid>
              <a:tr h="513781">
                <a:tc>
                  <a:txBody>
                    <a:bodyPr/>
                    <a:lstStyle/>
                    <a:p>
                      <a:pPr algn="ct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b="1" dirty="0" smtClean="0">
                          <a:latin typeface="Arial" panose="020B0604020202020204" pitchFamily="34" charset="0"/>
                          <a:cs typeface="Arial" panose="020B0604020202020204" pitchFamily="34" charset="0"/>
                        </a:rPr>
                        <a:t>CEPC</a:t>
                      </a:r>
                    </a:p>
                    <a:p>
                      <a:pPr algn="ctr"/>
                      <a:r>
                        <a:rPr lang="en-US" altLang="zh-CN" sz="1200" b="1" dirty="0" smtClean="0">
                          <a:latin typeface="Arial" panose="020B0604020202020204" pitchFamily="34" charset="0"/>
                          <a:cs typeface="Arial" panose="020B0604020202020204" pitchFamily="34" charset="0"/>
                        </a:rPr>
                        <a:t>SR-H</a:t>
                      </a:r>
                      <a:endParaRPr lang="zh-CN" altLang="en-US" sz="1200" b="1" dirty="0">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a:txBody>
                    <a:bodyPr/>
                    <a:lstStyle/>
                    <a:p>
                      <a:pPr algn="ctr"/>
                      <a:r>
                        <a:rPr lang="en-US" altLang="zh-CN" sz="1400" b="1" dirty="0" smtClean="0">
                          <a:latin typeface="Arial" panose="020B0604020202020204" pitchFamily="34" charset="0"/>
                          <a:cs typeface="Arial" panose="020B0604020202020204" pitchFamily="34" charset="0"/>
                        </a:rPr>
                        <a:t>LEP 1</a:t>
                      </a:r>
                    </a:p>
                    <a:p>
                      <a:pPr algn="ctr"/>
                      <a:r>
                        <a:rPr lang="en-US" altLang="zh-CN" sz="1200" b="1" dirty="0" smtClean="0">
                          <a:latin typeface="Arial" panose="020B0604020202020204" pitchFamily="34" charset="0"/>
                          <a:cs typeface="Arial" panose="020B0604020202020204" pitchFamily="34" charset="0"/>
                        </a:rPr>
                        <a:t>55 GeV***</a:t>
                      </a:r>
                    </a:p>
                  </a:txBody>
                  <a:tcPr anchor="ctr">
                    <a:solidFill>
                      <a:schemeClr val="accent1">
                        <a:lumMod val="20000"/>
                        <a:lumOff val="80000"/>
                      </a:schemeClr>
                    </a:solidFill>
                  </a:tcPr>
                </a:tc>
                <a:tc>
                  <a:txBody>
                    <a:bodyPr/>
                    <a:lstStyle/>
                    <a:p>
                      <a:pPr algn="ctr"/>
                      <a:r>
                        <a:rPr lang="en-US" altLang="zh-CN" sz="1400" b="1" dirty="0" smtClean="0">
                          <a:latin typeface="Arial" panose="020B0604020202020204" pitchFamily="34" charset="0"/>
                          <a:cs typeface="Arial" panose="020B0604020202020204" pitchFamily="34" charset="0"/>
                        </a:rPr>
                        <a:t>BEPCII</a:t>
                      </a:r>
                    </a:p>
                    <a:p>
                      <a:pPr algn="ctr"/>
                      <a:r>
                        <a:rPr lang="en-US" altLang="zh-CN" sz="1200" b="1" dirty="0" smtClean="0">
                          <a:latin typeface="Arial" panose="020B0604020202020204" pitchFamily="34" charset="0"/>
                          <a:cs typeface="Arial" panose="020B0604020202020204" pitchFamily="34" charset="0"/>
                        </a:rPr>
                        <a:t>Collision</a:t>
                      </a:r>
                      <a:endParaRPr lang="zh-CN" altLang="en-US" sz="1200" b="1" dirty="0">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1" dirty="0" smtClean="0">
                          <a:latin typeface="Arial" panose="020B0604020202020204" pitchFamily="34" charset="0"/>
                          <a:cs typeface="Arial" panose="020B0604020202020204" pitchFamily="34" charset="0"/>
                        </a:rPr>
                        <a:t>ILC</a:t>
                      </a:r>
                    </a:p>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200" b="1" dirty="0" smtClean="0">
                          <a:latin typeface="Arial" panose="020B0604020202020204" pitchFamily="34" charset="0"/>
                          <a:cs typeface="Arial" panose="020B0604020202020204" pitchFamily="34" charset="0"/>
                        </a:rPr>
                        <a:t>TDR-500</a:t>
                      </a:r>
                      <a:endParaRPr lang="zh-CN" altLang="en-US" sz="1200" b="1" dirty="0" smtClean="0">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1" dirty="0" smtClean="0">
                          <a:latin typeface="Arial" panose="020B0604020202020204" pitchFamily="34" charset="0"/>
                          <a:cs typeface="Arial" panose="020B0604020202020204" pitchFamily="34" charset="0"/>
                        </a:rPr>
                        <a:t>CEPC</a:t>
                      </a:r>
                    </a:p>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200" b="1" dirty="0" smtClean="0">
                          <a:latin typeface="Arial" panose="020B0604020202020204" pitchFamily="34" charset="0"/>
                          <a:cs typeface="Arial" panose="020B0604020202020204" pitchFamily="34" charset="0"/>
                        </a:rPr>
                        <a:t>PDR-H-HL</a:t>
                      </a:r>
                      <a:endParaRPr lang="zh-CN" altLang="en-US" sz="1200" b="1" dirty="0" smtClean="0">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r>
              <a:tr h="314185">
                <a:tc>
                  <a:txBody>
                    <a:bodyPr/>
                    <a:lstStyle/>
                    <a:p>
                      <a:r>
                        <a:rPr lang="en-US" altLang="zh-CN" sz="1400" dirty="0" smtClean="0">
                          <a:latin typeface="Arial" panose="020B0604020202020204" pitchFamily="34" charset="0"/>
                          <a:cs typeface="Arial" panose="020B0604020202020204" pitchFamily="34" charset="0"/>
                        </a:rPr>
                        <a:t>Revolution / Repetition</a:t>
                      </a:r>
                      <a:r>
                        <a:rPr lang="en-US" altLang="zh-CN" sz="1400" baseline="0" dirty="0" smtClean="0">
                          <a:latin typeface="Arial" panose="020B0604020202020204" pitchFamily="34" charset="0"/>
                          <a:cs typeface="Arial" panose="020B0604020202020204" pitchFamily="34" charset="0"/>
                        </a:rPr>
                        <a:t> t</a:t>
                      </a:r>
                      <a:r>
                        <a:rPr lang="en-US" altLang="zh-CN" sz="1400" dirty="0" smtClean="0">
                          <a:latin typeface="Arial" panose="020B0604020202020204" pitchFamily="34" charset="0"/>
                          <a:cs typeface="Arial" panose="020B0604020202020204" pitchFamily="34" charset="0"/>
                        </a:rPr>
                        <a:t>ime </a:t>
                      </a:r>
                      <a:r>
                        <a:rPr lang="en-US" altLang="zh-CN" sz="1400" b="1" i="1" dirty="0" smtClean="0">
                          <a:latin typeface="Arial" panose="020B0604020202020204" pitchFamily="34" charset="0"/>
                          <a:cs typeface="Arial" panose="020B0604020202020204" pitchFamily="34" charset="0"/>
                        </a:rPr>
                        <a:t>T</a:t>
                      </a:r>
                      <a:r>
                        <a:rPr lang="en-US" altLang="zh-CN" sz="1400" b="1" baseline="-25000" dirty="0" smtClean="0">
                          <a:latin typeface="Arial" panose="020B0604020202020204" pitchFamily="34" charset="0"/>
                          <a:cs typeface="Arial" panose="020B0604020202020204" pitchFamily="34" charset="0"/>
                        </a:rPr>
                        <a:t>0</a:t>
                      </a:r>
                      <a:r>
                        <a:rPr lang="en-US" altLang="zh-CN" sz="1400" baseline="0" dirty="0" smtClean="0">
                          <a:latin typeface="Arial" panose="020B0604020202020204" pitchFamily="34" charset="0"/>
                          <a:cs typeface="Arial" panose="020B0604020202020204" pitchFamily="34" charset="0"/>
                        </a:rPr>
                        <a:t> (</a:t>
                      </a:r>
                      <a:r>
                        <a:rPr lang="el-GR" altLang="zh-CN" sz="1400" baseline="0" dirty="0" smtClean="0">
                          <a:latin typeface="Arial" panose="020B0604020202020204" pitchFamily="34" charset="0"/>
                          <a:cs typeface="Arial" panose="020B0604020202020204" pitchFamily="34" charset="0"/>
                        </a:rPr>
                        <a:t>μ</a:t>
                      </a:r>
                      <a:r>
                        <a:rPr lang="en-US" altLang="zh-CN" sz="1400" baseline="0" dirty="0" smtClean="0">
                          <a:latin typeface="Arial" panose="020B0604020202020204" pitchFamily="34" charset="0"/>
                          <a:cs typeface="Arial" panose="020B0604020202020204" pitchFamily="34" charset="0"/>
                        </a:rPr>
                        <a:t>s)</a:t>
                      </a:r>
                      <a:endParaRPr lang="zh-CN" altLang="en-US" sz="1400" baseline="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182.8</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89</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0.8</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2E5</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180.1</a:t>
                      </a:r>
                      <a:endParaRPr lang="zh-CN" altLang="en-US" sz="1400" dirty="0">
                        <a:latin typeface="Arial" panose="020B0604020202020204" pitchFamily="34" charset="0"/>
                        <a:cs typeface="Arial" panose="020B0604020202020204" pitchFamily="34" charset="0"/>
                      </a:endParaRPr>
                    </a:p>
                  </a:txBody>
                  <a:tcPr/>
                </a:tc>
              </a:tr>
              <a:tr h="314185">
                <a:tc>
                  <a:txBody>
                    <a:bodyPr/>
                    <a:lstStyle/>
                    <a:p>
                      <a:r>
                        <a:rPr lang="en-US" altLang="zh-CN" sz="1400" dirty="0" smtClean="0">
                          <a:latin typeface="Arial" panose="020B0604020202020204" pitchFamily="34" charset="0"/>
                          <a:cs typeface="Arial" panose="020B0604020202020204" pitchFamily="34" charset="0"/>
                        </a:rPr>
                        <a:t>Bunch charge (</a:t>
                      </a:r>
                      <a:r>
                        <a:rPr lang="en-US" altLang="zh-CN" sz="1400" dirty="0" err="1" smtClean="0">
                          <a:latin typeface="Arial" panose="020B0604020202020204" pitchFamily="34" charset="0"/>
                          <a:cs typeface="Arial" panose="020B0604020202020204" pitchFamily="34" charset="0"/>
                        </a:rPr>
                        <a:t>nC</a:t>
                      </a: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60.8</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67</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7.8</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3.2</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45.6</a:t>
                      </a:r>
                      <a:endParaRPr lang="zh-CN" altLang="en-US" sz="1400" dirty="0">
                        <a:latin typeface="Arial" panose="020B0604020202020204" pitchFamily="34" charset="0"/>
                        <a:cs typeface="Arial" panose="020B0604020202020204" pitchFamily="34" charset="0"/>
                      </a:endParaRPr>
                    </a:p>
                  </a:txBody>
                  <a:tcPr/>
                </a:tc>
              </a:tr>
              <a:tr h="31418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kern="1200" dirty="0" smtClean="0">
                          <a:solidFill>
                            <a:schemeClr val="tx1"/>
                          </a:solidFill>
                          <a:latin typeface="Arial" panose="020B0604020202020204" pitchFamily="34" charset="0"/>
                          <a:ea typeface="+mn-ea"/>
                          <a:cs typeface="Arial" panose="020B0604020202020204" pitchFamily="34" charset="0"/>
                        </a:rPr>
                        <a:t>Bunch spacing </a:t>
                      </a:r>
                      <a:r>
                        <a:rPr lang="en-US" altLang="zh-CN" sz="1400" i="1" dirty="0" smtClean="0">
                          <a:latin typeface="Arial" panose="020B0604020202020204" pitchFamily="34" charset="0"/>
                          <a:cs typeface="Arial" panose="020B0604020202020204" pitchFamily="34" charset="0"/>
                        </a:rPr>
                        <a:t>T</a:t>
                      </a:r>
                      <a:r>
                        <a:rPr lang="en-US" altLang="zh-CN" sz="1400" baseline="-25000" dirty="0" smtClean="0">
                          <a:latin typeface="Arial" panose="020B0604020202020204" pitchFamily="34" charset="0"/>
                          <a:cs typeface="Arial" panose="020B0604020202020204" pitchFamily="34" charset="0"/>
                        </a:rPr>
                        <a:t>b  </a:t>
                      </a:r>
                      <a:r>
                        <a:rPr lang="en-US" altLang="zh-CN" sz="1400" baseline="0" dirty="0" smtClean="0">
                          <a:latin typeface="Arial" panose="020B0604020202020204" pitchFamily="34" charset="0"/>
                          <a:cs typeface="Arial" panose="020B0604020202020204" pitchFamily="34" charset="0"/>
                        </a:rPr>
                        <a:t>(</a:t>
                      </a:r>
                      <a:r>
                        <a:rPr lang="el-GR" altLang="zh-CN" sz="1400" baseline="0" dirty="0" smtClean="0">
                          <a:latin typeface="Arial" panose="020B0604020202020204" pitchFamily="34" charset="0"/>
                          <a:cs typeface="Arial" panose="020B0604020202020204" pitchFamily="34" charset="0"/>
                        </a:rPr>
                        <a:t>μ</a:t>
                      </a:r>
                      <a:r>
                        <a:rPr lang="en-US" altLang="zh-CN" sz="1400" baseline="0" dirty="0" smtClean="0">
                          <a:latin typeface="Arial" panose="020B0604020202020204" pitchFamily="34" charset="0"/>
                          <a:cs typeface="Arial" panose="020B0604020202020204" pitchFamily="34" charset="0"/>
                        </a:rPr>
                        <a:t>s)</a:t>
                      </a:r>
                      <a:endParaRPr lang="zh-CN" altLang="en-US" sz="1400" baseline="0" dirty="0" smtClean="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0.6~3.7</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22.2</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0.008</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0.554</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0.1585</a:t>
                      </a:r>
                      <a:endParaRPr lang="zh-CN" altLang="en-US" sz="1400" dirty="0">
                        <a:latin typeface="Arial" panose="020B0604020202020204" pitchFamily="34" charset="0"/>
                        <a:cs typeface="Arial" panose="020B0604020202020204" pitchFamily="34" charset="0"/>
                      </a:endParaRPr>
                    </a:p>
                  </a:txBody>
                  <a:tcPr/>
                </a:tc>
              </a:tr>
              <a:tr h="314185">
                <a:tc>
                  <a:txBody>
                    <a:bodyPr/>
                    <a:lstStyle/>
                    <a:p>
                      <a:pPr marL="0" algn="l" defTabSz="685800" rtl="0" eaLnBrk="1" latinLnBrk="0" hangingPunct="1"/>
                      <a:r>
                        <a:rPr lang="en-US" altLang="zh-CN" sz="1400" kern="1200" dirty="0" smtClean="0">
                          <a:solidFill>
                            <a:schemeClr val="tx1"/>
                          </a:solidFill>
                          <a:latin typeface="Arial" panose="020B0604020202020204" pitchFamily="34" charset="0"/>
                          <a:ea typeface="+mn-ea"/>
                          <a:cs typeface="Arial" panose="020B0604020202020204" pitchFamily="34" charset="0"/>
                        </a:rPr>
                        <a:t>Peak or average current (mA)</a:t>
                      </a:r>
                      <a:endParaRPr lang="zh-CN" altLang="en-US" sz="140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33.3*</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6*</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910</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5.8</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268</a:t>
                      </a:r>
                      <a:endParaRPr lang="zh-CN" altLang="en-US" sz="1400" dirty="0">
                        <a:latin typeface="Arial" panose="020B0604020202020204" pitchFamily="34" charset="0"/>
                        <a:cs typeface="Arial" panose="020B0604020202020204" pitchFamily="34" charset="0"/>
                      </a:endParaRPr>
                    </a:p>
                  </a:txBody>
                  <a:tcPr/>
                </a:tc>
              </a:tr>
              <a:tr h="31418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dirty="0" smtClean="0">
                          <a:latin typeface="Arial" panose="020B0604020202020204" pitchFamily="34" charset="0"/>
                          <a:cs typeface="Arial" panose="020B0604020202020204" pitchFamily="34" charset="0"/>
                        </a:rPr>
                        <a:t>Cavity</a:t>
                      </a:r>
                      <a:r>
                        <a:rPr lang="en-US" altLang="zh-CN" sz="1400" baseline="0" dirty="0" smtClean="0">
                          <a:latin typeface="Arial" panose="020B0604020202020204" pitchFamily="34" charset="0"/>
                          <a:cs typeface="Arial" panose="020B0604020202020204" pitchFamily="34" charset="0"/>
                        </a:rPr>
                        <a:t> time constant </a:t>
                      </a:r>
                      <a:r>
                        <a:rPr lang="el-GR" altLang="zh-CN" sz="1400" i="1" dirty="0" smtClean="0">
                          <a:latin typeface="Arial" panose="020B0604020202020204" pitchFamily="34" charset="0"/>
                          <a:cs typeface="Arial" panose="020B0604020202020204" pitchFamily="34" charset="0"/>
                        </a:rPr>
                        <a:t>τ</a:t>
                      </a:r>
                      <a:r>
                        <a:rPr lang="en-US" altLang="zh-CN" sz="1400" i="1" dirty="0" smtClean="0">
                          <a:latin typeface="Arial" panose="020B0604020202020204" pitchFamily="34" charset="0"/>
                          <a:cs typeface="Arial" panose="020B0604020202020204" pitchFamily="34" charset="0"/>
                        </a:rPr>
                        <a:t> </a:t>
                      </a:r>
                      <a:r>
                        <a:rPr lang="en-US" altLang="zh-CN" sz="1400" i="0" dirty="0" smtClean="0">
                          <a:latin typeface="Arial" panose="020B0604020202020204" pitchFamily="34" charset="0"/>
                          <a:cs typeface="Arial" panose="020B0604020202020204" pitchFamily="34" charset="0"/>
                        </a:rPr>
                        <a:t>(</a:t>
                      </a:r>
                      <a:r>
                        <a:rPr lang="el-GR" altLang="zh-CN" sz="1400" baseline="0" dirty="0" smtClean="0">
                          <a:latin typeface="Arial" panose="020B0604020202020204" pitchFamily="34" charset="0"/>
                          <a:cs typeface="Arial" panose="020B0604020202020204" pitchFamily="34" charset="0"/>
                        </a:rPr>
                        <a:t>μ</a:t>
                      </a:r>
                      <a:r>
                        <a:rPr lang="en-US" altLang="zh-CN" sz="1400" baseline="0" dirty="0" smtClean="0">
                          <a:latin typeface="Arial" panose="020B0604020202020204" pitchFamily="34" charset="0"/>
                          <a:cs typeface="Arial" panose="020B0604020202020204" pitchFamily="34" charset="0"/>
                        </a:rPr>
                        <a:t>s)</a:t>
                      </a:r>
                      <a:endParaRPr lang="zh-CN" altLang="en-US" sz="1400" baseline="0" dirty="0" smtClean="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1157</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57.8</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108</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1322</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95</a:t>
                      </a:r>
                      <a:endParaRPr lang="zh-CN" altLang="en-US" sz="1400" dirty="0">
                        <a:latin typeface="Arial" panose="020B0604020202020204" pitchFamily="34" charset="0"/>
                        <a:cs typeface="Arial" panose="020B0604020202020204" pitchFamily="34" charset="0"/>
                      </a:endParaRPr>
                    </a:p>
                  </a:txBody>
                  <a:tcPr/>
                </a:tc>
              </a:tr>
              <a:tr h="31418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dirty="0" smtClean="0">
                          <a:latin typeface="Arial" panose="020B0604020202020204" pitchFamily="34" charset="0"/>
                          <a:cs typeface="Arial" panose="020B0604020202020204" pitchFamily="34" charset="0"/>
                        </a:rPr>
                        <a:t>Bunch train length </a:t>
                      </a:r>
                      <a:r>
                        <a:rPr lang="en-US" altLang="zh-CN" sz="1400" i="1" dirty="0" err="1" smtClean="0">
                          <a:latin typeface="Arial" panose="020B0604020202020204" pitchFamily="34" charset="0"/>
                          <a:cs typeface="Arial" panose="020B0604020202020204" pitchFamily="34" charset="0"/>
                        </a:rPr>
                        <a:t>T</a:t>
                      </a:r>
                      <a:r>
                        <a:rPr lang="en-US" altLang="zh-CN" sz="1400" baseline="-25000" dirty="0" err="1" smtClean="0">
                          <a:latin typeface="Arial" panose="020B0604020202020204" pitchFamily="34" charset="0"/>
                          <a:cs typeface="Arial" panose="020B0604020202020204" pitchFamily="34" charset="0"/>
                        </a:rPr>
                        <a:t>p</a:t>
                      </a:r>
                      <a:r>
                        <a:rPr lang="en-US" altLang="zh-CN" sz="1400" dirty="0" smtClean="0">
                          <a:latin typeface="Arial" panose="020B0604020202020204" pitchFamily="34" charset="0"/>
                          <a:cs typeface="Arial" panose="020B0604020202020204" pitchFamily="34" charset="0"/>
                        </a:rPr>
                        <a:t> (</a:t>
                      </a:r>
                      <a:r>
                        <a:rPr lang="el-GR" altLang="zh-CN" sz="1400" baseline="0" dirty="0" smtClean="0">
                          <a:latin typeface="Arial" panose="020B0604020202020204" pitchFamily="34" charset="0"/>
                          <a:cs typeface="Arial" panose="020B0604020202020204" pitchFamily="34" charset="0"/>
                        </a:rPr>
                        <a:t>μ</a:t>
                      </a:r>
                      <a:r>
                        <a:rPr lang="en-US" altLang="zh-CN" sz="1400" baseline="0" dirty="0" smtClean="0">
                          <a:latin typeface="Arial" panose="020B0604020202020204" pitchFamily="34" charset="0"/>
                          <a:cs typeface="Arial" panose="020B0604020202020204" pitchFamily="34" charset="0"/>
                        </a:rPr>
                        <a:t>s)</a:t>
                      </a:r>
                      <a:endParaRPr lang="zh-CN" altLang="en-US" sz="1400" baseline="0" dirty="0" smtClean="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0.76</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727</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10.7</a:t>
                      </a:r>
                      <a:endParaRPr lang="zh-CN" altLang="en-US" sz="1400" dirty="0">
                        <a:latin typeface="Arial" panose="020B0604020202020204" pitchFamily="34" charset="0"/>
                        <a:cs typeface="Arial" panose="020B0604020202020204" pitchFamily="34" charset="0"/>
                      </a:endParaRPr>
                    </a:p>
                  </a:txBody>
                  <a:tcPr/>
                </a:tc>
              </a:tr>
              <a:tr h="31418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dirty="0" smtClean="0">
                          <a:latin typeface="Arial" panose="020B0604020202020204" pitchFamily="34" charset="0"/>
                          <a:cs typeface="Arial" panose="020B0604020202020204" pitchFamily="34" charset="0"/>
                        </a:rPr>
                        <a:t>Gap</a:t>
                      </a:r>
                      <a:r>
                        <a:rPr lang="en-US" altLang="zh-CN" sz="1400" baseline="0" dirty="0" smtClean="0">
                          <a:latin typeface="Arial" panose="020B0604020202020204" pitchFamily="34" charset="0"/>
                          <a:cs typeface="Arial" panose="020B0604020202020204" pitchFamily="34" charset="0"/>
                        </a:rPr>
                        <a:t> </a:t>
                      </a:r>
                      <a:r>
                        <a:rPr lang="en-US" altLang="zh-CN" sz="1400" dirty="0" smtClean="0">
                          <a:latin typeface="Arial" panose="020B0604020202020204" pitchFamily="34" charset="0"/>
                          <a:cs typeface="Arial" panose="020B0604020202020204" pitchFamily="34" charset="0"/>
                        </a:rPr>
                        <a:t>length </a:t>
                      </a:r>
                      <a:r>
                        <a:rPr lang="en-US" altLang="zh-CN" sz="1400" i="1" dirty="0" err="1" smtClean="0">
                          <a:latin typeface="Arial" panose="020B0604020202020204" pitchFamily="34" charset="0"/>
                          <a:cs typeface="Arial" panose="020B0604020202020204" pitchFamily="34" charset="0"/>
                        </a:rPr>
                        <a:t>T</a:t>
                      </a:r>
                      <a:r>
                        <a:rPr lang="en-US" altLang="zh-CN" sz="1400" baseline="-25000" dirty="0" err="1" smtClean="0">
                          <a:latin typeface="Arial" panose="020B0604020202020204" pitchFamily="34" charset="0"/>
                          <a:cs typeface="Arial" panose="020B0604020202020204" pitchFamily="34" charset="0"/>
                        </a:rPr>
                        <a:t>g</a:t>
                      </a:r>
                      <a:r>
                        <a:rPr lang="en-US" altLang="zh-CN" sz="1400" dirty="0" smtClean="0">
                          <a:latin typeface="Arial" panose="020B0604020202020204" pitchFamily="34" charset="0"/>
                          <a:cs typeface="Arial" panose="020B0604020202020204" pitchFamily="34" charset="0"/>
                        </a:rPr>
                        <a:t> (</a:t>
                      </a:r>
                      <a:r>
                        <a:rPr lang="el-GR" altLang="zh-CN" sz="1400" baseline="0" dirty="0" smtClean="0">
                          <a:latin typeface="Arial" panose="020B0604020202020204" pitchFamily="34" charset="0"/>
                          <a:cs typeface="Arial" panose="020B0604020202020204" pitchFamily="34" charset="0"/>
                        </a:rPr>
                        <a:t>μ</a:t>
                      </a:r>
                      <a:r>
                        <a:rPr lang="en-US" altLang="zh-CN" sz="1400" baseline="0" dirty="0" smtClean="0">
                          <a:latin typeface="Arial" panose="020B0604020202020204" pitchFamily="34" charset="0"/>
                          <a:cs typeface="Arial" panose="020B0604020202020204" pitchFamily="34" charset="0"/>
                        </a:rPr>
                        <a:t>s)</a:t>
                      </a:r>
                      <a:endParaRPr lang="zh-CN" altLang="en-US" sz="1400" baseline="0" dirty="0" smtClean="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dirty="0" smtClean="0">
                          <a:latin typeface="Arial" panose="020B0604020202020204" pitchFamily="34" charset="0"/>
                          <a:cs typeface="Arial" panose="020B0604020202020204" pitchFamily="34" charset="0"/>
                        </a:rPr>
                        <a:t>0.04</a:t>
                      </a:r>
                      <a:endParaRPr lang="zh-CN" altLang="en-US" sz="1400" dirty="0" smtClean="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1.99E5</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0.3 ~ 160</a:t>
                      </a:r>
                      <a:endParaRPr lang="zh-CN" altLang="en-US" sz="1400" dirty="0">
                        <a:latin typeface="Arial" panose="020B0604020202020204" pitchFamily="34" charset="0"/>
                        <a:cs typeface="Arial" panose="020B0604020202020204" pitchFamily="34" charset="0"/>
                      </a:endParaRPr>
                    </a:p>
                  </a:txBody>
                  <a:tcPr/>
                </a:tc>
              </a:tr>
              <a:tr h="31418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b="1" i="1" dirty="0" smtClean="0">
                          <a:latin typeface="Arial" panose="020B0604020202020204" pitchFamily="34" charset="0"/>
                          <a:cs typeface="Arial" panose="020B0604020202020204" pitchFamily="34" charset="0"/>
                        </a:rPr>
                        <a:t>T</a:t>
                      </a:r>
                      <a:r>
                        <a:rPr lang="en-US" altLang="zh-CN" sz="1400" b="1" baseline="-25000" dirty="0" smtClean="0">
                          <a:latin typeface="Arial" panose="020B0604020202020204" pitchFamily="34" charset="0"/>
                          <a:cs typeface="Arial" panose="020B0604020202020204" pitchFamily="34" charset="0"/>
                        </a:rPr>
                        <a:t>b</a:t>
                      </a:r>
                      <a:r>
                        <a:rPr lang="en-US" altLang="zh-CN" sz="1400" b="1" dirty="0" smtClean="0">
                          <a:latin typeface="Arial" panose="020B0604020202020204" pitchFamily="34" charset="0"/>
                          <a:cs typeface="Arial" panose="020B0604020202020204" pitchFamily="34" charset="0"/>
                        </a:rPr>
                        <a:t> / </a:t>
                      </a:r>
                      <a:r>
                        <a:rPr lang="el-GR" altLang="zh-CN" sz="1400" b="1" i="1" dirty="0" smtClean="0">
                          <a:latin typeface="Arial" panose="020B0604020202020204" pitchFamily="34" charset="0"/>
                          <a:cs typeface="Arial" panose="020B0604020202020204" pitchFamily="34" charset="0"/>
                        </a:rPr>
                        <a:t>τ</a:t>
                      </a:r>
                      <a:r>
                        <a:rPr lang="en-US" altLang="zh-CN" sz="1400" b="1" i="1" dirty="0" smtClean="0">
                          <a:latin typeface="Arial" panose="020B0604020202020204" pitchFamily="34" charset="0"/>
                          <a:cs typeface="Arial" panose="020B0604020202020204" pitchFamily="34" charset="0"/>
                        </a:rPr>
                        <a:t> </a:t>
                      </a:r>
                      <a:r>
                        <a:rPr lang="en-US" altLang="zh-CN" sz="1400" i="0" dirty="0" smtClean="0">
                          <a:latin typeface="Arial" panose="020B0604020202020204" pitchFamily="34" charset="0"/>
                          <a:cs typeface="Arial" panose="020B0604020202020204" pitchFamily="34" charset="0"/>
                        </a:rPr>
                        <a:t>[max]</a:t>
                      </a:r>
                      <a:endParaRPr lang="zh-CN" altLang="en-US" sz="1400" i="0" dirty="0" smtClean="0">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dirty="0" smtClean="0">
                          <a:latin typeface="Arial" panose="020B0604020202020204" pitchFamily="34" charset="0"/>
                          <a:cs typeface="Arial" panose="020B0604020202020204" pitchFamily="34" charset="0"/>
                        </a:rPr>
                        <a:t>0.003</a:t>
                      </a:r>
                      <a:endParaRPr lang="zh-CN" altLang="en-US" sz="1400" dirty="0">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dirty="0" smtClean="0">
                          <a:latin typeface="Arial" panose="020B0604020202020204" pitchFamily="34" charset="0"/>
                          <a:cs typeface="Arial" panose="020B0604020202020204" pitchFamily="34" charset="0"/>
                        </a:rPr>
                        <a:t>0.38</a:t>
                      </a:r>
                      <a:endParaRPr lang="zh-CN" altLang="en-US" sz="1400" dirty="0">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dirty="0" smtClean="0">
                          <a:latin typeface="Arial" panose="020B0604020202020204" pitchFamily="34" charset="0"/>
                          <a:cs typeface="Arial" panose="020B0604020202020204" pitchFamily="34" charset="0"/>
                        </a:rPr>
                        <a:t>7E-5</a:t>
                      </a:r>
                      <a:endParaRPr lang="zh-CN" altLang="en-US" sz="1400" dirty="0">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dirty="0" smtClean="0">
                          <a:latin typeface="Arial" panose="020B0604020202020204" pitchFamily="34" charset="0"/>
                          <a:cs typeface="Arial" panose="020B0604020202020204" pitchFamily="34" charset="0"/>
                        </a:rPr>
                        <a:t>4E-4</a:t>
                      </a:r>
                      <a:endParaRPr lang="zh-CN" altLang="en-US" sz="1400" dirty="0">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dirty="0" smtClean="0">
                          <a:latin typeface="Arial" panose="020B0604020202020204" pitchFamily="34" charset="0"/>
                          <a:cs typeface="Arial" panose="020B0604020202020204" pitchFamily="34" charset="0"/>
                        </a:rPr>
                        <a:t>0.0017</a:t>
                      </a:r>
                      <a:endParaRPr lang="zh-CN" altLang="en-US" sz="1400" dirty="0">
                        <a:latin typeface="Arial" panose="020B0604020202020204" pitchFamily="34" charset="0"/>
                        <a:cs typeface="Arial" panose="020B0604020202020204" pitchFamily="34" charset="0"/>
                      </a:endParaRPr>
                    </a:p>
                  </a:txBody>
                  <a:tcPr>
                    <a:solidFill>
                      <a:schemeClr val="accent4">
                        <a:lumMod val="20000"/>
                        <a:lumOff val="80000"/>
                      </a:schemeClr>
                    </a:solidFill>
                  </a:tcPr>
                </a:tc>
              </a:tr>
              <a:tr h="31418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b="1" i="1" dirty="0" err="1" smtClean="0">
                          <a:latin typeface="Arial" panose="020B0604020202020204" pitchFamily="34" charset="0"/>
                          <a:cs typeface="Arial" panose="020B0604020202020204" pitchFamily="34" charset="0"/>
                        </a:rPr>
                        <a:t>T</a:t>
                      </a:r>
                      <a:r>
                        <a:rPr lang="en-US" altLang="zh-CN" sz="1400" b="1" baseline="-25000" dirty="0" err="1" smtClean="0">
                          <a:latin typeface="Arial" panose="020B0604020202020204" pitchFamily="34" charset="0"/>
                          <a:cs typeface="Arial" panose="020B0604020202020204" pitchFamily="34" charset="0"/>
                        </a:rPr>
                        <a:t>g</a:t>
                      </a:r>
                      <a:r>
                        <a:rPr lang="en-US" altLang="zh-CN" sz="1400" b="1" dirty="0" smtClean="0">
                          <a:latin typeface="Arial" panose="020B0604020202020204" pitchFamily="34" charset="0"/>
                          <a:cs typeface="Arial" panose="020B0604020202020204" pitchFamily="34" charset="0"/>
                        </a:rPr>
                        <a:t> / </a:t>
                      </a:r>
                      <a:r>
                        <a:rPr lang="el-GR" altLang="zh-CN" sz="1400" b="1" i="1" dirty="0" smtClean="0">
                          <a:latin typeface="Arial" panose="020B0604020202020204" pitchFamily="34" charset="0"/>
                          <a:cs typeface="Arial" panose="020B0604020202020204" pitchFamily="34" charset="0"/>
                        </a:rPr>
                        <a:t>τ</a:t>
                      </a:r>
                      <a:r>
                        <a:rPr lang="en-US" altLang="zh-CN" sz="1400" b="1" i="1" dirty="0" smtClean="0">
                          <a:latin typeface="Arial" panose="020B0604020202020204" pitchFamily="34" charset="0"/>
                          <a:cs typeface="Arial" panose="020B0604020202020204" pitchFamily="34" charset="0"/>
                        </a:rPr>
                        <a:t> </a:t>
                      </a:r>
                      <a:r>
                        <a:rPr lang="en-US" altLang="zh-CN" sz="1400" i="0" dirty="0" smtClean="0">
                          <a:latin typeface="Arial" panose="020B0604020202020204" pitchFamily="34" charset="0"/>
                          <a:cs typeface="Arial" panose="020B0604020202020204" pitchFamily="34" charset="0"/>
                        </a:rPr>
                        <a:t>[max]</a:t>
                      </a:r>
                      <a:endParaRPr lang="zh-CN" altLang="en-US" sz="1400" i="0" dirty="0" smtClean="0">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dirty="0" smtClean="0">
                          <a:latin typeface="Arial" panose="020B0604020202020204" pitchFamily="34" charset="0"/>
                          <a:cs typeface="Arial" panose="020B0604020202020204" pitchFamily="34" charset="0"/>
                        </a:rPr>
                        <a:t>4E-4</a:t>
                      </a:r>
                      <a:endParaRPr lang="zh-CN" altLang="en-US" sz="1400" dirty="0">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dirty="0" smtClean="0">
                          <a:latin typeface="Arial" panose="020B0604020202020204" pitchFamily="34" charset="0"/>
                          <a:cs typeface="Arial" panose="020B0604020202020204" pitchFamily="34" charset="0"/>
                        </a:rPr>
                        <a:t>150</a:t>
                      </a:r>
                      <a:endParaRPr lang="zh-CN" altLang="en-US" sz="1400" dirty="0">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b="1" dirty="0" smtClean="0">
                          <a:latin typeface="Arial" panose="020B0604020202020204" pitchFamily="34" charset="0"/>
                          <a:cs typeface="Arial" panose="020B0604020202020204" pitchFamily="34" charset="0"/>
                        </a:rPr>
                        <a:t>1.7</a:t>
                      </a:r>
                      <a:endParaRPr lang="zh-CN" altLang="en-US" sz="1400" b="1" dirty="0">
                        <a:latin typeface="Arial" panose="020B0604020202020204" pitchFamily="34" charset="0"/>
                        <a:cs typeface="Arial" panose="020B0604020202020204" pitchFamily="34" charset="0"/>
                      </a:endParaRPr>
                    </a:p>
                  </a:txBody>
                  <a:tcPr>
                    <a:solidFill>
                      <a:schemeClr val="accent4">
                        <a:lumMod val="20000"/>
                        <a:lumOff val="80000"/>
                      </a:schemeClr>
                    </a:solidFill>
                  </a:tcPr>
                </a:tc>
              </a:tr>
              <a:tr h="314185">
                <a:tc>
                  <a:txBody>
                    <a:bodyPr/>
                    <a:lstStyle/>
                    <a:p>
                      <a:r>
                        <a:rPr lang="en-US" altLang="zh-CN" sz="1400" dirty="0" smtClean="0">
                          <a:latin typeface="Arial" panose="020B0604020202020204" pitchFamily="34" charset="0"/>
                          <a:cs typeface="Arial" panose="020B0604020202020204" pitchFamily="34" charset="0"/>
                        </a:rPr>
                        <a:t>Filling time </a:t>
                      </a:r>
                      <a:r>
                        <a:rPr lang="en-US" altLang="zh-CN" sz="1400" i="1" baseline="0" dirty="0" err="1" smtClean="0">
                          <a:latin typeface="Arial" panose="020B0604020202020204" pitchFamily="34" charset="0"/>
                          <a:cs typeface="Arial" panose="020B0604020202020204" pitchFamily="34" charset="0"/>
                        </a:rPr>
                        <a:t>T</a:t>
                      </a:r>
                      <a:r>
                        <a:rPr lang="en-US" altLang="zh-CN" sz="1400" baseline="-25000" dirty="0" err="1" smtClean="0">
                          <a:latin typeface="Arial" panose="020B0604020202020204" pitchFamily="34" charset="0"/>
                          <a:cs typeface="Arial" panose="020B0604020202020204" pitchFamily="34" charset="0"/>
                        </a:rPr>
                        <a:t>f</a:t>
                      </a:r>
                      <a:r>
                        <a:rPr lang="en-US" altLang="zh-CN" sz="1400" baseline="0" dirty="0" smtClean="0">
                          <a:latin typeface="Arial" panose="020B0604020202020204" pitchFamily="34" charset="0"/>
                          <a:cs typeface="Arial" panose="020B0604020202020204" pitchFamily="34" charset="0"/>
                        </a:rPr>
                        <a:t> (</a:t>
                      </a:r>
                      <a:r>
                        <a:rPr lang="el-GR" altLang="zh-CN" sz="1400" baseline="0" dirty="0" smtClean="0">
                          <a:latin typeface="Arial" panose="020B0604020202020204" pitchFamily="34" charset="0"/>
                          <a:cs typeface="Arial" panose="020B0604020202020204" pitchFamily="34" charset="0"/>
                        </a:rPr>
                        <a:t>μ</a:t>
                      </a:r>
                      <a:r>
                        <a:rPr lang="en-US" altLang="zh-CN" sz="1400" baseline="0" dirty="0" smtClean="0">
                          <a:latin typeface="Arial" panose="020B0604020202020204" pitchFamily="34" charset="0"/>
                          <a:cs typeface="Arial" panose="020B0604020202020204" pitchFamily="34" charset="0"/>
                        </a:rPr>
                        <a:t>s)</a:t>
                      </a:r>
                      <a:endParaRPr lang="zh-CN" altLang="en-US" sz="1400" baseline="-250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923</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160</a:t>
                      </a:r>
                      <a:endParaRPr lang="zh-CN" altLang="en-US" sz="1400" dirty="0">
                        <a:latin typeface="Arial" panose="020B0604020202020204" pitchFamily="34" charset="0"/>
                        <a:cs typeface="Arial" panose="020B0604020202020204" pitchFamily="34" charset="0"/>
                      </a:endParaRPr>
                    </a:p>
                  </a:txBody>
                  <a:tcPr/>
                </a:tc>
              </a:tr>
              <a:tr h="314185">
                <a:tc>
                  <a:txBody>
                    <a:bodyPr/>
                    <a:lstStyle/>
                    <a:p>
                      <a:r>
                        <a:rPr lang="en-US" altLang="zh-CN" sz="1400" dirty="0" smtClean="0">
                          <a:latin typeface="Arial" panose="020B0604020202020204" pitchFamily="34" charset="0"/>
                          <a:cs typeface="Arial" panose="020B0604020202020204" pitchFamily="34" charset="0"/>
                        </a:rPr>
                        <a:t>Filling power </a:t>
                      </a:r>
                      <a:r>
                        <a:rPr lang="en-US" altLang="zh-CN" sz="1400" i="1" dirty="0" smtClean="0">
                          <a:latin typeface="Arial" panose="020B0604020202020204" pitchFamily="34" charset="0"/>
                          <a:cs typeface="Arial" panose="020B0604020202020204" pitchFamily="34" charset="0"/>
                        </a:rPr>
                        <a:t>P</a:t>
                      </a:r>
                      <a:r>
                        <a:rPr lang="en-US" altLang="zh-CN" sz="1400" baseline="-25000" dirty="0" smtClean="0">
                          <a:latin typeface="Arial" panose="020B0604020202020204" pitchFamily="34" charset="0"/>
                          <a:cs typeface="Arial" panose="020B0604020202020204" pitchFamily="34" charset="0"/>
                        </a:rPr>
                        <a:t>g1</a:t>
                      </a:r>
                      <a:r>
                        <a:rPr lang="en-US" altLang="zh-CN" sz="1400" baseline="0" dirty="0" smtClean="0">
                          <a:latin typeface="Arial" panose="020B0604020202020204" pitchFamily="34" charset="0"/>
                          <a:cs typeface="Arial" panose="020B0604020202020204" pitchFamily="34" charset="0"/>
                        </a:rPr>
                        <a:t> (kW)</a:t>
                      </a:r>
                      <a:endParaRPr lang="zh-CN" altLang="en-US" sz="1400" baseline="-250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190</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823</a:t>
                      </a:r>
                      <a:endParaRPr lang="zh-CN" altLang="en-US" sz="1400" dirty="0">
                        <a:latin typeface="Arial" panose="020B0604020202020204" pitchFamily="34" charset="0"/>
                        <a:cs typeface="Arial" panose="020B0604020202020204" pitchFamily="34" charset="0"/>
                      </a:endParaRPr>
                    </a:p>
                  </a:txBody>
                  <a:tcPr/>
                </a:tc>
              </a:tr>
              <a:tr h="314185">
                <a:tc>
                  <a:txBody>
                    <a:bodyPr/>
                    <a:lstStyle/>
                    <a:p>
                      <a:r>
                        <a:rPr lang="en-US" altLang="zh-CN" sz="1400" dirty="0" smtClean="0">
                          <a:latin typeface="Arial" panose="020B0604020202020204" pitchFamily="34" charset="0"/>
                          <a:cs typeface="Arial" panose="020B0604020202020204" pitchFamily="34" charset="0"/>
                        </a:rPr>
                        <a:t>Flat-top power </a:t>
                      </a:r>
                      <a:r>
                        <a:rPr lang="en-US" altLang="zh-CN" sz="1400" i="1" dirty="0" err="1" smtClean="0">
                          <a:latin typeface="Arial" panose="020B0604020202020204" pitchFamily="34" charset="0"/>
                          <a:cs typeface="Arial" panose="020B0604020202020204" pitchFamily="34" charset="0"/>
                        </a:rPr>
                        <a:t>P</a:t>
                      </a:r>
                      <a:r>
                        <a:rPr lang="en-US" altLang="zh-CN" sz="1400" baseline="-25000" dirty="0" err="1" smtClean="0">
                          <a:latin typeface="Arial" panose="020B0604020202020204" pitchFamily="34" charset="0"/>
                          <a:cs typeface="Arial" panose="020B0604020202020204" pitchFamily="34" charset="0"/>
                        </a:rPr>
                        <a:t>g</a:t>
                      </a:r>
                      <a:r>
                        <a:rPr lang="en-US" altLang="zh-CN" sz="1400" baseline="0" dirty="0" smtClean="0">
                          <a:latin typeface="Arial" panose="020B0604020202020204" pitchFamily="34" charset="0"/>
                          <a:cs typeface="Arial" panose="020B0604020202020204" pitchFamily="34" charset="0"/>
                        </a:rPr>
                        <a:t> (kW)</a:t>
                      </a:r>
                      <a:endParaRPr lang="zh-CN" altLang="en-US" sz="1400" baseline="-250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276</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98</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123</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190</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2274</a:t>
                      </a:r>
                      <a:endParaRPr lang="zh-CN" altLang="en-US" sz="1400" dirty="0">
                        <a:latin typeface="Arial" panose="020B0604020202020204" pitchFamily="34" charset="0"/>
                        <a:cs typeface="Arial" panose="020B0604020202020204" pitchFamily="34" charset="0"/>
                      </a:endParaRPr>
                    </a:p>
                  </a:txBody>
                  <a:tcPr/>
                </a:tc>
              </a:tr>
              <a:tr h="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kern="1200" dirty="0" smtClean="0">
                          <a:solidFill>
                            <a:schemeClr val="tx1"/>
                          </a:solidFill>
                          <a:latin typeface="Arial" panose="020B0604020202020204" pitchFamily="34" charset="0"/>
                          <a:ea typeface="+mn-ea"/>
                          <a:cs typeface="Arial" panose="020B0604020202020204" pitchFamily="34" charset="0"/>
                        </a:rPr>
                        <a:t>Peak or average </a:t>
                      </a:r>
                      <a:r>
                        <a:rPr lang="en-US" altLang="zh-CN" sz="1400" dirty="0" smtClean="0">
                          <a:latin typeface="Arial" panose="020B0604020202020204" pitchFamily="34" charset="0"/>
                          <a:cs typeface="Arial" panose="020B0604020202020204" pitchFamily="34" charset="0"/>
                        </a:rPr>
                        <a:t>beam power</a:t>
                      </a:r>
                      <a:r>
                        <a:rPr lang="en-US" altLang="zh-CN" sz="1400" baseline="0" dirty="0" smtClean="0">
                          <a:latin typeface="Arial" panose="020B0604020202020204" pitchFamily="34" charset="0"/>
                          <a:cs typeface="Arial" panose="020B0604020202020204" pitchFamily="34" charset="0"/>
                        </a:rPr>
                        <a:t> </a:t>
                      </a:r>
                      <a:r>
                        <a:rPr lang="en-US" altLang="zh-CN" sz="1400" i="1" dirty="0" err="1" smtClean="0">
                          <a:latin typeface="Arial" panose="020B0604020202020204" pitchFamily="34" charset="0"/>
                          <a:cs typeface="Arial" panose="020B0604020202020204" pitchFamily="34" charset="0"/>
                        </a:rPr>
                        <a:t>P</a:t>
                      </a:r>
                      <a:r>
                        <a:rPr lang="en-US" altLang="zh-CN" sz="1400" i="0" baseline="-25000" dirty="0" err="1" smtClean="0">
                          <a:latin typeface="Arial" panose="020B0604020202020204" pitchFamily="34" charset="0"/>
                          <a:cs typeface="Arial" panose="020B0604020202020204" pitchFamily="34" charset="0"/>
                        </a:rPr>
                        <a:t>b</a:t>
                      </a:r>
                      <a:r>
                        <a:rPr lang="en-US" altLang="zh-CN" sz="1400" i="0" baseline="0" dirty="0" smtClean="0">
                          <a:latin typeface="Arial" panose="020B0604020202020204" pitchFamily="34" charset="0"/>
                          <a:cs typeface="Arial" panose="020B0604020202020204" pitchFamily="34" charset="0"/>
                        </a:rPr>
                        <a:t> </a:t>
                      </a:r>
                      <a:r>
                        <a:rPr lang="en-US" altLang="zh-CN" sz="1400" baseline="0" dirty="0" smtClean="0">
                          <a:latin typeface="Arial" panose="020B0604020202020204" pitchFamily="34" charset="0"/>
                          <a:cs typeface="Arial" panose="020B0604020202020204" pitchFamily="34" charset="0"/>
                        </a:rPr>
                        <a:t>(kW)</a:t>
                      </a:r>
                      <a:endParaRPr lang="zh-CN" altLang="en-US" sz="1400" baseline="-25000" dirty="0" smtClean="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276</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13.1</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123</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190</a:t>
                      </a:r>
                      <a:endParaRPr lang="zh-CN" altLang="en-US" sz="1400" dirty="0">
                        <a:latin typeface="Arial" panose="020B0604020202020204" pitchFamily="34" charset="0"/>
                        <a:cs typeface="Arial" panose="020B0604020202020204" pitchFamily="34" charset="0"/>
                      </a:endParaRPr>
                    </a:p>
                  </a:txBody>
                  <a:tcPr/>
                </a:tc>
                <a:tc>
                  <a:txBody>
                    <a:bodyPr/>
                    <a:lstStyle/>
                    <a:p>
                      <a:pPr algn="ctr"/>
                      <a:r>
                        <a:rPr lang="en-US" altLang="zh-CN" sz="1400" dirty="0" smtClean="0">
                          <a:latin typeface="Arial" panose="020B0604020202020204" pitchFamily="34" charset="0"/>
                          <a:cs typeface="Arial" panose="020B0604020202020204" pitchFamily="34" charset="0"/>
                        </a:rPr>
                        <a:t>2274/268</a:t>
                      </a:r>
                      <a:endParaRPr lang="zh-CN" altLang="en-US" sz="1400" dirty="0">
                        <a:latin typeface="Arial" panose="020B0604020202020204" pitchFamily="34" charset="0"/>
                        <a:cs typeface="Arial" panose="020B0604020202020204" pitchFamily="34" charset="0"/>
                      </a:endParaRPr>
                    </a:p>
                  </a:txBody>
                  <a:tcPr/>
                </a:tc>
              </a:tr>
              <a:tr h="314185">
                <a:tc>
                  <a:txBody>
                    <a:bodyPr/>
                    <a:lstStyle/>
                    <a:p>
                      <a:r>
                        <a:rPr lang="en-US" altLang="zh-CN" sz="1400" b="1" dirty="0" smtClean="0">
                          <a:latin typeface="Arial" panose="020B0604020202020204" pitchFamily="34" charset="0"/>
                          <a:cs typeface="Arial" panose="020B0604020202020204" pitchFamily="34" charset="0"/>
                        </a:rPr>
                        <a:t>RF to beam power efficiency </a:t>
                      </a:r>
                      <a:r>
                        <a:rPr lang="en-US" altLang="zh-CN" sz="1400" dirty="0" smtClean="0">
                          <a:solidFill>
                            <a:srgbClr val="0070C0"/>
                          </a:solidFill>
                          <a:latin typeface="Arial" panose="020B0604020202020204" pitchFamily="34" charset="0"/>
                          <a:cs typeface="Arial" panose="020B0604020202020204" pitchFamily="34" charset="0"/>
                        </a:rPr>
                        <a:t>**</a:t>
                      </a:r>
                      <a:endParaRPr lang="zh-CN" altLang="en-US" sz="1400" dirty="0">
                        <a:solidFill>
                          <a:srgbClr val="0070C0"/>
                        </a:solidFill>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b="1" dirty="0" smtClean="0">
                          <a:solidFill>
                            <a:schemeClr val="tx1"/>
                          </a:solidFill>
                          <a:latin typeface="Arial" panose="020B0604020202020204" pitchFamily="34" charset="0"/>
                          <a:cs typeface="Arial" panose="020B0604020202020204" pitchFamily="34" charset="0"/>
                        </a:rPr>
                        <a:t>100 %</a:t>
                      </a:r>
                      <a:endParaRPr lang="zh-CN" altLang="en-US" sz="1400" b="1" dirty="0">
                        <a:solidFill>
                          <a:schemeClr val="tx1"/>
                        </a:solidFill>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b="1" dirty="0" smtClean="0">
                          <a:solidFill>
                            <a:schemeClr val="tx1"/>
                          </a:solidFill>
                          <a:latin typeface="Arial" panose="020B0604020202020204" pitchFamily="34" charset="0"/>
                          <a:cs typeface="Arial" panose="020B0604020202020204" pitchFamily="34" charset="0"/>
                        </a:rPr>
                        <a:t>13 %</a:t>
                      </a:r>
                      <a:endParaRPr lang="zh-CN" altLang="en-US" sz="1400" b="1" dirty="0">
                        <a:solidFill>
                          <a:schemeClr val="tx1"/>
                        </a:solidFill>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b="1" dirty="0" smtClean="0">
                          <a:solidFill>
                            <a:schemeClr val="tx1"/>
                          </a:solidFill>
                          <a:latin typeface="Arial" panose="020B0604020202020204" pitchFamily="34" charset="0"/>
                          <a:cs typeface="Arial" panose="020B0604020202020204" pitchFamily="34" charset="0"/>
                        </a:rPr>
                        <a:t>100 %</a:t>
                      </a:r>
                      <a:endParaRPr lang="zh-CN" altLang="en-US" sz="1400" b="1" dirty="0">
                        <a:solidFill>
                          <a:schemeClr val="tx1"/>
                        </a:solidFill>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b="1" dirty="0" smtClean="0">
                          <a:solidFill>
                            <a:schemeClr val="tx1"/>
                          </a:solidFill>
                          <a:latin typeface="Arial" panose="020B0604020202020204" pitchFamily="34" charset="0"/>
                          <a:cs typeface="Arial" panose="020B0604020202020204" pitchFamily="34" charset="0"/>
                        </a:rPr>
                        <a:t>44 %</a:t>
                      </a:r>
                      <a:endParaRPr lang="zh-CN" altLang="en-US" sz="1400" b="1" dirty="0">
                        <a:solidFill>
                          <a:schemeClr val="tx1"/>
                        </a:solidFill>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algn="ctr"/>
                      <a:r>
                        <a:rPr lang="en-US" altLang="zh-CN" sz="1400" b="1" dirty="0" smtClean="0">
                          <a:solidFill>
                            <a:srgbClr val="FF0000"/>
                          </a:solidFill>
                          <a:latin typeface="Arial" panose="020B0604020202020204" pitchFamily="34" charset="0"/>
                          <a:cs typeface="Arial" panose="020B0604020202020204" pitchFamily="34" charset="0"/>
                        </a:rPr>
                        <a:t>27</a:t>
                      </a:r>
                      <a:r>
                        <a:rPr lang="en-US" altLang="zh-CN" sz="1400" b="1" baseline="0" dirty="0" smtClean="0">
                          <a:solidFill>
                            <a:srgbClr val="FF0000"/>
                          </a:solidFill>
                          <a:latin typeface="Arial" panose="020B0604020202020204" pitchFamily="34" charset="0"/>
                          <a:cs typeface="Arial" panose="020B0604020202020204" pitchFamily="34" charset="0"/>
                        </a:rPr>
                        <a:t> </a:t>
                      </a:r>
                      <a:r>
                        <a:rPr lang="en-US" altLang="zh-CN" sz="1400" b="1" dirty="0" smtClean="0">
                          <a:solidFill>
                            <a:srgbClr val="FF0000"/>
                          </a:solidFill>
                          <a:latin typeface="Arial" panose="020B0604020202020204" pitchFamily="34" charset="0"/>
                          <a:cs typeface="Arial" panose="020B0604020202020204" pitchFamily="34" charset="0"/>
                        </a:rPr>
                        <a:t>%</a:t>
                      </a:r>
                      <a:endParaRPr lang="zh-CN" altLang="en-US" sz="1400" b="1" dirty="0">
                        <a:solidFill>
                          <a:srgbClr val="FF0000"/>
                        </a:solidFill>
                        <a:latin typeface="Arial" panose="020B0604020202020204" pitchFamily="34" charset="0"/>
                        <a:cs typeface="Arial" panose="020B0604020202020204" pitchFamily="34" charset="0"/>
                      </a:endParaRPr>
                    </a:p>
                  </a:txBody>
                  <a:tcPr>
                    <a:solidFill>
                      <a:schemeClr val="accent4">
                        <a:lumMod val="20000"/>
                        <a:lumOff val="80000"/>
                      </a:schemeClr>
                    </a:solidFill>
                  </a:tcPr>
                </a:tc>
              </a:tr>
            </a:tbl>
          </a:graphicData>
        </a:graphic>
      </p:graphicFrame>
      <p:sp>
        <p:nvSpPr>
          <p:cNvPr id="5" name="文本框 4"/>
          <p:cNvSpPr txBox="1"/>
          <p:nvPr/>
        </p:nvSpPr>
        <p:spPr>
          <a:xfrm>
            <a:off x="609600" y="6236648"/>
            <a:ext cx="4440936" cy="646331"/>
          </a:xfrm>
          <a:prstGeom prst="rect">
            <a:avLst/>
          </a:prstGeom>
          <a:noFill/>
        </p:spPr>
        <p:txBody>
          <a:bodyPr wrap="square" rtlCol="0">
            <a:spAutoFit/>
          </a:bodyPr>
          <a:lstStyle/>
          <a:p>
            <a:r>
              <a:rPr lang="zh-CN" altLang="en-US" sz="1200" dirty="0" smtClean="0">
                <a:latin typeface="Arial" panose="020B0604020202020204" pitchFamily="34" charset="0"/>
                <a:cs typeface="Arial" panose="020B0604020202020204" pitchFamily="34" charset="0"/>
              </a:rPr>
              <a:t>* </a:t>
            </a:r>
            <a:r>
              <a:rPr lang="en-US" altLang="zh-CN" sz="1200" dirty="0" smtClean="0">
                <a:latin typeface="Arial" panose="020B0604020202020204" pitchFamily="34" charset="0"/>
                <a:cs typeface="Arial" panose="020B0604020202020204" pitchFamily="34" charset="0"/>
              </a:rPr>
              <a:t>Two beams</a:t>
            </a:r>
          </a:p>
          <a:p>
            <a:r>
              <a:rPr lang="en-US" altLang="zh-CN" sz="1200" dirty="0" smtClean="0">
                <a:solidFill>
                  <a:srgbClr val="0070C0"/>
                </a:solidFill>
                <a:latin typeface="Arial" panose="020B0604020202020204" pitchFamily="34" charset="0"/>
                <a:cs typeface="Arial" panose="020B0604020202020204" pitchFamily="34" charset="0"/>
              </a:rPr>
              <a:t>** Not include waveguide loss and control margin</a:t>
            </a:r>
          </a:p>
          <a:p>
            <a:r>
              <a:rPr lang="en-US" altLang="zh-CN" sz="1200" dirty="0" smtClean="0">
                <a:latin typeface="Arial" panose="020B0604020202020204" pitchFamily="34" charset="0"/>
                <a:cs typeface="Arial" panose="020B0604020202020204" pitchFamily="34" charset="0"/>
              </a:rPr>
              <a:t>*** Normal conducting cavity with storage cavity</a:t>
            </a:r>
          </a:p>
        </p:txBody>
      </p:sp>
      <p:sp>
        <p:nvSpPr>
          <p:cNvPr id="6" name="文本框 5"/>
          <p:cNvSpPr txBox="1"/>
          <p:nvPr/>
        </p:nvSpPr>
        <p:spPr>
          <a:xfrm>
            <a:off x="5650992" y="6298204"/>
            <a:ext cx="3246120" cy="523220"/>
          </a:xfrm>
          <a:prstGeom prst="rect">
            <a:avLst/>
          </a:prstGeom>
          <a:noFill/>
        </p:spPr>
        <p:txBody>
          <a:bodyPr wrap="square" rtlCol="0">
            <a:spAutoFit/>
          </a:bodyPr>
          <a:lstStyle/>
          <a:p>
            <a:pPr algn="r"/>
            <a:r>
              <a:rPr lang="en-US" altLang="zh-CN" sz="1400" dirty="0" smtClean="0">
                <a:solidFill>
                  <a:srgbClr val="FF0000"/>
                </a:solidFill>
                <a:latin typeface="Arial" panose="020B0604020202020204" pitchFamily="34" charset="0"/>
                <a:cs typeface="Arial" panose="020B0604020202020204" pitchFamily="34" charset="0"/>
              </a:rPr>
              <a:t>Perfect correction method.</a:t>
            </a:r>
          </a:p>
          <a:p>
            <a:pPr algn="r"/>
            <a:r>
              <a:rPr lang="en-US" altLang="zh-CN" sz="1400" dirty="0" smtClean="0">
                <a:solidFill>
                  <a:srgbClr val="FF0000"/>
                </a:solidFill>
                <a:latin typeface="Arial" panose="020B0604020202020204" pitchFamily="34" charset="0"/>
                <a:cs typeface="Arial" panose="020B0604020202020204" pitchFamily="34" charset="0"/>
              </a:rPr>
              <a:t>Resonant filling may increase to 37 %</a:t>
            </a:r>
            <a:endParaRPr lang="zh-CN" altLang="en-US" sz="1400" dirty="0">
              <a:solidFill>
                <a:srgbClr val="FF0000"/>
              </a:solidFill>
              <a:latin typeface="Arial" panose="020B0604020202020204" pitchFamily="34" charset="0"/>
              <a:cs typeface="Arial" panose="020B0604020202020204" pitchFamily="34" charset="0"/>
            </a:endParaRPr>
          </a:p>
        </p:txBody>
      </p:sp>
      <p:sp>
        <p:nvSpPr>
          <p:cNvPr id="7" name="灯片编号占位符 6"/>
          <p:cNvSpPr>
            <a:spLocks noGrp="1"/>
          </p:cNvSpPr>
          <p:nvPr>
            <p:ph type="sldNum" sz="quarter" idx="12"/>
          </p:nvPr>
        </p:nvSpPr>
        <p:spPr/>
        <p:txBody>
          <a:bodyPr/>
          <a:lstStyle/>
          <a:p>
            <a:fld id="{9AE44F4C-A01D-4C37-BF07-A3DEDCA0EFDE}" type="slidenum">
              <a:rPr lang="zh-CN" altLang="en-US" smtClean="0"/>
              <a:t>34</a:t>
            </a:fld>
            <a:endParaRPr lang="zh-CN" altLang="en-US"/>
          </a:p>
        </p:txBody>
      </p:sp>
    </p:spTree>
    <p:extLst>
      <p:ext uri="{BB962C8B-B14F-4D97-AF65-F5344CB8AC3E}">
        <p14:creationId xmlns:p14="http://schemas.microsoft.com/office/powerpoint/2010/main" val="23274346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3600" dirty="0">
                <a:latin typeface="Arial" panose="020B0604020202020204" pitchFamily="34" charset="0"/>
                <a:cs typeface="Arial" panose="020B0604020202020204" pitchFamily="34" charset="0"/>
              </a:rPr>
              <a:t>Fast RF </a:t>
            </a:r>
            <a:r>
              <a:rPr lang="en-US" altLang="zh-CN" sz="3600" dirty="0" smtClean="0">
                <a:latin typeface="Arial" panose="020B0604020202020204" pitchFamily="34" charset="0"/>
                <a:cs typeface="Arial" panose="020B0604020202020204" pitchFamily="34" charset="0"/>
              </a:rPr>
              <a:t>Switch</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p:txBody>
          <a:bodyPr/>
          <a:lstStyle/>
          <a:p>
            <a:pPr marL="0" indent="0">
              <a:buNone/>
            </a:pPr>
            <a:r>
              <a:rPr lang="en-US" altLang="zh-CN" dirty="0" smtClean="0">
                <a:solidFill>
                  <a:srgbClr val="C00000"/>
                </a:solidFill>
                <a:latin typeface="Arial" panose="020B0604020202020204" pitchFamily="34" charset="0"/>
                <a:cs typeface="Arial" panose="020B0604020202020204" pitchFamily="34" charset="0"/>
              </a:rPr>
              <a:t>Fast RF switch (work for all pulsed machine)</a:t>
            </a:r>
          </a:p>
          <a:p>
            <a:pPr lvl="1"/>
            <a:r>
              <a:rPr lang="en-US" altLang="zh-CN" sz="1800" dirty="0" smtClean="0">
                <a:latin typeface="Arial" panose="020B0604020202020204" pitchFamily="34" charset="0"/>
                <a:cs typeface="Arial" panose="020B0604020202020204" pitchFamily="34" charset="0"/>
              </a:rPr>
              <a:t>Close waveguide port with the fast RF switch in beam gap, feed low power RF to keep the cavity voltage</a:t>
            </a:r>
          </a:p>
          <a:p>
            <a:pPr lvl="1"/>
            <a:r>
              <a:rPr lang="en-US" altLang="zh-CN" sz="1800" dirty="0" smtClean="0">
                <a:latin typeface="Arial" panose="020B0604020202020204" pitchFamily="34" charset="0"/>
                <a:cs typeface="Arial" panose="020B0604020202020204" pitchFamily="34" charset="0"/>
              </a:rPr>
              <a:t>Switch types (J.Q. </a:t>
            </a:r>
            <a:r>
              <a:rPr lang="en-US" altLang="zh-CN" sz="1800" dirty="0" err="1" smtClean="0">
                <a:latin typeface="Arial" panose="020B0604020202020204" pitchFamily="34" charset="0"/>
                <a:cs typeface="Arial" panose="020B0604020202020204" pitchFamily="34" charset="0"/>
              </a:rPr>
              <a:t>Qiu</a:t>
            </a:r>
            <a:r>
              <a:rPr lang="en-US" altLang="zh-CN" sz="1800" dirty="0" smtClean="0">
                <a:latin typeface="Arial" panose="020B0604020202020204" pitchFamily="34" charset="0"/>
                <a:cs typeface="Arial" panose="020B0604020202020204" pitchFamily="34" charset="0"/>
              </a:rPr>
              <a:t>, IPAC2016): ferroelectric, semiconductor </a:t>
            </a:r>
            <a:r>
              <a:rPr lang="en-US" altLang="zh-CN" sz="1800" dirty="0">
                <a:latin typeface="Arial" panose="020B0604020202020204" pitchFamily="34" charset="0"/>
                <a:cs typeface="Arial" panose="020B0604020202020204" pitchFamily="34" charset="0"/>
              </a:rPr>
              <a:t>(</a:t>
            </a:r>
            <a:r>
              <a:rPr lang="en-US" altLang="zh-CN" sz="1800" dirty="0" smtClean="0">
                <a:latin typeface="Arial" panose="020B0604020202020204" pitchFamily="34" charset="0"/>
                <a:cs typeface="Arial" panose="020B0604020202020204" pitchFamily="34" charset="0"/>
              </a:rPr>
              <a:t>laser-driven), plasma discharge, </a:t>
            </a:r>
            <a:r>
              <a:rPr lang="en-US" altLang="zh-CN" sz="1800" u="sng" dirty="0" err="1" smtClean="0">
                <a:latin typeface="Arial" panose="020B0604020202020204" pitchFamily="34" charset="0"/>
                <a:cs typeface="Arial" panose="020B0604020202020204" pitchFamily="34" charset="0"/>
              </a:rPr>
              <a:t>multipactor</a:t>
            </a:r>
            <a:r>
              <a:rPr lang="en-US" altLang="zh-CN" sz="1800" u="sng" dirty="0" smtClean="0">
                <a:latin typeface="Arial" panose="020B0604020202020204" pitchFamily="34" charset="0"/>
                <a:cs typeface="Arial" panose="020B0604020202020204" pitchFamily="34" charset="0"/>
              </a:rPr>
              <a:t> ignition</a:t>
            </a:r>
            <a:r>
              <a:rPr lang="en-US" altLang="zh-CN" sz="1800" dirty="0" smtClean="0">
                <a:latin typeface="Arial" panose="020B0604020202020204" pitchFamily="34" charset="0"/>
                <a:cs typeface="Arial" panose="020B0604020202020204" pitchFamily="34" charset="0"/>
              </a:rPr>
              <a:t> (all-metal, small RF source, magnet)</a:t>
            </a:r>
            <a:endParaRPr lang="zh-CN" altLang="en-US" sz="18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9AE44F4C-A01D-4C37-BF07-A3DEDCA0EFDE}" type="slidenum">
              <a:rPr lang="zh-CN" altLang="en-US" smtClean="0"/>
              <a:t>35</a:t>
            </a:fld>
            <a:endParaRPr lang="zh-CN" altLang="en-US" dirty="0"/>
          </a:p>
        </p:txBody>
      </p:sp>
      <p:grpSp>
        <p:nvGrpSpPr>
          <p:cNvPr id="7" name="组合 6"/>
          <p:cNvGrpSpPr/>
          <p:nvPr/>
        </p:nvGrpSpPr>
        <p:grpSpPr>
          <a:xfrm>
            <a:off x="1915918" y="4171172"/>
            <a:ext cx="3247018" cy="2321703"/>
            <a:chOff x="4699000" y="3767947"/>
            <a:chExt cx="3247018" cy="2321703"/>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a:ext>
              </a:extLst>
            </a:blip>
            <a:srcRect l="4126" t="34877" r="6894" b="6501"/>
            <a:stretch/>
          </p:blipFill>
          <p:spPr>
            <a:xfrm>
              <a:off x="4699000" y="5331125"/>
              <a:ext cx="3067050" cy="758525"/>
            </a:xfrm>
            <a:prstGeom prst="rect">
              <a:avLst/>
            </a:prstGeom>
          </p:spPr>
        </p:pic>
        <p:pic>
          <p:nvPicPr>
            <p:cNvPr id="6" name="图片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t="-2896"/>
            <a:stretch/>
          </p:blipFill>
          <p:spPr>
            <a:xfrm>
              <a:off x="7086600" y="3767947"/>
              <a:ext cx="859418" cy="1942440"/>
            </a:xfrm>
            <a:prstGeom prst="rect">
              <a:avLst/>
            </a:prstGeom>
          </p:spPr>
        </p:pic>
      </p:grpSp>
      <p:sp>
        <p:nvSpPr>
          <p:cNvPr id="8" name="矩形 7"/>
          <p:cNvSpPr/>
          <p:nvPr/>
        </p:nvSpPr>
        <p:spPr>
          <a:xfrm>
            <a:off x="4138417" y="4271485"/>
            <a:ext cx="212725" cy="3608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0" name="下箭头 9"/>
          <p:cNvSpPr/>
          <p:nvPr/>
        </p:nvSpPr>
        <p:spPr>
          <a:xfrm rot="16200000">
            <a:off x="3795577" y="4324900"/>
            <a:ext cx="146050" cy="254001"/>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1" name="文本框 10"/>
          <p:cNvSpPr txBox="1"/>
          <p:nvPr/>
        </p:nvSpPr>
        <p:spPr>
          <a:xfrm>
            <a:off x="1485024" y="4075341"/>
            <a:ext cx="2285697" cy="738664"/>
          </a:xfrm>
          <a:prstGeom prst="rect">
            <a:avLst/>
          </a:prstGeom>
          <a:noFill/>
        </p:spPr>
        <p:txBody>
          <a:bodyPr wrap="square" rtlCol="0">
            <a:spAutoFit/>
          </a:bodyPr>
          <a:lstStyle/>
          <a:p>
            <a:r>
              <a:rPr lang="en-US" altLang="zh-CN" sz="1400" dirty="0" smtClean="0">
                <a:solidFill>
                  <a:srgbClr val="C00000"/>
                </a:solidFill>
                <a:latin typeface="Arial" panose="020B0604020202020204" pitchFamily="34" charset="0"/>
                <a:cs typeface="Arial" panose="020B0604020202020204" pitchFamily="34" charset="0"/>
              </a:rPr>
              <a:t>High Power RF</a:t>
            </a:r>
          </a:p>
          <a:p>
            <a:r>
              <a:rPr lang="en-US" altLang="zh-CN" sz="1400" dirty="0" smtClean="0">
                <a:latin typeface="Arial" panose="020B0604020202020204" pitchFamily="34" charset="0"/>
                <a:cs typeface="Arial" panose="020B0604020202020204" pitchFamily="34" charset="0"/>
              </a:rPr>
              <a:t>(one 2.2 MW klystron, two 5 kHz </a:t>
            </a:r>
            <a:r>
              <a:rPr lang="en-US" altLang="zh-CN" sz="1400" dirty="0">
                <a:latin typeface="Arial" panose="020B0604020202020204" pitchFamily="34" charset="0"/>
                <a:cs typeface="Arial" panose="020B0604020202020204" pitchFamily="34" charset="0"/>
              </a:rPr>
              <a:t>10 </a:t>
            </a:r>
            <a:r>
              <a:rPr lang="el-GR" altLang="zh-CN" sz="1400" dirty="0">
                <a:latin typeface="Arial" panose="020B0604020202020204" pitchFamily="34" charset="0"/>
                <a:cs typeface="Arial" panose="020B0604020202020204" pitchFamily="34" charset="0"/>
              </a:rPr>
              <a:t>μ</a:t>
            </a:r>
            <a:r>
              <a:rPr lang="en-US" altLang="zh-CN" sz="1400" dirty="0" smtClean="0">
                <a:latin typeface="Arial" panose="020B0604020202020204" pitchFamily="34" charset="0"/>
                <a:cs typeface="Arial" panose="020B0604020202020204" pitchFamily="34" charset="0"/>
              </a:rPr>
              <a:t>s modulators)</a:t>
            </a:r>
            <a:endParaRPr lang="zh-CN" altLang="en-US" sz="1400" dirty="0">
              <a:latin typeface="Arial" panose="020B0604020202020204" pitchFamily="34" charset="0"/>
              <a:cs typeface="Arial" panose="020B0604020202020204" pitchFamily="34" charset="0"/>
            </a:endParaRPr>
          </a:p>
        </p:txBody>
      </p:sp>
      <p:sp>
        <p:nvSpPr>
          <p:cNvPr id="13" name="下箭头 12"/>
          <p:cNvSpPr/>
          <p:nvPr/>
        </p:nvSpPr>
        <p:spPr>
          <a:xfrm rot="5400000" flipH="1">
            <a:off x="5285491" y="4324901"/>
            <a:ext cx="146050" cy="254001"/>
          </a:xfrm>
          <a:prstGeom prst="downArrow">
            <a:avLst/>
          </a:prstGeom>
          <a:noFill/>
          <a:ln>
            <a:solidFill>
              <a:srgbClr val="222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634380" y="4075341"/>
            <a:ext cx="2285697" cy="523220"/>
          </a:xfrm>
          <a:prstGeom prst="rect">
            <a:avLst/>
          </a:prstGeom>
          <a:noFill/>
        </p:spPr>
        <p:txBody>
          <a:bodyPr wrap="square" rtlCol="0">
            <a:spAutoFit/>
          </a:bodyPr>
          <a:lstStyle/>
          <a:p>
            <a:r>
              <a:rPr lang="en-US" altLang="zh-CN" sz="1400" dirty="0" smtClean="0">
                <a:solidFill>
                  <a:srgbClr val="020FBE"/>
                </a:solidFill>
                <a:latin typeface="Arial" panose="020B0604020202020204" pitchFamily="34" charset="0"/>
                <a:cs typeface="Arial" panose="020B0604020202020204" pitchFamily="34" charset="0"/>
              </a:rPr>
              <a:t>Low Power RF </a:t>
            </a:r>
          </a:p>
          <a:p>
            <a:r>
              <a:rPr lang="en-US" altLang="zh-CN" sz="1400" dirty="0" smtClean="0">
                <a:latin typeface="Arial" panose="020B0604020202020204" pitchFamily="34" charset="0"/>
                <a:cs typeface="Arial" panose="020B0604020202020204" pitchFamily="34" charset="0"/>
              </a:rPr>
              <a:t>(small coupling, &lt; 100 W)</a:t>
            </a:r>
            <a:endParaRPr lang="zh-CN" altLang="en-US" sz="1400" dirty="0">
              <a:latin typeface="Arial" panose="020B0604020202020204" pitchFamily="34" charset="0"/>
              <a:cs typeface="Arial" panose="020B0604020202020204" pitchFamily="34" charset="0"/>
            </a:endParaRPr>
          </a:p>
        </p:txBody>
      </p:sp>
      <p:cxnSp>
        <p:nvCxnSpPr>
          <p:cNvPr id="16" name="直接箭头连接符 15"/>
          <p:cNvCxnSpPr/>
          <p:nvPr/>
        </p:nvCxnSpPr>
        <p:spPr>
          <a:xfrm flipH="1">
            <a:off x="4244779" y="3845108"/>
            <a:ext cx="430" cy="3099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3611753" y="3537331"/>
            <a:ext cx="1581150" cy="307777"/>
          </a:xfrm>
          <a:prstGeom prst="rect">
            <a:avLst/>
          </a:prstGeom>
          <a:noFill/>
        </p:spPr>
        <p:txBody>
          <a:bodyPr wrap="square" rtlCol="0">
            <a:spAutoFit/>
          </a:bodyPr>
          <a:lstStyle/>
          <a:p>
            <a:r>
              <a:rPr lang="en-US" altLang="zh-CN" sz="1400" dirty="0" smtClean="0">
                <a:solidFill>
                  <a:srgbClr val="FF0000"/>
                </a:solidFill>
                <a:latin typeface="Arial" panose="020B0604020202020204" pitchFamily="34" charset="0"/>
                <a:cs typeface="Arial" panose="020B0604020202020204" pitchFamily="34" charset="0"/>
              </a:rPr>
              <a:t>Fast RF Switch</a:t>
            </a:r>
            <a:endParaRPr lang="zh-CN" altLang="en-US" sz="1400" dirty="0">
              <a:solidFill>
                <a:srgbClr val="FF0000"/>
              </a:solidFill>
              <a:latin typeface="Arial" panose="020B0604020202020204" pitchFamily="34" charset="0"/>
              <a:cs typeface="Arial" panose="020B0604020202020204" pitchFamily="34" charset="0"/>
            </a:endParaRPr>
          </a:p>
        </p:txBody>
      </p:sp>
      <p:sp>
        <p:nvSpPr>
          <p:cNvPr id="22" name="文本框 21"/>
          <p:cNvSpPr txBox="1"/>
          <p:nvPr/>
        </p:nvSpPr>
        <p:spPr>
          <a:xfrm>
            <a:off x="5162936" y="4995686"/>
            <a:ext cx="2145401" cy="738664"/>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Double the operational coupler heat load by the cavity stored energy. </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9833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b="20291"/>
          <a:stretch/>
        </p:blipFill>
        <p:spPr>
          <a:xfrm>
            <a:off x="1750653" y="1723191"/>
            <a:ext cx="5484216" cy="2117289"/>
          </a:xfrm>
          <a:prstGeom prst="rect">
            <a:avLst/>
          </a:prstGeom>
        </p:spPr>
      </p:pic>
      <p:sp>
        <p:nvSpPr>
          <p:cNvPr id="2" name="标题 1"/>
          <p:cNvSpPr>
            <a:spLocks noGrp="1"/>
          </p:cNvSpPr>
          <p:nvPr>
            <p:ph type="title"/>
          </p:nvPr>
        </p:nvSpPr>
        <p:spPr>
          <a:xfrm>
            <a:off x="0" y="365126"/>
            <a:ext cx="9144000" cy="1325563"/>
          </a:xfrm>
        </p:spPr>
        <p:txBody>
          <a:bodyPr>
            <a:normAutofit/>
          </a:bodyPr>
          <a:lstStyle/>
          <a:p>
            <a:pPr algn="ctr"/>
            <a:r>
              <a:rPr lang="en-US" altLang="zh-CN" sz="3600" dirty="0" smtClean="0">
                <a:latin typeface="Arial" panose="020B0604020202020204" pitchFamily="34" charset="0"/>
                <a:cs typeface="Arial" panose="020B0604020202020204" pitchFamily="34" charset="0"/>
              </a:rPr>
              <a:t>Change Fill Pattern and RF Distribution</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06859" y="5580403"/>
            <a:ext cx="8495799" cy="940493"/>
          </a:xfrm>
        </p:spPr>
        <p:txBody>
          <a:bodyPr>
            <a:normAutofit lnSpcReduction="10000"/>
          </a:bodyPr>
          <a:lstStyle/>
          <a:p>
            <a:pPr marL="0" indent="0">
              <a:lnSpc>
                <a:spcPct val="110000"/>
              </a:lnSpc>
              <a:spcBef>
                <a:spcPts val="1800"/>
              </a:spcBef>
              <a:buNone/>
            </a:pPr>
            <a:r>
              <a:rPr lang="en-US" altLang="zh-CN" sz="1800" dirty="0" smtClean="0">
                <a:latin typeface="Arial" panose="020B0604020202020204" pitchFamily="34" charset="0"/>
                <a:cs typeface="Arial" panose="020B0604020202020204" pitchFamily="34" charset="0"/>
              </a:rPr>
              <a:t>However</a:t>
            </a:r>
            <a:r>
              <a:rPr lang="en-US" altLang="zh-CN" sz="1800" dirty="0">
                <a:latin typeface="Arial" panose="020B0604020202020204" pitchFamily="34" charset="0"/>
                <a:cs typeface="Arial" panose="020B0604020202020204" pitchFamily="34" charset="0"/>
              </a:rPr>
              <a:t>, quasi-equal-spacing of electron and positron bunch train (neglect RF station length) requires </a:t>
            </a:r>
            <a:r>
              <a:rPr lang="en-US" altLang="zh-CN" sz="1800" dirty="0">
                <a:solidFill>
                  <a:srgbClr val="FF0000"/>
                </a:solidFill>
                <a:latin typeface="Arial" panose="020B0604020202020204" pitchFamily="34" charset="0"/>
                <a:cs typeface="Arial" panose="020B0604020202020204" pitchFamily="34" charset="0"/>
              </a:rPr>
              <a:t>RF stations to be in the middle of crossing points</a:t>
            </a:r>
            <a:r>
              <a:rPr lang="en-US" altLang="zh-CN" sz="1800" dirty="0">
                <a:latin typeface="Arial" panose="020B0604020202020204" pitchFamily="34" charset="0"/>
                <a:cs typeface="Arial" panose="020B0604020202020204" pitchFamily="34" charset="0"/>
              </a:rPr>
              <a:t>. Otherwise complicated for local correction.</a:t>
            </a:r>
          </a:p>
          <a:p>
            <a:pPr marL="0" indent="0">
              <a:lnSpc>
                <a:spcPct val="110000"/>
              </a:lnSpc>
              <a:spcBef>
                <a:spcPts val="1800"/>
              </a:spcBef>
              <a:buNone/>
            </a:pPr>
            <a:endParaRPr lang="en-US" altLang="zh-CN" sz="2000" dirty="0" smtClean="0">
              <a:solidFill>
                <a:srgbClr val="FF0000"/>
              </a:solidFill>
              <a:latin typeface="Arial" panose="020B0604020202020204" pitchFamily="34" charset="0"/>
              <a:cs typeface="Arial" panose="020B0604020202020204" pitchFamily="34" charset="0"/>
            </a:endParaRPr>
          </a:p>
          <a:p>
            <a:endParaRPr lang="en-US" altLang="zh-CN" sz="2000" dirty="0"/>
          </a:p>
        </p:txBody>
      </p:sp>
      <p:sp>
        <p:nvSpPr>
          <p:cNvPr id="4" name="灯片编号占位符 3"/>
          <p:cNvSpPr>
            <a:spLocks noGrp="1"/>
          </p:cNvSpPr>
          <p:nvPr>
            <p:ph type="sldNum" sz="quarter" idx="12"/>
          </p:nvPr>
        </p:nvSpPr>
        <p:spPr/>
        <p:txBody>
          <a:bodyPr/>
          <a:lstStyle/>
          <a:p>
            <a:fld id="{9AE44F4C-A01D-4C37-BF07-A3DEDCA0EFDE}" type="slidenum">
              <a:rPr lang="zh-CN" altLang="en-US" smtClean="0"/>
              <a:t>36</a:t>
            </a:fld>
            <a:endParaRPr lang="zh-CN" altLang="en-US"/>
          </a:p>
        </p:txBody>
      </p:sp>
      <p:sp>
        <p:nvSpPr>
          <p:cNvPr id="6" name="矩形 5"/>
          <p:cNvSpPr/>
          <p:nvPr/>
        </p:nvSpPr>
        <p:spPr>
          <a:xfrm>
            <a:off x="506859" y="3970239"/>
            <a:ext cx="8376158" cy="1480405"/>
          </a:xfrm>
          <a:prstGeom prst="rect">
            <a:avLst/>
          </a:prstGeom>
        </p:spPr>
        <p:txBody>
          <a:bodyPr wrap="square">
            <a:spAutoFit/>
          </a:bodyPr>
          <a:lstStyle/>
          <a:p>
            <a:pPr>
              <a:lnSpc>
                <a:spcPct val="110000"/>
              </a:lnSpc>
            </a:pPr>
            <a:r>
              <a:rPr lang="en-US" altLang="zh-CN" dirty="0">
                <a:solidFill>
                  <a:srgbClr val="FF0000"/>
                </a:solidFill>
                <a:latin typeface="Arial" panose="020B0604020202020204" pitchFamily="34" charset="0"/>
                <a:cs typeface="Arial" panose="020B0604020202020204" pitchFamily="34" charset="0"/>
              </a:rPr>
              <a:t>More Bunch Trains</a:t>
            </a:r>
          </a:p>
          <a:p>
            <a:pPr lvl="1">
              <a:lnSpc>
                <a:spcPct val="110000"/>
              </a:lnSpc>
            </a:pPr>
            <a:r>
              <a:rPr lang="en-US" altLang="zh-CN" sz="1600" dirty="0">
                <a:latin typeface="Arial" panose="020B0604020202020204" pitchFamily="34" charset="0"/>
                <a:cs typeface="Arial" panose="020B0604020202020204" pitchFamily="34" charset="0"/>
              </a:rPr>
              <a:t>Will alleviate beam loading effect, but can’t increase the RF-to-beam power efficiency using the same active full correction method. Parasitic crossing should be avoided by pretzel or adding more partial double ring parts (Advanced Partial Double Ring, or APDR, by </a:t>
            </a:r>
            <a:r>
              <a:rPr lang="en-US" altLang="zh-CN" sz="1600" dirty="0" err="1">
                <a:latin typeface="Arial" panose="020B0604020202020204" pitchFamily="34" charset="0"/>
                <a:cs typeface="Arial" panose="020B0604020202020204" pitchFamily="34" charset="0"/>
              </a:rPr>
              <a:t>Jie</a:t>
            </a:r>
            <a:r>
              <a:rPr lang="en-US" altLang="zh-CN" sz="1600" dirty="0">
                <a:latin typeface="Arial" panose="020B0604020202020204" pitchFamily="34" charset="0"/>
                <a:cs typeface="Arial" panose="020B0604020202020204" pitchFamily="34" charset="0"/>
              </a:rPr>
              <a:t> Gao).</a:t>
            </a:r>
          </a:p>
        </p:txBody>
      </p:sp>
    </p:spTree>
    <p:extLst>
      <p:ext uri="{BB962C8B-B14F-4D97-AF65-F5344CB8AC3E}">
        <p14:creationId xmlns:p14="http://schemas.microsoft.com/office/powerpoint/2010/main" val="3793746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68486"/>
            <a:ext cx="7886700" cy="1325563"/>
          </a:xfrm>
        </p:spPr>
        <p:txBody>
          <a:bodyPr>
            <a:normAutofit/>
          </a:bodyPr>
          <a:lstStyle/>
          <a:p>
            <a:pPr algn="ctr"/>
            <a:r>
              <a:rPr lang="en-US" altLang="zh-CN" sz="3600" dirty="0" smtClean="0">
                <a:latin typeface="Arial" panose="020B0604020202020204" pitchFamily="34" charset="0"/>
                <a:cs typeface="Arial" panose="020B0604020202020204" pitchFamily="34" charset="0"/>
              </a:rPr>
              <a:t>RF Asymmetry</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168068" y="1394049"/>
            <a:ext cx="4932252" cy="4802262"/>
          </a:xfrm>
        </p:spPr>
        <p:txBody>
          <a:bodyPr>
            <a:noAutofit/>
          </a:bodyPr>
          <a:lstStyle/>
          <a:p>
            <a:pPr>
              <a:lnSpc>
                <a:spcPct val="110000"/>
              </a:lnSpc>
            </a:pPr>
            <a:r>
              <a:rPr lang="en-US" altLang="zh-CN" sz="1800" b="1" dirty="0" smtClean="0">
                <a:latin typeface="Arial" panose="020B0604020202020204" pitchFamily="34" charset="0"/>
                <a:cs typeface="Arial" panose="020B0604020202020204" pitchFamily="34" charset="0"/>
              </a:rPr>
              <a:t>RF </a:t>
            </a:r>
            <a:r>
              <a:rPr lang="en-US" altLang="zh-CN" sz="1800" b="1" dirty="0">
                <a:latin typeface="Arial" panose="020B0604020202020204" pitchFamily="34" charset="0"/>
                <a:cs typeface="Arial" panose="020B0604020202020204" pitchFamily="34" charset="0"/>
              </a:rPr>
              <a:t>next to the crossing </a:t>
            </a:r>
            <a:r>
              <a:rPr lang="en-US" altLang="zh-CN" sz="1800" b="1" dirty="0" smtClean="0">
                <a:latin typeface="Arial" panose="020B0604020202020204" pitchFamily="34" charset="0"/>
                <a:cs typeface="Arial" panose="020B0604020202020204" pitchFamily="34" charset="0"/>
              </a:rPr>
              <a:t>points</a:t>
            </a:r>
            <a:endParaRPr lang="en-US" altLang="zh-CN" sz="1800" dirty="0" smtClean="0">
              <a:latin typeface="Arial" panose="020B0604020202020204" pitchFamily="34" charset="0"/>
              <a:cs typeface="Arial" panose="020B0604020202020204" pitchFamily="34" charset="0"/>
            </a:endParaRPr>
          </a:p>
          <a:p>
            <a:pPr marL="720000" lvl="1" indent="-216000">
              <a:lnSpc>
                <a:spcPct val="120000"/>
              </a:lnSpc>
              <a:spcBef>
                <a:spcPts val="600"/>
              </a:spcBef>
              <a:buFont typeface="Calibri" panose="020F0502020204030204" pitchFamily="34" charset="0"/>
              <a:buChar char="−"/>
            </a:pPr>
            <a:r>
              <a:rPr lang="en-US" altLang="zh-CN" sz="1600" dirty="0">
                <a:latin typeface="Arial" panose="020B0604020202020204" pitchFamily="34" charset="0"/>
                <a:cs typeface="Arial" panose="020B0604020202020204" pitchFamily="34" charset="0"/>
              </a:rPr>
              <a:t>Pros: Dispersion can be suppressed simultaneously.  IP is far from bending magnets separated by RF. </a:t>
            </a:r>
            <a:endParaRPr lang="en-US" altLang="zh-CN" sz="1600" dirty="0" smtClean="0">
              <a:latin typeface="Arial" panose="020B0604020202020204" pitchFamily="34" charset="0"/>
              <a:cs typeface="Arial" panose="020B0604020202020204" pitchFamily="34" charset="0"/>
            </a:endParaRPr>
          </a:p>
          <a:p>
            <a:pPr marL="720000" lvl="1" indent="-216000">
              <a:lnSpc>
                <a:spcPct val="120000"/>
              </a:lnSpc>
              <a:spcBef>
                <a:spcPts val="600"/>
              </a:spcBef>
              <a:buFont typeface="Calibri" panose="020F0502020204030204" pitchFamily="34" charset="0"/>
              <a:buChar char="−"/>
            </a:pPr>
            <a:r>
              <a:rPr lang="en-US" altLang="zh-CN" sz="1600" dirty="0" smtClean="0">
                <a:latin typeface="Arial" panose="020B0604020202020204" pitchFamily="34" charset="0"/>
                <a:cs typeface="Arial" panose="020B0604020202020204" pitchFamily="34" charset="0"/>
              </a:rPr>
              <a:t>Cons</a:t>
            </a:r>
            <a:r>
              <a:rPr lang="en-US" altLang="zh-CN" sz="1600" dirty="0">
                <a:latin typeface="Arial" panose="020B0604020202020204" pitchFamily="34" charset="0"/>
                <a:cs typeface="Arial" panose="020B0604020202020204" pitchFamily="34" charset="0"/>
              </a:rPr>
              <a:t>: e+ and e- pass through the RF nearly at the same time.</a:t>
            </a:r>
          </a:p>
          <a:p>
            <a:pPr>
              <a:lnSpc>
                <a:spcPct val="110000"/>
              </a:lnSpc>
            </a:pPr>
            <a:r>
              <a:rPr lang="en-US" altLang="zh-CN" sz="1800" b="1" dirty="0">
                <a:latin typeface="Arial" panose="020B0604020202020204" pitchFamily="34" charset="0"/>
                <a:cs typeface="Arial" panose="020B0604020202020204" pitchFamily="34" charset="0"/>
              </a:rPr>
              <a:t>RF in the middle of </a:t>
            </a:r>
            <a:r>
              <a:rPr lang="en-US" altLang="zh-CN" sz="1800" b="1" dirty="0" smtClean="0">
                <a:latin typeface="Arial" panose="020B0604020202020204" pitchFamily="34" charset="0"/>
                <a:cs typeface="Arial" panose="020B0604020202020204" pitchFamily="34" charset="0"/>
              </a:rPr>
              <a:t>arc</a:t>
            </a:r>
            <a:r>
              <a:rPr lang="en-US" altLang="zh-CN" sz="1600" dirty="0" smtClean="0">
                <a:latin typeface="Arial" panose="020B0604020202020204" pitchFamily="34" charset="0"/>
                <a:cs typeface="Arial" panose="020B0604020202020204" pitchFamily="34" charset="0"/>
              </a:rPr>
              <a:t>  </a:t>
            </a:r>
            <a:endParaRPr lang="en-US" altLang="zh-CN" sz="1600" dirty="0">
              <a:latin typeface="Arial" panose="020B0604020202020204" pitchFamily="34" charset="0"/>
              <a:cs typeface="Arial" panose="020B0604020202020204" pitchFamily="34" charset="0"/>
            </a:endParaRPr>
          </a:p>
          <a:p>
            <a:pPr marL="720000" lvl="1" indent="-216000">
              <a:lnSpc>
                <a:spcPct val="120000"/>
              </a:lnSpc>
              <a:spcBef>
                <a:spcPts val="600"/>
              </a:spcBef>
              <a:buFont typeface="Calibri" panose="020F0502020204030204" pitchFamily="34" charset="0"/>
              <a:buChar char="−"/>
            </a:pPr>
            <a:r>
              <a:rPr lang="en-US" altLang="zh-CN" sz="1600" dirty="0">
                <a:latin typeface="Arial" panose="020B0604020202020204" pitchFamily="34" charset="0"/>
                <a:cs typeface="Arial" panose="020B0604020202020204" pitchFamily="34" charset="0"/>
              </a:rPr>
              <a:t>Pros: Better beam loading and HOM damping because of uniform bunch train </a:t>
            </a:r>
            <a:r>
              <a:rPr lang="en-US" altLang="zh-CN" sz="1600" dirty="0" smtClean="0">
                <a:latin typeface="Arial" panose="020B0604020202020204" pitchFamily="34" charset="0"/>
                <a:cs typeface="Arial" panose="020B0604020202020204" pitchFamily="34" charset="0"/>
              </a:rPr>
              <a:t>spacing.</a:t>
            </a:r>
          </a:p>
          <a:p>
            <a:pPr marL="720000" lvl="1" indent="-216000">
              <a:lnSpc>
                <a:spcPct val="120000"/>
              </a:lnSpc>
              <a:spcBef>
                <a:spcPts val="600"/>
              </a:spcBef>
              <a:buFont typeface="Calibri" panose="020F0502020204030204" pitchFamily="34" charset="0"/>
              <a:buChar char="−"/>
            </a:pPr>
            <a:r>
              <a:rPr lang="en-US" altLang="zh-CN" sz="1600" dirty="0" smtClean="0">
                <a:latin typeface="Arial" panose="020B0604020202020204" pitchFamily="34" charset="0"/>
                <a:cs typeface="Arial" panose="020B0604020202020204" pitchFamily="34" charset="0"/>
              </a:rPr>
              <a:t>Cons</a:t>
            </a:r>
            <a:r>
              <a:rPr lang="en-US" altLang="zh-CN" sz="1600" dirty="0">
                <a:latin typeface="Arial" panose="020B0604020202020204" pitchFamily="34" charset="0"/>
                <a:cs typeface="Arial" panose="020B0604020202020204" pitchFamily="34" charset="0"/>
              </a:rPr>
              <a:t>: extra dispersion suppressors. IP SR shielding</a:t>
            </a:r>
            <a:r>
              <a:rPr lang="en-US" altLang="zh-CN" sz="1600" dirty="0" smtClean="0">
                <a:latin typeface="Arial" panose="020B0604020202020204" pitchFamily="34" charset="0"/>
                <a:cs typeface="Arial" panose="020B0604020202020204" pitchFamily="34" charset="0"/>
              </a:rPr>
              <a:t>.</a:t>
            </a:r>
            <a:endParaRPr lang="en-US" altLang="zh-CN" sz="16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9AE44F4C-A01D-4C37-BF07-A3DEDCA0EFDE}" type="slidenum">
              <a:rPr lang="zh-CN" altLang="en-US" smtClean="0"/>
              <a:t>37</a:t>
            </a:fld>
            <a:endParaRPr lang="zh-CN" altLang="en-US"/>
          </a:p>
        </p:txBody>
      </p:sp>
      <p:pic>
        <p:nvPicPr>
          <p:cNvPr id="5" name="内容占位符 10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1785" y="1699020"/>
            <a:ext cx="4634665" cy="3470440"/>
          </a:xfrm>
          <a:prstGeom prst="rect">
            <a:avLst/>
          </a:prstGeom>
        </p:spPr>
      </p:pic>
      <p:sp>
        <p:nvSpPr>
          <p:cNvPr id="7" name="矩形 6"/>
          <p:cNvSpPr/>
          <p:nvPr/>
        </p:nvSpPr>
        <p:spPr>
          <a:xfrm>
            <a:off x="314325" y="5494580"/>
            <a:ext cx="8291830" cy="701731"/>
          </a:xfrm>
          <a:prstGeom prst="rect">
            <a:avLst/>
          </a:prstGeom>
        </p:spPr>
        <p:txBody>
          <a:bodyPr wrap="square">
            <a:spAutoFit/>
          </a:bodyPr>
          <a:lstStyle/>
          <a:p>
            <a:pPr>
              <a:lnSpc>
                <a:spcPct val="110000"/>
              </a:lnSpc>
            </a:pPr>
            <a:r>
              <a:rPr lang="en-US" altLang="zh-CN" dirty="0">
                <a:latin typeface="Arial" panose="020B0604020202020204" pitchFamily="34" charset="0"/>
                <a:cs typeface="Arial" panose="020B0604020202020204" pitchFamily="34" charset="0"/>
              </a:rPr>
              <a:t>For simplicity, here assume symmetry RF </a:t>
            </a:r>
            <a:r>
              <a:rPr lang="en-US" altLang="zh-CN" dirty="0" smtClean="0">
                <a:latin typeface="Arial" panose="020B0604020202020204" pitchFamily="34" charset="0"/>
                <a:cs typeface="Arial" panose="020B0604020202020204" pitchFamily="34" charset="0"/>
              </a:rPr>
              <a:t>in any bunch train number (i.e</a:t>
            </a:r>
            <a:r>
              <a:rPr lang="en-US" altLang="zh-CN" dirty="0">
                <a:latin typeface="Arial" panose="020B0604020202020204" pitchFamily="34" charset="0"/>
                <a:cs typeface="Arial" panose="020B0604020202020204" pitchFamily="34" charset="0"/>
              </a:rPr>
              <a:t>. only two RF stations </a:t>
            </a:r>
            <a:r>
              <a:rPr lang="en-US" altLang="zh-CN" dirty="0" smtClean="0">
                <a:latin typeface="Arial" panose="020B0604020202020204" pitchFamily="34" charset="0"/>
                <a:cs typeface="Arial" panose="020B0604020202020204" pitchFamily="34" charset="0"/>
              </a:rPr>
              <a:t>in </a:t>
            </a:r>
            <a:r>
              <a:rPr lang="en-US" altLang="zh-CN" dirty="0">
                <a:latin typeface="Arial" panose="020B0604020202020204" pitchFamily="34" charset="0"/>
                <a:cs typeface="Arial" panose="020B0604020202020204" pitchFamily="34" charset="0"/>
              </a:rPr>
              <a:t>the case of 1+1 bunch train, and neglecting saw tooth effect).</a:t>
            </a:r>
          </a:p>
        </p:txBody>
      </p:sp>
    </p:spTree>
    <p:extLst>
      <p:ext uri="{BB962C8B-B14F-4D97-AF65-F5344CB8AC3E}">
        <p14:creationId xmlns:p14="http://schemas.microsoft.com/office/powerpoint/2010/main" val="35830934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66" y="92365"/>
            <a:ext cx="9144000" cy="1325563"/>
          </a:xfrm>
        </p:spPr>
        <p:txBody>
          <a:bodyPr>
            <a:normAutofit/>
          </a:bodyPr>
          <a:lstStyle/>
          <a:p>
            <a:pPr algn="ctr"/>
            <a:r>
              <a:rPr lang="en-US" altLang="zh-CN" sz="3600" dirty="0" smtClean="0">
                <a:latin typeface="Arial" panose="020B0604020202020204" pitchFamily="34" charset="0"/>
                <a:cs typeface="Arial" panose="020B0604020202020204" pitchFamily="34" charset="0"/>
              </a:rPr>
              <a:t>Phase Compensation with</a:t>
            </a:r>
            <a:br>
              <a:rPr lang="en-US" altLang="zh-CN" sz="3600" dirty="0" smtClean="0">
                <a:latin typeface="Arial" panose="020B0604020202020204" pitchFamily="34" charset="0"/>
                <a:cs typeface="Arial" panose="020B0604020202020204" pitchFamily="34" charset="0"/>
              </a:rPr>
            </a:br>
            <a:r>
              <a:rPr lang="en-US" altLang="zh-CN" sz="3600" dirty="0" smtClean="0">
                <a:latin typeface="Arial" panose="020B0604020202020204" pitchFamily="34" charset="0"/>
                <a:cs typeface="Arial" panose="020B0604020202020204" pitchFamily="34" charset="0"/>
              </a:rPr>
              <a:t>Difference-Frequency (DF) Cavity</a:t>
            </a:r>
            <a:endParaRPr lang="zh-CN" altLang="en-US" sz="3600" dirty="0">
              <a:latin typeface="Arial" panose="020B0604020202020204" pitchFamily="34" charset="0"/>
              <a:cs typeface="Arial" panose="020B0604020202020204" pitchFamily="34" charset="0"/>
            </a:endParaRPr>
          </a:p>
        </p:txBody>
      </p:sp>
      <p:pic>
        <p:nvPicPr>
          <p:cNvPr id="4" name="内容占位符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790" b="13180"/>
          <a:stretch/>
        </p:blipFill>
        <p:spPr>
          <a:xfrm>
            <a:off x="4394476" y="3685881"/>
            <a:ext cx="3806369" cy="1611984"/>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281" y="3590187"/>
            <a:ext cx="2512879" cy="1549609"/>
          </a:xfrm>
          <a:prstGeom prst="rect">
            <a:avLst/>
          </a:prstGeom>
        </p:spPr>
      </p:pic>
      <p:cxnSp>
        <p:nvCxnSpPr>
          <p:cNvPr id="8" name="直接连接符 7"/>
          <p:cNvCxnSpPr/>
          <p:nvPr/>
        </p:nvCxnSpPr>
        <p:spPr>
          <a:xfrm>
            <a:off x="4574366" y="6213563"/>
            <a:ext cx="3811509" cy="0"/>
          </a:xfrm>
          <a:prstGeom prst="line">
            <a:avLst/>
          </a:prstGeom>
        </p:spPr>
        <p:style>
          <a:lnRef idx="2">
            <a:schemeClr val="dk1"/>
          </a:lnRef>
          <a:fillRef idx="0">
            <a:schemeClr val="dk1"/>
          </a:fillRef>
          <a:effectRef idx="1">
            <a:schemeClr val="dk1"/>
          </a:effectRef>
          <a:fontRef idx="minor">
            <a:schemeClr val="tx1"/>
          </a:fontRef>
        </p:style>
      </p:cxnSp>
      <p:sp>
        <p:nvSpPr>
          <p:cNvPr id="9" name="矩形 8"/>
          <p:cNvSpPr/>
          <p:nvPr/>
        </p:nvSpPr>
        <p:spPr>
          <a:xfrm>
            <a:off x="5385255" y="5847981"/>
            <a:ext cx="147320" cy="3655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1" name="直接连接符 10"/>
          <p:cNvCxnSpPr/>
          <p:nvPr/>
        </p:nvCxnSpPr>
        <p:spPr>
          <a:xfrm>
            <a:off x="5380219" y="4482116"/>
            <a:ext cx="10160" cy="1728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509715" y="4260034"/>
            <a:ext cx="10160" cy="1944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5380219" y="4253951"/>
            <a:ext cx="139656" cy="2220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6927079" y="5847981"/>
            <a:ext cx="147320" cy="365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8" name="直接连接符 37"/>
          <p:cNvCxnSpPr/>
          <p:nvPr/>
        </p:nvCxnSpPr>
        <p:spPr>
          <a:xfrm>
            <a:off x="6922043" y="4482116"/>
            <a:ext cx="10160" cy="1728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7051539" y="4260034"/>
            <a:ext cx="10160" cy="19440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6922043" y="4253951"/>
            <a:ext cx="139656" cy="2220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302532" y="1700160"/>
            <a:ext cx="8464396" cy="190821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dirty="0" smtClean="0">
                <a:solidFill>
                  <a:prstClr val="black"/>
                </a:solidFill>
                <a:latin typeface="Arial" panose="020B0604020202020204" pitchFamily="34" charset="0"/>
                <a:cs typeface="Arial" panose="020B0604020202020204" pitchFamily="34" charset="0"/>
              </a:rPr>
              <a:t>Tune </a:t>
            </a:r>
            <a:r>
              <a:rPr lang="en-US" altLang="zh-CN" dirty="0" err="1" smtClean="0">
                <a:solidFill>
                  <a:prstClr val="black"/>
                </a:solidFill>
                <a:latin typeface="Arial" panose="020B0604020202020204" pitchFamily="34" charset="0"/>
                <a:cs typeface="Arial" panose="020B0604020202020204" pitchFamily="34" charset="0"/>
              </a:rPr>
              <a:t>freq</a:t>
            </a:r>
            <a:r>
              <a:rPr lang="en-US" altLang="zh-CN" dirty="0" smtClean="0">
                <a:solidFill>
                  <a:prstClr val="black"/>
                </a:solidFill>
                <a:latin typeface="Arial" panose="020B0604020202020204" pitchFamily="34" charset="0"/>
                <a:cs typeface="Arial" panose="020B0604020202020204" pitchFamily="34" charset="0"/>
              </a:rPr>
              <a:t> of some RF sources and cavities slightly different from the normal RF sources (650 MHz) and cavities (optimal detuning) – </a:t>
            </a:r>
            <a:r>
              <a:rPr lang="en-US" altLang="zh-CN" dirty="0" smtClean="0">
                <a:solidFill>
                  <a:srgbClr val="FF0000"/>
                </a:solidFill>
                <a:latin typeface="Arial" panose="020B0604020202020204" pitchFamily="34" charset="0"/>
                <a:cs typeface="Arial" panose="020B0604020202020204" pitchFamily="34" charset="0"/>
              </a:rPr>
              <a:t>beating</a:t>
            </a:r>
          </a:p>
          <a:p>
            <a:pPr marL="285750" indent="-285750">
              <a:spcBef>
                <a:spcPts val="600"/>
              </a:spcBef>
              <a:buFont typeface="Arial" panose="020B0604020202020204" pitchFamily="34" charset="0"/>
              <a:buChar char="•"/>
            </a:pPr>
            <a:r>
              <a:rPr lang="en-US" altLang="zh-CN" dirty="0" smtClean="0">
                <a:solidFill>
                  <a:prstClr val="black"/>
                </a:solidFill>
                <a:latin typeface="Arial" panose="020B0604020202020204" pitchFamily="34" charset="0"/>
                <a:cs typeface="Arial" panose="020B0604020202020204" pitchFamily="34" charset="0"/>
              </a:rPr>
              <a:t>Use </a:t>
            </a:r>
            <a:r>
              <a:rPr lang="en-US" altLang="zh-CN" dirty="0" smtClean="0">
                <a:solidFill>
                  <a:srgbClr val="FF0000"/>
                </a:solidFill>
                <a:latin typeface="Arial" panose="020B0604020202020204" pitchFamily="34" charset="0"/>
                <a:cs typeface="Arial" panose="020B0604020202020204" pitchFamily="34" charset="0"/>
              </a:rPr>
              <a:t>linear part of beat wave </a:t>
            </a:r>
            <a:r>
              <a:rPr lang="en-US" altLang="zh-CN" dirty="0" smtClean="0">
                <a:solidFill>
                  <a:prstClr val="black"/>
                </a:solidFill>
                <a:latin typeface="Arial" panose="020B0604020202020204" pitchFamily="34" charset="0"/>
                <a:cs typeface="Arial" panose="020B0604020202020204" pitchFamily="34" charset="0"/>
              </a:rPr>
              <a:t>to compensate voltage and phase variation due to beam loading (non-linearity increases with train length, max. half-fill of the ring) </a:t>
            </a:r>
          </a:p>
          <a:p>
            <a:pPr marL="285750" indent="-285750">
              <a:spcBef>
                <a:spcPts val="600"/>
              </a:spcBef>
              <a:buFont typeface="Arial" panose="020B0604020202020204" pitchFamily="34" charset="0"/>
              <a:buChar char="•"/>
            </a:pPr>
            <a:r>
              <a:rPr lang="en-US" altLang="zh-CN" dirty="0" smtClean="0">
                <a:solidFill>
                  <a:prstClr val="black"/>
                </a:solidFill>
                <a:latin typeface="Arial" panose="020B0604020202020204" pitchFamily="34" charset="0"/>
                <a:cs typeface="Arial" panose="020B0604020202020204" pitchFamily="34" charset="0"/>
              </a:rPr>
              <a:t>Higher order beats are more effective but more non-linear</a:t>
            </a:r>
          </a:p>
          <a:p>
            <a:endParaRPr lang="zh-CN" altLang="en-US"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4" name="文本框 43"/>
              <p:cNvSpPr txBox="1"/>
              <p:nvPr/>
            </p:nvSpPr>
            <p:spPr>
              <a:xfrm>
                <a:off x="876901" y="5320434"/>
                <a:ext cx="20777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𝑓</m:t>
                          </m:r>
                        </m:e>
                        <m:sub>
                          <m:r>
                            <a:rPr lang="en-US" altLang="zh-CN" i="1" smtClean="0">
                              <a:solidFill>
                                <a:prstClr val="black"/>
                              </a:solidFill>
                              <a:latin typeface="Cambria Math" panose="02040503050406030204" pitchFamily="18" charset="0"/>
                            </a:rPr>
                            <m:t>𝐷𝐹</m:t>
                          </m:r>
                        </m:sub>
                      </m:sSub>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𝑓</m:t>
                          </m:r>
                        </m:e>
                        <m:sub>
                          <m:r>
                            <a:rPr lang="en-US" altLang="zh-CN" i="1" smtClean="0">
                              <a:solidFill>
                                <a:prstClr val="black"/>
                              </a:solidFill>
                              <a:latin typeface="Cambria Math" panose="02040503050406030204" pitchFamily="18" charset="0"/>
                            </a:rPr>
                            <m:t>𝑅𝐹</m:t>
                          </m:r>
                        </m:sub>
                      </m:sSub>
                      <m:r>
                        <a:rPr lang="en-US" altLang="zh-CN" i="1" smtClean="0">
                          <a:solidFill>
                            <a:prstClr val="black"/>
                          </a:solidFill>
                          <a:latin typeface="Cambria Math" panose="02040503050406030204" pitchFamily="18" charset="0"/>
                          <a:ea typeface="Cambria Math" panose="02040503050406030204" pitchFamily="18" charset="0"/>
                        </a:rPr>
                        <m:t>±</m:t>
                      </m:r>
                      <m:r>
                        <a:rPr lang="en-US" altLang="zh-CN" i="1" smtClean="0">
                          <a:solidFill>
                            <a:prstClr val="black"/>
                          </a:solidFill>
                          <a:latin typeface="Cambria Math" panose="02040503050406030204" pitchFamily="18" charset="0"/>
                        </a:rPr>
                        <m:t>𝑚</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𝑁</m:t>
                          </m:r>
                        </m:e>
                        <m:sub>
                          <m:r>
                            <m:rPr>
                              <m:sty m:val="p"/>
                            </m:rPr>
                            <a:rPr lang="en-US" altLang="zh-CN" smtClean="0">
                              <a:solidFill>
                                <a:prstClr val="black"/>
                              </a:solidFill>
                              <a:latin typeface="Cambria Math" panose="02040503050406030204" pitchFamily="18" charset="0"/>
                            </a:rPr>
                            <m:t>t</m:t>
                          </m:r>
                        </m:sub>
                      </m:sSub>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𝑓</m:t>
                          </m:r>
                        </m:e>
                        <m:sub>
                          <m:r>
                            <m:rPr>
                              <m:sty m:val="p"/>
                            </m:rPr>
                            <a:rPr lang="en-US" altLang="zh-CN" smtClean="0">
                              <a:solidFill>
                                <a:prstClr val="black"/>
                              </a:solidFill>
                              <a:latin typeface="Cambria Math" panose="02040503050406030204" pitchFamily="18" charset="0"/>
                            </a:rPr>
                            <m:t>rev</m:t>
                          </m:r>
                        </m:sub>
                      </m:sSub>
                    </m:oMath>
                  </m:oMathPara>
                </a14:m>
                <a:endParaRPr lang="zh-CN" altLang="en-US" dirty="0">
                  <a:solidFill>
                    <a:prstClr val="black"/>
                  </a:solidFill>
                </a:endParaRPr>
              </a:p>
            </p:txBody>
          </p:sp>
        </mc:Choice>
        <mc:Fallback xmlns="">
          <p:sp>
            <p:nvSpPr>
              <p:cNvPr id="44" name="文本框 43"/>
              <p:cNvSpPr txBox="1">
                <a:spLocks noRot="1" noChangeAspect="1" noMove="1" noResize="1" noEditPoints="1" noAdjustHandles="1" noChangeArrowheads="1" noChangeShapeType="1" noTextEdit="1"/>
              </p:cNvSpPr>
              <p:nvPr/>
            </p:nvSpPr>
            <p:spPr>
              <a:xfrm>
                <a:off x="876901" y="5320434"/>
                <a:ext cx="2077748" cy="276999"/>
              </a:xfrm>
              <a:prstGeom prst="rect">
                <a:avLst/>
              </a:prstGeom>
              <a:blipFill rotWithShape="0">
                <a:blip r:embed="rId4"/>
                <a:stretch>
                  <a:fillRect l="-3226" t="-2222" b="-35556"/>
                </a:stretch>
              </a:blipFill>
            </p:spPr>
            <p:txBody>
              <a:bodyPr/>
              <a:lstStyle/>
              <a:p>
                <a:r>
                  <a:rPr lang="zh-CN" altLang="en-US">
                    <a:noFill/>
                  </a:rPr>
                  <a:t> </a:t>
                </a:r>
              </a:p>
            </p:txBody>
          </p:sp>
        </mc:Fallback>
      </mc:AlternateContent>
      <p:sp>
        <p:nvSpPr>
          <p:cNvPr id="45" name="文本框 44"/>
          <p:cNvSpPr txBox="1"/>
          <p:nvPr/>
        </p:nvSpPr>
        <p:spPr>
          <a:xfrm>
            <a:off x="4152115" y="6271368"/>
            <a:ext cx="4656010" cy="307777"/>
          </a:xfrm>
          <a:prstGeom prst="rect">
            <a:avLst/>
          </a:prstGeom>
          <a:noFill/>
        </p:spPr>
        <p:txBody>
          <a:bodyPr wrap="square" rtlCol="0">
            <a:spAutoFit/>
          </a:bodyPr>
          <a:lstStyle/>
          <a:p>
            <a:r>
              <a:rPr lang="en-US" altLang="zh-CN" sz="1400" dirty="0" smtClean="0">
                <a:solidFill>
                  <a:prstClr val="black"/>
                </a:solidFill>
                <a:latin typeface="Arial" panose="020B0604020202020204" pitchFamily="34" charset="0"/>
                <a:cs typeface="Arial" panose="020B0604020202020204" pitchFamily="34" charset="0"/>
              </a:rPr>
              <a:t>bunch train </a:t>
            </a:r>
            <a:r>
              <a:rPr lang="en-US" altLang="zh-CN" sz="1400" dirty="0" err="1" smtClean="0">
                <a:solidFill>
                  <a:prstClr val="black"/>
                </a:solidFill>
                <a:latin typeface="Arial" panose="020B0604020202020204" pitchFamily="34" charset="0"/>
                <a:cs typeface="Arial" panose="020B0604020202020204" pitchFamily="34" charset="0"/>
              </a:rPr>
              <a:t>freq</a:t>
            </a:r>
            <a:r>
              <a:rPr lang="en-US" altLang="zh-CN" sz="1400" dirty="0" smtClean="0">
                <a:solidFill>
                  <a:prstClr val="black"/>
                </a:solidFill>
                <a:latin typeface="Arial" panose="020B0604020202020204" pitchFamily="34" charset="0"/>
                <a:cs typeface="Arial" panose="020B0604020202020204" pitchFamily="34" charset="0"/>
              </a:rPr>
              <a:t> = train # x revolution </a:t>
            </a:r>
            <a:r>
              <a:rPr lang="en-US" altLang="zh-CN" sz="1400" dirty="0" err="1" smtClean="0">
                <a:solidFill>
                  <a:prstClr val="black"/>
                </a:solidFill>
                <a:latin typeface="Arial" panose="020B0604020202020204" pitchFamily="34" charset="0"/>
                <a:cs typeface="Arial" panose="020B0604020202020204" pitchFamily="34" charset="0"/>
              </a:rPr>
              <a:t>freq</a:t>
            </a:r>
            <a:r>
              <a:rPr lang="en-US" altLang="zh-CN" sz="1400" dirty="0" smtClean="0">
                <a:solidFill>
                  <a:prstClr val="black"/>
                </a:solidFill>
                <a:latin typeface="Arial" panose="020B0604020202020204" pitchFamily="34" charset="0"/>
                <a:cs typeface="Arial" panose="020B0604020202020204" pitchFamily="34" charset="0"/>
              </a:rPr>
              <a:t> = beat </a:t>
            </a:r>
            <a:r>
              <a:rPr lang="en-US" altLang="zh-CN" sz="1400" dirty="0" err="1" smtClean="0">
                <a:solidFill>
                  <a:prstClr val="black"/>
                </a:solidFill>
                <a:latin typeface="Arial" panose="020B0604020202020204" pitchFamily="34" charset="0"/>
                <a:cs typeface="Arial" panose="020B0604020202020204" pitchFamily="34" charset="0"/>
              </a:rPr>
              <a:t>freq</a:t>
            </a:r>
            <a:r>
              <a:rPr lang="en-US" altLang="zh-CN" sz="1400" dirty="0" smtClean="0">
                <a:solidFill>
                  <a:prstClr val="black"/>
                </a:solidFill>
                <a:latin typeface="Arial" panose="020B0604020202020204" pitchFamily="34" charset="0"/>
                <a:cs typeface="Arial" panose="020B0604020202020204" pitchFamily="34" charset="0"/>
              </a:rPr>
              <a:t> / </a:t>
            </a:r>
            <a:r>
              <a:rPr lang="en-US" altLang="zh-CN" sz="1400" i="1" dirty="0" smtClean="0">
                <a:solidFill>
                  <a:prstClr val="black"/>
                </a:solidFill>
                <a:latin typeface="Arial" panose="020B0604020202020204" pitchFamily="34" charset="0"/>
                <a:cs typeface="Arial" panose="020B0604020202020204" pitchFamily="34" charset="0"/>
              </a:rPr>
              <a:t>m</a:t>
            </a:r>
            <a:endParaRPr lang="zh-CN" altLang="en-US" sz="1400" i="1" dirty="0">
              <a:solidFill>
                <a:prstClr val="black"/>
              </a:solidFill>
              <a:latin typeface="Arial" panose="020B0604020202020204" pitchFamily="34" charset="0"/>
              <a:cs typeface="Arial" panose="020B0604020202020204" pitchFamily="34" charset="0"/>
            </a:endParaRPr>
          </a:p>
        </p:txBody>
      </p:sp>
      <p:pic>
        <p:nvPicPr>
          <p:cNvPr id="51" name="图片 50"/>
          <p:cNvPicPr>
            <a:picLocks noChangeAspect="1"/>
          </p:cNvPicPr>
          <p:nvPr/>
        </p:nvPicPr>
        <p:blipFill rotWithShape="1">
          <a:blip r:embed="rId5"/>
          <a:srcRect l="71750"/>
          <a:stretch/>
        </p:blipFill>
        <p:spPr>
          <a:xfrm>
            <a:off x="4850495" y="3308729"/>
            <a:ext cx="1059447" cy="499197"/>
          </a:xfrm>
          <a:prstGeom prst="rect">
            <a:avLst/>
          </a:prstGeom>
        </p:spPr>
      </p:pic>
      <p:pic>
        <p:nvPicPr>
          <p:cNvPr id="52" name="图片 51"/>
          <p:cNvPicPr>
            <a:picLocks noChangeAspect="1"/>
          </p:cNvPicPr>
          <p:nvPr/>
        </p:nvPicPr>
        <p:blipFill rotWithShape="1">
          <a:blip r:embed="rId5"/>
          <a:srcRect l="43718" r="27499"/>
          <a:stretch/>
        </p:blipFill>
        <p:spPr>
          <a:xfrm>
            <a:off x="4318767" y="5307393"/>
            <a:ext cx="1018971" cy="471237"/>
          </a:xfrm>
          <a:prstGeom prst="rect">
            <a:avLst/>
          </a:prstGeom>
        </p:spPr>
      </p:pic>
      <p:sp>
        <p:nvSpPr>
          <p:cNvPr id="3" name="文本框 2"/>
          <p:cNvSpPr txBox="1"/>
          <p:nvPr/>
        </p:nvSpPr>
        <p:spPr>
          <a:xfrm>
            <a:off x="857435" y="5778072"/>
            <a:ext cx="2889236" cy="738664"/>
          </a:xfrm>
          <a:prstGeom prst="rect">
            <a:avLst/>
          </a:prstGeom>
          <a:noFill/>
          <a:ln>
            <a:solidFill>
              <a:srgbClr val="00B050"/>
            </a:solidFill>
          </a:ln>
        </p:spPr>
        <p:txBody>
          <a:bodyPr wrap="square" rtlCol="0">
            <a:spAutoFit/>
          </a:bodyPr>
          <a:lstStyle/>
          <a:p>
            <a:r>
              <a:rPr lang="en-US" altLang="zh-CN" sz="1400" dirty="0" smtClean="0">
                <a:solidFill>
                  <a:prstClr val="black"/>
                </a:solidFill>
                <a:latin typeface="Arial" panose="020B0604020202020204" pitchFamily="34" charset="0"/>
                <a:cs typeface="Arial" panose="020B0604020202020204" pitchFamily="34" charset="0"/>
              </a:rPr>
              <a:t>K. Kubo etc. Compensation of bunch position shift using sub-RF cavity in a damping ring, PAC93 </a:t>
            </a:r>
            <a:endParaRPr lang="zh-CN" altLang="en-US" sz="1400" dirty="0">
              <a:solidFill>
                <a:prstClr val="black"/>
              </a:solidFill>
              <a:latin typeface="Arial" panose="020B0604020202020204" pitchFamily="34" charset="0"/>
              <a:cs typeface="Arial" panose="020B0604020202020204" pitchFamily="34" charset="0"/>
            </a:endParaRPr>
          </a:p>
        </p:txBody>
      </p:sp>
      <p:sp>
        <p:nvSpPr>
          <p:cNvPr id="6" name="文本框 5"/>
          <p:cNvSpPr txBox="1"/>
          <p:nvPr/>
        </p:nvSpPr>
        <p:spPr>
          <a:xfrm>
            <a:off x="4509477" y="5751897"/>
            <a:ext cx="1090831" cy="461665"/>
          </a:xfrm>
          <a:prstGeom prst="rect">
            <a:avLst/>
          </a:prstGeom>
          <a:noFill/>
        </p:spPr>
        <p:txBody>
          <a:bodyPr wrap="square" rtlCol="0">
            <a:spAutoFit/>
          </a:bodyPr>
          <a:lstStyle/>
          <a:p>
            <a:r>
              <a:rPr lang="en-US" altLang="zh-CN" sz="1200" dirty="0" smtClean="0">
                <a:solidFill>
                  <a:srgbClr val="0070C0"/>
                </a:solidFill>
                <a:latin typeface="Arial" panose="020B0604020202020204" pitchFamily="34" charset="0"/>
                <a:cs typeface="Arial" panose="020B0604020202020204" pitchFamily="34" charset="0"/>
              </a:rPr>
              <a:t>electron bunch train</a:t>
            </a:r>
            <a:endParaRPr lang="zh-CN" altLang="en-US" sz="1200" dirty="0">
              <a:solidFill>
                <a:srgbClr val="0070C0"/>
              </a:solidFill>
              <a:latin typeface="Arial" panose="020B0604020202020204" pitchFamily="34" charset="0"/>
              <a:cs typeface="Arial" panose="020B0604020202020204" pitchFamily="34" charset="0"/>
            </a:endParaRPr>
          </a:p>
        </p:txBody>
      </p:sp>
      <p:sp>
        <p:nvSpPr>
          <p:cNvPr id="21" name="文本框 20"/>
          <p:cNvSpPr txBox="1"/>
          <p:nvPr/>
        </p:nvSpPr>
        <p:spPr>
          <a:xfrm>
            <a:off x="6040635" y="5775505"/>
            <a:ext cx="1090831" cy="461665"/>
          </a:xfrm>
          <a:prstGeom prst="rect">
            <a:avLst/>
          </a:prstGeom>
          <a:noFill/>
        </p:spPr>
        <p:txBody>
          <a:bodyPr wrap="square" rtlCol="0">
            <a:spAutoFit/>
          </a:bodyPr>
          <a:lstStyle/>
          <a:p>
            <a:r>
              <a:rPr lang="en-US" altLang="zh-CN" sz="1200" dirty="0" smtClean="0">
                <a:solidFill>
                  <a:srgbClr val="FFC000"/>
                </a:solidFill>
                <a:latin typeface="Arial" panose="020B0604020202020204" pitchFamily="34" charset="0"/>
                <a:cs typeface="Arial" panose="020B0604020202020204" pitchFamily="34" charset="0"/>
              </a:rPr>
              <a:t>positron</a:t>
            </a:r>
          </a:p>
          <a:p>
            <a:r>
              <a:rPr lang="en-US" altLang="zh-CN" sz="1200" dirty="0" smtClean="0">
                <a:solidFill>
                  <a:srgbClr val="FFC000"/>
                </a:solidFill>
                <a:latin typeface="Arial" panose="020B0604020202020204" pitchFamily="34" charset="0"/>
                <a:cs typeface="Arial" panose="020B0604020202020204" pitchFamily="34" charset="0"/>
              </a:rPr>
              <a:t>bunch train</a:t>
            </a:r>
            <a:endParaRPr lang="zh-CN" altLang="en-US" sz="1200" dirty="0">
              <a:solidFill>
                <a:srgbClr val="FFC000"/>
              </a:solidFill>
              <a:latin typeface="Arial" panose="020B0604020202020204" pitchFamily="34" charset="0"/>
              <a:cs typeface="Arial" panose="020B0604020202020204" pitchFamily="34" charset="0"/>
            </a:endParaRPr>
          </a:p>
        </p:txBody>
      </p:sp>
      <p:sp>
        <p:nvSpPr>
          <p:cNvPr id="7" name="灯片编号占位符 6"/>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38</a:t>
            </a:fld>
            <a:endParaRPr lang="zh-CN" altLang="en-US">
              <a:solidFill>
                <a:prstClr val="black">
                  <a:tint val="75000"/>
                </a:prstClr>
              </a:solidFill>
            </a:endParaRPr>
          </a:p>
        </p:txBody>
      </p:sp>
    </p:spTree>
    <p:extLst>
      <p:ext uri="{BB962C8B-B14F-4D97-AF65-F5344CB8AC3E}">
        <p14:creationId xmlns:p14="http://schemas.microsoft.com/office/powerpoint/2010/main" val="34617473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1554560" y="4995576"/>
                <a:ext cx="7040325" cy="8714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𝑉</m:t>
                          </m:r>
                        </m:e>
                        <m:sub>
                          <m:r>
                            <a:rPr lang="en-US" altLang="zh-CN" i="1">
                              <a:solidFill>
                                <a:prstClr val="black"/>
                              </a:solidFill>
                              <a:latin typeface="Cambria Math" panose="02040503050406030204" pitchFamily="18" charset="0"/>
                            </a:rPr>
                            <m:t>𝑛</m:t>
                          </m:r>
                        </m:sub>
                      </m:sSub>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𝑒</m:t>
                      </m:r>
                      <m:nary>
                        <m:naryPr>
                          <m:chr m:val="∑"/>
                          <m:ctrlPr>
                            <a:rPr lang="en-US" altLang="zh-CN" i="1" smtClean="0">
                              <a:solidFill>
                                <a:prstClr val="black"/>
                              </a:solidFill>
                              <a:latin typeface="Cambria Math" panose="02040503050406030204" pitchFamily="18" charset="0"/>
                            </a:rPr>
                          </m:ctrlPr>
                        </m:naryPr>
                        <m:sub>
                          <m:r>
                            <m:rPr>
                              <m:brk m:alnAt="23"/>
                            </m:rPr>
                            <a:rPr lang="en-US" altLang="zh-CN" i="1" smtClean="0">
                              <a:solidFill>
                                <a:prstClr val="black"/>
                              </a:solidFill>
                              <a:latin typeface="Cambria Math" panose="02040503050406030204" pitchFamily="18" charset="0"/>
                            </a:rPr>
                            <m:t>𝑘</m:t>
                          </m:r>
                          <m:r>
                            <a:rPr lang="en-US" altLang="zh-CN" i="1" smtClean="0">
                              <a:solidFill>
                                <a:prstClr val="black"/>
                              </a:solidFill>
                              <a:latin typeface="Cambria Math" panose="02040503050406030204" pitchFamily="18" charset="0"/>
                            </a:rPr>
                            <m:t>=0</m:t>
                          </m:r>
                        </m:sub>
                        <m:sup>
                          <m:r>
                            <a:rPr lang="en-US" altLang="zh-CN" i="1" smtClean="0">
                              <a:solidFill>
                                <a:prstClr val="black"/>
                              </a:solidFill>
                              <a:latin typeface="Cambria Math" panose="02040503050406030204" pitchFamily="18" charset="0"/>
                              <a:ea typeface="Cambria Math" panose="02040503050406030204" pitchFamily="18" charset="0"/>
                            </a:rPr>
                            <m:t>∞</m:t>
                          </m:r>
                        </m:sup>
                        <m:e>
                          <m:nary>
                            <m:naryPr>
                              <m:chr m:val="∑"/>
                              <m:ctrlPr>
                                <a:rPr lang="en-US" altLang="zh-CN" i="1" smtClean="0">
                                  <a:solidFill>
                                    <a:prstClr val="black"/>
                                  </a:solidFill>
                                  <a:latin typeface="Cambria Math" panose="02040503050406030204" pitchFamily="18" charset="0"/>
                                </a:rPr>
                              </m:ctrlPr>
                            </m:naryPr>
                            <m:sub>
                              <m:r>
                                <m:rPr>
                                  <m:brk m:alnAt="23"/>
                                </m:rPr>
                                <a:rPr lang="en-US" altLang="zh-CN" i="1" smtClean="0">
                                  <a:solidFill>
                                    <a:prstClr val="black"/>
                                  </a:solidFill>
                                  <a:latin typeface="Cambria Math" panose="02040503050406030204" pitchFamily="18" charset="0"/>
                                </a:rPr>
                                <m:t>𝑚</m:t>
                              </m:r>
                              <m:r>
                                <a:rPr lang="en-US" altLang="zh-CN" i="1" smtClean="0">
                                  <a:solidFill>
                                    <a:prstClr val="black"/>
                                  </a:solidFill>
                                  <a:latin typeface="Cambria Math" panose="02040503050406030204" pitchFamily="18" charset="0"/>
                                </a:rPr>
                                <m:t>=1</m:t>
                              </m:r>
                            </m:sub>
                            <m:sup>
                              <m:r>
                                <a:rPr lang="en-US" altLang="zh-CN" i="1" smtClean="0">
                                  <a:solidFill>
                                    <a:prstClr val="black"/>
                                  </a:solidFill>
                                  <a:latin typeface="Cambria Math" panose="02040503050406030204" pitchFamily="18" charset="0"/>
                                </a:rPr>
                                <m:t>𝑁</m:t>
                              </m:r>
                            </m:sup>
                            <m:e>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𝑁</m:t>
                                  </m:r>
                                </m:e>
                                <m:sub>
                                  <m:r>
                                    <a:rPr lang="en-US" altLang="zh-CN" i="1" smtClean="0">
                                      <a:solidFill>
                                        <a:prstClr val="black"/>
                                      </a:solidFill>
                                      <a:latin typeface="Cambria Math" panose="02040503050406030204" pitchFamily="18" charset="0"/>
                                    </a:rPr>
                                    <m:t>𝑏</m:t>
                                  </m:r>
                                </m:sub>
                              </m:sSub>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𝑊</m:t>
                                  </m:r>
                                </m:e>
                                <m:sub>
                                  <m:r>
                                    <a:rPr lang="en-US" altLang="zh-CN" i="1" smtClean="0">
                                      <a:solidFill>
                                        <a:prstClr val="black"/>
                                      </a:solidFill>
                                      <a:latin typeface="Cambria Math" panose="02040503050406030204" pitchFamily="18" charset="0"/>
                                      <a:ea typeface="Cambria Math" panose="02040503050406030204" pitchFamily="18" charset="0"/>
                                    </a:rPr>
                                    <m:t>∥</m:t>
                                  </m:r>
                                </m:sub>
                              </m:sSub>
                            </m:e>
                          </m:nary>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𝑆</m:t>
                              </m:r>
                            </m:e>
                            <m:sub>
                              <m:r>
                                <a:rPr lang="en-US" altLang="zh-CN" i="1" smtClean="0">
                                  <a:solidFill>
                                    <a:prstClr val="black"/>
                                  </a:solidFill>
                                  <a:latin typeface="Cambria Math" panose="02040503050406030204" pitchFamily="18" charset="0"/>
                                </a:rPr>
                                <m:t>𝑚𝑛</m:t>
                              </m:r>
                            </m:sub>
                          </m:sSub>
                          <m:r>
                            <a:rPr lang="en-US" altLang="zh-CN" i="1" smtClean="0">
                              <a:solidFill>
                                <a:prstClr val="black"/>
                              </a:solidFill>
                              <a:latin typeface="Cambria Math" panose="02040503050406030204" pitchFamily="18" charset="0"/>
                            </a:rPr>
                            <m:t>𝐶</m:t>
                          </m:r>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sSubSup>
                                <m:sSubSupPr>
                                  <m:ctrlPr>
                                    <a:rPr lang="en-US" altLang="zh-CN" i="1" smtClean="0">
                                      <a:solidFill>
                                        <a:prstClr val="black"/>
                                      </a:solidFill>
                                      <a:latin typeface="Cambria Math" panose="02040503050406030204" pitchFamily="18" charset="0"/>
                                    </a:rPr>
                                  </m:ctrlPr>
                                </m:sSubSupPr>
                                <m:e>
                                  <m:r>
                                    <a:rPr lang="en-US" altLang="zh-CN" i="1" smtClean="0">
                                      <a:solidFill>
                                        <a:prstClr val="black"/>
                                      </a:solidFill>
                                      <a:latin typeface="Cambria Math" panose="02040503050406030204" pitchFamily="18" charset="0"/>
                                    </a:rPr>
                                    <m:t>𝑊</m:t>
                                  </m:r>
                                </m:e>
                                <m:sub>
                                  <m:r>
                                    <a:rPr lang="en-US" altLang="zh-CN" i="1">
                                      <a:solidFill>
                                        <a:prstClr val="black"/>
                                      </a:solidFill>
                                      <a:latin typeface="Cambria Math" panose="02040503050406030204" pitchFamily="18" charset="0"/>
                                      <a:ea typeface="Cambria Math" panose="02040503050406030204" pitchFamily="18" charset="0"/>
                                    </a:rPr>
                                    <m:t>∥</m:t>
                                  </m:r>
                                </m:sub>
                                <m:sup>
                                  <m:r>
                                    <a:rPr lang="en-US" altLang="zh-CN" i="1" smtClean="0">
                                      <a:solidFill>
                                        <a:prstClr val="black"/>
                                      </a:solidFill>
                                      <a:latin typeface="Cambria Math" panose="02040503050406030204" pitchFamily="18" charset="0"/>
                                    </a:rPr>
                                    <m:t>′</m:t>
                                  </m:r>
                                </m:sup>
                              </m:sSubSup>
                              <m:r>
                                <a:rPr lang="en-US" altLang="zh-CN" i="1" smtClean="0">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𝑆</m:t>
                                  </m:r>
                                </m:e>
                                <m:sub>
                                  <m:r>
                                    <a:rPr lang="en-US" altLang="zh-CN" i="1">
                                      <a:solidFill>
                                        <a:prstClr val="black"/>
                                      </a:solidFill>
                                      <a:latin typeface="Cambria Math" panose="02040503050406030204" pitchFamily="18" charset="0"/>
                                    </a:rPr>
                                    <m:t>𝑚𝑛</m:t>
                                  </m:r>
                                </m:sub>
                              </m:sSub>
                              <m:r>
                                <a:rPr lang="en-US" altLang="zh-CN" i="1">
                                  <a:solidFill>
                                    <a:prstClr val="black"/>
                                  </a:solidFill>
                                  <a:latin typeface="Cambria Math" panose="02040503050406030204" pitchFamily="18" charset="0"/>
                                </a:rPr>
                                <m:t>𝐶</m:t>
                              </m:r>
                              <m:r>
                                <a:rPr lang="en-US" altLang="zh-CN" i="1" smtClean="0">
                                  <a:solidFill>
                                    <a:prstClr val="black"/>
                                  </a:solidFill>
                                  <a:latin typeface="Cambria Math" panose="02040503050406030204" pitchFamily="18" charset="0"/>
                                </a:rPr>
                                <m:t>)(</m:t>
                              </m:r>
                              <m:r>
                                <a:rPr lang="zh-CN" altLang="en-US" i="1" smtClean="0">
                                  <a:solidFill>
                                    <a:prstClr val="black"/>
                                  </a:solidFill>
                                  <a:latin typeface="Cambria Math" panose="02040503050406030204" pitchFamily="18" charset="0"/>
                                </a:rPr>
                                <m:t>𝜏</m:t>
                              </m:r>
                            </m:e>
                            <m:sub>
                              <m:r>
                                <a:rPr lang="en-US" altLang="zh-CN" i="1" smtClean="0">
                                  <a:solidFill>
                                    <a:prstClr val="black"/>
                                  </a:solidFill>
                                  <a:latin typeface="Cambria Math" panose="02040503050406030204" pitchFamily="18" charset="0"/>
                                </a:rPr>
                                <m:t>𝑚</m:t>
                              </m:r>
                            </m:sub>
                          </m:sSub>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𝑡</m:t>
                          </m:r>
                          <m:r>
                            <a:rPr lang="en-US" altLang="zh-CN" i="1" smtClean="0">
                              <a:solidFill>
                                <a:prstClr val="black"/>
                              </a:solidFill>
                              <a:latin typeface="Cambria Math" panose="02040503050406030204" pitchFamily="18" charset="0"/>
                            </a:rPr>
                            <m:t>−</m:t>
                          </m:r>
                        </m:e>
                      </m:nary>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𝑆</m:t>
                          </m:r>
                        </m:e>
                        <m:sub>
                          <m:r>
                            <a:rPr lang="en-US" altLang="zh-CN" i="1">
                              <a:solidFill>
                                <a:prstClr val="black"/>
                              </a:solidFill>
                              <a:latin typeface="Cambria Math" panose="02040503050406030204" pitchFamily="18" charset="0"/>
                            </a:rPr>
                            <m:t>𝑚𝑛</m:t>
                          </m:r>
                        </m:sub>
                      </m:sSub>
                      <m:r>
                        <a:rPr lang="en-US" altLang="zh-CN" i="1" smtClean="0">
                          <a:solidFill>
                            <a:prstClr val="black"/>
                          </a:solidFill>
                          <a:latin typeface="Cambria Math" panose="02040503050406030204" pitchFamily="18" charset="0"/>
                        </a:rPr>
                        <m:t>𝑇</m:t>
                      </m:r>
                      <m:r>
                        <a:rPr lang="en-US" altLang="zh-CN" i="1" smtClean="0">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zh-CN" altLang="en-US" i="1">
                              <a:solidFill>
                                <a:prstClr val="black"/>
                              </a:solidFill>
                              <a:latin typeface="Cambria Math" panose="02040503050406030204" pitchFamily="18" charset="0"/>
                            </a:rPr>
                            <m:t>𝜏</m:t>
                          </m:r>
                        </m:e>
                        <m:sub>
                          <m:r>
                            <a:rPr lang="en-US" altLang="zh-CN" i="1" smtClean="0">
                              <a:solidFill>
                                <a:prstClr val="black"/>
                              </a:solidFill>
                              <a:latin typeface="Cambria Math" panose="02040503050406030204" pitchFamily="18" charset="0"/>
                            </a:rPr>
                            <m:t>𝑛</m:t>
                          </m:r>
                        </m:sub>
                      </m:sSub>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𝑡</m:t>
                      </m:r>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𝑐</m:t>
                      </m:r>
                      <m:r>
                        <a:rPr lang="en-US" altLang="zh-CN" i="1" smtClean="0">
                          <a:solidFill>
                            <a:prstClr val="black"/>
                          </a:solidFill>
                          <a:latin typeface="Cambria Math" panose="02040503050406030204" pitchFamily="18" charset="0"/>
                        </a:rPr>
                        <m:t>]</m:t>
                      </m:r>
                    </m:oMath>
                  </m:oMathPara>
                </a14:m>
                <a:endParaRPr lang="zh-CN" altLang="en-US" dirty="0">
                  <a:solidFill>
                    <a:prstClr val="black"/>
                  </a:solidFill>
                </a:endParaRPr>
              </a:p>
            </p:txBody>
          </p:sp>
        </mc:Choice>
        <mc:Fallback xmlns="">
          <p:sp>
            <p:nvSpPr>
              <p:cNvPr id="9" name="矩形 8"/>
              <p:cNvSpPr>
                <a:spLocks noRot="1" noChangeAspect="1" noMove="1" noResize="1" noEditPoints="1" noAdjustHandles="1" noChangeArrowheads="1" noChangeShapeType="1" noTextEdit="1"/>
              </p:cNvSpPr>
              <p:nvPr/>
            </p:nvSpPr>
            <p:spPr>
              <a:xfrm>
                <a:off x="1554560" y="4995576"/>
                <a:ext cx="7040325" cy="871457"/>
              </a:xfrm>
              <a:prstGeom prst="rect">
                <a:avLst/>
              </a:prstGeom>
              <a:blipFill rotWithShape="0">
                <a:blip r:embed="rId2"/>
                <a:stretch>
                  <a:fillRect/>
                </a:stretch>
              </a:blipFill>
            </p:spPr>
            <p:txBody>
              <a:bodyPr/>
              <a:lstStyle/>
              <a:p>
                <a:r>
                  <a:rPr lang="zh-CN" altLang="en-US">
                    <a:noFill/>
                  </a:rPr>
                  <a:t> </a:t>
                </a:r>
              </a:p>
            </p:txBody>
          </p:sp>
        </mc:Fallback>
      </mc:AlternateContent>
      <p:sp>
        <p:nvSpPr>
          <p:cNvPr id="6" name="内容占位符 5"/>
          <p:cNvSpPr>
            <a:spLocks noGrp="1"/>
          </p:cNvSpPr>
          <p:nvPr>
            <p:ph idx="1"/>
          </p:nvPr>
        </p:nvSpPr>
        <p:spPr>
          <a:xfrm>
            <a:off x="553236" y="1515695"/>
            <a:ext cx="7886700" cy="4351338"/>
          </a:xfrm>
        </p:spPr>
        <p:txBody>
          <a:bodyPr>
            <a:normAutofit/>
          </a:bodyPr>
          <a:lstStyle/>
          <a:p>
            <a:pPr marL="0" indent="0">
              <a:buNone/>
            </a:pPr>
            <a:r>
              <a:rPr lang="en-US" altLang="zh-CN" sz="1600" i="1" dirty="0" smtClean="0">
                <a:solidFill>
                  <a:srgbClr val="002060"/>
                </a:solidFill>
                <a:latin typeface="Arial" panose="020B0604020202020204" pitchFamily="34" charset="0"/>
                <a:cs typeface="Arial" panose="020B0604020202020204" pitchFamily="34" charset="0"/>
              </a:rPr>
              <a:t>C </a:t>
            </a:r>
            <a:r>
              <a:rPr lang="en-US" altLang="zh-CN" sz="1600" dirty="0" smtClean="0">
                <a:solidFill>
                  <a:srgbClr val="002060"/>
                </a:solidFill>
                <a:latin typeface="Arial" panose="020B0604020202020204" pitchFamily="34" charset="0"/>
                <a:cs typeface="Arial" panose="020B0604020202020204" pitchFamily="34" charset="0"/>
              </a:rPr>
              <a:t>ring circumference</a:t>
            </a:r>
          </a:p>
          <a:p>
            <a:pPr marL="0" indent="0">
              <a:buNone/>
            </a:pPr>
            <a:r>
              <a:rPr lang="en-US" altLang="zh-CN" sz="1600" i="1" dirty="0" smtClean="0">
                <a:solidFill>
                  <a:srgbClr val="002060"/>
                </a:solidFill>
                <a:latin typeface="Arial" panose="020B0604020202020204" pitchFamily="34" charset="0"/>
                <a:cs typeface="Arial" panose="020B0604020202020204" pitchFamily="34" charset="0"/>
              </a:rPr>
              <a:t>L</a:t>
            </a:r>
            <a:r>
              <a:rPr lang="en-US" altLang="zh-CN" sz="1600" baseline="-25000" dirty="0" smtClean="0">
                <a:solidFill>
                  <a:srgbClr val="002060"/>
                </a:solidFill>
                <a:latin typeface="Arial" panose="020B0604020202020204" pitchFamily="34" charset="0"/>
                <a:cs typeface="Arial" panose="020B0604020202020204" pitchFamily="34" charset="0"/>
              </a:rPr>
              <a:t>n</a:t>
            </a:r>
            <a:r>
              <a:rPr lang="en-US" altLang="zh-CN" sz="1600" dirty="0" smtClean="0">
                <a:solidFill>
                  <a:srgbClr val="002060"/>
                </a:solidFill>
                <a:latin typeface="Arial" panose="020B0604020202020204" pitchFamily="34" charset="0"/>
                <a:cs typeface="Arial" panose="020B0604020202020204" pitchFamily="34" charset="0"/>
              </a:rPr>
              <a:t> longitudinal position of bunch n in the ring</a:t>
            </a:r>
          </a:p>
          <a:p>
            <a:pPr marL="0" indent="0">
              <a:buNone/>
            </a:pPr>
            <a:r>
              <a:rPr lang="en-US" altLang="zh-CN" sz="1600" i="1" dirty="0" err="1" smtClean="0">
                <a:solidFill>
                  <a:srgbClr val="002060"/>
                </a:solidFill>
                <a:latin typeface="Arial" panose="020B0604020202020204" pitchFamily="34" charset="0"/>
                <a:cs typeface="Arial" panose="020B0604020202020204" pitchFamily="34" charset="0"/>
              </a:rPr>
              <a:t>P</a:t>
            </a:r>
            <a:r>
              <a:rPr lang="en-US" altLang="zh-CN" sz="1600" baseline="-25000" dirty="0" err="1" smtClean="0">
                <a:solidFill>
                  <a:srgbClr val="002060"/>
                </a:solidFill>
                <a:latin typeface="Arial" panose="020B0604020202020204" pitchFamily="34" charset="0"/>
                <a:cs typeface="Arial" panose="020B0604020202020204" pitchFamily="34" charset="0"/>
              </a:rPr>
              <a:t>n</a:t>
            </a:r>
            <a:r>
              <a:rPr lang="en-US" altLang="zh-CN" sz="1600" dirty="0" smtClean="0">
                <a:solidFill>
                  <a:srgbClr val="002060"/>
                </a:solidFill>
                <a:latin typeface="Arial" panose="020B0604020202020204" pitchFamily="34" charset="0"/>
                <a:cs typeface="Arial" panose="020B0604020202020204" pitchFamily="34" charset="0"/>
              </a:rPr>
              <a:t> = </a:t>
            </a:r>
            <a:r>
              <a:rPr lang="en-US" altLang="zh-CN" sz="1600" i="1" dirty="0">
                <a:solidFill>
                  <a:srgbClr val="002060"/>
                </a:solidFill>
                <a:latin typeface="Arial" panose="020B0604020202020204" pitchFamily="34" charset="0"/>
                <a:cs typeface="Arial" panose="020B0604020202020204" pitchFamily="34" charset="0"/>
              </a:rPr>
              <a:t>L</a:t>
            </a:r>
            <a:r>
              <a:rPr lang="en-US" altLang="zh-CN" sz="1600" baseline="-25000" dirty="0">
                <a:solidFill>
                  <a:srgbClr val="002060"/>
                </a:solidFill>
                <a:latin typeface="Arial" panose="020B0604020202020204" pitchFamily="34" charset="0"/>
                <a:cs typeface="Arial" panose="020B0604020202020204" pitchFamily="34" charset="0"/>
              </a:rPr>
              <a:t>n </a:t>
            </a:r>
            <a:r>
              <a:rPr lang="en-US" altLang="zh-CN" sz="1600" dirty="0" smtClean="0">
                <a:solidFill>
                  <a:srgbClr val="002060"/>
                </a:solidFill>
                <a:latin typeface="Arial" panose="020B0604020202020204" pitchFamily="34" charset="0"/>
                <a:cs typeface="Arial" panose="020B0604020202020204" pitchFamily="34" charset="0"/>
              </a:rPr>
              <a:t>/ C, </a:t>
            </a:r>
            <a:r>
              <a:rPr lang="en-US" altLang="zh-CN" sz="1600" i="1" dirty="0" err="1" smtClean="0">
                <a:solidFill>
                  <a:srgbClr val="002060"/>
                </a:solidFill>
                <a:latin typeface="Arial" panose="020B0604020202020204" pitchFamily="34" charset="0"/>
                <a:cs typeface="Arial" panose="020B0604020202020204" pitchFamily="34" charset="0"/>
              </a:rPr>
              <a:t>S</a:t>
            </a:r>
            <a:r>
              <a:rPr lang="en-US" altLang="zh-CN" sz="1600" baseline="-25000" dirty="0" err="1" smtClean="0">
                <a:solidFill>
                  <a:srgbClr val="002060"/>
                </a:solidFill>
                <a:latin typeface="Arial" panose="020B0604020202020204" pitchFamily="34" charset="0"/>
                <a:cs typeface="Arial" panose="020B0604020202020204" pitchFamily="34" charset="0"/>
              </a:rPr>
              <a:t>mn</a:t>
            </a:r>
            <a:r>
              <a:rPr lang="en-US" altLang="zh-CN" sz="1600" baseline="-25000" dirty="0" smtClean="0">
                <a:solidFill>
                  <a:srgbClr val="002060"/>
                </a:solidFill>
                <a:latin typeface="Arial" panose="020B0604020202020204" pitchFamily="34" charset="0"/>
                <a:cs typeface="Arial" panose="020B0604020202020204" pitchFamily="34" charset="0"/>
              </a:rPr>
              <a:t> </a:t>
            </a:r>
            <a:r>
              <a:rPr lang="en-US" altLang="zh-CN" sz="1600" dirty="0" smtClean="0">
                <a:solidFill>
                  <a:srgbClr val="002060"/>
                </a:solidFill>
                <a:latin typeface="Arial" panose="020B0604020202020204" pitchFamily="34" charset="0"/>
                <a:cs typeface="Arial" panose="020B0604020202020204" pitchFamily="34" charset="0"/>
              </a:rPr>
              <a:t>= </a:t>
            </a:r>
            <a:r>
              <a:rPr lang="en-US" altLang="zh-CN" sz="1600" i="1" dirty="0" smtClean="0">
                <a:solidFill>
                  <a:srgbClr val="002060"/>
                </a:solidFill>
                <a:latin typeface="Arial" panose="020B0604020202020204" pitchFamily="34" charset="0"/>
                <a:cs typeface="Arial" panose="020B0604020202020204" pitchFamily="34" charset="0"/>
              </a:rPr>
              <a:t>k</a:t>
            </a:r>
            <a:r>
              <a:rPr lang="en-US" altLang="zh-CN" sz="1600" dirty="0" smtClean="0">
                <a:solidFill>
                  <a:srgbClr val="002060"/>
                </a:solidFill>
                <a:latin typeface="Arial" panose="020B0604020202020204" pitchFamily="34" charset="0"/>
                <a:cs typeface="Arial" panose="020B0604020202020204" pitchFamily="34" charset="0"/>
              </a:rPr>
              <a:t> + </a:t>
            </a:r>
            <a:r>
              <a:rPr lang="en-US" altLang="zh-CN" sz="1600" i="1" dirty="0" smtClean="0">
                <a:solidFill>
                  <a:srgbClr val="002060"/>
                </a:solidFill>
                <a:latin typeface="Arial" panose="020B0604020202020204" pitchFamily="34" charset="0"/>
                <a:cs typeface="Arial" panose="020B0604020202020204" pitchFamily="34" charset="0"/>
              </a:rPr>
              <a:t>P</a:t>
            </a:r>
            <a:r>
              <a:rPr lang="en-US" altLang="zh-CN" sz="1600" baseline="-25000" dirty="0">
                <a:solidFill>
                  <a:srgbClr val="002060"/>
                </a:solidFill>
                <a:latin typeface="Arial" panose="020B0604020202020204" pitchFamily="34" charset="0"/>
                <a:cs typeface="Arial" panose="020B0604020202020204" pitchFamily="34" charset="0"/>
              </a:rPr>
              <a:t>m</a:t>
            </a:r>
            <a:r>
              <a:rPr lang="en-US" altLang="zh-CN" sz="1600" baseline="-25000" dirty="0" smtClean="0">
                <a:solidFill>
                  <a:srgbClr val="002060"/>
                </a:solidFill>
                <a:latin typeface="Arial" panose="020B0604020202020204" pitchFamily="34" charset="0"/>
                <a:cs typeface="Arial" panose="020B0604020202020204" pitchFamily="34" charset="0"/>
              </a:rPr>
              <a:t> </a:t>
            </a:r>
            <a:r>
              <a:rPr lang="en-US" altLang="zh-CN" sz="1600" dirty="0" smtClean="0">
                <a:solidFill>
                  <a:srgbClr val="002060"/>
                </a:solidFill>
                <a:latin typeface="Arial" panose="020B0604020202020204" pitchFamily="34" charset="0"/>
                <a:cs typeface="Arial" panose="020B0604020202020204" pitchFamily="34" charset="0"/>
              </a:rPr>
              <a:t>-</a:t>
            </a:r>
            <a:r>
              <a:rPr lang="en-US" altLang="zh-CN" sz="1600" i="1" dirty="0" smtClean="0">
                <a:solidFill>
                  <a:srgbClr val="002060"/>
                </a:solidFill>
                <a:latin typeface="Arial" panose="020B0604020202020204" pitchFamily="34" charset="0"/>
                <a:cs typeface="Arial" panose="020B0604020202020204" pitchFamily="34" charset="0"/>
              </a:rPr>
              <a:t> </a:t>
            </a:r>
            <a:r>
              <a:rPr lang="en-US" altLang="zh-CN" sz="1600" i="1" dirty="0" err="1">
                <a:solidFill>
                  <a:srgbClr val="002060"/>
                </a:solidFill>
                <a:latin typeface="Arial" panose="020B0604020202020204" pitchFamily="34" charset="0"/>
                <a:cs typeface="Arial" panose="020B0604020202020204" pitchFamily="34" charset="0"/>
              </a:rPr>
              <a:t>P</a:t>
            </a:r>
            <a:r>
              <a:rPr lang="en-US" altLang="zh-CN" sz="1600" baseline="-25000" dirty="0" err="1">
                <a:solidFill>
                  <a:srgbClr val="002060"/>
                </a:solidFill>
                <a:latin typeface="Arial" panose="020B0604020202020204" pitchFamily="34" charset="0"/>
                <a:cs typeface="Arial" panose="020B0604020202020204" pitchFamily="34" charset="0"/>
              </a:rPr>
              <a:t>n</a:t>
            </a:r>
            <a:endParaRPr lang="en-US" altLang="zh-CN" sz="1600" dirty="0" smtClean="0">
              <a:solidFill>
                <a:srgbClr val="002060"/>
              </a:solidFill>
              <a:latin typeface="Arial" panose="020B0604020202020204" pitchFamily="34" charset="0"/>
              <a:cs typeface="Arial" panose="020B0604020202020204" pitchFamily="34" charset="0"/>
            </a:endParaRPr>
          </a:p>
          <a:p>
            <a:pPr marL="0" indent="0">
              <a:buNone/>
            </a:pPr>
            <a:r>
              <a:rPr lang="en-US" altLang="zh-CN" sz="1600" i="1" dirty="0" err="1" smtClean="0">
                <a:solidFill>
                  <a:srgbClr val="002060"/>
                </a:solidFill>
                <a:latin typeface="Arial" panose="020B0604020202020204" pitchFamily="34" charset="0"/>
                <a:cs typeface="Arial" panose="020B0604020202020204" pitchFamily="34" charset="0"/>
              </a:rPr>
              <a:t>N</a:t>
            </a:r>
            <a:r>
              <a:rPr lang="en-US" altLang="zh-CN" sz="1600" baseline="-25000" dirty="0" err="1" smtClean="0">
                <a:solidFill>
                  <a:srgbClr val="002060"/>
                </a:solidFill>
                <a:latin typeface="Arial" panose="020B0604020202020204" pitchFamily="34" charset="0"/>
                <a:cs typeface="Arial" panose="020B0604020202020204" pitchFamily="34" charset="0"/>
              </a:rPr>
              <a:t>b</a:t>
            </a:r>
            <a:r>
              <a:rPr lang="en-US" altLang="zh-CN" sz="1600" dirty="0" smtClean="0">
                <a:solidFill>
                  <a:srgbClr val="002060"/>
                </a:solidFill>
                <a:latin typeface="Arial" panose="020B0604020202020204" pitchFamily="34" charset="0"/>
                <a:cs typeface="Arial" panose="020B0604020202020204" pitchFamily="34" charset="0"/>
              </a:rPr>
              <a:t> particle number in a bunch</a:t>
            </a:r>
          </a:p>
          <a:p>
            <a:pPr marL="0" indent="0">
              <a:spcBef>
                <a:spcPts val="1800"/>
              </a:spcBef>
              <a:buNone/>
            </a:pPr>
            <a:r>
              <a:rPr lang="en-US" altLang="zh-CN" sz="1800" dirty="0" smtClean="0">
                <a:latin typeface="Arial" panose="020B0604020202020204" pitchFamily="34" charset="0"/>
                <a:cs typeface="Arial" panose="020B0604020202020204" pitchFamily="34" charset="0"/>
              </a:rPr>
              <a:t>Phase equation</a:t>
            </a: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where</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expand</a:t>
            </a:r>
            <a:endParaRPr lang="en-US" altLang="zh-CN" sz="1800" dirty="0">
              <a:latin typeface="Arial" panose="020B0604020202020204" pitchFamily="34" charset="0"/>
              <a:cs typeface="Arial" panose="020B0604020202020204" pitchFamily="34" charset="0"/>
            </a:endParaRPr>
          </a:p>
          <a:p>
            <a:pPr marL="0" indent="0">
              <a:buNone/>
            </a:pPr>
            <a:endParaRPr lang="zh-CN" altLang="en-US" sz="1800" dirty="0">
              <a:latin typeface="Arial" panose="020B0604020202020204" pitchFamily="34" charset="0"/>
              <a:cs typeface="Arial" panose="020B0604020202020204" pitchFamily="34" charset="0"/>
            </a:endParaRPr>
          </a:p>
        </p:txBody>
      </p:sp>
      <p:sp>
        <p:nvSpPr>
          <p:cNvPr id="2" name="标题 1"/>
          <p:cNvSpPr>
            <a:spLocks noGrp="1"/>
          </p:cNvSpPr>
          <p:nvPr>
            <p:ph type="title"/>
          </p:nvPr>
        </p:nvSpPr>
        <p:spPr>
          <a:xfrm>
            <a:off x="-18108" y="166276"/>
            <a:ext cx="9144000" cy="1325563"/>
          </a:xfrm>
        </p:spPr>
        <p:txBody>
          <a:bodyPr>
            <a:normAutofit/>
          </a:bodyPr>
          <a:lstStyle/>
          <a:p>
            <a:pPr algn="ctr"/>
            <a:r>
              <a:rPr lang="en-US" altLang="zh-CN" sz="3600" dirty="0">
                <a:latin typeface="Arial" panose="020B0604020202020204" pitchFamily="34" charset="0"/>
                <a:cs typeface="Arial" panose="020B0604020202020204" pitchFamily="34" charset="0"/>
              </a:rPr>
              <a:t>Phase Oscillation </a:t>
            </a:r>
            <a:r>
              <a:rPr lang="en-US" altLang="zh-CN" sz="3600" dirty="0" smtClean="0">
                <a:latin typeface="Arial" panose="020B0604020202020204" pitchFamily="34" charset="0"/>
                <a:cs typeface="Arial" panose="020B0604020202020204" pitchFamily="34" charset="0"/>
              </a:rPr>
              <a:t>Equation</a:t>
            </a:r>
            <a:endParaRPr lang="zh-CN" altLang="en-US" sz="3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矩形 4"/>
              <p:cNvSpPr/>
              <p:nvPr/>
            </p:nvSpPr>
            <p:spPr>
              <a:xfrm>
                <a:off x="3285433" y="3077606"/>
                <a:ext cx="2392065" cy="613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solidFill>
                                <a:prstClr val="black"/>
                              </a:solidFill>
                              <a:latin typeface="Cambria Math" panose="02040503050406030204" pitchFamily="18" charset="0"/>
                            </a:rPr>
                          </m:ctrlPr>
                        </m:accPr>
                        <m:e>
                          <m:sSub>
                            <m:sSubPr>
                              <m:ctrlPr>
                                <a:rPr lang="en-US" altLang="zh-CN" i="1">
                                  <a:solidFill>
                                    <a:prstClr val="black"/>
                                  </a:solidFill>
                                  <a:latin typeface="Cambria Math" panose="02040503050406030204" pitchFamily="18" charset="0"/>
                                </a:rPr>
                              </m:ctrlPr>
                            </m:sSubPr>
                            <m:e>
                              <m:r>
                                <a:rPr lang="zh-CN" altLang="en-US" i="1">
                                  <a:solidFill>
                                    <a:prstClr val="black"/>
                                  </a:solidFill>
                                  <a:latin typeface="Cambria Math" panose="02040503050406030204" pitchFamily="18" charset="0"/>
                                </a:rPr>
                                <m:t>𝜏</m:t>
                              </m:r>
                            </m:e>
                            <m:sub>
                              <m:r>
                                <a:rPr lang="en-US" altLang="zh-CN" i="1">
                                  <a:solidFill>
                                    <a:prstClr val="black"/>
                                  </a:solidFill>
                                  <a:latin typeface="Cambria Math" panose="02040503050406030204" pitchFamily="18" charset="0"/>
                                </a:rPr>
                                <m:t>𝑛</m:t>
                              </m:r>
                            </m:sub>
                          </m:sSub>
                        </m:e>
                      </m:acc>
                      <m:r>
                        <a:rPr lang="en-US" altLang="zh-CN" i="1">
                          <a:solidFill>
                            <a:prstClr val="black"/>
                          </a:solidFill>
                          <a:latin typeface="Cambria Math" panose="02040503050406030204" pitchFamily="18" charset="0"/>
                        </a:rPr>
                        <m:t>+</m:t>
                      </m:r>
                      <m:sSubSup>
                        <m:sSubSupPr>
                          <m:ctrlPr>
                            <a:rPr lang="en-US" altLang="zh-CN" i="1">
                              <a:solidFill>
                                <a:prstClr val="black"/>
                              </a:solidFill>
                              <a:latin typeface="Cambria Math" panose="02040503050406030204" pitchFamily="18" charset="0"/>
                            </a:rPr>
                          </m:ctrlPr>
                        </m:sSubSupPr>
                        <m:e>
                          <m:r>
                            <a:rPr lang="zh-CN" altLang="en-US" i="1">
                              <a:solidFill>
                                <a:prstClr val="black"/>
                              </a:solidFill>
                              <a:latin typeface="Cambria Math" panose="02040503050406030204" pitchFamily="18" charset="0"/>
                            </a:rPr>
                            <m:t>𝜔</m:t>
                          </m:r>
                        </m:e>
                        <m:sub>
                          <m:r>
                            <a:rPr lang="en-US" altLang="zh-CN" i="1">
                              <a:solidFill>
                                <a:prstClr val="black"/>
                              </a:solidFill>
                              <a:latin typeface="Cambria Math" panose="02040503050406030204" pitchFamily="18" charset="0"/>
                            </a:rPr>
                            <m:t>𝑠</m:t>
                          </m:r>
                        </m:sub>
                        <m:sup>
                          <m:r>
                            <a:rPr lang="en-US" altLang="zh-CN" i="1">
                              <a:solidFill>
                                <a:prstClr val="black"/>
                              </a:solidFill>
                              <a:latin typeface="Cambria Math" panose="02040503050406030204" pitchFamily="18" charset="0"/>
                            </a:rPr>
                            <m:t>2</m:t>
                          </m:r>
                        </m:sup>
                      </m:sSubSup>
                      <m:sSub>
                        <m:sSubPr>
                          <m:ctrlPr>
                            <a:rPr lang="en-US" altLang="zh-CN" i="1">
                              <a:solidFill>
                                <a:prstClr val="black"/>
                              </a:solidFill>
                              <a:latin typeface="Cambria Math" panose="02040503050406030204" pitchFamily="18" charset="0"/>
                            </a:rPr>
                          </m:ctrlPr>
                        </m:sSubPr>
                        <m:e>
                          <m:r>
                            <a:rPr lang="zh-CN" altLang="en-US" i="1">
                              <a:solidFill>
                                <a:prstClr val="black"/>
                              </a:solidFill>
                              <a:latin typeface="Cambria Math" panose="02040503050406030204" pitchFamily="18" charset="0"/>
                            </a:rPr>
                            <m:t>𝜏</m:t>
                          </m:r>
                        </m:e>
                        <m:sub>
                          <m:r>
                            <a:rPr lang="en-US" altLang="zh-CN" i="1">
                              <a:solidFill>
                                <a:prstClr val="black"/>
                              </a:solidFill>
                              <a:latin typeface="Cambria Math" panose="02040503050406030204" pitchFamily="18" charset="0"/>
                            </a:rPr>
                            <m:t>𝑛</m:t>
                          </m:r>
                        </m:sub>
                      </m:sSub>
                      <m:r>
                        <a:rPr lang="en-US" altLang="zh-CN" i="1">
                          <a:solidFill>
                            <a:prstClr val="black"/>
                          </a:solidFill>
                          <a:latin typeface="Cambria Math" panose="02040503050406030204" pitchFamily="18" charset="0"/>
                        </a:rPr>
                        <m:t>=−</m:t>
                      </m:r>
                      <m:f>
                        <m:fPr>
                          <m:ctrlPr>
                            <a:rPr lang="en-US" altLang="zh-CN" i="1">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𝑒</m:t>
                          </m:r>
                          <m:r>
                            <a:rPr lang="zh-CN" altLang="en-US" i="1">
                              <a:solidFill>
                                <a:prstClr val="black"/>
                              </a:solidFill>
                              <a:latin typeface="Cambria Math" panose="02040503050406030204" pitchFamily="18" charset="0"/>
                            </a:rPr>
                            <m:t>𝛼</m:t>
                          </m:r>
                        </m:num>
                        <m:den>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𝐸</m:t>
                              </m:r>
                            </m:e>
                            <m:sub>
                              <m:r>
                                <a:rPr lang="en-US" altLang="zh-CN" i="1">
                                  <a:solidFill>
                                    <a:prstClr val="black"/>
                                  </a:solidFill>
                                  <a:latin typeface="Cambria Math" panose="02040503050406030204" pitchFamily="18" charset="0"/>
                                </a:rPr>
                                <m:t>0</m:t>
                              </m:r>
                            </m:sub>
                          </m:sSub>
                          <m:r>
                            <a:rPr lang="en-US" altLang="zh-CN" i="1" smtClean="0">
                              <a:solidFill>
                                <a:prstClr val="black"/>
                              </a:solidFill>
                              <a:latin typeface="Cambria Math" panose="02040503050406030204" pitchFamily="18" charset="0"/>
                            </a:rPr>
                            <m:t>𝑇</m:t>
                          </m:r>
                        </m:den>
                      </m:f>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𝑉</m:t>
                          </m:r>
                        </m:e>
                        <m:sub>
                          <m:r>
                            <a:rPr lang="en-US" altLang="zh-CN" i="1">
                              <a:solidFill>
                                <a:prstClr val="black"/>
                              </a:solidFill>
                              <a:latin typeface="Cambria Math" panose="02040503050406030204" pitchFamily="18" charset="0"/>
                            </a:rPr>
                            <m:t>𝑛</m:t>
                          </m:r>
                        </m:sub>
                      </m:sSub>
                    </m:oMath>
                  </m:oMathPara>
                </a14:m>
                <a:endParaRPr lang="zh-CN" altLang="en-US" dirty="0">
                  <a:solidFill>
                    <a:prstClr val="black"/>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3285433" y="3077606"/>
                <a:ext cx="2392065" cy="613758"/>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1614303" y="3856216"/>
                <a:ext cx="5734326" cy="8714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𝑉</m:t>
                          </m:r>
                        </m:e>
                        <m:sub>
                          <m:r>
                            <a:rPr lang="en-US" altLang="zh-CN" i="1">
                              <a:solidFill>
                                <a:prstClr val="black"/>
                              </a:solidFill>
                              <a:latin typeface="Cambria Math" panose="02040503050406030204" pitchFamily="18" charset="0"/>
                            </a:rPr>
                            <m:t>𝑛</m:t>
                          </m:r>
                        </m:sub>
                      </m:sSub>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𝑒</m:t>
                      </m:r>
                      <m:nary>
                        <m:naryPr>
                          <m:chr m:val="∑"/>
                          <m:ctrlPr>
                            <a:rPr lang="en-US" altLang="zh-CN" i="1" smtClean="0">
                              <a:solidFill>
                                <a:prstClr val="black"/>
                              </a:solidFill>
                              <a:latin typeface="Cambria Math" panose="02040503050406030204" pitchFamily="18" charset="0"/>
                            </a:rPr>
                          </m:ctrlPr>
                        </m:naryPr>
                        <m:sub>
                          <m:r>
                            <m:rPr>
                              <m:brk m:alnAt="23"/>
                            </m:rPr>
                            <a:rPr lang="en-US" altLang="zh-CN" i="1" smtClean="0">
                              <a:solidFill>
                                <a:prstClr val="black"/>
                              </a:solidFill>
                              <a:latin typeface="Cambria Math" panose="02040503050406030204" pitchFamily="18" charset="0"/>
                            </a:rPr>
                            <m:t>𝑘</m:t>
                          </m:r>
                          <m:r>
                            <a:rPr lang="en-US" altLang="zh-CN" i="1" smtClean="0">
                              <a:solidFill>
                                <a:prstClr val="black"/>
                              </a:solidFill>
                              <a:latin typeface="Cambria Math" panose="02040503050406030204" pitchFamily="18" charset="0"/>
                            </a:rPr>
                            <m:t>=0</m:t>
                          </m:r>
                        </m:sub>
                        <m:sup>
                          <m:r>
                            <a:rPr lang="en-US" altLang="zh-CN" i="1" smtClean="0">
                              <a:solidFill>
                                <a:prstClr val="black"/>
                              </a:solidFill>
                              <a:latin typeface="Cambria Math" panose="02040503050406030204" pitchFamily="18" charset="0"/>
                              <a:ea typeface="Cambria Math" panose="02040503050406030204" pitchFamily="18" charset="0"/>
                            </a:rPr>
                            <m:t>∞</m:t>
                          </m:r>
                        </m:sup>
                        <m:e>
                          <m:nary>
                            <m:naryPr>
                              <m:chr m:val="∑"/>
                              <m:ctrlPr>
                                <a:rPr lang="en-US" altLang="zh-CN" i="1" smtClean="0">
                                  <a:solidFill>
                                    <a:prstClr val="black"/>
                                  </a:solidFill>
                                  <a:latin typeface="Cambria Math" panose="02040503050406030204" pitchFamily="18" charset="0"/>
                                </a:rPr>
                              </m:ctrlPr>
                            </m:naryPr>
                            <m:sub>
                              <m:r>
                                <m:rPr>
                                  <m:brk m:alnAt="23"/>
                                </m:rPr>
                                <a:rPr lang="en-US" altLang="zh-CN" i="1" smtClean="0">
                                  <a:solidFill>
                                    <a:prstClr val="black"/>
                                  </a:solidFill>
                                  <a:latin typeface="Cambria Math" panose="02040503050406030204" pitchFamily="18" charset="0"/>
                                </a:rPr>
                                <m:t>𝑚</m:t>
                              </m:r>
                              <m:r>
                                <a:rPr lang="en-US" altLang="zh-CN" i="1" smtClean="0">
                                  <a:solidFill>
                                    <a:prstClr val="black"/>
                                  </a:solidFill>
                                  <a:latin typeface="Cambria Math" panose="02040503050406030204" pitchFamily="18" charset="0"/>
                                </a:rPr>
                                <m:t>=1</m:t>
                              </m:r>
                            </m:sub>
                            <m:sup>
                              <m:r>
                                <a:rPr lang="en-US" altLang="zh-CN" i="1" smtClean="0">
                                  <a:solidFill>
                                    <a:prstClr val="black"/>
                                  </a:solidFill>
                                  <a:latin typeface="Cambria Math" panose="02040503050406030204" pitchFamily="18" charset="0"/>
                                </a:rPr>
                                <m:t>𝑁</m:t>
                              </m:r>
                            </m:sup>
                            <m:e>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𝑁</m:t>
                                  </m:r>
                                </m:e>
                                <m:sub>
                                  <m:r>
                                    <a:rPr lang="en-US" altLang="zh-CN" i="1" smtClean="0">
                                      <a:solidFill>
                                        <a:prstClr val="black"/>
                                      </a:solidFill>
                                      <a:latin typeface="Cambria Math" panose="02040503050406030204" pitchFamily="18" charset="0"/>
                                    </a:rPr>
                                    <m:t>𝑏</m:t>
                                  </m:r>
                                </m:sub>
                              </m:sSub>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𝑊</m:t>
                                  </m:r>
                                </m:e>
                                <m:sub>
                                  <m:r>
                                    <a:rPr lang="en-US" altLang="zh-CN" i="1" smtClean="0">
                                      <a:solidFill>
                                        <a:prstClr val="black"/>
                                      </a:solidFill>
                                      <a:latin typeface="Cambria Math" panose="02040503050406030204" pitchFamily="18" charset="0"/>
                                      <a:ea typeface="Cambria Math" panose="02040503050406030204" pitchFamily="18" charset="0"/>
                                    </a:rPr>
                                    <m:t>∥</m:t>
                                  </m:r>
                                </m:sub>
                              </m:sSub>
                            </m:e>
                          </m:nary>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𝑆</m:t>
                              </m:r>
                            </m:e>
                            <m:sub>
                              <m:r>
                                <a:rPr lang="en-US" altLang="zh-CN" i="1" smtClean="0">
                                  <a:solidFill>
                                    <a:prstClr val="black"/>
                                  </a:solidFill>
                                  <a:latin typeface="Cambria Math" panose="02040503050406030204" pitchFamily="18" charset="0"/>
                                </a:rPr>
                                <m:t>𝑚𝑛</m:t>
                              </m:r>
                            </m:sub>
                          </m:sSub>
                          <m:r>
                            <a:rPr lang="en-US" altLang="zh-CN" i="1" smtClean="0">
                              <a:solidFill>
                                <a:prstClr val="black"/>
                              </a:solidFill>
                              <a:latin typeface="Cambria Math" panose="02040503050406030204" pitchFamily="18" charset="0"/>
                            </a:rPr>
                            <m:t>𝐶</m:t>
                          </m:r>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zh-CN" altLang="en-US" i="1" smtClean="0">
                                  <a:solidFill>
                                    <a:prstClr val="black"/>
                                  </a:solidFill>
                                  <a:latin typeface="Cambria Math" panose="02040503050406030204" pitchFamily="18" charset="0"/>
                                </a:rPr>
                                <m:t>𝜏</m:t>
                              </m:r>
                            </m:e>
                            <m:sub>
                              <m:r>
                                <a:rPr lang="en-US" altLang="zh-CN" i="1" smtClean="0">
                                  <a:solidFill>
                                    <a:prstClr val="black"/>
                                  </a:solidFill>
                                  <a:latin typeface="Cambria Math" panose="02040503050406030204" pitchFamily="18" charset="0"/>
                                </a:rPr>
                                <m:t>𝑚</m:t>
                              </m:r>
                            </m:sub>
                          </m:sSub>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𝑡</m:t>
                          </m:r>
                          <m:r>
                            <a:rPr lang="en-US" altLang="zh-CN" i="1" smtClean="0">
                              <a:solidFill>
                                <a:prstClr val="black"/>
                              </a:solidFill>
                              <a:latin typeface="Cambria Math" panose="02040503050406030204" pitchFamily="18" charset="0"/>
                            </a:rPr>
                            <m:t>−</m:t>
                          </m:r>
                        </m:e>
                      </m:nary>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𝑆</m:t>
                          </m:r>
                        </m:e>
                        <m:sub>
                          <m:r>
                            <a:rPr lang="en-US" altLang="zh-CN" i="1">
                              <a:solidFill>
                                <a:prstClr val="black"/>
                              </a:solidFill>
                              <a:latin typeface="Cambria Math" panose="02040503050406030204" pitchFamily="18" charset="0"/>
                            </a:rPr>
                            <m:t>𝑚𝑛</m:t>
                          </m:r>
                        </m:sub>
                      </m:sSub>
                      <m:r>
                        <a:rPr lang="en-US" altLang="zh-CN" i="1" smtClean="0">
                          <a:solidFill>
                            <a:prstClr val="black"/>
                          </a:solidFill>
                          <a:latin typeface="Cambria Math" panose="02040503050406030204" pitchFamily="18" charset="0"/>
                        </a:rPr>
                        <m:t>𝑇</m:t>
                      </m:r>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𝑐</m:t>
                      </m:r>
                      <m:r>
                        <a:rPr lang="en-US" altLang="zh-CN" i="1" smtClean="0">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zh-CN" altLang="en-US" i="1">
                              <a:solidFill>
                                <a:prstClr val="black"/>
                              </a:solidFill>
                              <a:latin typeface="Cambria Math" panose="02040503050406030204" pitchFamily="18" charset="0"/>
                            </a:rPr>
                            <m:t>𝜏</m:t>
                          </m:r>
                        </m:e>
                        <m:sub>
                          <m:r>
                            <a:rPr lang="en-US" altLang="zh-CN" i="1" smtClean="0">
                              <a:solidFill>
                                <a:prstClr val="black"/>
                              </a:solidFill>
                              <a:latin typeface="Cambria Math" panose="02040503050406030204" pitchFamily="18" charset="0"/>
                            </a:rPr>
                            <m:t>𝑛</m:t>
                          </m:r>
                        </m:sub>
                      </m:sSub>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𝑡</m:t>
                      </m:r>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𝑐</m:t>
                      </m:r>
                      <m:r>
                        <a:rPr lang="en-US" altLang="zh-CN" i="1" smtClean="0">
                          <a:solidFill>
                            <a:prstClr val="black"/>
                          </a:solidFill>
                          <a:latin typeface="Cambria Math" panose="02040503050406030204" pitchFamily="18" charset="0"/>
                        </a:rPr>
                        <m:t>)</m:t>
                      </m:r>
                    </m:oMath>
                  </m:oMathPara>
                </a14:m>
                <a:endParaRPr lang="zh-CN" altLang="en-US" dirty="0">
                  <a:solidFill>
                    <a:prstClr val="black"/>
                  </a:solidFill>
                </a:endParaRPr>
              </a:p>
            </p:txBody>
          </p:sp>
        </mc:Choice>
        <mc:Fallback xmlns="">
          <p:sp>
            <p:nvSpPr>
              <p:cNvPr id="8" name="矩形 7"/>
              <p:cNvSpPr>
                <a:spLocks noRot="1" noChangeAspect="1" noMove="1" noResize="1" noEditPoints="1" noAdjustHandles="1" noChangeArrowheads="1" noChangeShapeType="1" noTextEdit="1"/>
              </p:cNvSpPr>
              <p:nvPr/>
            </p:nvSpPr>
            <p:spPr>
              <a:xfrm>
                <a:off x="1614303" y="3856216"/>
                <a:ext cx="5734326" cy="871457"/>
              </a:xfrm>
              <a:prstGeom prst="rect">
                <a:avLst/>
              </a:prstGeom>
              <a:blipFill rotWithShape="0">
                <a:blip r:embed="rId4"/>
                <a:stretch>
                  <a:fillRect/>
                </a:stretch>
              </a:blipFill>
            </p:spPr>
            <p:txBody>
              <a:bodyPr/>
              <a:lstStyle/>
              <a:p>
                <a:r>
                  <a:rPr lang="zh-CN" altLang="en-US">
                    <a:noFill/>
                  </a:rPr>
                  <a:t> </a:t>
                </a:r>
              </a:p>
            </p:txBody>
          </p:sp>
        </mc:Fallback>
      </mc:AlternateContent>
      <p:sp>
        <p:nvSpPr>
          <p:cNvPr id="11" name="矩形 10"/>
          <p:cNvSpPr/>
          <p:nvPr/>
        </p:nvSpPr>
        <p:spPr>
          <a:xfrm>
            <a:off x="3485585" y="5204967"/>
            <a:ext cx="1068307" cy="4526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11"/>
          <p:cNvSpPr/>
          <p:nvPr/>
        </p:nvSpPr>
        <p:spPr>
          <a:xfrm>
            <a:off x="5935598" y="5204967"/>
            <a:ext cx="1431137" cy="4526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7586806" y="5204967"/>
            <a:ext cx="726935" cy="4526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13"/>
          <p:cNvSpPr txBox="1"/>
          <p:nvPr/>
        </p:nvSpPr>
        <p:spPr>
          <a:xfrm>
            <a:off x="3413157" y="5719437"/>
            <a:ext cx="1494797" cy="830997"/>
          </a:xfrm>
          <a:prstGeom prst="rect">
            <a:avLst/>
          </a:prstGeom>
          <a:noFill/>
        </p:spPr>
        <p:txBody>
          <a:bodyPr wrap="square" rtlCol="0">
            <a:spAutoFit/>
          </a:bodyPr>
          <a:lstStyle/>
          <a:p>
            <a:r>
              <a:rPr lang="en-US" altLang="zh-CN" sz="1600" dirty="0" smtClean="0">
                <a:solidFill>
                  <a:srgbClr val="C00000"/>
                </a:solidFill>
                <a:latin typeface="Arial" panose="020B0604020202020204" pitchFamily="34" charset="0"/>
                <a:cs typeface="Arial" panose="020B0604020202020204" pitchFamily="34" charset="0"/>
              </a:rPr>
              <a:t>change synchrotron phase </a:t>
            </a:r>
            <a:endParaRPr lang="zh-CN" altLang="en-US" sz="1600" dirty="0">
              <a:solidFill>
                <a:srgbClr val="C00000"/>
              </a:solidFill>
              <a:latin typeface="Arial" panose="020B0604020202020204" pitchFamily="34" charset="0"/>
              <a:cs typeface="Arial" panose="020B0604020202020204" pitchFamily="34" charset="0"/>
            </a:endParaRPr>
          </a:p>
        </p:txBody>
      </p:sp>
      <p:sp>
        <p:nvSpPr>
          <p:cNvPr id="15" name="文本框 14"/>
          <p:cNvSpPr txBox="1"/>
          <p:nvPr/>
        </p:nvSpPr>
        <p:spPr>
          <a:xfrm>
            <a:off x="5853832" y="5719436"/>
            <a:ext cx="1494797" cy="830997"/>
          </a:xfrm>
          <a:prstGeom prst="rect">
            <a:avLst/>
          </a:prstGeom>
          <a:noFill/>
        </p:spPr>
        <p:txBody>
          <a:bodyPr wrap="square" rtlCol="0">
            <a:spAutoFit/>
          </a:bodyPr>
          <a:lstStyle/>
          <a:p>
            <a:r>
              <a:rPr lang="en-US" altLang="zh-CN" sz="1600" dirty="0" smtClean="0">
                <a:solidFill>
                  <a:srgbClr val="C00000"/>
                </a:solidFill>
                <a:latin typeface="Arial" panose="020B0604020202020204" pitchFamily="34" charset="0"/>
                <a:cs typeface="Arial" panose="020B0604020202020204" pitchFamily="34" charset="0"/>
              </a:rPr>
              <a:t>change synchrotron tune </a:t>
            </a:r>
            <a:endParaRPr lang="zh-CN" altLang="en-US" sz="1600" dirty="0">
              <a:solidFill>
                <a:srgbClr val="C00000"/>
              </a:solidFill>
              <a:latin typeface="Arial" panose="020B0604020202020204" pitchFamily="34" charset="0"/>
              <a:cs typeface="Arial" panose="020B0604020202020204" pitchFamily="34" charset="0"/>
            </a:endParaRPr>
          </a:p>
        </p:txBody>
      </p:sp>
      <p:sp>
        <p:nvSpPr>
          <p:cNvPr id="16" name="文本框 15"/>
          <p:cNvSpPr txBox="1"/>
          <p:nvPr/>
        </p:nvSpPr>
        <p:spPr>
          <a:xfrm>
            <a:off x="7547108" y="5705352"/>
            <a:ext cx="1494797" cy="830997"/>
          </a:xfrm>
          <a:prstGeom prst="rect">
            <a:avLst/>
          </a:prstGeom>
          <a:noFill/>
        </p:spPr>
        <p:txBody>
          <a:bodyPr wrap="square" rtlCol="0">
            <a:spAutoFit/>
          </a:bodyPr>
          <a:lstStyle/>
          <a:p>
            <a:r>
              <a:rPr lang="en-US" altLang="zh-CN" sz="1600" dirty="0" smtClean="0">
                <a:solidFill>
                  <a:srgbClr val="C00000"/>
                </a:solidFill>
                <a:latin typeface="Arial" panose="020B0604020202020204" pitchFamily="34" charset="0"/>
                <a:cs typeface="Arial" panose="020B0604020202020204" pitchFamily="34" charset="0"/>
              </a:rPr>
              <a:t>bunch coupling, instability</a:t>
            </a:r>
            <a:endParaRPr lang="zh-CN" altLang="en-US" sz="1600" dirty="0">
              <a:solidFill>
                <a:srgbClr val="C00000"/>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39</a:t>
            </a:fld>
            <a:endParaRPr lang="zh-CN" altLang="en-US">
              <a:solidFill>
                <a:prstClr val="black">
                  <a:tint val="75000"/>
                </a:prstClr>
              </a:solidFill>
            </a:endParaRPr>
          </a:p>
        </p:txBody>
      </p:sp>
    </p:spTree>
    <p:extLst>
      <p:ext uri="{BB962C8B-B14F-4D97-AF65-F5344CB8AC3E}">
        <p14:creationId xmlns:p14="http://schemas.microsoft.com/office/powerpoint/2010/main" val="2521378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2901" y="322062"/>
            <a:ext cx="8239760" cy="995680"/>
          </a:xfrm>
        </p:spPr>
        <p:txBody>
          <a:bodyPr/>
          <a:lstStyle/>
          <a:p>
            <a:r>
              <a:rPr lang="en-US" altLang="zh-CN" dirty="0" smtClean="0"/>
              <a:t>CEPC SRF System Design</a:t>
            </a:r>
            <a:endParaRPr lang="zh-CN" altLang="en-US" dirty="0"/>
          </a:p>
        </p:txBody>
      </p:sp>
      <p:sp>
        <p:nvSpPr>
          <p:cNvPr id="3" name="内容占位符 2"/>
          <p:cNvSpPr>
            <a:spLocks noGrp="1"/>
          </p:cNvSpPr>
          <p:nvPr>
            <p:ph idx="1"/>
          </p:nvPr>
        </p:nvSpPr>
        <p:spPr>
          <a:xfrm>
            <a:off x="301925" y="1509623"/>
            <a:ext cx="8624129" cy="5079401"/>
          </a:xfrm>
        </p:spPr>
        <p:txBody>
          <a:bodyPr>
            <a:normAutofit fontScale="92500" lnSpcReduction="10000"/>
          </a:bodyPr>
          <a:lstStyle/>
          <a:p>
            <a:pPr>
              <a:lnSpc>
                <a:spcPct val="100000"/>
              </a:lnSpc>
            </a:pPr>
            <a:r>
              <a:rPr lang="en-US" altLang="zh-CN" dirty="0">
                <a:solidFill>
                  <a:srgbClr val="002060"/>
                </a:solidFill>
              </a:rPr>
              <a:t>Main Ring </a:t>
            </a:r>
            <a:r>
              <a:rPr lang="en-US" altLang="zh-CN" dirty="0" smtClean="0">
                <a:solidFill>
                  <a:srgbClr val="002060"/>
                </a:solidFill>
              </a:rPr>
              <a:t>crab waist scheme with H, W &amp; Z luminosity ~ 2E34 cm</a:t>
            </a:r>
            <a:r>
              <a:rPr lang="en-US" altLang="zh-CN" baseline="30000" dirty="0" smtClean="0">
                <a:solidFill>
                  <a:srgbClr val="002060"/>
                </a:solidFill>
              </a:rPr>
              <a:t>-2</a:t>
            </a:r>
            <a:r>
              <a:rPr lang="en-US" altLang="zh-CN" dirty="0" smtClean="0">
                <a:solidFill>
                  <a:srgbClr val="002060"/>
                </a:solidFill>
              </a:rPr>
              <a:t>s</a:t>
            </a:r>
            <a:r>
              <a:rPr lang="en-US" altLang="zh-CN" baseline="30000" dirty="0" smtClean="0">
                <a:solidFill>
                  <a:srgbClr val="002060"/>
                </a:solidFill>
              </a:rPr>
              <a:t>-1</a:t>
            </a:r>
            <a:r>
              <a:rPr lang="en-US" altLang="zh-CN" dirty="0" smtClean="0">
                <a:solidFill>
                  <a:srgbClr val="002060"/>
                </a:solidFill>
              </a:rPr>
              <a:t> </a:t>
            </a:r>
          </a:p>
          <a:p>
            <a:pPr lvl="1">
              <a:lnSpc>
                <a:spcPct val="100000"/>
              </a:lnSpc>
            </a:pPr>
            <a:r>
              <a:rPr lang="en-US" altLang="zh-CN" sz="1800" dirty="0"/>
              <a:t>I</a:t>
            </a:r>
            <a:r>
              <a:rPr lang="en-US" altLang="zh-CN" sz="1800" dirty="0" smtClean="0"/>
              <a:t>ndependent </a:t>
            </a:r>
            <a:r>
              <a:rPr lang="en-US" altLang="zh-CN" sz="1800" dirty="0"/>
              <a:t>of </a:t>
            </a:r>
            <a:r>
              <a:rPr lang="en-US" altLang="zh-CN" sz="1800" dirty="0" smtClean="0"/>
              <a:t>fill pattern and separation scheme, i.e. same </a:t>
            </a:r>
            <a:r>
              <a:rPr lang="en-US" altLang="zh-CN" sz="1800" dirty="0"/>
              <a:t>SRF </a:t>
            </a:r>
            <a:r>
              <a:rPr lang="en-US" altLang="zh-CN" sz="1800" dirty="0" smtClean="0"/>
              <a:t>System for double ring and partial </a:t>
            </a:r>
            <a:r>
              <a:rPr lang="en-US" altLang="zh-CN" sz="1800" dirty="0"/>
              <a:t>double </a:t>
            </a:r>
            <a:r>
              <a:rPr lang="en-US" altLang="zh-CN" sz="1800" dirty="0" smtClean="0"/>
              <a:t>ring ... so as Power </a:t>
            </a:r>
            <a:r>
              <a:rPr lang="en-US" altLang="zh-CN" sz="1800" dirty="0"/>
              <a:t>S</a:t>
            </a:r>
            <a:r>
              <a:rPr lang="en-US" altLang="zh-CN" sz="1800" dirty="0" smtClean="0"/>
              <a:t>ource</a:t>
            </a:r>
          </a:p>
          <a:p>
            <a:pPr lvl="1">
              <a:lnSpc>
                <a:spcPct val="100000"/>
              </a:lnSpc>
            </a:pPr>
            <a:r>
              <a:rPr lang="en-US" altLang="zh-CN" sz="1800" dirty="0"/>
              <a:t>C</a:t>
            </a:r>
            <a:r>
              <a:rPr lang="en-US" altLang="zh-CN" sz="1800" dirty="0" smtClean="0"/>
              <a:t>ommon RF cavity for full double ring</a:t>
            </a:r>
          </a:p>
          <a:p>
            <a:pPr lvl="1">
              <a:lnSpc>
                <a:spcPct val="100000"/>
              </a:lnSpc>
            </a:pPr>
            <a:r>
              <a:rPr lang="en-US" altLang="zh-CN" sz="1800" dirty="0" smtClean="0"/>
              <a:t>Difference-Frequency (DF) cavity to </a:t>
            </a:r>
            <a:r>
              <a:rPr lang="en-US" altLang="zh-CN" sz="1800" dirty="0"/>
              <a:t>compensate bunch </a:t>
            </a:r>
            <a:r>
              <a:rPr lang="en-US" altLang="zh-CN" sz="1800" dirty="0" smtClean="0"/>
              <a:t>train phase variation</a:t>
            </a:r>
          </a:p>
          <a:p>
            <a:pPr marL="288000" lvl="1" indent="-288000">
              <a:lnSpc>
                <a:spcPct val="100000"/>
              </a:lnSpc>
              <a:spcBef>
                <a:spcPts val="1200"/>
              </a:spcBef>
              <a:buFont typeface="Arial" panose="020B0604020202020204" pitchFamily="34" charset="0"/>
              <a:buChar char="•"/>
            </a:pPr>
            <a:r>
              <a:rPr lang="en-US" altLang="zh-CN" sz="2200" dirty="0">
                <a:solidFill>
                  <a:srgbClr val="002060"/>
                </a:solidFill>
              </a:rPr>
              <a:t>Main Ring </a:t>
            </a:r>
            <a:r>
              <a:rPr lang="en-US" altLang="zh-CN" sz="2200" dirty="0" smtClean="0">
                <a:solidFill>
                  <a:srgbClr val="002060"/>
                </a:solidFill>
              </a:rPr>
              <a:t>Components</a:t>
            </a:r>
            <a:endParaRPr lang="en-US" altLang="zh-CN" sz="2200" dirty="0">
              <a:solidFill>
                <a:srgbClr val="002060"/>
              </a:solidFill>
            </a:endParaRPr>
          </a:p>
          <a:p>
            <a:pPr lvl="1">
              <a:lnSpc>
                <a:spcPct val="100000"/>
              </a:lnSpc>
            </a:pPr>
            <a:r>
              <a:rPr lang="en-US" altLang="zh-CN" sz="1800" dirty="0"/>
              <a:t>Cavity: 2-cell, standard elliptical shape, Nitrogen-doped </a:t>
            </a:r>
            <a:r>
              <a:rPr lang="en-US" altLang="zh-CN" sz="1800" dirty="0" err="1"/>
              <a:t>Nb</a:t>
            </a:r>
            <a:r>
              <a:rPr lang="en-US" altLang="zh-CN" sz="1800" dirty="0"/>
              <a:t> at 2 K</a:t>
            </a:r>
          </a:p>
          <a:p>
            <a:pPr lvl="1">
              <a:lnSpc>
                <a:spcPct val="100000"/>
              </a:lnSpc>
            </a:pPr>
            <a:r>
              <a:rPr lang="en-US" altLang="zh-CN" sz="1800" dirty="0"/>
              <a:t>HOM damper: detachable coaxial HOM coupler, HOM absorber at RT</a:t>
            </a:r>
          </a:p>
          <a:p>
            <a:pPr lvl="1">
              <a:lnSpc>
                <a:spcPct val="100000"/>
              </a:lnSpc>
            </a:pPr>
            <a:r>
              <a:rPr lang="en-US" altLang="zh-CN" sz="1800" dirty="0"/>
              <a:t>Input coupler: </a:t>
            </a:r>
            <a:r>
              <a:rPr lang="en-US" altLang="zh-CN" sz="1800" dirty="0" smtClean="0"/>
              <a:t>fixed </a:t>
            </a:r>
            <a:r>
              <a:rPr lang="en-US" altLang="zh-CN" sz="1800" dirty="0"/>
              <a:t>coupling, assemble in cleanroom with cav.</a:t>
            </a:r>
          </a:p>
          <a:p>
            <a:pPr lvl="1">
              <a:lnSpc>
                <a:spcPct val="100000"/>
              </a:lnSpc>
            </a:pPr>
            <a:r>
              <a:rPr lang="en-US" altLang="zh-CN" sz="1800" dirty="0"/>
              <a:t>Tuner: </a:t>
            </a:r>
            <a:r>
              <a:rPr lang="en-US" altLang="zh-CN" sz="1800" dirty="0" smtClean="0"/>
              <a:t>cavity end, </a:t>
            </a:r>
            <a:r>
              <a:rPr lang="en-US" altLang="zh-CN" sz="1800" dirty="0"/>
              <a:t>with piezo, cold motor, access port</a:t>
            </a:r>
          </a:p>
          <a:p>
            <a:pPr lvl="1">
              <a:lnSpc>
                <a:spcPct val="100000"/>
              </a:lnSpc>
            </a:pPr>
            <a:r>
              <a:rPr lang="en-US" altLang="zh-CN" sz="1800" dirty="0"/>
              <a:t>Cryomodule: XFEL/LCLS-II type</a:t>
            </a:r>
            <a:endParaRPr lang="en-US" altLang="zh-CN" sz="1800" dirty="0">
              <a:solidFill>
                <a:srgbClr val="C00000"/>
              </a:solidFill>
            </a:endParaRPr>
          </a:p>
          <a:p>
            <a:pPr marL="288000" lvl="1" indent="-288000">
              <a:lnSpc>
                <a:spcPct val="100000"/>
              </a:lnSpc>
              <a:spcBef>
                <a:spcPts val="1200"/>
              </a:spcBef>
              <a:buFont typeface="Arial" panose="020B0604020202020204" pitchFamily="34" charset="0"/>
              <a:buChar char="•"/>
            </a:pPr>
            <a:r>
              <a:rPr lang="en-US" altLang="zh-CN" sz="2200" dirty="0">
                <a:solidFill>
                  <a:srgbClr val="002060"/>
                </a:solidFill>
              </a:rPr>
              <a:t>Main Ring head-on (single ring) scheme as alternative (Pre-CDR)</a:t>
            </a:r>
          </a:p>
          <a:p>
            <a:pPr lvl="1">
              <a:lnSpc>
                <a:spcPct val="100000"/>
              </a:lnSpc>
            </a:pPr>
            <a:r>
              <a:rPr lang="en-US" altLang="zh-CN" sz="1800" dirty="0"/>
              <a:t>similar SRF components, power source and </a:t>
            </a:r>
            <a:r>
              <a:rPr lang="en-US" altLang="zh-CN" sz="1800" dirty="0" smtClean="0"/>
              <a:t>cryogenics</a:t>
            </a:r>
            <a:endParaRPr lang="en-US" altLang="zh-CN" sz="1800" dirty="0"/>
          </a:p>
          <a:p>
            <a:pPr marL="900000" lvl="2" indent="-180000">
              <a:lnSpc>
                <a:spcPct val="100000"/>
              </a:lnSpc>
              <a:spcBef>
                <a:spcPts val="600"/>
              </a:spcBef>
            </a:pPr>
            <a:r>
              <a:rPr lang="en-US" altLang="zh-CN" sz="1700" dirty="0"/>
              <a:t>5-cell vs 2, similar gradient, higher Q0</a:t>
            </a:r>
          </a:p>
          <a:p>
            <a:pPr marL="288000" lvl="1" indent="-288000">
              <a:lnSpc>
                <a:spcPct val="100000"/>
              </a:lnSpc>
              <a:spcBef>
                <a:spcPts val="1200"/>
              </a:spcBef>
              <a:buFont typeface="Arial" panose="020B0604020202020204" pitchFamily="34" charset="0"/>
              <a:buChar char="•"/>
            </a:pPr>
            <a:r>
              <a:rPr lang="en-US" altLang="zh-CN" sz="2200" dirty="0">
                <a:solidFill>
                  <a:srgbClr val="002060"/>
                </a:solidFill>
              </a:rPr>
              <a:t>Booster: TESLA-XFEL-ILC-LCLSII technology (voltage ramp)</a:t>
            </a:r>
          </a:p>
          <a:p>
            <a:pPr lvl="1">
              <a:lnSpc>
                <a:spcPct val="100000"/>
              </a:lnSpc>
            </a:pPr>
            <a:endParaRPr lang="en-US" altLang="zh-CN" sz="1800" dirty="0" smtClean="0"/>
          </a:p>
        </p:txBody>
      </p:sp>
      <p:sp>
        <p:nvSpPr>
          <p:cNvPr id="4" name="灯片编号占位符 3"/>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4</a:t>
            </a:fld>
            <a:endParaRPr lang="zh-CN" altLang="en-US">
              <a:solidFill>
                <a:prstClr val="black">
                  <a:tint val="75000"/>
                </a:prstClr>
              </a:solidFill>
            </a:endParaRPr>
          </a:p>
        </p:txBody>
      </p:sp>
    </p:spTree>
    <p:extLst>
      <p:ext uri="{BB962C8B-B14F-4D97-AF65-F5344CB8AC3E}">
        <p14:creationId xmlns:p14="http://schemas.microsoft.com/office/powerpoint/2010/main" val="19186758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3600" dirty="0">
                <a:latin typeface="Arial" panose="020B0604020202020204" pitchFamily="34" charset="0"/>
                <a:cs typeface="Arial" panose="020B0604020202020204" pitchFamily="34" charset="0"/>
              </a:rPr>
              <a:t>Phase </a:t>
            </a:r>
            <a:r>
              <a:rPr lang="en-US" altLang="zh-CN" sz="3600" dirty="0" smtClean="0">
                <a:latin typeface="Arial" panose="020B0604020202020204" pitchFamily="34" charset="0"/>
                <a:cs typeface="Arial" panose="020B0604020202020204" pitchFamily="34" charset="0"/>
              </a:rPr>
              <a:t>and Tune Variation</a:t>
            </a:r>
            <a:endParaRPr lang="zh-CN" altLang="en-US" sz="3600" dirty="0"/>
          </a:p>
        </p:txBody>
      </p:sp>
      <mc:AlternateContent xmlns:mc="http://schemas.openxmlformats.org/markup-compatibility/2006" xmlns:a14="http://schemas.microsoft.com/office/drawing/2010/main">
        <mc:Choice Requires="a14">
          <p:sp>
            <p:nvSpPr>
              <p:cNvPr id="4" name="矩形 3"/>
              <p:cNvSpPr/>
              <p:nvPr/>
            </p:nvSpPr>
            <p:spPr>
              <a:xfrm>
                <a:off x="3283298" y="1803695"/>
                <a:ext cx="3590214" cy="704937"/>
              </a:xfrm>
              <a:prstGeom prst="rect">
                <a:avLst/>
              </a:prstGeom>
              <a:solidFill>
                <a:schemeClr val="accent6">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zh-CN" altLang="en-US" i="1" smtClean="0">
                              <a:solidFill>
                                <a:prstClr val="black"/>
                              </a:solidFill>
                              <a:latin typeface="Cambria Math" panose="02040503050406030204" pitchFamily="18" charset="0"/>
                            </a:rPr>
                            <m:t>𝜙</m:t>
                          </m:r>
                        </m:e>
                        <m:sub>
                          <m:r>
                            <a:rPr lang="en-US" altLang="zh-CN" i="1" smtClean="0">
                              <a:solidFill>
                                <a:prstClr val="black"/>
                              </a:solidFill>
                              <a:latin typeface="Cambria Math" panose="02040503050406030204" pitchFamily="18" charset="0"/>
                            </a:rPr>
                            <m:t>𝑛</m:t>
                          </m:r>
                        </m:sub>
                      </m:sSub>
                      <m:r>
                        <a:rPr lang="en-US" altLang="zh-CN" i="1" smtClean="0">
                          <a:solidFill>
                            <a:prstClr val="black"/>
                          </a:solidFill>
                          <a:latin typeface="Cambria Math" panose="02040503050406030204" pitchFamily="18" charset="0"/>
                        </a:rPr>
                        <m:t>=</m:t>
                      </m:r>
                      <m:f>
                        <m:fPr>
                          <m:ctrlPr>
                            <a:rPr lang="en-US" altLang="zh-CN" i="1" smtClean="0">
                              <a:solidFill>
                                <a:prstClr val="black"/>
                              </a:solidFill>
                              <a:latin typeface="Cambria Math" panose="02040503050406030204" pitchFamily="18" charset="0"/>
                            </a:rPr>
                          </m:ctrlPr>
                        </m:fPr>
                        <m:num>
                          <m:sSup>
                            <m:sSupPr>
                              <m:ctrlPr>
                                <a:rPr lang="en-US" altLang="zh-CN" i="1">
                                  <a:solidFill>
                                    <a:prstClr val="black"/>
                                  </a:solidFill>
                                  <a:latin typeface="Cambria Math" panose="02040503050406030204" pitchFamily="18" charset="0"/>
                                </a:rPr>
                              </m:ctrlPr>
                            </m:sSupPr>
                            <m:e>
                              <m:r>
                                <a:rPr lang="en-US" altLang="zh-CN" i="1">
                                  <a:solidFill>
                                    <a:prstClr val="black"/>
                                  </a:solidFill>
                                  <a:latin typeface="Cambria Math" panose="02040503050406030204" pitchFamily="18" charset="0"/>
                                </a:rPr>
                                <m:t>𝑒</m:t>
                              </m:r>
                            </m:e>
                            <m:sup>
                              <m:r>
                                <a:rPr lang="en-US" altLang="zh-CN" i="1">
                                  <a:solidFill>
                                    <a:prstClr val="black"/>
                                  </a:solidFill>
                                  <a:latin typeface="Cambria Math" panose="02040503050406030204" pitchFamily="18" charset="0"/>
                                </a:rPr>
                                <m:t>2</m:t>
                              </m:r>
                            </m:sup>
                          </m:sSup>
                          <m:r>
                            <a:rPr lang="zh-CN" altLang="en-US" i="1">
                              <a:solidFill>
                                <a:prstClr val="black"/>
                              </a:solidFill>
                              <a:latin typeface="Cambria Math" panose="02040503050406030204" pitchFamily="18" charset="0"/>
                            </a:rPr>
                            <m:t>𝛼</m:t>
                          </m:r>
                          <m:r>
                            <a:rPr lang="en-US" altLang="zh-CN" i="1">
                              <a:solidFill>
                                <a:prstClr val="black"/>
                              </a:solidFill>
                              <a:latin typeface="Cambria Math" panose="02040503050406030204" pitchFamily="18" charset="0"/>
                            </a:rPr>
                            <m:t>h</m:t>
                          </m:r>
                          <m:sSub>
                            <m:sSubPr>
                              <m:ctrlPr>
                                <a:rPr lang="en-US" altLang="zh-CN" i="1">
                                  <a:solidFill>
                                    <a:prstClr val="black"/>
                                  </a:solidFill>
                                  <a:latin typeface="Cambria Math" panose="02040503050406030204" pitchFamily="18" charset="0"/>
                                </a:rPr>
                              </m:ctrlPr>
                            </m:sSubPr>
                            <m:e>
                              <m:r>
                                <a:rPr lang="zh-CN" altLang="en-US" i="1">
                                  <a:solidFill>
                                    <a:prstClr val="black"/>
                                  </a:solidFill>
                                  <a:latin typeface="Cambria Math" panose="02040503050406030204" pitchFamily="18" charset="0"/>
                                </a:rPr>
                                <m:t>𝜔</m:t>
                              </m:r>
                            </m:e>
                            <m:sub>
                              <m:r>
                                <a:rPr lang="en-US" altLang="zh-CN" i="1">
                                  <a:solidFill>
                                    <a:prstClr val="black"/>
                                  </a:solidFill>
                                  <a:latin typeface="Cambria Math" panose="02040503050406030204" pitchFamily="18" charset="0"/>
                                </a:rPr>
                                <m:t>0</m:t>
                              </m:r>
                            </m:sub>
                          </m:sSub>
                        </m:num>
                        <m:den>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𝐸</m:t>
                              </m:r>
                            </m:e>
                            <m:sub>
                              <m:r>
                                <a:rPr lang="en-US" altLang="zh-CN" i="1">
                                  <a:solidFill>
                                    <a:prstClr val="black"/>
                                  </a:solidFill>
                                  <a:latin typeface="Cambria Math" panose="02040503050406030204" pitchFamily="18" charset="0"/>
                                </a:rPr>
                                <m:t>0</m:t>
                              </m:r>
                            </m:sub>
                          </m:sSub>
                          <m:sSup>
                            <m:sSupPr>
                              <m:ctrlPr>
                                <a:rPr lang="en-US" altLang="zh-CN" i="1" smtClean="0">
                                  <a:solidFill>
                                    <a:prstClr val="black"/>
                                  </a:solidFill>
                                  <a:latin typeface="Cambria Math" panose="02040503050406030204" pitchFamily="18" charset="0"/>
                                </a:rPr>
                              </m:ctrlPr>
                            </m:sSupPr>
                            <m:e>
                              <m:r>
                                <a:rPr lang="en-US" altLang="zh-CN" i="1" smtClean="0">
                                  <a:solidFill>
                                    <a:prstClr val="black"/>
                                  </a:solidFill>
                                  <a:latin typeface="Cambria Math" panose="02040503050406030204" pitchFamily="18" charset="0"/>
                                </a:rPr>
                                <m:t>𝑇</m:t>
                              </m:r>
                            </m:e>
                            <m:sup>
                              <m:r>
                                <a:rPr lang="en-US" altLang="zh-CN" i="1" smtClean="0">
                                  <a:solidFill>
                                    <a:prstClr val="black"/>
                                  </a:solidFill>
                                  <a:latin typeface="Cambria Math" panose="02040503050406030204" pitchFamily="18" charset="0"/>
                                </a:rPr>
                                <m:t>2</m:t>
                              </m:r>
                            </m:sup>
                          </m:sSup>
                          <m:sSubSup>
                            <m:sSubSupPr>
                              <m:ctrlPr>
                                <a:rPr lang="en-US" altLang="zh-CN" i="1">
                                  <a:solidFill>
                                    <a:prstClr val="black"/>
                                  </a:solidFill>
                                  <a:latin typeface="Cambria Math" panose="02040503050406030204" pitchFamily="18" charset="0"/>
                                </a:rPr>
                              </m:ctrlPr>
                            </m:sSubSupPr>
                            <m:e>
                              <m:r>
                                <a:rPr lang="zh-CN" altLang="en-US" i="1">
                                  <a:solidFill>
                                    <a:prstClr val="black"/>
                                  </a:solidFill>
                                  <a:latin typeface="Cambria Math" panose="02040503050406030204" pitchFamily="18" charset="0"/>
                                </a:rPr>
                                <m:t>𝜔</m:t>
                              </m:r>
                            </m:e>
                            <m:sub>
                              <m:r>
                                <a:rPr lang="en-US" altLang="zh-CN" i="1">
                                  <a:solidFill>
                                    <a:prstClr val="black"/>
                                  </a:solidFill>
                                  <a:latin typeface="Cambria Math" panose="02040503050406030204" pitchFamily="18" charset="0"/>
                                </a:rPr>
                                <m:t>𝑠</m:t>
                              </m:r>
                            </m:sub>
                            <m:sup>
                              <m:r>
                                <a:rPr lang="en-US" altLang="zh-CN" i="1">
                                  <a:solidFill>
                                    <a:prstClr val="black"/>
                                  </a:solidFill>
                                  <a:latin typeface="Cambria Math" panose="02040503050406030204" pitchFamily="18" charset="0"/>
                                </a:rPr>
                                <m:t>2</m:t>
                              </m:r>
                            </m:sup>
                          </m:sSubSup>
                        </m:den>
                      </m:f>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𝑓</m:t>
                          </m:r>
                        </m:e>
                        <m:sub>
                          <m:r>
                            <a:rPr lang="en-US" altLang="zh-CN" i="1" smtClean="0">
                              <a:solidFill>
                                <a:prstClr val="black"/>
                              </a:solidFill>
                              <a:latin typeface="Cambria Math" panose="02040503050406030204" pitchFamily="18" charset="0"/>
                            </a:rPr>
                            <m:t>𝑛</m:t>
                          </m:r>
                        </m:sub>
                      </m:sSub>
                      <m:r>
                        <a:rPr lang="en-US" altLang="zh-CN" i="1" smtClean="0">
                          <a:solidFill>
                            <a:prstClr val="black"/>
                          </a:solidFill>
                          <a:latin typeface="Cambria Math" panose="02040503050406030204" pitchFamily="18" charset="0"/>
                        </a:rPr>
                        <m:t>=</m:t>
                      </m:r>
                      <m:f>
                        <m:fPr>
                          <m:ctrlPr>
                            <a:rPr lang="en-US" altLang="zh-CN" i="1">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𝑒</m:t>
                          </m:r>
                        </m:num>
                        <m:den>
                          <m:r>
                            <a:rPr lang="en-US" altLang="zh-CN" i="1" smtClean="0">
                              <a:solidFill>
                                <a:prstClr val="black"/>
                              </a:solidFill>
                              <a:latin typeface="Cambria Math" panose="02040503050406030204" pitchFamily="18" charset="0"/>
                            </a:rPr>
                            <m:t>𝑇</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𝑉</m:t>
                              </m:r>
                            </m:e>
                            <m:sub>
                              <m:r>
                                <a:rPr lang="en-US" altLang="zh-CN" i="1">
                                  <a:solidFill>
                                    <a:prstClr val="black"/>
                                  </a:solidFill>
                                  <a:latin typeface="Cambria Math" panose="02040503050406030204" pitchFamily="18" charset="0"/>
                                  <a:ea typeface="Cambria Math" panose="02040503050406030204" pitchFamily="18" charset="0"/>
                                </a:rPr>
                                <m:t>𝑐</m:t>
                              </m:r>
                              <m:r>
                                <a:rPr lang="en-US" altLang="zh-CN" i="1">
                                  <a:solidFill>
                                    <a:prstClr val="black"/>
                                  </a:solidFill>
                                  <a:latin typeface="Cambria Math" panose="02040503050406030204" pitchFamily="18" charset="0"/>
                                </a:rPr>
                                <m:t>0</m:t>
                              </m:r>
                            </m:sub>
                          </m:sSub>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ea typeface="Cambria Math" panose="02040503050406030204" pitchFamily="18" charset="0"/>
                                    </a:rPr>
                                    <m:t>𝜙</m:t>
                                  </m:r>
                                </m:e>
                                <m:sub>
                                  <m:r>
                                    <a:rPr lang="en-US" altLang="zh-CN" i="1">
                                      <a:solidFill>
                                        <a:prstClr val="black"/>
                                      </a:solidFill>
                                      <a:latin typeface="Cambria Math" panose="02040503050406030204" pitchFamily="18" charset="0"/>
                                    </a:rPr>
                                    <m:t>0</m:t>
                                  </m:r>
                                </m:sub>
                              </m:sSub>
                            </m:e>
                          </m:func>
                        </m:den>
                      </m:f>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𝑓</m:t>
                          </m:r>
                        </m:e>
                        <m:sub>
                          <m:r>
                            <a:rPr lang="en-US" altLang="zh-CN" i="1">
                              <a:solidFill>
                                <a:prstClr val="black"/>
                              </a:solidFill>
                              <a:latin typeface="Cambria Math" panose="02040503050406030204" pitchFamily="18" charset="0"/>
                            </a:rPr>
                            <m:t>𝑛</m:t>
                          </m:r>
                        </m:sub>
                      </m:sSub>
                    </m:oMath>
                  </m:oMathPara>
                </a14:m>
                <a:endParaRPr lang="zh-CN" altLang="en-US" dirty="0">
                  <a:solidFill>
                    <a:prstClr val="black"/>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3283298" y="1803695"/>
                <a:ext cx="3590214" cy="704937"/>
              </a:xfrm>
              <a:prstGeom prst="rect">
                <a:avLst/>
              </a:prstGeom>
              <a:blipFill rotWithShape="0">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3283298" y="2774784"/>
                <a:ext cx="1865319" cy="6951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solidFill>
                            <a:prstClr val="black"/>
                          </a:solidFill>
                          <a:latin typeface="Cambria Math" panose="02040503050406030204" pitchFamily="18" charset="0"/>
                        </a:rPr>
                        <m:t>∆</m:t>
                      </m:r>
                      <m:sSubSup>
                        <m:sSubSupPr>
                          <m:ctrlPr>
                            <a:rPr lang="en-US" altLang="zh-CN" i="1" smtClean="0">
                              <a:solidFill>
                                <a:prstClr val="black"/>
                              </a:solidFill>
                              <a:latin typeface="Cambria Math" panose="02040503050406030204" pitchFamily="18" charset="0"/>
                            </a:rPr>
                          </m:ctrlPr>
                        </m:sSubSupPr>
                        <m:e>
                          <m:r>
                            <a:rPr lang="zh-CN" altLang="en-US" i="1" smtClean="0">
                              <a:solidFill>
                                <a:prstClr val="black"/>
                              </a:solidFill>
                              <a:latin typeface="Cambria Math" panose="02040503050406030204" pitchFamily="18" charset="0"/>
                            </a:rPr>
                            <m:t>𝜔</m:t>
                          </m:r>
                        </m:e>
                        <m:sub>
                          <m:r>
                            <a:rPr lang="en-US" altLang="zh-CN" i="1" smtClean="0">
                              <a:solidFill>
                                <a:prstClr val="black"/>
                              </a:solidFill>
                              <a:latin typeface="Cambria Math" panose="02040503050406030204" pitchFamily="18" charset="0"/>
                            </a:rPr>
                            <m:t>𝑛</m:t>
                          </m:r>
                        </m:sub>
                        <m:sup>
                          <m:r>
                            <a:rPr lang="en-US" altLang="zh-CN" i="1" smtClean="0">
                              <a:solidFill>
                                <a:prstClr val="black"/>
                              </a:solidFill>
                              <a:latin typeface="Cambria Math" panose="02040503050406030204" pitchFamily="18" charset="0"/>
                            </a:rPr>
                            <m:t>2</m:t>
                          </m:r>
                        </m:sup>
                      </m:sSubSup>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𝑖</m:t>
                      </m:r>
                      <m:f>
                        <m:fPr>
                          <m:ctrlPr>
                            <a:rPr lang="en-US" altLang="zh-CN" i="1" smtClean="0">
                              <a:solidFill>
                                <a:prstClr val="black"/>
                              </a:solidFill>
                              <a:latin typeface="Cambria Math" panose="02040503050406030204" pitchFamily="18" charset="0"/>
                            </a:rPr>
                          </m:ctrlPr>
                        </m:fPr>
                        <m:num>
                          <m:sSup>
                            <m:sSupPr>
                              <m:ctrlPr>
                                <a:rPr lang="en-US" altLang="zh-CN" i="1">
                                  <a:solidFill>
                                    <a:prstClr val="black"/>
                                  </a:solidFill>
                                  <a:latin typeface="Cambria Math" panose="02040503050406030204" pitchFamily="18" charset="0"/>
                                </a:rPr>
                              </m:ctrlPr>
                            </m:sSupPr>
                            <m:e>
                              <m:r>
                                <a:rPr lang="en-US" altLang="zh-CN" i="1">
                                  <a:solidFill>
                                    <a:prstClr val="black"/>
                                  </a:solidFill>
                                  <a:latin typeface="Cambria Math" panose="02040503050406030204" pitchFamily="18" charset="0"/>
                                </a:rPr>
                                <m:t>𝑒</m:t>
                              </m:r>
                            </m:e>
                            <m:sup>
                              <m:r>
                                <a:rPr lang="en-US" altLang="zh-CN" i="1">
                                  <a:solidFill>
                                    <a:prstClr val="black"/>
                                  </a:solidFill>
                                  <a:latin typeface="Cambria Math" panose="02040503050406030204" pitchFamily="18" charset="0"/>
                                </a:rPr>
                                <m:t>2</m:t>
                              </m:r>
                            </m:sup>
                          </m:sSup>
                          <m:r>
                            <a:rPr lang="zh-CN" altLang="en-US" i="1">
                              <a:solidFill>
                                <a:prstClr val="black"/>
                              </a:solidFill>
                              <a:latin typeface="Cambria Math" panose="02040503050406030204" pitchFamily="18" charset="0"/>
                            </a:rPr>
                            <m:t>𝛼</m:t>
                          </m:r>
                        </m:num>
                        <m:den>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𝐸</m:t>
                              </m:r>
                            </m:e>
                            <m:sub>
                              <m:r>
                                <a:rPr lang="en-US" altLang="zh-CN" i="1">
                                  <a:solidFill>
                                    <a:prstClr val="black"/>
                                  </a:solidFill>
                                  <a:latin typeface="Cambria Math" panose="02040503050406030204" pitchFamily="18" charset="0"/>
                                </a:rPr>
                                <m:t>0</m:t>
                              </m:r>
                            </m:sub>
                          </m:sSub>
                          <m:sSup>
                            <m:sSupPr>
                              <m:ctrlPr>
                                <a:rPr lang="en-US" altLang="zh-CN" i="1" smtClean="0">
                                  <a:solidFill>
                                    <a:prstClr val="black"/>
                                  </a:solidFill>
                                  <a:latin typeface="Cambria Math" panose="02040503050406030204" pitchFamily="18" charset="0"/>
                                </a:rPr>
                              </m:ctrlPr>
                            </m:sSupPr>
                            <m:e>
                              <m:r>
                                <a:rPr lang="en-US" altLang="zh-CN" i="1" smtClean="0">
                                  <a:solidFill>
                                    <a:prstClr val="black"/>
                                  </a:solidFill>
                                  <a:latin typeface="Cambria Math" panose="02040503050406030204" pitchFamily="18" charset="0"/>
                                </a:rPr>
                                <m:t>𝑇</m:t>
                              </m:r>
                            </m:e>
                            <m:sup>
                              <m:r>
                                <a:rPr lang="en-US" altLang="zh-CN" i="1" smtClean="0">
                                  <a:solidFill>
                                    <a:prstClr val="black"/>
                                  </a:solidFill>
                                  <a:latin typeface="Cambria Math" panose="02040503050406030204" pitchFamily="18" charset="0"/>
                                </a:rPr>
                                <m:t>2</m:t>
                              </m:r>
                            </m:sup>
                          </m:sSup>
                        </m:den>
                      </m:f>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𝑔</m:t>
                          </m:r>
                        </m:e>
                        <m:sub>
                          <m:r>
                            <a:rPr lang="en-US" altLang="zh-CN" i="1" smtClean="0">
                              <a:solidFill>
                                <a:prstClr val="black"/>
                              </a:solidFill>
                              <a:latin typeface="Cambria Math" panose="02040503050406030204" pitchFamily="18" charset="0"/>
                            </a:rPr>
                            <m:t>𝑛</m:t>
                          </m:r>
                        </m:sub>
                      </m:sSub>
                    </m:oMath>
                  </m:oMathPara>
                </a14:m>
                <a:endParaRPr lang="zh-CN" altLang="en-US" dirty="0">
                  <a:solidFill>
                    <a:prstClr val="black"/>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3283298" y="2774784"/>
                <a:ext cx="1865319" cy="695190"/>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045161" y="4314227"/>
                <a:ext cx="7365734" cy="901657"/>
              </a:xfrm>
              <a:prstGeom prst="rect">
                <a:avLst/>
              </a:prstGeom>
              <a:solidFill>
                <a:schemeClr val="accent6">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𝑓</m:t>
                          </m:r>
                        </m:e>
                        <m:sub>
                          <m:r>
                            <a:rPr lang="en-US" altLang="zh-CN" i="1">
                              <a:solidFill>
                                <a:prstClr val="black"/>
                              </a:solidFill>
                              <a:latin typeface="Cambria Math" panose="02040503050406030204" pitchFamily="18" charset="0"/>
                            </a:rPr>
                            <m:t>𝑛</m:t>
                          </m:r>
                        </m:sub>
                      </m:sSub>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𝑇</m:t>
                      </m:r>
                      <m:nary>
                        <m:naryPr>
                          <m:chr m:val="∑"/>
                          <m:ctrlPr>
                            <a:rPr lang="en-US" altLang="zh-CN" i="1" smtClean="0">
                              <a:solidFill>
                                <a:prstClr val="black"/>
                              </a:solidFill>
                              <a:latin typeface="Cambria Math" panose="02040503050406030204" pitchFamily="18" charset="0"/>
                            </a:rPr>
                          </m:ctrlPr>
                        </m:naryPr>
                        <m:sub>
                          <m:r>
                            <m:rPr>
                              <m:brk m:alnAt="23"/>
                            </m:rPr>
                            <a:rPr lang="en-US" altLang="zh-CN" i="1" smtClean="0">
                              <a:solidFill>
                                <a:prstClr val="black"/>
                              </a:solidFill>
                              <a:latin typeface="Cambria Math" panose="02040503050406030204" pitchFamily="18" charset="0"/>
                            </a:rPr>
                            <m:t>𝑘</m:t>
                          </m:r>
                          <m:r>
                            <a:rPr lang="en-US" altLang="zh-CN" i="1" smtClean="0">
                              <a:solidFill>
                                <a:prstClr val="black"/>
                              </a:solidFill>
                              <a:latin typeface="Cambria Math" panose="02040503050406030204" pitchFamily="18" charset="0"/>
                            </a:rPr>
                            <m:t>=0</m:t>
                          </m:r>
                        </m:sub>
                        <m:sup>
                          <m:r>
                            <a:rPr lang="en-US" altLang="zh-CN" i="1" smtClean="0">
                              <a:solidFill>
                                <a:prstClr val="black"/>
                              </a:solidFill>
                              <a:latin typeface="Cambria Math" panose="02040503050406030204" pitchFamily="18" charset="0"/>
                              <a:ea typeface="Cambria Math" panose="02040503050406030204" pitchFamily="18" charset="0"/>
                            </a:rPr>
                            <m:t>∞</m:t>
                          </m:r>
                        </m:sup>
                        <m:e>
                          <m:nary>
                            <m:naryPr>
                              <m:chr m:val="∑"/>
                              <m:ctrlPr>
                                <a:rPr lang="en-US" altLang="zh-CN" i="1" smtClean="0">
                                  <a:solidFill>
                                    <a:prstClr val="black"/>
                                  </a:solidFill>
                                  <a:latin typeface="Cambria Math" panose="02040503050406030204" pitchFamily="18" charset="0"/>
                                </a:rPr>
                              </m:ctrlPr>
                            </m:naryPr>
                            <m:sub>
                              <m:r>
                                <m:rPr>
                                  <m:brk m:alnAt="23"/>
                                </m:rPr>
                                <a:rPr lang="en-US" altLang="zh-CN" i="1" smtClean="0">
                                  <a:solidFill>
                                    <a:prstClr val="black"/>
                                  </a:solidFill>
                                  <a:latin typeface="Cambria Math" panose="02040503050406030204" pitchFamily="18" charset="0"/>
                                </a:rPr>
                                <m:t>𝑚</m:t>
                              </m:r>
                              <m:r>
                                <a:rPr lang="en-US" altLang="zh-CN" i="1" smtClean="0">
                                  <a:solidFill>
                                    <a:prstClr val="black"/>
                                  </a:solidFill>
                                  <a:latin typeface="Cambria Math" panose="02040503050406030204" pitchFamily="18" charset="0"/>
                                </a:rPr>
                                <m:t>=1</m:t>
                              </m:r>
                            </m:sub>
                            <m:sup>
                              <m:r>
                                <a:rPr lang="en-US" altLang="zh-CN" i="1" smtClean="0">
                                  <a:solidFill>
                                    <a:prstClr val="black"/>
                                  </a:solidFill>
                                  <a:latin typeface="Cambria Math" panose="02040503050406030204" pitchFamily="18" charset="0"/>
                                </a:rPr>
                                <m:t>𝑁</m:t>
                              </m:r>
                            </m:sup>
                            <m:e>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𝑁</m:t>
                                  </m:r>
                                </m:e>
                                <m:sub>
                                  <m:r>
                                    <a:rPr lang="en-US" altLang="zh-CN" i="1" smtClean="0">
                                      <a:solidFill>
                                        <a:prstClr val="black"/>
                                      </a:solidFill>
                                      <a:latin typeface="Cambria Math" panose="02040503050406030204" pitchFamily="18" charset="0"/>
                                    </a:rPr>
                                    <m:t>𝑏</m:t>
                                  </m:r>
                                </m:sub>
                              </m:sSub>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𝑊</m:t>
                                  </m:r>
                                </m:e>
                                <m:sub>
                                  <m:r>
                                    <a:rPr lang="en-US" altLang="zh-CN" i="1" smtClean="0">
                                      <a:solidFill>
                                        <a:prstClr val="black"/>
                                      </a:solidFill>
                                      <a:latin typeface="Cambria Math" panose="02040503050406030204" pitchFamily="18" charset="0"/>
                                      <a:ea typeface="Cambria Math" panose="02040503050406030204" pitchFamily="18" charset="0"/>
                                    </a:rPr>
                                    <m:t>∥</m:t>
                                  </m:r>
                                </m:sub>
                              </m:sSub>
                            </m:e>
                          </m:nary>
                          <m:d>
                            <m:dPr>
                              <m:ctrlPr>
                                <a:rPr lang="en-US" altLang="zh-CN" i="1" smtClean="0">
                                  <a:solidFill>
                                    <a:prstClr val="black"/>
                                  </a:solidFill>
                                  <a:latin typeface="Cambria Math" panose="02040503050406030204" pitchFamily="18" charset="0"/>
                                </a:rPr>
                              </m:ctrlPr>
                            </m:dPr>
                            <m:e>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𝑆</m:t>
                                  </m:r>
                                </m:e>
                                <m:sub>
                                  <m:r>
                                    <a:rPr lang="en-US" altLang="zh-CN" i="1" smtClean="0">
                                      <a:solidFill>
                                        <a:prstClr val="black"/>
                                      </a:solidFill>
                                      <a:latin typeface="Cambria Math" panose="02040503050406030204" pitchFamily="18" charset="0"/>
                                    </a:rPr>
                                    <m:t>𝑚𝑛</m:t>
                                  </m:r>
                                </m:sub>
                              </m:sSub>
                              <m:r>
                                <a:rPr lang="en-US" altLang="zh-CN" i="1" smtClean="0">
                                  <a:solidFill>
                                    <a:prstClr val="black"/>
                                  </a:solidFill>
                                  <a:latin typeface="Cambria Math" panose="02040503050406030204" pitchFamily="18" charset="0"/>
                                </a:rPr>
                                <m:t>𝐶</m:t>
                              </m:r>
                            </m:e>
                          </m:d>
                          <m:r>
                            <a:rPr lang="en-US" altLang="zh-CN" i="1" smtClean="0">
                              <a:solidFill>
                                <a:prstClr val="black"/>
                              </a:solidFill>
                              <a:latin typeface="Cambria Math" panose="02040503050406030204" pitchFamily="18" charset="0"/>
                            </a:rPr>
                            <m:t>=</m:t>
                          </m:r>
                        </m:e>
                      </m:nary>
                      <m:nary>
                        <m:naryPr>
                          <m:chr m:val="∑"/>
                          <m:ctrlPr>
                            <a:rPr lang="en-US" altLang="zh-CN" i="1">
                              <a:solidFill>
                                <a:prstClr val="black"/>
                              </a:solidFill>
                              <a:latin typeface="Cambria Math" panose="02040503050406030204" pitchFamily="18" charset="0"/>
                            </a:rPr>
                          </m:ctrlPr>
                        </m:naryPr>
                        <m:sub>
                          <m:r>
                            <a:rPr lang="en-US" altLang="zh-CN" i="1" smtClean="0">
                              <a:solidFill>
                                <a:prstClr val="black"/>
                              </a:solidFill>
                              <a:latin typeface="Cambria Math" panose="02040503050406030204" pitchFamily="18" charset="0"/>
                            </a:rPr>
                            <m:t>𝑚</m:t>
                          </m:r>
                          <m:r>
                            <a:rPr lang="en-US" altLang="zh-CN" i="1">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1</m:t>
                          </m:r>
                        </m:sub>
                        <m:sup>
                          <m:r>
                            <a:rPr lang="en-US" altLang="zh-CN" i="1" smtClean="0">
                              <a:solidFill>
                                <a:prstClr val="black"/>
                              </a:solidFill>
                              <a:latin typeface="Cambria Math" panose="02040503050406030204" pitchFamily="18" charset="0"/>
                            </a:rPr>
                            <m:t>𝑁</m:t>
                          </m:r>
                        </m:sup>
                        <m:e>
                          <m:nary>
                            <m:naryPr>
                              <m:chr m:val="∑"/>
                              <m:supHide m:val="on"/>
                              <m:ctrlPr>
                                <a:rPr lang="en-US" altLang="zh-CN" i="1">
                                  <a:solidFill>
                                    <a:prstClr val="black"/>
                                  </a:solidFill>
                                  <a:latin typeface="Cambria Math" panose="02040503050406030204" pitchFamily="18" charset="0"/>
                                </a:rPr>
                              </m:ctrlPr>
                            </m:naryPr>
                            <m:sub>
                              <m:r>
                                <a:rPr lang="en-US" altLang="zh-CN" i="1" smtClean="0">
                                  <a:solidFill>
                                    <a:prstClr val="black"/>
                                  </a:solidFill>
                                  <a:latin typeface="Cambria Math" panose="02040503050406030204" pitchFamily="18" charset="0"/>
                                </a:rPr>
                                <m:t>𝑝</m:t>
                              </m:r>
                            </m:sub>
                            <m:sup/>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smtClean="0">
                                      <a:solidFill>
                                        <a:prstClr val="black"/>
                                      </a:solidFill>
                                      <a:latin typeface="Cambria Math" panose="02040503050406030204" pitchFamily="18" charset="0"/>
                                    </a:rPr>
                                    <m:t>𝑚</m:t>
                                  </m:r>
                                </m:sub>
                              </m:sSub>
                              <m:sSub>
                                <m:sSubPr>
                                  <m:ctrlPr>
                                    <a:rPr lang="en-US" altLang="zh-CN" i="1">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𝑍</m:t>
                                  </m:r>
                                </m:e>
                                <m:sub>
                                  <m:r>
                                    <a:rPr lang="en-US" altLang="zh-CN" i="1">
                                      <a:solidFill>
                                        <a:prstClr val="black"/>
                                      </a:solidFill>
                                      <a:latin typeface="Cambria Math" panose="02040503050406030204" pitchFamily="18" charset="0"/>
                                      <a:ea typeface="Cambria Math" panose="02040503050406030204" pitchFamily="18" charset="0"/>
                                    </a:rPr>
                                    <m:t>∥</m:t>
                                  </m:r>
                                </m:sub>
                              </m:sSub>
                            </m:e>
                          </m:nary>
                          <m:d>
                            <m:dPr>
                              <m:ctrlPr>
                                <a:rPr lang="en-US" altLang="zh-CN" i="1">
                                  <a:solidFill>
                                    <a:prstClr val="black"/>
                                  </a:solidFill>
                                  <a:latin typeface="Cambria Math" panose="02040503050406030204" pitchFamily="18" charset="0"/>
                                </a:rPr>
                              </m:ctrlPr>
                            </m:dPr>
                            <m:e>
                              <m:r>
                                <a:rPr lang="en-US" altLang="zh-CN" i="1" smtClean="0">
                                  <a:solidFill>
                                    <a:prstClr val="black"/>
                                  </a:solidFill>
                                  <a:latin typeface="Cambria Math" panose="02040503050406030204" pitchFamily="18" charset="0"/>
                                </a:rPr>
                                <m:t>𝑝</m:t>
                              </m:r>
                              <m:sSub>
                                <m:sSubPr>
                                  <m:ctrlPr>
                                    <a:rPr lang="en-US" altLang="zh-CN" i="1">
                                      <a:solidFill>
                                        <a:prstClr val="black"/>
                                      </a:solidFill>
                                      <a:latin typeface="Cambria Math" panose="02040503050406030204" pitchFamily="18" charset="0"/>
                                    </a:rPr>
                                  </m:ctrlPr>
                                </m:sSubPr>
                                <m:e>
                                  <m:r>
                                    <a:rPr lang="zh-CN" altLang="en-US" i="1">
                                      <a:solidFill>
                                        <a:prstClr val="black"/>
                                      </a:solidFill>
                                      <a:latin typeface="Cambria Math" panose="02040503050406030204" pitchFamily="18" charset="0"/>
                                    </a:rPr>
                                    <m:t>𝜔</m:t>
                                  </m:r>
                                </m:e>
                                <m:sub>
                                  <m:r>
                                    <a:rPr lang="en-US" altLang="zh-CN" i="1">
                                      <a:solidFill>
                                        <a:prstClr val="black"/>
                                      </a:solidFill>
                                      <a:latin typeface="Cambria Math" panose="02040503050406030204" pitchFamily="18" charset="0"/>
                                    </a:rPr>
                                    <m:t>0</m:t>
                                  </m:r>
                                </m:sub>
                              </m:sSub>
                            </m:e>
                          </m:d>
                          <m:r>
                            <m:rPr>
                              <m:sty m:val="p"/>
                            </m:rPr>
                            <a:rPr lang="en-US" altLang="zh-CN" smtClean="0">
                              <a:solidFill>
                                <a:prstClr val="black"/>
                              </a:solidFill>
                              <a:latin typeface="Cambria Math" panose="02040503050406030204" pitchFamily="18" charset="0"/>
                            </a:rPr>
                            <m:t>exp</m:t>
                          </m:r>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𝑖</m:t>
                          </m:r>
                          <m:r>
                            <a:rPr lang="en-US" altLang="zh-CN" i="1" smtClean="0">
                              <a:solidFill>
                                <a:prstClr val="black"/>
                              </a:solidFill>
                              <a:latin typeface="Cambria Math" panose="02040503050406030204" pitchFamily="18" charset="0"/>
                            </a:rPr>
                            <m:t>2</m:t>
                          </m:r>
                          <m:r>
                            <a:rPr lang="zh-CN" altLang="en-US" i="1" smtClean="0">
                              <a:solidFill>
                                <a:prstClr val="black"/>
                              </a:solidFill>
                              <a:latin typeface="Cambria Math" panose="02040503050406030204" pitchFamily="18" charset="0"/>
                            </a:rPr>
                            <m:t>𝜋</m:t>
                          </m:r>
                          <m:r>
                            <a:rPr lang="en-US" altLang="zh-CN" i="1" smtClean="0">
                              <a:solidFill>
                                <a:prstClr val="black"/>
                              </a:solidFill>
                              <a:latin typeface="Cambria Math" panose="02040503050406030204" pitchFamily="18" charset="0"/>
                            </a:rPr>
                            <m:t>𝑝</m:t>
                          </m:r>
                          <m:d>
                            <m:dPr>
                              <m:ctrlPr>
                                <a:rPr lang="en-US" altLang="zh-CN" i="1" smtClean="0">
                                  <a:solidFill>
                                    <a:prstClr val="black"/>
                                  </a:solidFill>
                                  <a:latin typeface="Cambria Math" panose="02040503050406030204" pitchFamily="18" charset="0"/>
                                </a:rPr>
                              </m:ctrlPr>
                            </m:dPr>
                            <m:e>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𝑃</m:t>
                                  </m:r>
                                </m:e>
                                <m:sub>
                                  <m:r>
                                    <a:rPr lang="en-US" altLang="zh-CN" i="1" smtClean="0">
                                      <a:solidFill>
                                        <a:prstClr val="black"/>
                                      </a:solidFill>
                                      <a:latin typeface="Cambria Math" panose="02040503050406030204" pitchFamily="18" charset="0"/>
                                    </a:rPr>
                                    <m:t>𝑚</m:t>
                                  </m:r>
                                </m:sub>
                              </m:sSub>
                              <m:r>
                                <a:rPr lang="en-US" altLang="zh-CN" i="1" smtClean="0">
                                  <a:solidFill>
                                    <a:prstClr val="black"/>
                                  </a:solidFill>
                                  <a:latin typeface="Cambria Math" panose="02040503050406030204" pitchFamily="18" charset="0"/>
                                </a:rPr>
                                <m:t>−</m:t>
                              </m:r>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𝑃</m:t>
                                  </m:r>
                                </m:e>
                                <m:sub>
                                  <m:r>
                                    <a:rPr lang="en-US" altLang="zh-CN" i="1" smtClean="0">
                                      <a:solidFill>
                                        <a:prstClr val="black"/>
                                      </a:solidFill>
                                      <a:latin typeface="Cambria Math" panose="02040503050406030204" pitchFamily="18" charset="0"/>
                                    </a:rPr>
                                    <m:t>𝑛</m:t>
                                  </m:r>
                                </m:sub>
                              </m:sSub>
                            </m:e>
                          </m:d>
                          <m:r>
                            <a:rPr lang="en-US" altLang="zh-CN" i="1" smtClean="0">
                              <a:solidFill>
                                <a:prstClr val="black"/>
                              </a:solidFill>
                              <a:latin typeface="Cambria Math" panose="02040503050406030204" pitchFamily="18" charset="0"/>
                            </a:rPr>
                            <m:t>)</m:t>
                          </m:r>
                        </m:e>
                      </m:nary>
                    </m:oMath>
                  </m:oMathPara>
                </a14:m>
                <a:endParaRPr lang="zh-CN" altLang="en-US" dirty="0">
                  <a:solidFill>
                    <a:prstClr val="black"/>
                  </a:solidFill>
                </a:endParaRPr>
              </a:p>
            </p:txBody>
          </p:sp>
        </mc:Choice>
        <mc:Fallback xmlns="">
          <p:sp>
            <p:nvSpPr>
              <p:cNvPr id="6" name="矩形 5"/>
              <p:cNvSpPr>
                <a:spLocks noRot="1" noChangeAspect="1" noMove="1" noResize="1" noEditPoints="1" noAdjustHandles="1" noChangeArrowheads="1" noChangeShapeType="1" noTextEdit="1"/>
              </p:cNvSpPr>
              <p:nvPr/>
            </p:nvSpPr>
            <p:spPr>
              <a:xfrm>
                <a:off x="1045161" y="4314227"/>
                <a:ext cx="7365734" cy="901657"/>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1045161" y="5436981"/>
                <a:ext cx="7818182" cy="90165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𝑔</m:t>
                          </m:r>
                        </m:e>
                        <m:sub>
                          <m:r>
                            <a:rPr lang="en-US" altLang="zh-CN" i="1">
                              <a:solidFill>
                                <a:prstClr val="black"/>
                              </a:solidFill>
                              <a:latin typeface="Cambria Math" panose="02040503050406030204" pitchFamily="18" charset="0"/>
                            </a:rPr>
                            <m:t>𝑛</m:t>
                          </m:r>
                        </m:sub>
                      </m:sSub>
                      <m:r>
                        <a:rPr lang="en-US" altLang="zh-CN" i="1" smtClean="0">
                          <a:solidFill>
                            <a:prstClr val="black"/>
                          </a:solidFill>
                          <a:latin typeface="Cambria Math" panose="02040503050406030204" pitchFamily="18" charset="0"/>
                        </a:rPr>
                        <m:t>=</m:t>
                      </m:r>
                      <m:r>
                        <a:rPr lang="en-US" altLang="zh-CN" i="1" smtClean="0">
                          <a:solidFill>
                            <a:prstClr val="black"/>
                          </a:solidFill>
                          <a:latin typeface="Cambria Math" panose="02040503050406030204" pitchFamily="18" charset="0"/>
                        </a:rPr>
                        <m:t>𝑇𝑐</m:t>
                      </m:r>
                      <m:nary>
                        <m:naryPr>
                          <m:chr m:val="∑"/>
                          <m:ctrlPr>
                            <a:rPr lang="en-US" altLang="zh-CN" i="1" smtClean="0">
                              <a:solidFill>
                                <a:prstClr val="black"/>
                              </a:solidFill>
                              <a:latin typeface="Cambria Math" panose="02040503050406030204" pitchFamily="18" charset="0"/>
                            </a:rPr>
                          </m:ctrlPr>
                        </m:naryPr>
                        <m:sub>
                          <m:r>
                            <m:rPr>
                              <m:brk m:alnAt="23"/>
                            </m:rPr>
                            <a:rPr lang="en-US" altLang="zh-CN" i="1" smtClean="0">
                              <a:solidFill>
                                <a:prstClr val="black"/>
                              </a:solidFill>
                              <a:latin typeface="Cambria Math" panose="02040503050406030204" pitchFamily="18" charset="0"/>
                            </a:rPr>
                            <m:t>𝑘</m:t>
                          </m:r>
                          <m:r>
                            <a:rPr lang="en-US" altLang="zh-CN" i="1" smtClean="0">
                              <a:solidFill>
                                <a:prstClr val="black"/>
                              </a:solidFill>
                              <a:latin typeface="Cambria Math" panose="02040503050406030204" pitchFamily="18" charset="0"/>
                            </a:rPr>
                            <m:t>=0</m:t>
                          </m:r>
                        </m:sub>
                        <m:sup>
                          <m:r>
                            <a:rPr lang="en-US" altLang="zh-CN" i="1" smtClean="0">
                              <a:solidFill>
                                <a:prstClr val="black"/>
                              </a:solidFill>
                              <a:latin typeface="Cambria Math" panose="02040503050406030204" pitchFamily="18" charset="0"/>
                              <a:ea typeface="Cambria Math" panose="02040503050406030204" pitchFamily="18" charset="0"/>
                            </a:rPr>
                            <m:t>∞</m:t>
                          </m:r>
                        </m:sup>
                        <m:e>
                          <m:nary>
                            <m:naryPr>
                              <m:chr m:val="∑"/>
                              <m:ctrlPr>
                                <a:rPr lang="en-US" altLang="zh-CN" i="1" smtClean="0">
                                  <a:solidFill>
                                    <a:prstClr val="black"/>
                                  </a:solidFill>
                                  <a:latin typeface="Cambria Math" panose="02040503050406030204" pitchFamily="18" charset="0"/>
                                </a:rPr>
                              </m:ctrlPr>
                            </m:naryPr>
                            <m:sub>
                              <m:r>
                                <m:rPr>
                                  <m:brk m:alnAt="23"/>
                                </m:rPr>
                                <a:rPr lang="en-US" altLang="zh-CN" i="1" smtClean="0">
                                  <a:solidFill>
                                    <a:prstClr val="black"/>
                                  </a:solidFill>
                                  <a:latin typeface="Cambria Math" panose="02040503050406030204" pitchFamily="18" charset="0"/>
                                </a:rPr>
                                <m:t>𝑚</m:t>
                              </m:r>
                              <m:r>
                                <a:rPr lang="en-US" altLang="zh-CN" i="1" smtClean="0">
                                  <a:solidFill>
                                    <a:prstClr val="black"/>
                                  </a:solidFill>
                                  <a:latin typeface="Cambria Math" panose="02040503050406030204" pitchFamily="18" charset="0"/>
                                </a:rPr>
                                <m:t>=1</m:t>
                              </m:r>
                            </m:sub>
                            <m:sup>
                              <m:r>
                                <a:rPr lang="en-US" altLang="zh-CN" i="1" smtClean="0">
                                  <a:solidFill>
                                    <a:prstClr val="black"/>
                                  </a:solidFill>
                                  <a:latin typeface="Cambria Math" panose="02040503050406030204" pitchFamily="18" charset="0"/>
                                </a:rPr>
                                <m:t>𝑁</m:t>
                              </m:r>
                            </m:sup>
                            <m:e>
                              <m:sSub>
                                <m:sSubPr>
                                  <m:ctrlPr>
                                    <a:rPr lang="en-US" altLang="zh-CN" i="1" smtClean="0">
                                      <a:solidFill>
                                        <a:prstClr val="black"/>
                                      </a:solidFill>
                                      <a:latin typeface="Cambria Math" panose="02040503050406030204" pitchFamily="18" charset="0"/>
                                    </a:rPr>
                                  </m:ctrlPr>
                                </m:sSubPr>
                                <m:e>
                                  <m:r>
                                    <a:rPr lang="en-US" altLang="zh-CN" i="1" smtClean="0">
                                      <a:solidFill>
                                        <a:prstClr val="black"/>
                                      </a:solidFill>
                                      <a:latin typeface="Cambria Math" panose="02040503050406030204" pitchFamily="18" charset="0"/>
                                    </a:rPr>
                                    <m:t>𝑁</m:t>
                                  </m:r>
                                </m:e>
                                <m:sub>
                                  <m:r>
                                    <a:rPr lang="en-US" altLang="zh-CN" i="1" smtClean="0">
                                      <a:solidFill>
                                        <a:prstClr val="black"/>
                                      </a:solidFill>
                                      <a:latin typeface="Cambria Math" panose="02040503050406030204" pitchFamily="18" charset="0"/>
                                    </a:rPr>
                                    <m:t>𝑏</m:t>
                                  </m:r>
                                </m:sub>
                              </m:sSub>
                              <m:sSubSup>
                                <m:sSubSupPr>
                                  <m:ctrlPr>
                                    <a:rPr lang="en-US" altLang="zh-CN" i="1">
                                      <a:solidFill>
                                        <a:prstClr val="black"/>
                                      </a:solidFill>
                                      <a:latin typeface="Cambria Math" panose="02040503050406030204" pitchFamily="18" charset="0"/>
                                    </a:rPr>
                                  </m:ctrlPr>
                                </m:sSubSupPr>
                                <m:e>
                                  <m:r>
                                    <a:rPr lang="en-US" altLang="zh-CN" i="1">
                                      <a:solidFill>
                                        <a:prstClr val="black"/>
                                      </a:solidFill>
                                      <a:latin typeface="Cambria Math" panose="02040503050406030204" pitchFamily="18" charset="0"/>
                                    </a:rPr>
                                    <m:t>𝑊</m:t>
                                  </m:r>
                                </m:e>
                                <m:sub>
                                  <m:r>
                                    <a:rPr lang="en-US" altLang="zh-CN" i="1">
                                      <a:solidFill>
                                        <a:prstClr val="black"/>
                                      </a:solidFill>
                                      <a:latin typeface="Cambria Math" panose="02040503050406030204" pitchFamily="18" charset="0"/>
                                      <a:ea typeface="Cambria Math" panose="02040503050406030204" pitchFamily="18" charset="0"/>
                                    </a:rPr>
                                    <m:t>∥</m:t>
                                  </m:r>
                                </m:sub>
                                <m:sup>
                                  <m:r>
                                    <a:rPr lang="en-US" altLang="zh-CN" i="1">
                                      <a:solidFill>
                                        <a:prstClr val="black"/>
                                      </a:solidFill>
                                      <a:latin typeface="Cambria Math" panose="02040503050406030204" pitchFamily="18" charset="0"/>
                                    </a:rPr>
                                    <m:t>′</m:t>
                                  </m:r>
                                </m:sup>
                              </m:sSubSup>
                              <m:d>
                                <m:dPr>
                                  <m:ctrlPr>
                                    <a:rPr lang="en-US" altLang="zh-CN" i="1">
                                      <a:solidFill>
                                        <a:prstClr val="black"/>
                                      </a:solidFill>
                                      <a:latin typeface="Cambria Math" panose="02040503050406030204" pitchFamily="18" charset="0"/>
                                    </a:rPr>
                                  </m:ctrlPr>
                                </m:dPr>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𝑆</m:t>
                                      </m:r>
                                    </m:e>
                                    <m:sub>
                                      <m:r>
                                        <a:rPr lang="en-US" altLang="zh-CN" i="1">
                                          <a:solidFill>
                                            <a:prstClr val="black"/>
                                          </a:solidFill>
                                          <a:latin typeface="Cambria Math" panose="02040503050406030204" pitchFamily="18" charset="0"/>
                                        </a:rPr>
                                        <m:t>𝑚𝑛</m:t>
                                      </m:r>
                                    </m:sub>
                                  </m:sSub>
                                  <m:r>
                                    <a:rPr lang="en-US" altLang="zh-CN" i="1">
                                      <a:solidFill>
                                        <a:prstClr val="black"/>
                                      </a:solidFill>
                                      <a:latin typeface="Cambria Math" panose="02040503050406030204" pitchFamily="18" charset="0"/>
                                    </a:rPr>
                                    <m:t>𝐶</m:t>
                                  </m:r>
                                </m:e>
                              </m:d>
                              <m:r>
                                <a:rPr lang="en-US" altLang="zh-CN" i="1" smtClean="0">
                                  <a:solidFill>
                                    <a:prstClr val="black"/>
                                  </a:solidFill>
                                  <a:latin typeface="Cambria Math" panose="02040503050406030204" pitchFamily="18" charset="0"/>
                                </a:rPr>
                                <m:t>=</m:t>
                              </m:r>
                              <m:nary>
                                <m:naryPr>
                                  <m:chr m:val="∑"/>
                                  <m:ctrlPr>
                                    <a:rPr lang="en-US" altLang="zh-CN" i="1">
                                      <a:solidFill>
                                        <a:prstClr val="black"/>
                                      </a:solidFill>
                                      <a:latin typeface="Cambria Math" panose="02040503050406030204" pitchFamily="18" charset="0"/>
                                    </a:rPr>
                                  </m:ctrlPr>
                                </m:naryPr>
                                <m:sub>
                                  <m:r>
                                    <a:rPr lang="en-US" altLang="zh-CN" i="1">
                                      <a:solidFill>
                                        <a:prstClr val="black"/>
                                      </a:solidFill>
                                      <a:latin typeface="Cambria Math" panose="02040503050406030204" pitchFamily="18" charset="0"/>
                                    </a:rPr>
                                    <m:t>𝑚</m:t>
                                  </m:r>
                                  <m:r>
                                    <a:rPr lang="en-US" altLang="zh-CN" i="1">
                                      <a:solidFill>
                                        <a:prstClr val="black"/>
                                      </a:solidFill>
                                      <a:latin typeface="Cambria Math" panose="02040503050406030204" pitchFamily="18" charset="0"/>
                                    </a:rPr>
                                    <m:t>=1</m:t>
                                  </m:r>
                                </m:sub>
                                <m:sup>
                                  <m:r>
                                    <a:rPr lang="en-US" altLang="zh-CN" i="1">
                                      <a:solidFill>
                                        <a:prstClr val="black"/>
                                      </a:solidFill>
                                      <a:latin typeface="Cambria Math" panose="02040503050406030204" pitchFamily="18" charset="0"/>
                                    </a:rPr>
                                    <m:t>𝑁</m:t>
                                  </m:r>
                                </m:sup>
                                <m:e>
                                  <m:nary>
                                    <m:naryPr>
                                      <m:chr m:val="∑"/>
                                      <m:supHide m:val="on"/>
                                      <m:ctrlPr>
                                        <a:rPr lang="en-US" altLang="zh-CN" i="1">
                                          <a:solidFill>
                                            <a:prstClr val="black"/>
                                          </a:solidFill>
                                          <a:latin typeface="Cambria Math" panose="02040503050406030204" pitchFamily="18" charset="0"/>
                                        </a:rPr>
                                      </m:ctrlPr>
                                    </m:naryPr>
                                    <m:sub>
                                      <m:r>
                                        <a:rPr lang="en-US" altLang="zh-CN" i="1">
                                          <a:solidFill>
                                            <a:prstClr val="black"/>
                                          </a:solidFill>
                                          <a:latin typeface="Cambria Math" panose="02040503050406030204" pitchFamily="18" charset="0"/>
                                        </a:rPr>
                                        <m:t>𝑝</m:t>
                                      </m:r>
                                    </m:sub>
                                    <m:sup/>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𝑚</m:t>
                                          </m:r>
                                        </m:sub>
                                      </m:sSub>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𝑍</m:t>
                                          </m:r>
                                        </m:e>
                                        <m:sub>
                                          <m:r>
                                            <a:rPr lang="en-US" altLang="zh-CN" i="1">
                                              <a:solidFill>
                                                <a:prstClr val="black"/>
                                              </a:solidFill>
                                              <a:latin typeface="Cambria Math" panose="02040503050406030204" pitchFamily="18" charset="0"/>
                                              <a:ea typeface="Cambria Math" panose="02040503050406030204" pitchFamily="18" charset="0"/>
                                            </a:rPr>
                                            <m:t>∥</m:t>
                                          </m:r>
                                        </m:sub>
                                      </m:sSub>
                                    </m:e>
                                  </m:nary>
                                  <m:d>
                                    <m:dPr>
                                      <m:ctrlPr>
                                        <a:rPr lang="en-US" altLang="zh-CN" i="1">
                                          <a:solidFill>
                                            <a:prstClr val="black"/>
                                          </a:solidFill>
                                          <a:latin typeface="Cambria Math" panose="02040503050406030204" pitchFamily="18" charset="0"/>
                                        </a:rPr>
                                      </m:ctrlPr>
                                    </m:dPr>
                                    <m:e>
                                      <m:r>
                                        <a:rPr lang="en-US" altLang="zh-CN" i="1">
                                          <a:solidFill>
                                            <a:prstClr val="black"/>
                                          </a:solidFill>
                                          <a:latin typeface="Cambria Math" panose="02040503050406030204" pitchFamily="18" charset="0"/>
                                        </a:rPr>
                                        <m:t>𝑝</m:t>
                                      </m:r>
                                      <m:sSub>
                                        <m:sSubPr>
                                          <m:ctrlPr>
                                            <a:rPr lang="en-US" altLang="zh-CN" i="1">
                                              <a:solidFill>
                                                <a:prstClr val="black"/>
                                              </a:solidFill>
                                              <a:latin typeface="Cambria Math" panose="02040503050406030204" pitchFamily="18" charset="0"/>
                                            </a:rPr>
                                          </m:ctrlPr>
                                        </m:sSubPr>
                                        <m:e>
                                          <m:r>
                                            <a:rPr lang="zh-CN" altLang="en-US" i="1">
                                              <a:solidFill>
                                                <a:prstClr val="black"/>
                                              </a:solidFill>
                                              <a:latin typeface="Cambria Math" panose="02040503050406030204" pitchFamily="18" charset="0"/>
                                            </a:rPr>
                                            <m:t>𝜔</m:t>
                                          </m:r>
                                        </m:e>
                                        <m:sub>
                                          <m:r>
                                            <a:rPr lang="en-US" altLang="zh-CN" i="1">
                                              <a:solidFill>
                                                <a:prstClr val="black"/>
                                              </a:solidFill>
                                              <a:latin typeface="Cambria Math" panose="02040503050406030204" pitchFamily="18" charset="0"/>
                                            </a:rPr>
                                            <m:t>0</m:t>
                                          </m:r>
                                        </m:sub>
                                      </m:sSub>
                                    </m:e>
                                  </m:d>
                                  <m:r>
                                    <a:rPr lang="en-US" altLang="zh-CN" i="1">
                                      <a:solidFill>
                                        <a:prstClr val="black"/>
                                      </a:solidFill>
                                      <a:latin typeface="Cambria Math" panose="02040503050406030204" pitchFamily="18" charset="0"/>
                                    </a:rPr>
                                    <m:t>𝑝</m:t>
                                  </m:r>
                                  <m:sSub>
                                    <m:sSubPr>
                                      <m:ctrlPr>
                                        <a:rPr lang="en-US" altLang="zh-CN" i="1">
                                          <a:solidFill>
                                            <a:prstClr val="black"/>
                                          </a:solidFill>
                                          <a:latin typeface="Cambria Math" panose="02040503050406030204" pitchFamily="18" charset="0"/>
                                        </a:rPr>
                                      </m:ctrlPr>
                                    </m:sSubPr>
                                    <m:e>
                                      <m:r>
                                        <a:rPr lang="zh-CN" altLang="en-US" i="1">
                                          <a:solidFill>
                                            <a:prstClr val="black"/>
                                          </a:solidFill>
                                          <a:latin typeface="Cambria Math" panose="02040503050406030204" pitchFamily="18" charset="0"/>
                                        </a:rPr>
                                        <m:t>𝜔</m:t>
                                      </m:r>
                                    </m:e>
                                    <m:sub>
                                      <m:r>
                                        <a:rPr lang="en-US" altLang="zh-CN" i="1">
                                          <a:solidFill>
                                            <a:prstClr val="black"/>
                                          </a:solidFill>
                                          <a:latin typeface="Cambria Math" panose="02040503050406030204" pitchFamily="18" charset="0"/>
                                        </a:rPr>
                                        <m:t>0</m:t>
                                      </m:r>
                                    </m:sub>
                                  </m:sSub>
                                  <m:r>
                                    <m:rPr>
                                      <m:sty m:val="p"/>
                                    </m:rPr>
                                    <a:rPr lang="en-US" altLang="zh-CN">
                                      <a:solidFill>
                                        <a:prstClr val="black"/>
                                      </a:solidFill>
                                      <a:latin typeface="Cambria Math" panose="02040503050406030204" pitchFamily="18" charset="0"/>
                                    </a:rPr>
                                    <m:t>exp</m:t>
                                  </m:r>
                                  <m:r>
                                    <a:rPr lang="en-US" altLang="zh-CN" i="1">
                                      <a:solidFill>
                                        <a:prstClr val="black"/>
                                      </a:solidFill>
                                      <a:latin typeface="Cambria Math" panose="02040503050406030204" pitchFamily="18" charset="0"/>
                                    </a:rPr>
                                    <m:t>⁡(</m:t>
                                  </m:r>
                                  <m:r>
                                    <a:rPr lang="en-US" altLang="zh-CN" i="1">
                                      <a:solidFill>
                                        <a:prstClr val="black"/>
                                      </a:solidFill>
                                      <a:latin typeface="Cambria Math" panose="02040503050406030204" pitchFamily="18" charset="0"/>
                                    </a:rPr>
                                    <m:t>𝑖</m:t>
                                  </m:r>
                                  <m:r>
                                    <a:rPr lang="en-US" altLang="zh-CN" i="1">
                                      <a:solidFill>
                                        <a:prstClr val="black"/>
                                      </a:solidFill>
                                      <a:latin typeface="Cambria Math" panose="02040503050406030204" pitchFamily="18" charset="0"/>
                                    </a:rPr>
                                    <m:t>2</m:t>
                                  </m:r>
                                  <m:r>
                                    <a:rPr lang="zh-CN" altLang="en-US" i="1">
                                      <a:solidFill>
                                        <a:prstClr val="black"/>
                                      </a:solidFill>
                                      <a:latin typeface="Cambria Math" panose="02040503050406030204" pitchFamily="18" charset="0"/>
                                    </a:rPr>
                                    <m:t>𝜋</m:t>
                                  </m:r>
                                  <m:r>
                                    <a:rPr lang="en-US" altLang="zh-CN" i="1">
                                      <a:solidFill>
                                        <a:prstClr val="black"/>
                                      </a:solidFill>
                                      <a:latin typeface="Cambria Math" panose="02040503050406030204" pitchFamily="18" charset="0"/>
                                    </a:rPr>
                                    <m:t>𝑝</m:t>
                                  </m:r>
                                  <m:d>
                                    <m:dPr>
                                      <m:ctrlPr>
                                        <a:rPr lang="en-US" altLang="zh-CN" i="1">
                                          <a:solidFill>
                                            <a:prstClr val="black"/>
                                          </a:solidFill>
                                          <a:latin typeface="Cambria Math" panose="02040503050406030204" pitchFamily="18" charset="0"/>
                                        </a:rPr>
                                      </m:ctrlPr>
                                    </m:dPr>
                                    <m:e>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𝑃</m:t>
                                          </m:r>
                                        </m:e>
                                        <m:sub>
                                          <m:r>
                                            <a:rPr lang="en-US" altLang="zh-CN" i="1">
                                              <a:solidFill>
                                                <a:prstClr val="black"/>
                                              </a:solidFill>
                                              <a:latin typeface="Cambria Math" panose="02040503050406030204" pitchFamily="18" charset="0"/>
                                            </a:rPr>
                                            <m:t>𝑚</m:t>
                                          </m:r>
                                        </m:sub>
                                      </m:sSub>
                                      <m:r>
                                        <a:rPr lang="en-US" altLang="zh-CN" i="1">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𝑃</m:t>
                                          </m:r>
                                        </m:e>
                                        <m:sub>
                                          <m:r>
                                            <a:rPr lang="en-US" altLang="zh-CN" i="1">
                                              <a:solidFill>
                                                <a:prstClr val="black"/>
                                              </a:solidFill>
                                              <a:latin typeface="Cambria Math" panose="02040503050406030204" pitchFamily="18" charset="0"/>
                                            </a:rPr>
                                            <m:t>𝑛</m:t>
                                          </m:r>
                                        </m:sub>
                                      </m:sSub>
                                    </m:e>
                                  </m:d>
                                  <m:r>
                                    <a:rPr lang="en-US" altLang="zh-CN" i="1" smtClean="0">
                                      <a:solidFill>
                                        <a:prstClr val="black"/>
                                      </a:solidFill>
                                      <a:latin typeface="Cambria Math" panose="02040503050406030204" pitchFamily="18" charset="0"/>
                                    </a:rPr>
                                    <m:t>)</m:t>
                                  </m:r>
                                </m:e>
                              </m:nary>
                            </m:e>
                          </m:nary>
                        </m:e>
                      </m:nary>
                    </m:oMath>
                  </m:oMathPara>
                </a14:m>
                <a:endParaRPr lang="zh-CN" altLang="en-US" dirty="0">
                  <a:solidFill>
                    <a:prstClr val="black"/>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1045161" y="5436981"/>
                <a:ext cx="7818182" cy="901657"/>
              </a:xfrm>
              <a:prstGeom prst="rect">
                <a:avLst/>
              </a:prstGeom>
              <a:blipFill rotWithShape="0">
                <a:blip r:embed="rId5"/>
                <a:stretch>
                  <a:fillRect/>
                </a:stretch>
              </a:blipFill>
            </p:spPr>
            <p:txBody>
              <a:bodyPr/>
              <a:lstStyle/>
              <a:p>
                <a:r>
                  <a:rPr lang="zh-CN" altLang="en-US">
                    <a:noFill/>
                  </a:rPr>
                  <a:t> </a:t>
                </a:r>
              </a:p>
            </p:txBody>
          </p:sp>
        </mc:Fallback>
      </mc:AlternateContent>
      <p:sp>
        <p:nvSpPr>
          <p:cNvPr id="9" name="矩形 8"/>
          <p:cNvSpPr/>
          <p:nvPr/>
        </p:nvSpPr>
        <p:spPr>
          <a:xfrm>
            <a:off x="1115469" y="1936149"/>
            <a:ext cx="1774845" cy="369332"/>
          </a:xfrm>
          <a:prstGeom prst="rect">
            <a:avLst/>
          </a:prstGeom>
        </p:spPr>
        <p:txBody>
          <a:bodyPr wrap="none">
            <a:spAutoFit/>
          </a:bodyPr>
          <a:lstStyle/>
          <a:p>
            <a:r>
              <a:rPr lang="en-US" altLang="zh-CN" dirty="0">
                <a:solidFill>
                  <a:prstClr val="black"/>
                </a:solidFill>
                <a:latin typeface="Arial" panose="020B0604020202020204" pitchFamily="34" charset="0"/>
                <a:cs typeface="Arial" panose="020B0604020202020204" pitchFamily="34" charset="0"/>
              </a:rPr>
              <a:t>Phase </a:t>
            </a:r>
            <a:r>
              <a:rPr lang="en-US" altLang="zh-CN" dirty="0" smtClean="0">
                <a:solidFill>
                  <a:prstClr val="black"/>
                </a:solidFill>
                <a:latin typeface="Arial" panose="020B0604020202020204" pitchFamily="34" charset="0"/>
                <a:cs typeface="Arial" panose="020B0604020202020204" pitchFamily="34" charset="0"/>
              </a:rPr>
              <a:t>variation</a:t>
            </a:r>
            <a:endParaRPr lang="en-US" altLang="zh-CN" dirty="0">
              <a:solidFill>
                <a:prstClr val="black"/>
              </a:solidFill>
              <a:latin typeface="Arial" panose="020B0604020202020204" pitchFamily="34" charset="0"/>
              <a:cs typeface="Arial" panose="020B0604020202020204" pitchFamily="34" charset="0"/>
            </a:endParaRPr>
          </a:p>
        </p:txBody>
      </p:sp>
      <p:sp>
        <p:nvSpPr>
          <p:cNvPr id="10" name="矩形 9"/>
          <p:cNvSpPr/>
          <p:nvPr/>
        </p:nvSpPr>
        <p:spPr>
          <a:xfrm>
            <a:off x="1115468" y="2903304"/>
            <a:ext cx="1638013" cy="369332"/>
          </a:xfrm>
          <a:prstGeom prst="rect">
            <a:avLst/>
          </a:prstGeom>
        </p:spPr>
        <p:txBody>
          <a:bodyPr wrap="none">
            <a:spAutoFit/>
          </a:bodyPr>
          <a:lstStyle/>
          <a:p>
            <a:r>
              <a:rPr lang="en-US" altLang="zh-CN" dirty="0" smtClean="0">
                <a:solidFill>
                  <a:prstClr val="black"/>
                </a:solidFill>
                <a:latin typeface="Arial" panose="020B0604020202020204" pitchFamily="34" charset="0"/>
                <a:cs typeface="Arial" panose="020B0604020202020204" pitchFamily="34" charset="0"/>
              </a:rPr>
              <a:t>Tune variation</a:t>
            </a:r>
            <a:endParaRPr lang="en-US" altLang="zh-CN" dirty="0">
              <a:solidFill>
                <a:prstClr val="black"/>
              </a:solidFill>
              <a:latin typeface="Arial" panose="020B0604020202020204" pitchFamily="34" charset="0"/>
              <a:cs typeface="Arial" panose="020B0604020202020204" pitchFamily="34" charset="0"/>
            </a:endParaRPr>
          </a:p>
        </p:txBody>
      </p:sp>
      <p:sp>
        <p:nvSpPr>
          <p:cNvPr id="11" name="矩形 10"/>
          <p:cNvSpPr/>
          <p:nvPr/>
        </p:nvSpPr>
        <p:spPr>
          <a:xfrm>
            <a:off x="1115467" y="3699435"/>
            <a:ext cx="813043" cy="369332"/>
          </a:xfrm>
          <a:prstGeom prst="rect">
            <a:avLst/>
          </a:prstGeom>
        </p:spPr>
        <p:txBody>
          <a:bodyPr wrap="none">
            <a:spAutoFit/>
          </a:bodyPr>
          <a:lstStyle/>
          <a:p>
            <a:r>
              <a:rPr lang="en-US" altLang="zh-CN" dirty="0" smtClean="0">
                <a:solidFill>
                  <a:prstClr val="black"/>
                </a:solidFill>
                <a:latin typeface="Arial" panose="020B0604020202020204" pitchFamily="34" charset="0"/>
                <a:cs typeface="Arial" panose="020B0604020202020204" pitchFamily="34" charset="0"/>
              </a:rPr>
              <a:t>where</a:t>
            </a:r>
            <a:endParaRPr lang="en-US" altLang="zh-CN" dirty="0">
              <a:solidFill>
                <a:prstClr val="black"/>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40</a:t>
            </a:fld>
            <a:endParaRPr lang="zh-CN" altLang="en-US">
              <a:solidFill>
                <a:prstClr val="black">
                  <a:tint val="75000"/>
                </a:prstClr>
              </a:solidFill>
            </a:endParaRPr>
          </a:p>
        </p:txBody>
      </p:sp>
    </p:spTree>
    <p:extLst>
      <p:ext uri="{BB962C8B-B14F-4D97-AF65-F5344CB8AC3E}">
        <p14:creationId xmlns:p14="http://schemas.microsoft.com/office/powerpoint/2010/main" val="17018422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325563"/>
          </a:xfrm>
        </p:spPr>
        <p:txBody>
          <a:bodyPr>
            <a:normAutofit/>
          </a:bodyPr>
          <a:lstStyle/>
          <a:p>
            <a:pPr algn="ctr"/>
            <a:r>
              <a:rPr lang="en-US" altLang="zh-CN" sz="3600" dirty="0">
                <a:latin typeface="Arial" panose="020B0604020202020204" pitchFamily="34" charset="0"/>
                <a:cs typeface="Arial" panose="020B0604020202020204" pitchFamily="34" charset="0"/>
              </a:rPr>
              <a:t>Phase </a:t>
            </a:r>
            <a:r>
              <a:rPr lang="en-US" altLang="zh-CN" sz="3600" dirty="0" smtClean="0">
                <a:latin typeface="Arial" panose="020B0604020202020204" pitchFamily="34" charset="0"/>
                <a:cs typeface="Arial" panose="020B0604020202020204" pitchFamily="34" charset="0"/>
              </a:rPr>
              <a:t>Variation of the Fundamental Mode</a:t>
            </a:r>
            <a:endParaRPr lang="zh-CN" altLang="en-US" sz="3600" dirty="0"/>
          </a:p>
        </p:txBody>
      </p:sp>
      <p:sp>
        <p:nvSpPr>
          <p:cNvPr id="3" name="内容占位符 2"/>
          <p:cNvSpPr>
            <a:spLocks noGrp="1"/>
          </p:cNvSpPr>
          <p:nvPr>
            <p:ph idx="1"/>
          </p:nvPr>
        </p:nvSpPr>
        <p:spPr>
          <a:xfrm>
            <a:off x="508888" y="1325563"/>
            <a:ext cx="7886700" cy="4351338"/>
          </a:xfrm>
        </p:spPr>
        <p:txBody>
          <a:bodyPr/>
          <a:lstStyle/>
          <a:p>
            <a:pPr marL="0" indent="0">
              <a:buNone/>
            </a:pPr>
            <a:r>
              <a:rPr lang="en-US" altLang="zh-CN" sz="1800" dirty="0">
                <a:latin typeface="Arial" panose="020B0604020202020204" pitchFamily="34" charset="0"/>
                <a:cs typeface="Arial" panose="020B0604020202020204" pitchFamily="34" charset="0"/>
              </a:rPr>
              <a:t>For </a:t>
            </a:r>
            <a:r>
              <a:rPr lang="en-US" altLang="zh-CN" sz="1800" dirty="0" smtClean="0">
                <a:latin typeface="Arial" panose="020B0604020202020204" pitchFamily="34" charset="0"/>
                <a:cs typeface="Arial" panose="020B0604020202020204" pitchFamily="34" charset="0"/>
              </a:rPr>
              <a:t>bunch </a:t>
            </a:r>
            <a:r>
              <a:rPr lang="en-US" altLang="zh-CN" sz="1800" i="1" dirty="0" smtClean="0">
                <a:latin typeface="Arial" panose="020B0604020202020204" pitchFamily="34" charset="0"/>
                <a:cs typeface="Arial" panose="020B0604020202020204" pitchFamily="34" charset="0"/>
              </a:rPr>
              <a:t>n</a:t>
            </a:r>
            <a:r>
              <a:rPr lang="en-US" altLang="zh-CN" sz="1800" dirty="0" smtClean="0">
                <a:latin typeface="Arial" panose="020B0604020202020204" pitchFamily="34" charset="0"/>
                <a:cs typeface="Arial" panose="020B0604020202020204" pitchFamily="34" charset="0"/>
              </a:rPr>
              <a:t> in a train</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Cavity impedance</a:t>
            </a:r>
          </a:p>
          <a:p>
            <a:pPr marL="0" indent="0">
              <a:buNone/>
            </a:pPr>
            <a:endParaRPr lang="en-US" altLang="zh-CN" sz="1800" dirty="0" smtClean="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pPr marL="0" indent="0">
              <a:buNone/>
            </a:pPr>
            <a:r>
              <a:rPr lang="en-US" altLang="zh-CN" sz="1800" dirty="0" smtClean="0">
                <a:latin typeface="Arial" panose="020B0604020202020204" pitchFamily="34" charset="0"/>
                <a:cs typeface="Arial" panose="020B0604020202020204" pitchFamily="34" charset="0"/>
              </a:rPr>
              <a:t>Real part of </a:t>
            </a:r>
            <a:r>
              <a:rPr lang="en-US" altLang="zh-CN" sz="1800" i="1" dirty="0" err="1" smtClean="0">
                <a:latin typeface="Arial" panose="020B0604020202020204" pitchFamily="34" charset="0"/>
                <a:cs typeface="Arial" panose="020B0604020202020204" pitchFamily="34" charset="0"/>
              </a:rPr>
              <a:t>f</a:t>
            </a:r>
            <a:r>
              <a:rPr lang="en-US" altLang="zh-CN" sz="1800" baseline="-25000" dirty="0" err="1" smtClean="0">
                <a:latin typeface="Arial" panose="020B0604020202020204" pitchFamily="34" charset="0"/>
                <a:cs typeface="Arial" panose="020B0604020202020204" pitchFamily="34" charset="0"/>
              </a:rPr>
              <a:t>n</a:t>
            </a:r>
            <a:endParaRPr lang="en-US" altLang="zh-CN" sz="1800" baseline="-25000" dirty="0" smtClean="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endParaRPr lang="zh-CN" altLang="en-US" dirty="0"/>
          </a:p>
        </p:txBody>
      </p:sp>
      <mc:AlternateContent xmlns:mc="http://schemas.openxmlformats.org/markup-compatibility/2006" xmlns:a14="http://schemas.microsoft.com/office/drawing/2010/main">
        <mc:Choice Requires="a14">
          <p:sp>
            <p:nvSpPr>
              <p:cNvPr id="4" name="矩形 3"/>
              <p:cNvSpPr/>
              <p:nvPr/>
            </p:nvSpPr>
            <p:spPr>
              <a:xfrm>
                <a:off x="619597" y="1608528"/>
                <a:ext cx="8635112" cy="706797"/>
              </a:xfrm>
              <a:prstGeom prst="rect">
                <a:avLst/>
              </a:prstGeom>
            </p:spPr>
            <p:txBody>
              <a:bodyPr wrap="square">
                <a:spAutoFit/>
              </a:bodyPr>
              <a:lstStyle/>
              <a:p>
                <a14:m>
                  <m:oMath xmlns:m="http://schemas.openxmlformats.org/officeDocument/2006/math">
                    <m:sSub>
                      <m:sSubPr>
                        <m:ctrlPr>
                          <a:rPr lang="en-US" altLang="zh-CN" sz="1600" i="1" smtClean="0">
                            <a:solidFill>
                              <a:prstClr val="black"/>
                            </a:solidFill>
                            <a:latin typeface="Cambria Math" panose="02040503050406030204" pitchFamily="18" charset="0"/>
                          </a:rPr>
                        </m:ctrlPr>
                      </m:sSubPr>
                      <m:e>
                        <m:r>
                          <a:rPr lang="en-US" altLang="zh-CN" sz="1600" i="1" smtClean="0">
                            <a:solidFill>
                              <a:prstClr val="black"/>
                            </a:solidFill>
                            <a:latin typeface="Cambria Math" panose="02040503050406030204" pitchFamily="18" charset="0"/>
                          </a:rPr>
                          <m:t>𝑓</m:t>
                        </m:r>
                      </m:e>
                      <m:sub>
                        <m:r>
                          <a:rPr lang="en-US" altLang="zh-CN" sz="1600" i="1">
                            <a:solidFill>
                              <a:prstClr val="black"/>
                            </a:solidFill>
                            <a:latin typeface="Cambria Math" panose="02040503050406030204" pitchFamily="18" charset="0"/>
                          </a:rPr>
                          <m:t>𝑛</m:t>
                        </m:r>
                      </m:sub>
                    </m:sSub>
                    <m:r>
                      <a:rPr lang="en-US" altLang="zh-CN" sz="1600" i="1" smtClean="0">
                        <a:solidFill>
                          <a:prstClr val="black"/>
                        </a:solidFill>
                        <a:latin typeface="Cambria Math" panose="02040503050406030204" pitchFamily="18" charset="0"/>
                      </a:rPr>
                      <m:t>=</m:t>
                    </m:r>
                    <m:nary>
                      <m:naryPr>
                        <m:chr m:val="∑"/>
                        <m:ctrlPr>
                          <a:rPr lang="en-US" altLang="zh-CN" sz="1600" i="1" smtClean="0">
                            <a:solidFill>
                              <a:prstClr val="black"/>
                            </a:solidFill>
                            <a:latin typeface="Cambria Math" panose="02040503050406030204" pitchFamily="18" charset="0"/>
                          </a:rPr>
                        </m:ctrlPr>
                      </m:naryPr>
                      <m:sub>
                        <m:r>
                          <m:rPr>
                            <m:brk m:alnAt="23"/>
                          </m:rPr>
                          <a:rPr lang="en-US" altLang="zh-CN" sz="1600" i="1" smtClean="0">
                            <a:solidFill>
                              <a:prstClr val="black"/>
                            </a:solidFill>
                            <a:latin typeface="Cambria Math" panose="02040503050406030204" pitchFamily="18" charset="0"/>
                          </a:rPr>
                          <m:t>𝑝</m:t>
                        </m:r>
                      </m:sub>
                      <m:sup/>
                      <m:e>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smtClean="0">
                                <a:solidFill>
                                  <a:prstClr val="black"/>
                                </a:solidFill>
                                <a:latin typeface="Cambria Math" panose="02040503050406030204" pitchFamily="18" charset="0"/>
                              </a:rPr>
                              <m:t>𝑏</m:t>
                            </m:r>
                          </m:sub>
                        </m:sSub>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𝑍</m:t>
                            </m:r>
                          </m:e>
                          <m:sub>
                            <m:r>
                              <a:rPr lang="en-US" altLang="zh-CN" sz="1600" i="1">
                                <a:solidFill>
                                  <a:prstClr val="black"/>
                                </a:solidFill>
                                <a:latin typeface="Cambria Math" panose="02040503050406030204" pitchFamily="18" charset="0"/>
                                <a:ea typeface="Cambria Math" panose="02040503050406030204" pitchFamily="18" charset="0"/>
                              </a:rPr>
                              <m:t>∥</m:t>
                            </m:r>
                          </m:sub>
                        </m:sSub>
                        <m:d>
                          <m:dPr>
                            <m:ctrlPr>
                              <a:rPr lang="en-US" altLang="zh-CN" sz="1600" i="1">
                                <a:solidFill>
                                  <a:prstClr val="black"/>
                                </a:solidFill>
                                <a:latin typeface="Cambria Math" panose="02040503050406030204" pitchFamily="18" charset="0"/>
                              </a:rPr>
                            </m:ctrlPr>
                          </m:dPr>
                          <m:e>
                            <m:r>
                              <a:rPr lang="en-US" altLang="zh-CN" sz="1600" i="1">
                                <a:solidFill>
                                  <a:prstClr val="black"/>
                                </a:solidFill>
                                <a:latin typeface="Cambria Math" panose="02040503050406030204" pitchFamily="18" charset="0"/>
                              </a:rPr>
                              <m:t>𝑝</m:t>
                            </m:r>
                            <m:sSub>
                              <m:sSubPr>
                                <m:ctrlPr>
                                  <a:rPr lang="en-US" altLang="zh-CN" sz="1600" i="1">
                                    <a:solidFill>
                                      <a:prstClr val="black"/>
                                    </a:solidFill>
                                    <a:latin typeface="Cambria Math" panose="02040503050406030204" pitchFamily="18" charset="0"/>
                                  </a:rPr>
                                </m:ctrlPr>
                              </m:sSubPr>
                              <m:e>
                                <m:r>
                                  <a:rPr lang="zh-CN" altLang="en-US" sz="1600" i="1">
                                    <a:solidFill>
                                      <a:prstClr val="black"/>
                                    </a:solidFill>
                                    <a:latin typeface="Cambria Math" panose="02040503050406030204" pitchFamily="18" charset="0"/>
                                  </a:rPr>
                                  <m:t>𝜔</m:t>
                                </m:r>
                              </m:e>
                              <m:sub>
                                <m:r>
                                  <a:rPr lang="en-US" altLang="zh-CN" sz="1600" i="1">
                                    <a:solidFill>
                                      <a:prstClr val="black"/>
                                    </a:solidFill>
                                    <a:latin typeface="Cambria Math" panose="02040503050406030204" pitchFamily="18" charset="0"/>
                                  </a:rPr>
                                  <m:t>0</m:t>
                                </m:r>
                              </m:sub>
                            </m:sSub>
                          </m:e>
                        </m:d>
                        <m:r>
                          <m:rPr>
                            <m:sty m:val="p"/>
                          </m:rPr>
                          <a:rPr lang="en-US" altLang="zh-CN" sz="1600" smtClean="0">
                            <a:solidFill>
                              <a:prstClr val="black"/>
                            </a:solidFill>
                            <a:latin typeface="Cambria Math" panose="02040503050406030204" pitchFamily="18" charset="0"/>
                          </a:rPr>
                          <m:t>exp</m:t>
                        </m:r>
                        <m:r>
                          <a:rPr lang="en-US" altLang="zh-CN" sz="1600" i="1" smtClean="0">
                            <a:solidFill>
                              <a:prstClr val="black"/>
                            </a:solidFill>
                            <a:latin typeface="Cambria Math" panose="02040503050406030204" pitchFamily="18" charset="0"/>
                          </a:rPr>
                          <m:t>⁡(</m:t>
                        </m:r>
                        <m:r>
                          <a:rPr lang="en-US" altLang="zh-CN" sz="1600" i="1" smtClean="0">
                            <a:solidFill>
                              <a:prstClr val="black"/>
                            </a:solidFill>
                            <a:latin typeface="Cambria Math" panose="02040503050406030204" pitchFamily="18" charset="0"/>
                          </a:rPr>
                          <m:t>𝑖</m:t>
                        </m:r>
                        <m:r>
                          <a:rPr lang="zh-CN" altLang="en-US" sz="1600" i="1">
                            <a:solidFill>
                              <a:prstClr val="black"/>
                            </a:solidFill>
                            <a:latin typeface="Cambria Math" panose="02040503050406030204" pitchFamily="18" charset="0"/>
                          </a:rPr>
                          <m:t>𝜋</m:t>
                        </m:r>
                        <m:r>
                          <a:rPr lang="en-US" altLang="zh-CN" sz="1600" i="1">
                            <a:solidFill>
                              <a:prstClr val="black"/>
                            </a:solidFill>
                            <a:latin typeface="Cambria Math" panose="02040503050406030204" pitchFamily="18" charset="0"/>
                          </a:rPr>
                          <m:t>𝑝</m:t>
                        </m:r>
                        <m:f>
                          <m:fPr>
                            <m:ctrlPr>
                              <a:rPr lang="en-US" altLang="zh-CN" sz="1600" i="1">
                                <a:solidFill>
                                  <a:prstClr val="black"/>
                                </a:solidFill>
                                <a:latin typeface="Cambria Math" panose="02040503050406030204" pitchFamily="18" charset="0"/>
                              </a:rPr>
                            </m:ctrlPr>
                          </m:fPr>
                          <m:num>
                            <m:r>
                              <a:rPr lang="en-US" altLang="zh-CN" sz="1600" i="1">
                                <a:solidFill>
                                  <a:prstClr val="black"/>
                                </a:solidFill>
                                <a:latin typeface="Cambria Math" panose="02040503050406030204" pitchFamily="18" charset="0"/>
                              </a:rPr>
                              <m:t>𝑁</m:t>
                            </m:r>
                            <m:r>
                              <a:rPr lang="en-US" altLang="zh-CN" sz="1600" i="1">
                                <a:solidFill>
                                  <a:prstClr val="black"/>
                                </a:solidFill>
                                <a:latin typeface="Cambria Math" panose="02040503050406030204" pitchFamily="18" charset="0"/>
                              </a:rPr>
                              <m:t>+1−2</m:t>
                            </m:r>
                            <m:r>
                              <a:rPr lang="en-US" altLang="zh-CN" sz="1600" i="1">
                                <a:solidFill>
                                  <a:prstClr val="black"/>
                                </a:solidFill>
                                <a:latin typeface="Cambria Math" panose="02040503050406030204" pitchFamily="18" charset="0"/>
                              </a:rPr>
                              <m:t>𝑛</m:t>
                            </m:r>
                          </m:num>
                          <m:den>
                            <m:r>
                              <a:rPr lang="en-US" altLang="zh-CN" sz="1600" i="1">
                                <a:solidFill>
                                  <a:prstClr val="black"/>
                                </a:solidFill>
                                <a:latin typeface="Cambria Math" panose="02040503050406030204" pitchFamily="18" charset="0"/>
                              </a:rPr>
                              <m:t>h</m:t>
                            </m:r>
                          </m:den>
                        </m:f>
                      </m:e>
                    </m:nary>
                    <m:r>
                      <a:rPr lang="en-US" altLang="zh-CN" sz="1600" i="1" smtClean="0">
                        <a:solidFill>
                          <a:prstClr val="black"/>
                        </a:solidFill>
                        <a:latin typeface="Cambria Math" panose="02040503050406030204" pitchFamily="18" charset="0"/>
                      </a:rPr>
                      <m:t>)</m:t>
                    </m:r>
                    <m:f>
                      <m:fPr>
                        <m:ctrlPr>
                          <a:rPr lang="en-US" altLang="zh-CN" sz="1600" i="1" smtClean="0">
                            <a:solidFill>
                              <a:prstClr val="black"/>
                            </a:solidFill>
                            <a:latin typeface="Cambria Math" panose="02040503050406030204" pitchFamily="18" charset="0"/>
                          </a:rPr>
                        </m:ctrlPr>
                      </m:fPr>
                      <m:num>
                        <m:r>
                          <m:rPr>
                            <m:sty m:val="p"/>
                          </m:rPr>
                          <a:rPr lang="en-US" altLang="zh-CN" sz="1600" smtClean="0">
                            <a:solidFill>
                              <a:prstClr val="black"/>
                            </a:solidFill>
                            <a:latin typeface="Cambria Math" panose="02040503050406030204" pitchFamily="18" charset="0"/>
                          </a:rPr>
                          <m:t>sin</m:t>
                        </m:r>
                        <m:r>
                          <a:rPr lang="en-US" altLang="zh-CN" sz="1600" i="1" smtClean="0">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𝜋</m:t>
                        </m:r>
                        <m:f>
                          <m:fPr>
                            <m:ctrlPr>
                              <a:rPr lang="en-US" altLang="zh-CN" sz="1600" i="1" smtClean="0">
                                <a:solidFill>
                                  <a:prstClr val="black"/>
                                </a:solidFill>
                                <a:latin typeface="Cambria Math" panose="02040503050406030204" pitchFamily="18" charset="0"/>
                              </a:rPr>
                            </m:ctrlPr>
                          </m:fPr>
                          <m:num>
                            <m:r>
                              <a:rPr lang="en-US" altLang="zh-CN" sz="1600" i="1" smtClean="0">
                                <a:solidFill>
                                  <a:prstClr val="black"/>
                                </a:solidFill>
                                <a:latin typeface="Cambria Math" panose="02040503050406030204" pitchFamily="18" charset="0"/>
                              </a:rPr>
                              <m:t>𝑝𝑁</m:t>
                            </m:r>
                          </m:num>
                          <m:den>
                            <m:r>
                              <a:rPr lang="en-US" altLang="zh-CN" sz="1600" i="1" smtClean="0">
                                <a:solidFill>
                                  <a:prstClr val="black"/>
                                </a:solidFill>
                                <a:latin typeface="Cambria Math" panose="02040503050406030204" pitchFamily="18" charset="0"/>
                              </a:rPr>
                              <m:t>h</m:t>
                            </m:r>
                          </m:den>
                        </m:f>
                        <m:r>
                          <a:rPr lang="en-US" altLang="zh-CN" sz="1600" i="1" smtClean="0">
                            <a:solidFill>
                              <a:prstClr val="black"/>
                            </a:solidFill>
                            <a:latin typeface="Cambria Math" panose="02040503050406030204" pitchFamily="18" charset="0"/>
                          </a:rPr>
                          <m:t>)</m:t>
                        </m:r>
                      </m:num>
                      <m:den>
                        <m:r>
                          <m:rPr>
                            <m:sty m:val="p"/>
                          </m:rPr>
                          <a:rPr lang="en-US" altLang="zh-CN" sz="1600">
                            <a:solidFill>
                              <a:prstClr val="black"/>
                            </a:solidFill>
                            <a:latin typeface="Cambria Math" panose="02040503050406030204" pitchFamily="18" charset="0"/>
                          </a:rPr>
                          <m:t>sin</m:t>
                        </m:r>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𝜋</m:t>
                        </m:r>
                        <m:f>
                          <m:fPr>
                            <m:ctrlPr>
                              <a:rPr lang="en-US" altLang="zh-CN" sz="1600" i="1">
                                <a:solidFill>
                                  <a:prstClr val="black"/>
                                </a:solidFill>
                                <a:latin typeface="Cambria Math" panose="02040503050406030204" pitchFamily="18" charset="0"/>
                              </a:rPr>
                            </m:ctrlPr>
                          </m:fPr>
                          <m:num>
                            <m:r>
                              <a:rPr lang="en-US" altLang="zh-CN" sz="1600" i="1">
                                <a:solidFill>
                                  <a:prstClr val="black"/>
                                </a:solidFill>
                                <a:latin typeface="Cambria Math" panose="02040503050406030204" pitchFamily="18" charset="0"/>
                              </a:rPr>
                              <m:t>𝑝</m:t>
                            </m:r>
                          </m:num>
                          <m:den>
                            <m:r>
                              <a:rPr lang="en-US" altLang="zh-CN" sz="1600" i="1" smtClean="0">
                                <a:solidFill>
                                  <a:prstClr val="black"/>
                                </a:solidFill>
                                <a:latin typeface="Cambria Math" panose="02040503050406030204" pitchFamily="18" charset="0"/>
                              </a:rPr>
                              <m:t>h</m:t>
                            </m:r>
                          </m:den>
                        </m:f>
                        <m:r>
                          <a:rPr lang="en-US" altLang="zh-CN" sz="1600" i="1">
                            <a:solidFill>
                              <a:prstClr val="black"/>
                            </a:solidFill>
                            <a:latin typeface="Cambria Math" panose="02040503050406030204" pitchFamily="18" charset="0"/>
                          </a:rPr>
                          <m:t>)</m:t>
                        </m:r>
                      </m:den>
                    </m:f>
                    <m:r>
                      <m:rPr>
                        <m:sty m:val="p"/>
                      </m:rPr>
                      <a:rPr lang="en-US" altLang="zh-CN" sz="1600" smtClean="0">
                        <a:solidFill>
                          <a:prstClr val="black"/>
                        </a:solidFill>
                        <a:latin typeface="Cambria Math" panose="02040503050406030204" pitchFamily="18" charset="0"/>
                      </a:rPr>
                      <m:t>exp</m:t>
                    </m:r>
                    <m:r>
                      <a:rPr lang="en-US" altLang="zh-CN" sz="1600" i="1" smtClean="0">
                        <a:solidFill>
                          <a:prstClr val="black"/>
                        </a:solidFill>
                        <a:latin typeface="Cambria Math" panose="02040503050406030204" pitchFamily="18" charset="0"/>
                      </a:rPr>
                      <m:t>⁡(</m:t>
                    </m:r>
                  </m:oMath>
                </a14:m>
                <a:r>
                  <a:rPr lang="en-US" altLang="zh-CN" sz="1600" dirty="0" smtClean="0">
                    <a:solidFill>
                      <a:prstClr val="black"/>
                    </a:solidFill>
                  </a:rPr>
                  <a:t>i</a:t>
                </a:r>
                <a14:m>
                  <m:oMath xmlns:m="http://schemas.openxmlformats.org/officeDocument/2006/math">
                    <m:r>
                      <a:rPr lang="zh-CN" altLang="en-US" sz="1600" i="1" smtClean="0">
                        <a:solidFill>
                          <a:prstClr val="black"/>
                        </a:solidFill>
                        <a:latin typeface="Cambria Math" panose="02040503050406030204" pitchFamily="18" charset="0"/>
                      </a:rPr>
                      <m:t>𝜋</m:t>
                    </m:r>
                    <m:r>
                      <a:rPr lang="en-US" altLang="zh-CN" sz="1600" i="1">
                        <a:solidFill>
                          <a:prstClr val="black"/>
                        </a:solidFill>
                        <a:latin typeface="Cambria Math" panose="02040503050406030204" pitchFamily="18" charset="0"/>
                      </a:rPr>
                      <m:t>𝑝</m:t>
                    </m:r>
                    <m:f>
                      <m:fPr>
                        <m:ctrlPr>
                          <a:rPr lang="en-US" altLang="zh-CN" sz="1600" i="1">
                            <a:solidFill>
                              <a:prstClr val="black"/>
                            </a:solidFill>
                            <a:latin typeface="Cambria Math" panose="02040503050406030204" pitchFamily="18" charset="0"/>
                          </a:rPr>
                        </m:ctrlPr>
                      </m:fPr>
                      <m:num>
                        <m:r>
                          <a:rPr lang="en-US" altLang="zh-CN" sz="1600" i="1" smtClean="0">
                            <a:solidFill>
                              <a:prstClr val="black"/>
                            </a:solidFill>
                            <a:latin typeface="Cambria Math" panose="02040503050406030204" pitchFamily="18" charset="0"/>
                          </a:rPr>
                          <m:t>(</m:t>
                        </m:r>
                        <m:r>
                          <a:rPr lang="en-US" altLang="zh-CN" sz="1600" i="1" smtClean="0">
                            <a:solidFill>
                              <a:prstClr val="black"/>
                            </a:solidFill>
                            <a:latin typeface="Cambria Math" panose="02040503050406030204" pitchFamily="18" charset="0"/>
                          </a:rPr>
                          <m:t>𝑁</m:t>
                        </m:r>
                        <m:r>
                          <a:rPr lang="en-US" altLang="zh-CN" sz="1600" i="1">
                            <a:solidFill>
                              <a:prstClr val="black"/>
                            </a:solidFill>
                            <a:latin typeface="Cambria Math" panose="02040503050406030204" pitchFamily="18" charset="0"/>
                          </a:rPr>
                          <m:t>+</m:t>
                        </m:r>
                        <m:sSub>
                          <m:sSubPr>
                            <m:ctrlPr>
                              <a:rPr lang="en-US" altLang="zh-CN" sz="1600" i="1" smtClean="0">
                                <a:solidFill>
                                  <a:prstClr val="black"/>
                                </a:solidFill>
                                <a:latin typeface="Cambria Math" panose="02040503050406030204" pitchFamily="18" charset="0"/>
                              </a:rPr>
                            </m:ctrlPr>
                          </m:sSubPr>
                          <m:e>
                            <m:r>
                              <a:rPr lang="en-US" altLang="zh-CN" sz="1600" i="1" smtClean="0">
                                <a:solidFill>
                                  <a:prstClr val="black"/>
                                </a:solidFill>
                                <a:latin typeface="Cambria Math" panose="02040503050406030204" pitchFamily="18" charset="0"/>
                              </a:rPr>
                              <m:t>𝑁</m:t>
                            </m:r>
                          </m:e>
                          <m:sub>
                            <m:r>
                              <a:rPr lang="en-US" altLang="zh-CN" sz="1600" i="1" smtClean="0">
                                <a:solidFill>
                                  <a:prstClr val="black"/>
                                </a:solidFill>
                                <a:latin typeface="Cambria Math" panose="02040503050406030204" pitchFamily="18" charset="0"/>
                              </a:rPr>
                              <m:t>𝑔</m:t>
                            </m:r>
                          </m:sub>
                        </m:sSub>
                        <m:r>
                          <a:rPr lang="en-US" altLang="zh-CN" sz="1600" i="1" smtClean="0">
                            <a:solidFill>
                              <a:prstClr val="black"/>
                            </a:solidFill>
                            <a:latin typeface="Cambria Math" panose="02040503050406030204" pitchFamily="18" charset="0"/>
                          </a:rPr>
                          <m:t>)(</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smtClean="0">
                                <a:solidFill>
                                  <a:prstClr val="black"/>
                                </a:solidFill>
                                <a:latin typeface="Cambria Math" panose="02040503050406030204" pitchFamily="18" charset="0"/>
                              </a:rPr>
                              <m:t>𝑡</m:t>
                            </m:r>
                          </m:sub>
                        </m:sSub>
                        <m:r>
                          <a:rPr lang="en-US" altLang="zh-CN" sz="1600" i="1" smtClean="0">
                            <a:solidFill>
                              <a:prstClr val="black"/>
                            </a:solidFill>
                            <a:latin typeface="Cambria Math" panose="02040503050406030204" pitchFamily="18" charset="0"/>
                          </a:rPr>
                          <m:t>−1)</m:t>
                        </m:r>
                      </m:num>
                      <m:den>
                        <m:r>
                          <a:rPr lang="en-US" altLang="zh-CN" sz="1600" i="1">
                            <a:solidFill>
                              <a:prstClr val="black"/>
                            </a:solidFill>
                            <a:latin typeface="Cambria Math" panose="02040503050406030204" pitchFamily="18" charset="0"/>
                          </a:rPr>
                          <m:t>h</m:t>
                        </m:r>
                      </m:den>
                    </m:f>
                    <m:r>
                      <a:rPr lang="en-US" altLang="zh-CN" sz="1600" smtClean="0">
                        <a:solidFill>
                          <a:prstClr val="black"/>
                        </a:solidFill>
                        <a:latin typeface="Cambria Math" panose="02040503050406030204" pitchFamily="18" charset="0"/>
                      </a:rPr>
                      <m:t>)</m:t>
                    </m:r>
                    <m:f>
                      <m:fPr>
                        <m:ctrlPr>
                          <a:rPr lang="en-US" altLang="zh-CN" sz="1600" i="1">
                            <a:solidFill>
                              <a:prstClr val="black"/>
                            </a:solidFill>
                            <a:latin typeface="Cambria Math" panose="02040503050406030204" pitchFamily="18" charset="0"/>
                          </a:rPr>
                        </m:ctrlPr>
                      </m:fPr>
                      <m:num>
                        <m:r>
                          <m:rPr>
                            <m:sty m:val="p"/>
                          </m:rPr>
                          <a:rPr lang="en-US" altLang="zh-CN" sz="1600">
                            <a:solidFill>
                              <a:prstClr val="black"/>
                            </a:solidFill>
                            <a:latin typeface="Cambria Math" panose="02040503050406030204" pitchFamily="18" charset="0"/>
                          </a:rPr>
                          <m:t>sin</m:t>
                        </m:r>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𝜋</m:t>
                        </m:r>
                        <m:f>
                          <m:fPr>
                            <m:ctrlPr>
                              <a:rPr lang="en-US" altLang="zh-CN" sz="1600" i="1">
                                <a:solidFill>
                                  <a:prstClr val="black"/>
                                </a:solidFill>
                                <a:latin typeface="Cambria Math" panose="02040503050406030204" pitchFamily="18" charset="0"/>
                              </a:rPr>
                            </m:ctrlPr>
                          </m:fPr>
                          <m:num>
                            <m:r>
                              <a:rPr lang="en-US" altLang="zh-CN" sz="1600" i="1">
                                <a:solidFill>
                                  <a:prstClr val="black"/>
                                </a:solidFill>
                                <a:latin typeface="Cambria Math" panose="02040503050406030204" pitchFamily="18" charset="0"/>
                              </a:rPr>
                              <m:t>𝑝</m:t>
                            </m:r>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𝑁</m:t>
                            </m:r>
                            <m:r>
                              <a:rPr lang="en-US" altLang="zh-CN" sz="1600" i="1">
                                <a:solidFill>
                                  <a:prstClr val="black"/>
                                </a:solidFill>
                                <a:latin typeface="Cambria Math" panose="02040503050406030204" pitchFamily="18" charset="0"/>
                              </a:rPr>
                              <m:t>+</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𝑔</m:t>
                                </m:r>
                              </m:sub>
                            </m:sSub>
                            <m:r>
                              <a:rPr lang="en-US" altLang="zh-CN" sz="1600" i="1">
                                <a:solidFill>
                                  <a:prstClr val="black"/>
                                </a:solidFill>
                                <a:latin typeface="Cambria Math" panose="02040503050406030204" pitchFamily="18" charset="0"/>
                              </a:rPr>
                              <m:t>)</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𝑡</m:t>
                                </m:r>
                              </m:sub>
                            </m:sSub>
                          </m:num>
                          <m:den>
                            <m:r>
                              <a:rPr lang="en-US" altLang="zh-CN" sz="1600" i="1">
                                <a:solidFill>
                                  <a:prstClr val="black"/>
                                </a:solidFill>
                                <a:latin typeface="Cambria Math" panose="02040503050406030204" pitchFamily="18" charset="0"/>
                              </a:rPr>
                              <m:t>h</m:t>
                            </m:r>
                          </m:den>
                        </m:f>
                        <m:r>
                          <a:rPr lang="en-US" altLang="zh-CN" sz="1600" i="1">
                            <a:solidFill>
                              <a:prstClr val="black"/>
                            </a:solidFill>
                            <a:latin typeface="Cambria Math" panose="02040503050406030204" pitchFamily="18" charset="0"/>
                          </a:rPr>
                          <m:t>)</m:t>
                        </m:r>
                      </m:num>
                      <m:den>
                        <m:r>
                          <m:rPr>
                            <m:sty m:val="p"/>
                          </m:rPr>
                          <a:rPr lang="en-US" altLang="zh-CN" sz="1600">
                            <a:solidFill>
                              <a:prstClr val="black"/>
                            </a:solidFill>
                            <a:latin typeface="Cambria Math" panose="02040503050406030204" pitchFamily="18" charset="0"/>
                          </a:rPr>
                          <m:t>sin</m:t>
                        </m:r>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𝜋</m:t>
                        </m:r>
                        <m:f>
                          <m:fPr>
                            <m:ctrlPr>
                              <a:rPr lang="en-US" altLang="zh-CN" sz="1600" i="1">
                                <a:solidFill>
                                  <a:prstClr val="black"/>
                                </a:solidFill>
                                <a:latin typeface="Cambria Math" panose="02040503050406030204" pitchFamily="18" charset="0"/>
                              </a:rPr>
                            </m:ctrlPr>
                          </m:fPr>
                          <m:num>
                            <m:r>
                              <a:rPr lang="en-US" altLang="zh-CN" sz="1600" i="1">
                                <a:solidFill>
                                  <a:prstClr val="black"/>
                                </a:solidFill>
                                <a:latin typeface="Cambria Math" panose="02040503050406030204" pitchFamily="18" charset="0"/>
                              </a:rPr>
                              <m:t>𝑝</m:t>
                            </m:r>
                            <m:r>
                              <a:rPr lang="en-US" altLang="zh-CN" sz="1600" i="1">
                                <a:solidFill>
                                  <a:prstClr val="black"/>
                                </a:solidFill>
                                <a:latin typeface="Cambria Math" panose="02040503050406030204" pitchFamily="18" charset="0"/>
                              </a:rPr>
                              <m:t>(</m:t>
                            </m:r>
                            <m:r>
                              <a:rPr lang="en-US" altLang="zh-CN" sz="1600" i="1">
                                <a:solidFill>
                                  <a:prstClr val="black"/>
                                </a:solidFill>
                                <a:latin typeface="Cambria Math" panose="02040503050406030204" pitchFamily="18" charset="0"/>
                              </a:rPr>
                              <m:t>𝑁</m:t>
                            </m:r>
                            <m:r>
                              <a:rPr lang="en-US" altLang="zh-CN" sz="1600" i="1">
                                <a:solidFill>
                                  <a:prstClr val="black"/>
                                </a:solidFill>
                                <a:latin typeface="Cambria Math" panose="02040503050406030204" pitchFamily="18" charset="0"/>
                              </a:rPr>
                              <m:t>+</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𝑔</m:t>
                                </m:r>
                              </m:sub>
                            </m:sSub>
                            <m:r>
                              <a:rPr lang="en-US" altLang="zh-CN" sz="1600" i="1">
                                <a:solidFill>
                                  <a:prstClr val="black"/>
                                </a:solidFill>
                                <a:latin typeface="Cambria Math" panose="02040503050406030204" pitchFamily="18" charset="0"/>
                              </a:rPr>
                              <m:t>)</m:t>
                            </m:r>
                          </m:num>
                          <m:den>
                            <m:r>
                              <a:rPr lang="en-US" altLang="zh-CN" sz="1600" i="1">
                                <a:solidFill>
                                  <a:prstClr val="black"/>
                                </a:solidFill>
                                <a:latin typeface="Cambria Math" panose="02040503050406030204" pitchFamily="18" charset="0"/>
                              </a:rPr>
                              <m:t>h</m:t>
                            </m:r>
                          </m:den>
                        </m:f>
                        <m:r>
                          <a:rPr lang="en-US" altLang="zh-CN" sz="1600" i="1">
                            <a:solidFill>
                              <a:prstClr val="black"/>
                            </a:solidFill>
                            <a:latin typeface="Cambria Math" panose="02040503050406030204" pitchFamily="18" charset="0"/>
                          </a:rPr>
                          <m:t>)</m:t>
                        </m:r>
                      </m:den>
                    </m:f>
                  </m:oMath>
                </a14:m>
                <a:endParaRPr lang="zh-CN" altLang="en-US" sz="1600" dirty="0">
                  <a:solidFill>
                    <a:prstClr val="black"/>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619597" y="1608528"/>
                <a:ext cx="8635112" cy="706797"/>
              </a:xfrm>
              <a:prstGeom prst="rect">
                <a:avLst/>
              </a:prstGeom>
              <a:blipFill rotWithShape="0">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3277557" y="3717319"/>
                <a:ext cx="2349361" cy="702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𝑍</m:t>
                          </m:r>
                        </m:e>
                        <m:sub>
                          <m:r>
                            <a:rPr lang="en-US" altLang="zh-CN" sz="1600" i="1">
                              <a:solidFill>
                                <a:prstClr val="black"/>
                              </a:solidFill>
                              <a:latin typeface="Cambria Math" panose="02040503050406030204" pitchFamily="18" charset="0"/>
                              <a:ea typeface="Cambria Math" panose="02040503050406030204" pitchFamily="18" charset="0"/>
                            </a:rPr>
                            <m:t>∥</m:t>
                          </m:r>
                        </m:sub>
                      </m:sSub>
                      <m:d>
                        <m:dPr>
                          <m:ctrlPr>
                            <a:rPr lang="en-US" altLang="zh-CN" sz="1600" i="1">
                              <a:solidFill>
                                <a:prstClr val="black"/>
                              </a:solidFill>
                              <a:latin typeface="Cambria Math" panose="02040503050406030204" pitchFamily="18" charset="0"/>
                            </a:rPr>
                          </m:ctrlPr>
                        </m:dPr>
                        <m:e>
                          <m:r>
                            <a:rPr lang="zh-CN" altLang="en-US" sz="1600" i="1" smtClean="0">
                              <a:solidFill>
                                <a:prstClr val="black"/>
                              </a:solidFill>
                              <a:latin typeface="Cambria Math" panose="02040503050406030204" pitchFamily="18" charset="0"/>
                            </a:rPr>
                            <m:t>𝜔</m:t>
                          </m:r>
                        </m:e>
                      </m:d>
                      <m:r>
                        <a:rPr lang="en-US" altLang="zh-CN" sz="1600" i="1" smtClean="0">
                          <a:solidFill>
                            <a:prstClr val="black"/>
                          </a:solidFill>
                          <a:latin typeface="Cambria Math" panose="02040503050406030204" pitchFamily="18" charset="0"/>
                        </a:rPr>
                        <m:t>=</m:t>
                      </m:r>
                      <m:f>
                        <m:fPr>
                          <m:ctrlPr>
                            <a:rPr lang="en-US" altLang="zh-CN" sz="1600" i="1" smtClean="0">
                              <a:solidFill>
                                <a:prstClr val="black"/>
                              </a:solidFill>
                              <a:latin typeface="Cambria Math" panose="02040503050406030204" pitchFamily="18" charset="0"/>
                            </a:rPr>
                          </m:ctrlPr>
                        </m:fPr>
                        <m:num>
                          <m:sSub>
                            <m:sSubPr>
                              <m:ctrlPr>
                                <a:rPr lang="en-US" altLang="zh-CN" sz="1600" i="1" smtClean="0">
                                  <a:solidFill>
                                    <a:prstClr val="black"/>
                                  </a:solidFill>
                                  <a:latin typeface="Cambria Math" panose="02040503050406030204" pitchFamily="18" charset="0"/>
                                </a:rPr>
                              </m:ctrlPr>
                            </m:sSubPr>
                            <m:e>
                              <m:r>
                                <a:rPr lang="en-US" altLang="zh-CN" sz="1600" i="1" smtClean="0">
                                  <a:solidFill>
                                    <a:prstClr val="black"/>
                                  </a:solidFill>
                                  <a:latin typeface="Cambria Math" panose="02040503050406030204" pitchFamily="18" charset="0"/>
                                </a:rPr>
                                <m:t>𝑅</m:t>
                              </m:r>
                            </m:e>
                            <m:sub>
                              <m:r>
                                <a:rPr lang="en-US" altLang="zh-CN" sz="1600" i="1" smtClean="0">
                                  <a:solidFill>
                                    <a:prstClr val="black"/>
                                  </a:solidFill>
                                  <a:latin typeface="Cambria Math" panose="02040503050406030204" pitchFamily="18" charset="0"/>
                                </a:rPr>
                                <m:t>𝑠</m:t>
                              </m:r>
                            </m:sub>
                          </m:sSub>
                        </m:num>
                        <m:den>
                          <m:r>
                            <a:rPr lang="en-US" altLang="zh-CN" sz="1600" i="1" smtClean="0">
                              <a:solidFill>
                                <a:prstClr val="black"/>
                              </a:solidFill>
                              <a:latin typeface="Cambria Math" panose="02040503050406030204" pitchFamily="18" charset="0"/>
                            </a:rPr>
                            <m:t>1+</m:t>
                          </m:r>
                          <m:r>
                            <a:rPr lang="en-US" altLang="zh-CN" sz="1600" i="1" smtClean="0">
                              <a:solidFill>
                                <a:prstClr val="black"/>
                              </a:solidFill>
                              <a:latin typeface="Cambria Math" panose="02040503050406030204" pitchFamily="18" charset="0"/>
                            </a:rPr>
                            <m:t>𝑖𝑄</m:t>
                          </m:r>
                          <m:d>
                            <m:dPr>
                              <m:ctrlPr>
                                <a:rPr lang="en-US" altLang="zh-CN" sz="1600" i="1" smtClean="0">
                                  <a:solidFill>
                                    <a:prstClr val="black"/>
                                  </a:solidFill>
                                  <a:latin typeface="Cambria Math" panose="02040503050406030204" pitchFamily="18" charset="0"/>
                                </a:rPr>
                              </m:ctrlPr>
                            </m:dPr>
                            <m:e>
                              <m:f>
                                <m:fPr>
                                  <m:ctrlPr>
                                    <a:rPr lang="en-US" altLang="zh-CN" sz="1600" i="1" smtClean="0">
                                      <a:solidFill>
                                        <a:prstClr val="black"/>
                                      </a:solidFill>
                                      <a:latin typeface="Cambria Math" panose="02040503050406030204" pitchFamily="18" charset="0"/>
                                    </a:rPr>
                                  </m:ctrlPr>
                                </m:fPr>
                                <m:num>
                                  <m:sSub>
                                    <m:sSubPr>
                                      <m:ctrlPr>
                                        <a:rPr lang="en-US" altLang="zh-CN" sz="1600" i="1" smtClean="0">
                                          <a:solidFill>
                                            <a:prstClr val="black"/>
                                          </a:solidFill>
                                          <a:latin typeface="Cambria Math" panose="02040503050406030204" pitchFamily="18" charset="0"/>
                                        </a:rPr>
                                      </m:ctrlPr>
                                    </m:sSubPr>
                                    <m:e>
                                      <m:r>
                                        <a:rPr lang="zh-CN" altLang="en-US" sz="1600" i="1" smtClean="0">
                                          <a:solidFill>
                                            <a:prstClr val="black"/>
                                          </a:solidFill>
                                          <a:latin typeface="Cambria Math" panose="02040503050406030204" pitchFamily="18" charset="0"/>
                                        </a:rPr>
                                        <m:t>𝜔</m:t>
                                      </m:r>
                                    </m:e>
                                    <m:sub>
                                      <m:r>
                                        <a:rPr lang="en-US" altLang="zh-CN" sz="1600" i="1" smtClean="0">
                                          <a:solidFill>
                                            <a:prstClr val="black"/>
                                          </a:solidFill>
                                          <a:latin typeface="Cambria Math" panose="02040503050406030204" pitchFamily="18" charset="0"/>
                                        </a:rPr>
                                        <m:t>𝑟</m:t>
                                      </m:r>
                                    </m:sub>
                                  </m:sSub>
                                </m:num>
                                <m:den>
                                  <m:r>
                                    <a:rPr lang="zh-CN" altLang="en-US" sz="1600" i="1" smtClean="0">
                                      <a:solidFill>
                                        <a:prstClr val="black"/>
                                      </a:solidFill>
                                      <a:latin typeface="Cambria Math" panose="02040503050406030204" pitchFamily="18" charset="0"/>
                                    </a:rPr>
                                    <m:t>𝜔</m:t>
                                  </m:r>
                                </m:den>
                              </m:f>
                              <m:r>
                                <a:rPr lang="en-US" altLang="zh-CN" sz="1600" i="1" smtClean="0">
                                  <a:solidFill>
                                    <a:prstClr val="black"/>
                                  </a:solidFill>
                                  <a:latin typeface="Cambria Math" panose="02040503050406030204" pitchFamily="18" charset="0"/>
                                </a:rPr>
                                <m:t>−</m:t>
                              </m:r>
                              <m:f>
                                <m:fPr>
                                  <m:ctrlPr>
                                    <a:rPr lang="en-US" altLang="zh-CN" sz="1600" i="1">
                                      <a:solidFill>
                                        <a:prstClr val="black"/>
                                      </a:solidFill>
                                      <a:latin typeface="Cambria Math" panose="02040503050406030204" pitchFamily="18" charset="0"/>
                                    </a:rPr>
                                  </m:ctrlPr>
                                </m:fPr>
                                <m:num>
                                  <m:r>
                                    <a:rPr lang="zh-CN" altLang="en-US" sz="1600" i="1">
                                      <a:solidFill>
                                        <a:prstClr val="black"/>
                                      </a:solidFill>
                                      <a:latin typeface="Cambria Math" panose="02040503050406030204" pitchFamily="18" charset="0"/>
                                    </a:rPr>
                                    <m:t>𝜔</m:t>
                                  </m:r>
                                </m:num>
                                <m:den>
                                  <m:sSub>
                                    <m:sSubPr>
                                      <m:ctrlPr>
                                        <a:rPr lang="en-US" altLang="zh-CN" sz="1600" i="1">
                                          <a:solidFill>
                                            <a:prstClr val="black"/>
                                          </a:solidFill>
                                          <a:latin typeface="Cambria Math" panose="02040503050406030204" pitchFamily="18" charset="0"/>
                                        </a:rPr>
                                      </m:ctrlPr>
                                    </m:sSubPr>
                                    <m:e>
                                      <m:r>
                                        <a:rPr lang="zh-CN" altLang="en-US" sz="1600" i="1">
                                          <a:solidFill>
                                            <a:prstClr val="black"/>
                                          </a:solidFill>
                                          <a:latin typeface="Cambria Math" panose="02040503050406030204" pitchFamily="18" charset="0"/>
                                        </a:rPr>
                                        <m:t>𝜔</m:t>
                                      </m:r>
                                    </m:e>
                                    <m:sub>
                                      <m:r>
                                        <a:rPr lang="en-US" altLang="zh-CN" sz="1600" i="1">
                                          <a:solidFill>
                                            <a:prstClr val="black"/>
                                          </a:solidFill>
                                          <a:latin typeface="Cambria Math" panose="02040503050406030204" pitchFamily="18" charset="0"/>
                                        </a:rPr>
                                        <m:t>𝑟</m:t>
                                      </m:r>
                                    </m:sub>
                                  </m:sSub>
                                </m:den>
                              </m:f>
                            </m:e>
                          </m:d>
                        </m:den>
                      </m:f>
                    </m:oMath>
                  </m:oMathPara>
                </a14:m>
                <a:endParaRPr lang="zh-CN" altLang="en-US" sz="1600" dirty="0">
                  <a:solidFill>
                    <a:prstClr val="black"/>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3277557" y="3717319"/>
                <a:ext cx="2349361" cy="702565"/>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564242" y="4893134"/>
                <a:ext cx="8472150" cy="91749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altLang="zh-CN" sz="1600" i="1" smtClean="0">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𝑓</m:t>
                          </m:r>
                        </m:e>
                        <m:sub>
                          <m:r>
                            <a:rPr lang="en-US" altLang="zh-CN" sz="1600" i="1">
                              <a:solidFill>
                                <a:prstClr val="black"/>
                              </a:solidFill>
                              <a:latin typeface="Cambria Math" panose="02040503050406030204" pitchFamily="18" charset="0"/>
                            </a:rPr>
                            <m:t>𝑛</m:t>
                          </m:r>
                          <m:r>
                            <a:rPr lang="en-US" altLang="zh-CN" sz="1600" i="1" smtClean="0">
                              <a:solidFill>
                                <a:prstClr val="black"/>
                              </a:solidFill>
                              <a:latin typeface="Cambria Math" panose="02040503050406030204" pitchFamily="18" charset="0"/>
                            </a:rPr>
                            <m:t>𝑝</m:t>
                          </m:r>
                        </m:sub>
                      </m:sSub>
                      <m:r>
                        <a:rPr lang="en-US" altLang="zh-CN" sz="1600" i="1" smtClean="0">
                          <a:solidFill>
                            <a:prstClr val="black"/>
                          </a:solidFill>
                          <a:latin typeface="Cambria Math" panose="02040503050406030204" pitchFamily="18" charset="0"/>
                          <a:ea typeface="Cambria Math" panose="02040503050406030204" pitchFamily="18" charset="0"/>
                        </a:rPr>
                        <m:t>≈</m:t>
                      </m:r>
                      <m:sSub>
                        <m:sSubPr>
                          <m:ctrlPr>
                            <a:rPr lang="en-US" altLang="zh-CN" sz="1600" i="1" smtClean="0">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smtClean="0">
                              <a:solidFill>
                                <a:prstClr val="black"/>
                              </a:solidFill>
                              <a:latin typeface="Cambria Math" panose="02040503050406030204" pitchFamily="18" charset="0"/>
                            </a:rPr>
                            <m:t>𝑡</m:t>
                          </m:r>
                        </m:sub>
                      </m:sSub>
                      <m:f>
                        <m:fPr>
                          <m:ctrlPr>
                            <a:rPr lang="en-US" altLang="zh-CN" sz="1600" i="1">
                              <a:solidFill>
                                <a:prstClr val="black"/>
                              </a:solidFill>
                              <a:latin typeface="Cambria Math" panose="02040503050406030204" pitchFamily="18" charset="0"/>
                            </a:rPr>
                          </m:ctrlPr>
                        </m:fPr>
                        <m:num>
                          <m:r>
                            <m:rPr>
                              <m:sty m:val="p"/>
                            </m:rPr>
                            <a:rPr lang="en-US" altLang="zh-CN" sz="1600">
                              <a:solidFill>
                                <a:prstClr val="black"/>
                              </a:solidFill>
                              <a:latin typeface="Cambria Math" panose="02040503050406030204" pitchFamily="18" charset="0"/>
                            </a:rPr>
                            <m:t>sin</m:t>
                          </m:r>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𝜋</m:t>
                          </m:r>
                          <m:f>
                            <m:fPr>
                              <m:ctrlPr>
                                <a:rPr lang="en-US" altLang="zh-CN" sz="1600" i="1">
                                  <a:solidFill>
                                    <a:prstClr val="black"/>
                                  </a:solidFill>
                                  <a:latin typeface="Cambria Math" panose="02040503050406030204" pitchFamily="18" charset="0"/>
                                </a:rPr>
                              </m:ctrlPr>
                            </m:fPr>
                            <m:num>
                              <m:r>
                                <a:rPr lang="en-US" altLang="zh-CN" sz="1600" i="1">
                                  <a:solidFill>
                                    <a:prstClr val="black"/>
                                  </a:solidFill>
                                  <a:latin typeface="Cambria Math" panose="02040503050406030204" pitchFamily="18" charset="0"/>
                                </a:rPr>
                                <m:t>𝑝</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𝑡</m:t>
                                  </m:r>
                                </m:sub>
                              </m:sSub>
                              <m:r>
                                <a:rPr lang="en-US" altLang="zh-CN" sz="1600" i="1">
                                  <a:solidFill>
                                    <a:prstClr val="black"/>
                                  </a:solidFill>
                                  <a:latin typeface="Cambria Math" panose="02040503050406030204" pitchFamily="18" charset="0"/>
                                </a:rPr>
                                <m:t>𝑁</m:t>
                              </m:r>
                            </m:num>
                            <m:den>
                              <m:r>
                                <a:rPr lang="en-US" altLang="zh-CN" sz="1600" i="1">
                                  <a:solidFill>
                                    <a:prstClr val="black"/>
                                  </a:solidFill>
                                  <a:latin typeface="Cambria Math" panose="02040503050406030204" pitchFamily="18" charset="0"/>
                                </a:rPr>
                                <m:t>h</m:t>
                              </m:r>
                            </m:den>
                          </m:f>
                          <m:r>
                            <a:rPr lang="en-US" altLang="zh-CN" sz="1600" i="1">
                              <a:solidFill>
                                <a:prstClr val="black"/>
                              </a:solidFill>
                              <a:latin typeface="Cambria Math" panose="02040503050406030204" pitchFamily="18" charset="0"/>
                            </a:rPr>
                            <m:t>)</m:t>
                          </m:r>
                        </m:num>
                        <m:den>
                          <m:r>
                            <m:rPr>
                              <m:sty m:val="p"/>
                            </m:rPr>
                            <a:rPr lang="en-US" altLang="zh-CN" sz="1600">
                              <a:solidFill>
                                <a:prstClr val="black"/>
                              </a:solidFill>
                              <a:latin typeface="Cambria Math" panose="02040503050406030204" pitchFamily="18" charset="0"/>
                            </a:rPr>
                            <m:t>sin</m:t>
                          </m:r>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𝜋</m:t>
                          </m:r>
                          <m:f>
                            <m:fPr>
                              <m:ctrlPr>
                                <a:rPr lang="en-US" altLang="zh-CN" sz="1600" i="1">
                                  <a:solidFill>
                                    <a:prstClr val="black"/>
                                  </a:solidFill>
                                  <a:latin typeface="Cambria Math" panose="02040503050406030204" pitchFamily="18" charset="0"/>
                                </a:rPr>
                              </m:ctrlPr>
                            </m:fPr>
                            <m:num>
                              <m:r>
                                <a:rPr lang="en-US" altLang="zh-CN" sz="1600" i="1">
                                  <a:solidFill>
                                    <a:prstClr val="black"/>
                                  </a:solidFill>
                                  <a:latin typeface="Cambria Math" panose="02040503050406030204" pitchFamily="18" charset="0"/>
                                </a:rPr>
                                <m:t>𝑝</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𝑡</m:t>
                                  </m:r>
                                </m:sub>
                              </m:sSub>
                            </m:num>
                            <m:den>
                              <m:r>
                                <a:rPr lang="en-US" altLang="zh-CN" sz="1600" i="1">
                                  <a:solidFill>
                                    <a:prstClr val="black"/>
                                  </a:solidFill>
                                  <a:latin typeface="Cambria Math" panose="02040503050406030204" pitchFamily="18" charset="0"/>
                                </a:rPr>
                                <m:t>h</m:t>
                              </m:r>
                            </m:den>
                          </m:f>
                          <m:r>
                            <a:rPr lang="en-US" altLang="zh-CN" sz="1600" i="1">
                              <a:solidFill>
                                <a:prstClr val="black"/>
                              </a:solidFill>
                              <a:latin typeface="Cambria Math" panose="02040503050406030204" pitchFamily="18" charset="0"/>
                            </a:rPr>
                            <m:t>)</m:t>
                          </m:r>
                        </m:den>
                      </m:f>
                      <m:f>
                        <m:fPr>
                          <m:ctrlPr>
                            <a:rPr lang="en-US" altLang="zh-CN" sz="1600" i="1" smtClean="0">
                              <a:solidFill>
                                <a:prstClr val="black"/>
                              </a:solidFill>
                              <a:latin typeface="Cambria Math" panose="02040503050406030204" pitchFamily="18" charset="0"/>
                            </a:rPr>
                          </m:ctrlPr>
                        </m:fPr>
                        <m:num>
                          <m:r>
                            <a:rPr lang="en-US" altLang="zh-CN" sz="1600" i="1" smtClean="0">
                              <a:solidFill>
                                <a:prstClr val="black"/>
                              </a:solidFill>
                              <a:latin typeface="Cambria Math" panose="02040503050406030204" pitchFamily="18" charset="0"/>
                            </a:rPr>
                            <m:t>1</m:t>
                          </m:r>
                        </m:num>
                        <m:den>
                          <m:r>
                            <a:rPr lang="en-US" altLang="zh-CN" sz="1600" i="1" smtClean="0">
                              <a:solidFill>
                                <a:prstClr val="black"/>
                              </a:solidFill>
                              <a:latin typeface="Cambria Math" panose="02040503050406030204" pitchFamily="18" charset="0"/>
                            </a:rPr>
                            <m:t>1+</m:t>
                          </m:r>
                          <m:sSup>
                            <m:sSupPr>
                              <m:ctrlPr>
                                <a:rPr lang="en-US" altLang="zh-CN" sz="1600" i="1" smtClean="0">
                                  <a:solidFill>
                                    <a:prstClr val="black"/>
                                  </a:solidFill>
                                  <a:latin typeface="Cambria Math" panose="02040503050406030204" pitchFamily="18" charset="0"/>
                                </a:rPr>
                              </m:ctrlPr>
                            </m:sSupPr>
                            <m:e>
                              <m:func>
                                <m:funcPr>
                                  <m:ctrlPr>
                                    <a:rPr lang="en-US" altLang="zh-CN" sz="1600" i="1" smtClean="0">
                                      <a:solidFill>
                                        <a:prstClr val="black"/>
                                      </a:solidFill>
                                      <a:latin typeface="Cambria Math" panose="02040503050406030204" pitchFamily="18" charset="0"/>
                                    </a:rPr>
                                  </m:ctrlPr>
                                </m:funcPr>
                                <m:fName>
                                  <m:r>
                                    <m:rPr>
                                      <m:sty m:val="p"/>
                                    </m:rPr>
                                    <a:rPr lang="en-US" altLang="zh-CN" sz="1600" smtClean="0">
                                      <a:solidFill>
                                        <a:prstClr val="black"/>
                                      </a:solidFill>
                                      <a:latin typeface="Cambria Math" panose="02040503050406030204" pitchFamily="18" charset="0"/>
                                    </a:rPr>
                                    <m:t>tan</m:t>
                                  </m:r>
                                </m:fName>
                                <m:e>
                                  <m:r>
                                    <a:rPr lang="zh-CN" altLang="en-US" sz="1600" i="1" smtClean="0">
                                      <a:solidFill>
                                        <a:prstClr val="black"/>
                                      </a:solidFill>
                                      <a:latin typeface="Cambria Math" panose="02040503050406030204" pitchFamily="18" charset="0"/>
                                    </a:rPr>
                                    <m:t>𝜓</m:t>
                                  </m:r>
                                </m:e>
                              </m:func>
                            </m:e>
                            <m:sup>
                              <m:r>
                                <a:rPr lang="en-US" altLang="zh-CN" sz="1600" i="1" smtClean="0">
                                  <a:solidFill>
                                    <a:prstClr val="black"/>
                                  </a:solidFill>
                                  <a:latin typeface="Cambria Math" panose="02040503050406030204" pitchFamily="18" charset="0"/>
                                </a:rPr>
                                <m:t>2</m:t>
                              </m:r>
                            </m:sup>
                          </m:sSup>
                        </m:den>
                      </m:f>
                      <m:d>
                        <m:dPr>
                          <m:begChr m:val="["/>
                          <m:endChr m:val="]"/>
                          <m:ctrlPr>
                            <a:rPr lang="en-US" altLang="zh-CN" sz="1600" i="1" smtClean="0">
                              <a:solidFill>
                                <a:prstClr val="black"/>
                              </a:solidFill>
                              <a:latin typeface="Cambria Math" panose="02040503050406030204" pitchFamily="18" charset="0"/>
                            </a:rPr>
                          </m:ctrlPr>
                        </m:dPr>
                        <m:e>
                          <m:func>
                            <m:funcPr>
                              <m:ctrlPr>
                                <a:rPr lang="en-US" altLang="zh-CN" sz="1600" i="1" smtClean="0">
                                  <a:solidFill>
                                    <a:prstClr val="black"/>
                                  </a:solidFill>
                                  <a:latin typeface="Cambria Math" panose="02040503050406030204" pitchFamily="18" charset="0"/>
                                </a:rPr>
                              </m:ctrlPr>
                            </m:funcPr>
                            <m:fName>
                              <m:r>
                                <m:rPr>
                                  <m:sty m:val="p"/>
                                </m:rPr>
                                <a:rPr lang="en-US" altLang="zh-CN" sz="1600" smtClean="0">
                                  <a:solidFill>
                                    <a:prstClr val="black"/>
                                  </a:solidFill>
                                  <a:latin typeface="Cambria Math" panose="02040503050406030204" pitchFamily="18" charset="0"/>
                                </a:rPr>
                                <m:t>cos</m:t>
                              </m:r>
                            </m:fName>
                            <m:e>
                              <m:d>
                                <m:dPr>
                                  <m:ctrlPr>
                                    <a:rPr lang="en-US" altLang="zh-CN" sz="1600" i="1" smtClean="0">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𝜋</m:t>
                                  </m:r>
                                  <m:r>
                                    <a:rPr lang="en-US" altLang="zh-CN" sz="1600" i="1">
                                      <a:solidFill>
                                        <a:prstClr val="black"/>
                                      </a:solidFill>
                                      <a:latin typeface="Cambria Math" panose="02040503050406030204" pitchFamily="18" charset="0"/>
                                    </a:rPr>
                                    <m:t>𝑝</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𝑡</m:t>
                                      </m:r>
                                    </m:sub>
                                  </m:sSub>
                                  <m:f>
                                    <m:fPr>
                                      <m:ctrlPr>
                                        <a:rPr lang="en-US" altLang="zh-CN" sz="1600" i="1">
                                          <a:solidFill>
                                            <a:prstClr val="black"/>
                                          </a:solidFill>
                                          <a:latin typeface="Cambria Math" panose="02040503050406030204" pitchFamily="18" charset="0"/>
                                        </a:rPr>
                                      </m:ctrlPr>
                                    </m:fPr>
                                    <m:num>
                                      <m:r>
                                        <a:rPr lang="en-US" altLang="zh-CN" sz="1600" i="1">
                                          <a:solidFill>
                                            <a:prstClr val="black"/>
                                          </a:solidFill>
                                          <a:latin typeface="Cambria Math" panose="02040503050406030204" pitchFamily="18" charset="0"/>
                                        </a:rPr>
                                        <m:t>𝑁</m:t>
                                      </m:r>
                                      <m:r>
                                        <a:rPr lang="en-US" altLang="zh-CN" sz="1600" i="1">
                                          <a:solidFill>
                                            <a:prstClr val="black"/>
                                          </a:solidFill>
                                          <a:latin typeface="Cambria Math" panose="02040503050406030204" pitchFamily="18" charset="0"/>
                                        </a:rPr>
                                        <m:t>+1−2</m:t>
                                      </m:r>
                                      <m:r>
                                        <a:rPr lang="en-US" altLang="zh-CN" sz="1600" i="1">
                                          <a:solidFill>
                                            <a:prstClr val="black"/>
                                          </a:solidFill>
                                          <a:latin typeface="Cambria Math" panose="02040503050406030204" pitchFamily="18" charset="0"/>
                                        </a:rPr>
                                        <m:t>𝑛</m:t>
                                      </m:r>
                                    </m:num>
                                    <m:den>
                                      <m:r>
                                        <a:rPr lang="en-US" altLang="zh-CN" sz="1600" i="1">
                                          <a:solidFill>
                                            <a:prstClr val="black"/>
                                          </a:solidFill>
                                          <a:latin typeface="Cambria Math" panose="02040503050406030204" pitchFamily="18" charset="0"/>
                                        </a:rPr>
                                        <m:t>h</m:t>
                                      </m:r>
                                    </m:den>
                                  </m:f>
                                </m:e>
                              </m:d>
                            </m:e>
                          </m:func>
                          <m:r>
                            <a:rPr lang="en-US" altLang="zh-CN" sz="1600" i="1" smtClean="0">
                              <a:solidFill>
                                <a:prstClr val="black"/>
                              </a:solidFill>
                              <a:latin typeface="Cambria Math" panose="02040503050406030204" pitchFamily="18" charset="0"/>
                            </a:rPr>
                            <m:t>+</m:t>
                          </m:r>
                          <m:func>
                            <m:funcPr>
                              <m:ctrlPr>
                                <a:rPr lang="en-US" altLang="zh-CN" sz="1600" i="1">
                                  <a:solidFill>
                                    <a:prstClr val="black"/>
                                  </a:solidFill>
                                  <a:latin typeface="Cambria Math" panose="02040503050406030204" pitchFamily="18" charset="0"/>
                                </a:rPr>
                              </m:ctrlPr>
                            </m:funcPr>
                            <m:fName>
                              <m:r>
                                <m:rPr>
                                  <m:sty m:val="p"/>
                                </m:rPr>
                                <a:rPr lang="en-US" altLang="zh-CN" sz="1600">
                                  <a:solidFill>
                                    <a:prstClr val="black"/>
                                  </a:solidFill>
                                  <a:latin typeface="Cambria Math" panose="02040503050406030204" pitchFamily="18" charset="0"/>
                                </a:rPr>
                                <m:t>tan</m:t>
                              </m:r>
                            </m:fName>
                            <m:e>
                              <m:r>
                                <a:rPr lang="zh-CN" altLang="en-US" sz="1600" i="1">
                                  <a:solidFill>
                                    <a:prstClr val="black"/>
                                  </a:solidFill>
                                  <a:latin typeface="Cambria Math" panose="02040503050406030204" pitchFamily="18" charset="0"/>
                                </a:rPr>
                                <m:t>𝜓</m:t>
                              </m:r>
                              <m:func>
                                <m:funcPr>
                                  <m:ctrlPr>
                                    <a:rPr lang="en-US" altLang="zh-CN" sz="1600" i="1">
                                      <a:solidFill>
                                        <a:prstClr val="black"/>
                                      </a:solidFill>
                                      <a:latin typeface="Cambria Math" panose="02040503050406030204" pitchFamily="18" charset="0"/>
                                    </a:rPr>
                                  </m:ctrlPr>
                                </m:funcPr>
                                <m:fName>
                                  <m:r>
                                    <m:rPr>
                                      <m:sty m:val="p"/>
                                    </m:rPr>
                                    <a:rPr lang="en-US" altLang="zh-CN" sz="1600" smtClean="0">
                                      <a:solidFill>
                                        <a:prstClr val="black"/>
                                      </a:solidFill>
                                      <a:latin typeface="Cambria Math" panose="02040503050406030204" pitchFamily="18" charset="0"/>
                                    </a:rPr>
                                    <m:t>sin</m:t>
                                  </m:r>
                                </m:fName>
                                <m:e>
                                  <m:d>
                                    <m:dPr>
                                      <m:ctrlPr>
                                        <a:rPr lang="en-US" altLang="zh-CN" sz="1600" i="1">
                                          <a:solidFill>
                                            <a:prstClr val="black"/>
                                          </a:solidFill>
                                          <a:latin typeface="Cambria Math" panose="02040503050406030204" pitchFamily="18" charset="0"/>
                                        </a:rPr>
                                      </m:ctrlPr>
                                    </m:dPr>
                                    <m:e>
                                      <m:r>
                                        <a:rPr lang="zh-CN" altLang="en-US" sz="1600" i="1">
                                          <a:solidFill>
                                            <a:prstClr val="black"/>
                                          </a:solidFill>
                                          <a:latin typeface="Cambria Math" panose="02040503050406030204" pitchFamily="18" charset="0"/>
                                        </a:rPr>
                                        <m:t>𝜋</m:t>
                                      </m:r>
                                      <m:r>
                                        <a:rPr lang="en-US" altLang="zh-CN" sz="1600" i="1">
                                          <a:solidFill>
                                            <a:prstClr val="black"/>
                                          </a:solidFill>
                                          <a:latin typeface="Cambria Math" panose="02040503050406030204" pitchFamily="18" charset="0"/>
                                        </a:rPr>
                                        <m:t>𝑝</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𝑡</m:t>
                                          </m:r>
                                        </m:sub>
                                      </m:sSub>
                                      <m:f>
                                        <m:fPr>
                                          <m:ctrlPr>
                                            <a:rPr lang="en-US" altLang="zh-CN" sz="1600" i="1">
                                              <a:solidFill>
                                                <a:prstClr val="black"/>
                                              </a:solidFill>
                                              <a:latin typeface="Cambria Math" panose="02040503050406030204" pitchFamily="18" charset="0"/>
                                            </a:rPr>
                                          </m:ctrlPr>
                                        </m:fPr>
                                        <m:num>
                                          <m:r>
                                            <a:rPr lang="en-US" altLang="zh-CN" sz="1600" i="1">
                                              <a:solidFill>
                                                <a:prstClr val="black"/>
                                              </a:solidFill>
                                              <a:latin typeface="Cambria Math" panose="02040503050406030204" pitchFamily="18" charset="0"/>
                                            </a:rPr>
                                            <m:t>𝑁</m:t>
                                          </m:r>
                                          <m:r>
                                            <a:rPr lang="en-US" altLang="zh-CN" sz="1600" i="1">
                                              <a:solidFill>
                                                <a:prstClr val="black"/>
                                              </a:solidFill>
                                              <a:latin typeface="Cambria Math" panose="02040503050406030204" pitchFamily="18" charset="0"/>
                                            </a:rPr>
                                            <m:t>+1−2</m:t>
                                          </m:r>
                                          <m:r>
                                            <a:rPr lang="en-US" altLang="zh-CN" sz="1600" i="1">
                                              <a:solidFill>
                                                <a:prstClr val="black"/>
                                              </a:solidFill>
                                              <a:latin typeface="Cambria Math" panose="02040503050406030204" pitchFamily="18" charset="0"/>
                                            </a:rPr>
                                            <m:t>𝑛</m:t>
                                          </m:r>
                                        </m:num>
                                        <m:den>
                                          <m:r>
                                            <a:rPr lang="en-US" altLang="zh-CN" sz="1600" i="1">
                                              <a:solidFill>
                                                <a:prstClr val="black"/>
                                              </a:solidFill>
                                              <a:latin typeface="Cambria Math" panose="02040503050406030204" pitchFamily="18" charset="0"/>
                                            </a:rPr>
                                            <m:t>h</m:t>
                                          </m:r>
                                        </m:den>
                                      </m:f>
                                    </m:e>
                                  </m:d>
                                </m:e>
                              </m:func>
                            </m:e>
                          </m:func>
                        </m:e>
                      </m:d>
                    </m:oMath>
                  </m:oMathPara>
                </a14:m>
                <a:endParaRPr lang="zh-CN" altLang="en-US" sz="1600" dirty="0">
                  <a:solidFill>
                    <a:prstClr val="black"/>
                  </a:solidFill>
                </a:endParaRPr>
              </a:p>
            </p:txBody>
          </p:sp>
        </mc:Choice>
        <mc:Fallback xmlns="">
          <p:sp>
            <p:nvSpPr>
              <p:cNvPr id="6" name="矩形 5"/>
              <p:cNvSpPr>
                <a:spLocks noRot="1" noChangeAspect="1" noMove="1" noResize="1" noEditPoints="1" noAdjustHandles="1" noChangeArrowheads="1" noChangeShapeType="1" noTextEdit="1"/>
              </p:cNvSpPr>
              <p:nvPr/>
            </p:nvSpPr>
            <p:spPr>
              <a:xfrm>
                <a:off x="564242" y="4893134"/>
                <a:ext cx="8472150" cy="917495"/>
              </a:xfrm>
              <a:prstGeom prst="rect">
                <a:avLst/>
              </a:prstGeom>
              <a:blipFill rotWithShape="0">
                <a:blip r:embed="rId4"/>
                <a:stretch>
                  <a:fillRect/>
                </a:stretch>
              </a:blipFill>
            </p:spPr>
            <p:txBody>
              <a:bodyPr/>
              <a:lstStyle/>
              <a:p>
                <a:r>
                  <a:rPr lang="zh-CN" altLang="en-US">
                    <a:noFill/>
                  </a:rPr>
                  <a:t> </a:t>
                </a:r>
              </a:p>
            </p:txBody>
          </p:sp>
        </mc:Fallback>
      </mc:AlternateContent>
      <p:sp>
        <p:nvSpPr>
          <p:cNvPr id="7" name="矩形 6"/>
          <p:cNvSpPr/>
          <p:nvPr/>
        </p:nvSpPr>
        <p:spPr>
          <a:xfrm>
            <a:off x="564242" y="6056576"/>
            <a:ext cx="8330312" cy="634020"/>
          </a:xfrm>
          <a:prstGeom prst="rect">
            <a:avLst/>
          </a:prstGeom>
        </p:spPr>
        <p:txBody>
          <a:bodyPr wrap="square">
            <a:spAutoFit/>
          </a:bodyPr>
          <a:lstStyle/>
          <a:p>
            <a:pPr>
              <a:lnSpc>
                <a:spcPct val="110000"/>
              </a:lnSpc>
            </a:pPr>
            <a:r>
              <a:rPr lang="en-US" altLang="zh-CN" sz="1600" dirty="0">
                <a:solidFill>
                  <a:srgbClr val="C00000"/>
                </a:solidFill>
                <a:latin typeface="Arial" panose="020B0604020202020204" pitchFamily="34" charset="0"/>
                <a:cs typeface="Arial" panose="020B0604020202020204" pitchFamily="34" charset="0"/>
              </a:rPr>
              <a:t>Only consider fundamental mode, </a:t>
            </a:r>
            <a:r>
              <a:rPr lang="en-US" altLang="zh-CN" sz="1600" dirty="0" smtClean="0">
                <a:solidFill>
                  <a:srgbClr val="C00000"/>
                </a:solidFill>
                <a:latin typeface="Arial" panose="020B0604020202020204" pitchFamily="34" charset="0"/>
                <a:cs typeface="Arial" panose="020B0604020202020204" pitchFamily="34" charset="0"/>
              </a:rPr>
              <a:t>main </a:t>
            </a:r>
            <a:r>
              <a:rPr lang="en-US" altLang="zh-CN" sz="1600" dirty="0">
                <a:solidFill>
                  <a:srgbClr val="C00000"/>
                </a:solidFill>
                <a:latin typeface="Arial" panose="020B0604020202020204" pitchFamily="34" charset="0"/>
                <a:cs typeface="Arial" panose="020B0604020202020204" pitchFamily="34" charset="0"/>
              </a:rPr>
              <a:t>contribution of beam loading. </a:t>
            </a:r>
            <a:r>
              <a:rPr lang="en-US" altLang="zh-CN" sz="1600" i="1" dirty="0" smtClean="0">
                <a:solidFill>
                  <a:srgbClr val="C00000"/>
                </a:solidFill>
                <a:latin typeface="Arial" panose="020B0604020202020204" pitchFamily="34" charset="0"/>
                <a:cs typeface="Arial" panose="020B0604020202020204" pitchFamily="34" charset="0"/>
              </a:rPr>
              <a:t>p</a:t>
            </a:r>
            <a:r>
              <a:rPr lang="en-US" altLang="zh-CN" sz="1600" dirty="0" smtClean="0">
                <a:solidFill>
                  <a:srgbClr val="C00000"/>
                </a:solidFill>
                <a:latin typeface="Arial" panose="020B0604020202020204" pitchFamily="34" charset="0"/>
                <a:cs typeface="Arial" panose="020B0604020202020204" pitchFamily="34" charset="0"/>
              </a:rPr>
              <a:t> </a:t>
            </a:r>
            <a:r>
              <a:rPr lang="en-US" altLang="zh-CN" sz="1600" dirty="0">
                <a:solidFill>
                  <a:srgbClr val="C00000"/>
                </a:solidFill>
                <a:latin typeface="Arial" panose="020B0604020202020204" pitchFamily="34" charset="0"/>
                <a:cs typeface="Arial" panose="020B0604020202020204" pitchFamily="34" charset="0"/>
              </a:rPr>
              <a:t>= </a:t>
            </a:r>
            <a:r>
              <a:rPr lang="en-US" altLang="zh-CN" sz="1600" i="1" dirty="0">
                <a:solidFill>
                  <a:srgbClr val="C00000"/>
                </a:solidFill>
                <a:latin typeface="Arial" panose="020B0604020202020204" pitchFamily="34" charset="0"/>
                <a:cs typeface="Arial" panose="020B0604020202020204" pitchFamily="34" charset="0"/>
              </a:rPr>
              <a:t>h</a:t>
            </a:r>
            <a:r>
              <a:rPr lang="en-US" altLang="zh-CN" sz="1600" dirty="0">
                <a:solidFill>
                  <a:srgbClr val="C00000"/>
                </a:solidFill>
                <a:latin typeface="Arial" panose="020B0604020202020204" pitchFamily="34" charset="0"/>
                <a:cs typeface="Arial" panose="020B0604020202020204" pitchFamily="34" charset="0"/>
              </a:rPr>
              <a:t> term </a:t>
            </a:r>
            <a:r>
              <a:rPr lang="en-US" altLang="zh-CN" sz="1600" dirty="0" smtClean="0">
                <a:solidFill>
                  <a:srgbClr val="C00000"/>
                </a:solidFill>
                <a:latin typeface="Arial" panose="020B0604020202020204" pitchFamily="34" charset="0"/>
                <a:cs typeface="Arial" panose="020B0604020202020204" pitchFamily="34" charset="0"/>
              </a:rPr>
              <a:t>very </a:t>
            </a:r>
            <a:r>
              <a:rPr lang="en-US" altLang="zh-CN" sz="1600" dirty="0">
                <a:solidFill>
                  <a:srgbClr val="C00000"/>
                </a:solidFill>
                <a:latin typeface="Arial" panose="020B0604020202020204" pitchFamily="34" charset="0"/>
                <a:cs typeface="Arial" panose="020B0604020202020204" pitchFamily="34" charset="0"/>
              </a:rPr>
              <a:t>small, </a:t>
            </a:r>
            <a:r>
              <a:rPr lang="en-US" altLang="zh-CN" sz="1600" dirty="0" smtClean="0">
                <a:solidFill>
                  <a:srgbClr val="C00000"/>
                </a:solidFill>
                <a:latin typeface="Arial" panose="020B0604020202020204" pitchFamily="34" charset="0"/>
                <a:cs typeface="Arial" panose="020B0604020202020204" pitchFamily="34" charset="0"/>
              </a:rPr>
              <a:t>same </a:t>
            </a:r>
            <a:r>
              <a:rPr lang="en-US" altLang="zh-CN" sz="1600" dirty="0">
                <a:solidFill>
                  <a:srgbClr val="C00000"/>
                </a:solidFill>
                <a:latin typeface="Arial" panose="020B0604020202020204" pitchFamily="34" charset="0"/>
                <a:cs typeface="Arial" panose="020B0604020202020204" pitchFamily="34" charset="0"/>
              </a:rPr>
              <a:t>for all the </a:t>
            </a:r>
            <a:r>
              <a:rPr lang="en-US" altLang="zh-CN" sz="1600" dirty="0" smtClean="0">
                <a:solidFill>
                  <a:srgbClr val="C00000"/>
                </a:solidFill>
                <a:latin typeface="Arial" panose="020B0604020202020204" pitchFamily="34" charset="0"/>
                <a:cs typeface="Arial" panose="020B0604020202020204" pitchFamily="34" charset="0"/>
              </a:rPr>
              <a:t>bunches. </a:t>
            </a:r>
            <a:r>
              <a:rPr lang="en-US" altLang="zh-CN" sz="1600" i="1" dirty="0" smtClean="0">
                <a:solidFill>
                  <a:srgbClr val="C00000"/>
                </a:solidFill>
                <a:latin typeface="Arial" panose="020B0604020202020204" pitchFamily="34" charset="0"/>
                <a:cs typeface="Arial" panose="020B0604020202020204" pitchFamily="34" charset="0"/>
              </a:rPr>
              <a:t>p</a:t>
            </a:r>
            <a:r>
              <a:rPr lang="en-US" altLang="zh-CN" sz="1600" dirty="0" smtClean="0">
                <a:solidFill>
                  <a:srgbClr val="C00000"/>
                </a:solidFill>
                <a:latin typeface="Arial" panose="020B0604020202020204" pitchFamily="34" charset="0"/>
                <a:cs typeface="Arial" panose="020B0604020202020204" pitchFamily="34" charset="0"/>
              </a:rPr>
              <a:t> </a:t>
            </a:r>
            <a:r>
              <a:rPr lang="en-US" altLang="zh-CN" sz="1600" dirty="0">
                <a:solidFill>
                  <a:srgbClr val="C00000"/>
                </a:solidFill>
                <a:latin typeface="Arial" panose="020B0604020202020204" pitchFamily="34" charset="0"/>
                <a:cs typeface="Arial" panose="020B0604020202020204" pitchFamily="34" charset="0"/>
              </a:rPr>
              <a:t>= </a:t>
            </a:r>
            <a:r>
              <a:rPr lang="en-US" altLang="zh-CN" sz="1600" i="1" dirty="0">
                <a:solidFill>
                  <a:srgbClr val="C00000"/>
                </a:solidFill>
                <a:latin typeface="Arial" panose="020B0604020202020204" pitchFamily="34" charset="0"/>
                <a:cs typeface="Arial" panose="020B0604020202020204" pitchFamily="34" charset="0"/>
              </a:rPr>
              <a:t>h</a:t>
            </a:r>
            <a:r>
              <a:rPr lang="en-US" altLang="zh-CN" sz="1600" dirty="0">
                <a:solidFill>
                  <a:srgbClr val="C00000"/>
                </a:solidFill>
                <a:latin typeface="Arial" panose="020B0604020202020204" pitchFamily="34" charset="0"/>
                <a:cs typeface="Arial" panose="020B0604020202020204" pitchFamily="34" charset="0"/>
              </a:rPr>
              <a:t> ± 1 </a:t>
            </a:r>
            <a:r>
              <a:rPr lang="en-US" altLang="zh-CN" sz="1600" dirty="0" smtClean="0">
                <a:solidFill>
                  <a:srgbClr val="C00000"/>
                </a:solidFill>
                <a:latin typeface="Arial" panose="020B0604020202020204" pitchFamily="34" charset="0"/>
                <a:cs typeface="Arial" panose="020B0604020202020204" pitchFamily="34" charset="0"/>
              </a:rPr>
              <a:t> </a:t>
            </a:r>
            <a:r>
              <a:rPr lang="en-US" altLang="zh-CN" sz="1600" dirty="0">
                <a:solidFill>
                  <a:srgbClr val="C00000"/>
                </a:solidFill>
                <a:latin typeface="Arial" panose="020B0604020202020204" pitchFamily="34" charset="0"/>
                <a:cs typeface="Arial" panose="020B0604020202020204" pitchFamily="34" charset="0"/>
              </a:rPr>
              <a:t>causes the beam loading deviation.</a:t>
            </a:r>
          </a:p>
        </p:txBody>
      </p:sp>
      <mc:AlternateContent xmlns:mc="http://schemas.openxmlformats.org/markup-compatibility/2006" xmlns:a14="http://schemas.microsoft.com/office/drawing/2010/main">
        <mc:Choice Requires="a14">
          <p:sp>
            <p:nvSpPr>
              <p:cNvPr id="8" name="矩形 7"/>
              <p:cNvSpPr/>
              <p:nvPr/>
            </p:nvSpPr>
            <p:spPr>
              <a:xfrm>
                <a:off x="619597" y="2420149"/>
                <a:ext cx="7512719" cy="917495"/>
              </a:xfrm>
              <a:prstGeom prst="rect">
                <a:avLst/>
              </a:prstGeom>
              <a:solidFill>
                <a:schemeClr val="accent4">
                  <a:lumMod val="20000"/>
                  <a:lumOff val="80000"/>
                </a:schemeClr>
              </a:solid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altLang="zh-CN" sz="1600" i="1" smtClean="0">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𝑓</m:t>
                          </m:r>
                        </m:e>
                        <m:sub>
                          <m:r>
                            <a:rPr lang="en-US" altLang="zh-CN" sz="1600" i="1">
                              <a:solidFill>
                                <a:prstClr val="black"/>
                              </a:solidFill>
                              <a:latin typeface="Cambria Math" panose="02040503050406030204" pitchFamily="18" charset="0"/>
                            </a:rPr>
                            <m:t>𝑛</m:t>
                          </m:r>
                        </m:sub>
                      </m:sSub>
                      <m:r>
                        <a:rPr lang="en-US" altLang="zh-CN" sz="1600" i="1">
                          <a:solidFill>
                            <a:prstClr val="black"/>
                          </a:solidFill>
                          <a:latin typeface="Cambria Math" panose="02040503050406030204" pitchFamily="18" charset="0"/>
                        </a:rPr>
                        <m:t>=</m:t>
                      </m:r>
                      <m:nary>
                        <m:naryPr>
                          <m:chr m:val="∑"/>
                          <m:supHide m:val="on"/>
                          <m:ctrlPr>
                            <a:rPr lang="en-US" altLang="zh-CN" sz="1600" i="1" smtClean="0">
                              <a:solidFill>
                                <a:prstClr val="black"/>
                              </a:solidFill>
                              <a:latin typeface="Cambria Math" panose="02040503050406030204" pitchFamily="18" charset="0"/>
                            </a:rPr>
                          </m:ctrlPr>
                        </m:naryPr>
                        <m:sub>
                          <m:r>
                            <m:rPr>
                              <m:brk m:alnAt="7"/>
                            </m:rPr>
                            <a:rPr lang="en-US" altLang="zh-CN" sz="1600" i="1" smtClean="0">
                              <a:solidFill>
                                <a:prstClr val="black"/>
                              </a:solidFill>
                              <a:latin typeface="Cambria Math" panose="02040503050406030204" pitchFamily="18" charset="0"/>
                            </a:rPr>
                            <m:t>𝑝</m:t>
                          </m:r>
                        </m:sub>
                        <m:sup/>
                        <m:e>
                          <m:sSub>
                            <m:sSubPr>
                              <m:ctrlPr>
                                <a:rPr lang="en-US" altLang="zh-CN" sz="1600" i="1">
                                  <a:solidFill>
                                    <a:prstClr val="black"/>
                                  </a:solidFill>
                                  <a:latin typeface="Cambria Math" panose="02040503050406030204" pitchFamily="18" charset="0"/>
                                </a:rPr>
                              </m:ctrlPr>
                            </m:sSubPr>
                            <m:e>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𝑏</m:t>
                                  </m:r>
                                </m:sub>
                              </m:sSub>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𝑡</m:t>
                              </m:r>
                            </m:sub>
                          </m:sSub>
                          <m:sSub>
                            <m:sSubPr>
                              <m:ctrlPr>
                                <a:rPr lang="en-US" altLang="zh-CN" sz="1600" i="1" smtClean="0">
                                  <a:solidFill>
                                    <a:srgbClr val="FF0000"/>
                                  </a:solidFill>
                                  <a:latin typeface="Cambria Math" panose="02040503050406030204" pitchFamily="18" charset="0"/>
                                </a:rPr>
                              </m:ctrlPr>
                            </m:sSubPr>
                            <m:e>
                              <m:r>
                                <a:rPr lang="en-US" altLang="zh-CN" sz="1600" i="1">
                                  <a:solidFill>
                                    <a:srgbClr val="FF0000"/>
                                  </a:solidFill>
                                  <a:latin typeface="Cambria Math" panose="02040503050406030204" pitchFamily="18" charset="0"/>
                                </a:rPr>
                                <m:t>𝑍</m:t>
                              </m:r>
                            </m:e>
                            <m:sub>
                              <m:r>
                                <a:rPr lang="en-US" altLang="zh-CN" sz="1600" i="1">
                                  <a:solidFill>
                                    <a:srgbClr val="FF0000"/>
                                  </a:solidFill>
                                  <a:latin typeface="Cambria Math" panose="02040503050406030204" pitchFamily="18" charset="0"/>
                                  <a:ea typeface="Cambria Math" panose="02040503050406030204" pitchFamily="18" charset="0"/>
                                </a:rPr>
                                <m:t>∥</m:t>
                              </m:r>
                            </m:sub>
                          </m:sSub>
                          <m:d>
                            <m:dPr>
                              <m:ctrlPr>
                                <a:rPr lang="en-US" altLang="zh-CN" sz="1600" i="1">
                                  <a:solidFill>
                                    <a:srgbClr val="FF0000"/>
                                  </a:solidFill>
                                  <a:latin typeface="Cambria Math" panose="02040503050406030204" pitchFamily="18" charset="0"/>
                                </a:rPr>
                              </m:ctrlPr>
                            </m:dPr>
                            <m:e>
                              <m:r>
                                <a:rPr lang="en-US" altLang="zh-CN" sz="1600" i="1">
                                  <a:solidFill>
                                    <a:srgbClr val="FF0000"/>
                                  </a:solidFill>
                                  <a:latin typeface="Cambria Math" panose="02040503050406030204" pitchFamily="18" charset="0"/>
                                </a:rPr>
                                <m:t>𝑝</m:t>
                              </m:r>
                              <m:sSub>
                                <m:sSubPr>
                                  <m:ctrlPr>
                                    <a:rPr lang="en-US" altLang="zh-CN" sz="1600" i="1">
                                      <a:solidFill>
                                        <a:srgbClr val="FF0000"/>
                                      </a:solidFill>
                                      <a:latin typeface="Cambria Math" panose="02040503050406030204" pitchFamily="18" charset="0"/>
                                    </a:rPr>
                                  </m:ctrlPr>
                                </m:sSubPr>
                                <m:e>
                                  <m:sSub>
                                    <m:sSubPr>
                                      <m:ctrlPr>
                                        <a:rPr lang="en-US" altLang="zh-CN" sz="1600" i="1">
                                          <a:solidFill>
                                            <a:srgbClr val="FF0000"/>
                                          </a:solidFill>
                                          <a:latin typeface="Cambria Math" panose="02040503050406030204" pitchFamily="18" charset="0"/>
                                        </a:rPr>
                                      </m:ctrlPr>
                                    </m:sSubPr>
                                    <m:e>
                                      <m:r>
                                        <a:rPr lang="en-US" altLang="zh-CN" sz="1600" i="1">
                                          <a:solidFill>
                                            <a:srgbClr val="FF0000"/>
                                          </a:solidFill>
                                          <a:latin typeface="Cambria Math" panose="02040503050406030204" pitchFamily="18" charset="0"/>
                                        </a:rPr>
                                        <m:t>𝑁</m:t>
                                      </m:r>
                                    </m:e>
                                    <m:sub>
                                      <m:r>
                                        <a:rPr lang="en-US" altLang="zh-CN" sz="1600" i="1">
                                          <a:solidFill>
                                            <a:srgbClr val="FF0000"/>
                                          </a:solidFill>
                                          <a:latin typeface="Cambria Math" panose="02040503050406030204" pitchFamily="18" charset="0"/>
                                        </a:rPr>
                                        <m:t>𝑡</m:t>
                                      </m:r>
                                    </m:sub>
                                  </m:sSub>
                                  <m:r>
                                    <a:rPr lang="zh-CN" altLang="en-US" sz="1600" i="1">
                                      <a:solidFill>
                                        <a:srgbClr val="FF0000"/>
                                      </a:solidFill>
                                      <a:latin typeface="Cambria Math" panose="02040503050406030204" pitchFamily="18" charset="0"/>
                                    </a:rPr>
                                    <m:t>𝜔</m:t>
                                  </m:r>
                                </m:e>
                                <m:sub>
                                  <m:r>
                                    <a:rPr lang="en-US" altLang="zh-CN" sz="1600" i="1">
                                      <a:solidFill>
                                        <a:srgbClr val="FF0000"/>
                                      </a:solidFill>
                                      <a:latin typeface="Cambria Math" panose="02040503050406030204" pitchFamily="18" charset="0"/>
                                    </a:rPr>
                                    <m:t>0</m:t>
                                  </m:r>
                                </m:sub>
                              </m:sSub>
                            </m:e>
                          </m:d>
                          <m:r>
                            <m:rPr>
                              <m:sty m:val="p"/>
                            </m:rPr>
                            <a:rPr lang="en-US" altLang="zh-CN" sz="1600">
                              <a:solidFill>
                                <a:prstClr val="black"/>
                              </a:solidFill>
                              <a:latin typeface="Cambria Math" panose="02040503050406030204" pitchFamily="18" charset="0"/>
                            </a:rPr>
                            <m:t>exp</m:t>
                          </m:r>
                          <m:r>
                            <a:rPr lang="en-US" altLang="zh-CN" sz="1600" i="1">
                              <a:solidFill>
                                <a:prstClr val="black"/>
                              </a:solidFill>
                              <a:latin typeface="Cambria Math" panose="02040503050406030204" pitchFamily="18" charset="0"/>
                            </a:rPr>
                            <m:t>⁡(</m:t>
                          </m:r>
                          <m:r>
                            <a:rPr lang="en-US" altLang="zh-CN" sz="1600" i="1" smtClean="0">
                              <a:solidFill>
                                <a:prstClr val="black"/>
                              </a:solidFill>
                              <a:latin typeface="Cambria Math" panose="02040503050406030204" pitchFamily="18" charset="0"/>
                            </a:rPr>
                            <m:t>𝑖</m:t>
                          </m:r>
                          <m:r>
                            <a:rPr lang="zh-CN" altLang="en-US" sz="1600" i="1">
                              <a:solidFill>
                                <a:prstClr val="black"/>
                              </a:solidFill>
                              <a:latin typeface="Cambria Math" panose="02040503050406030204" pitchFamily="18" charset="0"/>
                            </a:rPr>
                            <m:t>𝜋</m:t>
                          </m:r>
                          <m:r>
                            <a:rPr lang="en-US" altLang="zh-CN" sz="1600" i="1">
                              <a:solidFill>
                                <a:prstClr val="black"/>
                              </a:solidFill>
                              <a:latin typeface="Cambria Math" panose="02040503050406030204" pitchFamily="18" charset="0"/>
                            </a:rPr>
                            <m:t>𝑝</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𝑡</m:t>
                              </m:r>
                            </m:sub>
                          </m:sSub>
                          <m:f>
                            <m:fPr>
                              <m:ctrlPr>
                                <a:rPr lang="en-US" altLang="zh-CN" sz="1600" i="1">
                                  <a:solidFill>
                                    <a:prstClr val="black"/>
                                  </a:solidFill>
                                  <a:latin typeface="Cambria Math" panose="02040503050406030204" pitchFamily="18" charset="0"/>
                                </a:rPr>
                              </m:ctrlPr>
                            </m:fPr>
                            <m:num>
                              <m:r>
                                <a:rPr lang="en-US" altLang="zh-CN" sz="1600" i="1">
                                  <a:solidFill>
                                    <a:prstClr val="black"/>
                                  </a:solidFill>
                                  <a:latin typeface="Cambria Math" panose="02040503050406030204" pitchFamily="18" charset="0"/>
                                </a:rPr>
                                <m:t>𝑁</m:t>
                              </m:r>
                              <m:r>
                                <a:rPr lang="en-US" altLang="zh-CN" sz="1600" i="1">
                                  <a:solidFill>
                                    <a:prstClr val="black"/>
                                  </a:solidFill>
                                  <a:latin typeface="Cambria Math" panose="02040503050406030204" pitchFamily="18" charset="0"/>
                                </a:rPr>
                                <m:t>+1−2</m:t>
                              </m:r>
                              <m:r>
                                <a:rPr lang="en-US" altLang="zh-CN" sz="1600" i="1">
                                  <a:solidFill>
                                    <a:prstClr val="black"/>
                                  </a:solidFill>
                                  <a:latin typeface="Cambria Math" panose="02040503050406030204" pitchFamily="18" charset="0"/>
                                </a:rPr>
                                <m:t>𝑛</m:t>
                              </m:r>
                            </m:num>
                            <m:den>
                              <m:r>
                                <a:rPr lang="en-US" altLang="zh-CN" sz="1600" i="1">
                                  <a:solidFill>
                                    <a:prstClr val="black"/>
                                  </a:solidFill>
                                  <a:latin typeface="Cambria Math" panose="02040503050406030204" pitchFamily="18" charset="0"/>
                                </a:rPr>
                                <m:t>h</m:t>
                              </m:r>
                            </m:den>
                          </m:f>
                          <m:r>
                            <a:rPr lang="en-US" altLang="zh-CN" sz="1600" i="1">
                              <a:solidFill>
                                <a:prstClr val="black"/>
                              </a:solidFill>
                              <a:latin typeface="Cambria Math" panose="02040503050406030204" pitchFamily="18" charset="0"/>
                            </a:rPr>
                            <m:t>)</m:t>
                          </m:r>
                          <m:f>
                            <m:fPr>
                              <m:ctrlPr>
                                <a:rPr lang="en-US" altLang="zh-CN" sz="1600" i="1">
                                  <a:solidFill>
                                    <a:prstClr val="black"/>
                                  </a:solidFill>
                                  <a:latin typeface="Cambria Math" panose="02040503050406030204" pitchFamily="18" charset="0"/>
                                </a:rPr>
                              </m:ctrlPr>
                            </m:fPr>
                            <m:num>
                              <m:r>
                                <m:rPr>
                                  <m:sty m:val="p"/>
                                </m:rPr>
                                <a:rPr lang="en-US" altLang="zh-CN" sz="1600">
                                  <a:solidFill>
                                    <a:prstClr val="black"/>
                                  </a:solidFill>
                                  <a:latin typeface="Cambria Math" panose="02040503050406030204" pitchFamily="18" charset="0"/>
                                </a:rPr>
                                <m:t>sin</m:t>
                              </m:r>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𝜋</m:t>
                              </m:r>
                              <m:f>
                                <m:fPr>
                                  <m:ctrlPr>
                                    <a:rPr lang="en-US" altLang="zh-CN" sz="1600" i="1">
                                      <a:solidFill>
                                        <a:prstClr val="black"/>
                                      </a:solidFill>
                                      <a:latin typeface="Cambria Math" panose="02040503050406030204" pitchFamily="18" charset="0"/>
                                    </a:rPr>
                                  </m:ctrlPr>
                                </m:fPr>
                                <m:num>
                                  <m:r>
                                    <a:rPr lang="en-US" altLang="zh-CN" sz="1600" i="1">
                                      <a:solidFill>
                                        <a:prstClr val="black"/>
                                      </a:solidFill>
                                      <a:latin typeface="Cambria Math" panose="02040503050406030204" pitchFamily="18" charset="0"/>
                                    </a:rPr>
                                    <m:t>𝑝</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𝑡</m:t>
                                      </m:r>
                                    </m:sub>
                                  </m:sSub>
                                  <m:r>
                                    <a:rPr lang="en-US" altLang="zh-CN" sz="1600" i="1">
                                      <a:solidFill>
                                        <a:prstClr val="black"/>
                                      </a:solidFill>
                                      <a:latin typeface="Cambria Math" panose="02040503050406030204" pitchFamily="18" charset="0"/>
                                    </a:rPr>
                                    <m:t>𝑁</m:t>
                                  </m:r>
                                </m:num>
                                <m:den>
                                  <m:r>
                                    <a:rPr lang="en-US" altLang="zh-CN" sz="1600" i="1">
                                      <a:solidFill>
                                        <a:prstClr val="black"/>
                                      </a:solidFill>
                                      <a:latin typeface="Cambria Math" panose="02040503050406030204" pitchFamily="18" charset="0"/>
                                    </a:rPr>
                                    <m:t>h</m:t>
                                  </m:r>
                                </m:den>
                              </m:f>
                              <m:r>
                                <a:rPr lang="en-US" altLang="zh-CN" sz="1600" i="1">
                                  <a:solidFill>
                                    <a:prstClr val="black"/>
                                  </a:solidFill>
                                  <a:latin typeface="Cambria Math" panose="02040503050406030204" pitchFamily="18" charset="0"/>
                                </a:rPr>
                                <m:t>)</m:t>
                              </m:r>
                            </m:num>
                            <m:den>
                              <m:r>
                                <m:rPr>
                                  <m:sty m:val="p"/>
                                </m:rPr>
                                <a:rPr lang="en-US" altLang="zh-CN" sz="1600">
                                  <a:solidFill>
                                    <a:prstClr val="black"/>
                                  </a:solidFill>
                                  <a:latin typeface="Cambria Math" panose="02040503050406030204" pitchFamily="18" charset="0"/>
                                </a:rPr>
                                <m:t>sin</m:t>
                              </m:r>
                              <m:r>
                                <a:rPr lang="en-US" altLang="zh-CN" sz="1600" i="1">
                                  <a:solidFill>
                                    <a:prstClr val="black"/>
                                  </a:solidFill>
                                  <a:latin typeface="Cambria Math" panose="02040503050406030204" pitchFamily="18" charset="0"/>
                                </a:rPr>
                                <m:t>⁡(</m:t>
                              </m:r>
                              <m:r>
                                <a:rPr lang="zh-CN" altLang="en-US" sz="1600" i="1">
                                  <a:solidFill>
                                    <a:prstClr val="black"/>
                                  </a:solidFill>
                                  <a:latin typeface="Cambria Math" panose="02040503050406030204" pitchFamily="18" charset="0"/>
                                </a:rPr>
                                <m:t>𝜋</m:t>
                              </m:r>
                              <m:f>
                                <m:fPr>
                                  <m:ctrlPr>
                                    <a:rPr lang="en-US" altLang="zh-CN" sz="1600" i="1">
                                      <a:solidFill>
                                        <a:prstClr val="black"/>
                                      </a:solidFill>
                                      <a:latin typeface="Cambria Math" panose="02040503050406030204" pitchFamily="18" charset="0"/>
                                    </a:rPr>
                                  </m:ctrlPr>
                                </m:fPr>
                                <m:num>
                                  <m:r>
                                    <a:rPr lang="en-US" altLang="zh-CN" sz="1600" i="1">
                                      <a:solidFill>
                                        <a:prstClr val="black"/>
                                      </a:solidFill>
                                      <a:latin typeface="Cambria Math" panose="02040503050406030204" pitchFamily="18" charset="0"/>
                                    </a:rPr>
                                    <m:t>𝑝</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𝑡</m:t>
                                      </m:r>
                                    </m:sub>
                                  </m:sSub>
                                </m:num>
                                <m:den>
                                  <m:r>
                                    <a:rPr lang="en-US" altLang="zh-CN" sz="1600" i="1">
                                      <a:solidFill>
                                        <a:prstClr val="black"/>
                                      </a:solidFill>
                                      <a:latin typeface="Cambria Math" panose="02040503050406030204" pitchFamily="18" charset="0"/>
                                    </a:rPr>
                                    <m:t>h</m:t>
                                  </m:r>
                                </m:den>
                              </m:f>
                              <m:r>
                                <a:rPr lang="en-US" altLang="zh-CN" sz="1600" i="1">
                                  <a:solidFill>
                                    <a:prstClr val="black"/>
                                  </a:solidFill>
                                  <a:latin typeface="Cambria Math" panose="02040503050406030204" pitchFamily="18" charset="0"/>
                                </a:rPr>
                                <m:t>)</m:t>
                              </m:r>
                            </m:den>
                          </m:f>
                        </m:e>
                      </m:nary>
                      <m:r>
                        <a:rPr lang="en-US" altLang="zh-CN" sz="1600" i="1" smtClean="0">
                          <a:solidFill>
                            <a:prstClr val="black"/>
                          </a:solidFill>
                          <a:latin typeface="Cambria Math" panose="02040503050406030204" pitchFamily="18" charset="0"/>
                        </a:rPr>
                        <m:t>=</m:t>
                      </m:r>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𝑁</m:t>
                          </m:r>
                        </m:e>
                        <m:sub>
                          <m:r>
                            <a:rPr lang="en-US" altLang="zh-CN" sz="1600" i="1">
                              <a:solidFill>
                                <a:prstClr val="black"/>
                              </a:solidFill>
                              <a:latin typeface="Cambria Math" panose="02040503050406030204" pitchFamily="18" charset="0"/>
                            </a:rPr>
                            <m:t>𝑏</m:t>
                          </m:r>
                        </m:sub>
                      </m:sSub>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𝑅</m:t>
                          </m:r>
                        </m:e>
                        <m:sub>
                          <m:r>
                            <a:rPr lang="en-US" altLang="zh-CN" sz="1600" i="1">
                              <a:solidFill>
                                <a:prstClr val="black"/>
                              </a:solidFill>
                              <a:latin typeface="Cambria Math" panose="02040503050406030204" pitchFamily="18" charset="0"/>
                            </a:rPr>
                            <m:t>𝑠</m:t>
                          </m:r>
                        </m:sub>
                      </m:sSub>
                      <m:nary>
                        <m:naryPr>
                          <m:chr m:val="∑"/>
                          <m:ctrlPr>
                            <a:rPr lang="en-US" altLang="zh-CN" sz="1600" i="1" smtClean="0">
                              <a:solidFill>
                                <a:prstClr val="black"/>
                              </a:solidFill>
                              <a:latin typeface="Cambria Math" panose="02040503050406030204" pitchFamily="18" charset="0"/>
                            </a:rPr>
                          </m:ctrlPr>
                        </m:naryPr>
                        <m:sub>
                          <m:r>
                            <m:rPr>
                              <m:brk m:alnAt="23"/>
                            </m:rPr>
                            <a:rPr lang="en-US" altLang="zh-CN" sz="1600" i="1" smtClean="0">
                              <a:solidFill>
                                <a:prstClr val="black"/>
                              </a:solidFill>
                              <a:latin typeface="Cambria Math" panose="02040503050406030204" pitchFamily="18" charset="0"/>
                            </a:rPr>
                            <m:t>𝑝</m:t>
                          </m:r>
                          <m:r>
                            <a:rPr lang="en-US" altLang="zh-CN" sz="1600" i="1" smtClean="0">
                              <a:solidFill>
                                <a:prstClr val="black"/>
                              </a:solidFill>
                              <a:latin typeface="Cambria Math" panose="02040503050406030204" pitchFamily="18" charset="0"/>
                            </a:rPr>
                            <m:t>=0</m:t>
                          </m:r>
                        </m:sub>
                        <m:sup>
                          <m:r>
                            <a:rPr lang="en-US" altLang="zh-CN" sz="1600" i="1" smtClean="0">
                              <a:solidFill>
                                <a:prstClr val="black"/>
                              </a:solidFill>
                              <a:latin typeface="Cambria Math" panose="02040503050406030204" pitchFamily="18" charset="0"/>
                              <a:ea typeface="Cambria Math" panose="02040503050406030204" pitchFamily="18" charset="0"/>
                            </a:rPr>
                            <m:t>∞</m:t>
                          </m:r>
                        </m:sup>
                        <m:e>
                          <m:sSub>
                            <m:sSubPr>
                              <m:ctrlPr>
                                <a:rPr lang="en-US" altLang="zh-CN" sz="1600" i="1">
                                  <a:solidFill>
                                    <a:prstClr val="black"/>
                                  </a:solidFill>
                                  <a:latin typeface="Cambria Math" panose="02040503050406030204" pitchFamily="18" charset="0"/>
                                </a:rPr>
                              </m:ctrlPr>
                            </m:sSubPr>
                            <m:e>
                              <m:r>
                                <a:rPr lang="en-US" altLang="zh-CN" sz="1600" i="1">
                                  <a:solidFill>
                                    <a:prstClr val="black"/>
                                  </a:solidFill>
                                  <a:latin typeface="Cambria Math" panose="02040503050406030204" pitchFamily="18" charset="0"/>
                                </a:rPr>
                                <m:t>𝑓</m:t>
                              </m:r>
                            </m:e>
                            <m:sub>
                              <m:r>
                                <a:rPr lang="en-US" altLang="zh-CN" sz="1600" i="1">
                                  <a:solidFill>
                                    <a:prstClr val="black"/>
                                  </a:solidFill>
                                  <a:latin typeface="Cambria Math" panose="02040503050406030204" pitchFamily="18" charset="0"/>
                                </a:rPr>
                                <m:t>𝑛𝑝</m:t>
                              </m:r>
                            </m:sub>
                          </m:sSub>
                        </m:e>
                      </m:nary>
                    </m:oMath>
                  </m:oMathPara>
                </a14:m>
                <a:endParaRPr lang="zh-CN" altLang="en-US" sz="1600" dirty="0">
                  <a:solidFill>
                    <a:prstClr val="black"/>
                  </a:solidFill>
                </a:endParaRPr>
              </a:p>
            </p:txBody>
          </p:sp>
        </mc:Choice>
        <mc:Fallback xmlns="">
          <p:sp>
            <p:nvSpPr>
              <p:cNvPr id="8" name="矩形 7"/>
              <p:cNvSpPr>
                <a:spLocks noRot="1" noChangeAspect="1" noMove="1" noResize="1" noEditPoints="1" noAdjustHandles="1" noChangeArrowheads="1" noChangeShapeType="1" noTextEdit="1"/>
              </p:cNvSpPr>
              <p:nvPr/>
            </p:nvSpPr>
            <p:spPr>
              <a:xfrm>
                <a:off x="619597" y="2420149"/>
                <a:ext cx="7512719" cy="917495"/>
              </a:xfrm>
              <a:prstGeom prst="rect">
                <a:avLst/>
              </a:prstGeom>
              <a:blipFill rotWithShape="0">
                <a:blip r:embed="rId5"/>
                <a:stretch>
                  <a:fillRect/>
                </a:stretch>
              </a:blipFill>
            </p:spPr>
            <p:txBody>
              <a:bodyPr/>
              <a:lstStyle/>
              <a:p>
                <a:r>
                  <a:rPr lang="zh-CN" altLang="en-US">
                    <a:noFill/>
                  </a:rPr>
                  <a:t> </a:t>
                </a:r>
              </a:p>
            </p:txBody>
          </p:sp>
        </mc:Fallback>
      </mc:AlternateContent>
      <p:sp>
        <p:nvSpPr>
          <p:cNvPr id="9" name="灯片编号占位符 8"/>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41</a:t>
            </a:fld>
            <a:endParaRPr lang="zh-CN" altLang="en-US">
              <a:solidFill>
                <a:prstClr val="black">
                  <a:tint val="75000"/>
                </a:prstClr>
              </a:solidFill>
            </a:endParaRPr>
          </a:p>
        </p:txBody>
      </p:sp>
    </p:spTree>
    <p:extLst>
      <p:ext uri="{BB962C8B-B14F-4D97-AF65-F5344CB8AC3E}">
        <p14:creationId xmlns:p14="http://schemas.microsoft.com/office/powerpoint/2010/main" val="38386738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a:xfrm>
                <a:off x="130810" y="1482726"/>
                <a:ext cx="2846070" cy="3160394"/>
              </a:xfrm>
            </p:spPr>
            <p:txBody>
              <a:bodyPr>
                <a:normAutofit/>
              </a:bodyPr>
              <a:lstStyle/>
              <a:p>
                <a:pPr/>
                <a:r>
                  <a:rPr lang="en-US" altLang="zh-CN" sz="2000" dirty="0" smtClean="0">
                    <a:latin typeface="Arial" panose="020B0604020202020204" pitchFamily="34" charset="0"/>
                    <a:cs typeface="Arial" panose="020B0604020202020204" pitchFamily="34" charset="0"/>
                  </a:rPr>
                  <a:t>Beam Spectrum of Bunch Train</a:t>
                </a:r>
                <a:br>
                  <a:rPr lang="en-US" altLang="zh-CN" sz="2000" dirty="0" smtClean="0">
                    <a:latin typeface="Arial" panose="020B0604020202020204" pitchFamily="34" charset="0"/>
                    <a:cs typeface="Arial" panose="020B0604020202020204" pitchFamily="34" charset="0"/>
                  </a:rPr>
                </a:br>
                <a:r>
                  <a:rPr lang="en-US" altLang="zh-CN" sz="2000" dirty="0">
                    <a:latin typeface="Arial" panose="020B0604020202020204" pitchFamily="34" charset="0"/>
                    <a:cs typeface="Arial" panose="020B0604020202020204" pitchFamily="34" charset="0"/>
                  </a:rPr>
                  <a:t/>
                </a:r>
                <a:br>
                  <a:rPr lang="en-US" altLang="zh-CN" sz="2000" dirty="0">
                    <a:latin typeface="Arial" panose="020B0604020202020204" pitchFamily="34" charset="0"/>
                    <a:cs typeface="Arial" panose="020B0604020202020204" pitchFamily="34" charset="0"/>
                  </a:rPr>
                </a:br>
                <a:r>
                  <a:rPr lang="en-US" altLang="zh-CN" sz="2000" dirty="0" smtClean="0">
                    <a:latin typeface="Arial" panose="020B0604020202020204" pitchFamily="34" charset="0"/>
                    <a:cs typeface="Arial" panose="020B0604020202020204" pitchFamily="34" charset="0"/>
                  </a:rPr>
                  <a:t>smallest freq. spacing:</a:t>
                </a:r>
                <a:br>
                  <a:rPr lang="en-US" altLang="zh-CN" sz="2000" dirty="0" smtClean="0">
                    <a:latin typeface="Arial" panose="020B0604020202020204" pitchFamily="34" charset="0"/>
                    <a:cs typeface="Arial" panose="020B0604020202020204" pitchFamily="34" charset="0"/>
                  </a:rPr>
                </a:br>
                <a:r>
                  <a:rPr lang="en-US" altLang="zh-CN" sz="2400" dirty="0">
                    <a:latin typeface="Arial" panose="020B0604020202020204" pitchFamily="34" charset="0"/>
                    <a:cs typeface="Arial" panose="020B0604020202020204" pitchFamily="34" charset="0"/>
                  </a:rPr>
                  <a:t/>
                </a:r>
                <a:br>
                  <a:rPr lang="en-US" altLang="zh-CN" sz="2400" dirty="0">
                    <a:latin typeface="Arial" panose="020B0604020202020204" pitchFamily="34" charset="0"/>
                    <a:cs typeface="Arial" panose="020B0604020202020204" pitchFamily="34" charset="0"/>
                  </a:rPr>
                </a:br>
                <a14:m>
                  <m:oMathPara xmlns:m="http://schemas.openxmlformats.org/officeDocument/2006/math">
                    <m:oMathParaPr>
                      <m:jc m:val="centerGroup"/>
                    </m:oMathParaPr>
                    <m:oMath xmlns:m="http://schemas.openxmlformats.org/officeDocument/2006/math">
                      <m:sSub>
                        <m:sSubPr>
                          <m:ctrlPr>
                            <a:rPr lang="en-US" altLang="zh-CN" sz="2000" i="1">
                              <a:solidFill>
                                <a:srgbClr val="C00000"/>
                              </a:solidFill>
                              <a:latin typeface="Cambria Math" panose="02040503050406030204" pitchFamily="18" charset="0"/>
                              <a:cs typeface="Arial" panose="020B0604020202020204" pitchFamily="34" charset="0"/>
                            </a:rPr>
                          </m:ctrlPr>
                        </m:sSubPr>
                        <m:e>
                          <m:r>
                            <a:rPr lang="en-US" altLang="zh-CN" sz="2000" i="1">
                              <a:solidFill>
                                <a:srgbClr val="C00000"/>
                              </a:solidFill>
                              <a:latin typeface="Cambria Math" panose="02040503050406030204" pitchFamily="18" charset="0"/>
                              <a:cs typeface="Arial" panose="020B0604020202020204" pitchFamily="34" charset="0"/>
                            </a:rPr>
                            <m:t>𝑁</m:t>
                          </m:r>
                        </m:e>
                        <m:sub>
                          <m:r>
                            <a:rPr lang="en-US" altLang="zh-CN" sz="2000" i="1">
                              <a:solidFill>
                                <a:srgbClr val="C00000"/>
                              </a:solidFill>
                              <a:latin typeface="Cambria Math" panose="02040503050406030204" pitchFamily="18" charset="0"/>
                              <a:cs typeface="Arial" panose="020B0604020202020204" pitchFamily="34" charset="0"/>
                            </a:rPr>
                            <m:t>𝑡</m:t>
                          </m:r>
                          <m:r>
                            <a:rPr lang="en-US" altLang="zh-CN" sz="2000" b="0" i="1" smtClean="0">
                              <a:solidFill>
                                <a:srgbClr val="C00000"/>
                              </a:solidFill>
                              <a:latin typeface="Cambria Math" panose="02040503050406030204" pitchFamily="18" charset="0"/>
                              <a:cs typeface="Arial" panose="020B0604020202020204" pitchFamily="34" charset="0"/>
                            </a:rPr>
                            <m:t> </m:t>
                          </m:r>
                        </m:sub>
                      </m:sSub>
                      <m:sSub>
                        <m:sSubPr>
                          <m:ctrlPr>
                            <a:rPr lang="en-US" altLang="zh-CN" sz="2000" i="1" smtClean="0">
                              <a:solidFill>
                                <a:srgbClr val="C00000"/>
                              </a:solidFill>
                              <a:latin typeface="Cambria Math" panose="02040503050406030204" pitchFamily="18" charset="0"/>
                              <a:cs typeface="Arial" panose="020B0604020202020204" pitchFamily="34" charset="0"/>
                            </a:rPr>
                          </m:ctrlPr>
                        </m:sSubPr>
                        <m:e>
                          <m:r>
                            <a:rPr lang="zh-CN" altLang="en-US" sz="2000" i="1">
                              <a:solidFill>
                                <a:srgbClr val="C00000"/>
                              </a:solidFill>
                              <a:latin typeface="Cambria Math" panose="02040503050406030204" pitchFamily="18" charset="0"/>
                              <a:cs typeface="Arial" panose="020B0604020202020204" pitchFamily="34" charset="0"/>
                            </a:rPr>
                            <m:t>𝜔</m:t>
                          </m:r>
                        </m:e>
                        <m:sub>
                          <m:r>
                            <m:rPr>
                              <m:sty m:val="p"/>
                            </m:rPr>
                            <a:rPr lang="en-US" altLang="zh-CN" sz="2000" b="0" i="0" smtClean="0">
                              <a:solidFill>
                                <a:srgbClr val="C00000"/>
                              </a:solidFill>
                              <a:latin typeface="Cambria Math" panose="02040503050406030204" pitchFamily="18" charset="0"/>
                              <a:cs typeface="Arial" panose="020B0604020202020204" pitchFamily="34" charset="0"/>
                            </a:rPr>
                            <m:t>rev</m:t>
                          </m:r>
                        </m:sub>
                      </m:sSub>
                    </m:oMath>
                  </m:oMathPara>
                </a14:m>
                <a:r>
                  <a:rPr lang="en-US" altLang="zh-CN" sz="2400" dirty="0" smtClean="0">
                    <a:latin typeface="Arial" panose="020B0604020202020204" pitchFamily="34" charset="0"/>
                    <a:cs typeface="Arial" panose="020B0604020202020204" pitchFamily="34" charset="0"/>
                  </a:rPr>
                  <a:t/>
                </a:r>
                <a:br>
                  <a:rPr lang="en-US" altLang="zh-CN" sz="2400" dirty="0" smtClean="0">
                    <a:latin typeface="Arial" panose="020B0604020202020204" pitchFamily="34" charset="0"/>
                    <a:cs typeface="Arial" panose="020B0604020202020204" pitchFamily="34" charset="0"/>
                  </a:rPr>
                </a:br>
                <a:r>
                  <a:rPr lang="en-US" altLang="zh-CN" sz="2400" dirty="0">
                    <a:latin typeface="Arial" panose="020B0604020202020204" pitchFamily="34" charset="0"/>
                    <a:cs typeface="Arial" panose="020B0604020202020204" pitchFamily="34" charset="0"/>
                  </a:rPr>
                  <a:t/>
                </a:r>
                <a:br>
                  <a:rPr lang="en-US" altLang="zh-CN" sz="2400" dirty="0">
                    <a:latin typeface="Arial" panose="020B0604020202020204" pitchFamily="34" charset="0"/>
                    <a:cs typeface="Arial" panose="020B0604020202020204" pitchFamily="34" charset="0"/>
                  </a:rPr>
                </a:br>
                <a:r>
                  <a:rPr lang="en-US" altLang="zh-CN" sz="2000" dirty="0" smtClean="0">
                    <a:latin typeface="Arial" panose="020B0604020202020204" pitchFamily="34" charset="0"/>
                    <a:cs typeface="Arial" panose="020B0604020202020204" pitchFamily="34" charset="0"/>
                  </a:rPr>
                  <a:t>impedance very small?</a:t>
                </a:r>
                <a:r>
                  <a:rPr lang="en-US" altLang="zh-CN" sz="2400" dirty="0">
                    <a:latin typeface="Arial" panose="020B0604020202020204" pitchFamily="34" charset="0"/>
                    <a:cs typeface="Arial" panose="020B0604020202020204" pitchFamily="34" charset="0"/>
                  </a:rPr>
                  <a:t/>
                </a:r>
                <a:br>
                  <a:rPr lang="en-US" altLang="zh-CN" sz="2400" dirty="0">
                    <a:latin typeface="Arial" panose="020B0604020202020204" pitchFamily="34" charset="0"/>
                    <a:cs typeface="Arial" panose="020B0604020202020204" pitchFamily="34" charset="0"/>
                  </a:rPr>
                </a:br>
                <a:r>
                  <a:rPr lang="en-US" altLang="zh-CN" sz="2400" dirty="0" smtClean="0">
                    <a:latin typeface="Arial" panose="020B0604020202020204" pitchFamily="34" charset="0"/>
                    <a:cs typeface="Arial" panose="020B0604020202020204" pitchFamily="34" charset="0"/>
                  </a:rPr>
                  <a:t/>
                </a:r>
                <a:br>
                  <a:rPr lang="en-US" altLang="zh-CN" sz="2400" dirty="0" smtClean="0">
                    <a:latin typeface="Arial" panose="020B0604020202020204" pitchFamily="34" charset="0"/>
                    <a:cs typeface="Arial" panose="020B0604020202020204" pitchFamily="34" charset="0"/>
                  </a:rPr>
                </a:br>
                <a:endParaRPr lang="zh-CN" altLang="en-US" sz="2400" dirty="0">
                  <a:latin typeface="Arial" panose="020B0604020202020204" pitchFamily="34" charset="0"/>
                  <a:cs typeface="Arial" panose="020B0604020202020204" pitchFamily="34" charset="0"/>
                </a:endParaRPr>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130810" y="1482726"/>
                <a:ext cx="2846070" cy="3160394"/>
              </a:xfrm>
              <a:blipFill rotWithShape="0">
                <a:blip r:embed="rId2"/>
                <a:stretch>
                  <a:fillRect l="-2141" t="-193" r="-214"/>
                </a:stretch>
              </a:blipFill>
            </p:spPr>
            <p:txBody>
              <a:bodyPr/>
              <a:lstStyle/>
              <a:p>
                <a:r>
                  <a:rPr lang="zh-CN" altLang="en-US">
                    <a:noFill/>
                  </a:rPr>
                  <a:t> </a:t>
                </a:r>
              </a:p>
            </p:txBody>
          </p:sp>
        </mc:Fallback>
      </mc:AlternateContent>
      <p:pic>
        <p:nvPicPr>
          <p:cNvPr id="4" name="内容占位符 3"/>
          <p:cNvPicPr>
            <a:picLocks noGrp="1" noChangeAspect="1"/>
          </p:cNvPicPr>
          <p:nvPr>
            <p:ph idx="1"/>
          </p:nvPr>
        </p:nvPicPr>
        <p:blipFill rotWithShape="1">
          <a:blip r:embed="rId3" cstate="print">
            <a:graysc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851" t="1314"/>
          <a:stretch/>
        </p:blipFill>
        <p:spPr>
          <a:xfrm rot="5400000">
            <a:off x="2437624" y="864376"/>
            <a:ext cx="6819610" cy="5090859"/>
          </a:xfrm>
        </p:spPr>
      </p:pic>
      <p:sp>
        <p:nvSpPr>
          <p:cNvPr id="3" name="灯片编号占位符 2"/>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42</a:t>
            </a:fld>
            <a:endParaRPr lang="zh-CN" altLang="en-US">
              <a:solidFill>
                <a:prstClr val="black">
                  <a:tint val="75000"/>
                </a:prstClr>
              </a:solidFill>
            </a:endParaRPr>
          </a:p>
        </p:txBody>
      </p:sp>
    </p:spTree>
    <p:extLst>
      <p:ext uri="{BB962C8B-B14F-4D97-AF65-F5344CB8AC3E}">
        <p14:creationId xmlns:p14="http://schemas.microsoft.com/office/powerpoint/2010/main" val="28832276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160304"/>
            <a:ext cx="7886700" cy="1325563"/>
          </a:xfrm>
        </p:spPr>
        <p:txBody>
          <a:bodyPr/>
          <a:lstStyle/>
          <a:p>
            <a:pPr algn="ctr"/>
            <a:r>
              <a:rPr lang="en-US" altLang="zh-CN" sz="3200" dirty="0">
                <a:latin typeface="Arial" panose="020B0604020202020204" pitchFamily="34" charset="0"/>
                <a:cs typeface="Arial" panose="020B0604020202020204" pitchFamily="34" charset="0"/>
              </a:rPr>
              <a:t>Phase </a:t>
            </a:r>
            <a:r>
              <a:rPr lang="en-US" altLang="zh-CN" sz="3200" dirty="0" smtClean="0">
                <a:latin typeface="Arial" panose="020B0604020202020204" pitchFamily="34" charset="0"/>
                <a:cs typeface="Arial" panose="020B0604020202020204" pitchFamily="34" charset="0"/>
              </a:rPr>
              <a:t>Compensation with DF Cavity</a:t>
            </a:r>
            <a:endParaRPr lang="zh-CN" altLang="en-US" dirty="0"/>
          </a:p>
        </p:txBody>
      </p:sp>
      <p:sp>
        <p:nvSpPr>
          <p:cNvPr id="3" name="内容占位符 2"/>
          <p:cNvSpPr>
            <a:spLocks noGrp="1"/>
          </p:cNvSpPr>
          <p:nvPr>
            <p:ph idx="1"/>
          </p:nvPr>
        </p:nvSpPr>
        <p:spPr/>
        <p:txBody>
          <a:bodyPr>
            <a:normAutofit/>
          </a:bodyPr>
          <a:lstStyle/>
          <a:p>
            <a:pPr marL="0" indent="0">
              <a:lnSpc>
                <a:spcPct val="110000"/>
              </a:lnSpc>
              <a:buNone/>
            </a:pPr>
            <a:r>
              <a:rPr lang="en-US" altLang="zh-CN" sz="1800" dirty="0" smtClean="0">
                <a:latin typeface="Arial" panose="020B0604020202020204" pitchFamily="34" charset="0"/>
                <a:cs typeface="Arial" panose="020B0604020202020204" pitchFamily="34" charset="0"/>
              </a:rPr>
              <a:t>For </a:t>
            </a:r>
            <a:r>
              <a:rPr lang="en-US" altLang="zh-CN" sz="1800" i="1" dirty="0" smtClean="0">
                <a:latin typeface="Arial" panose="020B0604020202020204" pitchFamily="34" charset="0"/>
                <a:cs typeface="Arial" panose="020B0604020202020204" pitchFamily="34" charset="0"/>
              </a:rPr>
              <a:t>m</a:t>
            </a:r>
            <a:r>
              <a:rPr lang="en-US" altLang="zh-CN" sz="1800" dirty="0" smtClean="0">
                <a:latin typeface="Arial" panose="020B0604020202020204" pitchFamily="34" charset="0"/>
                <a:cs typeface="Arial" panose="020B0604020202020204" pitchFamily="34" charset="0"/>
              </a:rPr>
              <a:t> = </a:t>
            </a:r>
            <a:r>
              <a:rPr lang="en-US" altLang="zh-CN" sz="1800" i="1" dirty="0" smtClean="0">
                <a:latin typeface="Arial" panose="020B0604020202020204" pitchFamily="34" charset="0"/>
                <a:cs typeface="Arial" panose="020B0604020202020204" pitchFamily="34" charset="0"/>
              </a:rPr>
              <a:t>p</a:t>
            </a:r>
            <a:r>
              <a:rPr lang="en-US" altLang="zh-CN" sz="1800" dirty="0" smtClean="0">
                <a:latin typeface="Arial" panose="020B0604020202020204" pitchFamily="34" charset="0"/>
                <a:cs typeface="Arial" panose="020B0604020202020204" pitchFamily="34" charset="0"/>
              </a:rPr>
              <a:t> –</a:t>
            </a:r>
            <a:r>
              <a:rPr lang="en-US" altLang="zh-CN" sz="1800" i="1" dirty="0" smtClean="0">
                <a:latin typeface="Arial" panose="020B0604020202020204" pitchFamily="34" charset="0"/>
                <a:cs typeface="Arial" panose="020B0604020202020204" pitchFamily="34" charset="0"/>
              </a:rPr>
              <a:t> h</a:t>
            </a:r>
          </a:p>
          <a:p>
            <a:pPr marL="0" indent="0">
              <a:lnSpc>
                <a:spcPct val="110000"/>
              </a:lnSpc>
              <a:buNone/>
            </a:pPr>
            <a:endParaRPr lang="en-US" altLang="zh-CN" sz="1800" dirty="0">
              <a:latin typeface="Arial" panose="020B0604020202020204" pitchFamily="34" charset="0"/>
              <a:cs typeface="Arial" panose="020B0604020202020204" pitchFamily="34" charset="0"/>
            </a:endParaRPr>
          </a:p>
          <a:p>
            <a:pPr marL="0" indent="0">
              <a:lnSpc>
                <a:spcPct val="110000"/>
              </a:lnSpc>
              <a:buNone/>
            </a:pPr>
            <a:endParaRPr lang="en-US" altLang="zh-CN" sz="1800" dirty="0" smtClean="0">
              <a:latin typeface="Arial" panose="020B0604020202020204" pitchFamily="34" charset="0"/>
              <a:cs typeface="Arial" panose="020B0604020202020204" pitchFamily="34" charset="0"/>
            </a:endParaRPr>
          </a:p>
          <a:p>
            <a:pPr marL="0" indent="0">
              <a:lnSpc>
                <a:spcPct val="110000"/>
              </a:lnSpc>
              <a:buNone/>
            </a:pPr>
            <a:endParaRPr lang="en-US" altLang="zh-CN" sz="1800" dirty="0">
              <a:latin typeface="Arial" panose="020B0604020202020204" pitchFamily="34" charset="0"/>
              <a:cs typeface="Arial" panose="020B0604020202020204" pitchFamily="34" charset="0"/>
            </a:endParaRPr>
          </a:p>
          <a:p>
            <a:pPr marL="0" indent="0">
              <a:lnSpc>
                <a:spcPct val="110000"/>
              </a:lnSpc>
              <a:buNone/>
            </a:pPr>
            <a:endParaRPr lang="en-US" altLang="zh-CN" sz="1800" dirty="0" smtClean="0">
              <a:latin typeface="Arial" panose="020B0604020202020204" pitchFamily="34" charset="0"/>
              <a:cs typeface="Arial" panose="020B0604020202020204" pitchFamily="34" charset="0"/>
            </a:endParaRPr>
          </a:p>
          <a:p>
            <a:pPr marL="0" indent="0">
              <a:lnSpc>
                <a:spcPct val="110000"/>
              </a:lnSpc>
              <a:buNone/>
            </a:pPr>
            <a:r>
              <a:rPr lang="en-US" altLang="zh-CN" sz="1800" dirty="0" smtClean="0">
                <a:latin typeface="Arial" panose="020B0604020202020204" pitchFamily="34" charset="0"/>
                <a:cs typeface="Arial" panose="020B0604020202020204" pitchFamily="34" charset="0"/>
              </a:rPr>
              <a:t>Passive DF cavity will add the term </a:t>
            </a:r>
            <a:endParaRPr lang="en-US" altLang="zh-CN" sz="1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矩形 3"/>
              <p:cNvSpPr/>
              <p:nvPr/>
            </p:nvSpPr>
            <p:spPr>
              <a:xfrm>
                <a:off x="491930" y="2456971"/>
                <a:ext cx="7886700" cy="111177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𝑓</m:t>
                          </m:r>
                        </m:e>
                        <m:sub>
                          <m:r>
                            <a:rPr lang="en-US" altLang="zh-CN" i="1">
                              <a:solidFill>
                                <a:prstClr val="black"/>
                              </a:solidFill>
                              <a:latin typeface="Cambria Math" panose="02040503050406030204" pitchFamily="18" charset="0"/>
                            </a:rPr>
                            <m:t>𝑛𝑝</m:t>
                          </m:r>
                        </m:sub>
                      </m:sSub>
                      <m:r>
                        <a:rPr lang="en-US" altLang="zh-CN" i="1" smtClean="0">
                          <a:solidFill>
                            <a:prstClr val="black"/>
                          </a:solidFill>
                          <a:latin typeface="Cambria Math" panose="02040503050406030204" pitchFamily="18" charset="0"/>
                          <a:ea typeface="Cambria Math" panose="02040503050406030204" pitchFamily="18" charset="0"/>
                        </a:rPr>
                        <m:t>∝</m:t>
                      </m:r>
                      <m:f>
                        <m:fPr>
                          <m:ctrlPr>
                            <a:rPr lang="en-US" altLang="zh-CN" i="1">
                              <a:solidFill>
                                <a:prstClr val="black"/>
                              </a:solidFill>
                              <a:latin typeface="Cambria Math" panose="02040503050406030204" pitchFamily="18" charset="0"/>
                            </a:rPr>
                          </m:ctrlPr>
                        </m:fPr>
                        <m:num>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d>
                                <m:dPr>
                                  <m:ctrlPr>
                                    <a:rPr lang="en-US" altLang="zh-CN" i="1">
                                      <a:solidFill>
                                        <a:prstClr val="black"/>
                                      </a:solidFill>
                                      <a:latin typeface="Cambria Math" panose="02040503050406030204" pitchFamily="18" charset="0"/>
                                    </a:rPr>
                                  </m:ctrlPr>
                                </m:dPr>
                                <m:e>
                                  <m:r>
                                    <a:rPr lang="zh-CN" altLang="en-US" i="1">
                                      <a:solidFill>
                                        <a:prstClr val="black"/>
                                      </a:solidFill>
                                      <a:latin typeface="Cambria Math" panose="02040503050406030204" pitchFamily="18" charset="0"/>
                                    </a:rPr>
                                    <m:t>𝜋</m:t>
                                  </m:r>
                                  <m:f>
                                    <m:fPr>
                                      <m:ctrlPr>
                                        <a:rPr lang="en-US" altLang="zh-CN" i="1">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𝑚</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𝑡</m:t>
                                          </m:r>
                                        </m:sub>
                                      </m:sSub>
                                      <m:r>
                                        <a:rPr lang="en-US" altLang="zh-CN" i="1">
                                          <a:solidFill>
                                            <a:prstClr val="black"/>
                                          </a:solidFill>
                                          <a:latin typeface="Cambria Math" panose="02040503050406030204" pitchFamily="18" charset="0"/>
                                        </a:rPr>
                                        <m:t>𝑁</m:t>
                                      </m:r>
                                    </m:num>
                                    <m:den>
                                      <m:r>
                                        <a:rPr lang="en-US" altLang="zh-CN" i="1">
                                          <a:solidFill>
                                            <a:prstClr val="black"/>
                                          </a:solidFill>
                                          <a:latin typeface="Cambria Math" panose="02040503050406030204" pitchFamily="18" charset="0"/>
                                        </a:rPr>
                                        <m:t>h</m:t>
                                      </m:r>
                                    </m:den>
                                  </m:f>
                                </m:e>
                              </m:d>
                            </m:e>
                          </m:func>
                        </m:num>
                        <m:den>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d>
                                <m:dPr>
                                  <m:ctrlPr>
                                    <a:rPr lang="en-US" altLang="zh-CN" i="1">
                                      <a:solidFill>
                                        <a:prstClr val="black"/>
                                      </a:solidFill>
                                      <a:latin typeface="Cambria Math" panose="02040503050406030204" pitchFamily="18" charset="0"/>
                                    </a:rPr>
                                  </m:ctrlPr>
                                </m:dPr>
                                <m:e>
                                  <m:r>
                                    <a:rPr lang="zh-CN" altLang="en-US" i="1">
                                      <a:solidFill>
                                        <a:prstClr val="black"/>
                                      </a:solidFill>
                                      <a:latin typeface="Cambria Math" panose="02040503050406030204" pitchFamily="18" charset="0"/>
                                    </a:rPr>
                                    <m:t>𝜋</m:t>
                                  </m:r>
                                  <m:f>
                                    <m:fPr>
                                      <m:ctrlPr>
                                        <a:rPr lang="en-US" altLang="zh-CN" i="1">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𝑚</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𝑡</m:t>
                                          </m:r>
                                        </m:sub>
                                      </m:sSub>
                                    </m:num>
                                    <m:den>
                                      <m:r>
                                        <a:rPr lang="en-US" altLang="zh-CN" i="1">
                                          <a:solidFill>
                                            <a:prstClr val="black"/>
                                          </a:solidFill>
                                          <a:latin typeface="Cambria Math" panose="02040503050406030204" pitchFamily="18" charset="0"/>
                                        </a:rPr>
                                        <m:t>h</m:t>
                                      </m:r>
                                    </m:den>
                                  </m:f>
                                </m:e>
                              </m:d>
                            </m:e>
                          </m:func>
                        </m:den>
                      </m:f>
                      <m:f>
                        <m:fPr>
                          <m:ctrlPr>
                            <a:rPr lang="en-US" altLang="zh-CN" i="1" smtClean="0">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1</m:t>
                          </m:r>
                        </m:num>
                        <m:den>
                          <m:r>
                            <a:rPr lang="en-US" altLang="zh-CN" i="1" smtClean="0">
                              <a:solidFill>
                                <a:prstClr val="black"/>
                              </a:solidFill>
                              <a:latin typeface="Cambria Math" panose="02040503050406030204" pitchFamily="18" charset="0"/>
                            </a:rPr>
                            <m:t>𝑚</m:t>
                          </m:r>
                        </m:den>
                      </m:f>
                      <m:func>
                        <m:funcPr>
                          <m:ctrlPr>
                            <a:rPr lang="en-US" altLang="zh-CN" i="1" smtClean="0">
                              <a:solidFill>
                                <a:prstClr val="black"/>
                              </a:solidFill>
                              <a:latin typeface="Cambria Math" panose="02040503050406030204" pitchFamily="18" charset="0"/>
                            </a:rPr>
                          </m:ctrlPr>
                        </m:funcPr>
                        <m:fName>
                          <m:r>
                            <m:rPr>
                              <m:sty m:val="p"/>
                            </m:rPr>
                            <a:rPr lang="en-US" altLang="zh-CN" smtClean="0">
                              <a:solidFill>
                                <a:prstClr val="black"/>
                              </a:solidFill>
                              <a:latin typeface="Cambria Math" panose="02040503050406030204" pitchFamily="18" charset="0"/>
                            </a:rPr>
                            <m:t>sin</m:t>
                          </m:r>
                        </m:fName>
                        <m:e>
                          <m:d>
                            <m:dPr>
                              <m:ctrlPr>
                                <a:rPr lang="en-US" altLang="zh-CN" i="1" smtClean="0">
                                  <a:solidFill>
                                    <a:prstClr val="black"/>
                                  </a:solidFill>
                                  <a:latin typeface="Cambria Math" panose="02040503050406030204" pitchFamily="18" charset="0"/>
                                </a:rPr>
                              </m:ctrlPr>
                            </m:dPr>
                            <m:e>
                              <m:r>
                                <a:rPr lang="en-US" altLang="zh-CN" i="1" smtClean="0">
                                  <a:solidFill>
                                    <a:prstClr val="black"/>
                                  </a:solidFill>
                                  <a:latin typeface="Cambria Math" panose="02040503050406030204" pitchFamily="18" charset="0"/>
                                </a:rPr>
                                <m:t>𝑚</m:t>
                              </m:r>
                              <m:r>
                                <a:rPr lang="zh-CN" altLang="en-US" i="1">
                                  <a:solidFill>
                                    <a:prstClr val="black"/>
                                  </a:solidFill>
                                  <a:latin typeface="Cambria Math" panose="02040503050406030204" pitchFamily="18" charset="0"/>
                                </a:rPr>
                                <m:t>𝜋</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𝑡</m:t>
                                  </m:r>
                                </m:sub>
                              </m:sSub>
                              <m:f>
                                <m:fPr>
                                  <m:ctrlPr>
                                    <a:rPr lang="en-US" altLang="zh-CN" i="1">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𝑁</m:t>
                                  </m:r>
                                  <m:r>
                                    <a:rPr lang="en-US" altLang="zh-CN" i="1">
                                      <a:solidFill>
                                        <a:prstClr val="black"/>
                                      </a:solidFill>
                                      <a:latin typeface="Cambria Math" panose="02040503050406030204" pitchFamily="18" charset="0"/>
                                    </a:rPr>
                                    <m:t>+1−2</m:t>
                                  </m:r>
                                  <m:r>
                                    <a:rPr lang="en-US" altLang="zh-CN" i="1">
                                      <a:solidFill>
                                        <a:prstClr val="black"/>
                                      </a:solidFill>
                                      <a:latin typeface="Cambria Math" panose="02040503050406030204" pitchFamily="18" charset="0"/>
                                    </a:rPr>
                                    <m:t>𝑛</m:t>
                                  </m:r>
                                </m:num>
                                <m:den>
                                  <m:r>
                                    <a:rPr lang="en-US" altLang="zh-CN" i="1">
                                      <a:solidFill>
                                        <a:prstClr val="black"/>
                                      </a:solidFill>
                                      <a:latin typeface="Cambria Math" panose="02040503050406030204" pitchFamily="18" charset="0"/>
                                    </a:rPr>
                                    <m:t>h</m:t>
                                  </m:r>
                                </m:den>
                              </m:f>
                            </m:e>
                          </m:d>
                        </m:e>
                      </m:func>
                      <m:r>
                        <a:rPr lang="en-US" altLang="zh-CN" i="1">
                          <a:solidFill>
                            <a:prstClr val="black"/>
                          </a:solidFill>
                          <a:latin typeface="Cambria Math" panose="02040503050406030204" pitchFamily="18" charset="0"/>
                          <a:ea typeface="Cambria Math" panose="02040503050406030204" pitchFamily="18" charset="0"/>
                        </a:rPr>
                        <m:t>∝</m:t>
                      </m:r>
                      <m:r>
                        <a:rPr lang="en-US" altLang="zh-CN" b="1" i="1" smtClean="0">
                          <a:solidFill>
                            <a:srgbClr val="FF0000"/>
                          </a:solidFill>
                          <a:latin typeface="Cambria Math" panose="02040503050406030204" pitchFamily="18" charset="0"/>
                          <a:ea typeface="Cambria Math" panose="02040503050406030204" pitchFamily="18" charset="0"/>
                        </a:rPr>
                        <m:t>+</m:t>
                      </m:r>
                      <m:f>
                        <m:fPr>
                          <m:ctrlPr>
                            <a:rPr lang="en-US" altLang="zh-CN" i="1">
                              <a:solidFill>
                                <a:prstClr val="black"/>
                              </a:solidFill>
                              <a:latin typeface="Cambria Math" panose="02040503050406030204" pitchFamily="18" charset="0"/>
                            </a:rPr>
                          </m:ctrlPr>
                        </m:fPr>
                        <m:num>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d>
                                <m:dPr>
                                  <m:ctrlPr>
                                    <a:rPr lang="en-US" altLang="zh-CN" i="1">
                                      <a:solidFill>
                                        <a:prstClr val="black"/>
                                      </a:solidFill>
                                      <a:latin typeface="Cambria Math" panose="02040503050406030204" pitchFamily="18" charset="0"/>
                                    </a:rPr>
                                  </m:ctrlPr>
                                </m:dPr>
                                <m:e>
                                  <m:r>
                                    <a:rPr lang="zh-CN" altLang="en-US" i="1">
                                      <a:solidFill>
                                        <a:prstClr val="black"/>
                                      </a:solidFill>
                                      <a:latin typeface="Cambria Math" panose="02040503050406030204" pitchFamily="18" charset="0"/>
                                    </a:rPr>
                                    <m:t>𝜋</m:t>
                                  </m:r>
                                  <m:f>
                                    <m:fPr>
                                      <m:ctrlPr>
                                        <a:rPr lang="en-US" altLang="zh-CN" i="1">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𝑚</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𝑡</m:t>
                                          </m:r>
                                        </m:sub>
                                      </m:sSub>
                                      <m:r>
                                        <a:rPr lang="en-US" altLang="zh-CN" i="1">
                                          <a:solidFill>
                                            <a:prstClr val="black"/>
                                          </a:solidFill>
                                          <a:latin typeface="Cambria Math" panose="02040503050406030204" pitchFamily="18" charset="0"/>
                                        </a:rPr>
                                        <m:t>𝑁</m:t>
                                      </m:r>
                                    </m:num>
                                    <m:den>
                                      <m:r>
                                        <a:rPr lang="en-US" altLang="zh-CN" i="1">
                                          <a:solidFill>
                                            <a:prstClr val="black"/>
                                          </a:solidFill>
                                          <a:latin typeface="Cambria Math" panose="02040503050406030204" pitchFamily="18" charset="0"/>
                                        </a:rPr>
                                        <m:t>h</m:t>
                                      </m:r>
                                    </m:den>
                                  </m:f>
                                </m:e>
                              </m:d>
                            </m:e>
                          </m:func>
                        </m:num>
                        <m:den>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d>
                                <m:dPr>
                                  <m:ctrlPr>
                                    <a:rPr lang="en-US" altLang="zh-CN" i="1">
                                      <a:solidFill>
                                        <a:prstClr val="black"/>
                                      </a:solidFill>
                                      <a:latin typeface="Cambria Math" panose="02040503050406030204" pitchFamily="18" charset="0"/>
                                    </a:rPr>
                                  </m:ctrlPr>
                                </m:dPr>
                                <m:e>
                                  <m:r>
                                    <a:rPr lang="zh-CN" altLang="en-US" i="1">
                                      <a:solidFill>
                                        <a:prstClr val="black"/>
                                      </a:solidFill>
                                      <a:latin typeface="Cambria Math" panose="02040503050406030204" pitchFamily="18" charset="0"/>
                                    </a:rPr>
                                    <m:t>𝜋</m:t>
                                  </m:r>
                                  <m:f>
                                    <m:fPr>
                                      <m:ctrlPr>
                                        <a:rPr lang="en-US" altLang="zh-CN" i="1">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𝑚</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𝑡</m:t>
                                          </m:r>
                                        </m:sub>
                                      </m:sSub>
                                    </m:num>
                                    <m:den>
                                      <m:r>
                                        <a:rPr lang="en-US" altLang="zh-CN" i="1">
                                          <a:solidFill>
                                            <a:prstClr val="black"/>
                                          </a:solidFill>
                                          <a:latin typeface="Cambria Math" panose="02040503050406030204" pitchFamily="18" charset="0"/>
                                        </a:rPr>
                                        <m:t>h</m:t>
                                      </m:r>
                                    </m:den>
                                  </m:f>
                                </m:e>
                              </m:d>
                            </m:e>
                          </m:func>
                        </m:den>
                      </m:f>
                      <m:r>
                        <a:rPr lang="en-US" altLang="zh-CN" i="1" smtClean="0">
                          <a:solidFill>
                            <a:prstClr val="black"/>
                          </a:solidFill>
                          <a:latin typeface="Cambria Math" panose="02040503050406030204" pitchFamily="18" charset="0"/>
                        </a:rPr>
                        <m:t>  </m:t>
                      </m:r>
                      <m:f>
                        <m:fPr>
                          <m:ctrlPr>
                            <a:rPr lang="en-US" altLang="zh-CN" i="1" smtClean="0">
                              <a:solidFill>
                                <a:prstClr val="black"/>
                              </a:solidFill>
                              <a:latin typeface="Cambria Math" panose="02040503050406030204" pitchFamily="18" charset="0"/>
                            </a:rPr>
                          </m:ctrlPr>
                        </m:fPr>
                        <m:num>
                          <m:r>
                            <a:rPr lang="en-US" altLang="zh-CN" i="1" smtClean="0">
                              <a:solidFill>
                                <a:prstClr val="black"/>
                              </a:solidFill>
                              <a:latin typeface="Cambria Math" panose="02040503050406030204" pitchFamily="18" charset="0"/>
                            </a:rPr>
                            <m:t>2</m:t>
                          </m:r>
                          <m:r>
                            <a:rPr lang="zh-CN" altLang="en-US" i="1">
                              <a:solidFill>
                                <a:prstClr val="black"/>
                              </a:solidFill>
                              <a:latin typeface="Cambria Math" panose="02040503050406030204" pitchFamily="18" charset="0"/>
                            </a:rPr>
                            <m:t>𝜋</m:t>
                          </m:r>
                          <m:r>
                            <a:rPr lang="en-US" altLang="zh-CN" i="1" smtClean="0">
                              <a:solidFill>
                                <a:prstClr val="black"/>
                              </a:solidFill>
                              <a:latin typeface="Cambria Math" panose="02040503050406030204" pitchFamily="18" charset="0"/>
                            </a:rPr>
                            <m:t>𝑛</m:t>
                          </m:r>
                        </m:num>
                        <m:den>
                          <m:r>
                            <a:rPr lang="en-US" altLang="zh-CN" i="1">
                              <a:solidFill>
                                <a:prstClr val="black"/>
                              </a:solidFill>
                              <a:latin typeface="Cambria Math" panose="02040503050406030204" pitchFamily="18" charset="0"/>
                            </a:rPr>
                            <m:t>𝑁</m:t>
                          </m:r>
                          <m:r>
                            <a:rPr lang="en-US" altLang="zh-CN" i="1">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𝑔</m:t>
                              </m:r>
                            </m:sub>
                          </m:sSub>
                        </m:den>
                      </m:f>
                    </m:oMath>
                  </m:oMathPara>
                </a14:m>
                <a:endParaRPr lang="zh-CN" altLang="en-US" dirty="0">
                  <a:solidFill>
                    <a:prstClr val="black"/>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491930" y="2456971"/>
                <a:ext cx="7886700" cy="1111779"/>
              </a:xfrm>
              <a:prstGeom prst="rect">
                <a:avLst/>
              </a:prstGeom>
              <a:blipFill rotWithShape="0">
                <a:blip r:embed="rId2"/>
                <a:stretch>
                  <a:fillRect/>
                </a:stretch>
              </a:blipFill>
            </p:spPr>
            <p:txBody>
              <a:bodyPr/>
              <a:lstStyle/>
              <a:p>
                <a:r>
                  <a:rPr lang="zh-CN" altLang="en-US">
                    <a:noFill/>
                  </a:rPr>
                  <a:t> </a:t>
                </a:r>
              </a:p>
            </p:txBody>
          </p:sp>
        </mc:Fallback>
      </mc:AlternateContent>
      <p:sp>
        <p:nvSpPr>
          <p:cNvPr id="6" name="文本框 5"/>
          <p:cNvSpPr txBox="1"/>
          <p:nvPr/>
        </p:nvSpPr>
        <p:spPr>
          <a:xfrm>
            <a:off x="7191704" y="1478615"/>
            <a:ext cx="1394234" cy="830997"/>
          </a:xfrm>
          <a:prstGeom prst="rect">
            <a:avLst/>
          </a:prstGeom>
          <a:noFill/>
        </p:spPr>
        <p:txBody>
          <a:bodyPr wrap="square" rtlCol="0">
            <a:spAutoFit/>
          </a:bodyPr>
          <a:lstStyle/>
          <a:p>
            <a:r>
              <a:rPr lang="en-US" altLang="zh-CN" sz="1600" dirty="0" smtClean="0">
                <a:solidFill>
                  <a:srgbClr val="C00000"/>
                </a:solidFill>
                <a:latin typeface="Arial" panose="020B0604020202020204" pitchFamily="34" charset="0"/>
                <a:cs typeface="Arial" panose="020B0604020202020204" pitchFamily="34" charset="0"/>
              </a:rPr>
              <a:t>Linear with bunch number </a:t>
            </a:r>
            <a:r>
              <a:rPr lang="en-US" altLang="zh-CN" sz="1600" i="1" dirty="0" smtClean="0">
                <a:solidFill>
                  <a:srgbClr val="C00000"/>
                </a:solidFill>
                <a:latin typeface="Arial" panose="020B0604020202020204" pitchFamily="34" charset="0"/>
                <a:cs typeface="Arial" panose="020B0604020202020204" pitchFamily="34" charset="0"/>
              </a:rPr>
              <a:t>n</a:t>
            </a:r>
            <a:endParaRPr lang="zh-CN" altLang="en-US" sz="1600" i="1" dirty="0">
              <a:solidFill>
                <a:srgbClr val="C00000"/>
              </a:solidFill>
              <a:latin typeface="Arial" panose="020B0604020202020204" pitchFamily="34" charset="0"/>
              <a:cs typeface="Arial" panose="020B0604020202020204" pitchFamily="34" charset="0"/>
            </a:endParaRPr>
          </a:p>
        </p:txBody>
      </p:sp>
      <p:sp>
        <p:nvSpPr>
          <p:cNvPr id="8" name="矩形 7"/>
          <p:cNvSpPr/>
          <p:nvPr/>
        </p:nvSpPr>
        <p:spPr>
          <a:xfrm>
            <a:off x="7274006" y="2456971"/>
            <a:ext cx="824770" cy="1111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mc:AlternateContent xmlns:mc="http://schemas.openxmlformats.org/markup-compatibility/2006" xmlns:a14="http://schemas.microsoft.com/office/drawing/2010/main">
        <mc:Choice Requires="a14">
          <p:sp>
            <p:nvSpPr>
              <p:cNvPr id="9" name="矩形 8"/>
              <p:cNvSpPr/>
              <p:nvPr/>
            </p:nvSpPr>
            <p:spPr>
              <a:xfrm>
                <a:off x="653368" y="4554075"/>
                <a:ext cx="6467748" cy="111177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altLang="zh-CN" i="1" smtClean="0">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𝑓</m:t>
                          </m:r>
                        </m:e>
                        <m:sub>
                          <m:r>
                            <m:rPr>
                              <m:sty m:val="p"/>
                            </m:rPr>
                            <a:rPr lang="en-US" altLang="zh-CN" smtClean="0">
                              <a:solidFill>
                                <a:prstClr val="black"/>
                              </a:solidFill>
                              <a:latin typeface="Cambria Math" panose="02040503050406030204" pitchFamily="18" charset="0"/>
                            </a:rPr>
                            <m:t>DF</m:t>
                          </m:r>
                          <m:r>
                            <a:rPr lang="en-US" altLang="zh-CN" i="1" smtClean="0">
                              <a:solidFill>
                                <a:prstClr val="black"/>
                              </a:solidFill>
                              <a:latin typeface="Cambria Math" panose="02040503050406030204" pitchFamily="18" charset="0"/>
                            </a:rPr>
                            <m:t>𝑛</m:t>
                          </m:r>
                        </m:sub>
                      </m:sSub>
                      <m:r>
                        <a:rPr lang="en-US" altLang="zh-CN" i="1" smtClean="0">
                          <a:solidFill>
                            <a:prstClr val="black"/>
                          </a:solidFill>
                          <a:latin typeface="Cambria Math" panose="02040503050406030204" pitchFamily="18" charset="0"/>
                          <a:ea typeface="Cambria Math" panose="02040503050406030204" pitchFamily="18" charset="0"/>
                        </a:rPr>
                        <m:t>∝</m:t>
                      </m:r>
                      <m:r>
                        <a:rPr lang="en-US" altLang="zh-CN" b="1" i="1" smtClean="0">
                          <a:solidFill>
                            <a:srgbClr val="FF0000"/>
                          </a:solidFill>
                          <a:latin typeface="Cambria Math" panose="02040503050406030204" pitchFamily="18" charset="0"/>
                          <a:ea typeface="Cambria Math" panose="02040503050406030204" pitchFamily="18" charset="0"/>
                        </a:rPr>
                        <m:t>−</m:t>
                      </m:r>
                      <m:r>
                        <a:rPr lang="en-US" altLang="zh-CN" i="1" smtClean="0">
                          <a:solidFill>
                            <a:srgbClr val="FF0000"/>
                          </a:solidFill>
                          <a:latin typeface="Cambria Math" panose="02040503050406030204" pitchFamily="18" charset="0"/>
                          <a:ea typeface="Cambria Math" panose="02040503050406030204" pitchFamily="18" charset="0"/>
                        </a:rPr>
                        <m:t> </m:t>
                      </m:r>
                      <m:r>
                        <a:rPr lang="en-US" altLang="zh-CN" i="1" smtClean="0">
                          <a:solidFill>
                            <a:prstClr val="black"/>
                          </a:solidFill>
                          <a:latin typeface="Cambria Math" panose="02040503050406030204" pitchFamily="18" charset="0"/>
                          <a:ea typeface="Cambria Math" panose="02040503050406030204" pitchFamily="18" charset="0"/>
                        </a:rPr>
                        <m:t>4</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𝑏</m:t>
                          </m:r>
                        </m:sub>
                      </m:sSub>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𝑅</m:t>
                          </m:r>
                        </m:e>
                        <m:sub>
                          <m:r>
                            <a:rPr lang="en-US" altLang="zh-CN" i="1">
                              <a:solidFill>
                                <a:prstClr val="black"/>
                              </a:solidFill>
                              <a:latin typeface="Cambria Math" panose="02040503050406030204" pitchFamily="18" charset="0"/>
                            </a:rPr>
                            <m:t>𝑠</m:t>
                          </m:r>
                          <m:r>
                            <m:rPr>
                              <m:sty m:val="p"/>
                            </m:rPr>
                            <a:rPr lang="en-US" altLang="zh-CN" smtClean="0">
                              <a:solidFill>
                                <a:prstClr val="black"/>
                              </a:solidFill>
                              <a:latin typeface="Cambria Math" panose="02040503050406030204" pitchFamily="18" charset="0"/>
                            </a:rPr>
                            <m:t>DF</m:t>
                          </m:r>
                        </m:sub>
                      </m:sSub>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𝑡</m:t>
                          </m:r>
                        </m:sub>
                      </m:sSub>
                      <m:f>
                        <m:fPr>
                          <m:ctrlPr>
                            <a:rPr lang="en-US" altLang="zh-CN" i="1">
                              <a:solidFill>
                                <a:prstClr val="black"/>
                              </a:solidFill>
                              <a:latin typeface="Cambria Math" panose="02040503050406030204" pitchFamily="18" charset="0"/>
                            </a:rPr>
                          </m:ctrlPr>
                        </m:fPr>
                        <m:num>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d>
                                <m:dPr>
                                  <m:ctrlPr>
                                    <a:rPr lang="en-US" altLang="zh-CN" i="1">
                                      <a:solidFill>
                                        <a:prstClr val="black"/>
                                      </a:solidFill>
                                      <a:latin typeface="Cambria Math" panose="02040503050406030204" pitchFamily="18" charset="0"/>
                                    </a:rPr>
                                  </m:ctrlPr>
                                </m:dPr>
                                <m:e>
                                  <m:r>
                                    <a:rPr lang="zh-CN" altLang="en-US" i="1">
                                      <a:solidFill>
                                        <a:prstClr val="black"/>
                                      </a:solidFill>
                                      <a:latin typeface="Cambria Math" panose="02040503050406030204" pitchFamily="18" charset="0"/>
                                    </a:rPr>
                                    <m:t>𝜋</m:t>
                                  </m:r>
                                  <m:f>
                                    <m:fPr>
                                      <m:ctrlPr>
                                        <a:rPr lang="en-US" altLang="zh-CN" i="1">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𝑚</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𝑡</m:t>
                                          </m:r>
                                        </m:sub>
                                      </m:sSub>
                                      <m:r>
                                        <a:rPr lang="en-US" altLang="zh-CN" i="1">
                                          <a:solidFill>
                                            <a:prstClr val="black"/>
                                          </a:solidFill>
                                          <a:latin typeface="Cambria Math" panose="02040503050406030204" pitchFamily="18" charset="0"/>
                                        </a:rPr>
                                        <m:t>𝑁</m:t>
                                      </m:r>
                                    </m:num>
                                    <m:den>
                                      <m:r>
                                        <a:rPr lang="en-US" altLang="zh-CN" i="1">
                                          <a:solidFill>
                                            <a:prstClr val="black"/>
                                          </a:solidFill>
                                          <a:latin typeface="Cambria Math" panose="02040503050406030204" pitchFamily="18" charset="0"/>
                                        </a:rPr>
                                        <m:t>h</m:t>
                                      </m:r>
                                    </m:den>
                                  </m:f>
                                </m:e>
                              </m:d>
                            </m:e>
                          </m:func>
                        </m:num>
                        <m:den>
                          <m:func>
                            <m:funcPr>
                              <m:ctrlPr>
                                <a:rPr lang="en-US" altLang="zh-CN" i="1">
                                  <a:solidFill>
                                    <a:prstClr val="black"/>
                                  </a:solidFill>
                                  <a:latin typeface="Cambria Math" panose="02040503050406030204" pitchFamily="18" charset="0"/>
                                </a:rPr>
                              </m:ctrlPr>
                            </m:funcPr>
                            <m:fName>
                              <m:r>
                                <m:rPr>
                                  <m:sty m:val="p"/>
                                </m:rPr>
                                <a:rPr lang="en-US" altLang="zh-CN">
                                  <a:solidFill>
                                    <a:prstClr val="black"/>
                                  </a:solidFill>
                                  <a:latin typeface="Cambria Math" panose="02040503050406030204" pitchFamily="18" charset="0"/>
                                </a:rPr>
                                <m:t>sin</m:t>
                              </m:r>
                            </m:fName>
                            <m:e>
                              <m:d>
                                <m:dPr>
                                  <m:ctrlPr>
                                    <a:rPr lang="en-US" altLang="zh-CN" i="1">
                                      <a:solidFill>
                                        <a:prstClr val="black"/>
                                      </a:solidFill>
                                      <a:latin typeface="Cambria Math" panose="02040503050406030204" pitchFamily="18" charset="0"/>
                                    </a:rPr>
                                  </m:ctrlPr>
                                </m:dPr>
                                <m:e>
                                  <m:r>
                                    <a:rPr lang="zh-CN" altLang="en-US" i="1">
                                      <a:solidFill>
                                        <a:prstClr val="black"/>
                                      </a:solidFill>
                                      <a:latin typeface="Cambria Math" panose="02040503050406030204" pitchFamily="18" charset="0"/>
                                    </a:rPr>
                                    <m:t>𝜋</m:t>
                                  </m:r>
                                  <m:f>
                                    <m:fPr>
                                      <m:ctrlPr>
                                        <a:rPr lang="en-US" altLang="zh-CN" i="1">
                                          <a:solidFill>
                                            <a:prstClr val="black"/>
                                          </a:solidFill>
                                          <a:latin typeface="Cambria Math" panose="02040503050406030204" pitchFamily="18" charset="0"/>
                                        </a:rPr>
                                      </m:ctrlPr>
                                    </m:fPr>
                                    <m:num>
                                      <m:r>
                                        <a:rPr lang="en-US" altLang="zh-CN" i="1">
                                          <a:solidFill>
                                            <a:prstClr val="black"/>
                                          </a:solidFill>
                                          <a:latin typeface="Cambria Math" panose="02040503050406030204" pitchFamily="18" charset="0"/>
                                        </a:rPr>
                                        <m:t>𝑚</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a:solidFill>
                                                <a:prstClr val="black"/>
                                              </a:solidFill>
                                              <a:latin typeface="Cambria Math" panose="02040503050406030204" pitchFamily="18" charset="0"/>
                                            </a:rPr>
                                            <m:t>𝑡</m:t>
                                          </m:r>
                                        </m:sub>
                                      </m:sSub>
                                    </m:num>
                                    <m:den>
                                      <m:r>
                                        <a:rPr lang="en-US" altLang="zh-CN" i="1">
                                          <a:solidFill>
                                            <a:prstClr val="black"/>
                                          </a:solidFill>
                                          <a:latin typeface="Cambria Math" panose="02040503050406030204" pitchFamily="18" charset="0"/>
                                        </a:rPr>
                                        <m:t>h</m:t>
                                      </m:r>
                                    </m:den>
                                  </m:f>
                                </m:e>
                              </m:d>
                            </m:e>
                          </m:func>
                        </m:den>
                      </m:f>
                      <m:f>
                        <m:fPr>
                          <m:ctrlPr>
                            <a:rPr lang="en-US" altLang="zh-CN" i="1" smtClean="0">
                              <a:solidFill>
                                <a:prstClr val="black"/>
                              </a:solidFill>
                              <a:latin typeface="Cambria Math" panose="02040503050406030204" pitchFamily="18" charset="0"/>
                            </a:rPr>
                          </m:ctrlPr>
                        </m:fPr>
                        <m:num>
                          <m:r>
                            <a:rPr lang="zh-CN" altLang="en-US" i="1">
                              <a:solidFill>
                                <a:prstClr val="black"/>
                              </a:solidFill>
                              <a:latin typeface="Cambria Math" panose="02040503050406030204" pitchFamily="18" charset="0"/>
                            </a:rPr>
                            <m:t>𝜋</m:t>
                          </m:r>
                          <m:r>
                            <a:rPr lang="en-US" altLang="zh-CN" i="1" smtClean="0">
                              <a:solidFill>
                                <a:prstClr val="black"/>
                              </a:solidFill>
                              <a:latin typeface="Cambria Math" panose="02040503050406030204" pitchFamily="18" charset="0"/>
                            </a:rPr>
                            <m:t>𝑛𝑚</m:t>
                          </m:r>
                        </m:num>
                        <m:den>
                          <m:r>
                            <a:rPr lang="en-US" altLang="zh-CN" i="1" smtClean="0">
                              <a:solidFill>
                                <a:prstClr val="black"/>
                              </a:solidFill>
                              <a:latin typeface="Cambria Math" panose="02040503050406030204" pitchFamily="18" charset="0"/>
                            </a:rPr>
                            <m:t>𝑁</m:t>
                          </m:r>
                          <m:r>
                            <a:rPr lang="en-US" altLang="zh-CN" i="1" smtClean="0">
                              <a:solidFill>
                                <a:prstClr val="black"/>
                              </a:solidFill>
                              <a:latin typeface="Cambria Math" panose="02040503050406030204" pitchFamily="18" charset="0"/>
                            </a:rPr>
                            <m:t>+</m:t>
                          </m:r>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𝑁</m:t>
                              </m:r>
                            </m:e>
                            <m:sub>
                              <m:r>
                                <a:rPr lang="en-US" altLang="zh-CN" i="1" smtClean="0">
                                  <a:solidFill>
                                    <a:prstClr val="black"/>
                                  </a:solidFill>
                                  <a:latin typeface="Cambria Math" panose="02040503050406030204" pitchFamily="18" charset="0"/>
                                </a:rPr>
                                <m:t>𝑔</m:t>
                              </m:r>
                            </m:sub>
                          </m:sSub>
                        </m:den>
                      </m:f>
                      <m:r>
                        <m:rPr>
                          <m:sty m:val="p"/>
                        </m:rPr>
                        <a:rPr lang="en-US" altLang="zh-CN" smtClean="0">
                          <a:solidFill>
                            <a:prstClr val="black"/>
                          </a:solidFill>
                          <a:latin typeface="Cambria Math" panose="02040503050406030204" pitchFamily="18" charset="0"/>
                        </a:rPr>
                        <m:t>cos</m:t>
                      </m:r>
                      <m:sSub>
                        <m:sSubPr>
                          <m:ctrlPr>
                            <a:rPr lang="en-US" altLang="zh-CN" i="1" smtClean="0">
                              <a:solidFill>
                                <a:prstClr val="black"/>
                              </a:solidFill>
                              <a:latin typeface="Cambria Math" panose="02040503050406030204" pitchFamily="18" charset="0"/>
                            </a:rPr>
                          </m:ctrlPr>
                        </m:sSubPr>
                        <m:e>
                          <m:r>
                            <a:rPr lang="zh-CN" altLang="en-US" i="1" smtClean="0">
                              <a:solidFill>
                                <a:prstClr val="black"/>
                              </a:solidFill>
                              <a:latin typeface="Cambria Math" panose="02040503050406030204" pitchFamily="18" charset="0"/>
                            </a:rPr>
                            <m:t>𝜃</m:t>
                          </m:r>
                        </m:e>
                        <m:sub>
                          <m:r>
                            <m:rPr>
                              <m:sty m:val="p"/>
                            </m:rPr>
                            <a:rPr lang="en-US" altLang="zh-CN" smtClean="0">
                              <a:solidFill>
                                <a:prstClr val="black"/>
                              </a:solidFill>
                              <a:latin typeface="Cambria Math" panose="02040503050406030204" pitchFamily="18" charset="0"/>
                            </a:rPr>
                            <m:t>DF</m:t>
                          </m:r>
                        </m:sub>
                      </m:sSub>
                    </m:oMath>
                  </m:oMathPara>
                </a14:m>
                <a:endParaRPr lang="zh-CN" altLang="en-US" dirty="0">
                  <a:solidFill>
                    <a:prstClr val="black"/>
                  </a:solidFill>
                </a:endParaRPr>
              </a:p>
            </p:txBody>
          </p:sp>
        </mc:Choice>
        <mc:Fallback xmlns="">
          <p:sp>
            <p:nvSpPr>
              <p:cNvPr id="9" name="矩形 8"/>
              <p:cNvSpPr>
                <a:spLocks noRot="1" noChangeAspect="1" noMove="1" noResize="1" noEditPoints="1" noAdjustHandles="1" noChangeArrowheads="1" noChangeShapeType="1" noTextEdit="1"/>
              </p:cNvSpPr>
              <p:nvPr/>
            </p:nvSpPr>
            <p:spPr>
              <a:xfrm>
                <a:off x="653368" y="4554075"/>
                <a:ext cx="6467748" cy="1111779"/>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592442" y="5854288"/>
                <a:ext cx="5916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prstClr val="black"/>
                              </a:solidFill>
                              <a:latin typeface="Cambria Math" panose="02040503050406030204" pitchFamily="18" charset="0"/>
                            </a:rPr>
                          </m:ctrlPr>
                        </m:sSubPr>
                        <m:e>
                          <m:r>
                            <a:rPr lang="zh-CN" altLang="en-US" i="1">
                              <a:solidFill>
                                <a:prstClr val="black"/>
                              </a:solidFill>
                              <a:latin typeface="Cambria Math" panose="02040503050406030204" pitchFamily="18" charset="0"/>
                            </a:rPr>
                            <m:t>𝜃</m:t>
                          </m:r>
                        </m:e>
                        <m:sub>
                          <m:r>
                            <m:rPr>
                              <m:sty m:val="p"/>
                            </m:rPr>
                            <a:rPr lang="en-US" altLang="zh-CN">
                              <a:solidFill>
                                <a:prstClr val="black"/>
                              </a:solidFill>
                              <a:latin typeface="Cambria Math" panose="02040503050406030204" pitchFamily="18" charset="0"/>
                            </a:rPr>
                            <m:t>DF</m:t>
                          </m:r>
                        </m:sub>
                      </m:sSub>
                    </m:oMath>
                  </m:oMathPara>
                </a14:m>
                <a:endParaRPr lang="zh-CN" altLang="en-US" dirty="0">
                  <a:solidFill>
                    <a:prstClr val="black"/>
                  </a:solidFill>
                </a:endParaRPr>
              </a:p>
            </p:txBody>
          </p:sp>
        </mc:Choice>
        <mc:Fallback xmlns="">
          <p:sp>
            <p:nvSpPr>
              <p:cNvPr id="10" name="矩形 9"/>
              <p:cNvSpPr>
                <a:spLocks noRot="1" noChangeAspect="1" noMove="1" noResize="1" noEditPoints="1" noAdjustHandles="1" noChangeArrowheads="1" noChangeShapeType="1" noTextEdit="1"/>
              </p:cNvSpPr>
              <p:nvPr/>
            </p:nvSpPr>
            <p:spPr>
              <a:xfrm>
                <a:off x="592442" y="5854288"/>
                <a:ext cx="591636" cy="369332"/>
              </a:xfrm>
              <a:prstGeom prst="rect">
                <a:avLst/>
              </a:prstGeom>
              <a:blipFill rotWithShape="0">
                <a:blip r:embed="rId4"/>
                <a:stretch>
                  <a:fillRect/>
                </a:stretch>
              </a:blipFill>
            </p:spPr>
            <p:txBody>
              <a:bodyPr/>
              <a:lstStyle/>
              <a:p>
                <a:r>
                  <a:rPr lang="zh-CN" altLang="en-US">
                    <a:noFill/>
                  </a:rPr>
                  <a:t> </a:t>
                </a:r>
              </a:p>
            </p:txBody>
          </p:sp>
        </mc:Fallback>
      </mc:AlternateContent>
      <p:sp>
        <p:nvSpPr>
          <p:cNvPr id="11" name="矩形 10"/>
          <p:cNvSpPr/>
          <p:nvPr/>
        </p:nvSpPr>
        <p:spPr>
          <a:xfrm>
            <a:off x="1077549" y="5866846"/>
            <a:ext cx="7366119" cy="373436"/>
          </a:xfrm>
          <a:prstGeom prst="rect">
            <a:avLst/>
          </a:prstGeom>
        </p:spPr>
        <p:txBody>
          <a:bodyPr wrap="none">
            <a:spAutoFit/>
          </a:bodyPr>
          <a:lstStyle/>
          <a:p>
            <a:pPr>
              <a:lnSpc>
                <a:spcPct val="110000"/>
              </a:lnSpc>
            </a:pPr>
            <a:r>
              <a:rPr lang="en-US" altLang="zh-CN" dirty="0">
                <a:solidFill>
                  <a:prstClr val="black"/>
                </a:solidFill>
                <a:latin typeface="Arial" panose="020B0604020202020204" pitchFamily="34" charset="0"/>
                <a:cs typeface="Arial" panose="020B0604020202020204" pitchFamily="34" charset="0"/>
              </a:rPr>
              <a:t>i</a:t>
            </a:r>
            <a:r>
              <a:rPr lang="en-US" altLang="zh-CN" dirty="0" smtClean="0">
                <a:solidFill>
                  <a:prstClr val="black"/>
                </a:solidFill>
                <a:latin typeface="Arial" panose="020B0604020202020204" pitchFamily="34" charset="0"/>
                <a:cs typeface="Arial" panose="020B0604020202020204" pitchFamily="34" charset="0"/>
              </a:rPr>
              <a:t>s the detuning angle of DF cavity with respect to the nominal RF freq. </a:t>
            </a:r>
          </a:p>
        </p:txBody>
      </p:sp>
      <p:sp>
        <p:nvSpPr>
          <p:cNvPr id="12" name="文本框 11"/>
          <p:cNvSpPr txBox="1"/>
          <p:nvPr/>
        </p:nvSpPr>
        <p:spPr>
          <a:xfrm>
            <a:off x="5821380" y="4694465"/>
            <a:ext cx="2557250" cy="830997"/>
          </a:xfrm>
          <a:prstGeom prst="rect">
            <a:avLst/>
          </a:prstGeom>
          <a:noFill/>
        </p:spPr>
        <p:txBody>
          <a:bodyPr wrap="square" rtlCol="0">
            <a:spAutoFit/>
          </a:bodyPr>
          <a:lstStyle/>
          <a:p>
            <a:r>
              <a:rPr lang="en-US" altLang="zh-CN" sz="1600" dirty="0" smtClean="0">
                <a:solidFill>
                  <a:srgbClr val="C00000"/>
                </a:solidFill>
                <a:latin typeface="Arial" panose="020B0604020202020204" pitchFamily="34" charset="0"/>
                <a:cs typeface="Arial" panose="020B0604020202020204" pitchFamily="34" charset="0"/>
              </a:rPr>
              <a:t>Compensate the beam loading phase variation of symmetry RF</a:t>
            </a:r>
            <a:endParaRPr lang="zh-CN" altLang="en-US" sz="1600" i="1" dirty="0">
              <a:solidFill>
                <a:srgbClr val="C00000"/>
              </a:solidFill>
              <a:latin typeface="Arial" panose="020B0604020202020204" pitchFamily="34" charset="0"/>
              <a:cs typeface="Arial" panose="020B0604020202020204" pitchFamily="34" charset="0"/>
            </a:endParaRPr>
          </a:p>
        </p:txBody>
      </p:sp>
      <p:sp>
        <p:nvSpPr>
          <p:cNvPr id="13" name="矩形 12"/>
          <p:cNvSpPr/>
          <p:nvPr/>
        </p:nvSpPr>
        <p:spPr>
          <a:xfrm>
            <a:off x="628650" y="6205613"/>
            <a:ext cx="5528630" cy="397032"/>
          </a:xfrm>
          <a:prstGeom prst="rect">
            <a:avLst/>
          </a:prstGeom>
        </p:spPr>
        <p:txBody>
          <a:bodyPr wrap="square">
            <a:spAutoFit/>
          </a:bodyPr>
          <a:lstStyle/>
          <a:p>
            <a:pPr>
              <a:lnSpc>
                <a:spcPct val="110000"/>
              </a:lnSpc>
            </a:pPr>
            <a:r>
              <a:rPr lang="en-US" altLang="zh-CN" dirty="0" smtClean="0">
                <a:solidFill>
                  <a:prstClr val="black"/>
                </a:solidFill>
                <a:latin typeface="Arial" panose="020B0604020202020204" pitchFamily="34" charset="0"/>
                <a:cs typeface="Arial" panose="020B0604020202020204" pitchFamily="34" charset="0"/>
              </a:rPr>
              <a:t>First order </a:t>
            </a:r>
            <a:r>
              <a:rPr lang="en-US" altLang="zh-CN" i="1" dirty="0" smtClean="0">
                <a:solidFill>
                  <a:prstClr val="black"/>
                </a:solidFill>
                <a:latin typeface="Arial" panose="020B0604020202020204" pitchFamily="34" charset="0"/>
                <a:cs typeface="Arial" panose="020B0604020202020204" pitchFamily="34" charset="0"/>
              </a:rPr>
              <a:t>m</a:t>
            </a:r>
            <a:r>
              <a:rPr lang="en-US" altLang="zh-CN" dirty="0" smtClean="0">
                <a:solidFill>
                  <a:prstClr val="black"/>
                </a:solidFill>
                <a:latin typeface="Arial" panose="020B0604020202020204" pitchFamily="34" charset="0"/>
                <a:cs typeface="Arial" panose="020B0604020202020204" pitchFamily="34" charset="0"/>
              </a:rPr>
              <a:t> = ±1 has linear compensation.</a:t>
            </a:r>
            <a:endParaRPr lang="en-US" altLang="zh-CN" dirty="0">
              <a:solidFill>
                <a:prstClr val="black"/>
              </a:solidFill>
              <a:latin typeface="Arial" panose="020B0604020202020204" pitchFamily="34" charset="0"/>
              <a:cs typeface="Arial" panose="020B0604020202020204" pitchFamily="34" charset="0"/>
            </a:endParaRPr>
          </a:p>
        </p:txBody>
      </p:sp>
      <p:sp>
        <p:nvSpPr>
          <p:cNvPr id="5" name="灯片编号占位符 4"/>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43</a:t>
            </a:fld>
            <a:endParaRPr lang="zh-CN" altLang="en-US">
              <a:solidFill>
                <a:prstClr val="black">
                  <a:tint val="75000"/>
                </a:prstClr>
              </a:solidFill>
            </a:endParaRPr>
          </a:p>
        </p:txBody>
      </p:sp>
      <p:sp>
        <p:nvSpPr>
          <p:cNvPr id="14" name="矩形 13"/>
          <p:cNvSpPr/>
          <p:nvPr/>
        </p:nvSpPr>
        <p:spPr>
          <a:xfrm>
            <a:off x="4144815" y="4582725"/>
            <a:ext cx="782785" cy="1111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6404632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5652" y="290729"/>
            <a:ext cx="7886700" cy="1325563"/>
          </a:xfrm>
        </p:spPr>
        <p:txBody>
          <a:bodyPr>
            <a:normAutofit/>
          </a:bodyPr>
          <a:lstStyle/>
          <a:p>
            <a:pPr algn="ctr"/>
            <a:r>
              <a:rPr lang="en-US" altLang="zh-CN" sz="3600" dirty="0" smtClean="0">
                <a:latin typeface="Arial" panose="020B0604020202020204" pitchFamily="34" charset="0"/>
                <a:cs typeface="Arial" panose="020B0604020202020204" pitchFamily="34" charset="0"/>
              </a:rPr>
              <a:t>DF Cavity Configuration</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435652" y="1616292"/>
            <a:ext cx="7886700" cy="5105184"/>
          </a:xfrm>
        </p:spPr>
        <p:txBody>
          <a:bodyPr>
            <a:normAutofit/>
          </a:bodyPr>
          <a:lstStyle/>
          <a:p>
            <a:r>
              <a:rPr lang="en-US" altLang="zh-CN" sz="2000" dirty="0" smtClean="0">
                <a:latin typeface="Arial" panose="020B0604020202020204" pitchFamily="34" charset="0"/>
                <a:cs typeface="Arial" panose="020B0604020202020204" pitchFamily="34" charset="0"/>
              </a:rPr>
              <a:t>For W and Z, we have enough cavities to act as DF cavity (passive or active).</a:t>
            </a:r>
          </a:p>
          <a:p>
            <a:pPr marL="720000" lvl="1" indent="-216000">
              <a:lnSpc>
                <a:spcPct val="120000"/>
              </a:lnSpc>
              <a:spcBef>
                <a:spcPts val="0"/>
              </a:spcBef>
              <a:buFont typeface="Calibri" panose="020F0502020204030204" pitchFamily="34" charset="0"/>
              <a:buChar char="−"/>
            </a:pPr>
            <a:r>
              <a:rPr lang="en-US" altLang="zh-CN" dirty="0">
                <a:latin typeface="Arial" panose="020B0604020202020204" pitchFamily="34" charset="0"/>
                <a:cs typeface="Arial" panose="020B0604020202020204" pitchFamily="34" charset="0"/>
              </a:rPr>
              <a:t>Cavity bandwidth ~ 1 kHz</a:t>
            </a:r>
          </a:p>
          <a:p>
            <a:pPr marL="720000" lvl="1" indent="-216000">
              <a:lnSpc>
                <a:spcPct val="120000"/>
              </a:lnSpc>
              <a:spcBef>
                <a:spcPts val="0"/>
              </a:spcBef>
              <a:buFont typeface="Calibri" panose="020F0502020204030204" pitchFamily="34" charset="0"/>
              <a:buChar char="−"/>
            </a:pPr>
            <a:r>
              <a:rPr lang="en-US" altLang="zh-CN" dirty="0">
                <a:latin typeface="Arial" panose="020B0604020202020204" pitchFamily="34" charset="0"/>
                <a:cs typeface="Arial" panose="020B0604020202020204" pitchFamily="34" charset="0"/>
              </a:rPr>
              <a:t>Beam spectrum spacing: </a:t>
            </a:r>
            <a:r>
              <a:rPr lang="en-US" altLang="zh-CN" dirty="0" smtClean="0">
                <a:latin typeface="Arial" panose="020B0604020202020204" pitchFamily="34" charset="0"/>
                <a:cs typeface="Arial" panose="020B0604020202020204" pitchFamily="34" charset="0"/>
              </a:rPr>
              <a:t>8 * </a:t>
            </a:r>
            <a:r>
              <a:rPr lang="en-US" altLang="zh-CN" dirty="0">
                <a:latin typeface="Arial" panose="020B0604020202020204" pitchFamily="34" charset="0"/>
                <a:cs typeface="Arial" panose="020B0604020202020204" pitchFamily="34" charset="0"/>
              </a:rPr>
              <a:t>5.6 kHz = 45 kHz </a:t>
            </a:r>
          </a:p>
          <a:p>
            <a:pPr marL="720000" lvl="1" indent="-216000">
              <a:lnSpc>
                <a:spcPct val="120000"/>
              </a:lnSpc>
              <a:spcBef>
                <a:spcPts val="0"/>
              </a:spcBef>
              <a:buFont typeface="Calibri" panose="020F0502020204030204" pitchFamily="34" charset="0"/>
              <a:buChar char="−"/>
            </a:pPr>
            <a:r>
              <a:rPr lang="en-US" altLang="zh-CN" dirty="0">
                <a:latin typeface="Arial" panose="020B0604020202020204" pitchFamily="34" charset="0"/>
                <a:cs typeface="Arial" panose="020B0604020202020204" pitchFamily="34" charset="0"/>
              </a:rPr>
              <a:t>Detune of the </a:t>
            </a:r>
            <a:r>
              <a:rPr lang="en-US" altLang="zh-CN" dirty="0" smtClean="0">
                <a:latin typeface="Arial" panose="020B0604020202020204" pitchFamily="34" charset="0"/>
                <a:cs typeface="Arial" panose="020B0604020202020204" pitchFamily="34" charset="0"/>
              </a:rPr>
              <a:t>stand-by </a:t>
            </a:r>
            <a:r>
              <a:rPr lang="en-US" altLang="zh-CN" dirty="0">
                <a:latin typeface="Arial" panose="020B0604020202020204" pitchFamily="34" charset="0"/>
                <a:cs typeface="Arial" panose="020B0604020202020204" pitchFamily="34" charset="0"/>
              </a:rPr>
              <a:t>cavity ~ 10 kHz</a:t>
            </a:r>
          </a:p>
          <a:p>
            <a:pPr marL="720000" lvl="1" indent="-216000">
              <a:lnSpc>
                <a:spcPct val="120000"/>
              </a:lnSpc>
              <a:spcBef>
                <a:spcPts val="0"/>
              </a:spcBef>
              <a:buFont typeface="Calibri" panose="020F0502020204030204" pitchFamily="34" charset="0"/>
              <a:buChar char="−"/>
            </a:pPr>
            <a:r>
              <a:rPr lang="en-US" altLang="zh-CN" dirty="0">
                <a:latin typeface="Arial" panose="020B0604020202020204" pitchFamily="34" charset="0"/>
                <a:cs typeface="Arial" panose="020B0604020202020204" pitchFamily="34" charset="0"/>
              </a:rPr>
              <a:t>First order DF cavity </a:t>
            </a:r>
            <a:r>
              <a:rPr lang="en-US" altLang="zh-CN" dirty="0" smtClean="0">
                <a:latin typeface="Arial" panose="020B0604020202020204" pitchFamily="34" charset="0"/>
                <a:cs typeface="Arial" panose="020B0604020202020204" pitchFamily="34" charset="0"/>
              </a:rPr>
              <a:t>detuning: 8 * 5.6 </a:t>
            </a:r>
            <a:r>
              <a:rPr lang="en-US" altLang="zh-CN" dirty="0">
                <a:latin typeface="Arial" panose="020B0604020202020204" pitchFamily="34" charset="0"/>
                <a:cs typeface="Arial" panose="020B0604020202020204" pitchFamily="34" charset="0"/>
              </a:rPr>
              <a:t>kHz = 45 </a:t>
            </a:r>
            <a:r>
              <a:rPr lang="en-US" altLang="zh-CN" dirty="0" smtClean="0">
                <a:latin typeface="Arial" panose="020B0604020202020204" pitchFamily="34" charset="0"/>
                <a:cs typeface="Arial" panose="020B0604020202020204" pitchFamily="34" charset="0"/>
              </a:rPr>
              <a:t>kHz</a:t>
            </a:r>
          </a:p>
          <a:p>
            <a:pPr>
              <a:lnSpc>
                <a:spcPct val="100000"/>
              </a:lnSpc>
              <a:spcBef>
                <a:spcPts val="1200"/>
              </a:spcBef>
            </a:pPr>
            <a:r>
              <a:rPr lang="en-US" altLang="zh-CN" sz="2000" dirty="0">
                <a:latin typeface="Arial" panose="020B0604020202020204" pitchFamily="34" charset="0"/>
                <a:cs typeface="Arial" panose="020B0604020202020204" pitchFamily="34" charset="0"/>
              </a:rPr>
              <a:t>For </a:t>
            </a:r>
            <a:r>
              <a:rPr lang="en-US" altLang="zh-CN" sz="2000" dirty="0" smtClean="0">
                <a:latin typeface="Arial" panose="020B0604020202020204" pitchFamily="34" charset="0"/>
                <a:cs typeface="Arial" panose="020B0604020202020204" pitchFamily="34" charset="0"/>
              </a:rPr>
              <a:t>Higgs, how many DF cavities are needed?</a:t>
            </a:r>
          </a:p>
          <a:p>
            <a:pPr marL="720000" lvl="1" indent="-216000">
              <a:lnSpc>
                <a:spcPct val="120000"/>
              </a:lnSpc>
              <a:spcBef>
                <a:spcPts val="600"/>
              </a:spcBef>
              <a:buFont typeface="Calibri" panose="020F0502020204030204" pitchFamily="34" charset="0"/>
              <a:buChar char="−"/>
            </a:pPr>
            <a:r>
              <a:rPr lang="en-US" altLang="zh-CN" dirty="0" smtClean="0">
                <a:latin typeface="Arial" panose="020B0604020202020204" pitchFamily="34" charset="0"/>
                <a:cs typeface="Arial" panose="020B0604020202020204" pitchFamily="34" charset="0"/>
              </a:rPr>
              <a:t>Number of first order DF cavity needed for 4 + 4 trains</a:t>
            </a:r>
          </a:p>
          <a:p>
            <a:pPr marL="720000" lvl="1" indent="-216000">
              <a:lnSpc>
                <a:spcPct val="120000"/>
              </a:lnSpc>
              <a:spcBef>
                <a:spcPts val="0"/>
              </a:spcBef>
              <a:buFont typeface="Calibri" panose="020F0502020204030204" pitchFamily="34" charset="0"/>
              <a:buChar char="−"/>
            </a:pPr>
            <a:endParaRPr lang="en-US" altLang="zh-CN" dirty="0">
              <a:latin typeface="Arial" panose="020B0604020202020204" pitchFamily="34" charset="0"/>
              <a:cs typeface="Arial" panose="020B0604020202020204" pitchFamily="34" charset="0"/>
            </a:endParaRPr>
          </a:p>
          <a:p>
            <a:pPr marL="504000" lvl="1" indent="0">
              <a:lnSpc>
                <a:spcPct val="120000"/>
              </a:lnSpc>
              <a:spcBef>
                <a:spcPts val="0"/>
              </a:spcBef>
              <a:buNone/>
            </a:pPr>
            <a:endParaRPr lang="en-US" altLang="zh-CN" dirty="0">
              <a:latin typeface="Arial" panose="020B0604020202020204" pitchFamily="34" charset="0"/>
              <a:cs typeface="Arial" panose="020B0604020202020204" pitchFamily="34" charset="0"/>
            </a:endParaRPr>
          </a:p>
          <a:p>
            <a:pPr marL="720000" lvl="1" indent="-216000">
              <a:lnSpc>
                <a:spcPct val="120000"/>
              </a:lnSpc>
              <a:spcBef>
                <a:spcPts val="600"/>
              </a:spcBef>
              <a:buFont typeface="Calibri" panose="020F0502020204030204" pitchFamily="34" charset="0"/>
              <a:buChar char="−"/>
            </a:pPr>
            <a:r>
              <a:rPr lang="en-US" altLang="zh-CN" dirty="0" smtClean="0">
                <a:latin typeface="Arial" panose="020B0604020202020204" pitchFamily="34" charset="0"/>
                <a:cs typeface="Arial" panose="020B0604020202020204" pitchFamily="34" charset="0"/>
              </a:rPr>
              <a:t>Another </a:t>
            </a:r>
            <a:r>
              <a:rPr lang="en-US" altLang="zh-CN" dirty="0" smtClean="0">
                <a:latin typeface="Arial" panose="020B0604020202020204" pitchFamily="34" charset="0"/>
                <a:cs typeface="Arial" panose="020B0604020202020204" pitchFamily="34" charset="0"/>
              </a:rPr>
              <a:t>15</a:t>
            </a:r>
            <a:r>
              <a:rPr lang="en-US" altLang="zh-CN" dirty="0" smtClean="0">
                <a:latin typeface="Arial" panose="020B0604020202020204" pitchFamily="34" charset="0"/>
                <a:cs typeface="Arial" panose="020B0604020202020204" pitchFamily="34" charset="0"/>
              </a:rPr>
              <a:t> </a:t>
            </a:r>
            <a:r>
              <a:rPr lang="en-US" altLang="zh-CN" dirty="0" smtClean="0">
                <a:latin typeface="Arial" panose="020B0604020202020204" pitchFamily="34" charset="0"/>
                <a:cs typeface="Arial" panose="020B0604020202020204" pitchFamily="34" charset="0"/>
              </a:rPr>
              <a:t>normal cavities will beat with the DF cavity, thus no acceleration of the first bunch in a train.</a:t>
            </a:r>
          </a:p>
          <a:p>
            <a:pPr marL="720000" lvl="1" indent="-216000">
              <a:lnSpc>
                <a:spcPct val="120000"/>
              </a:lnSpc>
              <a:spcBef>
                <a:spcPts val="0"/>
              </a:spcBef>
              <a:buFont typeface="Calibri" panose="020F0502020204030204" pitchFamily="34" charset="0"/>
              <a:buChar char="−"/>
            </a:pPr>
            <a:r>
              <a:rPr lang="en-US" altLang="zh-CN" dirty="0" smtClean="0">
                <a:latin typeface="Arial" panose="020B0604020202020204" pitchFamily="34" charset="0"/>
                <a:cs typeface="Arial" panose="020B0604020202020204" pitchFamily="34" charset="0"/>
              </a:rPr>
              <a:t>We have enough margin of the cavity number and </a:t>
            </a:r>
            <a:r>
              <a:rPr lang="en-US" altLang="zh-CN" dirty="0" smtClean="0">
                <a:latin typeface="Arial" panose="020B0604020202020204" pitchFamily="34" charset="0"/>
                <a:cs typeface="Arial" panose="020B0604020202020204" pitchFamily="34" charset="0"/>
              </a:rPr>
              <a:t>gradient</a:t>
            </a:r>
          </a:p>
          <a:p>
            <a:pPr marL="720000" lvl="1" indent="-216000">
              <a:lnSpc>
                <a:spcPct val="120000"/>
              </a:lnSpc>
              <a:spcBef>
                <a:spcPts val="0"/>
              </a:spcBef>
              <a:buFont typeface="Calibri" panose="020F0502020204030204" pitchFamily="34" charset="0"/>
              <a:buChar char="−"/>
            </a:pPr>
            <a:r>
              <a:rPr lang="en-US" altLang="zh-CN" dirty="0" smtClean="0">
                <a:latin typeface="Arial" panose="020B0604020202020204" pitchFamily="34" charset="0"/>
                <a:cs typeface="Arial" panose="020B0604020202020204" pitchFamily="34" charset="0"/>
              </a:rPr>
              <a:t>Second order beat can be used to reduce the DF cavity number</a:t>
            </a:r>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7511D5CC-26AE-4615-BC9B-F6F925EF6ABC}" type="slidenum">
              <a:rPr lang="zh-CN" altLang="en-US" smtClean="0">
                <a:solidFill>
                  <a:prstClr val="black">
                    <a:tint val="75000"/>
                  </a:prstClr>
                </a:solidFill>
              </a:rPr>
              <a:pPr/>
              <a:t>44</a:t>
            </a:fld>
            <a:endParaRPr lang="zh-CN" altLang="en-US" dirty="0">
              <a:solidFill>
                <a:prstClr val="black">
                  <a:tint val="75000"/>
                </a:prstClr>
              </a:solidFill>
            </a:endParaRPr>
          </a:p>
        </p:txBody>
      </p:sp>
      <mc:AlternateContent xmlns:mc="http://schemas.openxmlformats.org/markup-compatibility/2006">
        <mc:Choice xmlns:a14="http://schemas.microsoft.com/office/drawing/2010/main" Requires="a14">
          <p:sp>
            <p:nvSpPr>
              <p:cNvPr id="5" name="文本框 4"/>
              <p:cNvSpPr txBox="1"/>
              <p:nvPr/>
            </p:nvSpPr>
            <p:spPr>
              <a:xfrm>
                <a:off x="2781657" y="4495088"/>
                <a:ext cx="2726387" cy="567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𝑁</m:t>
                          </m:r>
                        </m:e>
                        <m:sub>
                          <m:r>
                            <m:rPr>
                              <m:sty m:val="p"/>
                            </m:rPr>
                            <a:rPr lang="en-US" altLang="zh-CN" b="0" i="0" smtClean="0">
                              <a:latin typeface="Cambria Math" panose="02040503050406030204" pitchFamily="18" charset="0"/>
                            </a:rPr>
                            <m:t>DFC</m:t>
                          </m:r>
                          <m:r>
                            <a:rPr lang="en-US" altLang="zh-CN" b="0" i="0" smtClean="0">
                              <a:latin typeface="Cambria Math" panose="02040503050406030204" pitchFamily="18" charset="0"/>
                            </a:rPr>
                            <m:t>1</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𝑁</m:t>
                              </m:r>
                            </m:e>
                            <m:sub>
                              <m:r>
                                <m:rPr>
                                  <m:sty m:val="p"/>
                                </m:rPr>
                                <a:rPr lang="en-US" altLang="zh-CN">
                                  <a:latin typeface="Cambria Math" panose="02040503050406030204" pitchFamily="18" charset="0"/>
                                </a:rPr>
                                <m:t>cav</m:t>
                              </m:r>
                            </m:sub>
                          </m:sSub>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𝑉</m:t>
                              </m:r>
                            </m:e>
                            <m:sub>
                              <m:r>
                                <a:rPr lang="en-US" altLang="zh-CN" i="1">
                                  <a:latin typeface="Cambria Math" panose="02040503050406030204" pitchFamily="18" charset="0"/>
                                  <a:ea typeface="Cambria Math" panose="02040503050406030204" pitchFamily="18" charset="0"/>
                                </a:rPr>
                                <m:t>𝑐</m:t>
                              </m:r>
                              <m:r>
                                <m:rPr>
                                  <m:nor/>
                                </m:rPr>
                                <a:rPr lang="zh-CN" altLang="en-US" dirty="0"/>
                                <m:t> </m:t>
                              </m:r>
                            </m:sub>
                          </m:sSub>
                        </m:num>
                        <m:den>
                          <m:sSub>
                            <m:sSubPr>
                              <m:ctrlPr>
                                <a:rPr lang="en-US" altLang="zh-CN" i="1">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2</m:t>
                              </m:r>
                              <m:r>
                                <a:rPr lang="en-US" altLang="zh-CN" i="1">
                                  <a:latin typeface="Cambria Math" panose="02040503050406030204" pitchFamily="18" charset="0"/>
                                  <a:ea typeface="Cambria Math" panose="02040503050406030204" pitchFamily="18" charset="0"/>
                                </a:rPr>
                                <m:t>𝑉</m:t>
                              </m:r>
                            </m:e>
                            <m:sub>
                              <m:r>
                                <a:rPr lang="en-US" altLang="zh-CN" i="1">
                                  <a:latin typeface="Cambria Math" panose="02040503050406030204" pitchFamily="18" charset="0"/>
                                  <a:ea typeface="Cambria Math" panose="02040503050406030204" pitchFamily="18" charset="0"/>
                                </a:rPr>
                                <m:t>𝑐</m:t>
                              </m:r>
                              <m:r>
                                <m:rPr>
                                  <m:nor/>
                                </m:rPr>
                                <a:rPr lang="zh-CN" altLang="en-US" dirty="0"/>
                                <m:t> </m:t>
                              </m:r>
                            </m:sub>
                          </m:sSub>
                          <m:sSub>
                            <m:sSubPr>
                              <m:ctrlPr>
                                <a:rPr lang="en-US" altLang="zh-CN" i="1" dirty="0" smtClean="0">
                                  <a:latin typeface="Cambria Math" panose="02040503050406030204" pitchFamily="18" charset="0"/>
                                </a:rPr>
                              </m:ctrlPr>
                            </m:sSubPr>
                            <m:e>
                              <m:r>
                                <a:rPr lang="en-US" altLang="zh-CN" b="0" i="1" dirty="0" smtClean="0">
                                  <a:latin typeface="Cambria Math" panose="02040503050406030204" pitchFamily="18" charset="0"/>
                                </a:rPr>
                                <m:t>𝑇</m:t>
                              </m:r>
                            </m:e>
                            <m:sub>
                              <m:r>
                                <m:rPr>
                                  <m:sty m:val="p"/>
                                </m:rPr>
                                <a:rPr lang="en-US" altLang="zh-CN" b="0" i="0" dirty="0" smtClean="0">
                                  <a:latin typeface="Cambria Math" panose="02040503050406030204" pitchFamily="18" charset="0"/>
                                </a:rPr>
                                <m:t>t</m:t>
                              </m:r>
                            </m:sub>
                          </m:sSub>
                          <m:sSub>
                            <m:sSubPr>
                              <m:ctrlPr>
                                <a:rPr lang="en-US" altLang="zh-CN" i="1" dirty="0" smtClean="0">
                                  <a:latin typeface="Cambria Math" panose="02040503050406030204" pitchFamily="18" charset="0"/>
                                </a:rPr>
                              </m:ctrlPr>
                            </m:sSubPr>
                            <m:e>
                              <m:r>
                                <a:rPr lang="en-US" altLang="zh-CN" b="0" i="1" dirty="0" smtClean="0">
                                  <a:latin typeface="Cambria Math" panose="02040503050406030204" pitchFamily="18" charset="0"/>
                                </a:rPr>
                                <m:t>𝑁</m:t>
                              </m:r>
                            </m:e>
                            <m:sub>
                              <m:r>
                                <a:rPr lang="en-US" altLang="zh-CN" b="0" i="1" dirty="0" smtClean="0">
                                  <a:latin typeface="Cambria Math" panose="02040503050406030204" pitchFamily="18" charset="0"/>
                                </a:rPr>
                                <m:t>𝑡</m:t>
                              </m:r>
                            </m:sub>
                          </m:sSub>
                          <m:sSub>
                            <m:sSubPr>
                              <m:ctrlPr>
                                <a:rPr lang="en-US" altLang="zh-CN" i="1" dirty="0" smtClean="0">
                                  <a:latin typeface="Cambria Math" panose="02040503050406030204" pitchFamily="18" charset="0"/>
                                </a:rPr>
                              </m:ctrlPr>
                            </m:sSubPr>
                            <m:e>
                              <m:r>
                                <a:rPr lang="zh-CN" altLang="en-US" i="1" dirty="0" smtClean="0">
                                  <a:latin typeface="Cambria Math" panose="02040503050406030204" pitchFamily="18" charset="0"/>
                                </a:rPr>
                                <m:t>𝜔</m:t>
                              </m:r>
                            </m:e>
                            <m:sub>
                              <m:r>
                                <m:rPr>
                                  <m:sty m:val="p"/>
                                </m:rPr>
                                <a:rPr lang="en-US" altLang="zh-CN" b="0" i="0" dirty="0" smtClean="0">
                                  <a:latin typeface="Cambria Math" panose="02040503050406030204" pitchFamily="18" charset="0"/>
                                </a:rPr>
                                <m:t>rev</m:t>
                              </m:r>
                            </m:sub>
                          </m:sSub>
                        </m:den>
                      </m:f>
                      <m:r>
                        <a:rPr lang="en-US" altLang="zh-CN" b="0" i="1" smtClean="0">
                          <a:latin typeface="Cambria Math" panose="02040503050406030204" pitchFamily="18" charset="0"/>
                        </a:rPr>
                        <m:t>=</m:t>
                      </m:r>
                      <m:r>
                        <a:rPr lang="en-US" altLang="zh-CN" b="0" i="1" smtClean="0">
                          <a:latin typeface="Cambria Math" panose="02040503050406030204" pitchFamily="18" charset="0"/>
                        </a:rPr>
                        <m:t>15</m:t>
                      </m:r>
                    </m:oMath>
                  </m:oMathPara>
                </a14:m>
                <a:endParaRPr lang="zh-CN" altLang="en-US" dirty="0"/>
              </a:p>
            </p:txBody>
          </p:sp>
        </mc:Choice>
        <mc:Fallback>
          <p:sp>
            <p:nvSpPr>
              <p:cNvPr id="5" name="文本框 4"/>
              <p:cNvSpPr txBox="1">
                <a:spLocks noRot="1" noChangeAspect="1" noMove="1" noResize="1" noEditPoints="1" noAdjustHandles="1" noChangeArrowheads="1" noChangeShapeType="1" noTextEdit="1"/>
              </p:cNvSpPr>
              <p:nvPr/>
            </p:nvSpPr>
            <p:spPr>
              <a:xfrm>
                <a:off x="2781657" y="4495088"/>
                <a:ext cx="2726387" cy="567207"/>
              </a:xfrm>
              <a:prstGeom prst="rect">
                <a:avLst/>
              </a:prstGeom>
              <a:blipFill rotWithShape="0">
                <a:blip r:embed="rId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754704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6879" y="430619"/>
            <a:ext cx="8239760" cy="995680"/>
          </a:xfrm>
        </p:spPr>
        <p:txBody>
          <a:bodyPr/>
          <a:lstStyle/>
          <a:p>
            <a:r>
              <a:rPr lang="en-US" altLang="zh-CN" u="sng" dirty="0" smtClean="0"/>
              <a:t>Summary and Outlook</a:t>
            </a:r>
            <a:endParaRPr lang="zh-CN" altLang="en-US" u="sng" dirty="0"/>
          </a:p>
        </p:txBody>
      </p:sp>
      <p:sp>
        <p:nvSpPr>
          <p:cNvPr id="3" name="内容占位符 2"/>
          <p:cNvSpPr>
            <a:spLocks noGrp="1"/>
          </p:cNvSpPr>
          <p:nvPr>
            <p:ph idx="1"/>
          </p:nvPr>
        </p:nvSpPr>
        <p:spPr>
          <a:xfrm>
            <a:off x="436879" y="1641176"/>
            <a:ext cx="8109240" cy="4851699"/>
          </a:xfrm>
        </p:spPr>
        <p:txBody>
          <a:bodyPr>
            <a:normAutofit/>
          </a:bodyPr>
          <a:lstStyle/>
          <a:p>
            <a:r>
              <a:rPr lang="en-US" altLang="zh-CN" sz="2000" dirty="0">
                <a:solidFill>
                  <a:srgbClr val="C00000"/>
                </a:solidFill>
              </a:rPr>
              <a:t>CEPC SRF </a:t>
            </a:r>
            <a:r>
              <a:rPr lang="en-US" altLang="zh-CN" sz="2000" dirty="0" smtClean="0">
                <a:solidFill>
                  <a:srgbClr val="C00000"/>
                </a:solidFill>
              </a:rPr>
              <a:t>system design is converging towards the CDR in 2017 after two years of study</a:t>
            </a:r>
          </a:p>
          <a:p>
            <a:pPr lvl="1"/>
            <a:r>
              <a:rPr lang="en-US" altLang="zh-CN" sz="1800" dirty="0" smtClean="0"/>
              <a:t>SRF design for Higgs, W &amp; Z luminosity ~ 2E34 cm</a:t>
            </a:r>
            <a:r>
              <a:rPr lang="en-US" altLang="zh-CN" sz="1800" baseline="30000" dirty="0" smtClean="0"/>
              <a:t>-2</a:t>
            </a:r>
            <a:r>
              <a:rPr lang="en-US" altLang="zh-CN" sz="1800" dirty="0" smtClean="0"/>
              <a:t>s</a:t>
            </a:r>
            <a:r>
              <a:rPr lang="en-US" altLang="zh-CN" sz="1800" baseline="30000" dirty="0" smtClean="0"/>
              <a:t>-1</a:t>
            </a:r>
            <a:endParaRPr lang="en-US" altLang="zh-CN" sz="1800" dirty="0" smtClean="0"/>
          </a:p>
          <a:p>
            <a:pPr lvl="1"/>
            <a:r>
              <a:rPr lang="en-US" altLang="zh-CN" sz="1800" dirty="0" smtClean="0"/>
              <a:t>independent of bunch fill pattern and separation scheme</a:t>
            </a:r>
          </a:p>
          <a:p>
            <a:pPr lvl="1"/>
            <a:r>
              <a:rPr lang="en-US" altLang="zh-CN" sz="1800" dirty="0" smtClean="0"/>
              <a:t>no fundamental show-stoppers of the current designs</a:t>
            </a:r>
          </a:p>
          <a:p>
            <a:r>
              <a:rPr lang="en-US" altLang="zh-CN" sz="2000" dirty="0" smtClean="0">
                <a:solidFill>
                  <a:srgbClr val="C00000"/>
                </a:solidFill>
              </a:rPr>
              <a:t>DF cavity to compensate bunch train phase variation effectively</a:t>
            </a:r>
            <a:endParaRPr lang="en-US" altLang="zh-CN" sz="2000" dirty="0" smtClean="0"/>
          </a:p>
          <a:p>
            <a:pPr lvl="1"/>
            <a:r>
              <a:rPr lang="en-US" altLang="zh-CN" sz="1800" dirty="0" smtClean="0"/>
              <a:t>tracking simulation to verify and optimize DF cavity configuration</a:t>
            </a:r>
          </a:p>
          <a:p>
            <a:pPr lvl="1"/>
            <a:r>
              <a:rPr lang="en-US" altLang="zh-CN" sz="1800" dirty="0" smtClean="0"/>
              <a:t>find a way of phase compensation for asymmetry RF distribution</a:t>
            </a:r>
            <a:endParaRPr lang="en-US" altLang="zh-CN" sz="1800" dirty="0"/>
          </a:p>
          <a:p>
            <a:r>
              <a:rPr lang="en-US" altLang="zh-CN" sz="2000" dirty="0" smtClean="0">
                <a:solidFill>
                  <a:srgbClr val="C00000"/>
                </a:solidFill>
              </a:rPr>
              <a:t>TDR technical R&amp;D just started and progress well</a:t>
            </a:r>
            <a:endParaRPr lang="en-US" altLang="zh-CN" sz="2000" dirty="0" smtClean="0"/>
          </a:p>
          <a:p>
            <a:pPr lvl="1"/>
            <a:r>
              <a:rPr lang="en-US" altLang="zh-CN" sz="1800" dirty="0"/>
              <a:t>MOST-NKRD </a:t>
            </a:r>
            <a:r>
              <a:rPr lang="en-US" altLang="zh-CN" sz="1800" dirty="0" smtClean="0"/>
              <a:t>fund (2016-2021, demonstrate key components)</a:t>
            </a:r>
          </a:p>
          <a:p>
            <a:pPr lvl="1"/>
            <a:r>
              <a:rPr lang="en-US" altLang="zh-CN" sz="1800" dirty="0" smtClean="0"/>
              <a:t>CAS-SPRB and </a:t>
            </a:r>
            <a:r>
              <a:rPr lang="en-US" altLang="zh-CN" sz="1800" dirty="0"/>
              <a:t>other related funding on the </a:t>
            </a:r>
            <a:r>
              <a:rPr lang="en-US" altLang="zh-CN" sz="1800" dirty="0" smtClean="0"/>
              <a:t>way </a:t>
            </a:r>
            <a:endParaRPr lang="en-US" altLang="zh-CN" sz="1800" dirty="0"/>
          </a:p>
        </p:txBody>
      </p:sp>
      <p:sp>
        <p:nvSpPr>
          <p:cNvPr id="4" name="灯片编号占位符 3"/>
          <p:cNvSpPr>
            <a:spLocks noGrp="1"/>
          </p:cNvSpPr>
          <p:nvPr>
            <p:ph type="sldNum" sz="quarter" idx="12"/>
          </p:nvPr>
        </p:nvSpPr>
        <p:spPr/>
        <p:txBody>
          <a:bodyPr/>
          <a:lstStyle/>
          <a:p>
            <a:fld id="{9AE44F4C-A01D-4C37-BF07-A3DEDCA0EFDE}" type="slidenum">
              <a:rPr lang="zh-CN" altLang="en-US" smtClean="0"/>
              <a:t>45</a:t>
            </a:fld>
            <a:endParaRPr lang="zh-CN" altLang="en-US"/>
          </a:p>
        </p:txBody>
      </p:sp>
    </p:spTree>
    <p:extLst>
      <p:ext uri="{BB962C8B-B14F-4D97-AF65-F5344CB8AC3E}">
        <p14:creationId xmlns:p14="http://schemas.microsoft.com/office/powerpoint/2010/main" val="8372342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117" y="217484"/>
            <a:ext cx="8993210" cy="759669"/>
          </a:xfrm>
        </p:spPr>
        <p:txBody>
          <a:bodyPr>
            <a:normAutofit/>
          </a:bodyPr>
          <a:lstStyle/>
          <a:p>
            <a:pPr algn="ctr"/>
            <a:r>
              <a:rPr lang="en-US" altLang="zh-CN" sz="3600" dirty="0" smtClean="0"/>
              <a:t>CEPC Main Ring SRF Parameters</a:t>
            </a:r>
            <a:endParaRPr lang="zh-CN" altLang="en-US" sz="3600" dirty="0"/>
          </a:p>
        </p:txBody>
      </p:sp>
      <p:graphicFrame>
        <p:nvGraphicFramePr>
          <p:cNvPr id="4" name="内容占位符 3"/>
          <p:cNvGraphicFramePr>
            <a:graphicFrameLocks noGrp="1"/>
          </p:cNvGraphicFramePr>
          <p:nvPr>
            <p:ph idx="1"/>
            <p:extLst/>
          </p:nvPr>
        </p:nvGraphicFramePr>
        <p:xfrm>
          <a:off x="696086" y="1135974"/>
          <a:ext cx="7740000" cy="5227394"/>
        </p:xfrm>
        <a:graphic>
          <a:graphicData uri="http://schemas.openxmlformats.org/drawingml/2006/table">
            <a:tbl>
              <a:tblPr firstRow="1" bandRow="1">
                <a:tableStyleId>{5C22544A-7EE6-4342-B048-85BDC9FD1C3A}</a:tableStyleId>
              </a:tblPr>
              <a:tblGrid>
                <a:gridCol w="3773712"/>
                <a:gridCol w="991572"/>
                <a:gridCol w="991572"/>
                <a:gridCol w="991572"/>
                <a:gridCol w="991572"/>
              </a:tblGrid>
              <a:tr h="544513">
                <a:tc>
                  <a:txBody>
                    <a:bodyPr/>
                    <a:lstStyle/>
                    <a:p>
                      <a:pPr algn="ctr"/>
                      <a:r>
                        <a:rPr lang="en-US" altLang="zh-CN"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Parameters</a:t>
                      </a:r>
                    </a:p>
                    <a:p>
                      <a:pPr algn="ctr"/>
                      <a:r>
                        <a:rPr lang="en-US" altLang="zh-CN" sz="1400"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(top</a:t>
                      </a:r>
                      <a:r>
                        <a:rPr lang="en-US" altLang="zh-CN" sz="1400" b="0" baseline="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parameters of D. Wang 20160329)</a:t>
                      </a:r>
                      <a:endParaRPr lang="zh-CN" altLang="en-US" sz="14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(Pre-CDR)</a:t>
                      </a:r>
                      <a:endParaRPr lang="zh-CN" altLang="en-US" sz="1400" b="1" kern="1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p>
                  </a:txBody>
                  <a:tcPr marL="91422" marR="91422" marT="45701" marB="45701" anchor="ctr"/>
                </a:tc>
                <a:tc>
                  <a:txBody>
                    <a:bodyPr/>
                    <a:lstStyle/>
                    <a:p>
                      <a:pPr algn="ctr"/>
                      <a:r>
                        <a:rPr lang="en-US" altLang="zh-CN" sz="1600" b="1" kern="1200" dirty="0" smtClean="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W</a:t>
                      </a:r>
                    </a:p>
                  </a:txBody>
                  <a:tcPr marL="91422" marR="91422" marT="45701" marB="45701" anchor="ctr"/>
                </a:tc>
                <a:tc>
                  <a:txBody>
                    <a:bodyPr/>
                    <a:lstStyle/>
                    <a:p>
                      <a:pPr algn="ctr"/>
                      <a:r>
                        <a:rPr lang="en-US" altLang="zh-CN" sz="1600" b="1" kern="1200" dirty="0" smtClean="0">
                          <a:solidFill>
                            <a:schemeClr val="lt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Z</a:t>
                      </a:r>
                    </a:p>
                  </a:txBody>
                  <a:tcPr marL="91422" marR="91422" marT="45701" marB="45701" anchor="ctr"/>
                </a:tc>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650 MHz cavity</a:t>
                      </a:r>
                      <a:r>
                        <a:rPr lang="en-US" altLang="zh-CN" sz="1600" b="0" baseline="0" dirty="0" smtClean="0">
                          <a:solidFill>
                            <a:schemeClr val="tx1"/>
                          </a:solidFill>
                          <a:latin typeface="Arial" panose="020B0604020202020204" pitchFamily="34" charset="0"/>
                          <a:cs typeface="Arial" panose="020B0604020202020204" pitchFamily="34" charset="0"/>
                        </a:rPr>
                        <a:t> (bulk </a:t>
                      </a:r>
                      <a:r>
                        <a:rPr lang="en-US" altLang="zh-CN" sz="1600" b="0" baseline="0" dirty="0" err="1" smtClean="0">
                          <a:solidFill>
                            <a:schemeClr val="tx1"/>
                          </a:solidFill>
                          <a:latin typeface="Arial" panose="020B0604020202020204" pitchFamily="34" charset="0"/>
                          <a:cs typeface="Arial" panose="020B0604020202020204" pitchFamily="34" charset="0"/>
                        </a:rPr>
                        <a:t>Nb</a:t>
                      </a:r>
                      <a:r>
                        <a:rPr lang="en-US" altLang="zh-CN" sz="1600" b="0" baseline="0" dirty="0" smtClean="0">
                          <a:solidFill>
                            <a:schemeClr val="tx1"/>
                          </a:solidFill>
                          <a:latin typeface="Arial" panose="020B0604020202020204" pitchFamily="34" charset="0"/>
                          <a:cs typeface="Arial" panose="020B0604020202020204" pitchFamily="34" charset="0"/>
                        </a:rPr>
                        <a:t>)</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a:r>
                        <a:rPr lang="en-US" altLang="zh-CN" sz="1600" b="0" baseline="0" dirty="0" smtClean="0">
                          <a:solidFill>
                            <a:schemeClr val="tx1">
                              <a:lumMod val="65000"/>
                              <a:lumOff val="35000"/>
                            </a:schemeClr>
                          </a:solidFill>
                          <a:latin typeface="Arial" panose="020B0604020202020204" pitchFamily="34" charset="0"/>
                          <a:cs typeface="Arial" panose="020B0604020202020204" pitchFamily="34" charset="0"/>
                        </a:rPr>
                        <a:t>5-cell</a:t>
                      </a:r>
                    </a:p>
                  </a:txBody>
                  <a:tcPr marL="91422" marR="91422" marT="45701" marB="45701" anchor="ctr"/>
                </a:tc>
                <a:tc gridSpan="3">
                  <a:txBody>
                    <a:bodyPr/>
                    <a:lstStyle/>
                    <a:p>
                      <a:pPr marL="0" algn="ctr"/>
                      <a:r>
                        <a:rPr lang="en-US" altLang="zh-CN" sz="1600" b="0" dirty="0" smtClean="0">
                          <a:solidFill>
                            <a:schemeClr val="tx1"/>
                          </a:solidFill>
                          <a:latin typeface="Arial" panose="020B0604020202020204" pitchFamily="34" charset="0"/>
                          <a:cs typeface="Arial" panose="020B0604020202020204" pitchFamily="34" charset="0"/>
                        </a:rPr>
                        <a:t>2-cell</a:t>
                      </a:r>
                      <a:endParaRPr lang="en-US" altLang="zh-CN" sz="1600" b="0" baseline="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hMerge="1">
                  <a:txBody>
                    <a:bodyPr/>
                    <a:lstStyle/>
                    <a:p>
                      <a:pPr marL="0" algn="ctr"/>
                      <a:endParaRPr lang="en-US" altLang="zh-CN" sz="1600" b="0" baseline="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h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altLang="zh-CN" sz="1600" b="0" baseline="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Cavity number</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a:r>
                        <a:rPr lang="en-US" altLang="zh-CN" sz="1600" b="0" dirty="0" smtClean="0">
                          <a:solidFill>
                            <a:schemeClr val="tx1">
                              <a:lumMod val="65000"/>
                              <a:lumOff val="35000"/>
                            </a:schemeClr>
                          </a:solidFill>
                          <a:latin typeface="Arial" panose="020B0604020202020204" pitchFamily="34" charset="0"/>
                          <a:cs typeface="Arial" panose="020B0604020202020204" pitchFamily="34" charset="0"/>
                        </a:rPr>
                        <a:t>384</a:t>
                      </a:r>
                      <a:endParaRPr lang="zh-CN" altLang="en-US" sz="1600" b="0" dirty="0">
                        <a:solidFill>
                          <a:schemeClr val="tx1">
                            <a:lumMod val="65000"/>
                            <a:lumOff val="35000"/>
                          </a:schemeClr>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a:r>
                        <a:rPr lang="en-US" altLang="zh-CN" sz="1600" b="0" dirty="0" smtClean="0">
                          <a:solidFill>
                            <a:schemeClr val="tx1"/>
                          </a:solidFill>
                          <a:latin typeface="Arial" panose="020B0604020202020204" pitchFamily="34" charset="0"/>
                          <a:cs typeface="Arial" panose="020B0604020202020204" pitchFamily="34" charset="0"/>
                        </a:rPr>
                        <a:t>480</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latin typeface="Arial" panose="020B0604020202020204" pitchFamily="34" charset="0"/>
                          <a:ea typeface="+mn-ea"/>
                          <a:cs typeface="Arial" panose="020B0604020202020204" pitchFamily="34" charset="0"/>
                        </a:rPr>
                        <a:t>160</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kern="1200" dirty="0" smtClean="0">
                          <a:solidFill>
                            <a:schemeClr val="tx1"/>
                          </a:solidFill>
                          <a:latin typeface="Arial" panose="020B0604020202020204" pitchFamily="34" charset="0"/>
                          <a:ea typeface="+mn-ea"/>
                          <a:cs typeface="Arial" panose="020B0604020202020204" pitchFamily="34" charset="0"/>
                        </a:rPr>
                        <a:t>32</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60000">
                <a:tc>
                  <a:txBody>
                    <a:bodyPr/>
                    <a:lstStyle/>
                    <a:p>
                      <a:pPr marL="0" algn="l"/>
                      <a:r>
                        <a:rPr lang="en-US" altLang="zh-CN" sz="1600" b="0" i="1" dirty="0" smtClean="0">
                          <a:solidFill>
                            <a:schemeClr val="tx1"/>
                          </a:solidFill>
                          <a:latin typeface="Arial" panose="020B0604020202020204" pitchFamily="34" charset="0"/>
                          <a:cs typeface="Arial" panose="020B0604020202020204" pitchFamily="34" charset="0"/>
                        </a:rPr>
                        <a:t>V</a:t>
                      </a:r>
                      <a:r>
                        <a:rPr lang="en-US" altLang="zh-CN" sz="1600" b="0" baseline="-25000" dirty="0" smtClean="0">
                          <a:solidFill>
                            <a:schemeClr val="tx1"/>
                          </a:solidFill>
                          <a:latin typeface="Arial" panose="020B0604020202020204" pitchFamily="34" charset="0"/>
                          <a:cs typeface="Arial" panose="020B0604020202020204" pitchFamily="34" charset="0"/>
                        </a:rPr>
                        <a:t>RF </a:t>
                      </a:r>
                      <a:r>
                        <a:rPr lang="en-US" altLang="zh-CN" sz="1600" b="0" baseline="0" dirty="0" smtClean="0">
                          <a:solidFill>
                            <a:schemeClr val="tx1"/>
                          </a:solidFill>
                          <a:latin typeface="Arial" panose="020B0604020202020204" pitchFamily="34" charset="0"/>
                          <a:cs typeface="Arial" panose="020B0604020202020204" pitchFamily="34" charset="0"/>
                        </a:rPr>
                        <a:t>(</a:t>
                      </a:r>
                      <a:r>
                        <a:rPr lang="en-US" altLang="zh-CN" sz="1600" b="0" dirty="0" smtClean="0">
                          <a:solidFill>
                            <a:schemeClr val="tx1"/>
                          </a:solidFill>
                          <a:latin typeface="Arial" panose="020B0604020202020204" pitchFamily="34" charset="0"/>
                          <a:cs typeface="Arial" panose="020B0604020202020204" pitchFamily="34" charset="0"/>
                        </a:rPr>
                        <a:t>GeV)</a:t>
                      </a:r>
                      <a:endParaRPr lang="zh-CN" altLang="en-US" sz="1600" b="0" baseline="-2500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lumMod val="65000"/>
                              <a:lumOff val="35000"/>
                            </a:schemeClr>
                          </a:solidFill>
                          <a:latin typeface="Arial" panose="020B0604020202020204" pitchFamily="34" charset="0"/>
                          <a:cs typeface="Arial" panose="020B0604020202020204" pitchFamily="34" charset="0"/>
                        </a:rPr>
                        <a:t>7</a:t>
                      </a:r>
                      <a:endParaRPr lang="zh-CN" altLang="en-US" sz="1600" b="0" dirty="0" smtClean="0">
                        <a:solidFill>
                          <a:schemeClr val="tx1">
                            <a:lumMod val="65000"/>
                            <a:lumOff val="35000"/>
                          </a:schemeClr>
                        </a:solidFill>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3.65</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0.82</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0.13</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i="1" dirty="0" err="1" smtClean="0">
                          <a:solidFill>
                            <a:schemeClr val="tx1"/>
                          </a:solidFill>
                          <a:latin typeface="Arial" panose="020B0604020202020204" pitchFamily="34" charset="0"/>
                          <a:cs typeface="Arial" panose="020B0604020202020204" pitchFamily="34" charset="0"/>
                        </a:rPr>
                        <a:t>E</a:t>
                      </a:r>
                      <a:r>
                        <a:rPr lang="en-US" altLang="zh-CN" sz="1600" b="0" baseline="-25000" dirty="0" err="1" smtClean="0">
                          <a:solidFill>
                            <a:schemeClr val="tx1"/>
                          </a:solidFill>
                          <a:latin typeface="Arial" panose="020B0604020202020204" pitchFamily="34" charset="0"/>
                          <a:cs typeface="Arial" panose="020B0604020202020204" pitchFamily="34" charset="0"/>
                        </a:rPr>
                        <a:t>acc</a:t>
                      </a:r>
                      <a:r>
                        <a:rPr lang="en-US" altLang="zh-CN" sz="1600" b="0" dirty="0" smtClean="0">
                          <a:solidFill>
                            <a:schemeClr val="tx1"/>
                          </a:solidFill>
                          <a:latin typeface="Arial" panose="020B0604020202020204" pitchFamily="34" charset="0"/>
                          <a:cs typeface="Arial" panose="020B0604020202020204" pitchFamily="34" charset="0"/>
                        </a:rPr>
                        <a:t>  (MV/m)</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a:r>
                        <a:rPr lang="en-US" altLang="zh-CN" sz="1600" b="0" dirty="0" smtClean="0">
                          <a:solidFill>
                            <a:schemeClr val="tx1">
                              <a:lumMod val="65000"/>
                              <a:lumOff val="35000"/>
                            </a:schemeClr>
                          </a:solidFill>
                          <a:latin typeface="Arial" panose="020B0604020202020204" pitchFamily="34" charset="0"/>
                          <a:cs typeface="Arial" panose="020B0604020202020204" pitchFamily="34" charset="0"/>
                        </a:rPr>
                        <a:t>15.9</a:t>
                      </a:r>
                      <a:endParaRPr lang="zh-CN" altLang="en-US" sz="1600" b="0" dirty="0">
                        <a:solidFill>
                          <a:schemeClr val="tx1">
                            <a:lumMod val="65000"/>
                            <a:lumOff val="35000"/>
                          </a:schemeClr>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a:r>
                        <a:rPr lang="en-US" altLang="zh-CN" sz="1600" b="0" dirty="0" smtClean="0">
                          <a:solidFill>
                            <a:schemeClr val="tx1"/>
                          </a:solidFill>
                          <a:latin typeface="Arial" panose="020B0604020202020204" pitchFamily="34" charset="0"/>
                          <a:cs typeface="Arial" panose="020B0604020202020204" pitchFamily="34" charset="0"/>
                        </a:rPr>
                        <a:t>16.5</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11.1</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8.6</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6000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b="0" i="1" dirty="0" smtClean="0">
                          <a:solidFill>
                            <a:schemeClr val="tx1"/>
                          </a:solidFill>
                          <a:latin typeface="Arial" panose="020B0604020202020204" pitchFamily="34" charset="0"/>
                          <a:cs typeface="Arial" panose="020B0604020202020204" pitchFamily="34" charset="0"/>
                        </a:rPr>
                        <a:t>Q</a:t>
                      </a:r>
                      <a:r>
                        <a:rPr lang="en-US" altLang="zh-CN" sz="1600" b="0" baseline="-25000" dirty="0" smtClean="0">
                          <a:solidFill>
                            <a:schemeClr val="tx1"/>
                          </a:solidFill>
                          <a:latin typeface="Arial" panose="020B0604020202020204" pitchFamily="34" charset="0"/>
                          <a:cs typeface="Arial" panose="020B0604020202020204" pitchFamily="34" charset="0"/>
                        </a:rPr>
                        <a:t>0 </a:t>
                      </a:r>
                      <a:r>
                        <a:rPr lang="en-US" altLang="zh-CN" sz="1600" b="0" dirty="0" smtClean="0">
                          <a:solidFill>
                            <a:schemeClr val="tx1"/>
                          </a:solidFill>
                          <a:latin typeface="Arial" panose="020B0604020202020204" pitchFamily="34" charset="0"/>
                          <a:cs typeface="Arial" panose="020B0604020202020204" pitchFamily="34" charset="0"/>
                        </a:rPr>
                        <a:t>@ 2 K</a:t>
                      </a:r>
                      <a:endParaRPr lang="zh-CN" altLang="en-US" sz="1600" b="0" dirty="0" smtClean="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a:r>
                        <a:rPr lang="en-US" altLang="zh-CN" sz="1600" b="0" dirty="0" smtClean="0">
                          <a:solidFill>
                            <a:schemeClr val="tx1">
                              <a:lumMod val="65000"/>
                              <a:lumOff val="35000"/>
                            </a:schemeClr>
                          </a:solidFill>
                          <a:latin typeface="Arial" panose="020B0604020202020204" pitchFamily="34" charset="0"/>
                          <a:cs typeface="Arial" panose="020B0604020202020204" pitchFamily="34" charset="0"/>
                        </a:rPr>
                        <a:t>4E10</a:t>
                      </a:r>
                      <a:endParaRPr lang="zh-CN" altLang="en-US" sz="1600" b="0" dirty="0">
                        <a:solidFill>
                          <a:schemeClr val="tx1">
                            <a:lumMod val="65000"/>
                            <a:lumOff val="35000"/>
                          </a:schemeClr>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a:r>
                        <a:rPr lang="en-US" altLang="zh-CN" sz="1600" b="0" dirty="0" smtClean="0">
                          <a:solidFill>
                            <a:schemeClr val="tx1"/>
                          </a:solidFill>
                          <a:latin typeface="Arial" panose="020B0604020202020204" pitchFamily="34" charset="0"/>
                          <a:cs typeface="Arial" panose="020B0604020202020204" pitchFamily="34" charset="0"/>
                        </a:rPr>
                        <a:t>2E10</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2E10</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2E10</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6000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solidFill>
                          <a:latin typeface="Arial" panose="020B0604020202020204" pitchFamily="34" charset="0"/>
                          <a:cs typeface="Arial" panose="020B0604020202020204" pitchFamily="34" charset="0"/>
                        </a:rPr>
                        <a:t>Cryomodule number</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b="0" dirty="0" smtClean="0">
                          <a:solidFill>
                            <a:schemeClr val="tx1">
                              <a:lumMod val="65000"/>
                              <a:lumOff val="35000"/>
                            </a:schemeClr>
                          </a:solidFill>
                          <a:latin typeface="Arial" panose="020B0604020202020204" pitchFamily="34" charset="0"/>
                          <a:cs typeface="Arial" panose="020B0604020202020204" pitchFamily="34" charset="0"/>
                        </a:rPr>
                        <a:t>96</a:t>
                      </a:r>
                      <a:endParaRPr lang="zh-CN" altLang="en-US" sz="1600" b="0" dirty="0" smtClean="0">
                        <a:solidFill>
                          <a:schemeClr val="tx1">
                            <a:lumMod val="65000"/>
                            <a:lumOff val="35000"/>
                          </a:schemeClr>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80</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32</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16</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60000">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Max. phase shift of 4+4 trains (</a:t>
                      </a:r>
                      <a:r>
                        <a:rPr lang="en-US" altLang="zh-CN" sz="1600" b="0" dirty="0" err="1" smtClean="0">
                          <a:solidFill>
                            <a:schemeClr val="tx1"/>
                          </a:solidFill>
                          <a:latin typeface="Arial" panose="020B0604020202020204" pitchFamily="34" charset="0"/>
                          <a:cs typeface="Arial" panose="020B0604020202020204" pitchFamily="34" charset="0"/>
                        </a:rPr>
                        <a:t>deg</a:t>
                      </a:r>
                      <a:r>
                        <a:rPr lang="en-US" altLang="zh-CN" sz="1600" b="0" dirty="0" smtClean="0">
                          <a:solidFill>
                            <a:schemeClr val="tx1"/>
                          </a:solidFill>
                          <a:latin typeface="Arial" panose="020B0604020202020204" pitchFamily="34" charset="0"/>
                          <a:cs typeface="Arial" panose="020B0604020202020204" pitchFamily="34" charset="0"/>
                        </a:rPr>
                        <a:t>)</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a:t>
                      </a:r>
                      <a:endParaRPr lang="zh-CN" altLang="en-US" sz="1600" b="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3.9</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7.4</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12.9</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60000">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RF power </a:t>
                      </a:r>
                      <a:r>
                        <a:rPr lang="en-US" altLang="zh-CN" sz="1600" b="0" dirty="0" err="1" smtClean="0">
                          <a:solidFill>
                            <a:schemeClr val="tx1"/>
                          </a:solidFill>
                          <a:latin typeface="Arial" panose="020B0604020202020204" pitchFamily="34" charset="0"/>
                          <a:cs typeface="Arial" panose="020B0604020202020204" pitchFamily="34" charset="0"/>
                        </a:rPr>
                        <a:t>c.w</a:t>
                      </a:r>
                      <a:r>
                        <a:rPr lang="en-US" altLang="zh-CN" sz="1600" b="0" dirty="0" smtClean="0">
                          <a:solidFill>
                            <a:schemeClr val="tx1"/>
                          </a:solidFill>
                          <a:latin typeface="Arial" panose="020B0604020202020204" pitchFamily="34" charset="0"/>
                          <a:cs typeface="Arial" panose="020B0604020202020204" pitchFamily="34" charset="0"/>
                        </a:rPr>
                        <a:t>. / cavity (kW)</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276</a:t>
                      </a:r>
                      <a:endParaRPr lang="zh-CN" altLang="en-US" sz="1600" b="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215</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224*</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254*</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60000">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Cavity number per klystron</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2</a:t>
                      </a:r>
                      <a:endParaRPr lang="zh-CN" altLang="en-US" sz="1600" b="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91422" marR="91422" marT="45701" marB="45701" anchor="ctr"/>
                </a:tc>
                <a:tc gridSpan="3">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2 / 4</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hMerge="1">
                  <a:txBody>
                    <a:bodyPr/>
                    <a:lstStyle/>
                    <a:p>
                      <a:pPr marL="0" algn="ctr" defTabSz="685800" rtl="0" eaLnBrk="1" latinLnBrk="0" hangingPunct="1"/>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hMerge="1">
                  <a:txBody>
                    <a:bodyPr/>
                    <a:lstStyle/>
                    <a:p>
                      <a:pPr marL="0" algn="ctr" defTabSz="685800" rtl="0" eaLnBrk="1" latinLnBrk="0" hangingPunct="1"/>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60000">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Total klystron number</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192</a:t>
                      </a:r>
                      <a:endParaRPr lang="zh-CN" altLang="en-US" sz="1600" b="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91422" marR="91422" marT="45701" marB="45701" anchor="ctr"/>
                </a:tc>
                <a:tc gridSpan="3">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160</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hMerge="1">
                  <a:txBody>
                    <a:bodyPr/>
                    <a:lstStyle/>
                    <a:p>
                      <a:pPr marL="0" algn="ctr" defTabSz="685800" rtl="0" eaLnBrk="1" latinLnBrk="0" hangingPunct="1"/>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hMerge="1">
                  <a:txBody>
                    <a:bodyPr/>
                    <a:lstStyle/>
                    <a:p>
                      <a:pPr marL="0" algn="ctr" defTabSz="685800" rtl="0" eaLnBrk="1" latinLnBrk="0" hangingPunct="1"/>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60000">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HOM power /</a:t>
                      </a:r>
                      <a:r>
                        <a:rPr lang="en-US" altLang="zh-CN" sz="1600" b="0" baseline="0" dirty="0" smtClean="0">
                          <a:solidFill>
                            <a:schemeClr val="tx1"/>
                          </a:solidFill>
                          <a:latin typeface="Arial" panose="020B0604020202020204" pitchFamily="34" charset="0"/>
                          <a:cs typeface="Arial" panose="020B0604020202020204" pitchFamily="34" charset="0"/>
                        </a:rPr>
                        <a:t> cav. </a:t>
                      </a:r>
                      <a:r>
                        <a:rPr lang="en-US" altLang="zh-CN" sz="1600" b="0" dirty="0" smtClean="0">
                          <a:solidFill>
                            <a:schemeClr val="tx1"/>
                          </a:solidFill>
                          <a:latin typeface="Arial" panose="020B0604020202020204" pitchFamily="34" charset="0"/>
                          <a:cs typeface="Arial" panose="020B0604020202020204" pitchFamily="34" charset="0"/>
                        </a:rPr>
                        <a:t>(kW)</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3.6</a:t>
                      </a:r>
                      <a:endParaRPr lang="zh-CN" altLang="en-US" sz="1600" b="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0.8</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0.4</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0.4</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60000">
                <a:tc>
                  <a:txBody>
                    <a:bodyPr/>
                    <a:lstStyle/>
                    <a:p>
                      <a:r>
                        <a:rPr lang="en-US" altLang="zh-CN" sz="1600" b="0" kern="1200" dirty="0" smtClean="0">
                          <a:solidFill>
                            <a:schemeClr val="tx1"/>
                          </a:solidFill>
                          <a:latin typeface="Arial" panose="020B0604020202020204" pitchFamily="34" charset="0"/>
                          <a:ea typeface="+mn-ea"/>
                          <a:cs typeface="Arial" panose="020B0604020202020204" pitchFamily="34" charset="0"/>
                        </a:rPr>
                        <a:t>Total RF power (MW)</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106</a:t>
                      </a:r>
                      <a:endParaRPr lang="zh-CN" altLang="en-US" sz="1600" b="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104</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36*</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8*</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r h="358792">
                <a:tc>
                  <a:txBody>
                    <a:bodyPr/>
                    <a:lstStyle/>
                    <a:p>
                      <a:pPr marL="0" algn="l"/>
                      <a:r>
                        <a:rPr lang="en-US" altLang="zh-CN" sz="1600" b="0" dirty="0" smtClean="0">
                          <a:solidFill>
                            <a:schemeClr val="tx1"/>
                          </a:solidFill>
                          <a:latin typeface="Arial" panose="020B0604020202020204" pitchFamily="34" charset="0"/>
                          <a:cs typeface="Arial" panose="020B0604020202020204" pitchFamily="34" charset="0"/>
                        </a:rPr>
                        <a:t>Total</a:t>
                      </a:r>
                      <a:r>
                        <a:rPr lang="en-US" altLang="zh-CN" sz="1600" b="0" baseline="0" dirty="0" smtClean="0">
                          <a:solidFill>
                            <a:schemeClr val="tx1"/>
                          </a:solidFill>
                          <a:latin typeface="Arial" panose="020B0604020202020204" pitchFamily="34" charset="0"/>
                          <a:cs typeface="Arial" panose="020B0604020202020204" pitchFamily="34" charset="0"/>
                        </a:rPr>
                        <a:t> c</a:t>
                      </a:r>
                      <a:r>
                        <a:rPr lang="en-US" altLang="zh-CN" sz="1600" b="0" dirty="0" smtClean="0">
                          <a:solidFill>
                            <a:schemeClr val="tx1"/>
                          </a:solidFill>
                          <a:latin typeface="Arial" panose="020B0604020202020204" pitchFamily="34" charset="0"/>
                          <a:cs typeface="Arial" panose="020B0604020202020204" pitchFamily="34" charset="0"/>
                        </a:rPr>
                        <a:t>av. wall </a:t>
                      </a:r>
                      <a:r>
                        <a:rPr lang="en-US" altLang="zh-CN" sz="1600" b="0" kern="1200" dirty="0" smtClean="0">
                          <a:solidFill>
                            <a:schemeClr val="tx1"/>
                          </a:solidFill>
                          <a:latin typeface="Arial" panose="020B0604020202020204" pitchFamily="34" charset="0"/>
                          <a:ea typeface="+mn-ea"/>
                          <a:cs typeface="Arial" panose="020B0604020202020204" pitchFamily="34" charset="0"/>
                        </a:rPr>
                        <a:t>loss @ 4.5 K eq. </a:t>
                      </a:r>
                      <a:r>
                        <a:rPr lang="en-US" altLang="zh-CN" sz="1600" b="0" dirty="0" smtClean="0">
                          <a:solidFill>
                            <a:schemeClr val="tx1"/>
                          </a:solidFill>
                          <a:latin typeface="Arial" panose="020B0604020202020204" pitchFamily="34" charset="0"/>
                          <a:cs typeface="Arial" panose="020B0604020202020204" pitchFamily="34" charset="0"/>
                        </a:rPr>
                        <a:t>(kW)</a:t>
                      </a:r>
                      <a:endParaRPr lang="zh-CN" altLang="en-US" sz="1600" b="0" dirty="0">
                        <a:solidFill>
                          <a:schemeClr val="tx1"/>
                        </a:solidFill>
                        <a:latin typeface="Arial" panose="020B0604020202020204" pitchFamily="34" charset="0"/>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22.2</a:t>
                      </a:r>
                      <a:endParaRPr lang="zh-CN" altLang="en-US" sz="1600" b="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24</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3.6</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c>
                  <a:txBody>
                    <a:bodyPr/>
                    <a:lstStyle/>
                    <a:p>
                      <a:pPr marL="0" algn="ctr" defTabSz="685800" rtl="0" eaLnBrk="1" latinLnBrk="0" hangingPunct="1"/>
                      <a:r>
                        <a:rPr lang="en-US" altLang="zh-CN" sz="1600" b="0" kern="1200" dirty="0" smtClean="0">
                          <a:solidFill>
                            <a:schemeClr val="tx1"/>
                          </a:solidFill>
                          <a:latin typeface="Arial" panose="020B0604020202020204" pitchFamily="34" charset="0"/>
                          <a:ea typeface="+mn-ea"/>
                          <a:cs typeface="Arial" panose="020B0604020202020204" pitchFamily="34" charset="0"/>
                        </a:rPr>
                        <a:t>0.4</a:t>
                      </a:r>
                      <a:endParaRPr lang="zh-CN" altLang="en-US" sz="1600" b="0" kern="1200" dirty="0">
                        <a:solidFill>
                          <a:schemeClr val="tx1"/>
                        </a:solidFill>
                        <a:latin typeface="Arial" panose="020B0604020202020204" pitchFamily="34" charset="0"/>
                        <a:ea typeface="+mn-ea"/>
                        <a:cs typeface="Arial" panose="020B0604020202020204" pitchFamily="34" charset="0"/>
                      </a:endParaRPr>
                    </a:p>
                  </a:txBody>
                  <a:tcPr marL="91422" marR="91422" marT="45701" marB="45701" anchor="ctr"/>
                </a:tc>
              </a:tr>
            </a:tbl>
          </a:graphicData>
        </a:graphic>
      </p:graphicFrame>
      <p:sp>
        <p:nvSpPr>
          <p:cNvPr id="5" name="文本框 4"/>
          <p:cNvSpPr txBox="1"/>
          <p:nvPr/>
        </p:nvSpPr>
        <p:spPr>
          <a:xfrm>
            <a:off x="621367" y="6363368"/>
            <a:ext cx="7493933" cy="329321"/>
          </a:xfrm>
          <a:prstGeom prst="rect">
            <a:avLst/>
          </a:prstGeom>
          <a:noFill/>
        </p:spPr>
        <p:txBody>
          <a:bodyPr wrap="square" rtlCol="0">
            <a:spAutoFit/>
          </a:bodyPr>
          <a:lstStyle/>
          <a:p>
            <a:pPr>
              <a:lnSpc>
                <a:spcPct val="110000"/>
              </a:lnSpc>
            </a:pPr>
            <a:r>
              <a:rPr lang="en-US" altLang="zh-CN" sz="1400" dirty="0">
                <a:solidFill>
                  <a:prstClr val="black"/>
                </a:solidFill>
                <a:latin typeface="Arial" panose="020B0604020202020204" pitchFamily="34" charset="0"/>
                <a:cs typeface="Arial" panose="020B0604020202020204" pitchFamily="34" charset="0"/>
              </a:rPr>
              <a:t>* include extra power due to coupler mismatch (optimal coupling fixed for Higgs)</a:t>
            </a:r>
            <a:endParaRPr lang="zh-CN" altLang="en-US" sz="1400" dirty="0">
              <a:solidFill>
                <a:prstClr val="black"/>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5</a:t>
            </a:fld>
            <a:endParaRPr lang="zh-CN" altLang="en-US">
              <a:solidFill>
                <a:prstClr val="black">
                  <a:tint val="75000"/>
                </a:prstClr>
              </a:solidFill>
            </a:endParaRPr>
          </a:p>
        </p:txBody>
      </p:sp>
    </p:spTree>
    <p:extLst>
      <p:ext uri="{BB962C8B-B14F-4D97-AF65-F5344CB8AC3E}">
        <p14:creationId xmlns:p14="http://schemas.microsoft.com/office/powerpoint/2010/main" val="4144614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6700" y="311922"/>
            <a:ext cx="8239760" cy="995680"/>
          </a:xfrm>
        </p:spPr>
        <p:txBody>
          <a:bodyPr/>
          <a:lstStyle/>
          <a:p>
            <a:r>
              <a:rPr lang="en-US" altLang="zh-CN" dirty="0" smtClean="0"/>
              <a:t>CEPC SRF Hardware Specifications</a:t>
            </a:r>
            <a:endParaRPr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val="1886127291"/>
              </p:ext>
            </p:extLst>
          </p:nvPr>
        </p:nvGraphicFramePr>
        <p:xfrm>
          <a:off x="496700" y="1496369"/>
          <a:ext cx="7967375" cy="4840141"/>
        </p:xfrm>
        <a:graphic>
          <a:graphicData uri="http://schemas.openxmlformats.org/drawingml/2006/table">
            <a:tbl>
              <a:tblPr firstRow="1" bandRow="1">
                <a:tableStyleId>{5C22544A-7EE6-4342-B048-85BDC9FD1C3A}</a:tableStyleId>
              </a:tblPr>
              <a:tblGrid>
                <a:gridCol w="2057260"/>
                <a:gridCol w="1926427"/>
                <a:gridCol w="1991844"/>
                <a:gridCol w="1991844"/>
              </a:tblGrid>
              <a:tr h="471464">
                <a:tc>
                  <a:txBody>
                    <a:bodyPr/>
                    <a:lstStyle/>
                    <a:p>
                      <a:pPr algn="ctr"/>
                      <a:r>
                        <a:rPr lang="en-US" altLang="zh-CN" sz="1600" dirty="0" smtClean="0">
                          <a:latin typeface="Arial" panose="020B0604020202020204" pitchFamily="34" charset="0"/>
                          <a:cs typeface="Arial" panose="020B0604020202020204" pitchFamily="34" charset="0"/>
                        </a:rPr>
                        <a:t>Hardware</a:t>
                      </a:r>
                      <a:endParaRPr lang="zh-CN" altLang="en-US" sz="1600" dirty="0">
                        <a:latin typeface="Arial" panose="020B0604020202020204" pitchFamily="34" charset="0"/>
                        <a:cs typeface="Arial" panose="020B0604020202020204" pitchFamily="34" charset="0"/>
                      </a:endParaRPr>
                    </a:p>
                  </a:txBody>
                  <a:tcPr anchor="ctr"/>
                </a:tc>
                <a:tc>
                  <a:txBody>
                    <a:bodyPr/>
                    <a:lstStyle/>
                    <a:p>
                      <a:pPr algn="ctr"/>
                      <a:r>
                        <a:rPr lang="en-US" altLang="zh-CN" sz="1600" dirty="0" smtClean="0">
                          <a:latin typeface="Arial" panose="020B0604020202020204" pitchFamily="34" charset="0"/>
                          <a:cs typeface="Arial" panose="020B0604020202020204" pitchFamily="34" charset="0"/>
                        </a:rPr>
                        <a:t>Qualification</a:t>
                      </a:r>
                      <a:endParaRPr lang="zh-CN" altLang="en-US" sz="1600" dirty="0">
                        <a:latin typeface="Arial" panose="020B0604020202020204" pitchFamily="34" charset="0"/>
                        <a:cs typeface="Arial" panose="020B0604020202020204" pitchFamily="34" charset="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600" dirty="0" smtClean="0">
                          <a:latin typeface="Arial" panose="020B0604020202020204" pitchFamily="34" charset="0"/>
                          <a:cs typeface="Arial" panose="020B0604020202020204" pitchFamily="34" charset="0"/>
                        </a:rPr>
                        <a:t>Normal Operation</a:t>
                      </a:r>
                      <a:endParaRPr lang="zh-CN" altLang="en-US" sz="1600" dirty="0" smtClean="0">
                        <a:latin typeface="Arial" panose="020B0604020202020204" pitchFamily="34" charset="0"/>
                        <a:cs typeface="Arial" panose="020B0604020202020204" pitchFamily="34" charset="0"/>
                      </a:endParaRPr>
                    </a:p>
                  </a:txBody>
                  <a:tcPr anchor="ctr"/>
                </a:tc>
                <a:tc>
                  <a:txBody>
                    <a:bodyPr/>
                    <a:lstStyle/>
                    <a:p>
                      <a:pPr algn="ctr"/>
                      <a:r>
                        <a:rPr lang="en-US" altLang="zh-CN" sz="1600" dirty="0" smtClean="0">
                          <a:latin typeface="Arial" panose="020B0604020202020204" pitchFamily="34" charset="0"/>
                          <a:cs typeface="Arial" panose="020B0604020202020204" pitchFamily="34" charset="0"/>
                        </a:rPr>
                        <a:t>Max. Operation</a:t>
                      </a:r>
                      <a:endParaRPr lang="zh-CN" altLang="en-US" sz="1600" dirty="0">
                        <a:latin typeface="Arial" panose="020B0604020202020204" pitchFamily="34" charset="0"/>
                        <a:cs typeface="Arial" panose="020B0604020202020204" pitchFamily="34" charset="0"/>
                      </a:endParaRPr>
                    </a:p>
                  </a:txBody>
                  <a:tcPr anchor="ctr"/>
                </a:tc>
              </a:tr>
              <a:tr h="639382">
                <a:tc>
                  <a:txBody>
                    <a:bodyPr/>
                    <a:lstStyle/>
                    <a:p>
                      <a:r>
                        <a:rPr lang="en-US" altLang="zh-CN" dirty="0" smtClean="0">
                          <a:latin typeface="Arial" panose="020B0604020202020204" pitchFamily="34" charset="0"/>
                          <a:cs typeface="Arial" panose="020B0604020202020204" pitchFamily="34" charset="0"/>
                        </a:rPr>
                        <a:t>650 MHz 2-cell Cavity</a:t>
                      </a:r>
                      <a:endParaRPr lang="zh-CN" altLang="en-US" dirty="0">
                        <a:latin typeface="Arial" panose="020B0604020202020204" pitchFamily="34" charset="0"/>
                        <a:cs typeface="Arial" panose="020B0604020202020204" pitchFamily="34" charset="0"/>
                      </a:endParaRPr>
                    </a:p>
                  </a:txBody>
                  <a:tcPr anchor="ctr"/>
                </a:tc>
                <a:tc>
                  <a:txBody>
                    <a:bodyPr/>
                    <a:lstStyle/>
                    <a:p>
                      <a:r>
                        <a:rPr lang="en-US" altLang="zh-CN" dirty="0" smtClean="0">
                          <a:latin typeface="Arial" panose="020B0604020202020204" pitchFamily="34" charset="0"/>
                          <a:cs typeface="Arial" panose="020B0604020202020204" pitchFamily="34" charset="0"/>
                        </a:rPr>
                        <a:t>VT 4E10 @ 22 MV/m</a:t>
                      </a:r>
                    </a:p>
                    <a:p>
                      <a:r>
                        <a:rPr lang="en-US" altLang="zh-CN" dirty="0" smtClean="0">
                          <a:latin typeface="Arial" panose="020B0604020202020204" pitchFamily="34" charset="0"/>
                          <a:cs typeface="Arial" panose="020B0604020202020204" pitchFamily="34" charset="0"/>
                        </a:rPr>
                        <a:t>HT 2E10 @ 20 MV/m</a:t>
                      </a:r>
                      <a:endParaRPr lang="zh-CN" altLang="en-US" dirty="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2E10 @ 16.5 MV/m</a:t>
                      </a:r>
                      <a:endParaRPr lang="zh-CN" altLang="en-US" dirty="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2E10 @ 20 MV/m</a:t>
                      </a:r>
                      <a:endParaRPr lang="zh-CN" altLang="en-US" dirty="0">
                        <a:latin typeface="Arial" panose="020B0604020202020204" pitchFamily="34" charset="0"/>
                        <a:cs typeface="Arial" panose="020B0604020202020204" pitchFamily="34" charset="0"/>
                      </a:endParaRPr>
                    </a:p>
                  </a:txBody>
                  <a:tcPr anchor="ctr"/>
                </a:tc>
              </a:tr>
              <a:tr h="377817">
                <a:tc>
                  <a:txBody>
                    <a:bodyPr/>
                    <a:lstStyle/>
                    <a:p>
                      <a:r>
                        <a:rPr lang="en-US" altLang="zh-CN" dirty="0" smtClean="0">
                          <a:latin typeface="Arial" panose="020B0604020202020204" pitchFamily="34" charset="0"/>
                          <a:cs typeface="Arial" panose="020B0604020202020204" pitchFamily="34" charset="0"/>
                        </a:rPr>
                        <a:t>1.3 GHz 9-cell Cavity</a:t>
                      </a:r>
                      <a:endParaRPr lang="zh-CN" altLang="en-US" dirty="0">
                        <a:latin typeface="Arial" panose="020B0604020202020204" pitchFamily="34" charset="0"/>
                        <a:cs typeface="Arial" panose="020B0604020202020204" pitchFamily="34" charset="0"/>
                      </a:endParaRPr>
                    </a:p>
                  </a:txBody>
                  <a:tcPr anchor="ctr"/>
                </a:tc>
                <a:tc>
                  <a:txBody>
                    <a:bodyPr/>
                    <a:lstStyle/>
                    <a:p>
                      <a:r>
                        <a:rPr lang="en-US" altLang="zh-CN" dirty="0" smtClean="0">
                          <a:latin typeface="Arial" panose="020B0604020202020204" pitchFamily="34" charset="0"/>
                          <a:cs typeface="Arial" panose="020B0604020202020204" pitchFamily="34" charset="0"/>
                        </a:rPr>
                        <a:t>VT 3E10 @ 25 MV/m</a:t>
                      </a:r>
                    </a:p>
                  </a:txBody>
                  <a:tcPr anchor="ctr"/>
                </a:tc>
                <a:tc>
                  <a:txBody>
                    <a:bodyPr/>
                    <a:lstStyle/>
                    <a:p>
                      <a:pPr algn="l"/>
                      <a:r>
                        <a:rPr lang="en-US" altLang="zh-CN" dirty="0" smtClean="0">
                          <a:latin typeface="Arial" panose="020B0604020202020204" pitchFamily="34" charset="0"/>
                          <a:cs typeface="Arial" panose="020B0604020202020204" pitchFamily="34" charset="0"/>
                        </a:rPr>
                        <a:t>2E10 @ 20 MV/m</a:t>
                      </a:r>
                      <a:endParaRPr lang="zh-CN" altLang="en-US"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2E10 @ 23 MV/m</a:t>
                      </a:r>
                      <a:endParaRPr lang="zh-CN" altLang="en-US" dirty="0" smtClean="0">
                        <a:latin typeface="Arial" panose="020B0604020202020204" pitchFamily="34" charset="0"/>
                        <a:cs typeface="Arial" panose="020B0604020202020204" pitchFamily="34" charset="0"/>
                      </a:endParaRPr>
                    </a:p>
                  </a:txBody>
                  <a:tcPr anchor="ctr"/>
                </a:tc>
              </a:tr>
              <a:tr h="377817">
                <a:tc>
                  <a:txBody>
                    <a:bodyPr/>
                    <a:lstStyle/>
                    <a:p>
                      <a:r>
                        <a:rPr lang="en-US" altLang="zh-CN" dirty="0" smtClean="0">
                          <a:latin typeface="Arial" panose="020B0604020202020204" pitchFamily="34" charset="0"/>
                          <a:cs typeface="Arial" panose="020B0604020202020204" pitchFamily="34" charset="0"/>
                        </a:rPr>
                        <a:t>650 MHz</a:t>
                      </a:r>
                      <a:r>
                        <a:rPr lang="en-US" altLang="zh-CN" baseline="0" dirty="0" smtClean="0">
                          <a:latin typeface="Arial" panose="020B0604020202020204" pitchFamily="34" charset="0"/>
                          <a:cs typeface="Arial" panose="020B0604020202020204" pitchFamily="34" charset="0"/>
                        </a:rPr>
                        <a:t> Input Coupler</a:t>
                      </a:r>
                      <a:endParaRPr lang="zh-CN" altLang="en-US" dirty="0">
                        <a:latin typeface="Arial" panose="020B0604020202020204" pitchFamily="34" charset="0"/>
                        <a:cs typeface="Arial" panose="020B0604020202020204" pitchFamily="34" charset="0"/>
                      </a:endParaRPr>
                    </a:p>
                  </a:txBody>
                  <a:tcPr anchor="ctr"/>
                </a:tc>
                <a:tc>
                  <a:txBody>
                    <a:bodyPr/>
                    <a:lstStyle/>
                    <a:p>
                      <a:r>
                        <a:rPr lang="en-US" altLang="zh-CN" dirty="0" smtClean="0">
                          <a:latin typeface="Arial" panose="020B0604020202020204" pitchFamily="34" charset="0"/>
                          <a:cs typeface="Arial" panose="020B0604020202020204" pitchFamily="34" charset="0"/>
                        </a:rPr>
                        <a:t>HPT</a:t>
                      </a:r>
                      <a:r>
                        <a:rPr lang="en-US" altLang="zh-CN" baseline="0" dirty="0" smtClean="0">
                          <a:latin typeface="Arial" panose="020B0604020202020204" pitchFamily="34" charset="0"/>
                          <a:cs typeface="Arial" panose="020B0604020202020204" pitchFamily="34" charset="0"/>
                        </a:rPr>
                        <a:t> 300 kW </a:t>
                      </a:r>
                      <a:r>
                        <a:rPr lang="en-US" altLang="zh-CN" baseline="0" dirty="0" err="1" smtClean="0">
                          <a:latin typeface="Arial" panose="020B0604020202020204" pitchFamily="34" charset="0"/>
                          <a:cs typeface="Arial" panose="020B0604020202020204" pitchFamily="34" charset="0"/>
                        </a:rPr>
                        <a:t>sw</a:t>
                      </a:r>
                      <a:endParaRPr lang="zh-CN" altLang="en-US" dirty="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&lt; 254 kW</a:t>
                      </a:r>
                      <a:endParaRPr lang="zh-CN" altLang="en-US" dirty="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280 kW</a:t>
                      </a:r>
                      <a:endParaRPr lang="zh-CN" altLang="en-US" dirty="0">
                        <a:latin typeface="Arial" panose="020B0604020202020204" pitchFamily="34" charset="0"/>
                        <a:cs typeface="Arial" panose="020B0604020202020204" pitchFamily="34" charset="0"/>
                      </a:endParaRPr>
                    </a:p>
                  </a:txBody>
                  <a:tcPr anchor="ctr"/>
                </a:tc>
              </a:tr>
              <a:tr h="517803">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1.3 GHz</a:t>
                      </a:r>
                      <a:r>
                        <a:rPr lang="en-US" altLang="zh-CN" baseline="0" dirty="0" smtClean="0">
                          <a:latin typeface="Arial" panose="020B0604020202020204" pitchFamily="34" charset="0"/>
                          <a:cs typeface="Arial" panose="020B0604020202020204" pitchFamily="34" charset="0"/>
                        </a:rPr>
                        <a:t> Input Coupler</a:t>
                      </a:r>
                      <a:endParaRPr lang="zh-CN" altLang="en-US" dirty="0" smtClean="0">
                        <a:latin typeface="Arial" panose="020B0604020202020204" pitchFamily="34" charset="0"/>
                        <a:cs typeface="Arial" panose="020B0604020202020204" pitchFamily="34" charset="0"/>
                      </a:endParaRPr>
                    </a:p>
                  </a:txBody>
                  <a:tcPr anchor="ctr"/>
                </a:tc>
                <a:tc>
                  <a:txBody>
                    <a:bodyPr/>
                    <a:lstStyle/>
                    <a:p>
                      <a:r>
                        <a:rPr lang="en-US" altLang="zh-CN" dirty="0" smtClean="0">
                          <a:latin typeface="Arial" panose="020B0604020202020204" pitchFamily="34" charset="0"/>
                          <a:cs typeface="Arial" panose="020B0604020202020204" pitchFamily="34" charset="0"/>
                        </a:rPr>
                        <a:t>HPT 20</a:t>
                      </a:r>
                      <a:r>
                        <a:rPr lang="en-US" altLang="zh-CN" baseline="0" dirty="0" smtClean="0">
                          <a:latin typeface="Arial" panose="020B0604020202020204" pitchFamily="34" charset="0"/>
                          <a:cs typeface="Arial" panose="020B0604020202020204" pitchFamily="34" charset="0"/>
                        </a:rPr>
                        <a:t> kW peak, </a:t>
                      </a:r>
                    </a:p>
                    <a:p>
                      <a:r>
                        <a:rPr lang="en-US" altLang="zh-CN" baseline="0" dirty="0" smtClean="0">
                          <a:latin typeface="Arial" panose="020B0604020202020204" pitchFamily="34" charset="0"/>
                          <a:cs typeface="Arial" panose="020B0604020202020204" pitchFamily="34" charset="0"/>
                        </a:rPr>
                        <a:t>4 kW </a:t>
                      </a:r>
                      <a:r>
                        <a:rPr lang="en-US" altLang="zh-CN" baseline="0" dirty="0" err="1" smtClean="0">
                          <a:latin typeface="Arial" panose="020B0604020202020204" pitchFamily="34" charset="0"/>
                          <a:cs typeface="Arial" panose="020B0604020202020204" pitchFamily="34" charset="0"/>
                        </a:rPr>
                        <a:t>avr</a:t>
                      </a:r>
                      <a:r>
                        <a:rPr lang="en-US" altLang="zh-CN" baseline="0" dirty="0" smtClean="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&lt; 15</a:t>
                      </a:r>
                      <a:r>
                        <a:rPr lang="en-US" altLang="zh-CN" baseline="0" dirty="0" smtClean="0">
                          <a:latin typeface="Arial" panose="020B0604020202020204" pitchFamily="34" charset="0"/>
                          <a:cs typeface="Arial" panose="020B0604020202020204" pitchFamily="34" charset="0"/>
                        </a:rPr>
                        <a:t> kW peak</a:t>
                      </a:r>
                      <a:endParaRPr lang="zh-CN" altLang="en-US" dirty="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18 kW peak</a:t>
                      </a:r>
                      <a:endParaRPr lang="zh-CN" altLang="en-US" dirty="0">
                        <a:latin typeface="Arial" panose="020B0604020202020204" pitchFamily="34" charset="0"/>
                        <a:cs typeface="Arial" panose="020B0604020202020204" pitchFamily="34" charset="0"/>
                      </a:endParaRPr>
                    </a:p>
                  </a:txBody>
                  <a:tcPr anchor="ctr"/>
                </a:tc>
              </a:tr>
              <a:tr h="45843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650 MHz HOM Coupler</a:t>
                      </a:r>
                      <a:endParaRPr lang="zh-CN" altLang="en-US" dirty="0" smtClean="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HPT 1 kW</a:t>
                      </a:r>
                      <a:endParaRPr lang="zh-CN" altLang="en-US" dirty="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&lt; 0.2</a:t>
                      </a:r>
                      <a:r>
                        <a:rPr lang="en-US" altLang="zh-CN" baseline="0" dirty="0" smtClean="0">
                          <a:latin typeface="Arial" panose="020B0604020202020204" pitchFamily="34" charset="0"/>
                          <a:cs typeface="Arial" panose="020B0604020202020204" pitchFamily="34" charset="0"/>
                        </a:rPr>
                        <a:t> kW</a:t>
                      </a:r>
                      <a:endParaRPr lang="zh-CN" altLang="en-US" dirty="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1 kW</a:t>
                      </a:r>
                      <a:endParaRPr lang="zh-CN" altLang="en-US" dirty="0">
                        <a:latin typeface="Arial" panose="020B0604020202020204" pitchFamily="34" charset="0"/>
                        <a:cs typeface="Arial" panose="020B0604020202020204" pitchFamily="34" charset="0"/>
                      </a:endParaRPr>
                    </a:p>
                  </a:txBody>
                  <a:tcPr anchor="ctr"/>
                </a:tc>
              </a:tr>
              <a:tr h="488663">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650 MHz HOM Absorber</a:t>
                      </a:r>
                      <a:endParaRPr lang="zh-CN" altLang="en-US" dirty="0" smtClean="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HPT 5 kW</a:t>
                      </a:r>
                      <a:endParaRPr lang="zh-CN" altLang="en-US" dirty="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&lt; 2 kW</a:t>
                      </a:r>
                      <a:endParaRPr lang="zh-CN" altLang="en-US" dirty="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5 kW</a:t>
                      </a:r>
                      <a:endParaRPr lang="zh-CN" altLang="en-US" dirty="0">
                        <a:latin typeface="Arial" panose="020B0604020202020204" pitchFamily="34" charset="0"/>
                        <a:cs typeface="Arial" panose="020B0604020202020204" pitchFamily="34" charset="0"/>
                      </a:endParaRPr>
                    </a:p>
                  </a:txBody>
                  <a:tcPr anchor="ctr"/>
                </a:tc>
              </a:tr>
              <a:tr h="377817">
                <a:tc>
                  <a:txBody>
                    <a:bodyPr/>
                    <a:lstStyle/>
                    <a:p>
                      <a:r>
                        <a:rPr lang="en-US" altLang="zh-CN" dirty="0" smtClean="0">
                          <a:latin typeface="Arial" panose="020B0604020202020204" pitchFamily="34" charset="0"/>
                          <a:cs typeface="Arial" panose="020B0604020202020204" pitchFamily="34" charset="0"/>
                        </a:rPr>
                        <a:t>650 MHz </a:t>
                      </a:r>
                      <a:r>
                        <a:rPr lang="en-US" altLang="zh-CN" dirty="0" err="1" smtClean="0">
                          <a:latin typeface="Arial" panose="020B0604020202020204" pitchFamily="34" charset="0"/>
                          <a:cs typeface="Arial" panose="020B0604020202020204" pitchFamily="34" charset="0"/>
                        </a:rPr>
                        <a:t>Cryomodule</a:t>
                      </a:r>
                      <a:endParaRPr lang="en-US" altLang="zh-CN" dirty="0" smtClean="0">
                        <a:latin typeface="Arial" panose="020B0604020202020204" pitchFamily="34" charset="0"/>
                        <a:cs typeface="Arial" panose="020B0604020202020204" pitchFamily="34" charset="0"/>
                      </a:endParaRPr>
                    </a:p>
                    <a:p>
                      <a:r>
                        <a:rPr lang="en-US" altLang="zh-CN" dirty="0" smtClean="0">
                          <a:latin typeface="Arial" panose="020B0604020202020204" pitchFamily="34" charset="0"/>
                          <a:cs typeface="Arial" panose="020B0604020202020204" pitchFamily="34" charset="0"/>
                        </a:rPr>
                        <a:t>(six</a:t>
                      </a:r>
                      <a:r>
                        <a:rPr lang="en-US" altLang="zh-CN" baseline="0" dirty="0" smtClean="0">
                          <a:latin typeface="Arial" panose="020B0604020202020204" pitchFamily="34" charset="0"/>
                          <a:cs typeface="Arial" panose="020B0604020202020204" pitchFamily="34" charset="0"/>
                        </a:rPr>
                        <a:t> 2-cell cavities)</a:t>
                      </a:r>
                      <a:endParaRPr lang="zh-CN" altLang="en-US" dirty="0">
                        <a:latin typeface="Arial" panose="020B0604020202020204" pitchFamily="34" charset="0"/>
                        <a:cs typeface="Arial" panose="020B0604020202020204" pitchFamily="34" charset="0"/>
                      </a:endParaRPr>
                    </a:p>
                  </a:txBody>
                  <a:tcPr anchor="ctr"/>
                </a:tc>
                <a:tc>
                  <a:txBody>
                    <a:bodyPr/>
                    <a:lstStyle/>
                    <a:p>
                      <a:r>
                        <a:rPr lang="en-US" altLang="zh-CN" dirty="0" smtClean="0">
                          <a:latin typeface="Arial" panose="020B0604020202020204" pitchFamily="34" charset="0"/>
                          <a:cs typeface="Arial" panose="020B0604020202020204" pitchFamily="34" charset="0"/>
                        </a:rPr>
                        <a:t>static loss 5 W @ 2 K</a:t>
                      </a:r>
                      <a:endParaRPr lang="zh-CN" altLang="en-US" dirty="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static loss 8 W @ 2 K</a:t>
                      </a:r>
                      <a:endParaRPr lang="zh-CN" altLang="en-US" dirty="0" smtClean="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static loss 10 W @ 2 K</a:t>
                      </a:r>
                      <a:endParaRPr lang="zh-CN" altLang="en-US" dirty="0" smtClean="0">
                        <a:latin typeface="Arial" panose="020B0604020202020204" pitchFamily="34" charset="0"/>
                        <a:cs typeface="Arial" panose="020B0604020202020204" pitchFamily="34" charset="0"/>
                      </a:endParaRPr>
                    </a:p>
                  </a:txBody>
                  <a:tcPr anchor="ctr"/>
                </a:tc>
              </a:tr>
              <a:tr h="377817">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Tuner (MR &amp; Booster)</a:t>
                      </a:r>
                      <a:endParaRPr lang="zh-CN" altLang="en-US" dirty="0" smtClean="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tuning range </a:t>
                      </a:r>
                      <a:r>
                        <a:rPr lang="en-US" altLang="zh-CN" baseline="0" dirty="0" smtClean="0">
                          <a:latin typeface="Arial" panose="020B0604020202020204" pitchFamily="34" charset="0"/>
                          <a:cs typeface="Arial" panose="020B0604020202020204" pitchFamily="34" charset="0"/>
                        </a:rPr>
                        <a:t>and </a:t>
                      </a:r>
                      <a:r>
                        <a:rPr lang="en-US" altLang="zh-CN" dirty="0" smtClean="0">
                          <a:latin typeface="Arial" panose="020B0604020202020204" pitchFamily="34" charset="0"/>
                          <a:cs typeface="Arial" panose="020B0604020202020204" pitchFamily="34" charset="0"/>
                        </a:rPr>
                        <a:t>resolution 400kHz/1Hz</a:t>
                      </a:r>
                      <a:endParaRPr lang="zh-CN" altLang="en-US" dirty="0" smtClean="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200 kHz / 1 Hz</a:t>
                      </a:r>
                      <a:endParaRPr lang="zh-CN" altLang="en-US" dirty="0">
                        <a:latin typeface="Arial" panose="020B0604020202020204" pitchFamily="34" charset="0"/>
                        <a:cs typeface="Arial" panose="020B0604020202020204" pitchFamily="34" charset="0"/>
                      </a:endParaRPr>
                    </a:p>
                  </a:txBody>
                  <a:tcPr anchor="ctr"/>
                </a:tc>
                <a:tc>
                  <a:txBody>
                    <a:bodyPr/>
                    <a:lstStyle/>
                    <a:p>
                      <a:pPr algn="l"/>
                      <a:r>
                        <a:rPr lang="en-US" altLang="zh-CN" dirty="0" smtClean="0">
                          <a:latin typeface="Arial" panose="020B0604020202020204" pitchFamily="34" charset="0"/>
                          <a:cs typeface="Arial" panose="020B0604020202020204" pitchFamily="34" charset="0"/>
                        </a:rPr>
                        <a:t>400 kHz / 1 Hz</a:t>
                      </a:r>
                      <a:endParaRPr lang="zh-CN" altLang="en-US" dirty="0">
                        <a:latin typeface="Arial" panose="020B0604020202020204" pitchFamily="34" charset="0"/>
                        <a:cs typeface="Arial" panose="020B0604020202020204" pitchFamily="34" charset="0"/>
                      </a:endParaRPr>
                    </a:p>
                  </a:txBody>
                  <a:tcPr anchor="ctr"/>
                </a:tc>
              </a:tr>
              <a:tr h="377817">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LLRF (MR &amp; Booster)</a:t>
                      </a:r>
                      <a:endParaRPr lang="zh-CN" altLang="en-US" dirty="0" smtClean="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amp</a:t>
                      </a:r>
                      <a:r>
                        <a:rPr lang="en-US" altLang="zh-CN" baseline="0" dirty="0" smtClean="0">
                          <a:latin typeface="Arial" panose="020B0604020202020204" pitchFamily="34" charset="0"/>
                          <a:cs typeface="Arial" panose="020B0604020202020204" pitchFamily="34" charset="0"/>
                        </a:rPr>
                        <a:t> &amp; phase stability</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smtClean="0">
                          <a:latin typeface="Arial" panose="020B0604020202020204" pitchFamily="34" charset="0"/>
                          <a:cs typeface="Arial" panose="020B0604020202020204" pitchFamily="34" charset="0"/>
                        </a:rPr>
                        <a:t>0.1%, 0.1 </a:t>
                      </a:r>
                      <a:r>
                        <a:rPr lang="en-US" altLang="zh-CN" baseline="0" dirty="0" err="1" smtClean="0">
                          <a:latin typeface="Arial" panose="020B0604020202020204" pitchFamily="34" charset="0"/>
                          <a:cs typeface="Arial" panose="020B0604020202020204" pitchFamily="34" charset="0"/>
                        </a:rPr>
                        <a:t>deg</a:t>
                      </a:r>
                      <a:endParaRPr lang="zh-CN" altLang="en-US" dirty="0" smtClean="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amp</a:t>
                      </a:r>
                      <a:r>
                        <a:rPr lang="en-US" altLang="zh-CN" baseline="0" dirty="0" smtClean="0">
                          <a:latin typeface="Arial" panose="020B0604020202020204" pitchFamily="34" charset="0"/>
                          <a:cs typeface="Arial" panose="020B0604020202020204" pitchFamily="34" charset="0"/>
                        </a:rPr>
                        <a:t> &amp; phase stability</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smtClean="0">
                          <a:latin typeface="Arial" panose="020B0604020202020204" pitchFamily="34" charset="0"/>
                          <a:cs typeface="Arial" panose="020B0604020202020204" pitchFamily="34" charset="0"/>
                        </a:rPr>
                        <a:t>1%, 1 </a:t>
                      </a:r>
                      <a:r>
                        <a:rPr lang="en-US" altLang="zh-CN" baseline="0" dirty="0" err="1" smtClean="0">
                          <a:latin typeface="Arial" panose="020B0604020202020204" pitchFamily="34" charset="0"/>
                          <a:cs typeface="Arial" panose="020B0604020202020204" pitchFamily="34" charset="0"/>
                        </a:rPr>
                        <a:t>deg</a:t>
                      </a:r>
                      <a:endParaRPr lang="zh-CN" altLang="en-US" dirty="0" smtClean="0">
                        <a:latin typeface="Arial" panose="020B0604020202020204" pitchFamily="34" charset="0"/>
                        <a:cs typeface="Arial" panose="020B0604020202020204" pitchFamily="34" charset="0"/>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dirty="0" smtClean="0">
                          <a:latin typeface="Arial" panose="020B0604020202020204" pitchFamily="34" charset="0"/>
                          <a:cs typeface="Arial" panose="020B0604020202020204" pitchFamily="34" charset="0"/>
                        </a:rPr>
                        <a:t>amp</a:t>
                      </a:r>
                      <a:r>
                        <a:rPr lang="en-US" altLang="zh-CN" baseline="0" dirty="0" smtClean="0">
                          <a:latin typeface="Arial" panose="020B0604020202020204" pitchFamily="34" charset="0"/>
                          <a:cs typeface="Arial" panose="020B0604020202020204" pitchFamily="34" charset="0"/>
                        </a:rPr>
                        <a:t> &amp; phase stability</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baseline="0" dirty="0" smtClean="0">
                          <a:latin typeface="Arial" panose="020B0604020202020204" pitchFamily="34" charset="0"/>
                          <a:cs typeface="Arial" panose="020B0604020202020204" pitchFamily="34" charset="0"/>
                        </a:rPr>
                        <a:t>0.1%, 0.1 </a:t>
                      </a:r>
                      <a:r>
                        <a:rPr lang="en-US" altLang="zh-CN" baseline="0" dirty="0" err="1" smtClean="0">
                          <a:latin typeface="Arial" panose="020B0604020202020204" pitchFamily="34" charset="0"/>
                          <a:cs typeface="Arial" panose="020B0604020202020204" pitchFamily="34" charset="0"/>
                        </a:rPr>
                        <a:t>deg</a:t>
                      </a:r>
                      <a:endParaRPr lang="zh-CN" altLang="en-US" dirty="0" smtClean="0">
                        <a:latin typeface="Arial" panose="020B0604020202020204" pitchFamily="34" charset="0"/>
                        <a:cs typeface="Arial" panose="020B0604020202020204" pitchFamily="34" charset="0"/>
                      </a:endParaRPr>
                    </a:p>
                  </a:txBody>
                  <a:tcPr anchor="ctr"/>
                </a:tc>
              </a:tr>
            </a:tbl>
          </a:graphicData>
        </a:graphic>
      </p:graphicFrame>
      <p:sp>
        <p:nvSpPr>
          <p:cNvPr id="4" name="灯片编号占位符 3"/>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6</a:t>
            </a:fld>
            <a:endParaRPr lang="zh-CN" altLang="en-US">
              <a:solidFill>
                <a:prstClr val="black">
                  <a:tint val="75000"/>
                </a:prstClr>
              </a:solidFill>
            </a:endParaRPr>
          </a:p>
        </p:txBody>
      </p:sp>
    </p:spTree>
    <p:extLst>
      <p:ext uri="{BB962C8B-B14F-4D97-AF65-F5344CB8AC3E}">
        <p14:creationId xmlns:p14="http://schemas.microsoft.com/office/powerpoint/2010/main" val="1396347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915" y="603680"/>
            <a:ext cx="8239760" cy="995680"/>
          </a:xfrm>
        </p:spPr>
        <p:txBody>
          <a:bodyPr/>
          <a:lstStyle/>
          <a:p>
            <a:r>
              <a:rPr lang="en-US" altLang="zh-CN" dirty="0" smtClean="0"/>
              <a:t>Outline</a:t>
            </a:r>
            <a:endParaRPr lang="zh-CN" altLang="en-US" dirty="0"/>
          </a:p>
        </p:txBody>
      </p:sp>
      <p:sp>
        <p:nvSpPr>
          <p:cNvPr id="3" name="内容占位符 2"/>
          <p:cNvSpPr>
            <a:spLocks noGrp="1"/>
          </p:cNvSpPr>
          <p:nvPr>
            <p:ph idx="1"/>
          </p:nvPr>
        </p:nvSpPr>
        <p:spPr>
          <a:xfrm>
            <a:off x="628650" y="1918447"/>
            <a:ext cx="8387334" cy="4620466"/>
          </a:xfrm>
        </p:spPr>
        <p:txBody>
          <a:bodyPr/>
          <a:lstStyle/>
          <a:p>
            <a:pPr marL="457200" indent="-457200">
              <a:buFont typeface="+mj-lt"/>
              <a:buAutoNum type="arabicPeriod"/>
            </a:pPr>
            <a:r>
              <a:rPr lang="en-US" altLang="zh-CN" sz="2400" dirty="0" smtClean="0"/>
              <a:t>CEPC SRF System Design </a:t>
            </a:r>
          </a:p>
          <a:p>
            <a:pPr marL="457200" indent="-457200">
              <a:buFont typeface="+mj-lt"/>
              <a:buAutoNum type="arabicPeriod"/>
            </a:pPr>
            <a:r>
              <a:rPr lang="en-US" altLang="zh-CN" sz="2400" dirty="0">
                <a:solidFill>
                  <a:srgbClr val="C00000"/>
                </a:solidFill>
              </a:rPr>
              <a:t>R&amp;D Plan and Status</a:t>
            </a:r>
          </a:p>
          <a:p>
            <a:pPr marL="457200" indent="-457200">
              <a:buFont typeface="+mj-lt"/>
              <a:buAutoNum type="arabicPeriod"/>
            </a:pPr>
            <a:r>
              <a:rPr lang="en-US" altLang="zh-CN" sz="2400" dirty="0" smtClean="0"/>
              <a:t>Phase Compensation of Bunch Train</a:t>
            </a:r>
          </a:p>
          <a:p>
            <a:pPr marL="457200" indent="-457200">
              <a:buFont typeface="+mj-lt"/>
              <a:buAutoNum type="arabicPeriod"/>
            </a:pPr>
            <a:r>
              <a:rPr lang="en-US" altLang="zh-CN" sz="2400" dirty="0" smtClean="0"/>
              <a:t>Summary</a:t>
            </a:r>
            <a:endParaRPr lang="en-US" altLang="zh-CN" sz="2400" dirty="0"/>
          </a:p>
        </p:txBody>
      </p:sp>
      <p:sp>
        <p:nvSpPr>
          <p:cNvPr id="4" name="灯片编号占位符 3"/>
          <p:cNvSpPr>
            <a:spLocks noGrp="1"/>
          </p:cNvSpPr>
          <p:nvPr>
            <p:ph type="sldNum" sz="quarter" idx="12"/>
          </p:nvPr>
        </p:nvSpPr>
        <p:spPr/>
        <p:txBody>
          <a:bodyPr/>
          <a:lstStyle/>
          <a:p>
            <a:fld id="{9AE44F4C-A01D-4C37-BF07-A3DEDCA0EFDE}" type="slidenum">
              <a:rPr lang="zh-CN" altLang="en-US" smtClean="0"/>
              <a:t>7</a:t>
            </a:fld>
            <a:endParaRPr lang="zh-CN" altLang="en-US"/>
          </a:p>
        </p:txBody>
      </p:sp>
    </p:spTree>
    <p:extLst>
      <p:ext uri="{BB962C8B-B14F-4D97-AF65-F5344CB8AC3E}">
        <p14:creationId xmlns:p14="http://schemas.microsoft.com/office/powerpoint/2010/main" val="1020075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CEPC SRF R&amp;D Plan towards TDR</a:t>
            </a:r>
            <a:endParaRPr lang="zh-CN" altLang="en-US" dirty="0"/>
          </a:p>
        </p:txBody>
      </p:sp>
      <p:sp>
        <p:nvSpPr>
          <p:cNvPr id="3" name="内容占位符 2"/>
          <p:cNvSpPr>
            <a:spLocks noGrp="1"/>
          </p:cNvSpPr>
          <p:nvPr>
            <p:ph idx="1"/>
          </p:nvPr>
        </p:nvSpPr>
        <p:spPr>
          <a:xfrm>
            <a:off x="125506" y="1569728"/>
            <a:ext cx="8758518" cy="461573"/>
          </a:xfrm>
        </p:spPr>
        <p:txBody>
          <a:bodyPr>
            <a:normAutofit/>
          </a:bodyPr>
          <a:lstStyle/>
          <a:p>
            <a:pPr marL="0" indent="0" algn="ctr">
              <a:buNone/>
            </a:pPr>
            <a:r>
              <a:rPr lang="en-US" altLang="zh-CN" sz="1600" dirty="0" smtClean="0"/>
              <a:t>CDR (2016-2017), MOST-NKRD (2016-2021</a:t>
            </a:r>
            <a:r>
              <a:rPr lang="en-US" altLang="zh-CN" sz="1600" dirty="0"/>
              <a:t>), </a:t>
            </a:r>
            <a:r>
              <a:rPr lang="en-US" altLang="zh-CN" sz="1600" dirty="0" smtClean="0"/>
              <a:t>TDR &amp; CAS-SPRB (2017-2021?)</a:t>
            </a:r>
          </a:p>
          <a:p>
            <a:endParaRPr lang="zh-CN" altLang="en-US" sz="2000" dirty="0"/>
          </a:p>
        </p:txBody>
      </p:sp>
      <p:sp>
        <p:nvSpPr>
          <p:cNvPr id="4" name="灯片编号占位符 3"/>
          <p:cNvSpPr>
            <a:spLocks noGrp="1"/>
          </p:cNvSpPr>
          <p:nvPr>
            <p:ph type="sldNum" sz="quarter" idx="12"/>
          </p:nvPr>
        </p:nvSpPr>
        <p:spPr/>
        <p:txBody>
          <a:bodyPr/>
          <a:lstStyle/>
          <a:p>
            <a:fld id="{9AE44F4C-A01D-4C37-BF07-A3DEDCA0EFDE}" type="slidenum">
              <a:rPr lang="zh-CN" altLang="en-US" smtClean="0">
                <a:solidFill>
                  <a:prstClr val="black">
                    <a:tint val="75000"/>
                  </a:prstClr>
                </a:solidFill>
              </a:rPr>
              <a:pPr/>
              <a:t>8</a:t>
            </a:fld>
            <a:endParaRPr lang="zh-CN" altLang="en-US">
              <a:solidFill>
                <a:prstClr val="black">
                  <a:tint val="75000"/>
                </a:prstClr>
              </a:solidFill>
            </a:endParaRPr>
          </a:p>
        </p:txBody>
      </p:sp>
      <p:graphicFrame>
        <p:nvGraphicFramePr>
          <p:cNvPr id="5" name="表格 4"/>
          <p:cNvGraphicFramePr>
            <a:graphicFrameLocks noGrp="1"/>
          </p:cNvGraphicFramePr>
          <p:nvPr>
            <p:extLst/>
          </p:nvPr>
        </p:nvGraphicFramePr>
        <p:xfrm>
          <a:off x="436880" y="2031301"/>
          <a:ext cx="8206222" cy="4028440"/>
        </p:xfrm>
        <a:graphic>
          <a:graphicData uri="http://schemas.openxmlformats.org/drawingml/2006/table">
            <a:tbl>
              <a:tblPr firstRow="1" bandRow="1">
                <a:tableStyleId>{5C22544A-7EE6-4342-B048-85BDC9FD1C3A}</a:tableStyleId>
              </a:tblPr>
              <a:tblGrid>
                <a:gridCol w="1631578"/>
                <a:gridCol w="1095774"/>
                <a:gridCol w="1095774"/>
                <a:gridCol w="1095774"/>
                <a:gridCol w="1095774"/>
                <a:gridCol w="1095774"/>
                <a:gridCol w="1095774"/>
              </a:tblGrid>
              <a:tr h="370840">
                <a:tc>
                  <a:txBody>
                    <a:bodyPr/>
                    <a:lstStyle/>
                    <a:p>
                      <a:pPr algn="ctr"/>
                      <a:r>
                        <a:rPr lang="en-US" altLang="zh-CN" sz="1400" dirty="0" smtClean="0">
                          <a:latin typeface="Arial" panose="020B0604020202020204" pitchFamily="34" charset="0"/>
                          <a:cs typeface="Arial" panose="020B0604020202020204" pitchFamily="34" charset="0"/>
                        </a:rPr>
                        <a:t>MR+BS+DR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2016</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2017</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2018</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2019</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2020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smtClean="0">
                          <a:latin typeface="Arial" panose="020B0604020202020204" pitchFamily="34" charset="0"/>
                          <a:cs typeface="Arial" panose="020B0604020202020204" pitchFamily="34" charset="0"/>
                        </a:rPr>
                        <a:t>2021</a:t>
                      </a:r>
                      <a:endParaRPr lang="zh-CN" altLang="en-US" sz="1400" dirty="0">
                        <a:latin typeface="Arial" panose="020B0604020202020204" pitchFamily="34" charset="0"/>
                        <a:cs typeface="Arial" panose="020B0604020202020204" pitchFamily="34" charset="0"/>
                      </a:endParaRPr>
                    </a:p>
                  </a:txBody>
                  <a:tcPr anchor="ctr"/>
                </a:tc>
              </a:tr>
              <a:tr h="370840">
                <a:tc>
                  <a:txBody>
                    <a:bodyPr/>
                    <a:lstStyle/>
                    <a:p>
                      <a:pPr algn="l"/>
                      <a:r>
                        <a:rPr lang="en-US" altLang="zh-CN" sz="1400" dirty="0" smtClean="0">
                          <a:latin typeface="Arial" panose="020B0604020202020204" pitchFamily="34" charset="0"/>
                          <a:cs typeface="Arial" panose="020B0604020202020204" pitchFamily="34" charset="0"/>
                        </a:rPr>
                        <a:t>Milestone</a:t>
                      </a:r>
                      <a:endParaRPr lang="zh-CN" altLang="en-US" sz="1400" dirty="0">
                        <a:latin typeface="Arial" panose="020B0604020202020204" pitchFamily="34" charset="0"/>
                        <a:cs typeface="Arial" panose="020B0604020202020204" pitchFamily="34" charset="0"/>
                      </a:endParaRPr>
                    </a:p>
                  </a:txBody>
                  <a:tcPr anchor="ctr"/>
                </a:tc>
                <a:tc>
                  <a:txBody>
                    <a:bodyPr/>
                    <a:lstStyle/>
                    <a:p>
                      <a:pPr algn="l"/>
                      <a:r>
                        <a:rPr lang="en-US" altLang="zh-CN" sz="1200" dirty="0" smtClean="0">
                          <a:latin typeface="Arial" panose="020B0604020202020204" pitchFamily="34" charset="0"/>
                          <a:cs typeface="Arial" panose="020B0604020202020204" pitchFamily="34" charset="0"/>
                        </a:rPr>
                        <a:t>SRF baseline in</a:t>
                      </a:r>
                      <a:r>
                        <a:rPr lang="en-US" altLang="zh-CN" sz="1200" baseline="0" dirty="0" smtClean="0">
                          <a:latin typeface="Arial" panose="020B0604020202020204" pitchFamily="34" charset="0"/>
                          <a:cs typeface="Arial" panose="020B0604020202020204" pitchFamily="34" charset="0"/>
                        </a:rPr>
                        <a:t> Sept.</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CDR in Jun.,</a:t>
                      </a:r>
                    </a:p>
                    <a:p>
                      <a:pPr algn="l"/>
                      <a:r>
                        <a:rPr lang="en-US" altLang="zh-CN" sz="1200" dirty="0" smtClean="0">
                          <a:latin typeface="Arial" panose="020B0604020202020204" pitchFamily="34" charset="0"/>
                          <a:cs typeface="Arial" panose="020B0604020202020204" pitchFamily="34" charset="0"/>
                        </a:rPr>
                        <a:t>N-doping</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Components</a:t>
                      </a:r>
                      <a:r>
                        <a:rPr lang="en-US" altLang="zh-CN" sz="1200" baseline="0" dirty="0" smtClean="0">
                          <a:latin typeface="Arial" panose="020B0604020202020204" pitchFamily="34" charset="0"/>
                          <a:cs typeface="Arial" panose="020B0604020202020204" pitchFamily="34" charset="0"/>
                        </a:rPr>
                        <a:t> fab. &amp; test</a:t>
                      </a:r>
                      <a:endParaRPr lang="zh-CN" altLang="en-US" sz="1200"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Components</a:t>
                      </a:r>
                      <a:r>
                        <a:rPr lang="en-US" altLang="zh-CN" sz="1200" baseline="0" dirty="0" smtClean="0">
                          <a:latin typeface="Arial" panose="020B0604020202020204" pitchFamily="34" charset="0"/>
                          <a:cs typeface="Arial" panose="020B0604020202020204" pitchFamily="34" charset="0"/>
                        </a:rPr>
                        <a:t> test &amp; </a:t>
                      </a:r>
                      <a:r>
                        <a:rPr lang="en-US" altLang="zh-CN" sz="1200" baseline="0" dirty="0" err="1" smtClean="0">
                          <a:latin typeface="Arial" panose="020B0604020202020204" pitchFamily="34" charset="0"/>
                          <a:cs typeface="Arial" panose="020B0604020202020204" pitchFamily="34" charset="0"/>
                        </a:rPr>
                        <a:t>impr</a:t>
                      </a:r>
                      <a:r>
                        <a:rPr lang="en-US" altLang="zh-CN" sz="1200" baseline="0" dirty="0" smtClean="0">
                          <a:latin typeface="Arial" panose="020B0604020202020204" pitchFamily="34" charset="0"/>
                          <a:cs typeface="Arial" panose="020B0604020202020204" pitchFamily="34" charset="0"/>
                        </a:rPr>
                        <a:t>.</a:t>
                      </a:r>
                      <a:endParaRPr lang="zh-CN" altLang="en-US" sz="1200" dirty="0" smtClean="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Test Module</a:t>
                      </a:r>
                    </a:p>
                    <a:p>
                      <a:pPr algn="l"/>
                      <a:r>
                        <a:rPr lang="en-US" altLang="zh-CN" sz="1200" dirty="0" smtClean="0">
                          <a:latin typeface="Arial" panose="020B0604020202020204" pitchFamily="34" charset="0"/>
                          <a:cs typeface="Arial" panose="020B0604020202020204" pitchFamily="34" charset="0"/>
                        </a:rPr>
                        <a:t>Assembly</a:t>
                      </a:r>
                    </a:p>
                  </a:txBody>
                  <a:tcPr/>
                </a:tc>
                <a:tc>
                  <a:txBody>
                    <a:bodyPr/>
                    <a:lstStyle/>
                    <a:p>
                      <a:pPr algn="l"/>
                      <a:r>
                        <a:rPr lang="en-US" altLang="zh-CN" sz="1200" dirty="0" smtClean="0">
                          <a:latin typeface="Arial" panose="020B0604020202020204" pitchFamily="34" charset="0"/>
                          <a:cs typeface="Arial" panose="020B0604020202020204" pitchFamily="34" charset="0"/>
                        </a:rPr>
                        <a:t>Horizontal Test, TDR</a:t>
                      </a:r>
                    </a:p>
                  </a:txBody>
                  <a:tcP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dirty="0" smtClean="0">
                          <a:latin typeface="Arial" panose="020B0604020202020204" pitchFamily="34" charset="0"/>
                          <a:cs typeface="Arial" panose="020B0604020202020204" pitchFamily="34" charset="0"/>
                        </a:rPr>
                        <a:t>System</a:t>
                      </a:r>
                      <a:endParaRPr lang="zh-CN" altLang="en-US" sz="1400" dirty="0" smtClean="0">
                        <a:latin typeface="Arial" panose="020B0604020202020204" pitchFamily="34" charset="0"/>
                        <a:cs typeface="Arial" panose="020B0604020202020204" pitchFamily="34" charset="0"/>
                      </a:endParaRPr>
                    </a:p>
                  </a:txBody>
                  <a:tcPr anchor="ctr"/>
                </a:tc>
                <a:tc>
                  <a:txBody>
                    <a:bodyPr/>
                    <a:lstStyle/>
                    <a:p>
                      <a:pPr algn="l"/>
                      <a:r>
                        <a:rPr lang="en-US" altLang="zh-CN" sz="1200" dirty="0" smtClean="0">
                          <a:latin typeface="Arial" panose="020B0604020202020204" pitchFamily="34" charset="0"/>
                          <a:cs typeface="Arial" panose="020B0604020202020204" pitchFamily="34" charset="0"/>
                        </a:rPr>
                        <a:t>baseline, physics</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layout, cost, PS &amp;</a:t>
                      </a:r>
                      <a:r>
                        <a:rPr lang="en-US" altLang="zh-CN" sz="1200" baseline="0" dirty="0" smtClean="0">
                          <a:latin typeface="Arial" panose="020B0604020202020204" pitchFamily="34" charset="0"/>
                          <a:cs typeface="Arial" panose="020B0604020202020204" pitchFamily="34" charset="0"/>
                        </a:rPr>
                        <a:t> CR</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TDR design</a:t>
                      </a:r>
                      <a:endParaRPr lang="zh-CN" altLang="en-US" sz="1200"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TDR design</a:t>
                      </a:r>
                      <a:endParaRPr lang="zh-CN" altLang="en-US" sz="1200" dirty="0" smtClean="0">
                        <a:latin typeface="Arial" panose="020B0604020202020204" pitchFamily="34" charset="0"/>
                        <a:cs typeface="Arial" panose="020B0604020202020204" pitchFamily="34" charset="0"/>
                      </a:endParaRPr>
                    </a:p>
                    <a:p>
                      <a:pPr algn="l"/>
                      <a:endParaRPr lang="zh-CN" altLang="en-US" sz="1200"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TDR design</a:t>
                      </a:r>
                      <a:endParaRPr lang="zh-CN" altLang="en-US" sz="1200" dirty="0" smtClean="0">
                        <a:latin typeface="Arial" panose="020B0604020202020204" pitchFamily="34" charset="0"/>
                        <a:cs typeface="Arial" panose="020B0604020202020204" pitchFamily="34" charset="0"/>
                      </a:endParaRPr>
                    </a:p>
                    <a:p>
                      <a:pPr algn="l"/>
                      <a:endParaRPr lang="zh-CN" altLang="en-US" sz="1200"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TDR final</a:t>
                      </a:r>
                      <a:endParaRPr lang="zh-CN" altLang="en-US" sz="1200" dirty="0" smtClean="0">
                        <a:latin typeface="Arial" panose="020B0604020202020204" pitchFamily="34" charset="0"/>
                        <a:cs typeface="Arial" panose="020B0604020202020204" pitchFamily="34" charset="0"/>
                      </a:endParaRPr>
                    </a:p>
                    <a:p>
                      <a:pPr algn="l"/>
                      <a:endParaRPr lang="zh-CN" altLang="en-US" sz="1200" dirty="0">
                        <a:latin typeface="Arial" panose="020B0604020202020204" pitchFamily="34" charset="0"/>
                        <a:cs typeface="Arial" panose="020B0604020202020204" pitchFamily="34" charset="0"/>
                      </a:endParaRPr>
                    </a:p>
                  </a:txBody>
                  <a:tcPr/>
                </a:tc>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400" dirty="0" smtClean="0">
                          <a:latin typeface="Arial" panose="020B0604020202020204" pitchFamily="34" charset="0"/>
                          <a:cs typeface="Arial" panose="020B0604020202020204" pitchFamily="34" charset="0"/>
                        </a:rPr>
                        <a:t>Cavity</a:t>
                      </a:r>
                      <a:endParaRPr lang="zh-CN" altLang="en-US" sz="1400" dirty="0" smtClean="0">
                        <a:latin typeface="Arial" panose="020B0604020202020204" pitchFamily="34" charset="0"/>
                        <a:cs typeface="Arial" panose="020B0604020202020204" pitchFamily="34" charset="0"/>
                      </a:endParaRPr>
                    </a:p>
                  </a:txBody>
                  <a:tcPr anchor="ctr"/>
                </a:tc>
                <a:tc>
                  <a:txBody>
                    <a:bodyPr/>
                    <a:lstStyle/>
                    <a:p>
                      <a:pPr algn="l"/>
                      <a:r>
                        <a:rPr lang="en-US" altLang="zh-CN" sz="1200" dirty="0" smtClean="0">
                          <a:latin typeface="Arial" panose="020B0604020202020204" pitchFamily="34" charset="0"/>
                          <a:cs typeface="Arial" panose="020B0604020202020204" pitchFamily="34" charset="0"/>
                        </a:rPr>
                        <a:t>RF design</a:t>
                      </a:r>
                    </a:p>
                    <a:p>
                      <a:pPr algn="l"/>
                      <a:r>
                        <a:rPr lang="en-US" altLang="zh-CN" sz="1200" dirty="0" smtClean="0">
                          <a:latin typeface="Arial" panose="020B0604020202020204" pitchFamily="34" charset="0"/>
                          <a:cs typeface="Arial" panose="020B0604020202020204" pitchFamily="34" charset="0"/>
                        </a:rPr>
                        <a:t>N-doping</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Mechanical design, </a:t>
                      </a:r>
                      <a:r>
                        <a:rPr lang="en-US" altLang="zh-CN" sz="1200" baseline="0" dirty="0" smtClean="0">
                          <a:latin typeface="Arial" panose="020B0604020202020204" pitchFamily="34" charset="0"/>
                          <a:cs typeface="Arial" panose="020B0604020202020204" pitchFamily="34" charset="0"/>
                        </a:rPr>
                        <a:t>fab.</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Process</a:t>
                      </a:r>
                      <a:r>
                        <a:rPr lang="en-US" altLang="zh-CN" sz="1200" baseline="0" dirty="0" smtClean="0">
                          <a:latin typeface="Arial" panose="020B0604020202020204" pitchFamily="34" charset="0"/>
                          <a:cs typeface="Arial" panose="020B0604020202020204" pitchFamily="34" charset="0"/>
                        </a:rPr>
                        <a:t>, VT, HV, Nb</a:t>
                      </a:r>
                      <a:r>
                        <a:rPr lang="en-US" altLang="zh-CN" sz="1200" baseline="-25000" dirty="0" smtClean="0">
                          <a:latin typeface="Arial" panose="020B0604020202020204" pitchFamily="34" charset="0"/>
                          <a:cs typeface="Arial" panose="020B0604020202020204" pitchFamily="34" charset="0"/>
                        </a:rPr>
                        <a:t>3</a:t>
                      </a:r>
                      <a:r>
                        <a:rPr lang="en-US" altLang="zh-CN" sz="1200" baseline="0" dirty="0" smtClean="0">
                          <a:latin typeface="Arial" panose="020B0604020202020204" pitchFamily="34" charset="0"/>
                          <a:cs typeface="Arial" panose="020B0604020202020204" pitchFamily="34" charset="0"/>
                        </a:rPr>
                        <a:t>Sn</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Q &amp; </a:t>
                      </a:r>
                      <a:r>
                        <a:rPr lang="en-US" altLang="zh-CN" sz="1200" dirty="0" err="1" smtClean="0">
                          <a:latin typeface="Arial" panose="020B0604020202020204" pitchFamily="34" charset="0"/>
                          <a:cs typeface="Arial" panose="020B0604020202020204" pitchFamily="34" charset="0"/>
                        </a:rPr>
                        <a:t>Eacc</a:t>
                      </a:r>
                      <a:r>
                        <a:rPr lang="en-US" altLang="zh-CN" sz="1200" dirty="0" smtClean="0">
                          <a:latin typeface="Arial" panose="020B0604020202020204" pitchFamily="34" charset="0"/>
                          <a:cs typeface="Arial" panose="020B0604020202020204" pitchFamily="34" charset="0"/>
                        </a:rPr>
                        <a:t> </a:t>
                      </a:r>
                      <a:r>
                        <a:rPr lang="en-US" altLang="zh-CN" sz="1200" dirty="0" err="1" smtClean="0">
                          <a:latin typeface="Arial" panose="020B0604020202020204" pitchFamily="34" charset="0"/>
                          <a:cs typeface="Arial" panose="020B0604020202020204" pitchFamily="34" charset="0"/>
                        </a:rPr>
                        <a:t>impr</a:t>
                      </a:r>
                      <a:r>
                        <a:rPr lang="en-US" altLang="zh-CN" sz="1200" dirty="0" smtClean="0">
                          <a:latin typeface="Arial" panose="020B0604020202020204" pitchFamily="34" charset="0"/>
                          <a:cs typeface="Arial" panose="020B0604020202020204" pitchFamily="34" charset="0"/>
                        </a:rPr>
                        <a:t>. HV</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Assembly, 1.3 GHz HT</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Horizontal Test</a:t>
                      </a:r>
                      <a:endParaRPr lang="zh-CN" altLang="en-US" sz="1200" dirty="0">
                        <a:latin typeface="Arial" panose="020B0604020202020204" pitchFamily="34" charset="0"/>
                        <a:cs typeface="Arial" panose="020B0604020202020204" pitchFamily="34" charset="0"/>
                      </a:endParaRPr>
                    </a:p>
                  </a:txBody>
                  <a:tcPr/>
                </a:tc>
              </a:tr>
              <a:tr h="370840">
                <a:tc>
                  <a:txBody>
                    <a:bodyPr/>
                    <a:lstStyle/>
                    <a:p>
                      <a:pPr algn="l"/>
                      <a:r>
                        <a:rPr lang="en-US" altLang="zh-CN" sz="1400" dirty="0" smtClean="0">
                          <a:latin typeface="Arial" panose="020B0604020202020204" pitchFamily="34" charset="0"/>
                          <a:cs typeface="Arial" panose="020B0604020202020204" pitchFamily="34" charset="0"/>
                        </a:rPr>
                        <a:t>Input Coupler</a:t>
                      </a:r>
                      <a:endParaRPr lang="zh-CN" altLang="en-US" sz="1400" dirty="0">
                        <a:latin typeface="Arial" panose="020B0604020202020204" pitchFamily="34" charset="0"/>
                        <a:cs typeface="Arial" panose="020B0604020202020204" pitchFamily="34" charset="0"/>
                      </a:endParaRPr>
                    </a:p>
                  </a:txBody>
                  <a:tcPr anchor="ctr"/>
                </a:tc>
                <a:tc>
                  <a:txBody>
                    <a:bodyPr/>
                    <a:lstStyle/>
                    <a:p>
                      <a:pPr algn="l"/>
                      <a:r>
                        <a:rPr lang="en-US" altLang="zh-CN" sz="1200" dirty="0" smtClean="0">
                          <a:latin typeface="Arial" panose="020B0604020202020204" pitchFamily="34" charset="0"/>
                          <a:cs typeface="Arial" panose="020B0604020202020204" pitchFamily="34" charset="0"/>
                        </a:rPr>
                        <a:t>RF design</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Mechanical design, </a:t>
                      </a:r>
                      <a:r>
                        <a:rPr lang="en-US" altLang="zh-CN" sz="1200" baseline="0" dirty="0" smtClean="0">
                          <a:latin typeface="Arial" panose="020B0604020202020204" pitchFamily="34" charset="0"/>
                          <a:cs typeface="Arial" panose="020B0604020202020204" pitchFamily="34" charset="0"/>
                        </a:rPr>
                        <a:t>fab.</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High power test</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err="1" smtClean="0">
                          <a:latin typeface="Arial" panose="020B0604020202020204" pitchFamily="34" charset="0"/>
                          <a:cs typeface="Arial" panose="020B0604020202020204" pitchFamily="34" charset="0"/>
                        </a:rPr>
                        <a:t>Perfromance</a:t>
                      </a:r>
                      <a:r>
                        <a:rPr lang="en-US" altLang="zh-CN" sz="1200" dirty="0" smtClean="0">
                          <a:latin typeface="Arial" panose="020B0604020202020204" pitchFamily="34" charset="0"/>
                          <a:cs typeface="Arial" panose="020B0604020202020204" pitchFamily="34" charset="0"/>
                        </a:rPr>
                        <a:t> Improvement</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Assembly,</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TDR design</a:t>
                      </a:r>
                      <a:endParaRPr lang="zh-CN" altLang="en-US" sz="1200" dirty="0" smtClean="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Horizontal Test</a:t>
                      </a:r>
                      <a:endParaRPr lang="zh-CN" altLang="en-US" sz="1200" dirty="0">
                        <a:latin typeface="Arial" panose="020B0604020202020204" pitchFamily="34" charset="0"/>
                        <a:cs typeface="Arial" panose="020B0604020202020204" pitchFamily="34" charset="0"/>
                      </a:endParaRPr>
                    </a:p>
                  </a:txBody>
                  <a:tcPr/>
                </a:tc>
              </a:tr>
              <a:tr h="370840">
                <a:tc>
                  <a:txBody>
                    <a:bodyPr/>
                    <a:lstStyle/>
                    <a:p>
                      <a:pPr algn="l"/>
                      <a:r>
                        <a:rPr lang="en-US" altLang="zh-CN" sz="1400" dirty="0" smtClean="0">
                          <a:latin typeface="Arial" panose="020B0604020202020204" pitchFamily="34" charset="0"/>
                          <a:cs typeface="Arial" panose="020B0604020202020204" pitchFamily="34" charset="0"/>
                        </a:rPr>
                        <a:t>HOM Damper</a:t>
                      </a:r>
                      <a:endParaRPr lang="zh-CN" altLang="en-US" sz="1400" dirty="0">
                        <a:latin typeface="Arial" panose="020B0604020202020204" pitchFamily="34" charset="0"/>
                        <a:cs typeface="Arial" panose="020B0604020202020204" pitchFamily="34" charset="0"/>
                      </a:endParaRPr>
                    </a:p>
                  </a:txBody>
                  <a:tcPr anchor="ctr"/>
                </a:tc>
                <a:tc>
                  <a:txBody>
                    <a:bodyPr/>
                    <a:lstStyle/>
                    <a:p>
                      <a:pPr algn="l"/>
                      <a:r>
                        <a:rPr lang="en-US" altLang="zh-CN" sz="1200" dirty="0" smtClean="0">
                          <a:latin typeface="Arial" panose="020B0604020202020204" pitchFamily="34" charset="0"/>
                          <a:cs typeface="Arial" panose="020B0604020202020204" pitchFamily="34" charset="0"/>
                        </a:rPr>
                        <a:t>RF design</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Mechanical design, </a:t>
                      </a:r>
                      <a:r>
                        <a:rPr lang="en-US" altLang="zh-CN" sz="1200" baseline="0" dirty="0" smtClean="0">
                          <a:latin typeface="Arial" panose="020B0604020202020204" pitchFamily="34" charset="0"/>
                          <a:cs typeface="Arial" panose="020B0604020202020204" pitchFamily="34" charset="0"/>
                        </a:rPr>
                        <a:t>fab.</a:t>
                      </a:r>
                      <a:endParaRPr lang="zh-CN" altLang="en-US" sz="1200"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Low</a:t>
                      </a:r>
                      <a:r>
                        <a:rPr lang="en-US" altLang="zh-CN" sz="1200" baseline="0" dirty="0" smtClean="0">
                          <a:latin typeface="Arial" panose="020B0604020202020204" pitchFamily="34" charset="0"/>
                          <a:cs typeface="Arial" panose="020B0604020202020204" pitchFamily="34" charset="0"/>
                        </a:rPr>
                        <a:t> &amp; h</a:t>
                      </a:r>
                      <a:r>
                        <a:rPr lang="en-US" altLang="zh-CN" sz="1200" dirty="0" smtClean="0">
                          <a:latin typeface="Arial" panose="020B0604020202020204" pitchFamily="34" charset="0"/>
                          <a:cs typeface="Arial" panose="020B0604020202020204" pitchFamily="34" charset="0"/>
                        </a:rPr>
                        <a:t>igh power test</a:t>
                      </a:r>
                      <a:endParaRPr lang="zh-CN" altLang="en-US" sz="1200" dirty="0" smtClean="0">
                        <a:latin typeface="Arial" panose="020B0604020202020204" pitchFamily="34" charset="0"/>
                        <a:cs typeface="Arial" panose="020B0604020202020204" pitchFamily="34" charset="0"/>
                      </a:endParaRPr>
                    </a:p>
                  </a:txBody>
                  <a:tcPr/>
                </a:tc>
                <a:tc>
                  <a:txBody>
                    <a:bodyPr/>
                    <a:lstStyle/>
                    <a:p>
                      <a:pPr algn="l"/>
                      <a:r>
                        <a:rPr lang="en-US" altLang="zh-CN" sz="1200" dirty="0" err="1" smtClean="0">
                          <a:latin typeface="Arial" panose="020B0604020202020204" pitchFamily="34" charset="0"/>
                          <a:cs typeface="Arial" panose="020B0604020202020204" pitchFamily="34" charset="0"/>
                        </a:rPr>
                        <a:t>Perfromance</a:t>
                      </a:r>
                      <a:r>
                        <a:rPr lang="en-US" altLang="zh-CN" sz="1200" dirty="0" smtClean="0">
                          <a:latin typeface="Arial" panose="020B0604020202020204" pitchFamily="34" charset="0"/>
                          <a:cs typeface="Arial" panose="020B0604020202020204" pitchFamily="34" charset="0"/>
                        </a:rPr>
                        <a:t> Improvement</a:t>
                      </a:r>
                      <a:endParaRPr lang="zh-CN" altLang="en-US" sz="1200"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Assembly,</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TDR design</a:t>
                      </a:r>
                      <a:endParaRPr lang="zh-CN" altLang="en-US" sz="1200" dirty="0" smtClean="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Horizontal Test</a:t>
                      </a:r>
                      <a:endParaRPr lang="zh-CN" altLang="en-US" sz="1200" dirty="0">
                        <a:latin typeface="Arial" panose="020B0604020202020204" pitchFamily="34" charset="0"/>
                        <a:cs typeface="Arial" panose="020B0604020202020204" pitchFamily="34" charset="0"/>
                      </a:endParaRPr>
                    </a:p>
                  </a:txBody>
                  <a:tcPr/>
                </a:tc>
              </a:tr>
              <a:tr h="370840">
                <a:tc>
                  <a:txBody>
                    <a:bodyPr/>
                    <a:lstStyle/>
                    <a:p>
                      <a:pPr algn="l"/>
                      <a:r>
                        <a:rPr lang="en-US" altLang="zh-CN" sz="1400" dirty="0" smtClean="0">
                          <a:latin typeface="Arial" panose="020B0604020202020204" pitchFamily="34" charset="0"/>
                          <a:cs typeface="Arial" panose="020B0604020202020204" pitchFamily="34" charset="0"/>
                        </a:rPr>
                        <a:t>Tuner &amp; LLRF</a:t>
                      </a:r>
                      <a:endParaRPr lang="zh-CN" altLang="en-US" sz="1400" dirty="0">
                        <a:latin typeface="Arial" panose="020B0604020202020204" pitchFamily="34" charset="0"/>
                        <a:cs typeface="Arial" panose="020B0604020202020204" pitchFamily="34" charset="0"/>
                      </a:endParaRPr>
                    </a:p>
                  </a:txBody>
                  <a:tcPr anchor="ctr"/>
                </a:tc>
                <a:tc>
                  <a:txBody>
                    <a:bodyPr/>
                    <a:lstStyle/>
                    <a:p>
                      <a:pPr algn="l"/>
                      <a:r>
                        <a:rPr lang="en-US" altLang="zh-CN" sz="1200" dirty="0" smtClean="0">
                          <a:latin typeface="Arial" panose="020B0604020202020204" pitchFamily="34" charset="0"/>
                          <a:cs typeface="Arial" panose="020B0604020202020204" pitchFamily="34" charset="0"/>
                        </a:rPr>
                        <a:t>CDR design</a:t>
                      </a:r>
                    </a:p>
                    <a:p>
                      <a:pPr algn="l"/>
                      <a:r>
                        <a:rPr lang="en-US" altLang="zh-CN" sz="1200" dirty="0" smtClean="0">
                          <a:latin typeface="Arial" panose="020B0604020202020204" pitchFamily="34" charset="0"/>
                          <a:cs typeface="Arial" panose="020B0604020202020204" pitchFamily="34" charset="0"/>
                        </a:rPr>
                        <a:t>VT </a:t>
                      </a:r>
                      <a:r>
                        <a:rPr lang="en-US" altLang="zh-CN" sz="1200" dirty="0" err="1" smtClean="0">
                          <a:latin typeface="Arial" panose="020B0604020202020204" pitchFamily="34" charset="0"/>
                          <a:cs typeface="Arial" panose="020B0604020202020204" pitchFamily="34" charset="0"/>
                        </a:rPr>
                        <a:t>impr</a:t>
                      </a:r>
                      <a:r>
                        <a:rPr lang="en-US" altLang="zh-CN" sz="1200" dirty="0" smtClean="0">
                          <a:latin typeface="Arial" panose="020B0604020202020204" pitchFamily="34" charset="0"/>
                          <a:cs typeface="Arial" panose="020B0604020202020204" pitchFamily="34" charset="0"/>
                        </a:rPr>
                        <a:t>.</a:t>
                      </a:r>
                      <a:endParaRPr lang="zh-CN" altLang="en-US" sz="1200"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Mechanical design</a:t>
                      </a:r>
                      <a:endParaRPr lang="zh-CN" altLang="en-US" sz="1200" dirty="0" smtClean="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Fab. &amp; </a:t>
                      </a:r>
                      <a:r>
                        <a:rPr lang="en-US" altLang="zh-CN" sz="1200" dirty="0" err="1" smtClean="0">
                          <a:latin typeface="Arial" panose="020B0604020202020204" pitchFamily="34" charset="0"/>
                          <a:cs typeface="Arial" panose="020B0604020202020204" pitchFamily="34" charset="0"/>
                        </a:rPr>
                        <a:t>tes</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LLRF test</a:t>
                      </a:r>
                    </a:p>
                    <a:p>
                      <a:pPr algn="l"/>
                      <a:r>
                        <a:rPr lang="en-US" altLang="zh-CN" sz="1200" dirty="0" smtClean="0">
                          <a:latin typeface="Arial" panose="020B0604020202020204" pitchFamily="34" charset="0"/>
                          <a:cs typeface="Arial" panose="020B0604020202020204" pitchFamily="34" charset="0"/>
                        </a:rPr>
                        <a:t>VT </a:t>
                      </a:r>
                      <a:r>
                        <a:rPr lang="en-US" altLang="zh-CN" sz="1200" dirty="0" err="1" smtClean="0">
                          <a:latin typeface="Arial" panose="020B0604020202020204" pitchFamily="34" charset="0"/>
                          <a:cs typeface="Arial" panose="020B0604020202020204" pitchFamily="34" charset="0"/>
                        </a:rPr>
                        <a:t>impr</a:t>
                      </a:r>
                      <a:r>
                        <a:rPr lang="en-US" altLang="zh-CN" sz="1200" dirty="0" smtClean="0">
                          <a:latin typeface="Arial" panose="020B0604020202020204" pitchFamily="34" charset="0"/>
                          <a:cs typeface="Arial" panose="020B0604020202020204" pitchFamily="34" charset="0"/>
                        </a:rPr>
                        <a:t>.</a:t>
                      </a:r>
                      <a:endParaRPr lang="zh-CN" altLang="en-US" sz="1200"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Assembly,</a:t>
                      </a:r>
                      <a:endParaRPr lang="zh-CN" altLang="en-US" sz="1200" dirty="0" smtClean="0">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TDR design</a:t>
                      </a:r>
                      <a:endParaRPr lang="zh-CN" altLang="en-US" sz="1200" dirty="0" smtClean="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Horizontal Test</a:t>
                      </a:r>
                      <a:endParaRPr lang="zh-CN" altLang="en-US" sz="1200" dirty="0">
                        <a:latin typeface="Arial" panose="020B0604020202020204" pitchFamily="34" charset="0"/>
                        <a:cs typeface="Arial" panose="020B0604020202020204" pitchFamily="34" charset="0"/>
                      </a:endParaRPr>
                    </a:p>
                  </a:txBody>
                  <a:tcPr/>
                </a:tc>
              </a:tr>
              <a:tr h="370840">
                <a:tc>
                  <a:txBody>
                    <a:bodyPr/>
                    <a:lstStyle/>
                    <a:p>
                      <a:pPr algn="l"/>
                      <a:r>
                        <a:rPr lang="en-US" altLang="zh-CN" sz="1400" dirty="0" smtClean="0">
                          <a:latin typeface="Arial" panose="020B0604020202020204" pitchFamily="34" charset="0"/>
                          <a:cs typeface="Arial" panose="020B0604020202020204" pitchFamily="34" charset="0"/>
                        </a:rPr>
                        <a:t>Cryomodule</a:t>
                      </a:r>
                      <a:endParaRPr lang="zh-CN" altLang="en-US" sz="1400" dirty="0">
                        <a:latin typeface="Arial" panose="020B0604020202020204" pitchFamily="34" charset="0"/>
                        <a:cs typeface="Arial" panose="020B0604020202020204" pitchFamily="34" charset="0"/>
                      </a:endParaRPr>
                    </a:p>
                  </a:txBody>
                  <a:tcPr anchor="ctr"/>
                </a:tc>
                <a:tc>
                  <a:txBody>
                    <a:bodyPr/>
                    <a:lstStyle/>
                    <a:p>
                      <a:pPr algn="l"/>
                      <a:r>
                        <a:rPr lang="en-US" altLang="zh-CN" sz="1200" dirty="0" smtClean="0">
                          <a:latin typeface="Arial" panose="020B0604020202020204" pitchFamily="34" charset="0"/>
                          <a:cs typeface="Arial" panose="020B0604020202020204" pitchFamily="34" charset="0"/>
                        </a:rPr>
                        <a:t>Draft</a:t>
                      </a:r>
                      <a:r>
                        <a:rPr lang="en-US" altLang="zh-CN" sz="1200" baseline="0" dirty="0" smtClean="0">
                          <a:latin typeface="Arial" panose="020B0604020202020204" pitchFamily="34" charset="0"/>
                          <a:cs typeface="Arial" panose="020B0604020202020204" pitchFamily="34" charset="0"/>
                        </a:rPr>
                        <a:t> 3D model</a:t>
                      </a:r>
                      <a:endParaRPr lang="zh-CN" altLang="en-US" sz="1200"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Mechanical design</a:t>
                      </a:r>
                      <a:endParaRPr lang="zh-CN" altLang="en-US" sz="1200" dirty="0" smtClean="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fabrication</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cryogenics</a:t>
                      </a:r>
                      <a:endParaRPr lang="zh-CN" altLang="en-US" sz="1200"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Assembly,</a:t>
                      </a:r>
                      <a:endParaRPr lang="zh-CN" altLang="en-US" sz="1200" dirty="0" smtClean="0">
                        <a:latin typeface="Arial" panose="020B0604020202020204" pitchFamily="34" charset="0"/>
                        <a:cs typeface="Arial" panose="020B060402020202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200" dirty="0" smtClean="0">
                          <a:latin typeface="Arial" panose="020B0604020202020204" pitchFamily="34" charset="0"/>
                          <a:cs typeface="Arial" panose="020B0604020202020204" pitchFamily="34" charset="0"/>
                        </a:rPr>
                        <a:t>TDR design</a:t>
                      </a:r>
                      <a:endParaRPr lang="zh-CN" altLang="en-US" sz="1200" dirty="0" smtClean="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Horizontal Test</a:t>
                      </a:r>
                      <a:endParaRPr lang="zh-CN" altLang="en-US" sz="1200" dirty="0">
                        <a:latin typeface="Arial" panose="020B0604020202020204" pitchFamily="34" charset="0"/>
                        <a:cs typeface="Arial" panose="020B0604020202020204" pitchFamily="34" charset="0"/>
                      </a:endParaRPr>
                    </a:p>
                  </a:txBody>
                  <a:tcPr/>
                </a:tc>
              </a:tr>
              <a:tr h="370840">
                <a:tc>
                  <a:txBody>
                    <a:bodyPr/>
                    <a:lstStyle/>
                    <a:p>
                      <a:pPr algn="l"/>
                      <a:r>
                        <a:rPr lang="en-US" altLang="zh-CN" sz="1400" dirty="0" smtClean="0">
                          <a:latin typeface="Arial" panose="020B0604020202020204" pitchFamily="34" charset="0"/>
                          <a:cs typeface="Arial" panose="020B0604020202020204" pitchFamily="34" charset="0"/>
                        </a:rPr>
                        <a:t>SRF facility</a:t>
                      </a:r>
                      <a:endParaRPr lang="zh-CN" altLang="en-US" sz="1400" dirty="0">
                        <a:latin typeface="Arial" panose="020B0604020202020204" pitchFamily="34" charset="0"/>
                        <a:cs typeface="Arial" panose="020B0604020202020204" pitchFamily="34" charset="0"/>
                      </a:endParaRPr>
                    </a:p>
                  </a:txBody>
                  <a:tcPr anchor="ctr"/>
                </a:tc>
                <a:tc>
                  <a:txBody>
                    <a:bodyPr/>
                    <a:lstStyle/>
                    <a:p>
                      <a:pPr algn="l"/>
                      <a:r>
                        <a:rPr lang="en-US" altLang="zh-CN" sz="1200" dirty="0" smtClean="0">
                          <a:latin typeface="Arial" panose="020B0604020202020204" pitchFamily="34" charset="0"/>
                          <a:cs typeface="Arial" panose="020B0604020202020204" pitchFamily="34" charset="0"/>
                        </a:rPr>
                        <a:t>N-doping, EP</a:t>
                      </a:r>
                    </a:p>
                    <a:p>
                      <a:pPr algn="l"/>
                      <a:r>
                        <a:rPr lang="en-US" altLang="zh-CN" sz="1200" dirty="0" smtClean="0">
                          <a:latin typeface="Arial" panose="020B0604020202020204" pitchFamily="34" charset="0"/>
                          <a:cs typeface="Arial" panose="020B0604020202020204" pitchFamily="34" charset="0"/>
                        </a:rPr>
                        <a:t>T-mapping</a:t>
                      </a:r>
                      <a:endParaRPr lang="zh-CN" altLang="en-US" sz="1200" dirty="0" smtClean="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N-doping, EP</a:t>
                      </a:r>
                    </a:p>
                    <a:p>
                      <a:pPr algn="l"/>
                      <a:r>
                        <a:rPr lang="en-US" altLang="zh-CN" sz="1200" dirty="0" smtClean="0">
                          <a:latin typeface="Arial" panose="020B0604020202020204" pitchFamily="34" charset="0"/>
                          <a:cs typeface="Arial" panose="020B0604020202020204" pitchFamily="34" charset="0"/>
                        </a:rPr>
                        <a:t>T-mapping</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Kyoto Camera</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Building#1</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Klystron</a:t>
                      </a:r>
                    </a:p>
                    <a:p>
                      <a:pPr algn="l"/>
                      <a:r>
                        <a:rPr lang="en-US" altLang="zh-CN" sz="1200" dirty="0" smtClean="0">
                          <a:latin typeface="Arial" panose="020B0604020202020204" pitchFamily="34" charset="0"/>
                          <a:cs typeface="Arial" panose="020B0604020202020204" pitchFamily="34" charset="0"/>
                        </a:rPr>
                        <a:t>Cryogenics</a:t>
                      </a:r>
                      <a:endParaRPr lang="zh-CN" altLang="en-US" sz="1200" dirty="0">
                        <a:latin typeface="Arial" panose="020B0604020202020204" pitchFamily="34" charset="0"/>
                        <a:cs typeface="Arial" panose="020B0604020202020204" pitchFamily="34" charset="0"/>
                      </a:endParaRPr>
                    </a:p>
                  </a:txBody>
                  <a:tcPr/>
                </a:tc>
                <a:tc>
                  <a:txBody>
                    <a:bodyPr/>
                    <a:lstStyle/>
                    <a:p>
                      <a:pPr algn="l"/>
                      <a:r>
                        <a:rPr lang="en-US" altLang="zh-CN" sz="1200" dirty="0" smtClean="0">
                          <a:latin typeface="Arial" panose="020B0604020202020204" pitchFamily="34" charset="0"/>
                          <a:cs typeface="Arial" panose="020B0604020202020204" pitchFamily="34" charset="0"/>
                        </a:rPr>
                        <a:t>Horizontal Test</a:t>
                      </a:r>
                      <a:endParaRPr lang="zh-CN" altLang="en-US" sz="12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506957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p:cNvGraphicFramePr>
            <a:graphicFrameLocks noGrp="1"/>
          </p:cNvGraphicFramePr>
          <p:nvPr>
            <p:ph idx="1"/>
            <p:extLst>
              <p:ext uri="{D42A27DB-BD31-4B8C-83A1-F6EECF244321}">
                <p14:modId xmlns:p14="http://schemas.microsoft.com/office/powerpoint/2010/main" val="631035187"/>
              </p:ext>
            </p:extLst>
          </p:nvPr>
        </p:nvGraphicFramePr>
        <p:xfrm>
          <a:off x="359044" y="1940297"/>
          <a:ext cx="3977469" cy="4513907"/>
        </p:xfrm>
        <a:graphic>
          <a:graphicData uri="http://schemas.openxmlformats.org/drawingml/2006/table">
            <a:tbl>
              <a:tblPr firstRow="1" firstCol="1" bandRow="1">
                <a:tableStyleId>{5940675A-B579-460E-94D1-54222C63F5DA}</a:tableStyleId>
              </a:tblPr>
              <a:tblGrid>
                <a:gridCol w="1948739">
                  <a:extLst>
                    <a:ext uri="{9D8B030D-6E8A-4147-A177-3AD203B41FA5}">
                      <a16:colId xmlns="" xmlns:a16="http://schemas.microsoft.com/office/drawing/2014/main" val="20000"/>
                    </a:ext>
                  </a:extLst>
                </a:gridCol>
                <a:gridCol w="2028730">
                  <a:extLst>
                    <a:ext uri="{9D8B030D-6E8A-4147-A177-3AD203B41FA5}">
                      <a16:colId xmlns="" xmlns:a16="http://schemas.microsoft.com/office/drawing/2014/main" val="20001"/>
                    </a:ext>
                  </a:extLst>
                </a:gridCol>
              </a:tblGrid>
              <a:tr h="448840">
                <a:tc>
                  <a:txBody>
                    <a:bodyPr/>
                    <a:lstStyle/>
                    <a:p>
                      <a:pPr algn="ctr">
                        <a:spcAft>
                          <a:spcPts val="0"/>
                        </a:spcAft>
                      </a:pPr>
                      <a:r>
                        <a:rPr lang="en-US" sz="1600" kern="100" baseline="0" dirty="0">
                          <a:effectLst/>
                          <a:latin typeface="Times New Roman" panose="02020603050405020304" pitchFamily="18" charset="0"/>
                          <a:ea typeface="宋体" panose="02010600030101010101" pitchFamily="2" charset="-122"/>
                        </a:rPr>
                        <a:t> Parameters</a:t>
                      </a:r>
                      <a:endParaRPr lang="zh-CN" sz="16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ctr">
                        <a:spcAft>
                          <a:spcPts val="0"/>
                        </a:spcAft>
                      </a:pPr>
                      <a:r>
                        <a:rPr lang="en-US" altLang="zh-CN" sz="1600" kern="100" baseline="0" dirty="0">
                          <a:effectLst/>
                          <a:latin typeface="Times New Roman" panose="02020603050405020304" pitchFamily="18" charset="0"/>
                          <a:ea typeface="宋体" panose="02010600030101010101" pitchFamily="2" charset="-122"/>
                          <a:cs typeface="Times New Roman"/>
                        </a:rPr>
                        <a:t>Value</a:t>
                      </a:r>
                      <a:endParaRPr lang="zh-CN" sz="16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00"/>
                  </a:ext>
                </a:extLst>
              </a:tr>
              <a:tr h="237564">
                <a:tc>
                  <a:txBody>
                    <a:bodyPr/>
                    <a:lstStyle/>
                    <a:p>
                      <a:pPr algn="just">
                        <a:spcAft>
                          <a:spcPts val="0"/>
                        </a:spcAft>
                      </a:pPr>
                      <a:r>
                        <a:rPr lang="en-US" sz="1400" kern="100" baseline="0" dirty="0" err="1" smtClean="0">
                          <a:effectLst/>
                          <a:latin typeface="Times New Roman" panose="02020603050405020304" pitchFamily="18" charset="0"/>
                          <a:ea typeface="宋体" panose="02010600030101010101" pitchFamily="2" charset="-122"/>
                        </a:rPr>
                        <a:t>Riris</a:t>
                      </a:r>
                      <a:r>
                        <a:rPr lang="en-US" sz="1400" kern="100" baseline="0" dirty="0" smtClean="0">
                          <a:effectLst/>
                          <a:latin typeface="Times New Roman" panose="02020603050405020304" pitchFamily="18" charset="0"/>
                          <a:ea typeface="宋体" panose="02010600030101010101" pitchFamily="2" charset="-122"/>
                        </a:rPr>
                        <a:t> (</a:t>
                      </a:r>
                      <a:r>
                        <a:rPr lang="en-US" sz="1400" kern="100" baseline="0" dirty="0">
                          <a:effectLst/>
                          <a:latin typeface="Times New Roman" panose="02020603050405020304" pitchFamily="18" charset="0"/>
                          <a:ea typeface="宋体" panose="02010600030101010101" pitchFamily="2" charset="-122"/>
                        </a:rPr>
                        <a:t>mm)</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a:effectLst/>
                          <a:latin typeface="Times New Roman" panose="02020603050405020304" pitchFamily="18" charset="0"/>
                          <a:ea typeface="宋体" panose="02010600030101010101" pitchFamily="2" charset="-122"/>
                        </a:rPr>
                        <a:t>78</a:t>
                      </a:r>
                      <a:endParaRPr lang="zh-CN" sz="1400" kern="100" baseline="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01"/>
                  </a:ext>
                </a:extLst>
              </a:tr>
              <a:tr h="237564">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Alpha (</a:t>
                      </a:r>
                      <a:r>
                        <a:rPr lang="en-US" sz="1400" kern="100" baseline="0" dirty="0" err="1">
                          <a:effectLst/>
                          <a:latin typeface="Times New Roman" panose="02020603050405020304" pitchFamily="18" charset="0"/>
                          <a:ea typeface="宋体" panose="02010600030101010101" pitchFamily="2" charset="-122"/>
                        </a:rPr>
                        <a:t>deg</a:t>
                      </a:r>
                      <a:r>
                        <a:rPr lang="en-US" sz="1400" kern="100" baseline="0" dirty="0">
                          <a:effectLst/>
                          <a:latin typeface="Times New Roman" panose="02020603050405020304" pitchFamily="18" charset="0"/>
                          <a:ea typeface="宋体" panose="02010600030101010101" pitchFamily="2" charset="-122"/>
                        </a:rPr>
                        <a:t>)</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dirty="0">
                          <a:effectLst/>
                          <a:latin typeface="Times New Roman" panose="02020603050405020304" pitchFamily="18" charset="0"/>
                          <a:ea typeface="宋体" panose="02010600030101010101" pitchFamily="2" charset="-122"/>
                        </a:rPr>
                        <a:t>3.22</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02"/>
                  </a:ext>
                </a:extLst>
              </a:tr>
              <a:tr h="237564">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A (</a:t>
                      </a:r>
                      <a:r>
                        <a:rPr lang="en-US" sz="1400" kern="100" baseline="0" dirty="0">
                          <a:effectLst/>
                          <a:latin typeface="Times New Roman" panose="02020603050405020304" pitchFamily="18" charset="0"/>
                          <a:ea typeface="宋体" panose="02010600030101010101" pitchFamily="2" charset="-122"/>
                        </a:rPr>
                        <a:t>mm)</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a:effectLst/>
                          <a:latin typeface="Times New Roman" panose="02020603050405020304" pitchFamily="18" charset="0"/>
                          <a:ea typeface="宋体" panose="02010600030101010101" pitchFamily="2" charset="-122"/>
                        </a:rPr>
                        <a:t>94.4</a:t>
                      </a:r>
                      <a:endParaRPr lang="zh-CN" sz="1400" kern="100" baseline="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03"/>
                  </a:ext>
                </a:extLst>
              </a:tr>
              <a:tr h="237564">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B (</a:t>
                      </a:r>
                      <a:r>
                        <a:rPr lang="en-US" sz="1400" kern="100" baseline="0" dirty="0">
                          <a:effectLst/>
                          <a:latin typeface="Times New Roman" panose="02020603050405020304" pitchFamily="18" charset="0"/>
                          <a:ea typeface="宋体" panose="02010600030101010101" pitchFamily="2" charset="-122"/>
                        </a:rPr>
                        <a:t>mm)</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a:effectLst/>
                          <a:latin typeface="Times New Roman" panose="02020603050405020304" pitchFamily="18" charset="0"/>
                          <a:ea typeface="宋体" panose="02010600030101010101" pitchFamily="2" charset="-122"/>
                        </a:rPr>
                        <a:t>94.4</a:t>
                      </a:r>
                      <a:endParaRPr lang="zh-CN" sz="1400" kern="100" baseline="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04"/>
                  </a:ext>
                </a:extLst>
              </a:tr>
              <a:tr h="237564">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a (</a:t>
                      </a:r>
                      <a:r>
                        <a:rPr lang="en-US" sz="1400" kern="100" baseline="0" dirty="0">
                          <a:effectLst/>
                          <a:latin typeface="Times New Roman" panose="02020603050405020304" pitchFamily="18" charset="0"/>
                          <a:ea typeface="宋体" panose="02010600030101010101" pitchFamily="2" charset="-122"/>
                        </a:rPr>
                        <a:t>mm)</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a:effectLst/>
                          <a:latin typeface="Times New Roman" panose="02020603050405020304" pitchFamily="18" charset="0"/>
                          <a:ea typeface="宋体" panose="02010600030101010101" pitchFamily="2" charset="-122"/>
                        </a:rPr>
                        <a:t>20.123</a:t>
                      </a:r>
                      <a:endParaRPr lang="zh-CN" sz="1400" kern="100" baseline="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05"/>
                  </a:ext>
                </a:extLst>
              </a:tr>
              <a:tr h="237564">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b (mm</a:t>
                      </a:r>
                      <a:r>
                        <a:rPr lang="en-US" sz="1400" kern="100" baseline="0" dirty="0">
                          <a:effectLst/>
                          <a:latin typeface="Times New Roman" panose="02020603050405020304" pitchFamily="18" charset="0"/>
                          <a:ea typeface="宋体" panose="02010600030101010101" pitchFamily="2" charset="-122"/>
                        </a:rPr>
                        <a:t>)</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a:effectLst/>
                          <a:latin typeface="Times New Roman" panose="02020603050405020304" pitchFamily="18" charset="0"/>
                          <a:ea typeface="宋体" panose="02010600030101010101" pitchFamily="2" charset="-122"/>
                        </a:rPr>
                        <a:t>22.09</a:t>
                      </a:r>
                      <a:endParaRPr lang="zh-CN" sz="1400" kern="100" baseline="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06"/>
                  </a:ext>
                </a:extLst>
              </a:tr>
              <a:tr h="237564">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L (</a:t>
                      </a:r>
                      <a:r>
                        <a:rPr lang="en-US" sz="1400" kern="100" baseline="0" dirty="0">
                          <a:effectLst/>
                          <a:latin typeface="Times New Roman" panose="02020603050405020304" pitchFamily="18" charset="0"/>
                          <a:ea typeface="宋体" panose="02010600030101010101" pitchFamily="2" charset="-122"/>
                        </a:rPr>
                        <a:t>mm)</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dirty="0">
                          <a:effectLst/>
                          <a:latin typeface="Times New Roman" panose="02020603050405020304" pitchFamily="18" charset="0"/>
                          <a:ea typeface="宋体" panose="02010600030101010101" pitchFamily="2" charset="-122"/>
                        </a:rPr>
                        <a:t>115.3</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07"/>
                  </a:ext>
                </a:extLst>
              </a:tr>
              <a:tr h="237564">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D (</a:t>
                      </a:r>
                      <a:r>
                        <a:rPr lang="en-US" sz="1400" kern="100" baseline="0" dirty="0">
                          <a:effectLst/>
                          <a:latin typeface="Times New Roman" panose="02020603050405020304" pitchFamily="18" charset="0"/>
                          <a:ea typeface="宋体" panose="02010600030101010101" pitchFamily="2" charset="-122"/>
                        </a:rPr>
                        <a:t>mm)</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a:effectLst/>
                          <a:latin typeface="Times New Roman" panose="02020603050405020304" pitchFamily="18" charset="0"/>
                          <a:ea typeface="宋体" panose="02010600030101010101" pitchFamily="2" charset="-122"/>
                        </a:rPr>
                        <a:t>204.95</a:t>
                      </a:r>
                      <a:endParaRPr lang="zh-CN" sz="1400" kern="100" baseline="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08"/>
                  </a:ext>
                </a:extLst>
              </a:tr>
              <a:tr h="237564">
                <a:tc>
                  <a:txBody>
                    <a:bodyPr/>
                    <a:lstStyle/>
                    <a:p>
                      <a:pPr algn="just">
                        <a:spcAft>
                          <a:spcPts val="0"/>
                        </a:spcAft>
                      </a:pPr>
                      <a:r>
                        <a:rPr lang="en-US" sz="1400" i="1" kern="100" baseline="0" dirty="0">
                          <a:effectLst/>
                          <a:latin typeface="Times New Roman" panose="02020603050405020304" pitchFamily="18" charset="0"/>
                          <a:ea typeface="宋体" panose="02010600030101010101" pitchFamily="2" charset="-122"/>
                        </a:rPr>
                        <a:t>k</a:t>
                      </a:r>
                      <a:endParaRPr lang="zh-CN" sz="1400" i="1"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a:effectLst/>
                          <a:latin typeface="Times New Roman" panose="02020603050405020304" pitchFamily="18" charset="0"/>
                          <a:ea typeface="宋体" panose="02010600030101010101" pitchFamily="2" charset="-122"/>
                        </a:rPr>
                        <a:t>2.86%</a:t>
                      </a:r>
                      <a:endParaRPr lang="zh-CN" sz="1400" kern="100" baseline="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09"/>
                  </a:ext>
                </a:extLst>
              </a:tr>
              <a:tr h="237564">
                <a:tc>
                  <a:txBody>
                    <a:bodyPr/>
                    <a:lstStyle/>
                    <a:p>
                      <a:pPr algn="just">
                        <a:spcAft>
                          <a:spcPts val="0"/>
                        </a:spcAft>
                      </a:pPr>
                      <a:r>
                        <a:rPr lang="en-US" sz="1400" kern="100" baseline="0" dirty="0">
                          <a:effectLst/>
                          <a:latin typeface="Times New Roman" panose="02020603050405020304" pitchFamily="18" charset="0"/>
                          <a:ea typeface="宋体" panose="02010600030101010101" pitchFamily="2" charset="-122"/>
                        </a:rPr>
                        <a:t>R/Q (Ω)</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213</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10"/>
                  </a:ext>
                </a:extLst>
              </a:tr>
              <a:tr h="237564">
                <a:tc>
                  <a:txBody>
                    <a:bodyPr/>
                    <a:lstStyle/>
                    <a:p>
                      <a:pPr algn="just">
                        <a:spcAft>
                          <a:spcPts val="0"/>
                        </a:spcAft>
                      </a:pPr>
                      <a:r>
                        <a:rPr lang="en-US" sz="1400" i="1" kern="100" baseline="0" dirty="0" smtClean="0">
                          <a:effectLst/>
                          <a:latin typeface="Times New Roman" panose="02020603050405020304" pitchFamily="18" charset="0"/>
                          <a:ea typeface="宋体" panose="02010600030101010101" pitchFamily="2" charset="-122"/>
                        </a:rPr>
                        <a:t>G </a:t>
                      </a:r>
                      <a:r>
                        <a:rPr lang="en-US" altLang="zh-CN" sz="1400" kern="100" baseline="0" dirty="0" smtClean="0">
                          <a:effectLst/>
                          <a:latin typeface="Times New Roman" panose="02020603050405020304" pitchFamily="18" charset="0"/>
                          <a:ea typeface="宋体" panose="02010600030101010101" pitchFamily="2" charset="-122"/>
                        </a:rPr>
                        <a:t>(Ω)</a:t>
                      </a:r>
                      <a:endParaRPr lang="zh-CN" sz="1400" i="1"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284</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11"/>
                  </a:ext>
                </a:extLst>
              </a:tr>
              <a:tr h="237564">
                <a:tc>
                  <a:txBody>
                    <a:bodyPr/>
                    <a:lstStyle/>
                    <a:p>
                      <a:pPr algn="just">
                        <a:spcAft>
                          <a:spcPts val="0"/>
                        </a:spcAft>
                      </a:pPr>
                      <a:r>
                        <a:rPr lang="en-US" sz="1400" i="1" kern="100" baseline="0" dirty="0" err="1">
                          <a:effectLst/>
                          <a:latin typeface="Times New Roman" panose="02020603050405020304" pitchFamily="18" charset="0"/>
                          <a:ea typeface="宋体" panose="02010600030101010101" pitchFamily="2" charset="-122"/>
                        </a:rPr>
                        <a:t>E</a:t>
                      </a:r>
                      <a:r>
                        <a:rPr lang="en-US" sz="1400" kern="100" baseline="0" dirty="0" err="1">
                          <a:effectLst/>
                          <a:latin typeface="Times New Roman" panose="02020603050405020304" pitchFamily="18" charset="0"/>
                          <a:ea typeface="宋体" panose="02010600030101010101" pitchFamily="2" charset="-122"/>
                        </a:rPr>
                        <a:t>p</a:t>
                      </a:r>
                      <a:r>
                        <a:rPr lang="en-US" sz="1400" kern="100" baseline="0" dirty="0">
                          <a:effectLst/>
                          <a:latin typeface="Times New Roman" panose="02020603050405020304" pitchFamily="18" charset="0"/>
                          <a:ea typeface="宋体" panose="02010600030101010101" pitchFamily="2" charset="-122"/>
                        </a:rPr>
                        <a:t>/</a:t>
                      </a:r>
                      <a:r>
                        <a:rPr lang="en-US" sz="1400" i="1" kern="100" baseline="0" dirty="0" err="1">
                          <a:effectLst/>
                          <a:latin typeface="Times New Roman" panose="02020603050405020304" pitchFamily="18" charset="0"/>
                          <a:ea typeface="宋体" panose="02010600030101010101" pitchFamily="2" charset="-122"/>
                        </a:rPr>
                        <a:t>E</a:t>
                      </a:r>
                      <a:r>
                        <a:rPr lang="en-US" sz="1400" kern="100" baseline="0" dirty="0" err="1">
                          <a:effectLst/>
                          <a:latin typeface="Times New Roman" panose="02020603050405020304" pitchFamily="18" charset="0"/>
                          <a:ea typeface="宋体" panose="02010600030101010101" pitchFamily="2" charset="-122"/>
                        </a:rPr>
                        <a:t>acc</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2.4</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12"/>
                  </a:ext>
                </a:extLst>
              </a:tr>
              <a:tr h="317255">
                <a:tc>
                  <a:txBody>
                    <a:bodyPr/>
                    <a:lstStyle/>
                    <a:p>
                      <a:pPr algn="just">
                        <a:spcAft>
                          <a:spcPts val="0"/>
                        </a:spcAft>
                      </a:pPr>
                      <a:r>
                        <a:rPr lang="en-US" sz="1400" i="1" kern="100" baseline="0" dirty="0" err="1">
                          <a:effectLst/>
                          <a:latin typeface="Times New Roman" panose="02020603050405020304" pitchFamily="18" charset="0"/>
                          <a:ea typeface="宋体" panose="02010600030101010101" pitchFamily="2" charset="-122"/>
                        </a:rPr>
                        <a:t>B</a:t>
                      </a:r>
                      <a:r>
                        <a:rPr lang="en-US" sz="1400" kern="100" baseline="0" dirty="0" err="1">
                          <a:effectLst/>
                          <a:latin typeface="Times New Roman" panose="02020603050405020304" pitchFamily="18" charset="0"/>
                          <a:ea typeface="宋体" panose="02010600030101010101" pitchFamily="2" charset="-122"/>
                        </a:rPr>
                        <a:t>p</a:t>
                      </a:r>
                      <a:r>
                        <a:rPr lang="en-US" sz="1400" kern="100" baseline="0" dirty="0">
                          <a:effectLst/>
                          <a:latin typeface="Times New Roman" panose="02020603050405020304" pitchFamily="18" charset="0"/>
                          <a:ea typeface="宋体" panose="02010600030101010101" pitchFamily="2" charset="-122"/>
                        </a:rPr>
                        <a:t>/</a:t>
                      </a:r>
                      <a:r>
                        <a:rPr lang="en-US" sz="1400" i="1" kern="100" baseline="0" dirty="0" err="1">
                          <a:effectLst/>
                          <a:latin typeface="Times New Roman" panose="02020603050405020304" pitchFamily="18" charset="0"/>
                          <a:ea typeface="宋体" panose="02010600030101010101" pitchFamily="2" charset="-122"/>
                        </a:rPr>
                        <a:t>E</a:t>
                      </a:r>
                      <a:r>
                        <a:rPr lang="en-US" sz="1400" kern="100" baseline="0" dirty="0" err="1">
                          <a:effectLst/>
                          <a:latin typeface="Times New Roman" panose="02020603050405020304" pitchFamily="18" charset="0"/>
                          <a:ea typeface="宋体" panose="02010600030101010101" pitchFamily="2" charset="-122"/>
                        </a:rPr>
                        <a:t>acc</a:t>
                      </a:r>
                      <a:r>
                        <a:rPr lang="en-US" sz="1400" kern="100" baseline="0" dirty="0">
                          <a:effectLst/>
                          <a:latin typeface="Times New Roman" panose="02020603050405020304" pitchFamily="18" charset="0"/>
                          <a:ea typeface="宋体" panose="02010600030101010101" pitchFamily="2" charset="-122"/>
                        </a:rPr>
                        <a:t> [</a:t>
                      </a:r>
                      <a:r>
                        <a:rPr lang="en-US" sz="1400" kern="100" baseline="0" dirty="0" err="1">
                          <a:effectLst/>
                          <a:latin typeface="Times New Roman" panose="02020603050405020304" pitchFamily="18" charset="0"/>
                          <a:ea typeface="宋体" panose="02010600030101010101" pitchFamily="2" charset="-122"/>
                        </a:rPr>
                        <a:t>mT</a:t>
                      </a:r>
                      <a:r>
                        <a:rPr lang="en-US" sz="1400" kern="100" baseline="0" dirty="0">
                          <a:effectLst/>
                          <a:latin typeface="Times New Roman" panose="02020603050405020304" pitchFamily="18" charset="0"/>
                          <a:ea typeface="宋体" panose="02010600030101010101" pitchFamily="2" charset="-122"/>
                        </a:rPr>
                        <a:t>/(MV/m)] </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4.2</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extLst>
                  <a:ext uri="{0D108BD9-81ED-4DB2-BD59-A6C34878D82A}">
                    <a16:rowId xmlns="" xmlns:a16="http://schemas.microsoft.com/office/drawing/2014/main" val="10013"/>
                  </a:ext>
                </a:extLst>
              </a:tr>
              <a:tr h="421916">
                <a:tc>
                  <a:txBody>
                    <a:bodyPr/>
                    <a:lstStyle/>
                    <a:p>
                      <a:pPr algn="just">
                        <a:spcAft>
                          <a:spcPts val="0"/>
                        </a:spcAft>
                      </a:pPr>
                      <a:r>
                        <a:rPr lang="en-US" altLang="zh-CN" sz="1400" i="1" kern="100" baseline="0" dirty="0" err="1" smtClean="0">
                          <a:effectLst/>
                          <a:latin typeface="Times New Roman" panose="02020603050405020304" pitchFamily="18" charset="0"/>
                          <a:ea typeface="宋体" panose="02010600030101010101" pitchFamily="2" charset="-122"/>
                        </a:rPr>
                        <a:t>k</a:t>
                      </a:r>
                      <a:r>
                        <a:rPr lang="en-US" altLang="zh-CN" sz="1400" kern="100" baseline="-25000" dirty="0" err="1" smtClean="0">
                          <a:effectLst/>
                          <a:latin typeface="Times New Roman" panose="02020603050405020304" pitchFamily="18" charset="0"/>
                          <a:ea typeface="宋体" panose="02010600030101010101" pitchFamily="2" charset="-122"/>
                        </a:rPr>
                        <a:t>loss</a:t>
                      </a:r>
                      <a:r>
                        <a:rPr lang="en-US" altLang="zh-CN" sz="1400" kern="100" baseline="0" dirty="0" smtClean="0">
                          <a:effectLst/>
                          <a:latin typeface="Times New Roman" panose="02020603050405020304" pitchFamily="18" charset="0"/>
                          <a:ea typeface="宋体" panose="02010600030101010101" pitchFamily="2" charset="-122"/>
                        </a:rPr>
                        <a:t> </a:t>
                      </a:r>
                      <a:r>
                        <a:rPr lang="en-US" altLang="zh-CN" sz="1400" kern="100" baseline="0" dirty="0">
                          <a:effectLst/>
                          <a:latin typeface="Times New Roman" panose="02020603050405020304" pitchFamily="18" charset="0"/>
                          <a:ea typeface="宋体" panose="02010600030101010101" pitchFamily="2" charset="-122"/>
                        </a:rPr>
                        <a:t>(total) </a:t>
                      </a:r>
                      <a:r>
                        <a:rPr lang="en-US" sz="1400" kern="100" baseline="0" dirty="0">
                          <a:effectLst/>
                          <a:latin typeface="Times New Roman" panose="02020603050405020304" pitchFamily="18" charset="0"/>
                          <a:ea typeface="宋体" panose="02010600030101010101" pitchFamily="2" charset="-122"/>
                        </a:rPr>
                        <a:t>[V/</a:t>
                      </a:r>
                      <a:r>
                        <a:rPr lang="en-US" sz="1400" kern="100" baseline="0" dirty="0" err="1">
                          <a:effectLst/>
                          <a:latin typeface="Times New Roman" panose="02020603050405020304" pitchFamily="18" charset="0"/>
                          <a:ea typeface="宋体" panose="02010600030101010101" pitchFamily="2" charset="-122"/>
                        </a:rPr>
                        <a:t>pC</a:t>
                      </a:r>
                      <a:r>
                        <a:rPr lang="en-US" sz="1400" kern="100" baseline="0" dirty="0">
                          <a:effectLst/>
                          <a:latin typeface="Times New Roman" panose="02020603050405020304" pitchFamily="18" charset="0"/>
                          <a:ea typeface="宋体" panose="02010600030101010101" pitchFamily="2" charset="-122"/>
                        </a:rPr>
                        <a:t>]</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sz="1400" kern="100" baseline="0" dirty="0" smtClean="0">
                          <a:effectLst/>
                          <a:latin typeface="Times New Roman" panose="02020603050405020304" pitchFamily="18" charset="0"/>
                          <a:ea typeface="宋体" panose="02010600030101010101" pitchFamily="2" charset="-122"/>
                        </a:rPr>
                        <a:t>0.81 (</a:t>
                      </a:r>
                      <a:r>
                        <a:rPr lang="en-US" altLang="zh-CN" sz="1400" kern="100" baseline="0" dirty="0" smtClean="0">
                          <a:effectLst/>
                          <a:latin typeface="Times New Roman" panose="02020603050405020304" pitchFamily="18" charset="0"/>
                          <a:ea typeface="宋体" panose="02010600030101010101" pitchFamily="2" charset="-122"/>
                        </a:rPr>
                        <a:t>bunch length 4 mm</a:t>
                      </a:r>
                      <a:r>
                        <a:rPr lang="en-US" sz="1400" kern="100" baseline="0" dirty="0">
                          <a:effectLst/>
                          <a:latin typeface="Times New Roman" panose="02020603050405020304" pitchFamily="18" charset="0"/>
                          <a:ea typeface="宋体" panose="02010600030101010101" pitchFamily="2" charset="-122"/>
                        </a:rPr>
                        <a:t>)</a:t>
                      </a:r>
                      <a:endParaRPr lang="zh-CN" sz="1400" kern="100" baseline="0" dirty="0">
                        <a:effectLst/>
                        <a:latin typeface="Times New Roman" panose="02020603050405020304" pitchFamily="18" charset="0"/>
                        <a:ea typeface="宋体" panose="02010600030101010101" pitchFamily="2" charset="-122"/>
                      </a:endParaRPr>
                    </a:p>
                  </a:txBody>
                  <a:tcPr marL="51435" marR="51435" marT="0" marB="0" anchor="ctr"/>
                </a:tc>
                <a:extLst>
                  <a:ext uri="{0D108BD9-81ED-4DB2-BD59-A6C34878D82A}">
                    <a16:rowId xmlns="" xmlns:a16="http://schemas.microsoft.com/office/drawing/2014/main" val="10014"/>
                  </a:ext>
                </a:extLst>
              </a:tr>
              <a:tr h="475128">
                <a:tc>
                  <a:txBody>
                    <a:bodyPr/>
                    <a:lstStyle/>
                    <a:p>
                      <a:pPr algn="just">
                        <a:spcAft>
                          <a:spcPts val="0"/>
                        </a:spcAft>
                      </a:pPr>
                      <a:r>
                        <a:rPr lang="en-US" altLang="zh-CN" sz="1400" kern="100" baseline="0" dirty="0">
                          <a:effectLst/>
                          <a:latin typeface="Times New Roman" panose="02020603050405020304" pitchFamily="18" charset="0"/>
                          <a:ea typeface="宋体" panose="02010600030101010101" pitchFamily="2" charset="-122"/>
                          <a:cs typeface="Times New Roman"/>
                        </a:rPr>
                        <a:t>Cut-off frequency of beam tube (MHz)</a:t>
                      </a:r>
                      <a:endParaRPr lang="zh-CN" sz="1400" kern="100" baseline="0" dirty="0">
                        <a:effectLst/>
                        <a:latin typeface="Times New Roman" panose="02020603050405020304" pitchFamily="18" charset="0"/>
                        <a:ea typeface="宋体" panose="02010600030101010101" pitchFamily="2" charset="-122"/>
                        <a:cs typeface="Times New Roman"/>
                      </a:endParaRPr>
                    </a:p>
                  </a:txBody>
                  <a:tcPr marL="51435" marR="51435" marT="0" marB="0" anchor="ctr"/>
                </a:tc>
                <a:tc>
                  <a:txBody>
                    <a:bodyPr/>
                    <a:lstStyle/>
                    <a:p>
                      <a:pPr algn="just">
                        <a:spcAft>
                          <a:spcPts val="0"/>
                        </a:spcAft>
                      </a:pPr>
                      <a:r>
                        <a:rPr lang="en-US" altLang="zh-CN" sz="1400" kern="100" baseline="0" dirty="0">
                          <a:effectLst/>
                          <a:latin typeface="Times New Roman" panose="02020603050405020304" pitchFamily="18" charset="0"/>
                          <a:ea typeface="宋体" panose="02010600030101010101" pitchFamily="2" charset="-122"/>
                        </a:rPr>
                        <a:t>TE11</a:t>
                      </a:r>
                      <a:r>
                        <a:rPr lang="zh-CN" altLang="en-US" sz="1400" kern="100" baseline="0" dirty="0">
                          <a:effectLst/>
                          <a:latin typeface="Times New Roman" panose="02020603050405020304" pitchFamily="18" charset="0"/>
                          <a:ea typeface="宋体" panose="02010600030101010101" pitchFamily="2" charset="-122"/>
                        </a:rPr>
                        <a:t>：</a:t>
                      </a:r>
                      <a:r>
                        <a:rPr lang="en-US" altLang="zh-CN" sz="1400" kern="100" baseline="0" dirty="0">
                          <a:effectLst/>
                          <a:latin typeface="Times New Roman" panose="02020603050405020304" pitchFamily="18" charset="0"/>
                          <a:ea typeface="宋体" panose="02010600030101010101" pitchFamily="2" charset="-122"/>
                        </a:rPr>
                        <a:t>1126</a:t>
                      </a:r>
                    </a:p>
                    <a:p>
                      <a:pPr algn="just">
                        <a:spcAft>
                          <a:spcPts val="0"/>
                        </a:spcAft>
                      </a:pPr>
                      <a:r>
                        <a:rPr lang="en-US" altLang="zh-CN" sz="1400" kern="100" baseline="0" dirty="0">
                          <a:effectLst/>
                          <a:latin typeface="Times New Roman" panose="02020603050405020304" pitchFamily="18" charset="0"/>
                          <a:ea typeface="宋体" panose="02010600030101010101" pitchFamily="2" charset="-122"/>
                        </a:rPr>
                        <a:t>TM01</a:t>
                      </a:r>
                      <a:r>
                        <a:rPr lang="zh-CN" altLang="en-US" sz="1400" kern="100" baseline="0" dirty="0">
                          <a:effectLst/>
                          <a:latin typeface="Times New Roman" panose="02020603050405020304" pitchFamily="18" charset="0"/>
                          <a:ea typeface="宋体" panose="02010600030101010101" pitchFamily="2" charset="-122"/>
                        </a:rPr>
                        <a:t>：</a:t>
                      </a:r>
                      <a:r>
                        <a:rPr lang="en-US" altLang="zh-CN" sz="1400" kern="100" baseline="0" dirty="0">
                          <a:effectLst/>
                          <a:latin typeface="Times New Roman" panose="02020603050405020304" pitchFamily="18" charset="0"/>
                          <a:ea typeface="宋体" panose="02010600030101010101" pitchFamily="2" charset="-122"/>
                        </a:rPr>
                        <a:t>1471</a:t>
                      </a:r>
                      <a:endParaRPr lang="zh-CN" sz="1400" kern="100" baseline="0" dirty="0">
                        <a:effectLst/>
                        <a:latin typeface="Times New Roman" panose="02020603050405020304" pitchFamily="18" charset="0"/>
                        <a:ea typeface="宋体" panose="02010600030101010101" pitchFamily="2" charset="-122"/>
                      </a:endParaRPr>
                    </a:p>
                  </a:txBody>
                  <a:tcPr marL="51435" marR="51435" marT="0" marB="0" anchor="ctr"/>
                </a:tc>
                <a:extLst>
                  <a:ext uri="{0D108BD9-81ED-4DB2-BD59-A6C34878D82A}">
                    <a16:rowId xmlns="" xmlns:a16="http://schemas.microsoft.com/office/drawing/2014/main" val="10015"/>
                  </a:ext>
                </a:extLst>
              </a:tr>
            </a:tbl>
          </a:graphicData>
        </a:graphic>
      </p:graphicFrame>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6649" y="2195864"/>
            <a:ext cx="4581281" cy="1131930"/>
          </a:xfrm>
          <a:prstGeom prst="rect">
            <a:avLst/>
          </a:prstGeom>
        </p:spPr>
      </p:pic>
      <p:pic>
        <p:nvPicPr>
          <p:cNvPr id="8" name="图片 7"/>
          <p:cNvPicPr/>
          <p:nvPr/>
        </p:nvPicPr>
        <p:blipFill>
          <a:blip r:embed="rId3">
            <a:extLst>
              <a:ext uri="{28A0092B-C50C-407E-A947-70E740481C1C}">
                <a14:useLocalDpi xmlns:a14="http://schemas.microsoft.com/office/drawing/2010/main" val="0"/>
              </a:ext>
            </a:extLst>
          </a:blip>
          <a:srcRect/>
          <a:stretch>
            <a:fillRect/>
          </a:stretch>
        </p:blipFill>
        <p:spPr bwMode="auto">
          <a:xfrm>
            <a:off x="4873845" y="3904367"/>
            <a:ext cx="3424121" cy="2590436"/>
          </a:xfrm>
          <a:prstGeom prst="rect">
            <a:avLst/>
          </a:prstGeom>
          <a:noFill/>
          <a:ln>
            <a:noFill/>
          </a:ln>
        </p:spPr>
      </p:pic>
      <p:sp>
        <p:nvSpPr>
          <p:cNvPr id="5" name="标题 1"/>
          <p:cNvSpPr>
            <a:spLocks noGrp="1"/>
          </p:cNvSpPr>
          <p:nvPr>
            <p:ph type="title"/>
          </p:nvPr>
        </p:nvSpPr>
        <p:spPr>
          <a:xfrm>
            <a:off x="44615" y="520106"/>
            <a:ext cx="8855343" cy="808628"/>
          </a:xfrm>
        </p:spPr>
        <p:txBody>
          <a:bodyPr>
            <a:noAutofit/>
          </a:bodyPr>
          <a:lstStyle/>
          <a:p>
            <a:pPr algn="ctr"/>
            <a:r>
              <a:rPr lang="en-US" altLang="zh-CN" sz="3600" dirty="0"/>
              <a:t> </a:t>
            </a:r>
            <a:r>
              <a:rPr lang="en-US" altLang="zh-CN" sz="3600" dirty="0">
                <a:latin typeface="Arial" panose="020B0604020202020204" pitchFamily="34" charset="0"/>
                <a:cs typeface="Arial" panose="020B0604020202020204" pitchFamily="34" charset="0"/>
              </a:rPr>
              <a:t>Main Ring 650 MHz </a:t>
            </a:r>
            <a:r>
              <a:rPr lang="en-US" altLang="zh-CN" sz="3600" dirty="0" smtClean="0">
                <a:latin typeface="Arial" panose="020B0604020202020204" pitchFamily="34" charset="0"/>
                <a:cs typeface="Arial" panose="020B0604020202020204" pitchFamily="34" charset="0"/>
              </a:rPr>
              <a:t>2-cell Cavity Design</a:t>
            </a:r>
            <a:endParaRPr lang="zh-CN" altLang="en-US" sz="3600" dirty="0">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a:xfrm>
            <a:off x="7086600" y="6492875"/>
            <a:ext cx="2057400" cy="365125"/>
          </a:xfrm>
        </p:spPr>
        <p:txBody>
          <a:bodyPr/>
          <a:lstStyle/>
          <a:p>
            <a:fld id="{48A81728-9918-4592-828C-656C119903F3}" type="slidenum">
              <a:rPr lang="zh-CN" altLang="en-US" smtClean="0">
                <a:solidFill>
                  <a:prstClr val="black">
                    <a:tint val="75000"/>
                  </a:prstClr>
                </a:solidFill>
              </a:rPr>
              <a:pPr/>
              <a:t>9</a:t>
            </a:fld>
            <a:endParaRPr lang="zh-CN" altLang="en-US">
              <a:solidFill>
                <a:prstClr val="black">
                  <a:tint val="75000"/>
                </a:prstClr>
              </a:solidFill>
            </a:endParaRPr>
          </a:p>
        </p:txBody>
      </p:sp>
    </p:spTree>
    <p:extLst>
      <p:ext uri="{BB962C8B-B14F-4D97-AF65-F5344CB8AC3E}">
        <p14:creationId xmlns:p14="http://schemas.microsoft.com/office/powerpoint/2010/main" val="6098372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13118</TotalTime>
  <Words>3661</Words>
  <Application>Microsoft Office PowerPoint</Application>
  <PresentationFormat>全屏显示(4:3)</PresentationFormat>
  <Paragraphs>1029</Paragraphs>
  <Slides>45</Slides>
  <Notes>11</Notes>
  <HiddenSlides>0</HiddenSlides>
  <MMClips>0</MMClips>
  <ScaleCrop>false</ScaleCrop>
  <HeadingPairs>
    <vt:vector size="6" baseType="variant">
      <vt:variant>
        <vt:lpstr>已用的字体</vt:lpstr>
      </vt:variant>
      <vt:variant>
        <vt:i4>9</vt:i4>
      </vt:variant>
      <vt:variant>
        <vt:lpstr>主题</vt:lpstr>
      </vt:variant>
      <vt:variant>
        <vt:i4>4</vt:i4>
      </vt:variant>
      <vt:variant>
        <vt:lpstr>幻灯片标题</vt:lpstr>
      </vt:variant>
      <vt:variant>
        <vt:i4>45</vt:i4>
      </vt:variant>
    </vt:vector>
  </HeadingPairs>
  <TitlesOfParts>
    <vt:vector size="58" baseType="lpstr">
      <vt:lpstr>等线</vt:lpstr>
      <vt:lpstr>等线 Light</vt:lpstr>
      <vt:lpstr>宋体</vt:lpstr>
      <vt:lpstr>Arial</vt:lpstr>
      <vt:lpstr>Calibri</vt:lpstr>
      <vt:lpstr>Calibri Light</vt:lpstr>
      <vt:lpstr>Cambria Math</vt:lpstr>
      <vt:lpstr>Symbol</vt:lpstr>
      <vt:lpstr>Times New Roman</vt:lpstr>
      <vt:lpstr>Office 主题</vt:lpstr>
      <vt:lpstr>1_Office 主题</vt:lpstr>
      <vt:lpstr>2_Office 主题</vt:lpstr>
      <vt:lpstr>Office 主题​​</vt:lpstr>
      <vt:lpstr>CEPC SRF System R&amp;D</vt:lpstr>
      <vt:lpstr>Acknowledgement</vt:lpstr>
      <vt:lpstr>Outline</vt:lpstr>
      <vt:lpstr>CEPC SRF System Design</vt:lpstr>
      <vt:lpstr>CEPC Main Ring SRF Parameters</vt:lpstr>
      <vt:lpstr>CEPC SRF Hardware Specifications</vt:lpstr>
      <vt:lpstr>Outline</vt:lpstr>
      <vt:lpstr>CEPC SRF R&amp;D Plan towards TDR</vt:lpstr>
      <vt:lpstr> Main Ring 650 MHz 2-cell Cavity Design</vt:lpstr>
      <vt:lpstr> Qe Limit for MR Coupled-Bunch Instability</vt:lpstr>
      <vt:lpstr>Coaxial HOM Coupler</vt:lpstr>
      <vt:lpstr>Coaxial HOM Coupler Design</vt:lpstr>
      <vt:lpstr>HOM Absorber Design</vt:lpstr>
      <vt:lpstr>RF-Shielded Bellows for MR Cavity  </vt:lpstr>
      <vt:lpstr>650 MHz Single-Window Input Coupler</vt:lpstr>
      <vt:lpstr>1.3 GHz Double-Window Variable-Coupling CW Input Coupler</vt:lpstr>
      <vt:lpstr>Tuning System  </vt:lpstr>
      <vt:lpstr>RF Controls Systems  </vt:lpstr>
      <vt:lpstr>Cryomodule Design</vt:lpstr>
      <vt:lpstr>Chinese SRF Industry</vt:lpstr>
      <vt:lpstr>CEPC SRF International Collaboration</vt:lpstr>
      <vt:lpstr>SRF Experts List (not complete)</vt:lpstr>
      <vt:lpstr>SRF Experts List (not complete)</vt:lpstr>
      <vt:lpstr>Outline</vt:lpstr>
      <vt:lpstr>Voltage and Phase Variation</vt:lpstr>
      <vt:lpstr>Voltage and Phase Variation</vt:lpstr>
      <vt:lpstr>Voltage and Phase Variation</vt:lpstr>
      <vt:lpstr>Voltage and Phase Variation</vt:lpstr>
      <vt:lpstr>Voltage and Phase Variation</vt:lpstr>
      <vt:lpstr>Beam Dynamic Effects of Phase Variation</vt:lpstr>
      <vt:lpstr>Beam Dynamic Effects of Phase Variation</vt:lpstr>
      <vt:lpstr>Beam Loading Compensation Methods</vt:lpstr>
      <vt:lpstr>Phase Compensation with Pulsed Power</vt:lpstr>
      <vt:lpstr>RF-to-Beam Power Efficiency </vt:lpstr>
      <vt:lpstr>Fast RF Switch</vt:lpstr>
      <vt:lpstr>Change Fill Pattern and RF Distribution</vt:lpstr>
      <vt:lpstr>RF Asymmetry</vt:lpstr>
      <vt:lpstr>Phase Compensation with Difference-Frequency (DF) Cavity</vt:lpstr>
      <vt:lpstr>Phase Oscillation Equation</vt:lpstr>
      <vt:lpstr>Phase and Tune Variation</vt:lpstr>
      <vt:lpstr>Phase Variation of the Fundamental Mode</vt:lpstr>
      <vt:lpstr>Beam Spectrum of Bunch Train  smallest freq. spacing:  N_(t ) ω_rev  impedance very small?  </vt:lpstr>
      <vt:lpstr>Phase Compensation with DF Cavity</vt:lpstr>
      <vt:lpstr>DF Cavity Configuration</vt:lpstr>
      <vt:lpstr>Summary and Outlook</vt:lpstr>
    </vt:vector>
  </TitlesOfParts>
  <Company>IHEP, 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翟纪元</dc:creator>
  <cp:lastModifiedBy>Zhai</cp:lastModifiedBy>
  <cp:revision>2211</cp:revision>
  <dcterms:created xsi:type="dcterms:W3CDTF">2016-03-31T14:59:19Z</dcterms:created>
  <dcterms:modified xsi:type="dcterms:W3CDTF">2016-09-01T14:41:15Z</dcterms:modified>
</cp:coreProperties>
</file>