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402" r:id="rId2"/>
    <p:sldId id="400" r:id="rId3"/>
    <p:sldId id="438" r:id="rId4"/>
    <p:sldId id="426" r:id="rId5"/>
    <p:sldId id="439" r:id="rId6"/>
    <p:sldId id="410" r:id="rId7"/>
    <p:sldId id="440" r:id="rId8"/>
    <p:sldId id="441" r:id="rId9"/>
    <p:sldId id="404" r:id="rId10"/>
    <p:sldId id="427" r:id="rId11"/>
    <p:sldId id="428" r:id="rId12"/>
    <p:sldId id="429" r:id="rId13"/>
    <p:sldId id="430" r:id="rId14"/>
    <p:sldId id="403" r:id="rId15"/>
    <p:sldId id="431" r:id="rId16"/>
    <p:sldId id="432" r:id="rId17"/>
    <p:sldId id="442" r:id="rId18"/>
    <p:sldId id="425" r:id="rId19"/>
    <p:sldId id="433" r:id="rId20"/>
    <p:sldId id="434" r:id="rId21"/>
    <p:sldId id="424" r:id="rId22"/>
    <p:sldId id="435" r:id="rId23"/>
    <p:sldId id="437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6600CC"/>
    <a:srgbClr val="339933"/>
    <a:srgbClr val="FF9900"/>
    <a:srgbClr val="FFFF00"/>
    <a:srgbClr val="339966"/>
    <a:srgbClr val="8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0" autoAdjust="0"/>
    <p:restoredTop sz="99580" autoAdjust="0"/>
  </p:normalViewPr>
  <p:slideViewPr>
    <p:cSldViewPr>
      <p:cViewPr varScale="1">
        <p:scale>
          <a:sx n="68" d="100"/>
          <a:sy n="68" d="100"/>
        </p:scale>
        <p:origin x="10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itchFamily="34" charset="0"/>
                <a:ea typeface="宋体" charset="-122"/>
              </a:defRPr>
            </a:lvl1pPr>
          </a:lstStyle>
          <a:p>
            <a:pPr>
              <a:defRPr/>
            </a:pPr>
            <a:fld id="{1910F039-108F-4B39-919A-FC6751EE5485}" type="datetimeFigureOut">
              <a:rPr lang="zh-CN" altLang="en-US"/>
              <a:pPr>
                <a:defRPr/>
              </a:pPr>
              <a:t>2016/8/31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F167C0AC-A5DE-46FF-A82B-26118AFC0C3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99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17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69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02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67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" name="Picture 8" descr="top_b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" b="37807"/>
          <a:stretch>
            <a:fillRect/>
          </a:stretch>
        </p:blipFill>
        <p:spPr bwMode="auto">
          <a:xfrm>
            <a:off x="0" y="0"/>
            <a:ext cx="9144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endParaRPr lang="zh-CN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endParaRPr lang="zh-CN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237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LINAC 12</a:t>
            </a: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9113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Institute of High Energy Physics, Chinese Academy of Sciences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6FBBF-1B46-415B-9CA4-38FEF6E371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896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LINAC 12</a:t>
            </a: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Institute of High Energy Physics, Chinese Academy of Sciences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50914-D24C-4608-BE17-9A1D44AC48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681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LINAC 12</a:t>
            </a: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Institute of High Energy Physics, Chinese Academy of Sciences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AEB73-FDCD-46F7-AF18-1B3FF2CB9D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3049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LINAC 12</a:t>
            </a: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Institute of High Energy Physics, Chinese Academy of Sciences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D4594-CEC6-4EB1-8735-322A0983C42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908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LINAC 12</a:t>
            </a: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Institute of High Energy Physics, Chinese Academy of Sciences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88572-2C13-4D34-AB10-A1A9A2A58D7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085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LINAC 12</a:t>
            </a: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Institute of High Energy Physics, Chinese Academy of Sciences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DDF26-E651-4CCD-919C-6F63A2E81FC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61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LINAC 12</a:t>
            </a: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Institute of High Energy Physics, Chinese Academy of Sciences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0B06E-6650-490D-A2AC-24835C38FAA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353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LINAC 12</a:t>
            </a:r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Institute of High Energy Physics, Chinese Academy of Sciences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CC05E-2DCA-4A9D-A2C2-0E7CAC2E57E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803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LINAC 12</a:t>
            </a: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Institute of High Energy Physics, Chinese Academy of Sciences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8B1D3-51F2-4381-9470-7D7566F8D67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49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LINAC 12</a:t>
            </a:r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Institute of High Energy Physics, Chinese Academy of Sciences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5EBD4-029B-45E3-97EC-94E597541F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672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LINAC 12</a:t>
            </a: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Institute of High Energy Physics, Chinese Academy of Sciences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A32AA-A0FC-4E3F-92D6-A8AC2B7AE32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050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LINAC 12</a:t>
            </a: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Institute of High Energy Physics, Chinese Academy of Sciences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49CE2-40A7-4145-8DEF-4C06D309196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882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37288"/>
            <a:ext cx="2232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TTC meeting on CW SRF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Institute of High Energy Physics, Chinese Academy of Sciences</a:t>
            </a:r>
          </a:p>
        </p:txBody>
      </p:sp>
      <p:pic>
        <p:nvPicPr>
          <p:cNvPr id="1032" name="Picture 9" descr="top_b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" b="37807"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237288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47D186CA-B3CF-4D3F-8D8E-4EA6691592B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imes New Roman" pitchFamily="18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宋体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Times New Roman" pitchFamily="18" charset="0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Times New Roman" pitchFamily="18" charset="0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Times New Roman" pitchFamily="18" charset="0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imes New Roman" pitchFamily="18" charset="0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3399"/>
                </a:solidFill>
                <a:cs typeface="Times New Roman" panose="02020603050405020304" pitchFamily="18" charset="0"/>
              </a:rPr>
              <a:t>CEPC Nitrogen Doping Study</a:t>
            </a:r>
            <a:endParaRPr lang="en-US" altLang="zh-CN" b="1" dirty="0">
              <a:solidFill>
                <a:srgbClr val="003399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293096"/>
            <a:ext cx="7010400" cy="1152128"/>
          </a:xfrm>
        </p:spPr>
        <p:txBody>
          <a:bodyPr/>
          <a:lstStyle/>
          <a:p>
            <a:pPr algn="ctr"/>
            <a:r>
              <a:rPr lang="en-US" altLang="zh-CN" b="1" dirty="0"/>
              <a:t>Peng Sha</a:t>
            </a:r>
            <a:r>
              <a:rPr lang="zh-CN" altLang="en-US" b="1" dirty="0"/>
              <a:t>、</a:t>
            </a:r>
            <a:r>
              <a:rPr lang="en-US" altLang="zh-CN" b="1" dirty="0" err="1"/>
              <a:t>Jiyuan</a:t>
            </a:r>
            <a:r>
              <a:rPr lang="en-US" altLang="zh-CN" b="1" dirty="0"/>
              <a:t> </a:t>
            </a:r>
            <a:r>
              <a:rPr lang="en-US" altLang="zh-CN" b="1" dirty="0" err="1"/>
              <a:t>Zhai</a:t>
            </a:r>
            <a:endParaRPr lang="en-US" altLang="zh-CN" b="1" dirty="0"/>
          </a:p>
          <a:p>
            <a:pPr algn="ctr"/>
            <a:r>
              <a:rPr lang="en-US" altLang="zh-CN" b="1" dirty="0"/>
              <a:t>2016.09.02</a:t>
            </a:r>
            <a:endParaRPr lang="zh-CN" altLang="en-US" b="1" dirty="0"/>
          </a:p>
        </p:txBody>
      </p:sp>
      <p:sp>
        <p:nvSpPr>
          <p:cNvPr id="1434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3E60C1-5858-434B-A97F-BEE3D2EF732B}" type="slidenum">
              <a:rPr lang="en-US" altLang="zh-CN">
                <a:latin typeface="Verdana" panose="020B0604030504040204" pitchFamily="34" charset="0"/>
              </a:rPr>
              <a:pPr eaLnBrk="1" hangingPunct="1"/>
              <a:t>1</a:t>
            </a:fld>
            <a:endParaRPr lang="en-US" altLang="zh-CN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003399"/>
                </a:solidFill>
              </a:rPr>
              <a:t>N-doping recipe at FNAL/JLAB/Cornell</a:t>
            </a:r>
            <a:endParaRPr lang="zh-CN" altLang="en-US" sz="3200" b="1" dirty="0">
              <a:solidFill>
                <a:srgbClr val="003399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7" y="1752600"/>
            <a:ext cx="8008937" cy="4267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500" dirty="0"/>
              <a:t>Temperature ramp 160 minutes to 800</a:t>
            </a:r>
            <a:r>
              <a:rPr lang="zh-CN" altLang="en-US" sz="2500" dirty="0"/>
              <a:t>℃</a:t>
            </a:r>
            <a:r>
              <a:rPr lang="en-US" altLang="zh-CN" sz="2500" dirty="0"/>
              <a:t> (&lt;5 degrees/minute)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500" dirty="0"/>
              <a:t>800</a:t>
            </a:r>
            <a:r>
              <a:rPr lang="zh-CN" altLang="en-US" sz="2500" dirty="0"/>
              <a:t>℃</a:t>
            </a:r>
            <a:r>
              <a:rPr lang="en-US" altLang="zh-CN" sz="2500" dirty="0"/>
              <a:t> anneal 3 hours for Hydrogen degas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500" b="1" dirty="0">
                <a:solidFill>
                  <a:srgbClr val="FF0000"/>
                </a:solidFill>
              </a:rPr>
              <a:t>Nitrogen injection 2 minutes at ~3.5 Pa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500" b="1" dirty="0">
                <a:solidFill>
                  <a:srgbClr val="FF0000"/>
                </a:solidFill>
              </a:rPr>
              <a:t>Nitrogen anneal 6 minutes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500" dirty="0"/>
              <a:t>Nature cooldown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490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003399"/>
                </a:solidFill>
              </a:rPr>
              <a:t>N-doping of </a:t>
            </a:r>
            <a:r>
              <a:rPr lang="en-US" altLang="zh-CN" sz="3200" b="1" dirty="0" err="1">
                <a:solidFill>
                  <a:srgbClr val="003399"/>
                </a:solidFill>
              </a:rPr>
              <a:t>Nb</a:t>
            </a:r>
            <a:r>
              <a:rPr lang="en-US" altLang="zh-CN" sz="3200" b="1" dirty="0">
                <a:solidFill>
                  <a:srgbClr val="003399"/>
                </a:solidFill>
              </a:rPr>
              <a:t> samples at IHEP</a:t>
            </a:r>
            <a:endParaRPr lang="zh-CN" altLang="en-US" sz="3200" b="1" dirty="0">
              <a:solidFill>
                <a:srgbClr val="0033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11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7"/>
            <a:ext cx="3096344" cy="20691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044" y="2996952"/>
            <a:ext cx="4666214" cy="26202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45548" y="1624230"/>
            <a:ext cx="327724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Furnace mainly used for 1.3GHz cavities at FNAL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228184" y="5691374"/>
            <a:ext cx="19653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Furnace at IHEP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873432" y="2350621"/>
            <a:ext cx="4231832" cy="646331"/>
          </a:xfrm>
          <a:prstGeom prst="rect">
            <a:avLst/>
          </a:prstGeom>
          <a:solidFill>
            <a:srgbClr val="92D050">
              <a:alpha val="4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Four </a:t>
            </a:r>
            <a:r>
              <a:rPr lang="en-US" altLang="zh-CN" b="1" dirty="0" err="1">
                <a:solidFill>
                  <a:srgbClr val="C00000"/>
                </a:solidFill>
              </a:rPr>
              <a:t>Nb</a:t>
            </a:r>
            <a:r>
              <a:rPr lang="en-US" altLang="zh-CN" b="1" dirty="0">
                <a:solidFill>
                  <a:srgbClr val="C00000"/>
                </a:solidFill>
              </a:rPr>
              <a:t> samples N-doped (totally adopting recipe of FNAL/JLAB/Cornell)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13" name="直接箭头连接符 12"/>
          <p:cNvCxnSpPr>
            <a:stCxn id="10" idx="2"/>
          </p:cNvCxnSpPr>
          <p:nvPr/>
        </p:nvCxnSpPr>
        <p:spPr>
          <a:xfrm flipH="1">
            <a:off x="6549490" y="2996952"/>
            <a:ext cx="439858" cy="1733268"/>
          </a:xfrm>
          <a:prstGeom prst="straightConnector1">
            <a:avLst/>
          </a:prstGeom>
          <a:ln w="44450">
            <a:solidFill>
              <a:srgbClr val="C00000">
                <a:alpha val="70000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r="17713"/>
          <a:stretch/>
        </p:blipFill>
        <p:spPr>
          <a:xfrm>
            <a:off x="114056" y="3769916"/>
            <a:ext cx="3758528" cy="294517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72584" y="6060706"/>
            <a:ext cx="19653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N-doping at PKU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272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003399"/>
                </a:solidFill>
              </a:rPr>
              <a:t>SIMS of </a:t>
            </a:r>
            <a:r>
              <a:rPr lang="en-US" altLang="zh-CN" sz="3200" b="1" dirty="0" err="1">
                <a:solidFill>
                  <a:srgbClr val="003399"/>
                </a:solidFill>
              </a:rPr>
              <a:t>Nb</a:t>
            </a:r>
            <a:r>
              <a:rPr lang="en-US" altLang="zh-CN" sz="3200" b="1" dirty="0">
                <a:solidFill>
                  <a:srgbClr val="003399"/>
                </a:solidFill>
              </a:rPr>
              <a:t> samples</a:t>
            </a:r>
            <a:endParaRPr lang="zh-CN" altLang="en-US" sz="3200" b="1" dirty="0">
              <a:solidFill>
                <a:srgbClr val="0033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12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17451"/>
          <a:stretch/>
        </p:blipFill>
        <p:spPr>
          <a:xfrm>
            <a:off x="5643063" y="1718816"/>
            <a:ext cx="3500937" cy="432048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>
            <a:off x="5364088" y="4365104"/>
            <a:ext cx="1368152" cy="720080"/>
          </a:xfrm>
          <a:prstGeom prst="straightConnector1">
            <a:avLst/>
          </a:prstGeom>
          <a:ln w="82550">
            <a:solidFill>
              <a:srgbClr val="FF0000">
                <a:alpha val="76000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r="15579"/>
          <a:stretch/>
        </p:blipFill>
        <p:spPr>
          <a:xfrm>
            <a:off x="179512" y="1719703"/>
            <a:ext cx="5184576" cy="3704075"/>
          </a:xfrm>
          <a:prstGeom prst="rect">
            <a:avLst/>
          </a:prstGeom>
        </p:spPr>
      </p:pic>
      <p:sp>
        <p:nvSpPr>
          <p:cNvPr id="24" name="文本框 8"/>
          <p:cNvSpPr txBox="1"/>
          <p:nvPr/>
        </p:nvSpPr>
        <p:spPr>
          <a:xfrm>
            <a:off x="719572" y="5660747"/>
            <a:ext cx="41044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dirty="0"/>
              <a:t>SIMS experiments at Tsinghua University</a:t>
            </a:r>
            <a:endParaRPr lang="zh-CN" altLang="en-US" dirty="0"/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3131841" y="2564904"/>
            <a:ext cx="1692187" cy="5040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8"/>
          <p:cNvSpPr txBox="1"/>
          <p:nvPr/>
        </p:nvSpPr>
        <p:spPr>
          <a:xfrm>
            <a:off x="4680012" y="2181927"/>
            <a:ext cx="12601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dirty="0" err="1"/>
              <a:t>Nb</a:t>
            </a:r>
            <a:r>
              <a:rPr lang="en-US" altLang="zh-CN" dirty="0"/>
              <a:t> samples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888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003399"/>
                </a:solidFill>
              </a:rPr>
              <a:t>SIMS results (</a:t>
            </a:r>
            <a:r>
              <a:rPr lang="zh-CN" altLang="en-US" sz="3200" b="1" dirty="0">
                <a:solidFill>
                  <a:srgbClr val="003399"/>
                </a:solidFill>
              </a:rPr>
              <a:t>确认 </a:t>
            </a:r>
            <a:r>
              <a:rPr lang="en-US" altLang="zh-CN" sz="3200" b="1" dirty="0">
                <a:solidFill>
                  <a:srgbClr val="003399"/>
                </a:solidFill>
              </a:rPr>
              <a:t>Sputtering rate)</a:t>
            </a:r>
            <a:endParaRPr lang="zh-CN" altLang="en-US" sz="3200" b="1" dirty="0">
              <a:solidFill>
                <a:srgbClr val="0033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13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55696" r="16925"/>
          <a:stretch/>
        </p:blipFill>
        <p:spPr>
          <a:xfrm>
            <a:off x="112097" y="1511162"/>
            <a:ext cx="7052191" cy="24482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48598" r="12200"/>
          <a:stretch/>
        </p:blipFill>
        <p:spPr>
          <a:xfrm>
            <a:off x="112097" y="4077072"/>
            <a:ext cx="7053078" cy="2509919"/>
          </a:xfrm>
          <a:prstGeom prst="rect">
            <a:avLst/>
          </a:prstGeom>
        </p:spPr>
      </p:pic>
      <p:sp>
        <p:nvSpPr>
          <p:cNvPr id="13" name="文本框 9"/>
          <p:cNvSpPr txBox="1"/>
          <p:nvPr/>
        </p:nvSpPr>
        <p:spPr>
          <a:xfrm>
            <a:off x="7199784" y="2387976"/>
            <a:ext cx="194421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dirty="0" err="1"/>
              <a:t>Nb</a:t>
            </a:r>
            <a:r>
              <a:rPr lang="en-US" altLang="zh-CN" dirty="0"/>
              <a:t> sample </a:t>
            </a:r>
          </a:p>
          <a:p>
            <a:r>
              <a:rPr lang="en-US" altLang="zh-CN" dirty="0"/>
              <a:t>without N-doping</a:t>
            </a:r>
            <a:endParaRPr lang="zh-CN" altLang="en-US" dirty="0"/>
          </a:p>
        </p:txBody>
      </p:sp>
      <p:sp>
        <p:nvSpPr>
          <p:cNvPr id="14" name="文本框 9"/>
          <p:cNvSpPr txBox="1"/>
          <p:nvPr/>
        </p:nvSpPr>
        <p:spPr>
          <a:xfrm>
            <a:off x="7164288" y="5138983"/>
            <a:ext cx="194421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dirty="0" err="1"/>
              <a:t>Nb</a:t>
            </a:r>
            <a:r>
              <a:rPr lang="en-US" altLang="zh-CN" dirty="0"/>
              <a:t> sample </a:t>
            </a:r>
          </a:p>
          <a:p>
            <a:r>
              <a:rPr lang="en-US" altLang="zh-CN" dirty="0"/>
              <a:t>with N-doping</a:t>
            </a:r>
            <a:endParaRPr lang="zh-CN" altLang="en-US" dirty="0"/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1691680" y="3034308"/>
            <a:ext cx="792088" cy="9251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1043608" y="4077072"/>
            <a:ext cx="1440160" cy="15647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9"/>
          <p:cNvSpPr txBox="1"/>
          <p:nvPr/>
        </p:nvSpPr>
        <p:spPr>
          <a:xfrm>
            <a:off x="2642816" y="3833587"/>
            <a:ext cx="3513360" cy="400110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</a:rPr>
              <a:t>Quantity of N didn’t increase!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64288" y="3681041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ea typeface="黑体" pitchFamily="49" charset="-122"/>
              </a:rPr>
              <a:t>Sputtering rate is</a:t>
            </a:r>
          </a:p>
          <a:p>
            <a:r>
              <a:rPr lang="en-US" altLang="zh-CN" sz="2000" b="1" dirty="0">
                <a:ea typeface="黑体" pitchFamily="49" charset="-122"/>
              </a:rPr>
              <a:t> 1.5nm/second.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4775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3399"/>
                </a:solidFill>
              </a:rPr>
              <a:t>N-doping adopting recipe of FNAL/JLAB/Cornell</a:t>
            </a:r>
            <a:endParaRPr lang="zh-CN" altLang="en-US" sz="2800" b="1" dirty="0">
              <a:solidFill>
                <a:srgbClr val="003399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8" y="1752600"/>
            <a:ext cx="7931150" cy="3692624"/>
          </a:xfrm>
        </p:spPr>
        <p:txBody>
          <a:bodyPr/>
          <a:lstStyle/>
          <a:p>
            <a:r>
              <a:rPr lang="en-US" altLang="zh-CN" sz="2200" dirty="0"/>
              <a:t>Many experiments of </a:t>
            </a:r>
            <a:r>
              <a:rPr lang="en-US" altLang="zh-CN" sz="2200" dirty="0" err="1"/>
              <a:t>Nb</a:t>
            </a:r>
            <a:r>
              <a:rPr lang="en-US" altLang="zh-CN" sz="2200" dirty="0"/>
              <a:t> sample have been held, but there’re no good results. SIMS results indicate that Nitrogen </a:t>
            </a:r>
            <a:r>
              <a:rPr lang="en-US" altLang="zh-CN" sz="2200" b="1" dirty="0">
                <a:solidFill>
                  <a:srgbClr val="C00000"/>
                </a:solidFill>
              </a:rPr>
              <a:t>didn’t</a:t>
            </a:r>
            <a:r>
              <a:rPr lang="en-US" altLang="zh-CN" sz="2200" dirty="0"/>
              <a:t> enter into </a:t>
            </a:r>
            <a:r>
              <a:rPr lang="en-US" altLang="zh-CN" sz="2200" dirty="0" err="1"/>
              <a:t>Nb</a:t>
            </a:r>
            <a:r>
              <a:rPr lang="en-US" altLang="zh-CN" sz="2200" dirty="0"/>
              <a:t>, which Auger Electron Spectroscopy (AES) also verified. </a:t>
            </a:r>
          </a:p>
          <a:p>
            <a:r>
              <a:rPr lang="en-US" altLang="zh-CN" sz="2200" dirty="0"/>
              <a:t>The same N-doping recipe has been used at Peking University. No Nitrogen enter into </a:t>
            </a:r>
            <a:r>
              <a:rPr lang="en-US" altLang="zh-CN" sz="2200" dirty="0" err="1"/>
              <a:t>Nb</a:t>
            </a:r>
            <a:r>
              <a:rPr lang="en-US" altLang="zh-CN" sz="2200" dirty="0"/>
              <a:t>, either.</a:t>
            </a:r>
          </a:p>
          <a:p>
            <a:r>
              <a:rPr lang="en-US" altLang="zh-CN" sz="2200" dirty="0"/>
              <a:t>N-doping in Japan was carried out following this recipe, which also </a:t>
            </a:r>
            <a:r>
              <a:rPr lang="en-US" altLang="zh-CN" sz="2200" b="1" dirty="0">
                <a:solidFill>
                  <a:srgbClr val="C00000"/>
                </a:solidFill>
              </a:rPr>
              <a:t>failed</a:t>
            </a:r>
            <a:r>
              <a:rPr lang="en-US" altLang="zh-CN" sz="2200" dirty="0"/>
              <a:t>.</a:t>
            </a:r>
          </a:p>
          <a:p>
            <a:r>
              <a:rPr lang="en-US" altLang="zh-CN" sz="2200" dirty="0"/>
              <a:t>Reasons are being fully studied (furnace, pump, valve……).</a:t>
            </a:r>
          </a:p>
          <a:p>
            <a:pPr marL="0" indent="0">
              <a:buNone/>
            </a:pPr>
            <a:endParaRPr lang="en-US" altLang="zh-CN" sz="1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581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5000"/>
              </a:lnSpc>
              <a:buClrTx/>
            </a:pPr>
            <a:r>
              <a:rPr lang="en-US" altLang="zh-CN" sz="3200" b="1" dirty="0">
                <a:solidFill>
                  <a:srgbClr val="003399"/>
                </a:solidFill>
                <a:ea typeface="黑体" panose="02010609060101010101" pitchFamily="49" charset="-122"/>
              </a:rPr>
              <a:t>Ionizing N-doping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8" y="1752600"/>
            <a:ext cx="7821686" cy="2396480"/>
          </a:xfrm>
        </p:spPr>
        <p:txBody>
          <a:bodyPr/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Ionizing N-doping</a:t>
            </a:r>
            <a:r>
              <a:rPr lang="en-US" altLang="zh-CN" sz="2400" dirty="0"/>
              <a:t> is also tried, while the above </a:t>
            </a:r>
            <a:r>
              <a:rPr lang="en-US" altLang="zh-CN" sz="2400" b="1" dirty="0">
                <a:solidFill>
                  <a:srgbClr val="C00000"/>
                </a:solidFill>
              </a:rPr>
              <a:t>molecule N-doping</a:t>
            </a:r>
            <a:r>
              <a:rPr lang="en-US" altLang="zh-CN" sz="2400" dirty="0"/>
              <a:t>. </a:t>
            </a:r>
          </a:p>
          <a:p>
            <a:r>
              <a:rPr lang="en-US" altLang="zh-CN" sz="2400" dirty="0"/>
              <a:t>It’s a creative method, which seems </a:t>
            </a:r>
            <a:r>
              <a:rPr lang="en-US" altLang="zh-CN" sz="2400" b="1" dirty="0">
                <a:solidFill>
                  <a:srgbClr val="C00000"/>
                </a:solidFill>
              </a:rPr>
              <a:t>useful </a:t>
            </a:r>
            <a:r>
              <a:rPr lang="en-US" altLang="zh-CN" sz="2400" dirty="0"/>
              <a:t>(SIMS/AES results).</a:t>
            </a:r>
          </a:p>
          <a:p>
            <a:pPr marL="0" indent="0">
              <a:buNone/>
            </a:pPr>
            <a:endParaRPr lang="en-US" altLang="zh-CN" sz="2400" dirty="0"/>
          </a:p>
          <a:p>
            <a:endParaRPr lang="en-US" altLang="zh-CN" sz="2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4298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内容占位符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8010" r="38623" b="1714"/>
          <a:stretch/>
        </p:blipFill>
        <p:spPr>
          <a:xfrm>
            <a:off x="251520" y="1865734"/>
            <a:ext cx="7989921" cy="39279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003399"/>
                </a:solidFill>
              </a:rPr>
              <a:t>SIMS result before N-doping</a:t>
            </a:r>
            <a:endParaRPr lang="zh-CN" altLang="en-US" sz="3200" b="1" dirty="0">
              <a:solidFill>
                <a:srgbClr val="0033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16</a:t>
            </a:fld>
            <a:endParaRPr lang="en-US" altLang="zh-CN"/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1115616" y="3539928"/>
            <a:ext cx="3240360" cy="897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9"/>
          <p:cNvSpPr txBox="1"/>
          <p:nvPr/>
        </p:nvSpPr>
        <p:spPr>
          <a:xfrm>
            <a:off x="4355976" y="3219944"/>
            <a:ext cx="3374390" cy="369332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dirty="0"/>
              <a:t>Quantity of N (before N-doping)</a:t>
            </a:r>
          </a:p>
        </p:txBody>
      </p:sp>
      <p:sp>
        <p:nvSpPr>
          <p:cNvPr id="16" name="矩形 15"/>
          <p:cNvSpPr/>
          <p:nvPr/>
        </p:nvSpPr>
        <p:spPr>
          <a:xfrm>
            <a:off x="2620109" y="5682149"/>
            <a:ext cx="325274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>
                <a:ea typeface="黑体" pitchFamily="49" charset="-122"/>
              </a:rPr>
              <a:t>Sputtering rate is 0.14nm/s.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37626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7102" r="17156"/>
          <a:stretch/>
        </p:blipFill>
        <p:spPr>
          <a:xfrm>
            <a:off x="128976" y="1958655"/>
            <a:ext cx="8446699" cy="40405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003399"/>
                </a:solidFill>
              </a:rPr>
              <a:t>SIMS result after N-doping</a:t>
            </a:r>
            <a:endParaRPr lang="zh-CN" altLang="en-US" sz="3200" b="1" dirty="0">
              <a:solidFill>
                <a:srgbClr val="0033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17</a:t>
            </a:fld>
            <a:endParaRPr lang="en-US" altLang="zh-CN"/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2963013" y="1958655"/>
            <a:ext cx="2880320" cy="678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941890" y="5813142"/>
            <a:ext cx="3252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ea typeface="黑体" pitchFamily="49" charset="-122"/>
              </a:rPr>
              <a:t>Sputtering rate is 0.14nm/s.</a:t>
            </a:r>
            <a:endParaRPr lang="zh-CN" alt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5843334" y="1558391"/>
            <a:ext cx="2732342" cy="646331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dirty="0"/>
              <a:t>Quantity of N increase obviously after N-doping!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9554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003399"/>
                </a:solidFill>
              </a:rPr>
              <a:t>Auger Electron Spectroscopy (AES)</a:t>
            </a:r>
            <a:endParaRPr lang="zh-CN" altLang="en-US" sz="3200" b="1" dirty="0">
              <a:solidFill>
                <a:srgbClr val="0033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18</a:t>
            </a:fld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" t="14944" r="8197" b="19578"/>
          <a:stretch/>
        </p:blipFill>
        <p:spPr bwMode="auto">
          <a:xfrm>
            <a:off x="208887" y="2051561"/>
            <a:ext cx="4576762" cy="391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3" r="8070" b="15651"/>
          <a:stretch/>
        </p:blipFill>
        <p:spPr bwMode="auto">
          <a:xfrm>
            <a:off x="4785649" y="2154628"/>
            <a:ext cx="3962815" cy="38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5249108" y="1743399"/>
            <a:ext cx="3328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ea typeface="黑体" pitchFamily="49" charset="-122"/>
              </a:rPr>
              <a:t>Sputtering rate is 50nm/min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587577" y="1743399"/>
            <a:ext cx="3348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ea typeface="黑体" pitchFamily="49" charset="-122"/>
              </a:rPr>
              <a:t>Sputtering rate is 22nm/min</a:t>
            </a:r>
            <a:endParaRPr lang="zh-CN" altLang="en-US" sz="2000" dirty="0"/>
          </a:p>
        </p:txBody>
      </p:sp>
      <p:sp>
        <p:nvSpPr>
          <p:cNvPr id="11" name="文本框 9"/>
          <p:cNvSpPr txBox="1"/>
          <p:nvPr/>
        </p:nvSpPr>
        <p:spPr>
          <a:xfrm>
            <a:off x="827585" y="5994614"/>
            <a:ext cx="31683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dirty="0" err="1"/>
              <a:t>Nb</a:t>
            </a:r>
            <a:r>
              <a:rPr lang="en-US" altLang="zh-CN" dirty="0"/>
              <a:t> sample before N-doping</a:t>
            </a:r>
            <a:endParaRPr lang="zh-CN" altLang="en-US" dirty="0"/>
          </a:p>
        </p:txBody>
      </p:sp>
      <p:sp>
        <p:nvSpPr>
          <p:cNvPr id="12" name="文本框 9"/>
          <p:cNvSpPr txBox="1"/>
          <p:nvPr/>
        </p:nvSpPr>
        <p:spPr>
          <a:xfrm>
            <a:off x="5436096" y="5914122"/>
            <a:ext cx="28803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dirty="0" err="1"/>
              <a:t>Nb</a:t>
            </a:r>
            <a:r>
              <a:rPr lang="en-US" altLang="zh-CN" dirty="0"/>
              <a:t> sample after N-doping</a:t>
            </a:r>
            <a:endParaRPr lang="zh-CN" altLang="en-US" dirty="0"/>
          </a:p>
        </p:txBody>
      </p:sp>
      <p:sp>
        <p:nvSpPr>
          <p:cNvPr id="13" name="文本框 9"/>
          <p:cNvSpPr txBox="1"/>
          <p:nvPr/>
        </p:nvSpPr>
        <p:spPr>
          <a:xfrm>
            <a:off x="2307102" y="3083564"/>
            <a:ext cx="2195736" cy="646331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dirty="0"/>
              <a:t>Quantity of N also </a:t>
            </a:r>
          </a:p>
          <a:p>
            <a:r>
              <a:rPr lang="en-US" altLang="zh-CN" dirty="0"/>
              <a:t>increase obviously!</a:t>
            </a:r>
            <a:endParaRPr lang="zh-CN" altLang="en-US" dirty="0"/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1043608" y="3729895"/>
            <a:ext cx="1263494" cy="17153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502838" y="3406729"/>
            <a:ext cx="861250" cy="3231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31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003399"/>
                </a:solidFill>
              </a:rPr>
              <a:t>Vertical test of 1.3GHz cavity N-doped</a:t>
            </a:r>
            <a:endParaRPr lang="zh-CN" altLang="en-US" sz="3200" b="1" dirty="0">
              <a:solidFill>
                <a:srgbClr val="003399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916832"/>
            <a:ext cx="3375437" cy="3960440"/>
          </a:xfrm>
        </p:spPr>
        <p:txBody>
          <a:bodyPr/>
          <a:lstStyle/>
          <a:p>
            <a:r>
              <a:rPr lang="en-US" altLang="zh-CN" sz="2200" dirty="0"/>
              <a:t>1.3GHz cavities were N-doped after </a:t>
            </a:r>
            <a:r>
              <a:rPr lang="en-US" altLang="zh-CN" sz="2200" dirty="0" err="1"/>
              <a:t>Nb</a:t>
            </a:r>
            <a:r>
              <a:rPr lang="en-US" altLang="zh-CN" sz="2200" dirty="0"/>
              <a:t> sample experiments.</a:t>
            </a:r>
          </a:p>
          <a:p>
            <a:r>
              <a:rPr lang="en-US" altLang="zh-CN" sz="2200" dirty="0"/>
              <a:t>Several vertical tests were finished , but Q Value didn’t increase. One key reason: </a:t>
            </a:r>
            <a:r>
              <a:rPr lang="en-US" altLang="zh-CN" sz="2200" b="1" dirty="0">
                <a:solidFill>
                  <a:srgbClr val="C00000"/>
                </a:solidFill>
              </a:rPr>
              <a:t>no Electrical Polishing (EP)</a:t>
            </a:r>
            <a:r>
              <a:rPr lang="en-US" altLang="zh-CN" sz="2200" dirty="0"/>
              <a:t>, just plasma cleaning or Buffered Chemical Polishing (BCP). </a:t>
            </a:r>
          </a:p>
          <a:p>
            <a:endParaRPr lang="en-US" altLang="zh-CN" sz="2200" b="1" dirty="0">
              <a:solidFill>
                <a:srgbClr val="C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19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3270" t="29000" r="25587" b="12200"/>
          <a:stretch/>
        </p:blipFill>
        <p:spPr>
          <a:xfrm>
            <a:off x="3275856" y="3501009"/>
            <a:ext cx="5112568" cy="33062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412776"/>
            <a:ext cx="5446326" cy="241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0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CBACDDF-4584-4CC2-9910-ED2136475DBE}" type="slidenum">
              <a:rPr lang="en-US" altLang="zh-CN">
                <a:latin typeface="Verdana" panose="020B0604030504040204" pitchFamily="34" charset="0"/>
              </a:rPr>
              <a:pPr eaLnBrk="1" hangingPunct="1"/>
              <a:t>2</a:t>
            </a:fld>
            <a:endParaRPr lang="en-US" altLang="zh-CN">
              <a:latin typeface="Verdana" panose="020B0604030504040204" pitchFamily="34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solidFill>
                  <a:srgbClr val="003399"/>
                </a:solidFill>
                <a:ea typeface="黑体" panose="02010609060101010101" pitchFamily="49" charset="-122"/>
              </a:rPr>
              <a:t>Contents</a:t>
            </a:r>
          </a:p>
        </p:txBody>
      </p:sp>
      <p:sp>
        <p:nvSpPr>
          <p:cNvPr id="153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125000"/>
              </a:lnSpc>
              <a:buClrTx/>
              <a:buFont typeface="Verdana" panose="020B0604030504040204" pitchFamily="34" charset="0"/>
              <a:buAutoNum type="arabicPeriod"/>
            </a:pPr>
            <a:r>
              <a:rPr lang="en-US" altLang="zh-CN" sz="2200" b="1" dirty="0">
                <a:solidFill>
                  <a:srgbClr val="003399"/>
                </a:solidFill>
                <a:ea typeface="黑体" panose="02010609060101010101" pitchFamily="49" charset="-122"/>
              </a:rPr>
              <a:t>Introduction</a:t>
            </a:r>
          </a:p>
          <a:p>
            <a:pPr marL="571500" indent="-571500">
              <a:lnSpc>
                <a:spcPct val="125000"/>
              </a:lnSpc>
              <a:buClrTx/>
              <a:buFont typeface="Verdana" panose="020B0604030504040204" pitchFamily="34" charset="0"/>
              <a:buAutoNum type="arabicPeriod"/>
            </a:pPr>
            <a:r>
              <a:rPr lang="en-US" altLang="zh-CN" sz="2200" b="1" dirty="0">
                <a:solidFill>
                  <a:srgbClr val="003399"/>
                </a:solidFill>
                <a:ea typeface="黑体" panose="02010609060101010101" pitchFamily="49" charset="-122"/>
              </a:rPr>
              <a:t>Research Progress</a:t>
            </a:r>
          </a:p>
          <a:p>
            <a:pPr marL="571500" indent="-571500">
              <a:lnSpc>
                <a:spcPct val="125000"/>
              </a:lnSpc>
              <a:buClrTx/>
              <a:buFont typeface="Verdana" panose="020B0604030504040204" pitchFamily="34" charset="0"/>
              <a:buAutoNum type="arabicPeriod"/>
            </a:pPr>
            <a:r>
              <a:rPr lang="en-US" altLang="zh-CN" sz="2200" b="1" dirty="0">
                <a:solidFill>
                  <a:srgbClr val="003399"/>
                </a:solidFill>
                <a:ea typeface="黑体" panose="02010609060101010101" pitchFamily="49" charset="-122"/>
              </a:rPr>
              <a:t>Summary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003399"/>
                </a:solidFill>
              </a:rPr>
              <a:t>650MHz </a:t>
            </a:r>
            <a:r>
              <a:rPr lang="zh-CN" altLang="en-US" sz="3200" b="1" dirty="0">
                <a:solidFill>
                  <a:srgbClr val="003399"/>
                </a:solidFill>
              </a:rPr>
              <a:t> </a:t>
            </a:r>
            <a:r>
              <a:rPr lang="en-US" altLang="zh-CN" sz="3200" b="1" dirty="0">
                <a:solidFill>
                  <a:srgbClr val="003399"/>
                </a:solidFill>
              </a:rPr>
              <a:t>cavities</a:t>
            </a:r>
            <a:endParaRPr lang="zh-CN" altLang="en-US" sz="3200" b="1" dirty="0">
              <a:solidFill>
                <a:srgbClr val="003399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7" y="1752600"/>
            <a:ext cx="5635887" cy="2396480"/>
          </a:xfrm>
        </p:spPr>
        <p:txBody>
          <a:bodyPr/>
          <a:lstStyle/>
          <a:p>
            <a:r>
              <a:rPr lang="en-US" altLang="zh-CN" sz="2000" dirty="0"/>
              <a:t>Three 650MHz single-cell cavities for CEPC finished fabrication, which are for N-doping.</a:t>
            </a:r>
          </a:p>
          <a:p>
            <a:r>
              <a:rPr lang="en-US" altLang="zh-CN" sz="2000" dirty="0"/>
              <a:t>One 650MHz single-cell cavity finished vertical test before N-doping: Q</a:t>
            </a:r>
            <a:r>
              <a:rPr lang="en-US" altLang="zh-CN" sz="2000" baseline="-25000" dirty="0"/>
              <a:t>0</a:t>
            </a:r>
            <a:r>
              <a:rPr lang="en-US" altLang="zh-CN" sz="2000" dirty="0"/>
              <a:t> </a:t>
            </a:r>
            <a:r>
              <a:rPr lang="en-US" altLang="zh-CN" sz="2000" b="1" dirty="0">
                <a:solidFill>
                  <a:schemeClr val="accent2"/>
                </a:solidFill>
              </a:rPr>
              <a:t>&gt; 5.1e10 </a:t>
            </a:r>
            <a:r>
              <a:rPr lang="en-US" altLang="zh-CN" sz="2000" dirty="0"/>
              <a:t>at low Electric field. It verifies that the test method and equipment present can be used for high Q test.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20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2624" y="1752600"/>
            <a:ext cx="2609328" cy="41571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16" y="3717032"/>
            <a:ext cx="4032448" cy="22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33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003399"/>
                </a:solidFill>
              </a:rPr>
              <a:t>3. Summary</a:t>
            </a:r>
            <a:endParaRPr lang="zh-CN" altLang="en-US" sz="3200" b="1" dirty="0">
              <a:solidFill>
                <a:srgbClr val="003399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7" y="1752600"/>
            <a:ext cx="8008937" cy="4772744"/>
          </a:xfrm>
        </p:spPr>
        <p:txBody>
          <a:bodyPr/>
          <a:lstStyle/>
          <a:p>
            <a:r>
              <a:rPr lang="en-US" altLang="zh-CN" sz="1800" b="1" dirty="0">
                <a:solidFill>
                  <a:srgbClr val="FF0000"/>
                </a:solidFill>
              </a:rPr>
              <a:t>Make sure Nitrogen enter into </a:t>
            </a:r>
            <a:r>
              <a:rPr lang="en-US" altLang="zh-CN" sz="1800" b="1" dirty="0" err="1">
                <a:solidFill>
                  <a:srgbClr val="FF0000"/>
                </a:solidFill>
              </a:rPr>
              <a:t>Nb</a:t>
            </a:r>
            <a:r>
              <a:rPr lang="en-US" altLang="zh-CN" sz="18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altLang="zh-CN" sz="1800" dirty="0"/>
              <a:t>Continue experiments of </a:t>
            </a:r>
            <a:r>
              <a:rPr lang="en-US" altLang="zh-CN" sz="1800" dirty="0" err="1"/>
              <a:t>Nb</a:t>
            </a:r>
            <a:r>
              <a:rPr lang="en-US" altLang="zh-CN" sz="1800" dirty="0"/>
              <a:t> sample to make sure that. Furnace at IHEP  is always occupied (ADS cavity, ADS RFQ, C-band accelerating tube, high fault rate……), so there’s </a:t>
            </a:r>
            <a:r>
              <a:rPr lang="en-US" altLang="zh-CN" sz="1800" b="1" dirty="0">
                <a:solidFill>
                  <a:schemeClr val="accent2"/>
                </a:solidFill>
              </a:rPr>
              <a:t>very little time </a:t>
            </a:r>
            <a:r>
              <a:rPr lang="en-US" altLang="zh-CN" sz="1800" dirty="0"/>
              <a:t>left for me. </a:t>
            </a:r>
            <a:r>
              <a:rPr lang="en-US" altLang="zh-CN" sz="1800" dirty="0">
                <a:solidFill>
                  <a:srgbClr val="003399"/>
                </a:solidFill>
              </a:rPr>
              <a:t>High cost of AES, SIMS should be considered.</a:t>
            </a:r>
          </a:p>
          <a:p>
            <a:r>
              <a:rPr lang="en-US" altLang="zh-CN" sz="1800" b="1" dirty="0">
                <a:solidFill>
                  <a:srgbClr val="FF0000"/>
                </a:solidFill>
              </a:rPr>
              <a:t>Build EP facility?</a:t>
            </a:r>
          </a:p>
          <a:p>
            <a:r>
              <a:rPr lang="en-US" altLang="zh-CN" sz="1800" dirty="0"/>
              <a:t>For all CEPC cavities (both 650MHz and 1.3GHz), EP is necessary no matter N-doping or not. Research of EP is underway in cooperation with company. </a:t>
            </a:r>
            <a:r>
              <a:rPr lang="en-US" altLang="zh-CN" sz="1800" dirty="0">
                <a:solidFill>
                  <a:srgbClr val="003399"/>
                </a:solidFill>
              </a:rPr>
              <a:t>EP facility costs </a:t>
            </a:r>
            <a:r>
              <a:rPr lang="en-US" altLang="zh-CN" sz="1800" b="1" dirty="0">
                <a:solidFill>
                  <a:schemeClr val="accent2"/>
                </a:solidFill>
              </a:rPr>
              <a:t>more than 2 million Yuan, </a:t>
            </a:r>
            <a:r>
              <a:rPr lang="en-US" altLang="zh-CN" sz="1800" dirty="0"/>
              <a:t>which is just funded by other program</a:t>
            </a:r>
            <a:r>
              <a:rPr lang="en-US" altLang="zh-CN" sz="1800" dirty="0">
                <a:solidFill>
                  <a:srgbClr val="003399"/>
                </a:solidFill>
              </a:rPr>
              <a:t>. Operation and maintenance are also important. </a:t>
            </a:r>
          </a:p>
          <a:p>
            <a:r>
              <a:rPr lang="en-US" altLang="zh-CN" sz="1800" b="1" dirty="0">
                <a:solidFill>
                  <a:srgbClr val="FF0000"/>
                </a:solidFill>
              </a:rPr>
              <a:t>Helium cost of Vertical tests?</a:t>
            </a:r>
          </a:p>
          <a:p>
            <a:r>
              <a:rPr lang="en-US" altLang="zh-CN" sz="1800" dirty="0">
                <a:solidFill>
                  <a:srgbClr val="003399"/>
                </a:solidFill>
              </a:rPr>
              <a:t>More than </a:t>
            </a:r>
            <a:r>
              <a:rPr lang="en-US" altLang="zh-CN" sz="1800" b="1" dirty="0">
                <a:solidFill>
                  <a:schemeClr val="accent2"/>
                </a:solidFill>
              </a:rPr>
              <a:t>150,000</a:t>
            </a:r>
            <a:r>
              <a:rPr lang="en-US" altLang="zh-CN" sz="1800" dirty="0">
                <a:solidFill>
                  <a:srgbClr val="003399"/>
                </a:solidFill>
              </a:rPr>
              <a:t> </a:t>
            </a:r>
            <a:r>
              <a:rPr lang="zh-CN" altLang="en-US" sz="1800" dirty="0">
                <a:solidFill>
                  <a:srgbClr val="003399"/>
                </a:solidFill>
              </a:rPr>
              <a:t>￥ </a:t>
            </a:r>
            <a:r>
              <a:rPr lang="en-US" altLang="zh-CN" sz="1800" dirty="0">
                <a:solidFill>
                  <a:srgbClr val="003399"/>
                </a:solidFill>
              </a:rPr>
              <a:t>once. </a:t>
            </a:r>
            <a:r>
              <a:rPr lang="en-US" altLang="zh-CN" sz="1800" dirty="0"/>
              <a:t>If using refrigerator to produce Liquid Helium, high electricity fee (~</a:t>
            </a:r>
            <a:r>
              <a:rPr lang="en-US" altLang="zh-CN" sz="1800" b="1" dirty="0">
                <a:solidFill>
                  <a:schemeClr val="accent2"/>
                </a:solidFill>
              </a:rPr>
              <a:t>30,000</a:t>
            </a:r>
            <a:r>
              <a:rPr lang="zh-CN" altLang="en-US" sz="1800" dirty="0"/>
              <a:t>￥ </a:t>
            </a:r>
            <a:r>
              <a:rPr lang="en-US" altLang="zh-CN" sz="1800" dirty="0"/>
              <a:t>once).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9375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3399"/>
                </a:solidFill>
              </a:rPr>
              <a:t>3. Problem and solution: collaboration overseas</a:t>
            </a:r>
            <a:endParaRPr lang="zh-CN" altLang="en-US" sz="2800" b="1" dirty="0">
              <a:solidFill>
                <a:srgbClr val="003399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737" y="1752600"/>
            <a:ext cx="7893695" cy="4052664"/>
          </a:xfrm>
        </p:spPr>
        <p:txBody>
          <a:bodyPr/>
          <a:lstStyle/>
          <a:p>
            <a:r>
              <a:rPr lang="en-US" altLang="zh-CN" sz="2400" dirty="0"/>
              <a:t>Collaboration with FNAL and JLAB. Song </a:t>
            </a:r>
            <a:r>
              <a:rPr lang="en-US" altLang="zh-CN" sz="2400" dirty="0" err="1"/>
              <a:t>Jin</a:t>
            </a:r>
            <a:r>
              <a:rPr lang="en-US" altLang="zh-CN" sz="2400" dirty="0"/>
              <a:t> and I will visit FNAL to study </a:t>
            </a:r>
            <a:r>
              <a:rPr lang="en-US" altLang="zh-CN" sz="2400" b="1" dirty="0">
                <a:solidFill>
                  <a:schemeClr val="accent2"/>
                </a:solidFill>
              </a:rPr>
              <a:t>N-doping and EP</a:t>
            </a:r>
            <a:r>
              <a:rPr lang="en-US" altLang="zh-CN" sz="2400" dirty="0"/>
              <a:t>.</a:t>
            </a:r>
          </a:p>
          <a:p>
            <a:r>
              <a:rPr lang="en-US" altLang="zh-CN" sz="2400" dirty="0"/>
              <a:t>We would like to bring cavities to FNAL, where to do N-doping, EP and vertical tests. But it costs </a:t>
            </a:r>
            <a:r>
              <a:rPr lang="en-US" altLang="zh-CN" sz="2400" b="1" dirty="0">
                <a:solidFill>
                  <a:schemeClr val="accent2"/>
                </a:solidFill>
              </a:rPr>
              <a:t>30,000$</a:t>
            </a:r>
            <a:r>
              <a:rPr lang="en-US" altLang="zh-CN" sz="2400" dirty="0"/>
              <a:t> per cavity.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1375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888" y="3284984"/>
            <a:ext cx="8001000" cy="639961"/>
          </a:xfrm>
        </p:spPr>
        <p:txBody>
          <a:bodyPr/>
          <a:lstStyle/>
          <a:p>
            <a:pPr algn="ctr"/>
            <a:r>
              <a:rPr lang="en-US" altLang="zh-CN" sz="4400" b="1" dirty="0">
                <a:solidFill>
                  <a:schemeClr val="accent2"/>
                </a:solidFill>
              </a:rPr>
              <a:t>Thanks for your attention!</a:t>
            </a:r>
            <a:endParaRPr lang="zh-CN" altLang="en-US" sz="4400" b="1" dirty="0">
              <a:solidFill>
                <a:schemeClr val="accent2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402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CBACDDF-4584-4CC2-9910-ED2136475DBE}" type="slidenum">
              <a:rPr lang="en-US" altLang="zh-CN">
                <a:latin typeface="Verdana" panose="020B0604030504040204" pitchFamily="34" charset="0"/>
              </a:rPr>
              <a:pPr eaLnBrk="1" hangingPunct="1"/>
              <a:t>3</a:t>
            </a:fld>
            <a:endParaRPr lang="en-US" altLang="zh-CN">
              <a:latin typeface="Verdana" panose="020B0604030504040204" pitchFamily="34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solidFill>
                  <a:srgbClr val="003399"/>
                </a:solidFill>
                <a:ea typeface="黑体" panose="02010609060101010101" pitchFamily="49" charset="-122"/>
              </a:rPr>
              <a:t>Contents</a:t>
            </a:r>
          </a:p>
        </p:txBody>
      </p:sp>
      <p:sp>
        <p:nvSpPr>
          <p:cNvPr id="153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125000"/>
              </a:lnSpc>
              <a:buClrTx/>
              <a:buFont typeface="Verdana" panose="020B0604030504040204" pitchFamily="34" charset="0"/>
              <a:buAutoNum type="arabicPeriod"/>
            </a:pPr>
            <a:r>
              <a:rPr lang="en-US" altLang="zh-CN" sz="3200" b="1" dirty="0">
                <a:solidFill>
                  <a:srgbClr val="C00000"/>
                </a:solidFill>
                <a:ea typeface="黑体" panose="02010609060101010101" pitchFamily="49" charset="-122"/>
              </a:rPr>
              <a:t>Introduction</a:t>
            </a:r>
          </a:p>
          <a:p>
            <a:pPr marL="571500" indent="-571500">
              <a:lnSpc>
                <a:spcPct val="125000"/>
              </a:lnSpc>
              <a:buClrTx/>
              <a:buFont typeface="Verdana" panose="020B0604030504040204" pitchFamily="34" charset="0"/>
              <a:buAutoNum type="arabicPeriod"/>
            </a:pPr>
            <a:r>
              <a:rPr lang="en-US" altLang="zh-CN" sz="2200" b="1" dirty="0">
                <a:solidFill>
                  <a:srgbClr val="003399"/>
                </a:solidFill>
                <a:ea typeface="黑体" panose="02010609060101010101" pitchFamily="49" charset="-122"/>
              </a:rPr>
              <a:t>Research Progress</a:t>
            </a:r>
          </a:p>
          <a:p>
            <a:pPr marL="571500" indent="-571500">
              <a:lnSpc>
                <a:spcPct val="125000"/>
              </a:lnSpc>
              <a:buClrTx/>
              <a:buFont typeface="Verdana" panose="020B0604030504040204" pitchFamily="34" charset="0"/>
              <a:buAutoNum type="arabicPeriod"/>
            </a:pPr>
            <a:r>
              <a:rPr lang="en-US" altLang="zh-CN" sz="2200" b="1" dirty="0">
                <a:solidFill>
                  <a:srgbClr val="003399"/>
                </a:solidFill>
                <a:ea typeface="黑体" panose="02010609060101010101" pitchFamily="49" charset="-122"/>
              </a:rPr>
              <a:t>Problem and Solution</a:t>
            </a:r>
          </a:p>
          <a:p>
            <a:pPr marL="571500" indent="-571500">
              <a:lnSpc>
                <a:spcPct val="125000"/>
              </a:lnSpc>
              <a:buClrTx/>
              <a:buFont typeface="Verdana" panose="020B0604030504040204" pitchFamily="34" charset="0"/>
              <a:buAutoNum type="arabicPeriod"/>
            </a:pPr>
            <a:endParaRPr lang="en-US" altLang="zh-CN" sz="2200" b="1" dirty="0">
              <a:solidFill>
                <a:srgbClr val="003399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32857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003399"/>
                </a:solidFill>
              </a:rPr>
              <a:t>CEPC cavity requirements </a:t>
            </a:r>
            <a:endParaRPr lang="zh-CN" altLang="en-US" sz="3200" b="1" dirty="0">
              <a:solidFill>
                <a:srgbClr val="0033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3834880" y="5022135"/>
            <a:ext cx="367240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Too high for SC cavity</a:t>
            </a:r>
          </a:p>
          <a:p>
            <a:r>
              <a:rPr lang="en-US" altLang="zh-CN" sz="2800" dirty="0"/>
              <a:t>techniques present! </a:t>
            </a:r>
            <a:endParaRPr lang="zh-CN" altLang="en-US" sz="2800" dirty="0"/>
          </a:p>
        </p:txBody>
      </p:sp>
      <p:graphicFrame>
        <p:nvGraphicFramePr>
          <p:cNvPr id="9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653197"/>
              </p:ext>
            </p:extLst>
          </p:nvPr>
        </p:nvGraphicFramePr>
        <p:xfrm>
          <a:off x="544573" y="2121348"/>
          <a:ext cx="7886700" cy="23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4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Cavity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Qualification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Operation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Operation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382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MHz 2-cell Cavity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 4E10 @ 22 MV/m</a:t>
                      </a:r>
                    </a:p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 2E10 @ 20 MV/m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2E10 @16.5 MV/m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2E10 @ 20 MV/m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17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GHz 9-cell Cavity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 3E10 @ 25 MV/m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2E10 @ 20 MV/m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2E10 @ 23 MV/m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直接箭头连接符 10"/>
          <p:cNvCxnSpPr/>
          <p:nvPr/>
        </p:nvCxnSpPr>
        <p:spPr>
          <a:xfrm flipH="1" flipV="1">
            <a:off x="3923928" y="2934961"/>
            <a:ext cx="1134025" cy="1967937"/>
          </a:xfrm>
          <a:prstGeom prst="straightConnector1">
            <a:avLst/>
          </a:prstGeom>
          <a:ln w="41275">
            <a:solidFill>
              <a:srgbClr val="C00000">
                <a:alpha val="57000"/>
              </a:srgb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98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3399"/>
                </a:solidFill>
              </a:rPr>
              <a:t>Study focuses at “high Q of SC cavity”</a:t>
            </a:r>
            <a:endParaRPr lang="zh-CN" altLang="en-US" sz="2800" b="1" dirty="0">
              <a:solidFill>
                <a:srgbClr val="003399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745456"/>
            <a:ext cx="7560840" cy="4267200"/>
          </a:xfrm>
        </p:spPr>
        <p:txBody>
          <a:bodyPr/>
          <a:lstStyle/>
          <a:p>
            <a:r>
              <a:rPr lang="en-US" altLang="zh-CN" sz="2200" dirty="0"/>
              <a:t>Research Content</a:t>
            </a:r>
            <a:r>
              <a:rPr lang="zh-CN" altLang="en-US" sz="2200" dirty="0"/>
              <a:t>：</a:t>
            </a:r>
            <a:r>
              <a:rPr lang="en-US" altLang="zh-CN" sz="2200" dirty="0"/>
              <a:t>Increasing Q</a:t>
            </a:r>
            <a:r>
              <a:rPr lang="en-US" altLang="zh-CN" sz="2200" baseline="-25000" dirty="0"/>
              <a:t>0</a:t>
            </a:r>
            <a:r>
              <a:rPr lang="en-US" altLang="zh-CN" sz="2200" dirty="0"/>
              <a:t>(at high Electric field) of  SC cavity through </a:t>
            </a:r>
            <a:r>
              <a:rPr lang="en-US" altLang="zh-CN" sz="2200" b="1" dirty="0">
                <a:solidFill>
                  <a:srgbClr val="C00000"/>
                </a:solidFill>
              </a:rPr>
              <a:t>N-doping</a:t>
            </a:r>
            <a:r>
              <a:rPr lang="en-US" altLang="zh-CN" sz="2200" dirty="0"/>
              <a:t>, Nb</a:t>
            </a:r>
            <a:r>
              <a:rPr lang="en-US" altLang="zh-CN" sz="2200" baseline="-25000" dirty="0"/>
              <a:t>3</a:t>
            </a:r>
            <a:r>
              <a:rPr lang="en-US" altLang="zh-CN" sz="2200" dirty="0"/>
              <a:t>Sn……</a:t>
            </a:r>
          </a:p>
          <a:p>
            <a:r>
              <a:rPr lang="en-US" altLang="zh-CN" sz="2200" dirty="0"/>
              <a:t>Target</a:t>
            </a:r>
            <a:r>
              <a:rPr lang="zh-CN" altLang="en-US" sz="2200" dirty="0"/>
              <a:t>：</a:t>
            </a:r>
            <a:r>
              <a:rPr lang="en-US" altLang="zh-CN" sz="2200" dirty="0"/>
              <a:t>Q</a:t>
            </a:r>
            <a:r>
              <a:rPr lang="en-US" altLang="zh-CN" sz="2200" baseline="-25000" dirty="0"/>
              <a:t>0</a:t>
            </a:r>
            <a:r>
              <a:rPr lang="en-US" altLang="zh-CN" sz="2200" dirty="0"/>
              <a:t>=2e10@E</a:t>
            </a:r>
            <a:r>
              <a:rPr lang="en-US" altLang="zh-CN" sz="2200" baseline="-25000" dirty="0"/>
              <a:t>acc</a:t>
            </a:r>
            <a:r>
              <a:rPr lang="en-US" altLang="zh-CN" sz="2200" dirty="0"/>
              <a:t>=15.5MV/m </a:t>
            </a:r>
            <a:r>
              <a:rPr lang="zh-CN" altLang="en-US" sz="2200" dirty="0"/>
              <a:t>（</a:t>
            </a:r>
            <a:r>
              <a:rPr lang="en-US" altLang="zh-CN" sz="2200" dirty="0"/>
              <a:t>Vertical test at 2K</a:t>
            </a:r>
            <a:r>
              <a:rPr lang="zh-CN" altLang="en-US" sz="2200" dirty="0"/>
              <a:t>）</a:t>
            </a:r>
            <a:endParaRPr lang="en-US" altLang="zh-CN" sz="2200" dirty="0"/>
          </a:p>
          <a:p>
            <a:endParaRPr lang="en-US" altLang="zh-CN" sz="22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5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9209" t="16401" r="7476" b="12201"/>
          <a:stretch/>
        </p:blipFill>
        <p:spPr>
          <a:xfrm>
            <a:off x="899592" y="2924944"/>
            <a:ext cx="5760640" cy="365413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75175" y="4293096"/>
            <a:ext cx="208505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Vertical test target of CEPC 650MHz cavity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1729407" y="4509120"/>
            <a:ext cx="201622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Operation target of CEPC 650MHz cavity</a:t>
            </a:r>
            <a:endParaRPr lang="zh-CN" altLang="en-US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6122096" y="4936142"/>
            <a:ext cx="2770384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PIP-II cavity </a:t>
            </a:r>
            <a:r>
              <a:rPr lang="en-US" altLang="zh-CN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Bpk</a:t>
            </a:r>
            <a:r>
              <a:rPr lang="en-US" altLang="zh-CN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Eacc</a:t>
            </a:r>
            <a:r>
              <a:rPr lang="en-US" altLang="zh-CN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=3.75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CEPC cavity </a:t>
            </a:r>
            <a:r>
              <a:rPr lang="en-US" altLang="zh-CN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Bpk</a:t>
            </a:r>
            <a:r>
              <a:rPr lang="en-US" altLang="zh-CN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6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Eacc</a:t>
            </a:r>
            <a:r>
              <a:rPr lang="en-US" altLang="zh-CN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4.2</a:t>
            </a:r>
            <a:endParaRPr lang="zh-CN" altLang="en-US" sz="1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17028" y="5586011"/>
            <a:ext cx="227674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Alexander </a:t>
            </a:r>
            <a:r>
              <a:rPr lang="en-US" altLang="zh-CN" sz="1400" dirty="0" err="1"/>
              <a:t>Romanenko</a:t>
            </a:r>
            <a:r>
              <a:rPr lang="en-US" altLang="zh-CN" sz="1400" dirty="0"/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FCC Week 2015</a:t>
            </a:r>
            <a:endParaRPr lang="zh-CN" altLang="en-US" sz="1400" dirty="0"/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5904659" y="2975204"/>
            <a:ext cx="320525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charset="-122"/>
              </a:defRPr>
            </a:lvl9pPr>
          </a:lstStyle>
          <a:p>
            <a:r>
              <a:rPr lang="en-US" altLang="zh-CN" sz="2000" b="1" kern="0" dirty="0">
                <a:solidFill>
                  <a:srgbClr val="C00000"/>
                </a:solidFill>
              </a:rPr>
              <a:t>Vertical test results of </a:t>
            </a:r>
            <a:r>
              <a:rPr lang="en-US" altLang="zh-CN" sz="2000" b="1" kern="0" dirty="0" err="1">
                <a:solidFill>
                  <a:srgbClr val="C00000"/>
                </a:solidFill>
              </a:rPr>
              <a:t>Fermilab</a:t>
            </a:r>
            <a:r>
              <a:rPr lang="en-US" altLang="zh-CN" sz="2000" b="1" kern="0" dirty="0">
                <a:solidFill>
                  <a:srgbClr val="C00000"/>
                </a:solidFill>
              </a:rPr>
              <a:t> 650 MHz single cell (beta=0.9) cavity</a:t>
            </a:r>
            <a:endParaRPr lang="zh-CN" altLang="en-US" sz="20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2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solidFill>
                  <a:srgbClr val="003399"/>
                </a:solidFill>
              </a:rPr>
              <a:t>Secondary Ion Mass Spectrometry (SIMS)</a:t>
            </a:r>
            <a:endParaRPr lang="zh-CN" altLang="en-US" sz="3200" b="1" dirty="0">
              <a:solidFill>
                <a:srgbClr val="0033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6</a:t>
            </a:fld>
            <a:endParaRPr lang="en-US" altLang="zh-CN"/>
          </a:p>
        </p:txBody>
      </p:sp>
      <p:pic>
        <p:nvPicPr>
          <p:cNvPr id="7" name="Picture 3" descr="20140721131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63" y="1775404"/>
            <a:ext cx="3320233" cy="281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9404" y="4614561"/>
            <a:ext cx="295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Principle of SIMS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131840" y="5752103"/>
            <a:ext cx="5731867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Hydrides cause Q slope, while Nitrogen doping may fully trap hydrogen.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089" y="1764478"/>
            <a:ext cx="4911693" cy="39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4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3399"/>
                </a:solidFill>
              </a:rPr>
              <a:t>Principles and transfer-to-industry of N-doping </a:t>
            </a:r>
            <a:endParaRPr lang="zh-CN" altLang="en-US" sz="2800" b="1" dirty="0">
              <a:solidFill>
                <a:srgbClr val="0033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7</a:t>
            </a:fld>
            <a:endParaRPr lang="en-US" altLang="zh-CN"/>
          </a:p>
        </p:txBody>
      </p:sp>
      <p:pic>
        <p:nvPicPr>
          <p:cNvPr id="7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34" t="26081" r="19605" b="52668"/>
          <a:stretch/>
        </p:blipFill>
        <p:spPr>
          <a:xfrm>
            <a:off x="574675" y="1717275"/>
            <a:ext cx="5869533" cy="11960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717" y="2913326"/>
            <a:ext cx="6225172" cy="3608229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7672" y="3293571"/>
            <a:ext cx="290571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300" b="1" dirty="0">
                <a:solidFill>
                  <a:srgbClr val="C00000"/>
                </a:solidFill>
              </a:rPr>
              <a:t>Immediate application: LCLS-II</a:t>
            </a:r>
            <a:endParaRPr lang="zh-CN" altLang="en-US" sz="2300" b="1" dirty="0">
              <a:solidFill>
                <a:srgbClr val="C00000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0" y="4305827"/>
            <a:ext cx="29057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70C0"/>
                </a:solidFill>
              </a:rPr>
              <a:t>FNAL and JLAB are transferring N-doping technology to  cavity vendors: </a:t>
            </a:r>
            <a:r>
              <a:rPr lang="en-US" altLang="zh-CN" sz="2000" b="1" dirty="0" err="1">
                <a:solidFill>
                  <a:srgbClr val="0070C0"/>
                </a:solidFill>
              </a:rPr>
              <a:t>Zannon</a:t>
            </a:r>
            <a:r>
              <a:rPr lang="en-US" altLang="zh-CN" sz="2000" b="1" dirty="0">
                <a:solidFill>
                  <a:srgbClr val="0070C0"/>
                </a:solidFill>
              </a:rPr>
              <a:t> and RI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0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CBACDDF-4584-4CC2-9910-ED2136475DBE}" type="slidenum">
              <a:rPr lang="en-US" altLang="zh-CN">
                <a:latin typeface="Verdana" panose="020B0604030504040204" pitchFamily="34" charset="0"/>
              </a:rPr>
              <a:pPr eaLnBrk="1" hangingPunct="1"/>
              <a:t>8</a:t>
            </a:fld>
            <a:endParaRPr lang="en-US" altLang="zh-CN">
              <a:latin typeface="Verdana" panose="020B0604030504040204" pitchFamily="34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solidFill>
                  <a:srgbClr val="003399"/>
                </a:solidFill>
                <a:ea typeface="黑体" panose="02010609060101010101" pitchFamily="49" charset="-122"/>
              </a:rPr>
              <a:t>Contents</a:t>
            </a:r>
          </a:p>
        </p:txBody>
      </p:sp>
      <p:sp>
        <p:nvSpPr>
          <p:cNvPr id="153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125000"/>
              </a:lnSpc>
              <a:buClrTx/>
              <a:buFont typeface="Verdana" panose="020B0604030504040204" pitchFamily="34" charset="0"/>
              <a:buAutoNum type="arabicPeriod"/>
            </a:pPr>
            <a:r>
              <a:rPr lang="en-US" altLang="zh-CN" sz="2200" b="1" dirty="0">
                <a:solidFill>
                  <a:srgbClr val="003399"/>
                </a:solidFill>
                <a:ea typeface="黑体" panose="02010609060101010101" pitchFamily="49" charset="-122"/>
              </a:rPr>
              <a:t>Introduction</a:t>
            </a:r>
          </a:p>
          <a:p>
            <a:pPr marL="571500" indent="-571500">
              <a:lnSpc>
                <a:spcPct val="125000"/>
              </a:lnSpc>
              <a:buClrTx/>
              <a:buFont typeface="Verdana" panose="020B0604030504040204" pitchFamily="34" charset="0"/>
              <a:buAutoNum type="arabicPeriod"/>
            </a:pPr>
            <a:r>
              <a:rPr lang="en-US" altLang="zh-CN" sz="3200" b="1" dirty="0">
                <a:solidFill>
                  <a:srgbClr val="C00000"/>
                </a:solidFill>
                <a:ea typeface="黑体" panose="02010609060101010101" pitchFamily="49" charset="-122"/>
              </a:rPr>
              <a:t>Research Progress</a:t>
            </a:r>
          </a:p>
          <a:p>
            <a:pPr marL="571500" indent="-571500">
              <a:lnSpc>
                <a:spcPct val="125000"/>
              </a:lnSpc>
              <a:buClrTx/>
              <a:buFont typeface="Verdana" panose="020B0604030504040204" pitchFamily="34" charset="0"/>
              <a:buAutoNum type="arabicPeriod"/>
            </a:pPr>
            <a:r>
              <a:rPr lang="en-US" altLang="zh-CN" sz="2200" b="1" dirty="0">
                <a:solidFill>
                  <a:srgbClr val="003399"/>
                </a:solidFill>
                <a:ea typeface="黑体" panose="02010609060101010101" pitchFamily="49" charset="-122"/>
              </a:rPr>
              <a:t>Problem and Solution</a:t>
            </a:r>
          </a:p>
          <a:p>
            <a:pPr marL="571500" indent="-571500">
              <a:lnSpc>
                <a:spcPct val="125000"/>
              </a:lnSpc>
              <a:buClrTx/>
              <a:buFont typeface="Verdana" panose="020B0604030504040204" pitchFamily="34" charset="0"/>
              <a:buAutoNum type="arabicPeriod"/>
            </a:pPr>
            <a:endParaRPr lang="en-US" altLang="zh-CN" sz="2200" b="1" dirty="0">
              <a:solidFill>
                <a:srgbClr val="003399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23360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3399"/>
                </a:solidFill>
              </a:rPr>
              <a:t>Two steps of our research</a:t>
            </a:r>
            <a:endParaRPr lang="zh-CN" altLang="en-US" sz="2800" b="1" dirty="0">
              <a:solidFill>
                <a:srgbClr val="003399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572-2C13-4D34-AB10-A1A9A2A58D78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574675" y="1916832"/>
            <a:ext cx="7669733" cy="188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imes New Roman" pitchFamily="18" charset="0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200" kern="0" dirty="0"/>
              <a:t>1</a:t>
            </a:r>
            <a:r>
              <a:rPr lang="en-US" altLang="zh-CN" sz="2200" kern="0" baseline="30000" dirty="0"/>
              <a:t>st</a:t>
            </a:r>
            <a:r>
              <a:rPr lang="en-US" altLang="zh-CN" sz="2200" kern="0" dirty="0"/>
              <a:t> step: N-doping of </a:t>
            </a:r>
            <a:r>
              <a:rPr lang="en-US" altLang="zh-CN" sz="2200" kern="0" dirty="0" err="1"/>
              <a:t>Nb</a:t>
            </a:r>
            <a:r>
              <a:rPr lang="en-US" altLang="zh-CN" sz="2200" kern="0" dirty="0"/>
              <a:t> sample, dose analysis via SIMS (at Tsinghua University)— N concentration within </a:t>
            </a:r>
            <a:r>
              <a:rPr lang="en-US" altLang="zh-CN" sz="2200" kern="0" dirty="0" err="1"/>
              <a:t>Nb</a:t>
            </a:r>
            <a:r>
              <a:rPr lang="en-US" altLang="zh-CN" sz="2200" kern="0" dirty="0"/>
              <a:t> </a:t>
            </a:r>
            <a:r>
              <a:rPr lang="en-US" altLang="zh-CN" sz="2200" b="1" kern="0" dirty="0">
                <a:solidFill>
                  <a:srgbClr val="C00000"/>
                </a:solidFill>
              </a:rPr>
              <a:t>increase</a:t>
            </a:r>
            <a:r>
              <a:rPr lang="en-US" altLang="zh-CN" sz="2200" kern="0" dirty="0"/>
              <a:t> or not?</a:t>
            </a:r>
          </a:p>
          <a:p>
            <a:r>
              <a:rPr lang="en-US" altLang="zh-CN" sz="2200" kern="0" dirty="0"/>
              <a:t>2</a:t>
            </a:r>
            <a:r>
              <a:rPr lang="en-US" altLang="zh-CN" sz="2200" kern="0" baseline="30000" dirty="0"/>
              <a:t>nd</a:t>
            </a:r>
            <a:r>
              <a:rPr lang="en-US" altLang="zh-CN" sz="2200" kern="0" dirty="0"/>
              <a:t> step: cavity N-doping, Electric Polishing, vertical test — Q</a:t>
            </a:r>
            <a:r>
              <a:rPr lang="en-US" altLang="zh-CN" sz="2200" kern="0" baseline="-25000" dirty="0"/>
              <a:t>0</a:t>
            </a:r>
            <a:r>
              <a:rPr lang="en-US" altLang="zh-CN" sz="2200" kern="0" dirty="0"/>
              <a:t> increase or not?  </a:t>
            </a:r>
          </a:p>
          <a:p>
            <a:endParaRPr lang="en-US" altLang="zh-CN" sz="2200" kern="0" dirty="0"/>
          </a:p>
        </p:txBody>
      </p:sp>
    </p:spTree>
    <p:extLst>
      <p:ext uri="{BB962C8B-B14F-4D97-AF65-F5344CB8AC3E}">
        <p14:creationId xmlns:p14="http://schemas.microsoft.com/office/powerpoint/2010/main" val="764930796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9770</TotalTime>
  <Words>859</Words>
  <Application>Microsoft Office PowerPoint</Application>
  <PresentationFormat>全屏显示(4:3)</PresentationFormat>
  <Paragraphs>133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黑体</vt:lpstr>
      <vt:lpstr>宋体</vt:lpstr>
      <vt:lpstr>Arial</vt:lpstr>
      <vt:lpstr>Calibri</vt:lpstr>
      <vt:lpstr>Times New Roman</vt:lpstr>
      <vt:lpstr>Verdana</vt:lpstr>
      <vt:lpstr>Wingdings</vt:lpstr>
      <vt:lpstr>Profile</vt:lpstr>
      <vt:lpstr>CEPC Nitrogen Doping Study</vt:lpstr>
      <vt:lpstr>Contents</vt:lpstr>
      <vt:lpstr>Contents</vt:lpstr>
      <vt:lpstr>CEPC cavity requirements </vt:lpstr>
      <vt:lpstr>Study focuses at “high Q of SC cavity”</vt:lpstr>
      <vt:lpstr>Secondary Ion Mass Spectrometry (SIMS)</vt:lpstr>
      <vt:lpstr>Principles and transfer-to-industry of N-doping </vt:lpstr>
      <vt:lpstr>Contents</vt:lpstr>
      <vt:lpstr>Two steps of our research</vt:lpstr>
      <vt:lpstr>N-doping recipe at FNAL/JLAB/Cornell</vt:lpstr>
      <vt:lpstr>N-doping of Nb samples at IHEP</vt:lpstr>
      <vt:lpstr>SIMS of Nb samples</vt:lpstr>
      <vt:lpstr>SIMS results (确认 Sputtering rate)</vt:lpstr>
      <vt:lpstr>N-doping adopting recipe of FNAL/JLAB/Cornell</vt:lpstr>
      <vt:lpstr>Ionizing N-doping</vt:lpstr>
      <vt:lpstr>SIMS result before N-doping</vt:lpstr>
      <vt:lpstr>SIMS result after N-doping</vt:lpstr>
      <vt:lpstr>Auger Electron Spectroscopy (AES)</vt:lpstr>
      <vt:lpstr>Vertical test of 1.3GHz cavity N-doped</vt:lpstr>
      <vt:lpstr>650MHz  cavities</vt:lpstr>
      <vt:lpstr>3. Summary</vt:lpstr>
      <vt:lpstr>3. Problem and solution: collaboration overseas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</dc:title>
  <dc:creator>沙鹏</dc:creator>
  <cp:lastModifiedBy>figosha</cp:lastModifiedBy>
  <cp:revision>629</cp:revision>
  <dcterms:created xsi:type="dcterms:W3CDTF">2010-11-02T00:19:36Z</dcterms:created>
  <dcterms:modified xsi:type="dcterms:W3CDTF">2016-08-31T01:20:36Z</dcterms:modified>
</cp:coreProperties>
</file>