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60" r:id="rId1"/>
  </p:sldMasterIdLst>
  <p:notesMasterIdLst>
    <p:notesMasterId r:id="rId37"/>
  </p:notesMasterIdLst>
  <p:sldIdLst>
    <p:sldId id="256" r:id="rId2"/>
    <p:sldId id="313" r:id="rId3"/>
    <p:sldId id="273" r:id="rId4"/>
    <p:sldId id="280" r:id="rId5"/>
    <p:sldId id="274" r:id="rId6"/>
    <p:sldId id="278" r:id="rId7"/>
    <p:sldId id="279" r:id="rId8"/>
    <p:sldId id="275" r:id="rId9"/>
    <p:sldId id="293" r:id="rId10"/>
    <p:sldId id="276" r:id="rId11"/>
    <p:sldId id="306" r:id="rId12"/>
    <p:sldId id="294" r:id="rId13"/>
    <p:sldId id="277" r:id="rId14"/>
    <p:sldId id="310" r:id="rId15"/>
    <p:sldId id="300" r:id="rId16"/>
    <p:sldId id="258" r:id="rId17"/>
    <p:sldId id="283" r:id="rId18"/>
    <p:sldId id="282" r:id="rId19"/>
    <p:sldId id="263" r:id="rId20"/>
    <p:sldId id="289" r:id="rId21"/>
    <p:sldId id="284" r:id="rId22"/>
    <p:sldId id="265" r:id="rId23"/>
    <p:sldId id="271" r:id="rId24"/>
    <p:sldId id="314" r:id="rId25"/>
    <p:sldId id="304" r:id="rId26"/>
    <p:sldId id="288" r:id="rId27"/>
    <p:sldId id="312" r:id="rId28"/>
    <p:sldId id="286" r:id="rId29"/>
    <p:sldId id="295" r:id="rId30"/>
    <p:sldId id="311" r:id="rId31"/>
    <p:sldId id="298" r:id="rId32"/>
    <p:sldId id="262" r:id="rId33"/>
    <p:sldId id="301" r:id="rId34"/>
    <p:sldId id="308" r:id="rId35"/>
    <p:sldId id="309" r:id="rId36"/>
  </p:sldIdLst>
  <p:sldSz cx="9144000" cy="6858000" type="screen4x3"/>
  <p:notesSz cx="6858000" cy="9144000"/>
  <p:embeddedFontLst>
    <p:embeddedFont>
      <p:font typeface="游ゴシック" panose="020B0400000000000000" pitchFamily="50" charset="-128"/>
      <p:regular r:id="rId38"/>
      <p:bold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Lucida Calligraphy" panose="03010101010101010101" pitchFamily="66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メイリオ" panose="020B0604030504040204" pitchFamily="50" charset="-128"/>
      <p:regular r:id="rId47"/>
      <p:bold r:id="rId48"/>
      <p:italic r:id="rId49"/>
      <p:boldItalic r:id="rId50"/>
    </p:embeddedFont>
    <p:embeddedFont>
      <p:font typeface="游ゴシック Light" panose="020B0300000000000000" pitchFamily="50" charset="-128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33FF"/>
    <a:srgbClr val="99CCFF"/>
    <a:srgbClr val="FF6699"/>
    <a:srgbClr val="EAEAEA"/>
    <a:srgbClr val="FF9999"/>
    <a:srgbClr val="FF7C80"/>
    <a:srgbClr val="FFCCFF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282" autoAdjust="0"/>
  </p:normalViewPr>
  <p:slideViewPr>
    <p:cSldViewPr snapToGrid="0">
      <p:cViewPr varScale="1">
        <p:scale>
          <a:sx n="85" d="100"/>
          <a:sy n="85" d="100"/>
        </p:scale>
        <p:origin x="5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1.wmf"/><Relationship Id="rId7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D7A82-8A1E-4A90-9E20-9C179953A4EC}" type="datetimeFigureOut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F453-08DC-4406-9350-308BBFD35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22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61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95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06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44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537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207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865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90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095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54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58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44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006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26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273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10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8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93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44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44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1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32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F453-08DC-4406-9350-308BBFD35D5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04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084B-E4A5-4FC3-8BF1-787C602FBE6B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7290" y="59084"/>
            <a:ext cx="2057400" cy="365125"/>
          </a:xfrm>
        </p:spPr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70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BFCE-F01E-42B5-B366-FCABF24F9AD4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25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4150-168D-483B-939C-B4720C23392B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5C0E-C21C-4F02-9381-6893FC61E421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F81-7EC6-4AE9-92C2-283C3EFD9B67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04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B1FD-EB4F-4BD4-B555-CAB9F3BB6940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92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1AA7-32A3-4820-B2F2-93BB76129A0C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37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8179-BE38-4E06-9B50-635F5D3055F4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5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F217-A7C3-42F0-8FE6-DB54806CE387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01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8A35-A0B2-4F99-A405-4A6304E19A44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69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A65D-E86A-4A2A-89FF-1DF334CA7332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5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2C28-2EC1-4C3C-A1EE-10E26FA7A104}" type="datetime1">
              <a:rPr kumimoji="1" lang="ja-JP" altLang="en-US" smtClean="0"/>
              <a:t>2017/8/11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010C-9E17-40EF-BDDD-7C1BFAEF8B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7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9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62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5.w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5.jpg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4.jpg"/><Relationship Id="rId11" Type="http://schemas.openxmlformats.org/officeDocument/2006/relationships/image" Target="../media/image69.wmf"/><Relationship Id="rId5" Type="http://schemas.openxmlformats.org/officeDocument/2006/relationships/image" Target="../media/image73.jpg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72.emf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9.wmf"/><Relationship Id="rId18" Type="http://schemas.openxmlformats.org/officeDocument/2006/relationships/image" Target="../media/image84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3.jpg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11" Type="http://schemas.openxmlformats.org/officeDocument/2006/relationships/image" Target="../media/image78.wmf"/><Relationship Id="rId5" Type="http://schemas.openxmlformats.org/officeDocument/2006/relationships/oleObject" Target="../embeddings/oleObject53.bin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85.jpg"/><Relationship Id="rId4" Type="http://schemas.openxmlformats.org/officeDocument/2006/relationships/image" Target="../media/image82.emf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5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88.w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6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jpeg"/><Relationship Id="rId5" Type="http://schemas.openxmlformats.org/officeDocument/2006/relationships/image" Target="../media/image2.w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4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100.wmf"/><Relationship Id="rId4" Type="http://schemas.openxmlformats.org/officeDocument/2006/relationships/image" Target="../media/image103.jp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10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07.wmf"/><Relationship Id="rId5" Type="http://schemas.openxmlformats.org/officeDocument/2006/relationships/image" Target="../media/image109.emf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108.emf"/><Relationship Id="rId9" Type="http://schemas.openxmlformats.org/officeDocument/2006/relationships/image" Target="../media/image10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14.wmf"/><Relationship Id="rId4" Type="http://schemas.openxmlformats.org/officeDocument/2006/relationships/image" Target="../media/image115.emf"/><Relationship Id="rId9" Type="http://schemas.openxmlformats.org/officeDocument/2006/relationships/oleObject" Target="../embeddings/oleObject7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1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22.wmf"/><Relationship Id="rId5" Type="http://schemas.openxmlformats.org/officeDocument/2006/relationships/image" Target="../media/image124.emf"/><Relationship Id="rId10" Type="http://schemas.openxmlformats.org/officeDocument/2006/relationships/oleObject" Target="../embeddings/oleObject85.bin"/><Relationship Id="rId4" Type="http://schemas.openxmlformats.org/officeDocument/2006/relationships/image" Target="../media/image123.emf"/><Relationship Id="rId9" Type="http://schemas.openxmlformats.org/officeDocument/2006/relationships/image" Target="../media/image1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8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7.wmf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132.emf"/><Relationship Id="rId15" Type="http://schemas.openxmlformats.org/officeDocument/2006/relationships/image" Target="../media/image125.png"/><Relationship Id="rId10" Type="http://schemas.openxmlformats.org/officeDocument/2006/relationships/image" Target="../media/image133.emf"/><Relationship Id="rId4" Type="http://schemas.openxmlformats.org/officeDocument/2006/relationships/image" Target="../media/image131.emf"/><Relationship Id="rId9" Type="http://schemas.openxmlformats.org/officeDocument/2006/relationships/image" Target="../media/image128.wmf"/><Relationship Id="rId14" Type="http://schemas.openxmlformats.org/officeDocument/2006/relationships/image" Target="../media/image13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emf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4.wmf"/><Relationship Id="rId4" Type="http://schemas.openxmlformats.org/officeDocument/2006/relationships/image" Target="../media/image37.emf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23" Type="http://schemas.openxmlformats.org/officeDocument/2006/relationships/image" Target="../media/image49.png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9.bin"/><Relationship Id="rId2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97D17-56D3-4DF8-9185-2638A7A73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462"/>
            <a:ext cx="9144000" cy="1580383"/>
          </a:xfrm>
          <a:noFill/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Lattice QCD: </a:t>
            </a:r>
            <a:br>
              <a:rPr kumimoji="1" lang="en-US" altLang="ja-JP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Flavor Physics and Spectros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copy</a:t>
            </a:r>
            <a:endParaRPr kumimoji="1" lang="ja-JP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C12BCA9-EACF-46DE-A7AB-1FD715A14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69703"/>
            <a:ext cx="9144000" cy="634661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Takashi Kaneko (KEK)</a:t>
            </a:r>
            <a:endParaRPr kumimoji="1" lang="ja-JP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2C12BCA9-EACF-46DE-A7AB-1FD715A14972}"/>
              </a:ext>
            </a:extLst>
          </p:cNvPr>
          <p:cNvSpPr txBox="1">
            <a:spLocks/>
          </p:cNvSpPr>
          <p:nvPr/>
        </p:nvSpPr>
        <p:spPr>
          <a:xfrm>
            <a:off x="3915" y="5998128"/>
            <a:ext cx="9144000" cy="75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XXVIII International Symposium on Lepton Photon Interactions </a:t>
            </a:r>
          </a:p>
          <a:p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at High Energies, 7 – 11 Aug. 2017 @ SYSU, Guangzhou, China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6D76C43-5BA7-4C0B-802D-B92E91740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6"/>
          <a:stretch/>
        </p:blipFill>
        <p:spPr>
          <a:xfrm>
            <a:off x="2804934" y="2496336"/>
            <a:ext cx="3535906" cy="32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2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</a:t>
            </a:r>
            <a:r>
              <a:rPr kumimoji="1" lang="en-US" altLang="ja-JP" sz="4200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4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(3900)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F369DB-E5B1-4D09-AA9D-7932E0E09CB4}"/>
              </a:ext>
            </a:extLst>
          </p:cNvPr>
          <p:cNvSpPr txBox="1"/>
          <p:nvPr/>
        </p:nvSpPr>
        <p:spPr>
          <a:xfrm>
            <a:off x="9787" y="3886281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3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Prelovsek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et al. ’13, ’15</a:t>
            </a:r>
          </a:p>
          <a:p>
            <a:pPr marL="93663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Cheng et al. ’14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Lüscher approach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map out finite V energies</a:t>
            </a:r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6554A3-C948-46A2-83CB-F93CE3144600}"/>
              </a:ext>
            </a:extLst>
          </p:cNvPr>
          <p:cNvSpPr txBox="1"/>
          <p:nvPr/>
        </p:nvSpPr>
        <p:spPr>
          <a:xfrm>
            <a:off x="0" y="6219869"/>
            <a:ext cx="9144000" cy="555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 extra energy level </a:t>
            </a:r>
            <a:r>
              <a:rPr kumimoji="1" lang="ja-JP" altLang="en-US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6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Zc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(3900)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  kinematical origin?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F9CFBD-401A-4CAD-A7D3-33C10998EED9}"/>
              </a:ext>
            </a:extLst>
          </p:cNvPr>
          <p:cNvSpPr txBox="1"/>
          <p:nvPr/>
        </p:nvSpPr>
        <p:spPr>
          <a:xfrm>
            <a:off x="18250" y="107013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249238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Zc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DD*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+ 20 MeV</a:t>
            </a:r>
          </a:p>
          <a:p>
            <a:pPr marL="342900" indent="-249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40(8) MeV</a:t>
            </a:r>
          </a:p>
          <a:p>
            <a:pPr marL="342900" indent="-249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Y(4260)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{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J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ψπ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DD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*}</a:t>
            </a:r>
          </a:p>
          <a:p>
            <a:pPr marL="342900" indent="-249238">
              <a:lnSpc>
                <a:spcPct val="130000"/>
              </a:lnSpc>
            </a:pP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kumimoji="1" lang="en-US" altLang="ja-JP" sz="1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BESIII ’13, Belle ’13, Xiao et al. ’13</a:t>
            </a:r>
          </a:p>
          <a:p>
            <a:pPr marL="342900" indent="-249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charged, 4 quarks 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ccud</a:t>
            </a:r>
            <a:endParaRPr kumimoji="1" lang="en-US" altLang="ja-JP" sz="2400" i="1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19939DD-1F32-40A0-8A32-B79123EDCD40}"/>
              </a:ext>
            </a:extLst>
          </p:cNvPr>
          <p:cNvCxnSpPr>
            <a:cxnSpLocks/>
          </p:cNvCxnSpPr>
          <p:nvPr/>
        </p:nvCxnSpPr>
        <p:spPr>
          <a:xfrm>
            <a:off x="1692000" y="1260000"/>
            <a:ext cx="1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EB957F7-0636-4FD0-8D98-BCDFA6FCC9EF}"/>
              </a:ext>
            </a:extLst>
          </p:cNvPr>
          <p:cNvCxnSpPr>
            <a:cxnSpLocks/>
          </p:cNvCxnSpPr>
          <p:nvPr/>
        </p:nvCxnSpPr>
        <p:spPr>
          <a:xfrm>
            <a:off x="3004331" y="2149004"/>
            <a:ext cx="1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040EE5A-19A4-4867-8374-6EA61FC22A84}"/>
              </a:ext>
            </a:extLst>
          </p:cNvPr>
          <p:cNvCxnSpPr>
            <a:cxnSpLocks/>
          </p:cNvCxnSpPr>
          <p:nvPr/>
        </p:nvCxnSpPr>
        <p:spPr>
          <a:xfrm>
            <a:off x="2767264" y="2978741"/>
            <a:ext cx="1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89B2753-16B0-4336-AA77-836B9FA47FF3}"/>
              </a:ext>
            </a:extLst>
          </p:cNvPr>
          <p:cNvCxnSpPr>
            <a:cxnSpLocks/>
          </p:cNvCxnSpPr>
          <p:nvPr/>
        </p:nvCxnSpPr>
        <p:spPr>
          <a:xfrm>
            <a:off x="3207535" y="2894070"/>
            <a:ext cx="1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1C512DF-233B-4D88-A9DF-E43A8719151B}"/>
              </a:ext>
            </a:extLst>
          </p:cNvPr>
          <p:cNvGrpSpPr/>
          <p:nvPr/>
        </p:nvGrpSpPr>
        <p:grpSpPr>
          <a:xfrm>
            <a:off x="3951288" y="905141"/>
            <a:ext cx="5059362" cy="5301991"/>
            <a:chOff x="3951288" y="905141"/>
            <a:chExt cx="5059362" cy="530199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9C7932C-23B8-428E-BAB2-117AB200A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003" t="7771" r="6098" b="1961"/>
            <a:stretch/>
          </p:blipFill>
          <p:spPr>
            <a:xfrm>
              <a:off x="5702472" y="1346803"/>
              <a:ext cx="1512000" cy="4824000"/>
            </a:xfrm>
            <a:prstGeom prst="rect">
              <a:avLst/>
            </a:prstGeom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79647930-6187-4331-9CAE-0B30DD48B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29" t="7771" r="45795" b="1961"/>
            <a:stretch/>
          </p:blipFill>
          <p:spPr>
            <a:xfrm>
              <a:off x="4310350" y="1346803"/>
              <a:ext cx="3492000" cy="48240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29A8BA2-8B41-4075-8BF3-B444FA05CF3F}"/>
                </a:ext>
              </a:extLst>
            </p:cNvPr>
            <p:cNvSpPr txBox="1"/>
            <p:nvPr/>
          </p:nvSpPr>
          <p:spPr>
            <a:xfrm>
              <a:off x="5322204" y="905141"/>
              <a:ext cx="2520000" cy="468188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Prelovsek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et al. ‘15</a:t>
              </a:r>
              <a:endParaRPr kumimoji="1" lang="en-US" altLang="ja-JP" sz="2000" baseline="-25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16" name="オブジェクト 15">
              <a:extLst>
                <a:ext uri="{FF2B5EF4-FFF2-40B4-BE49-F238E27FC236}">
                  <a16:creationId xmlns:a16="http://schemas.microsoft.com/office/drawing/2014/main" id="{7A11DD77-C0B6-4212-BEFC-56472BBDC7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1948524"/>
                </p:ext>
              </p:extLst>
            </p:nvPr>
          </p:nvGraphicFramePr>
          <p:xfrm>
            <a:off x="5184243" y="5128295"/>
            <a:ext cx="723872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8" name="Equation" r:id="rId5" imgW="431640" imgH="215640" progId="Equation.DSMT4">
                    <p:embed/>
                  </p:oleObj>
                </mc:Choice>
                <mc:Fallback>
                  <p:oleObj name="Equation" r:id="rId5" imgW="431640" imgH="215640" progId="Equation.DSMT4">
                    <p:embed/>
                    <p:pic>
                      <p:nvPicPr>
                        <p:cNvPr id="15" name="オブジェクト 14">
                          <a:extLst>
                            <a:ext uri="{FF2B5EF4-FFF2-40B4-BE49-F238E27FC236}">
                              <a16:creationId xmlns:a16="http://schemas.microsoft.com/office/drawing/2014/main" id="{416EAEB3-D332-4074-876C-469D9309FC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243" y="5128295"/>
                          <a:ext cx="723872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オブジェクト 16">
              <a:extLst>
                <a:ext uri="{FF2B5EF4-FFF2-40B4-BE49-F238E27FC236}">
                  <a16:creationId xmlns:a16="http://schemas.microsoft.com/office/drawing/2014/main" id="{C0924E68-249E-4A5F-8E2C-C371977DC0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980364"/>
                </p:ext>
              </p:extLst>
            </p:nvPr>
          </p:nvGraphicFramePr>
          <p:xfrm>
            <a:off x="5267850" y="4138613"/>
            <a:ext cx="508588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9" name="Equation" r:id="rId7" imgW="291960" imgH="228600" progId="Equation.DSMT4">
                    <p:embed/>
                  </p:oleObj>
                </mc:Choice>
                <mc:Fallback>
                  <p:oleObj name="Equation" r:id="rId7" imgW="291960" imgH="228600" progId="Equation.DSMT4">
                    <p:embed/>
                    <p:pic>
                      <p:nvPicPr>
                        <p:cNvPr id="16" name="オブジェクト 15">
                          <a:extLst>
                            <a:ext uri="{FF2B5EF4-FFF2-40B4-BE49-F238E27FC236}">
                              <a16:creationId xmlns:a16="http://schemas.microsoft.com/office/drawing/2014/main" id="{7A11DD77-C0B6-4212-BEFC-56472BBDC7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850" y="4138613"/>
                          <a:ext cx="508588" cy="3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オブジェクト 17">
              <a:extLst>
                <a:ext uri="{FF2B5EF4-FFF2-40B4-BE49-F238E27FC236}">
                  <a16:creationId xmlns:a16="http://schemas.microsoft.com/office/drawing/2014/main" id="{CF0B25F3-EA77-401B-8DF5-D780CF1975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389705"/>
                </p:ext>
              </p:extLst>
            </p:nvPr>
          </p:nvGraphicFramePr>
          <p:xfrm>
            <a:off x="7631113" y="5880107"/>
            <a:ext cx="13795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0" name="Equation" r:id="rId9" imgW="965160" imgH="228600" progId="Equation.DSMT4">
                    <p:embed/>
                  </p:oleObj>
                </mc:Choice>
                <mc:Fallback>
                  <p:oleObj name="Equation" r:id="rId9" imgW="965160" imgH="228600" progId="Equation.DSMT4">
                    <p:embed/>
                    <p:pic>
                      <p:nvPicPr>
                        <p:cNvPr id="16" name="オブジェクト 15">
                          <a:extLst>
                            <a:ext uri="{FF2B5EF4-FFF2-40B4-BE49-F238E27FC236}">
                              <a16:creationId xmlns:a16="http://schemas.microsoft.com/office/drawing/2014/main" id="{7A11DD77-C0B6-4212-BEFC-56472BBDC7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1113" y="5880107"/>
                          <a:ext cx="1379537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オブジェクト 18">
              <a:extLst>
                <a:ext uri="{FF2B5EF4-FFF2-40B4-BE49-F238E27FC236}">
                  <a16:creationId xmlns:a16="http://schemas.microsoft.com/office/drawing/2014/main" id="{94B8CF12-3147-4C7C-9406-461342BC0A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896414"/>
                </p:ext>
              </p:extLst>
            </p:nvPr>
          </p:nvGraphicFramePr>
          <p:xfrm>
            <a:off x="8223987" y="3677830"/>
            <a:ext cx="545083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1" name="Equation" r:id="rId11" imgW="317160" imgH="190440" progId="Equation.DSMT4">
                    <p:embed/>
                  </p:oleObj>
                </mc:Choice>
                <mc:Fallback>
                  <p:oleObj name="Equation" r:id="rId11" imgW="317160" imgH="190440" progId="Equation.DSMT4">
                    <p:embed/>
                    <p:pic>
                      <p:nvPicPr>
                        <p:cNvPr id="16" name="オブジェクト 15">
                          <a:extLst>
                            <a:ext uri="{FF2B5EF4-FFF2-40B4-BE49-F238E27FC236}">
                              <a16:creationId xmlns:a16="http://schemas.microsoft.com/office/drawing/2014/main" id="{7A11DD77-C0B6-4212-BEFC-56472BBDC7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987" y="3677830"/>
                          <a:ext cx="545083" cy="3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オブジェクト 19">
              <a:extLst>
                <a:ext uri="{FF2B5EF4-FFF2-40B4-BE49-F238E27FC236}">
                  <a16:creationId xmlns:a16="http://schemas.microsoft.com/office/drawing/2014/main" id="{E1081887-3A37-4D6A-BAA4-1E8E7F922A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750427"/>
                </p:ext>
              </p:extLst>
            </p:nvPr>
          </p:nvGraphicFramePr>
          <p:xfrm>
            <a:off x="8249190" y="3162827"/>
            <a:ext cx="710470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2" name="Equation" r:id="rId13" imgW="406080" imgH="228600" progId="Equation.DSMT4">
                    <p:embed/>
                  </p:oleObj>
                </mc:Choice>
                <mc:Fallback>
                  <p:oleObj name="Equation" r:id="rId13" imgW="406080" imgH="228600" progId="Equation.DSMT4">
                    <p:embed/>
                    <p:pic>
                      <p:nvPicPr>
                        <p:cNvPr id="19" name="オブジェクト 18">
                          <a:extLst>
                            <a:ext uri="{FF2B5EF4-FFF2-40B4-BE49-F238E27FC236}">
                              <a16:creationId xmlns:a16="http://schemas.microsoft.com/office/drawing/2014/main" id="{94B8CF12-3147-4C7C-9406-461342BC0A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9190" y="3162827"/>
                          <a:ext cx="710470" cy="3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右中かっこ 20">
              <a:extLst>
                <a:ext uri="{FF2B5EF4-FFF2-40B4-BE49-F238E27FC236}">
                  <a16:creationId xmlns:a16="http://schemas.microsoft.com/office/drawing/2014/main" id="{7324B248-7899-43FA-B931-BA20A230B0C7}"/>
                </a:ext>
              </a:extLst>
            </p:cNvPr>
            <p:cNvSpPr/>
            <p:nvPr/>
          </p:nvSpPr>
          <p:spPr>
            <a:xfrm>
              <a:off x="7882466" y="2133132"/>
              <a:ext cx="261406" cy="1434550"/>
            </a:xfrm>
            <a:prstGeom prst="rightBrace">
              <a:avLst>
                <a:gd name="adj1" fmla="val 5691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2" name="オブジェクト 21">
              <a:extLst>
                <a:ext uri="{FF2B5EF4-FFF2-40B4-BE49-F238E27FC236}">
                  <a16:creationId xmlns:a16="http://schemas.microsoft.com/office/drawing/2014/main" id="{B9E930EB-39F0-4219-B7E0-13B96F816C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411109"/>
                </p:ext>
              </p:extLst>
            </p:nvPr>
          </p:nvGraphicFramePr>
          <p:xfrm>
            <a:off x="8240723" y="2815683"/>
            <a:ext cx="710470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3" name="Equation" r:id="rId15" imgW="406080" imgH="228600" progId="Equation.DSMT4">
                    <p:embed/>
                  </p:oleObj>
                </mc:Choice>
                <mc:Fallback>
                  <p:oleObj name="Equation" r:id="rId15" imgW="406080" imgH="228600" progId="Equation.DSMT4">
                    <p:embed/>
                    <p:pic>
                      <p:nvPicPr>
                        <p:cNvPr id="20" name="オブジェクト 19">
                          <a:extLst>
                            <a:ext uri="{FF2B5EF4-FFF2-40B4-BE49-F238E27FC236}">
                              <a16:creationId xmlns:a16="http://schemas.microsoft.com/office/drawing/2014/main" id="{E1081887-3A37-4D6A-BAA4-1E8E7F922A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0723" y="2815683"/>
                          <a:ext cx="710470" cy="3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オブジェクト 23">
              <a:extLst>
                <a:ext uri="{FF2B5EF4-FFF2-40B4-BE49-F238E27FC236}">
                  <a16:creationId xmlns:a16="http://schemas.microsoft.com/office/drawing/2014/main" id="{80F8D193-694B-4948-B3CD-82B8E3B78B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0958691"/>
                </p:ext>
              </p:extLst>
            </p:nvPr>
          </p:nvGraphicFramePr>
          <p:xfrm>
            <a:off x="8240720" y="2485484"/>
            <a:ext cx="710470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4" name="Equation" r:id="rId17" imgW="406080" imgH="228600" progId="Equation.DSMT4">
                    <p:embed/>
                  </p:oleObj>
                </mc:Choice>
                <mc:Fallback>
                  <p:oleObj name="Equation" r:id="rId17" imgW="406080" imgH="228600" progId="Equation.DSMT4">
                    <p:embed/>
                    <p:pic>
                      <p:nvPicPr>
                        <p:cNvPr id="20" name="オブジェクト 19">
                          <a:extLst>
                            <a:ext uri="{FF2B5EF4-FFF2-40B4-BE49-F238E27FC236}">
                              <a16:creationId xmlns:a16="http://schemas.microsoft.com/office/drawing/2014/main" id="{E1081887-3A37-4D6A-BAA4-1E8E7F922A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0720" y="2485484"/>
                          <a:ext cx="710470" cy="3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オブジェクト 24">
              <a:extLst>
                <a:ext uri="{FF2B5EF4-FFF2-40B4-BE49-F238E27FC236}">
                  <a16:creationId xmlns:a16="http://schemas.microsoft.com/office/drawing/2014/main" id="{BAAF00AE-F59A-4393-A7D7-CEF7505203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751373"/>
                </p:ext>
              </p:extLst>
            </p:nvPr>
          </p:nvGraphicFramePr>
          <p:xfrm>
            <a:off x="8234893" y="2137828"/>
            <a:ext cx="599827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5" name="Equation" r:id="rId19" imgW="342720" imgH="228600" progId="Equation.DSMT4">
                    <p:embed/>
                  </p:oleObj>
                </mc:Choice>
                <mc:Fallback>
                  <p:oleObj name="Equation" r:id="rId19" imgW="342720" imgH="228600" progId="Equation.DSMT4">
                    <p:embed/>
                    <p:pic>
                      <p:nvPicPr>
                        <p:cNvPr id="24" name="オブジェクト 23">
                          <a:extLst>
                            <a:ext uri="{FF2B5EF4-FFF2-40B4-BE49-F238E27FC236}">
                              <a16:creationId xmlns:a16="http://schemas.microsoft.com/office/drawing/2014/main" id="{80F8D193-694B-4948-B3CD-82B8E3B78B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4893" y="2137828"/>
                          <a:ext cx="599827" cy="3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71ACCEB9-37D7-4A59-9B1E-81A806037944}"/>
                </a:ext>
              </a:extLst>
            </p:cNvPr>
            <p:cNvCxnSpPr/>
            <p:nvPr/>
          </p:nvCxnSpPr>
          <p:spPr>
            <a:xfrm flipH="1" flipV="1">
              <a:off x="7882466" y="3669170"/>
              <a:ext cx="261406" cy="1746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CD2272DF-3691-4CC3-97E3-7CC4DBB74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7765" y="3942299"/>
              <a:ext cx="686829" cy="2825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オブジェクト 30">
              <a:extLst>
                <a:ext uri="{FF2B5EF4-FFF2-40B4-BE49-F238E27FC236}">
                  <a16:creationId xmlns:a16="http://schemas.microsoft.com/office/drawing/2014/main" id="{DCAD0B65-E433-4376-B9BA-36FF576D3B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957650"/>
                </p:ext>
              </p:extLst>
            </p:nvPr>
          </p:nvGraphicFramePr>
          <p:xfrm>
            <a:off x="3951288" y="4170363"/>
            <a:ext cx="644525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6" name="Equation" r:id="rId21" imgW="368280" imgH="228600" progId="Equation.DSMT4">
                    <p:embed/>
                  </p:oleObj>
                </mc:Choice>
                <mc:Fallback>
                  <p:oleObj name="Equation" r:id="rId21" imgW="368280" imgH="228600" progId="Equation.DSMT4">
                    <p:embed/>
                    <p:pic>
                      <p:nvPicPr>
                        <p:cNvPr id="20" name="オブジェクト 19">
                          <a:extLst>
                            <a:ext uri="{FF2B5EF4-FFF2-40B4-BE49-F238E27FC236}">
                              <a16:creationId xmlns:a16="http://schemas.microsoft.com/office/drawing/2014/main" id="{E1081887-3A37-4D6A-BAA4-1E8E7F922A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8" y="4170363"/>
                          <a:ext cx="644525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096297C4-C431-436F-892F-2D7531F1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9C6685-1A33-4B8F-A3D6-617A8FBC84DE}"/>
              </a:ext>
            </a:extLst>
          </p:cNvPr>
          <p:cNvSpPr txBox="1"/>
          <p:nvPr/>
        </p:nvSpPr>
        <p:spPr>
          <a:xfrm>
            <a:off x="0" y="3454481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strong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peaks in 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J/ψπ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DD*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</a:t>
            </a:r>
            <a:r>
              <a:rPr kumimoji="1" lang="en-US" altLang="ja-JP" sz="4200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4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(3900)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F369DB-E5B1-4D09-AA9D-7932E0E09CB4}"/>
              </a:ext>
            </a:extLst>
          </p:cNvPr>
          <p:cNvSpPr txBox="1"/>
          <p:nvPr/>
        </p:nvSpPr>
        <p:spPr>
          <a:xfrm>
            <a:off x="9787" y="98220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HALQCD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1602.03465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HALQCD method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weak couplings among </a:t>
            </a:r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6554A3-C948-46A2-83CB-F93CE3144600}"/>
              </a:ext>
            </a:extLst>
          </p:cNvPr>
          <p:cNvSpPr txBox="1"/>
          <p:nvPr/>
        </p:nvSpPr>
        <p:spPr>
          <a:xfrm>
            <a:off x="0" y="5254669"/>
            <a:ext cx="4631546" cy="555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suggesting </a:t>
            </a:r>
            <a:r>
              <a:rPr kumimoji="1" lang="en-US" altLang="ja-JP" sz="26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Zc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(3900)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as a  threshold cusp</a:t>
            </a:r>
            <a:r>
              <a:rPr kumimoji="1" lang="ja-JP" altLang="en-US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220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7800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need physical </a:t>
            </a:r>
            <a:r>
              <a:rPr kumimoji="1" lang="en-US" altLang="ja-JP" sz="26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simulation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688031-B69C-48E2-8F65-BA93F10A0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8" t="1785" r="10501" b="1365"/>
          <a:stretch/>
        </p:blipFill>
        <p:spPr>
          <a:xfrm>
            <a:off x="4800600" y="1058403"/>
            <a:ext cx="4184133" cy="5727794"/>
          </a:xfrm>
          <a:prstGeom prst="rect">
            <a:avLst/>
          </a:prstGeom>
        </p:spPr>
      </p:pic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7FA59AF4-DDDA-42DB-881A-A384BD5A3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75723"/>
              </p:ext>
            </p:extLst>
          </p:nvPr>
        </p:nvGraphicFramePr>
        <p:xfrm>
          <a:off x="521227" y="2365833"/>
          <a:ext cx="37576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5" imgW="1815840" imgH="482400" progId="Equation.DSMT4">
                  <p:embed/>
                </p:oleObj>
              </mc:Choice>
              <mc:Fallback>
                <p:oleObj name="Equation" r:id="rId5" imgW="1815840" imgH="482400" progId="Equation.DSMT4">
                  <p:embed/>
                  <p:pic>
                    <p:nvPicPr>
                      <p:cNvPr id="19" name="オブジェクト 18">
                        <a:extLst>
                          <a:ext uri="{FF2B5EF4-FFF2-40B4-BE49-F238E27FC236}">
                            <a16:creationId xmlns:a16="http://schemas.microsoft.com/office/drawing/2014/main" id="{94B8CF12-3147-4C7C-9406-461342BC0A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27" y="2365833"/>
                        <a:ext cx="3757612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>
            <a:extLst>
              <a:ext uri="{FF2B5EF4-FFF2-40B4-BE49-F238E27FC236}">
                <a16:creationId xmlns:a16="http://schemas.microsoft.com/office/drawing/2014/main" id="{CAEAFC53-3C2C-403D-B7C1-0F868086F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260199"/>
              </p:ext>
            </p:extLst>
          </p:nvPr>
        </p:nvGraphicFramePr>
        <p:xfrm>
          <a:off x="5360727" y="4125178"/>
          <a:ext cx="6572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7" imgW="317160" imgH="190440" progId="Equation.DSMT4">
                  <p:embed/>
                </p:oleObj>
              </mc:Choice>
              <mc:Fallback>
                <p:oleObj name="Equation" r:id="rId7" imgW="317160" imgH="190440" progId="Equation.DSMT4">
                  <p:embed/>
                  <p:pic>
                    <p:nvPicPr>
                      <p:cNvPr id="26" name="オブジェクト 25">
                        <a:extLst>
                          <a:ext uri="{FF2B5EF4-FFF2-40B4-BE49-F238E27FC236}">
                            <a16:creationId xmlns:a16="http://schemas.microsoft.com/office/drawing/2014/main" id="{7FA59AF4-DDDA-42DB-881A-A384BD5A3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727" y="4125178"/>
                        <a:ext cx="657225" cy="390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>
            <a:extLst>
              <a:ext uri="{FF2B5EF4-FFF2-40B4-BE49-F238E27FC236}">
                <a16:creationId xmlns:a16="http://schemas.microsoft.com/office/drawing/2014/main" id="{5B972B6C-2F96-4416-A0F5-AECDE54D4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6838"/>
              </p:ext>
            </p:extLst>
          </p:nvPr>
        </p:nvGraphicFramePr>
        <p:xfrm>
          <a:off x="7758114" y="1136652"/>
          <a:ext cx="8937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9" imgW="431640" imgH="215640" progId="Equation.DSMT4">
                  <p:embed/>
                </p:oleObj>
              </mc:Choice>
              <mc:Fallback>
                <p:oleObj name="Equation" r:id="rId9" imgW="431640" imgH="215640" progId="Equation.DSMT4">
                  <p:embed/>
                  <p:pic>
                    <p:nvPicPr>
                      <p:cNvPr id="29" name="オブジェクト 28">
                        <a:extLst>
                          <a:ext uri="{FF2B5EF4-FFF2-40B4-BE49-F238E27FC236}">
                            <a16:creationId xmlns:a16="http://schemas.microsoft.com/office/drawing/2014/main" id="{CAEAFC53-3C2C-403D-B7C1-0F868086FB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4" y="1136652"/>
                        <a:ext cx="893762" cy="442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>
            <a:extLst>
              <a:ext uri="{FF2B5EF4-FFF2-40B4-BE49-F238E27FC236}">
                <a16:creationId xmlns:a16="http://schemas.microsoft.com/office/drawing/2014/main" id="{90ED1BF0-4175-424A-988C-9BD7B5D5E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18984"/>
              </p:ext>
            </p:extLst>
          </p:nvPr>
        </p:nvGraphicFramePr>
        <p:xfrm>
          <a:off x="525466" y="3977756"/>
          <a:ext cx="34432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11" imgW="1663560" imgH="241200" progId="Equation.DSMT4">
                  <p:embed/>
                </p:oleObj>
              </mc:Choice>
              <mc:Fallback>
                <p:oleObj name="Equation" r:id="rId11" imgW="1663560" imgH="241200" progId="Equation.DSMT4">
                  <p:embed/>
                  <p:pic>
                    <p:nvPicPr>
                      <p:cNvPr id="26" name="オブジェクト 25">
                        <a:extLst>
                          <a:ext uri="{FF2B5EF4-FFF2-40B4-BE49-F238E27FC236}">
                            <a16:creationId xmlns:a16="http://schemas.microsoft.com/office/drawing/2014/main" id="{7FA59AF4-DDDA-42DB-881A-A384BD5A3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6" y="3977756"/>
                        <a:ext cx="3443287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9185EE2-93AC-47CE-8E20-EF4063DF2BEB}"/>
              </a:ext>
            </a:extLst>
          </p:cNvPr>
          <p:cNvSpPr txBox="1"/>
          <p:nvPr/>
        </p:nvSpPr>
        <p:spPr>
          <a:xfrm>
            <a:off x="9784" y="4673683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 S-matrix pole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Z</a:t>
            </a:r>
            <a:r>
              <a:rPr kumimoji="1" lang="en-US" altLang="ja-JP" sz="22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200" i="1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76EA1F-4F52-4849-B8E4-64EFB24E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2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summary on spectroscopy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93213B-B60F-48CF-A63D-B1EF751FBBC4}"/>
              </a:ext>
            </a:extLst>
          </p:cNvPr>
          <p:cNvSpPr txBox="1"/>
          <p:nvPr/>
        </p:nvSpPr>
        <p:spPr>
          <a:xfrm>
            <a:off x="0" y="996133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spectrum below thresholds</a:t>
            </a:r>
          </a:p>
          <a:p>
            <a:pPr marL="449263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fully realistic simulations,  impressive agreement w/ 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expr’t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54AEFF-9CA4-4FFB-BE9A-EACEEAD6BC1B}"/>
              </a:ext>
            </a:extLst>
          </p:cNvPr>
          <p:cNvSpPr txBox="1"/>
          <p:nvPr/>
        </p:nvSpPr>
        <p:spPr>
          <a:xfrm>
            <a:off x="0" y="2391873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finer structure</a:t>
            </a:r>
          </a:p>
          <a:p>
            <a:pPr marL="449263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QED on the lattice,  ‰ isospin 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splittings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becoming accessible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4F0F24-0745-4915-B0A2-16A41F25B360}"/>
              </a:ext>
            </a:extLst>
          </p:cNvPr>
          <p:cNvSpPr txBox="1"/>
          <p:nvPr/>
        </p:nvSpPr>
        <p:spPr>
          <a:xfrm>
            <a:off x="1" y="3849465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heavy 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quarkonia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exotics </a:t>
            </a:r>
          </a:p>
          <a:p>
            <a:pPr marL="449263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framework ready for coupled 2-body channels</a:t>
            </a:r>
          </a:p>
          <a:p>
            <a:pPr marL="449263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shed light on states above a few thresholds </a:t>
            </a:r>
          </a:p>
          <a:p>
            <a:pPr marL="449263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>
                <a:latin typeface="メイリオ" panose="020B0604030504040204" pitchFamily="50" charset="-128"/>
                <a:ea typeface="メイリオ" panose="020B0604030504040204" pitchFamily="50" charset="-128"/>
              </a:rPr>
              <a:t>simulations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are still unphysical set-up, single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large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2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49263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states above more thresholds technically challenging  </a:t>
            </a:r>
          </a:p>
          <a:p>
            <a:pPr marL="449263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general framework for 3-body under active construction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3C5EAFA-25AA-4CB1-91BB-956F186A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88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2968055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2. Flavor Physics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E9A32B-5E6B-4C2C-A987-7519E399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44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94895B-04BA-4E7A-935D-12C42B567DAB}"/>
              </a:ext>
            </a:extLst>
          </p:cNvPr>
          <p:cNvSpPr txBox="1"/>
          <p:nvPr/>
        </p:nvSpPr>
        <p:spPr>
          <a:xfrm>
            <a:off x="6916" y="6349469"/>
            <a:ext cx="9144000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isospin corrections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/ 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hadronic decays</a:t>
            </a:r>
            <a:endParaRPr kumimoji="1" lang="ja-JP" altLang="en-US" sz="2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3FE457-0AEE-447C-A68E-9AD65A60F4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" t="1777" r="4491" b="-1777"/>
          <a:stretch/>
        </p:blipFill>
        <p:spPr>
          <a:xfrm>
            <a:off x="4845400" y="1782525"/>
            <a:ext cx="4104000" cy="40701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kaon physics 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DD09C3-8135-410C-8FEF-30BDF0331449}"/>
              </a:ext>
            </a:extLst>
          </p:cNvPr>
          <p:cNvSpPr txBox="1"/>
          <p:nvPr/>
        </p:nvSpPr>
        <p:spPr>
          <a:xfrm>
            <a:off x="6332386" y="1322777"/>
            <a:ext cx="2556000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Moulson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@ CKM’16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804B62-AE50-4535-8881-881AA7113DA1}"/>
              </a:ext>
            </a:extLst>
          </p:cNvPr>
          <p:cNvSpPr/>
          <p:nvPr/>
        </p:nvSpPr>
        <p:spPr>
          <a:xfrm>
            <a:off x="5512279" y="1921181"/>
            <a:ext cx="1932317" cy="52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96AFA69-9E99-4C5E-83D9-C00CD0865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9" y="2045991"/>
            <a:ext cx="2268000" cy="89232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9A6AE1A-6C84-4BC6-B1BF-41D84F226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0" y="3521601"/>
            <a:ext cx="2268000" cy="10636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E7A5771-0834-4B64-B327-3CBE20EDD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3" y="5112194"/>
            <a:ext cx="2268000" cy="863006"/>
          </a:xfrm>
          <a:prstGeom prst="rect">
            <a:avLst/>
          </a:prstGeom>
        </p:spPr>
      </p:pic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DCB00C08-D655-448A-9CA4-514B6918B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588594"/>
              </p:ext>
            </p:extLst>
          </p:nvPr>
        </p:nvGraphicFramePr>
        <p:xfrm>
          <a:off x="3146728" y="1961197"/>
          <a:ext cx="11858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" name="Equation" r:id="rId8" imgW="533160" imgH="431640" progId="Equation.DSMT4">
                  <p:embed/>
                </p:oleObj>
              </mc:Choice>
              <mc:Fallback>
                <p:oleObj name="Equation" r:id="rId8" imgW="533160" imgH="431640" progId="Equation.DSMT4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CE2956B2-9D50-4113-B697-71BBB2894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728" y="1961197"/>
                        <a:ext cx="11858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>
            <a:extLst>
              <a:ext uri="{FF2B5EF4-FFF2-40B4-BE49-F238E27FC236}">
                <a16:creationId xmlns:a16="http://schemas.microsoft.com/office/drawing/2014/main" id="{5F7FD95F-077A-4396-9C20-F3F7089A7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17358"/>
              </p:ext>
            </p:extLst>
          </p:nvPr>
        </p:nvGraphicFramePr>
        <p:xfrm>
          <a:off x="3061597" y="3472309"/>
          <a:ext cx="1382713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" name="Equation" r:id="rId10" imgW="622080" imgH="507960" progId="Equation.DSMT4">
                  <p:embed/>
                </p:oleObj>
              </mc:Choice>
              <mc:Fallback>
                <p:oleObj name="Equation" r:id="rId10" imgW="622080" imgH="507960" progId="Equation.DSMT4">
                  <p:embed/>
                  <p:pic>
                    <p:nvPicPr>
                      <p:cNvPr id="23" name="オブジェクト 22">
                        <a:extLst>
                          <a:ext uri="{FF2B5EF4-FFF2-40B4-BE49-F238E27FC236}">
                            <a16:creationId xmlns:a16="http://schemas.microsoft.com/office/drawing/2014/main" id="{DCB00C08-D655-448A-9CA4-514B6918B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597" y="3472309"/>
                        <a:ext cx="1382713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F027E4F3-5E00-4B5C-B4E6-693534A29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684108"/>
              </p:ext>
            </p:extLst>
          </p:nvPr>
        </p:nvGraphicFramePr>
        <p:xfrm>
          <a:off x="3054557" y="5040947"/>
          <a:ext cx="141128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5" name="Equation" r:id="rId12" imgW="634680" imgH="457200" progId="Equation.DSMT4">
                  <p:embed/>
                </p:oleObj>
              </mc:Choice>
              <mc:Fallback>
                <p:oleObj name="Equation" r:id="rId12" imgW="634680" imgH="457200" progId="Equation.DSMT4">
                  <p:embed/>
                  <p:pic>
                    <p:nvPicPr>
                      <p:cNvPr id="23" name="オブジェクト 22">
                        <a:extLst>
                          <a:ext uri="{FF2B5EF4-FFF2-40B4-BE49-F238E27FC236}">
                            <a16:creationId xmlns:a16="http://schemas.microsoft.com/office/drawing/2014/main" id="{DCB00C08-D655-448A-9CA4-514B6918B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57" y="5040947"/>
                        <a:ext cx="1411287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C707151F-17AF-4B4E-B2C3-879C455B73B8}"/>
              </a:ext>
            </a:extLst>
          </p:cNvPr>
          <p:cNvSpPr/>
          <p:nvPr/>
        </p:nvSpPr>
        <p:spPr>
          <a:xfrm>
            <a:off x="179812" y="1703671"/>
            <a:ext cx="4372937" cy="1443789"/>
          </a:xfrm>
          <a:prstGeom prst="wedgeRoundRectCallout">
            <a:avLst>
              <a:gd name="adj1" fmla="val 85494"/>
              <a:gd name="adj2" fmla="val 38327"/>
              <a:gd name="adj3" fmla="val 16667"/>
            </a:avLst>
          </a:prstGeom>
          <a:noFill/>
          <a:ln w="31750">
            <a:solidFill>
              <a:srgbClr val="FF66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" name="オブジェクト 27">
            <a:extLst>
              <a:ext uri="{FF2B5EF4-FFF2-40B4-BE49-F238E27FC236}">
                <a16:creationId xmlns:a16="http://schemas.microsoft.com/office/drawing/2014/main" id="{B78E5245-BC88-4DB0-B886-E5AF38967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415860"/>
              </p:ext>
            </p:extLst>
          </p:nvPr>
        </p:nvGraphicFramePr>
        <p:xfrm>
          <a:off x="5819074" y="5543697"/>
          <a:ext cx="2872539" cy="79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6" name="Equation" r:id="rId14" imgW="1434960" imgH="393480" progId="Equation.DSMT4">
                  <p:embed/>
                </p:oleObj>
              </mc:Choice>
              <mc:Fallback>
                <p:oleObj name="Equation" r:id="rId14" imgW="1434960" imgH="393480" progId="Equation.DSMT4">
                  <p:embed/>
                  <p:pic>
                    <p:nvPicPr>
                      <p:cNvPr id="23" name="オブジェクト 22">
                        <a:extLst>
                          <a:ext uri="{FF2B5EF4-FFF2-40B4-BE49-F238E27FC236}">
                            <a16:creationId xmlns:a16="http://schemas.microsoft.com/office/drawing/2014/main" id="{DCB00C08-D655-448A-9CA4-514B6918B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074" y="5543697"/>
                        <a:ext cx="2872539" cy="790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62ECF07A-1DD8-499D-A683-5F5E0F681BCA}"/>
              </a:ext>
            </a:extLst>
          </p:cNvPr>
          <p:cNvSpPr/>
          <p:nvPr/>
        </p:nvSpPr>
        <p:spPr>
          <a:xfrm>
            <a:off x="178208" y="3290241"/>
            <a:ext cx="4372937" cy="1443789"/>
          </a:xfrm>
          <a:prstGeom prst="wedgeRoundRectCallout">
            <a:avLst>
              <a:gd name="adj1" fmla="val 91198"/>
              <a:gd name="adj2" fmla="val 20616"/>
              <a:gd name="adj3" fmla="val 16667"/>
            </a:avLst>
          </a:prstGeom>
          <a:noFill/>
          <a:ln w="31750">
            <a:solidFill>
              <a:srgbClr val="FF66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5ACD8F-5777-461F-B650-1A24AFF8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0A178C1-BE63-41ED-BA99-C78B1E4955D8}"/>
              </a:ext>
            </a:extLst>
          </p:cNvPr>
          <p:cNvSpPr txBox="1"/>
          <p:nvPr/>
        </p:nvSpPr>
        <p:spPr>
          <a:xfrm>
            <a:off x="8241" y="864400"/>
            <a:ext cx="7019049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“gold-plated” : w/o initial/final state interaction </a:t>
            </a:r>
            <a:endParaRPr kumimoji="1" lang="ja-JP" altLang="en-US" sz="2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6D5FD-7787-4963-9167-881BB10E2C7E}"/>
              </a:ext>
            </a:extLst>
          </p:cNvPr>
          <p:cNvSpPr txBox="1"/>
          <p:nvPr/>
        </p:nvSpPr>
        <p:spPr>
          <a:xfrm>
            <a:off x="6838123" y="871890"/>
            <a:ext cx="1983148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0.3-1.3%</a:t>
            </a:r>
            <a:endParaRPr kumimoji="1" lang="ja-JP" altLang="en-US" sz="2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DCE407-D6C7-479F-9B97-72CC604BD9C3}"/>
              </a:ext>
            </a:extLst>
          </p:cNvPr>
          <p:cNvSpPr txBox="1"/>
          <p:nvPr/>
        </p:nvSpPr>
        <p:spPr>
          <a:xfrm rot="19878530">
            <a:off x="6200759" y="2366509"/>
            <a:ext cx="1262812" cy="42415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200" i="1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2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kumimoji="1" lang="en-US" altLang="ja-JP" sz="22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2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⇒</a:t>
            </a:r>
            <a:endParaRPr kumimoji="1" lang="en-US" altLang="ja-JP" sz="2200" dirty="0">
              <a:solidFill>
                <a:srgbClr val="00B05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2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2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|/|</a:t>
            </a:r>
            <a:r>
              <a:rPr kumimoji="1" lang="en-US" altLang="ja-JP" sz="22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2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ud</a:t>
            </a: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endParaRPr kumimoji="1" lang="ja-JP" altLang="en-US" sz="2200" dirty="0">
              <a:solidFill>
                <a:srgbClr val="00B05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FF6EF9C-A8CD-4FC9-8377-2ACCCAF2E6A6}"/>
              </a:ext>
            </a:extLst>
          </p:cNvPr>
          <p:cNvSpPr txBox="1"/>
          <p:nvPr/>
        </p:nvSpPr>
        <p:spPr>
          <a:xfrm>
            <a:off x="6566885" y="4123606"/>
            <a:ext cx="668802" cy="42415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2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2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endParaRPr kumimoji="1" lang="ja-JP" altLang="en-US" sz="2200" dirty="0">
              <a:solidFill>
                <a:srgbClr val="00B05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1DA990E3-8296-4658-921B-614B8F47A279}"/>
              </a:ext>
            </a:extLst>
          </p:cNvPr>
          <p:cNvSpPr/>
          <p:nvPr/>
        </p:nvSpPr>
        <p:spPr>
          <a:xfrm>
            <a:off x="316031" y="1897327"/>
            <a:ext cx="288000" cy="11520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1" lang="ja-JP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288D6879-7A52-49E4-989C-771A96B44EB9}"/>
              </a:ext>
            </a:extLst>
          </p:cNvPr>
          <p:cNvSpPr/>
          <p:nvPr/>
        </p:nvSpPr>
        <p:spPr>
          <a:xfrm>
            <a:off x="341209" y="5076000"/>
            <a:ext cx="288000" cy="9360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1" lang="ja-JP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FFA22B1-66F3-4494-BFC3-D24E3067B27A}"/>
              </a:ext>
            </a:extLst>
          </p:cNvPr>
          <p:cNvSpPr/>
          <p:nvPr/>
        </p:nvSpPr>
        <p:spPr>
          <a:xfrm>
            <a:off x="2576850" y="5077326"/>
            <a:ext cx="288000" cy="9360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1" lang="ja-JP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0C5B956-DADB-4AA1-94C9-482572C0FE6A}"/>
              </a:ext>
            </a:extLst>
          </p:cNvPr>
          <p:cNvCxnSpPr/>
          <p:nvPr/>
        </p:nvCxnSpPr>
        <p:spPr>
          <a:xfrm>
            <a:off x="2646738" y="5395316"/>
            <a:ext cx="1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>
            <a:extLst>
              <a:ext uri="{FF2B5EF4-FFF2-40B4-BE49-F238E27FC236}">
                <a16:creationId xmlns:a16="http://schemas.microsoft.com/office/drawing/2014/main" id="{4FE11845-BC63-4EC1-A997-68B44BF531F9}"/>
              </a:ext>
            </a:extLst>
          </p:cNvPr>
          <p:cNvSpPr/>
          <p:nvPr/>
        </p:nvSpPr>
        <p:spPr>
          <a:xfrm>
            <a:off x="334584" y="3996000"/>
            <a:ext cx="288000" cy="6120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1" lang="ja-JP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B74C1C53-8B44-4CA0-A3DF-E647BF209D8E}"/>
              </a:ext>
            </a:extLst>
          </p:cNvPr>
          <p:cNvSpPr/>
          <p:nvPr/>
        </p:nvSpPr>
        <p:spPr>
          <a:xfrm>
            <a:off x="2594080" y="3997327"/>
            <a:ext cx="288000" cy="6120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kumimoji="1" lang="ja-JP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6" grpId="0" animBg="1"/>
      <p:bldP spid="29" grpId="0" animBg="1"/>
      <p:bldP spid="27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isospin corrections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03940A-9A19-4122-BCF7-6EB19AD94AE2}"/>
              </a:ext>
            </a:extLst>
          </p:cNvPr>
          <p:cNvSpPr txBox="1"/>
          <p:nvPr/>
        </p:nvSpPr>
        <p:spPr>
          <a:xfrm>
            <a:off x="9787" y="1023912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IR singularity!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31D0B68-2AF1-4205-B43C-4E0A9C755D9A}"/>
              </a:ext>
            </a:extLst>
          </p:cNvPr>
          <p:cNvGrpSpPr/>
          <p:nvPr/>
        </p:nvGrpSpPr>
        <p:grpSpPr>
          <a:xfrm>
            <a:off x="2723278" y="806330"/>
            <a:ext cx="6277974" cy="4546466"/>
            <a:chOff x="2817438" y="864000"/>
            <a:chExt cx="6277974" cy="454646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A6DAA69B-89D1-4573-B191-191905DF1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" t="3314" r="2851" b="239"/>
            <a:stretch/>
          </p:blipFill>
          <p:spPr>
            <a:xfrm>
              <a:off x="2817438" y="1414466"/>
              <a:ext cx="6228000" cy="3996000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1DFE730-C822-4BAB-9570-D1E34F8F98AC}"/>
                </a:ext>
              </a:extLst>
            </p:cNvPr>
            <p:cNvSpPr/>
            <p:nvPr/>
          </p:nvSpPr>
          <p:spPr>
            <a:xfrm>
              <a:off x="6297283" y="4157932"/>
              <a:ext cx="2424023" cy="483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2592819-9823-4D4C-AE99-9EC7603F760D}"/>
                </a:ext>
              </a:extLst>
            </p:cNvPr>
            <p:cNvSpPr txBox="1"/>
            <p:nvPr/>
          </p:nvSpPr>
          <p:spPr>
            <a:xfrm>
              <a:off x="5157867" y="972000"/>
              <a:ext cx="3937545" cy="468188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 algn="r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Lubicz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et al. </a:t>
              </a:r>
              <a:r>
                <a:rPr kumimoji="1" lang="en-US" altLang="ja-JP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1610.09668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New!</a:t>
              </a:r>
              <a:endParaRPr kumimoji="1" lang="en-US" altLang="ja-JP" sz="2000" baseline="-25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EA9AD66-95F3-4ECA-B13D-69F1134BFDDA}"/>
                </a:ext>
              </a:extLst>
            </p:cNvPr>
            <p:cNvSpPr txBox="1"/>
            <p:nvPr/>
          </p:nvSpPr>
          <p:spPr>
            <a:xfrm>
              <a:off x="2996971" y="864000"/>
              <a:ext cx="2160896" cy="468188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600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Δ[ </a:t>
              </a:r>
              <a:r>
                <a:rPr kumimoji="1" lang="en-US" altLang="ja-JP" sz="26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Γ</a:t>
              </a:r>
              <a:r>
                <a:rPr kumimoji="1" lang="en-US" altLang="ja-JP" sz="26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Kl</a:t>
              </a:r>
              <a:r>
                <a:rPr kumimoji="1" lang="en-US" altLang="ja-JP" sz="26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2600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 / </a:t>
              </a:r>
              <a:r>
                <a:rPr kumimoji="1" lang="en-US" altLang="ja-JP" sz="26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Γ</a:t>
              </a:r>
              <a:r>
                <a:rPr kumimoji="1" lang="en-US" altLang="ja-JP" sz="26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πl</a:t>
              </a:r>
              <a:r>
                <a:rPr kumimoji="1" lang="en-US" altLang="ja-JP" sz="26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2600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 ]</a:t>
              </a:r>
              <a:endPara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53578937-109D-4764-B023-4CE0A559B16F}"/>
                </a:ext>
              </a:extLst>
            </p:cNvPr>
            <p:cNvSpPr/>
            <p:nvPr/>
          </p:nvSpPr>
          <p:spPr>
            <a:xfrm>
              <a:off x="3888803" y="2995320"/>
              <a:ext cx="1116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en-US" altLang="ja-JP" sz="2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lattice</a:t>
              </a:r>
              <a:endParaRPr kumimoji="1" lang="ja-JP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CC547545-F55B-4B2D-B802-5888C7CFF8EE}"/>
                </a:ext>
              </a:extLst>
            </p:cNvPr>
            <p:cNvSpPr/>
            <p:nvPr/>
          </p:nvSpPr>
          <p:spPr>
            <a:xfrm>
              <a:off x="7602432" y="4165787"/>
              <a:ext cx="1116000" cy="3960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kumimoji="1" lang="en-US" altLang="ja-JP" sz="22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ChPT</a:t>
              </a:r>
              <a:endParaRPr kumimoji="1" lang="ja-JP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CE2956B2-9D50-4113-B697-71BBB2894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26812"/>
              </p:ext>
            </p:extLst>
          </p:nvPr>
        </p:nvGraphicFramePr>
        <p:xfrm>
          <a:off x="201998" y="5366268"/>
          <a:ext cx="79009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quation" r:id="rId5" imgW="3555720" imgH="253800" progId="Equation.DSMT4">
                  <p:embed/>
                </p:oleObj>
              </mc:Choice>
              <mc:Fallback>
                <p:oleObj name="Equation" r:id="rId5" imgW="3555720" imgH="2538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62B107D-6F52-4886-A24D-2B0064729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98" y="5366268"/>
                        <a:ext cx="79009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E3A234-3D97-4C96-9FA0-8B7EEFFB3C71}"/>
              </a:ext>
            </a:extLst>
          </p:cNvPr>
          <p:cNvSpPr txBox="1"/>
          <p:nvPr/>
        </p:nvSpPr>
        <p:spPr>
          <a:xfrm>
            <a:off x="4792" y="6263868"/>
            <a:ext cx="9144000" cy="555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systematically improvable</a:t>
            </a:r>
            <a:r>
              <a:rPr kumimoji="1" lang="ja-JP" altLang="en-US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application</a:t>
            </a:r>
            <a:r>
              <a:rPr kumimoji="1"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</a:t>
            </a:r>
            <a:r>
              <a:rPr kumimoji="1"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semileptonic</a:t>
            </a:r>
            <a:r>
              <a:rPr kumimoji="1"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decays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5F17BFA-93CD-4885-A8BD-71BA5F1B996D}"/>
              </a:ext>
            </a:extLst>
          </p:cNvPr>
          <p:cNvGrpSpPr/>
          <p:nvPr/>
        </p:nvGrpSpPr>
        <p:grpSpPr>
          <a:xfrm>
            <a:off x="176120" y="1978743"/>
            <a:ext cx="2229172" cy="1139353"/>
            <a:chOff x="176120" y="1685447"/>
            <a:chExt cx="2229172" cy="113935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992E11F-6DEB-40A6-B8E4-757138D1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0" y="2039501"/>
              <a:ext cx="1865292" cy="487691"/>
            </a:xfrm>
            <a:prstGeom prst="rect">
              <a:avLst/>
            </a:prstGeom>
          </p:spPr>
        </p:pic>
        <p:graphicFrame>
          <p:nvGraphicFramePr>
            <p:cNvPr id="17" name="オブジェクト 16">
              <a:extLst>
                <a:ext uri="{FF2B5EF4-FFF2-40B4-BE49-F238E27FC236}">
                  <a16:creationId xmlns:a16="http://schemas.microsoft.com/office/drawing/2014/main" id="{F7AE7C4B-273A-42C7-9437-B983BD34B5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2618250"/>
                </p:ext>
              </p:extLst>
            </p:nvPr>
          </p:nvGraphicFramePr>
          <p:xfrm>
            <a:off x="176120" y="2071047"/>
            <a:ext cx="360001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4" name="Equation" r:id="rId8" imgW="164880" imgH="164880" progId="Equation.DSMT4">
                    <p:embed/>
                  </p:oleObj>
                </mc:Choice>
                <mc:Fallback>
                  <p:oleObj name="Equation" r:id="rId8" imgW="164880" imgH="164880" progId="Equation.DSMT4">
                    <p:embed/>
                    <p:pic>
                      <p:nvPicPr>
                        <p:cNvPr id="21" name="オブジェクト 20">
                          <a:extLst>
                            <a:ext uri="{FF2B5EF4-FFF2-40B4-BE49-F238E27FC236}">
                              <a16:creationId xmlns:a16="http://schemas.microsoft.com/office/drawing/2014/main" id="{CE2956B2-9D50-4113-B697-71BBB28940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120" y="2071047"/>
                          <a:ext cx="360001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オブジェクト 18">
              <a:extLst>
                <a:ext uri="{FF2B5EF4-FFF2-40B4-BE49-F238E27FC236}">
                  <a16:creationId xmlns:a16="http://schemas.microsoft.com/office/drawing/2014/main" id="{C9971C5D-21F8-45F3-878F-CB1D82DE9F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3941948"/>
                </p:ext>
              </p:extLst>
            </p:nvPr>
          </p:nvGraphicFramePr>
          <p:xfrm>
            <a:off x="972000" y="1728000"/>
            <a:ext cx="27781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5" name="Equation" r:id="rId10" imgW="126720" imgH="139680" progId="Equation.DSMT4">
                    <p:embed/>
                  </p:oleObj>
                </mc:Choice>
                <mc:Fallback>
                  <p:oleObj name="Equation" r:id="rId10" imgW="126720" imgH="139680" progId="Equation.DSMT4">
                    <p:embed/>
                    <p:pic>
                      <p:nvPicPr>
                        <p:cNvPr id="17" name="オブジェクト 16">
                          <a:extLst>
                            <a:ext uri="{FF2B5EF4-FFF2-40B4-BE49-F238E27FC236}">
                              <a16:creationId xmlns:a16="http://schemas.microsoft.com/office/drawing/2014/main" id="{F7AE7C4B-273A-42C7-9437-B983BD34B5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000" y="1728000"/>
                          <a:ext cx="277813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オブジェクト 22">
              <a:extLst>
                <a:ext uri="{FF2B5EF4-FFF2-40B4-BE49-F238E27FC236}">
                  <a16:creationId xmlns:a16="http://schemas.microsoft.com/office/drawing/2014/main" id="{E802D0CD-6932-4D83-8988-074F295796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8919104"/>
                </p:ext>
              </p:extLst>
            </p:nvPr>
          </p:nvGraphicFramePr>
          <p:xfrm>
            <a:off x="972000" y="2520000"/>
            <a:ext cx="24923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6" name="Equation" r:id="rId12" imgW="114120" imgH="139680" progId="Equation.DSMT4">
                    <p:embed/>
                  </p:oleObj>
                </mc:Choice>
                <mc:Fallback>
                  <p:oleObj name="Equation" r:id="rId12" imgW="114120" imgH="139680" progId="Equation.DSMT4">
                    <p:embed/>
                    <p:pic>
                      <p:nvPicPr>
                        <p:cNvPr id="19" name="オブジェクト 18">
                          <a:extLst>
                            <a:ext uri="{FF2B5EF4-FFF2-40B4-BE49-F238E27FC236}">
                              <a16:creationId xmlns:a16="http://schemas.microsoft.com/office/drawing/2014/main" id="{C9971C5D-21F8-45F3-878F-CB1D82DE9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000" y="2520000"/>
                          <a:ext cx="249238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オブジェクト 23">
              <a:extLst>
                <a:ext uri="{FF2B5EF4-FFF2-40B4-BE49-F238E27FC236}">
                  <a16:creationId xmlns:a16="http://schemas.microsoft.com/office/drawing/2014/main" id="{AD7D8A6B-5E6B-43AE-B10D-39003DF326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4327285"/>
                </p:ext>
              </p:extLst>
            </p:nvPr>
          </p:nvGraphicFramePr>
          <p:xfrm>
            <a:off x="1878969" y="1685447"/>
            <a:ext cx="333375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7" name="Equation" r:id="rId14" imgW="152280" imgH="203040" progId="Equation.DSMT4">
                    <p:embed/>
                  </p:oleObj>
                </mc:Choice>
                <mc:Fallback>
                  <p:oleObj name="Equation" r:id="rId14" imgW="152280" imgH="203040" progId="Equation.DSMT4">
                    <p:embed/>
                    <p:pic>
                      <p:nvPicPr>
                        <p:cNvPr id="19" name="オブジェクト 18">
                          <a:extLst>
                            <a:ext uri="{FF2B5EF4-FFF2-40B4-BE49-F238E27FC236}">
                              <a16:creationId xmlns:a16="http://schemas.microsoft.com/office/drawing/2014/main" id="{C9971C5D-21F8-45F3-878F-CB1D82DE9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8969" y="1685447"/>
                          <a:ext cx="333375" cy="442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オブジェクト 24">
              <a:extLst>
                <a:ext uri="{FF2B5EF4-FFF2-40B4-BE49-F238E27FC236}">
                  <a16:creationId xmlns:a16="http://schemas.microsoft.com/office/drawing/2014/main" id="{BA1FAC1F-BA82-4A63-BE9C-500A5B5660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389603"/>
                </p:ext>
              </p:extLst>
            </p:nvPr>
          </p:nvGraphicFramePr>
          <p:xfrm>
            <a:off x="1851657" y="2466076"/>
            <a:ext cx="27781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8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24" name="オブジェクト 23">
                          <a:extLst>
                            <a:ext uri="{FF2B5EF4-FFF2-40B4-BE49-F238E27FC236}">
                              <a16:creationId xmlns:a16="http://schemas.microsoft.com/office/drawing/2014/main" id="{AD7D8A6B-5E6B-43AE-B10D-39003DF326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657" y="2466076"/>
                          <a:ext cx="277812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86CB6DAC-B62E-4DA5-9886-AE48996C19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" y="3134321"/>
            <a:ext cx="1895109" cy="756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4E5E355-3B21-4D16-8E6F-F4E19CE65F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" y="4162783"/>
            <a:ext cx="1869171" cy="74313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75C0BF-2FB7-45C7-A5A3-D78F3C984473}"/>
              </a:ext>
            </a:extLst>
          </p:cNvPr>
          <p:cNvSpPr txBox="1"/>
          <p:nvPr/>
        </p:nvSpPr>
        <p:spPr>
          <a:xfrm>
            <a:off x="4271775" y="5780184"/>
            <a:ext cx="4716000" cy="4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higher orders involve unknown LECs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565FB5-4841-4D9E-9A15-3E34E81CA3BC}"/>
              </a:ext>
            </a:extLst>
          </p:cNvPr>
          <p:cNvSpPr txBox="1"/>
          <p:nvPr/>
        </p:nvSpPr>
        <p:spPr>
          <a:xfrm>
            <a:off x="135162" y="1521214"/>
            <a:ext cx="2376000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Carrasco et al. ‘15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E28DEDE9-7FFF-4E7B-91D5-768EC27F9979}"/>
              </a:ext>
            </a:extLst>
          </p:cNvPr>
          <p:cNvSpPr/>
          <p:nvPr/>
        </p:nvSpPr>
        <p:spPr>
          <a:xfrm rot="649345">
            <a:off x="3901300" y="3274368"/>
            <a:ext cx="355898" cy="520075"/>
          </a:xfrm>
          <a:prstGeom prst="downArrow">
            <a:avLst/>
          </a:prstGeom>
          <a:solidFill>
            <a:srgbClr val="FF6699">
              <a:alpha val="7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C31BD36E-473E-42EF-86A1-C001022C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9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7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ja-JP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ππ</a:t>
            </a:r>
            <a:endParaRPr kumimoji="1" lang="ja-JP" altLang="en-US" sz="4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F369DB-E5B1-4D09-AA9D-7932E0E09CB4}"/>
              </a:ext>
            </a:extLst>
          </p:cNvPr>
          <p:cNvSpPr txBox="1"/>
          <p:nvPr/>
        </p:nvSpPr>
        <p:spPr>
          <a:xfrm>
            <a:off x="9787" y="946287"/>
            <a:ext cx="9144000" cy="5936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Lüscher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relation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kumimoji="1" lang="en-US" altLang="ja-JP" sz="2600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0,2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 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Lellouch-Lüscher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’01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600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600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2600" baseline="-250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E2C120-F29C-4C22-A467-41EAB968846B}"/>
              </a:ext>
            </a:extLst>
          </p:cNvPr>
          <p:cNvSpPr txBox="1"/>
          <p:nvPr/>
        </p:nvSpPr>
        <p:spPr>
          <a:xfrm>
            <a:off x="0" y="6257769"/>
            <a:ext cx="9144000" cy="566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200" dirty="0">
                <a:latin typeface="Lucida Calligraphy" panose="03010101010101010101" pitchFamily="66" charset="0"/>
                <a:ea typeface="メイリオ" panose="020B0604030504040204" pitchFamily="50" charset="-128"/>
              </a:rPr>
              <a:t>H</a:t>
            </a:r>
            <a:r>
              <a:rPr kumimoji="1" lang="en-US" altLang="ja-JP" sz="2200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w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insertions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long distance </a:t>
            </a:r>
            <a:r>
              <a:rPr kumimoji="1" lang="en-US" altLang="ja-JP" sz="26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ε</a:t>
            </a:r>
            <a:r>
              <a:rPr kumimoji="1" lang="en-US" altLang="ja-JP" sz="26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;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ja-JP" altLang="en-US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6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νν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6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ll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RBC/UKQCD ‘17</a:t>
            </a:r>
            <a:endParaRPr kumimoji="1" lang="ja-JP" altLang="en-US" sz="22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69B91-EE2E-4342-BE3F-C1EC9CBE8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37" t="4599" r="3565" b="2838"/>
          <a:stretch/>
        </p:blipFill>
        <p:spPr>
          <a:xfrm>
            <a:off x="3816000" y="2151368"/>
            <a:ext cx="5256000" cy="3866144"/>
          </a:xfrm>
          <a:prstGeom prst="rect">
            <a:avLst/>
          </a:prstGeom>
        </p:spPr>
      </p:pic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CDAD3120-6608-4EAC-A225-182CF8716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624422"/>
              </p:ext>
            </p:extLst>
          </p:nvPr>
        </p:nvGraphicFramePr>
        <p:xfrm>
          <a:off x="146050" y="2410897"/>
          <a:ext cx="35845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" name="Equation" r:id="rId5" imgW="1790640" imgH="507960" progId="Equation.DSMT4">
                  <p:embed/>
                </p:oleObj>
              </mc:Choice>
              <mc:Fallback>
                <p:oleObj name="Equation" r:id="rId5" imgW="1790640" imgH="507960" progId="Equation.DSMT4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CE2956B2-9D50-4113-B697-71BBB2894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2410897"/>
                        <a:ext cx="358457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EB090C-83A5-4D7D-A157-9D91395941DE}"/>
              </a:ext>
            </a:extLst>
          </p:cNvPr>
          <p:cNvSpPr txBox="1"/>
          <p:nvPr/>
        </p:nvSpPr>
        <p:spPr>
          <a:xfrm>
            <a:off x="5490251" y="1751155"/>
            <a:ext cx="3455336" cy="385032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Kelly @ Lattice’17 New!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70E235E9-E7FF-4629-9990-553FCCA71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31998"/>
              </p:ext>
            </p:extLst>
          </p:nvPr>
        </p:nvGraphicFramePr>
        <p:xfrm>
          <a:off x="4486588" y="2698816"/>
          <a:ext cx="600823" cy="67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CDAD3120-6608-4EAC-A225-182CF8716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588" y="2698816"/>
                        <a:ext cx="600823" cy="676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D5710C-C2DD-4BA6-987E-93FF391D4248}"/>
              </a:ext>
            </a:extLst>
          </p:cNvPr>
          <p:cNvSpPr txBox="1"/>
          <p:nvPr/>
        </p:nvSpPr>
        <p:spPr>
          <a:xfrm>
            <a:off x="0" y="1759197"/>
            <a:ext cx="5173133" cy="518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RBC/UKQCD ‘15</a:t>
            </a:r>
            <a:endParaRPr kumimoji="1" lang="ja-JP" altLang="en-US" sz="2400" i="1" baseline="-250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8286F3-B5F1-407B-904F-4936A92EFD5B}"/>
              </a:ext>
            </a:extLst>
          </p:cNvPr>
          <p:cNvSpPr txBox="1"/>
          <p:nvPr/>
        </p:nvSpPr>
        <p:spPr>
          <a:xfrm>
            <a:off x="-1" y="4596580"/>
            <a:ext cx="6130457" cy="518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44500" indent="-1778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renormalization of 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kumimoji="1" lang="en-US" altLang="ja-JP" sz="24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kumimoji="1" lang="en-US" altLang="ja-JP" sz="2000" baseline="-25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,lat</a:t>
            </a:r>
          </a:p>
          <a:p>
            <a:pPr marL="444500" indent="-1778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Wilson coefficients</a:t>
            </a:r>
          </a:p>
          <a:p>
            <a:pPr marL="266700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1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(Kelly, Bruno @ Lat’17)</a:t>
            </a:r>
          </a:p>
          <a:p>
            <a:pPr marL="266700">
              <a:lnSpc>
                <a:spcPct val="140000"/>
              </a:lnSpc>
              <a:buClr>
                <a:schemeClr val="tx1"/>
              </a:buClr>
            </a:pPr>
            <a:r>
              <a:rPr kumimoji="1" lang="ja-JP" altLang="en-US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 </a:t>
            </a: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significant reduction in a few years (?) </a:t>
            </a:r>
          </a:p>
        </p:txBody>
      </p: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A3A9015C-CA2B-4CF9-959C-60059264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23052"/>
              </p:ext>
            </p:extLst>
          </p:nvPr>
        </p:nvGraphicFramePr>
        <p:xfrm>
          <a:off x="146050" y="3641355"/>
          <a:ext cx="3433521" cy="83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" name="Equation" r:id="rId9" imgW="2082600" imgH="507960" progId="Equation.DSMT4">
                  <p:embed/>
                </p:oleObj>
              </mc:Choice>
              <mc:Fallback>
                <p:oleObj name="Equation" r:id="rId9" imgW="2082600" imgH="50796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CDAD3120-6608-4EAC-A225-182CF8716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3641355"/>
                        <a:ext cx="3433521" cy="835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636166-C1FF-4BFC-9DA8-95A168C7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EBCC33-45F3-48A0-96A9-64F4D057199A}"/>
              </a:ext>
            </a:extLst>
          </p:cNvPr>
          <p:cNvSpPr txBox="1"/>
          <p:nvPr/>
        </p:nvSpPr>
        <p:spPr>
          <a:xfrm>
            <a:off x="5398937" y="5170417"/>
            <a:ext cx="3419918" cy="318118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≈1/2 reduction of stat. error</a:t>
            </a:r>
            <a:endParaRPr kumimoji="1" lang="ja-JP" altLang="en-US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/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5D061C2-4E5F-42F0-81D7-75C7A9984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14652" r="33773" b="5061"/>
          <a:stretch/>
        </p:blipFill>
        <p:spPr>
          <a:xfrm>
            <a:off x="3787000" y="1350746"/>
            <a:ext cx="5166272" cy="49749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heavy meson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17BF1C-52E6-489D-A725-7D71F6E1DA5C}"/>
              </a:ext>
            </a:extLst>
          </p:cNvPr>
          <p:cNvSpPr txBox="1"/>
          <p:nvPr/>
        </p:nvSpPr>
        <p:spPr>
          <a:xfrm>
            <a:off x="4511892" y="768609"/>
            <a:ext cx="3750622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FLAG’16 average for </a:t>
            </a:r>
            <a:r>
              <a:rPr kumimoji="1" lang="en-US" altLang="ja-JP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4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4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455075-B091-4E55-9900-73DD47DE2E00}"/>
              </a:ext>
            </a:extLst>
          </p:cNvPr>
          <p:cNvSpPr txBox="1"/>
          <p:nvPr/>
        </p:nvSpPr>
        <p:spPr>
          <a:xfrm>
            <a:off x="0" y="1112213"/>
            <a:ext cx="5173133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“relativistic QCD action”</a:t>
            </a:r>
          </a:p>
          <a:p>
            <a:pPr marL="523875" indent="-2571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≪ </a:t>
            </a:r>
            <a:r>
              <a:rPr kumimoji="1"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-1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≲ </a:t>
            </a:r>
            <a:r>
              <a:rPr kumimoji="1"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⇒  </a:t>
            </a:r>
            <a:r>
              <a:rPr kumimoji="1"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≪ </a:t>
            </a:r>
            <a:r>
              <a:rPr kumimoji="1"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2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23875" indent="-2571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good for charm</a:t>
            </a:r>
          </a:p>
          <a:p>
            <a:pPr marL="523875" indent="-2571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bottom needs inter-/</a:t>
            </a:r>
          </a:p>
          <a:p>
            <a:pPr marL="266700">
              <a:lnSpc>
                <a:spcPct val="90000"/>
              </a:lnSpc>
              <a:buClr>
                <a:schemeClr val="tx1"/>
              </a:buClr>
            </a:pP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extra-</a:t>
            </a:r>
            <a:r>
              <a:rPr kumimoji="1" lang="en-US" altLang="ja-JP" sz="2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polation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to </a:t>
            </a:r>
            <a:r>
              <a:rPr kumimoji="1"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endParaRPr kumimoji="1" lang="ja-JP" altLang="en-US" sz="2400" i="1" baseline="-250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221EE90C-B097-4850-B6B7-F2E3B6B3115E}"/>
              </a:ext>
            </a:extLst>
          </p:cNvPr>
          <p:cNvSpPr/>
          <p:nvPr/>
        </p:nvSpPr>
        <p:spPr>
          <a:xfrm rot="10800000">
            <a:off x="8694745" y="5773585"/>
            <a:ext cx="396815" cy="552090"/>
          </a:xfrm>
          <a:prstGeom prst="downArrow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19E6CAFF-447F-442E-803E-E10E78AE7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85837"/>
              </p:ext>
            </p:extLst>
          </p:nvPr>
        </p:nvGraphicFramePr>
        <p:xfrm>
          <a:off x="7916352" y="6326780"/>
          <a:ext cx="11842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6" name="Equation" r:id="rId4" imgW="533160" imgH="241200" progId="Equation.DSMT4">
                  <p:embed/>
                </p:oleObj>
              </mc:Choice>
              <mc:Fallback>
                <p:oleObj name="Equation" r:id="rId4" imgW="533160" imgH="241200" progId="Equation.DSMT4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CE2956B2-9D50-4113-B697-71BBB2894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352" y="6326780"/>
                        <a:ext cx="11842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709A42EE-3494-463B-97C9-56C3A1E4B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48240"/>
              </p:ext>
            </p:extLst>
          </p:nvPr>
        </p:nvGraphicFramePr>
        <p:xfrm>
          <a:off x="4370388" y="6324600"/>
          <a:ext cx="1212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19E6CAFF-447F-442E-803E-E10E78AE7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6324600"/>
                        <a:ext cx="1212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矢印: 下 14">
            <a:extLst>
              <a:ext uri="{FF2B5EF4-FFF2-40B4-BE49-F238E27FC236}">
                <a16:creationId xmlns:a16="http://schemas.microsoft.com/office/drawing/2014/main" id="{71F125C2-96C6-49DC-BE75-3B3DF0EF8440}"/>
              </a:ext>
            </a:extLst>
          </p:cNvPr>
          <p:cNvSpPr/>
          <p:nvPr/>
        </p:nvSpPr>
        <p:spPr>
          <a:xfrm rot="10800000">
            <a:off x="4792739" y="5779340"/>
            <a:ext cx="396815" cy="552090"/>
          </a:xfrm>
          <a:prstGeom prst="downArrow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A9D45B-9FAE-4783-A0F8-2729DDDC7BD2}"/>
              </a:ext>
            </a:extLst>
          </p:cNvPr>
          <p:cNvSpPr txBox="1"/>
          <p:nvPr/>
        </p:nvSpPr>
        <p:spPr>
          <a:xfrm>
            <a:off x="5758" y="4220753"/>
            <a:ext cx="5173133" cy="546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EFT-based </a:t>
            </a: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(HQET, NRQCD)</a:t>
            </a:r>
          </a:p>
          <a:p>
            <a:pPr marL="523875" indent="-2571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directly at </a:t>
            </a:r>
            <a:r>
              <a:rPr kumimoji="1" lang="en-US" altLang="ja-JP" sz="24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000" i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220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6700">
              <a:lnSpc>
                <a:spcPct val="140000"/>
              </a:lnSpc>
              <a:buClr>
                <a:schemeClr val="tx1"/>
              </a:buClr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</a:t>
            </a:r>
            <a:r>
              <a:rPr kumimoji="1" lang="ja-JP" altLang="en-US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recent FFs, </a:t>
            </a:r>
            <a:r>
              <a:rPr kumimoji="1" lang="en-US" altLang="ja-JP" sz="24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’s </a:t>
            </a:r>
            <a:endParaRPr kumimoji="1" lang="en-US" altLang="ja-JP" sz="200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23875" indent="-257175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need matching to QCD,</a:t>
            </a:r>
          </a:p>
          <a:p>
            <a:pPr marL="266700">
              <a:lnSpc>
                <a:spcPct val="110000"/>
              </a:lnSpc>
              <a:buClr>
                <a:schemeClr val="tx1"/>
              </a:buClr>
            </a:pP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often perturbative</a:t>
            </a:r>
            <a:endParaRPr kumimoji="1" lang="ja-JP" altLang="en-US" sz="2000" dirty="0">
              <a:solidFill>
                <a:srgbClr val="3333FF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A826133-191E-493F-AAFC-0E98A820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52996C-35BF-459E-BDF4-3969E4E28C7B}"/>
              </a:ext>
            </a:extLst>
          </p:cNvPr>
          <p:cNvSpPr txBox="1"/>
          <p:nvPr/>
        </p:nvSpPr>
        <p:spPr>
          <a:xfrm>
            <a:off x="-1" y="3365727"/>
            <a:ext cx="3787001" cy="6178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975">
              <a:lnSpc>
                <a:spcPct val="110000"/>
              </a:lnSpc>
              <a:buClr>
                <a:schemeClr val="accent1"/>
              </a:buClr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⇒ 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@ </a:t>
            </a:r>
            <a:r>
              <a:rPr kumimoji="1"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5-10 </a:t>
            </a:r>
            <a:r>
              <a:rPr kumimoji="1" lang="en-US" altLang="ja-JP" sz="2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yrs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(?)</a:t>
            </a:r>
            <a:endParaRPr kumimoji="1" lang="ja-JP" altLang="en-US" sz="2000" i="1" baseline="-250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decay constants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46BF05-4A50-4068-9130-100E6E0F6043}"/>
              </a:ext>
            </a:extLst>
          </p:cNvPr>
          <p:cNvSpPr txBox="1"/>
          <p:nvPr/>
        </p:nvSpPr>
        <p:spPr>
          <a:xfrm>
            <a:off x="9787" y="5179767"/>
            <a:ext cx="9144000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49263" indent="-3556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600" i="1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6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6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26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fully controlled,  </a:t>
            </a:r>
            <a:r>
              <a:rPr kumimoji="1" lang="en-US" altLang="ja-JP" sz="26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kumimoji="1" lang="en-US" altLang="ja-JP" sz="26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6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6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6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6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0.6% 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⇔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/2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2%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(HFAG ’16)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325C204-FFA5-466B-B1C9-FE4105739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5" t="2527" r="2911" b="3638"/>
          <a:stretch/>
        </p:blipFill>
        <p:spPr>
          <a:xfrm>
            <a:off x="4709732" y="1155258"/>
            <a:ext cx="4209853" cy="35332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C005C0-01CE-4847-A031-7FBBA857A4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8" t="253" r="3049" b="2931"/>
          <a:stretch/>
        </p:blipFill>
        <p:spPr>
          <a:xfrm>
            <a:off x="226667" y="1149929"/>
            <a:ext cx="4248000" cy="3564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FCFEBC-454C-43D5-9093-9D5B133CE58F}"/>
              </a:ext>
            </a:extLst>
          </p:cNvPr>
          <p:cNvSpPr txBox="1"/>
          <p:nvPr/>
        </p:nvSpPr>
        <p:spPr>
          <a:xfrm>
            <a:off x="367707" y="802492"/>
            <a:ext cx="6659584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Flavor Lattice Averaging Group (FLAG)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1607.00299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2A75E4-227B-4A11-AD4F-9D1A7F0EB790}"/>
              </a:ext>
            </a:extLst>
          </p:cNvPr>
          <p:cNvSpPr txBox="1"/>
          <p:nvPr/>
        </p:nvSpPr>
        <p:spPr>
          <a:xfrm>
            <a:off x="350772" y="4696532"/>
            <a:ext cx="8640826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 RBC/UKQCD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1701.02644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      + ETM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1603.0430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 New!          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5EEC91-4AF1-4BDF-B855-6728D954F652}"/>
              </a:ext>
            </a:extLst>
          </p:cNvPr>
          <p:cNvSpPr txBox="1"/>
          <p:nvPr/>
        </p:nvSpPr>
        <p:spPr>
          <a:xfrm>
            <a:off x="0" y="5732360"/>
            <a:ext cx="9144000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49263" indent="-3556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600" i="1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6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6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26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en-US" altLang="ja-JP" sz="26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kumimoji="1" lang="en-US" altLang="ja-JP" sz="26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6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6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6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6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≲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2% 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⇔</a:t>
            </a:r>
            <a:r>
              <a:rPr kumimoji="1"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ΔBR/2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3%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(Belle II, 50 ab</a:t>
            </a:r>
            <a:r>
              <a:rPr kumimoji="1" lang="en-US" altLang="ja-JP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518191-EB11-4CAD-88D1-3D3E643C3D90}"/>
              </a:ext>
            </a:extLst>
          </p:cNvPr>
          <p:cNvSpPr txBox="1"/>
          <p:nvPr/>
        </p:nvSpPr>
        <p:spPr>
          <a:xfrm>
            <a:off x="5756" y="6316078"/>
            <a:ext cx="9144000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49263" indent="-3556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competitive to </a:t>
            </a:r>
            <a:r>
              <a:rPr kumimoji="1" lang="en-US" altLang="ja-JP" sz="22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expr’t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isospin </a:t>
            </a:r>
            <a:r>
              <a:rPr kumimoji="1" lang="en-US" altLang="ja-JP" sz="22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corr.s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becoming relevant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6EC46A-5128-48F8-9B70-BA1AC03B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semileptonic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F20F56-CF80-49A5-9527-F66CDE3B7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" t="2395" r="3906" b="2742"/>
          <a:stretch/>
        </p:blipFill>
        <p:spPr>
          <a:xfrm>
            <a:off x="94417" y="1228591"/>
            <a:ext cx="6824622" cy="426538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911FB6-A25D-42C2-92FC-5357AC94F271}"/>
              </a:ext>
            </a:extLst>
          </p:cNvPr>
          <p:cNvSpPr txBox="1"/>
          <p:nvPr/>
        </p:nvSpPr>
        <p:spPr>
          <a:xfrm>
            <a:off x="177925" y="916020"/>
            <a:ext cx="5149449" cy="524587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6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:  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new analysis by FLAG ‘16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4FCDE7-93A4-4F31-A171-815A67DEB5C3}"/>
              </a:ext>
            </a:extLst>
          </p:cNvPr>
          <p:cNvSpPr txBox="1"/>
          <p:nvPr/>
        </p:nvSpPr>
        <p:spPr>
          <a:xfrm>
            <a:off x="6962165" y="1444251"/>
            <a:ext cx="2061067" cy="50802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LQCD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 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expr’t</a:t>
            </a:r>
            <a:endParaRPr kumimoji="1" lang="en-US" altLang="ja-JP" sz="2000" baseline="-25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70AEB4-DBFD-4EAD-937B-144ACA14C9CB}"/>
              </a:ext>
            </a:extLst>
          </p:cNvPr>
          <p:cNvSpPr txBox="1"/>
          <p:nvPr/>
        </p:nvSpPr>
        <p:spPr>
          <a:xfrm>
            <a:off x="6959297" y="1973143"/>
            <a:ext cx="2061067" cy="3236839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modern studies</a:t>
            </a:r>
          </a:p>
          <a:p>
            <a:pPr>
              <a:buClr>
                <a:schemeClr val="accent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by 1-2 groups</a:t>
            </a:r>
          </a:p>
          <a:p>
            <a:pPr>
              <a:lnSpc>
                <a:spcPct val="160000"/>
              </a:lnSpc>
              <a:buClr>
                <a:schemeClr val="accent1"/>
              </a:buClr>
            </a:pPr>
            <a:r>
              <a:rPr kumimoji="1" lang="en-US" altLang="ja-JP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</a:p>
          <a:p>
            <a:pPr>
              <a:buClr>
                <a:schemeClr val="accent1"/>
              </a:buClr>
            </a:pP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RBC/UKQCD ‘15</a:t>
            </a:r>
          </a:p>
          <a:p>
            <a:pPr>
              <a:buClr>
                <a:schemeClr val="accent1"/>
              </a:buClr>
            </a:pP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FNAL/MILC ‘15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kumimoji="1" lang="en-US" altLang="ja-JP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</a:p>
          <a:p>
            <a:pPr>
              <a:buClr>
                <a:schemeClr val="accent1"/>
              </a:buClr>
            </a:pP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FNAL/MILC ‘15</a:t>
            </a:r>
          </a:p>
          <a:p>
            <a:pPr>
              <a:buClr>
                <a:schemeClr val="accent1"/>
              </a:buClr>
            </a:pP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HPQCD ‘15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kumimoji="1" lang="en-US" altLang="ja-JP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D*</a:t>
            </a:r>
          </a:p>
          <a:p>
            <a:pPr>
              <a:buClr>
                <a:schemeClr val="accent1"/>
              </a:buClr>
            </a:pP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FNAL/MILC ‘15</a:t>
            </a:r>
          </a:p>
          <a:p>
            <a:pPr>
              <a:buClr>
                <a:schemeClr val="accent1"/>
              </a:buClr>
            </a:pP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B72526-12AB-461D-9767-18CB94096553}"/>
              </a:ext>
            </a:extLst>
          </p:cNvPr>
          <p:cNvSpPr txBox="1"/>
          <p:nvPr/>
        </p:nvSpPr>
        <p:spPr>
          <a:xfrm>
            <a:off x="0" y="5559884"/>
            <a:ext cx="9144000" cy="614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expect new studies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e.g.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JLQCD, FNAL/MILC @ Lat’17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BSM, rare decays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: </a:t>
            </a:r>
            <a:r>
              <a:rPr kumimoji="1"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e.g.</a:t>
            </a:r>
            <a:r>
              <a:rPr kumimoji="1" lang="en-US" altLang="ja-JP" sz="2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2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FNAL/MILC 1507.01618 </a:t>
            </a:r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4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 </a:t>
            </a:r>
            <a:r>
              <a:rPr kumimoji="1" lang="en-US" altLang="ja-JP" sz="24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* 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@ nonzero recoil 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2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dw</a:t>
            </a:r>
            <a:r>
              <a:rPr kumimoji="1" lang="ja-JP" altLang="en-US" sz="2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∝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w</a:t>
            </a:r>
            <a:r>
              <a:rPr kumimoji="1" lang="en-US" altLang="ja-JP" sz="22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-1)</a:t>
            </a:r>
            <a:r>
              <a:rPr kumimoji="1" lang="en-US" altLang="ja-JP" sz="22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1/2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 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cf</a:t>
            </a:r>
            <a:r>
              <a:rPr kumimoji="1" lang="en-US" altLang="ja-JP" sz="2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FNAL/MILC @ Lat’17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</a:pP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211D1-D70B-4AE6-A1DD-3710C0AC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243EC9A-ACBC-4120-936B-666646CD3C1D}"/>
              </a:ext>
            </a:extLst>
          </p:cNvPr>
          <p:cNvSpPr/>
          <p:nvPr/>
        </p:nvSpPr>
        <p:spPr>
          <a:xfrm rot="21142759">
            <a:off x="5267335" y="5841692"/>
            <a:ext cx="3164059" cy="61064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in a few years …</a:t>
            </a:r>
            <a:endParaRPr kumimoji="1" lang="ja-JP" altLang="en-US" sz="22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3241DF47-A53C-49E0-99D8-589882D32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87194"/>
              </p:ext>
            </p:extLst>
          </p:nvPr>
        </p:nvGraphicFramePr>
        <p:xfrm>
          <a:off x="2332039" y="1973143"/>
          <a:ext cx="629894" cy="4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EBFF0793-A54C-43CE-B737-F5FE8C240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9" y="1973143"/>
                        <a:ext cx="629894" cy="4489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34C0C3F6-1C98-4845-9BC9-DC66A88D1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07134"/>
              </p:ext>
            </p:extLst>
          </p:nvPr>
        </p:nvGraphicFramePr>
        <p:xfrm>
          <a:off x="1244036" y="4014386"/>
          <a:ext cx="629894" cy="4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3241DF47-A53C-49E0-99D8-589882D32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36" y="4014386"/>
                        <a:ext cx="629894" cy="4489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7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683594-C673-4C7A-A1C3-3C031A13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3C7C8-91FB-48B1-9BF9-BDCBB5004823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lattice </a:t>
            </a:r>
            <a:r>
              <a:rPr kumimoji="1" lang="en-US" altLang="ja-JP" sz="4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regularization of 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QCD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EF424F-40BA-48E5-B8E5-CFBCDDF8EEFF}"/>
              </a:ext>
            </a:extLst>
          </p:cNvPr>
          <p:cNvSpPr txBox="1"/>
          <p:nvPr/>
        </p:nvSpPr>
        <p:spPr>
          <a:xfrm>
            <a:off x="3753016" y="3251760"/>
            <a:ext cx="5331674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200" u="sng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control of stat. and sys. uncertainties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finite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unphysical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200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kumimoji="1" lang="ja-JP" altLang="en-US" sz="2200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6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200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E16DF2-1F7E-41FE-8C7B-54150CA0E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686" r="3644" b="373"/>
          <a:stretch/>
        </p:blipFill>
        <p:spPr>
          <a:xfrm>
            <a:off x="177798" y="1486398"/>
            <a:ext cx="2772000" cy="2988000"/>
          </a:xfrm>
          <a:prstGeom prst="rect">
            <a:avLst/>
          </a:prstGeom>
        </p:spPr>
      </p:pic>
      <p:sp>
        <p:nvSpPr>
          <p:cNvPr id="6" name="右中かっこ 5">
            <a:extLst>
              <a:ext uri="{FF2B5EF4-FFF2-40B4-BE49-F238E27FC236}">
                <a16:creationId xmlns:a16="http://schemas.microsoft.com/office/drawing/2014/main" id="{EDF1CED7-2F92-47DA-B513-E4D747546221}"/>
              </a:ext>
            </a:extLst>
          </p:cNvPr>
          <p:cNvSpPr/>
          <p:nvPr/>
        </p:nvSpPr>
        <p:spPr>
          <a:xfrm rot="60000">
            <a:off x="2972628" y="2987090"/>
            <a:ext cx="144000" cy="684000"/>
          </a:xfrm>
          <a:prstGeom prst="rightBrace">
            <a:avLst>
              <a:gd name="adj1" fmla="val 5968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7FF45C86-383A-4D1D-AE1B-3019133AE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80466"/>
              </p:ext>
            </p:extLst>
          </p:nvPr>
        </p:nvGraphicFramePr>
        <p:xfrm>
          <a:off x="3148748" y="3173515"/>
          <a:ext cx="2825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39ED77F9-BE4E-4D61-9C41-772791EA3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748" y="3173515"/>
                        <a:ext cx="2825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A2D61F48-4B32-448E-9141-32A2C4666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41228"/>
              </p:ext>
            </p:extLst>
          </p:nvPr>
        </p:nvGraphicFramePr>
        <p:xfrm>
          <a:off x="1760758" y="833498"/>
          <a:ext cx="3111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D0883F06-76D3-425B-B5C7-78E8E6766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758" y="833498"/>
                        <a:ext cx="3111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中かっこ 8">
            <a:extLst>
              <a:ext uri="{FF2B5EF4-FFF2-40B4-BE49-F238E27FC236}">
                <a16:creationId xmlns:a16="http://schemas.microsoft.com/office/drawing/2014/main" id="{E70369E6-2B26-4F60-AFE8-5710758BD4BA}"/>
              </a:ext>
            </a:extLst>
          </p:cNvPr>
          <p:cNvSpPr/>
          <p:nvPr/>
        </p:nvSpPr>
        <p:spPr>
          <a:xfrm rot="16320000">
            <a:off x="1825280" y="368437"/>
            <a:ext cx="139844" cy="1980000"/>
          </a:xfrm>
          <a:prstGeom prst="rightBrace">
            <a:avLst>
              <a:gd name="adj1" fmla="val 5968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4984987B-450B-4DE5-9A80-80AF49FE8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82372"/>
              </p:ext>
            </p:extLst>
          </p:nvPr>
        </p:nvGraphicFramePr>
        <p:xfrm>
          <a:off x="3480189" y="1232446"/>
          <a:ext cx="5528428" cy="65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" name="Equation" r:id="rId8" imgW="2349360" imgH="279360" progId="Equation.DSMT4">
                  <p:embed/>
                </p:oleObj>
              </mc:Choice>
              <mc:Fallback>
                <p:oleObj name="Equation" r:id="rId8" imgW="2349360" imgH="279360" progId="Equation.DSMT4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F9D7D9EC-F58F-4C1C-B2A2-323ED87A03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189" y="1232446"/>
                        <a:ext cx="5528428" cy="656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EB8B49B-D8FF-4E63-B7B5-6E35133BCBC7}"/>
              </a:ext>
            </a:extLst>
          </p:cNvPr>
          <p:cNvGrpSpPr/>
          <p:nvPr/>
        </p:nvGrpSpPr>
        <p:grpSpPr>
          <a:xfrm>
            <a:off x="3912849" y="2196000"/>
            <a:ext cx="5019520" cy="734067"/>
            <a:chOff x="3912849" y="2196000"/>
            <a:chExt cx="5019520" cy="73406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701D9BDF-68EF-4B39-905E-783AA0F08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 t="686" r="3644" b="11102"/>
            <a:stretch/>
          </p:blipFill>
          <p:spPr>
            <a:xfrm>
              <a:off x="3912849" y="2196000"/>
              <a:ext cx="763826" cy="734067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2D4D46D-0653-4839-804B-7A58AC0C4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 t="686" r="3644" b="11102"/>
            <a:stretch/>
          </p:blipFill>
          <p:spPr>
            <a:xfrm>
              <a:off x="4832996" y="2196000"/>
              <a:ext cx="763826" cy="73406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D5B176D-E470-49E6-859F-E8C382108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 t="686" r="3644" b="11102"/>
            <a:stretch/>
          </p:blipFill>
          <p:spPr>
            <a:xfrm>
              <a:off x="5787651" y="2196000"/>
              <a:ext cx="763826" cy="734067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367CBAC-59BB-45CA-8AE5-5F41AC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 t="686" r="3644" b="11102"/>
            <a:stretch/>
          </p:blipFill>
          <p:spPr>
            <a:xfrm>
              <a:off x="6722185" y="2196000"/>
              <a:ext cx="763826" cy="73406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8514BAC-F2C6-405B-89B7-1949B6CC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 t="686" r="3644" b="11102"/>
            <a:stretch/>
          </p:blipFill>
          <p:spPr>
            <a:xfrm>
              <a:off x="8168543" y="2196000"/>
              <a:ext cx="763826" cy="73406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530704E-20C3-4F62-94C8-405D238ED925}"/>
                </a:ext>
              </a:extLst>
            </p:cNvPr>
            <p:cNvSpPr txBox="1"/>
            <p:nvPr/>
          </p:nvSpPr>
          <p:spPr>
            <a:xfrm>
              <a:off x="7618816" y="2316184"/>
              <a:ext cx="428959" cy="5029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</a:p>
          </p:txBody>
        </p:sp>
      </p:grpSp>
      <p:pic>
        <p:nvPicPr>
          <p:cNvPr id="18" name="Picture 6" descr="C:\Users\takashi\Desktop\3ioSu.jpg">
            <a:extLst>
              <a:ext uri="{FF2B5EF4-FFF2-40B4-BE49-F238E27FC236}">
                <a16:creationId xmlns:a16="http://schemas.microsoft.com/office/drawing/2014/main" id="{ACFE7754-55DF-4D2D-ABD0-AACAC1BE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42" y="4602552"/>
            <a:ext cx="3002087" cy="20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akashi\Desktop\image_02-thumb-358x334-1220.jpg">
            <a:extLst>
              <a:ext uri="{FF2B5EF4-FFF2-40B4-BE49-F238E27FC236}">
                <a16:creationId xmlns:a16="http://schemas.microsoft.com/office/drawing/2014/main" id="{BA2B6306-66E8-486E-A880-F382DB6D8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7244"/>
          <a:stretch/>
        </p:blipFill>
        <p:spPr bwMode="auto">
          <a:xfrm>
            <a:off x="71999" y="4597879"/>
            <a:ext cx="2058453" cy="211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akashi\Desktop\Belle.jpg">
            <a:extLst>
              <a:ext uri="{FF2B5EF4-FFF2-40B4-BE49-F238E27FC236}">
                <a16:creationId xmlns:a16="http://schemas.microsoft.com/office/drawing/2014/main" id="{61C6B8DF-FDD3-45E1-A6D0-14C0B88FC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r="648"/>
          <a:stretch/>
        </p:blipFill>
        <p:spPr bwMode="auto">
          <a:xfrm>
            <a:off x="4482186" y="4582427"/>
            <a:ext cx="1513171" cy="11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kashi\Desktop\lhcb-large.jpg">
            <a:extLst>
              <a:ext uri="{FF2B5EF4-FFF2-40B4-BE49-F238E27FC236}">
                <a16:creationId xmlns:a16="http://schemas.microsoft.com/office/drawing/2014/main" id="{DADDD0B1-7618-4B71-B7C3-D06DDA8E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35" y="5674708"/>
            <a:ext cx="1535501" cy="10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7BB8856-894C-4CFD-B48E-652C367737B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8436" r="3338" b="3419"/>
          <a:stretch/>
        </p:blipFill>
        <p:spPr>
          <a:xfrm>
            <a:off x="2181710" y="4582053"/>
            <a:ext cx="2298702" cy="2136822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FCD322F-8B87-4B3F-8B37-C9A45A3C7B0A}"/>
              </a:ext>
            </a:extLst>
          </p:cNvPr>
          <p:cNvSpPr/>
          <p:nvPr/>
        </p:nvSpPr>
        <p:spPr>
          <a:xfrm>
            <a:off x="6176515" y="6228000"/>
            <a:ext cx="2916000" cy="516344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talk by </a:t>
            </a:r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Heng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-Tong DING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F7444E1-2102-49B4-B179-B8874B58673E}"/>
              </a:ext>
            </a:extLst>
          </p:cNvPr>
          <p:cNvSpPr/>
          <p:nvPr/>
        </p:nvSpPr>
        <p:spPr>
          <a:xfrm>
            <a:off x="2197495" y="6228000"/>
            <a:ext cx="3763357" cy="516344"/>
          </a:xfrm>
          <a:prstGeom prst="roundRect">
            <a:avLst/>
          </a:prstGeom>
          <a:solidFill>
            <a:schemeClr val="tx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subjectively selected highlights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スライド番号プレースホルダー 33">
            <a:extLst>
              <a:ext uri="{FF2B5EF4-FFF2-40B4-BE49-F238E27FC236}">
                <a16:creationId xmlns:a16="http://schemas.microsoft.com/office/drawing/2014/main" id="{3ACC55B8-CDF1-4917-988E-FA3D7F518D1F}"/>
              </a:ext>
            </a:extLst>
          </p:cNvPr>
          <p:cNvSpPr txBox="1">
            <a:spLocks/>
          </p:cNvSpPr>
          <p:nvPr/>
        </p:nvSpPr>
        <p:spPr>
          <a:xfrm>
            <a:off x="7027290" y="590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BC010C-9E17-40EF-BDDD-7C1BFAEF8B4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62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exclusive vs inclusive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3C87D-97A4-4BCD-8653-02A3F3BF5389}"/>
              </a:ext>
            </a:extLst>
          </p:cNvPr>
          <p:cNvSpPr txBox="1"/>
          <p:nvPr/>
        </p:nvSpPr>
        <p:spPr>
          <a:xfrm>
            <a:off x="0" y="6254907"/>
            <a:ext cx="9144000" cy="5426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other excl. modes may help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/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inclusive decays on the lattice?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5376CD7-0A09-48FE-B047-930DBDA641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4768" r="32819" b="13715"/>
          <a:stretch/>
        </p:blipFill>
        <p:spPr>
          <a:xfrm>
            <a:off x="90623" y="895513"/>
            <a:ext cx="5093857" cy="4907949"/>
          </a:xfrm>
          <a:prstGeom prst="rect">
            <a:avLst/>
          </a:prstGeom>
        </p:spPr>
      </p:pic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23BB02E0-8DDB-4205-AC90-B55656156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423275"/>
              </p:ext>
            </p:extLst>
          </p:nvPr>
        </p:nvGraphicFramePr>
        <p:xfrm>
          <a:off x="1254216" y="5794432"/>
          <a:ext cx="1325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5" imgW="596880" imgH="177480" progId="Equation.DSMT4">
                  <p:embed/>
                </p:oleObj>
              </mc:Choice>
              <mc:Fallback>
                <p:oleObj name="Equation" r:id="rId5" imgW="596880" imgH="177480" progId="Equation.DSMT4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493D2C18-147A-4C8C-A9CC-6BD159F24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216" y="5794432"/>
                        <a:ext cx="1325562" cy="3952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4E61002E-1200-4570-8B53-04ABFECB19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24372"/>
              </p:ext>
            </p:extLst>
          </p:nvPr>
        </p:nvGraphicFramePr>
        <p:xfrm>
          <a:off x="3197762" y="5770830"/>
          <a:ext cx="1404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23BB02E0-8DDB-4205-AC90-B55656156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62" y="5770830"/>
                        <a:ext cx="1404000" cy="46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605982E-E4D6-4701-B022-4FA759AFEA6B}"/>
              </a:ext>
            </a:extLst>
          </p:cNvPr>
          <p:cNvCxnSpPr/>
          <p:nvPr/>
        </p:nvCxnSpPr>
        <p:spPr>
          <a:xfrm>
            <a:off x="1159330" y="3269411"/>
            <a:ext cx="0" cy="1181819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34784A0F-052F-45A2-B4D7-A5577EFA3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151964"/>
              </p:ext>
            </p:extLst>
          </p:nvPr>
        </p:nvGraphicFramePr>
        <p:xfrm>
          <a:off x="1249363" y="3409950"/>
          <a:ext cx="13827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9" imgW="622080" imgH="177480" progId="Equation.DSMT4">
                  <p:embed/>
                </p:oleObj>
              </mc:Choice>
              <mc:Fallback>
                <p:oleObj name="Equation" r:id="rId9" imgW="622080" imgH="17748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23BB02E0-8DDB-4205-AC90-B55656156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3409950"/>
                        <a:ext cx="1382712" cy="3952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93B13E0-0C2C-420D-8941-601B01156F70}"/>
              </a:ext>
            </a:extLst>
          </p:cNvPr>
          <p:cNvCxnSpPr/>
          <p:nvPr/>
        </p:nvCxnSpPr>
        <p:spPr>
          <a:xfrm>
            <a:off x="3356188" y="3922137"/>
            <a:ext cx="0" cy="90000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5D65CAAF-6DE6-4C57-99ED-CC3BE95BC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204847"/>
              </p:ext>
            </p:extLst>
          </p:nvPr>
        </p:nvGraphicFramePr>
        <p:xfrm>
          <a:off x="1219468" y="2479675"/>
          <a:ext cx="1404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34784A0F-052F-45A2-B4D7-A5577EFA30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468" y="2479675"/>
                        <a:ext cx="1404000" cy="46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CDDD6C89-CA21-4157-A47A-06B6C6926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38008"/>
              </p:ext>
            </p:extLst>
          </p:nvPr>
        </p:nvGraphicFramePr>
        <p:xfrm>
          <a:off x="3502446" y="4156496"/>
          <a:ext cx="143290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13" imgW="672840" imgH="203040" progId="Equation.DSMT4">
                  <p:embed/>
                </p:oleObj>
              </mc:Choice>
              <mc:Fallback>
                <p:oleObj name="Equation" r:id="rId13" imgW="672840" imgH="203040" progId="Equation.DSMT4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34784A0F-052F-45A2-B4D7-A5577EFA30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446" y="4156496"/>
                        <a:ext cx="1432901" cy="432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1FA0ED7-7189-4590-BD34-00CBDD68392C}"/>
              </a:ext>
            </a:extLst>
          </p:cNvPr>
          <p:cNvGrpSpPr/>
          <p:nvPr/>
        </p:nvGrpSpPr>
        <p:grpSpPr>
          <a:xfrm>
            <a:off x="5237252" y="1453338"/>
            <a:ext cx="3916535" cy="4536140"/>
            <a:chOff x="5237252" y="1453338"/>
            <a:chExt cx="3916535" cy="4536140"/>
          </a:xfrm>
        </p:grpSpPr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E2ECF37E-CB67-47FD-8A46-8867CEEABF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7252" y="1627519"/>
              <a:ext cx="0" cy="2528977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E4D10FC-D2B6-472B-A421-1E99A9F51329}"/>
                </a:ext>
              </a:extLst>
            </p:cNvPr>
            <p:cNvSpPr txBox="1"/>
            <p:nvPr/>
          </p:nvSpPr>
          <p:spPr>
            <a:xfrm>
              <a:off x="5365630" y="2023258"/>
              <a:ext cx="3788157" cy="8556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Bigi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-Gambino-Schacht ’17</a:t>
              </a:r>
            </a:p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w/ new Belle data ‘17</a:t>
              </a:r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361950" indent="-180975">
                <a:lnSpc>
                  <a:spcPct val="14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 </a:t>
              </a:r>
              <a:r>
                <a:rPr kumimoji="1" lang="en-US" altLang="ja-JP" sz="20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param.s</a:t>
              </a: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for </a:t>
              </a:r>
              <a:r>
                <a:rPr kumimoji="1" lang="en-US" altLang="ja-JP" sz="2400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w</a:t>
              </a: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-dep.</a:t>
              </a:r>
            </a:p>
            <a:p>
              <a:pPr marL="93662">
                <a:lnSpc>
                  <a:spcPct val="140000"/>
                </a:lnSpc>
                <a:buClr>
                  <a:schemeClr val="tx1"/>
                </a:buClr>
              </a:pP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 </a:t>
              </a:r>
              <a:r>
                <a: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⇒ </a:t>
              </a: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systematic shift in </a:t>
              </a:r>
              <a:r>
                <a:rPr kumimoji="1" lang="en-US" altLang="ja-JP" sz="20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|</a:t>
              </a:r>
              <a:r>
                <a:rPr kumimoji="1" lang="en-US" altLang="ja-JP" sz="2000" dirty="0" err="1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V</a:t>
              </a:r>
              <a:r>
                <a:rPr kumimoji="1" lang="en-US" altLang="ja-JP" sz="2000" i="1" baseline="-25000" dirty="0" err="1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cb</a:t>
              </a:r>
              <a:r>
                <a:rPr kumimoji="1" lang="en-US" altLang="ja-JP" sz="20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|</a:t>
              </a:r>
            </a:p>
            <a:p>
              <a:pPr marL="93662">
                <a:lnSpc>
                  <a:spcPct val="140000"/>
                </a:lnSpc>
                <a:buClr>
                  <a:schemeClr val="tx1"/>
                </a:buClr>
              </a:pPr>
              <a:r>
                <a:rPr kumimoji="1" lang="ja-JP" altLang="en-US" sz="20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　⇔ 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LQCD @ nonzero recoil</a:t>
              </a:r>
              <a:endPara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オブジェクト 19">
              <a:extLst>
                <a:ext uri="{FF2B5EF4-FFF2-40B4-BE49-F238E27FC236}">
                  <a16:creationId xmlns:a16="http://schemas.microsoft.com/office/drawing/2014/main" id="{54D114AD-4A00-4F57-8810-D270405EA5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024200"/>
                </p:ext>
              </p:extLst>
            </p:nvPr>
          </p:nvGraphicFramePr>
          <p:xfrm>
            <a:off x="5535400" y="1453338"/>
            <a:ext cx="1432901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1" name="Equation" r:id="rId15" imgW="672840" imgH="203040" progId="Equation.DSMT4">
                    <p:embed/>
                  </p:oleObj>
                </mc:Choice>
                <mc:Fallback>
                  <p:oleObj name="Equation" r:id="rId15" imgW="672840" imgH="203040" progId="Equation.DSMT4">
                    <p:embed/>
                    <p:pic>
                      <p:nvPicPr>
                        <p:cNvPr id="15" name="オブジェクト 14">
                          <a:extLst>
                            <a:ext uri="{FF2B5EF4-FFF2-40B4-BE49-F238E27FC236}">
                              <a16:creationId xmlns:a16="http://schemas.microsoft.com/office/drawing/2014/main" id="{CDDD6C89-CA21-4157-A47A-06B6C69263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5400" y="1453338"/>
                          <a:ext cx="1432901" cy="432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4640CCF-A7BA-44EA-8C46-D09087C00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71744" y="4363393"/>
              <a:ext cx="3230715" cy="1626085"/>
            </a:xfrm>
            <a:prstGeom prst="rect">
              <a:avLst/>
            </a:prstGeom>
          </p:spPr>
        </p:pic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EEB31F-CBA1-4B2E-A0F0-7C4E4CD5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25D946EF-0B44-4EAE-A64B-FBD8AEFA2134}"/>
              </a:ext>
            </a:extLst>
          </p:cNvPr>
          <p:cNvSpPr/>
          <p:nvPr/>
        </p:nvSpPr>
        <p:spPr>
          <a:xfrm>
            <a:off x="390090" y="5526158"/>
            <a:ext cx="4794390" cy="808938"/>
          </a:xfrm>
          <a:prstGeom prst="ellipse">
            <a:avLst/>
          </a:prstGeom>
          <a:noFill/>
          <a:ln w="152400">
            <a:solidFill>
              <a:srgbClr val="3399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2CE92C6-B07B-41B4-93CC-55EDD3BDFB13}"/>
              </a:ext>
            </a:extLst>
          </p:cNvPr>
          <p:cNvSpPr/>
          <p:nvPr/>
        </p:nvSpPr>
        <p:spPr>
          <a:xfrm rot="5400000">
            <a:off x="3612638" y="2449881"/>
            <a:ext cx="3235172" cy="1042059"/>
          </a:xfrm>
          <a:prstGeom prst="ellipse">
            <a:avLst/>
          </a:prstGeom>
          <a:noFill/>
          <a:ln w="152400">
            <a:solidFill>
              <a:srgbClr val="FF7C80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9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non “conventional” modes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E7067D-9686-4066-A19E-408184BDBE15}"/>
              </a:ext>
            </a:extLst>
          </p:cNvPr>
          <p:cNvSpPr txBox="1"/>
          <p:nvPr/>
        </p:nvSpPr>
        <p:spPr>
          <a:xfrm>
            <a:off x="0" y="6177265"/>
            <a:ext cx="9144000" cy="534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key =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feasibility of precision experiments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σ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BGs, 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ν</a:t>
            </a:r>
            <a:endParaRPr kumimoji="1" lang="ja-JP" altLang="en-US" sz="26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8AD52F2-ED71-4E9F-A087-5D3CC91931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7" t="802" r="4778" b="1732"/>
          <a:stretch/>
        </p:blipFill>
        <p:spPr>
          <a:xfrm>
            <a:off x="4572000" y="1434026"/>
            <a:ext cx="4414551" cy="33689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6C82990-DA46-4559-9A7C-FA4C05CF1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5" t="3131" r="770" b="2923"/>
          <a:stretch/>
        </p:blipFill>
        <p:spPr>
          <a:xfrm>
            <a:off x="83618" y="1388675"/>
            <a:ext cx="4428000" cy="360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2A4B94-0693-4219-A3DE-999FAE0E83CC}"/>
              </a:ext>
            </a:extLst>
          </p:cNvPr>
          <p:cNvSpPr txBox="1"/>
          <p:nvPr/>
        </p:nvSpPr>
        <p:spPr>
          <a:xfrm>
            <a:off x="177925" y="855639"/>
            <a:ext cx="4187041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RBC/UKQCD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1501.05373</a:t>
            </a:r>
            <a:endParaRPr kumimoji="1" lang="en-US" altLang="ja-JP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EBE833-35B3-4702-B876-482857059FB9}"/>
              </a:ext>
            </a:extLst>
          </p:cNvPr>
          <p:cNvSpPr txBox="1"/>
          <p:nvPr/>
        </p:nvSpPr>
        <p:spPr>
          <a:xfrm>
            <a:off x="5419898" y="852771"/>
            <a:ext cx="3525691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HPQCD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1703.09728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  <a:endParaRPr kumimoji="1" lang="en-US" altLang="ja-JP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493D2C18-147A-4C8C-A9CC-6BD159F24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34797"/>
              </p:ext>
            </p:extLst>
          </p:nvPr>
        </p:nvGraphicFramePr>
        <p:xfrm>
          <a:off x="1893980" y="3753716"/>
          <a:ext cx="1495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5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CE2956B2-9D50-4113-B697-71BBB2894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980" y="3753716"/>
                        <a:ext cx="1495425" cy="5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9CC8276C-362E-455A-8BDD-54DFB6BD9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36950"/>
              </p:ext>
            </p:extLst>
          </p:nvPr>
        </p:nvGraphicFramePr>
        <p:xfrm>
          <a:off x="1022537" y="2127363"/>
          <a:ext cx="1087806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6" name="Equation" r:id="rId8" imgW="596880" imgH="177480" progId="Equation.DSMT4">
                  <p:embed/>
                </p:oleObj>
              </mc:Choice>
              <mc:Fallback>
                <p:oleObj name="Equation" r:id="rId8" imgW="596880" imgH="177480" progId="Equation.DSMT4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493D2C18-147A-4C8C-A9CC-6BD159F24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537" y="2127363"/>
                        <a:ext cx="1087806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1F3DEEDA-A2B8-4B0C-9A55-517B1B460153}"/>
              </a:ext>
            </a:extLst>
          </p:cNvPr>
          <p:cNvCxnSpPr>
            <a:cxnSpLocks/>
          </p:cNvCxnSpPr>
          <p:nvPr/>
        </p:nvCxnSpPr>
        <p:spPr>
          <a:xfrm flipH="1" flipV="1">
            <a:off x="1566440" y="3615889"/>
            <a:ext cx="297349" cy="24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56DC8D0C-3E83-4EBD-97DC-66EB92688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18566"/>
              </p:ext>
            </p:extLst>
          </p:nvPr>
        </p:nvGraphicFramePr>
        <p:xfrm>
          <a:off x="5240338" y="2451100"/>
          <a:ext cx="1581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7"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493D2C18-147A-4C8C-A9CC-6BD159F24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2451100"/>
                        <a:ext cx="1581150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2DB3A8-25A2-49B9-B115-0A465D954B1C}"/>
              </a:ext>
            </a:extLst>
          </p:cNvPr>
          <p:cNvSpPr txBox="1"/>
          <p:nvPr/>
        </p:nvSpPr>
        <p:spPr>
          <a:xfrm>
            <a:off x="14384" y="5682682"/>
            <a:ext cx="9144000" cy="614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statistics + systematics : equally or better controlled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AE926F-6FF3-4505-A989-1FC72109424B}"/>
              </a:ext>
            </a:extLst>
          </p:cNvPr>
          <p:cNvSpPr txBox="1"/>
          <p:nvPr/>
        </p:nvSpPr>
        <p:spPr>
          <a:xfrm>
            <a:off x="747587" y="4886309"/>
            <a:ext cx="3496609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 ALPHA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1601.04277 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New!    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D7CDED-39FA-4604-B41C-2C6362BB61EB}"/>
              </a:ext>
            </a:extLst>
          </p:cNvPr>
          <p:cNvSpPr txBox="1"/>
          <p:nvPr/>
        </p:nvSpPr>
        <p:spPr>
          <a:xfrm>
            <a:off x="4652464" y="4814430"/>
            <a:ext cx="4301745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 and 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decays Mathur@Lat’17</a:t>
            </a:r>
            <a:endParaRPr kumimoji="1" lang="en-US" altLang="ja-JP" sz="2000" baseline="-25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874812B5-60FC-4910-8FCA-19E64BBF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2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C3E95-830C-44DA-A8B1-F5E9E4F943B0}"/>
              </a:ext>
            </a:extLst>
          </p:cNvPr>
          <p:cNvSpPr txBox="1"/>
          <p:nvPr/>
        </p:nvSpPr>
        <p:spPr>
          <a:xfrm>
            <a:off x="6914" y="841102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semileptonic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decays provide independent determination of 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6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6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qq</a:t>
            </a:r>
            <a:r>
              <a:rPr kumimoji="1" lang="en-US" altLang="ja-JP" sz="22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’</a:t>
            </a:r>
            <a:r>
              <a:rPr kumimoji="1" lang="en-US" altLang="ja-JP" sz="26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</a:p>
          <a:p>
            <a:pPr marL="342900" indent="-257175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Detmold et al. ‘15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:  </a:t>
            </a:r>
            <a:r>
              <a:rPr kumimoji="1" lang="en-US" altLang="ja-JP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kumimoji="1" lang="en-US" altLang="ja-JP" sz="24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 </a:t>
            </a:r>
            <a:r>
              <a:rPr kumimoji="1" lang="en-US" altLang="ja-JP" sz="24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plν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kumimoji="1" lang="en-US" altLang="ja-JP" sz="24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4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 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4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cb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|/|</a:t>
            </a:r>
            <a:r>
              <a:rPr kumimoji="1" lang="en-US" altLang="ja-JP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4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ub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</a:p>
          <a:p>
            <a:pPr marL="342900" indent="-257175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Meinel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1611.09696 New!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:  </a:t>
            </a:r>
            <a:r>
              <a:rPr kumimoji="1" lang="en-US" altLang="ja-JP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kumimoji="1" lang="en-US" altLang="ja-JP" sz="24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 </a:t>
            </a:r>
            <a:r>
              <a:rPr kumimoji="1" lang="en-US" altLang="ja-JP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kumimoji="1" lang="en-US" altLang="ja-JP" sz="24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 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4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cs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</a:p>
          <a:p>
            <a:pPr marL="85725">
              <a:lnSpc>
                <a:spcPct val="140000"/>
              </a:lnSpc>
              <a:buClr>
                <a:schemeClr val="tx1"/>
              </a:buClr>
            </a:pP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D89323-C166-4A21-ADE6-A3F5D9A836D1}"/>
              </a:ext>
            </a:extLst>
          </p:cNvPr>
          <p:cNvSpPr txBox="1"/>
          <p:nvPr/>
        </p:nvSpPr>
        <p:spPr>
          <a:xfrm>
            <a:off x="8243" y="5864563"/>
            <a:ext cx="9144000" cy="690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heavy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finite 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V?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</a:p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 </a:t>
            </a: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systematics to be checked,  possible in relatively short term </a:t>
            </a:r>
            <a:endParaRPr kumimoji="1" lang="en-US" altLang="ja-JP" sz="220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66CD0A-D327-431B-9A1E-3F7E11140FE8}"/>
              </a:ext>
            </a:extLst>
          </p:cNvPr>
          <p:cNvSpPr txBox="1"/>
          <p:nvPr/>
        </p:nvSpPr>
        <p:spPr>
          <a:xfrm>
            <a:off x="0" y="2607481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4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kumimoji="1"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 </a:t>
            </a:r>
            <a:r>
              <a:rPr kumimoji="1" lang="en-US" altLang="ja-JP" sz="24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ll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rare decays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FFs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⇒ </a:t>
            </a:r>
            <a:r>
              <a:rPr kumimoji="1" lang="en-US" altLang="ja-JP" sz="24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dBR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/d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kumimoji="1" lang="en-US" altLang="ja-JP" sz="24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 </a:t>
            </a:r>
          </a:p>
          <a:p>
            <a:pPr marL="93662">
              <a:lnSpc>
                <a:spcPct val="11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angular observables</a:t>
            </a:r>
          </a:p>
          <a:p>
            <a:pPr marL="93662">
              <a:lnSpc>
                <a:spcPct val="110000"/>
              </a:lnSpc>
              <a:buClr>
                <a:schemeClr val="tx1"/>
              </a:buClr>
            </a:pP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3662">
              <a:lnSpc>
                <a:spcPct val="110000"/>
              </a:lnSpc>
              <a:buClr>
                <a:schemeClr val="tx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baryon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3844DCC-B1AF-4A5C-B5AF-04A740B50EDC}"/>
              </a:ext>
            </a:extLst>
          </p:cNvPr>
          <p:cNvGrpSpPr/>
          <p:nvPr/>
        </p:nvGrpSpPr>
        <p:grpSpPr>
          <a:xfrm>
            <a:off x="3546282" y="2364870"/>
            <a:ext cx="5501398" cy="3849313"/>
            <a:chOff x="3546282" y="2325115"/>
            <a:chExt cx="5501398" cy="384931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90A9EAC-6498-4D77-96DA-9762B4C866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4" r="1188" b="479"/>
            <a:stretch/>
          </p:blipFill>
          <p:spPr bwMode="auto">
            <a:xfrm>
              <a:off x="3546282" y="2720300"/>
              <a:ext cx="5501398" cy="338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675BF18-9A3C-46B2-BF54-A4B75FD3A130}"/>
                </a:ext>
              </a:extLst>
            </p:cNvPr>
            <p:cNvSpPr txBox="1"/>
            <p:nvPr/>
          </p:nvSpPr>
          <p:spPr>
            <a:xfrm>
              <a:off x="4042458" y="5271444"/>
              <a:ext cx="3573297" cy="4716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lepton-side FB asymmetry</a:t>
              </a:r>
              <a:endPara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9D69B52-514C-458E-A75D-B1533DD8F675}"/>
                </a:ext>
              </a:extLst>
            </p:cNvPr>
            <p:cNvSpPr txBox="1"/>
            <p:nvPr/>
          </p:nvSpPr>
          <p:spPr>
            <a:xfrm>
              <a:off x="4291924" y="2325115"/>
              <a:ext cx="4681866" cy="5460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2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Detmold-</a:t>
              </a:r>
              <a:r>
                <a:rPr kumimoji="1" lang="en-US" altLang="ja-JP" sz="22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Meinel</a:t>
              </a:r>
              <a:r>
                <a:rPr kumimoji="1" lang="en-US" altLang="ja-JP" sz="22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1602.01399</a:t>
              </a:r>
              <a:r>
                <a:rPr kumimoji="1" lang="en-US" altLang="ja-JP" sz="22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New!</a:t>
              </a:r>
              <a:endPara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9" name="オブジェクト 8">
              <a:extLst>
                <a:ext uri="{FF2B5EF4-FFF2-40B4-BE49-F238E27FC236}">
                  <a16:creationId xmlns:a16="http://schemas.microsoft.com/office/drawing/2014/main" id="{B3218C4E-1D7B-44D0-A353-2D27A54A64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2072114"/>
                </p:ext>
              </p:extLst>
            </p:nvPr>
          </p:nvGraphicFramePr>
          <p:xfrm>
            <a:off x="6643545" y="5844848"/>
            <a:ext cx="972210" cy="329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1" name="Equation" r:id="rId5" imgW="672840" imgH="228600" progId="Equation.DSMT4">
                    <p:embed/>
                  </p:oleObj>
                </mc:Choice>
                <mc:Fallback>
                  <p:oleObj name="Equation" r:id="rId5" imgW="672840" imgH="228600" progId="Equation.DSMT4">
                    <p:embed/>
                    <p:pic>
                      <p:nvPicPr>
                        <p:cNvPr id="14" name="オブジェクト 13">
                          <a:extLst>
                            <a:ext uri="{FF2B5EF4-FFF2-40B4-BE49-F238E27FC236}">
                              <a16:creationId xmlns:a16="http://schemas.microsoft.com/office/drawing/2014/main" id="{709A42EE-3494-463B-97C9-56C3A1E4B2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545" y="5844848"/>
                          <a:ext cx="972210" cy="329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C357A9-B789-4BDF-A58C-75DBEC77FD63}"/>
              </a:ext>
            </a:extLst>
          </p:cNvPr>
          <p:cNvSpPr txBox="1"/>
          <p:nvPr/>
        </p:nvSpPr>
        <p:spPr>
          <a:xfrm>
            <a:off x="0" y="4237634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3.3σ tension in </a:t>
            </a:r>
            <a:r>
              <a:rPr kumimoji="1"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FB</a:t>
            </a:r>
            <a:r>
              <a:rPr kumimoji="1" lang="en-US" altLang="ja-JP" sz="2400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?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93662">
              <a:lnSpc>
                <a:spcPct val="110000"/>
              </a:lnSpc>
              <a:buClr>
                <a:schemeClr val="tx1"/>
              </a:buClr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⇔ 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4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’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anomaly in </a:t>
            </a:r>
            <a:r>
              <a:rPr kumimoji="1" lang="en-US" altLang="ja-JP" sz="24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4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*</a:t>
            </a:r>
            <a:r>
              <a:rPr kumimoji="1" lang="en-US" altLang="ja-JP" sz="24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ll</a:t>
            </a:r>
            <a:endParaRPr kumimoji="1" lang="en-US" altLang="ja-JP" sz="2400" i="1" dirty="0">
              <a:solidFill>
                <a:srgbClr val="3333FF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93662">
              <a:lnSpc>
                <a:spcPct val="110000"/>
              </a:lnSpc>
              <a:buClr>
                <a:schemeClr val="tx1"/>
              </a:buClr>
            </a:pPr>
            <a:r>
              <a:rPr kumimoji="1" lang="en-US" altLang="ja-JP" sz="16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     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LHCb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’13,…)</a:t>
            </a:r>
          </a:p>
          <a:p>
            <a:pPr marL="93662">
              <a:lnSpc>
                <a:spcPct val="110000"/>
              </a:lnSpc>
              <a:buClr>
                <a:schemeClr val="tx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ADA0BF-1CE8-4095-99D7-BB09896A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FBCF920-7BBF-4D2B-8152-267BC1A512C8}"/>
              </a:ext>
            </a:extLst>
          </p:cNvPr>
          <p:cNvSpPr/>
          <p:nvPr/>
        </p:nvSpPr>
        <p:spPr>
          <a:xfrm>
            <a:off x="7424925" y="3444264"/>
            <a:ext cx="1564769" cy="2197024"/>
          </a:xfrm>
          <a:prstGeom prst="ellipse">
            <a:avLst/>
          </a:prstGeom>
          <a:noFill/>
          <a:ln w="152400">
            <a:solidFill>
              <a:srgbClr val="FF7C80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6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1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56B0D67-D6FA-40DB-8FF4-C44F760BB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" t="2296" r="1503" b="-126"/>
          <a:stretch/>
        </p:blipFill>
        <p:spPr>
          <a:xfrm>
            <a:off x="55250" y="2966322"/>
            <a:ext cx="6108743" cy="34857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inclusive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892B2E-44F8-44CF-A7A6-D365D0B1A799}"/>
              </a:ext>
            </a:extLst>
          </p:cNvPr>
          <p:cNvSpPr txBox="1"/>
          <p:nvPr/>
        </p:nvSpPr>
        <p:spPr>
          <a:xfrm>
            <a:off x="52774" y="1388407"/>
            <a:ext cx="3930836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Hashimoto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1703.01881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  <a:endParaRPr kumimoji="1" lang="en-US" altLang="ja-JP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77D551FE-6325-4682-BBA8-FC4F821E6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56922"/>
              </p:ext>
            </p:extLst>
          </p:nvPr>
        </p:nvGraphicFramePr>
        <p:xfrm>
          <a:off x="91351" y="1854902"/>
          <a:ext cx="8883936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" name="Equation" r:id="rId5" imgW="4279680" imgH="330120" progId="Equation.DSMT4">
                  <p:embed/>
                </p:oleObj>
              </mc:Choice>
              <mc:Fallback>
                <p:oleObj name="Equation" r:id="rId5" imgW="4279680" imgH="330120" progId="Equation.DSMT4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9CC8276C-362E-455A-8BDD-54DFB6BD96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51" y="1854902"/>
                        <a:ext cx="8883936" cy="68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BEAB68-B7AA-447A-A039-F6CD8D444A29}"/>
              </a:ext>
            </a:extLst>
          </p:cNvPr>
          <p:cNvSpPr txBox="1"/>
          <p:nvPr/>
        </p:nvSpPr>
        <p:spPr>
          <a:xfrm>
            <a:off x="408972" y="2464921"/>
            <a:ext cx="2209100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hadronic tensor</a:t>
            </a:r>
            <a:endParaRPr kumimoji="1" lang="en-US" altLang="ja-JP" baseline="-25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911BD9-39D7-4105-B5CD-9E630E58707D}"/>
              </a:ext>
            </a:extLst>
          </p:cNvPr>
          <p:cNvSpPr txBox="1"/>
          <p:nvPr/>
        </p:nvSpPr>
        <p:spPr>
          <a:xfrm>
            <a:off x="5650029" y="2463318"/>
            <a:ext cx="2723949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forward scattering ME</a:t>
            </a:r>
            <a:endParaRPr kumimoji="1" lang="en-US" altLang="ja-JP" baseline="-25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2E42A6BF-87B7-41A9-8250-35363DDCA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86454"/>
              </p:ext>
            </p:extLst>
          </p:nvPr>
        </p:nvGraphicFramePr>
        <p:xfrm>
          <a:off x="2703479" y="2508298"/>
          <a:ext cx="185079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" name="Equation" r:id="rId7" imgW="1002960" imgH="253800" progId="Equation.DSMT4">
                  <p:embed/>
                </p:oleObj>
              </mc:Choice>
              <mc:Fallback>
                <p:oleObj name="Equation" r:id="rId7" imgW="1002960" imgH="2538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77D551FE-6325-4682-BBA8-FC4F821E60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479" y="2508298"/>
                        <a:ext cx="1850790" cy="4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B778D1-1176-42CE-B2B2-0FBB825FDC9E}"/>
              </a:ext>
            </a:extLst>
          </p:cNvPr>
          <p:cNvSpPr txBox="1"/>
          <p:nvPr/>
        </p:nvSpPr>
        <p:spPr>
          <a:xfrm>
            <a:off x="6144743" y="3327931"/>
            <a:ext cx="2999257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731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exploratory</a:t>
            </a:r>
          </a:p>
          <a:p>
            <a:pPr marL="269875" indent="-184150">
              <a:lnSpc>
                <a:spcPct val="1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ja-JP" altLang="en-US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@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kumimoji="1" lang="en-US" altLang="ja-JP" sz="24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=0</a:t>
            </a:r>
          </a:p>
          <a:p>
            <a:pPr marL="269875" indent="-184150">
              <a:lnSpc>
                <a:spcPct val="1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marginal agreement </a:t>
            </a:r>
          </a:p>
          <a:p>
            <a:pPr marL="85725">
              <a:lnSpc>
                <a:spcPct val="11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w/ 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O(1/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α</a:t>
            </a:r>
            <a:r>
              <a:rPr kumimoji="1" lang="en-US" altLang="ja-JP" sz="2400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4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 HQE</a:t>
            </a:r>
          </a:p>
          <a:p>
            <a:pPr marL="269875" indent="-184150">
              <a:lnSpc>
                <a:spcPct val="16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r>
              <a:rPr kumimoji="1" lang="en-US" altLang="ja-JP" sz="24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≠0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ja-JP" altLang="en-US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</a:t>
            </a:r>
          </a:p>
        </p:txBody>
      </p: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DDDD49E7-EB10-4AB8-B007-005D6104A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95460"/>
              </p:ext>
            </p:extLst>
          </p:nvPr>
        </p:nvGraphicFramePr>
        <p:xfrm>
          <a:off x="2351984" y="6329825"/>
          <a:ext cx="22955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2E42A6BF-87B7-41A9-8250-35363DDCA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84" y="6329825"/>
                        <a:ext cx="2295525" cy="468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DF36A5-251D-457B-BE4F-36FC0F26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DE6393-7B67-4BB1-B167-9758A51AF833}"/>
              </a:ext>
            </a:extLst>
          </p:cNvPr>
          <p:cNvSpPr txBox="1"/>
          <p:nvPr/>
        </p:nvSpPr>
        <p:spPr>
          <a:xfrm>
            <a:off x="0" y="961213"/>
            <a:ext cx="9144000" cy="534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D, B strong decays :  framework under development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(long term)</a:t>
            </a:r>
            <a:endParaRPr kumimoji="1" lang="ja-JP" altLang="en-US" sz="16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inclusive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DF36A5-251D-457B-BE4F-36FC0F26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0EBB7667-1F50-4E23-BC50-0D6CBC19C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7893"/>
              </p:ext>
            </p:extLst>
          </p:nvPr>
        </p:nvGraphicFramePr>
        <p:xfrm>
          <a:off x="1621549" y="3657602"/>
          <a:ext cx="5930527" cy="11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0" name="Equation" r:id="rId4" imgW="2489040" imgH="469800" progId="Equation.DSMT4">
                  <p:embed/>
                </p:oleObj>
              </mc:Choice>
              <mc:Fallback>
                <p:oleObj name="Equation" r:id="rId4" imgW="2489040" imgH="4698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77D551FE-6325-4682-BBA8-FC4F821E60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549" y="3657602"/>
                        <a:ext cx="5930527" cy="111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35D367-FA39-4C89-8DCA-1AFE5029CFEE}"/>
              </a:ext>
            </a:extLst>
          </p:cNvPr>
          <p:cNvSpPr txBox="1"/>
          <p:nvPr/>
        </p:nvSpPr>
        <p:spPr>
          <a:xfrm>
            <a:off x="316437" y="1825136"/>
            <a:ext cx="2864085" cy="941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731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LQCD @ unphysical kinematics</a:t>
            </a:r>
          </a:p>
        </p:txBody>
      </p:sp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99DB2EA1-8E89-4961-AF49-32986B270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71513"/>
              </p:ext>
            </p:extLst>
          </p:nvPr>
        </p:nvGraphicFramePr>
        <p:xfrm>
          <a:off x="782638" y="2785995"/>
          <a:ext cx="1787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1" name="Equation" r:id="rId6" imgW="914400" imgH="228600" progId="Equation.DSMT4">
                  <p:embed/>
                </p:oleObj>
              </mc:Choice>
              <mc:Fallback>
                <p:oleObj name="Equation" r:id="rId6" imgW="914400" imgH="228600" progId="Equation.DSMT4">
                  <p:embed/>
                  <p:pic>
                    <p:nvPicPr>
                      <p:cNvPr id="16" name="オブジェクト 15">
                        <a:extLst>
                          <a:ext uri="{FF2B5EF4-FFF2-40B4-BE49-F238E27FC236}">
                            <a16:creationId xmlns:a16="http://schemas.microsoft.com/office/drawing/2014/main" id="{0EBB7667-1F50-4E23-BC50-0D6CBC19C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785995"/>
                        <a:ext cx="1787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1ED79D-70B7-40AF-AD5B-4CC3A00E4ADF}"/>
              </a:ext>
            </a:extLst>
          </p:cNvPr>
          <p:cNvSpPr txBox="1"/>
          <p:nvPr/>
        </p:nvSpPr>
        <p:spPr>
          <a:xfrm>
            <a:off x="5406884" y="1826464"/>
            <a:ext cx="3364730" cy="941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8731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contour integral using 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expr’tal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data</a:t>
            </a:r>
          </a:p>
          <a:p>
            <a:pPr marL="8731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 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pQCD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C850E237-0AEF-4A4D-8CE0-2E2089627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72278"/>
              </p:ext>
            </p:extLst>
          </p:nvPr>
        </p:nvGraphicFramePr>
        <p:xfrm>
          <a:off x="7315200" y="2242609"/>
          <a:ext cx="1180603" cy="52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2" name="Equation" r:id="rId8" imgW="799920" imgH="355320" progId="Equation.DSMT4">
                  <p:embed/>
                </p:oleObj>
              </mc:Choice>
              <mc:Fallback>
                <p:oleObj name="Equation" r:id="rId8" imgW="799920" imgH="355320" progId="Equation.DSMT4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99DB2EA1-8E89-4961-AF49-32986B270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42609"/>
                        <a:ext cx="1180603" cy="52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7F82E2A7-53F7-4780-AF29-FF2315F83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5407"/>
              </p:ext>
            </p:extLst>
          </p:nvPr>
        </p:nvGraphicFramePr>
        <p:xfrm>
          <a:off x="6961774" y="2687883"/>
          <a:ext cx="1180603" cy="52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3" name="Equation" r:id="rId10" imgW="799920" imgH="355320" progId="Equation.DSMT4">
                  <p:embed/>
                </p:oleObj>
              </mc:Choice>
              <mc:Fallback>
                <p:oleObj name="Equation" r:id="rId10" imgW="799920" imgH="355320" progId="Equation.DSMT4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C850E237-0AEF-4A4D-8CE0-2E2089627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774" y="2687883"/>
                        <a:ext cx="1180603" cy="52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CCD8E6-58DC-4A6E-8D1C-D95C80ECC6DE}"/>
              </a:ext>
            </a:extLst>
          </p:cNvPr>
          <p:cNvSpPr txBox="1"/>
          <p:nvPr/>
        </p:nvSpPr>
        <p:spPr>
          <a:xfrm>
            <a:off x="0" y="5135644"/>
            <a:ext cx="9144000" cy="534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key =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contour integral under BGs and experimental cuts</a:t>
            </a:r>
            <a:endParaRPr kumimoji="1" lang="ja-JP" altLang="en-US" sz="26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2812E4-EF0F-45BB-8DD8-33EE6818A688}"/>
              </a:ext>
            </a:extLst>
          </p:cNvPr>
          <p:cNvSpPr txBox="1"/>
          <p:nvPr/>
        </p:nvSpPr>
        <p:spPr>
          <a:xfrm>
            <a:off x="1065157" y="6307678"/>
            <a:ext cx="7297409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 also Hansen, Meyer, </a:t>
            </a:r>
            <a:r>
              <a:rPr kumimoji="1" lang="en-US" altLang="ja-JP" sz="22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Robaina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1704.08993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  <a:endParaRPr kumimoji="1" lang="en-US" altLang="ja-JP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643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 meson mixing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43C87D-97A4-4BCD-8653-02A3F3BF5389}"/>
              </a:ext>
            </a:extLst>
          </p:cNvPr>
          <p:cNvSpPr txBox="1"/>
          <p:nvPr/>
        </p:nvSpPr>
        <p:spPr>
          <a:xfrm>
            <a:off x="0" y="5315667"/>
            <a:ext cx="9144000" cy="655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x2-3 improvement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more realistic (stat.,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2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), 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renorm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3EB651-1903-4440-80F3-B629471AA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7" t="707" r="40442" b="3054"/>
          <a:stretch/>
        </p:blipFill>
        <p:spPr>
          <a:xfrm>
            <a:off x="584834" y="1363442"/>
            <a:ext cx="3672000" cy="3996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9B1016-97C9-4BC8-AEFD-B2E0461213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98" t="1857" r="5338" b="-1946"/>
          <a:stretch/>
        </p:blipFill>
        <p:spPr>
          <a:xfrm>
            <a:off x="5131902" y="1565079"/>
            <a:ext cx="3528000" cy="37833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5EEE08-4F84-486C-8AA4-38DF349A4785}"/>
              </a:ext>
            </a:extLst>
          </p:cNvPr>
          <p:cNvSpPr txBox="1"/>
          <p:nvPr/>
        </p:nvSpPr>
        <p:spPr>
          <a:xfrm>
            <a:off x="166425" y="852771"/>
            <a:ext cx="4500466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FNAL/MILC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1602.03560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  <a:endParaRPr kumimoji="1" lang="en-US" altLang="ja-JP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F21A2F-E8C6-48FF-B1A8-43B4959A6935}"/>
              </a:ext>
            </a:extLst>
          </p:cNvPr>
          <p:cNvSpPr txBox="1"/>
          <p:nvPr/>
        </p:nvSpPr>
        <p:spPr>
          <a:xfrm>
            <a:off x="0" y="5718237"/>
            <a:ext cx="9144000" cy="655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2σ tension in </a:t>
            </a:r>
            <a:r>
              <a:rPr kumimoji="1" lang="en-US" altLang="ja-JP" sz="26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kumimoji="1" lang="en-US" altLang="ja-JP" sz="26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200" i="1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kumimoji="1" lang="en-US" altLang="ja-JP" sz="26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6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kumimoji="1" lang="en-US" altLang="ja-JP" sz="2600" i="1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6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6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/Δ</a:t>
            </a:r>
            <a:r>
              <a:rPr kumimoji="1" lang="en-US" altLang="ja-JP" sz="26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independent calculations?</a:t>
            </a:r>
            <a:endParaRPr kumimoji="1" lang="ja-JP" altLang="en-US" sz="2600" i="1" baseline="-250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C749F9-B77A-495A-A2FE-D4C86E2F14D2}"/>
              </a:ext>
            </a:extLst>
          </p:cNvPr>
          <p:cNvSpPr txBox="1"/>
          <p:nvPr/>
        </p:nvSpPr>
        <p:spPr>
          <a:xfrm>
            <a:off x="0" y="6319195"/>
            <a:ext cx="9144000" cy="476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BSM and D-mixing MEs available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FNAL/MILC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1706.04622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  <a:endParaRPr kumimoji="1" lang="ja-JP" altLang="en-US" sz="2600" i="1" baseline="-25000" dirty="0">
              <a:solidFill>
                <a:srgbClr val="00B05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55B2CB3-958A-46B7-AAD3-5F76D072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8B1F0AFC-0E31-4EDC-8DF6-7E8DC31C1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77177"/>
              </p:ext>
            </p:extLst>
          </p:nvPr>
        </p:nvGraphicFramePr>
        <p:xfrm>
          <a:off x="6705040" y="1225478"/>
          <a:ext cx="1257907" cy="58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Equation" r:id="rId6" imgW="545760" imgH="253800" progId="Equation.DSMT4">
                  <p:embed/>
                </p:oleObj>
              </mc:Choice>
              <mc:Fallback>
                <p:oleObj name="Equation" r:id="rId6" imgW="545760" imgH="253800" progId="Equation.DSMT4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99DB2EA1-8E89-4961-AF49-32986B270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040" y="1225478"/>
                        <a:ext cx="1257907" cy="5821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2F82620A-3A1C-4364-9997-E436BC017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31390"/>
              </p:ext>
            </p:extLst>
          </p:nvPr>
        </p:nvGraphicFramePr>
        <p:xfrm>
          <a:off x="1720534" y="1300798"/>
          <a:ext cx="87910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9" name="Equation" r:id="rId8" imgW="419040" imgH="241200" progId="Equation.DSMT4">
                  <p:embed/>
                </p:oleObj>
              </mc:Choice>
              <mc:Fallback>
                <p:oleObj name="Equation" r:id="rId8" imgW="419040" imgH="241200" progId="Equation.DSMT4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8B1F0AFC-0E31-4EDC-8DF6-7E8DC31C1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534" y="1300798"/>
                        <a:ext cx="879103" cy="50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7A68FA91-6A04-4391-BC2B-FCC448AB0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76903"/>
              </p:ext>
            </p:extLst>
          </p:nvPr>
        </p:nvGraphicFramePr>
        <p:xfrm>
          <a:off x="708025" y="1300163"/>
          <a:ext cx="9334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" name="Equation" r:id="rId10" imgW="444240" imgH="241200" progId="Equation.DSMT4">
                  <p:embed/>
                </p:oleObj>
              </mc:Choice>
              <mc:Fallback>
                <p:oleObj name="Equation" r:id="rId10" imgW="444240" imgH="241200" progId="Equation.DSMT4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2F82620A-3A1C-4364-9997-E436BC017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1300163"/>
                        <a:ext cx="933450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8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D1953E-4F98-4636-9782-A0FA3F1A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686CAF-0DF8-4DE8-BF51-7696024B3E68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muon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-2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: HVP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8F20D3B-D8CB-4CFC-9E03-DF05223012C1}"/>
              </a:ext>
            </a:extLst>
          </p:cNvPr>
          <p:cNvSpPr txBox="1"/>
          <p:nvPr/>
        </p:nvSpPr>
        <p:spPr>
          <a:xfrm>
            <a:off x="2009925" y="927421"/>
            <a:ext cx="7143862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200" i="1" baseline="30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200" i="1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kumimoji="1" lang="ja-JP" altLang="en-US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hadrons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 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Δ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2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μ</a:t>
            </a:r>
            <a:r>
              <a:rPr kumimoji="1" lang="en-US" altLang="ja-JP" sz="2200" baseline="30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HVP</a:t>
            </a:r>
            <a:r>
              <a:rPr kumimoji="1" lang="en-US" altLang="ja-JP" sz="22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0.6%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purely theoretical estimate?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D235180-16CD-4E94-9BF5-1AE48D9DC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9" t="11173" r="24440" b="856"/>
          <a:stretch/>
        </p:blipFill>
        <p:spPr>
          <a:xfrm>
            <a:off x="180000" y="631020"/>
            <a:ext cx="1829925" cy="195192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F6D816F-561E-4581-9EEA-23B05A4D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7" t="2772" r="1096" b="584"/>
          <a:stretch/>
        </p:blipFill>
        <p:spPr>
          <a:xfrm>
            <a:off x="3042664" y="2315659"/>
            <a:ext cx="6004098" cy="4469216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76A8B4-1ED5-48C4-BDE6-2A2D97122791}"/>
              </a:ext>
            </a:extLst>
          </p:cNvPr>
          <p:cNvSpPr txBox="1"/>
          <p:nvPr/>
        </p:nvSpPr>
        <p:spPr>
          <a:xfrm>
            <a:off x="5390268" y="1841323"/>
            <a:ext cx="3656494" cy="539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3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Lattice ’17: plenary Lehner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5A34053-2764-497D-BFD7-6E9F3014E110}"/>
              </a:ext>
            </a:extLst>
          </p:cNvPr>
          <p:cNvSpPr txBox="1"/>
          <p:nvPr/>
        </p:nvSpPr>
        <p:spPr>
          <a:xfrm>
            <a:off x="0" y="2620308"/>
            <a:ext cx="7143862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new results to control  </a:t>
            </a:r>
            <a:endParaRPr kumimoji="1" lang="en-US" altLang="ja-JP" sz="20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stat. error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≠0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V≠∞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2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isospin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charm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9C7E13B6-AB37-4C64-90F5-ED5E35959ECC}"/>
              </a:ext>
            </a:extLst>
          </p:cNvPr>
          <p:cNvGrpSpPr/>
          <p:nvPr/>
        </p:nvGrpSpPr>
        <p:grpSpPr>
          <a:xfrm>
            <a:off x="3119486" y="3319316"/>
            <a:ext cx="2430002" cy="877984"/>
            <a:chOff x="3119486" y="3319316"/>
            <a:chExt cx="2430002" cy="877984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3E9E2C64-9748-4753-BB54-34503A0A05CD}"/>
                </a:ext>
              </a:extLst>
            </p:cNvPr>
            <p:cNvCxnSpPr/>
            <p:nvPr/>
          </p:nvCxnSpPr>
          <p:spPr>
            <a:xfrm>
              <a:off x="4304962" y="3319316"/>
              <a:ext cx="12309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80B92CFA-0C93-42A4-93E2-E26430201FEF}"/>
                </a:ext>
              </a:extLst>
            </p:cNvPr>
            <p:cNvCxnSpPr/>
            <p:nvPr/>
          </p:nvCxnSpPr>
          <p:spPr>
            <a:xfrm>
              <a:off x="4530190" y="3609280"/>
              <a:ext cx="100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3E611874-756A-4F4C-8E08-71B15E663877}"/>
                </a:ext>
              </a:extLst>
            </p:cNvPr>
            <p:cNvCxnSpPr>
              <a:cxnSpLocks/>
            </p:cNvCxnSpPr>
            <p:nvPr/>
          </p:nvCxnSpPr>
          <p:spPr>
            <a:xfrm>
              <a:off x="3816746" y="3891152"/>
              <a:ext cx="171917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36902D94-0B18-471A-A32C-811E2C1D98F7}"/>
                </a:ext>
              </a:extLst>
            </p:cNvPr>
            <p:cNvCxnSpPr>
              <a:cxnSpLocks/>
            </p:cNvCxnSpPr>
            <p:nvPr/>
          </p:nvCxnSpPr>
          <p:spPr>
            <a:xfrm>
              <a:off x="3119486" y="4197300"/>
              <a:ext cx="243000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AEE2E6E-8531-4F33-AA5D-B6797086441E}"/>
              </a:ext>
            </a:extLst>
          </p:cNvPr>
          <p:cNvSpPr txBox="1"/>
          <p:nvPr/>
        </p:nvSpPr>
        <p:spPr>
          <a:xfrm>
            <a:off x="8564" y="4837813"/>
            <a:ext cx="7143862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(also papers/talks by ETM,</a:t>
            </a:r>
          </a:p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PACS, </a:t>
            </a:r>
            <a:r>
              <a:rPr kumimoji="1" lang="en-US" altLang="ja-JP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Golterman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et al.)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FD0456-FD1F-4DE2-91E7-04E4FE083BF8}"/>
              </a:ext>
            </a:extLst>
          </p:cNvPr>
          <p:cNvGrpSpPr/>
          <p:nvPr/>
        </p:nvGrpSpPr>
        <p:grpSpPr>
          <a:xfrm>
            <a:off x="11510" y="5782077"/>
            <a:ext cx="5975822" cy="928824"/>
            <a:chOff x="11510" y="5782077"/>
            <a:chExt cx="5975822" cy="928824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3AE8047-0103-4CD7-AD00-4E1639FE520F}"/>
                </a:ext>
              </a:extLst>
            </p:cNvPr>
            <p:cNvSpPr txBox="1"/>
            <p:nvPr/>
          </p:nvSpPr>
          <p:spPr>
            <a:xfrm>
              <a:off x="11510" y="5782077"/>
              <a:ext cx="5975822" cy="9288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825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200" dirty="0">
                  <a:solidFill>
                    <a:srgbClr val="3333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achieving 1 - 2% accuracy</a:t>
              </a:r>
            </a:p>
            <a:p>
              <a:pPr marL="1825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200" dirty="0">
                  <a:solidFill>
                    <a:srgbClr val="3333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             combined w/ </a:t>
              </a:r>
              <a:r>
                <a:rPr kumimoji="1" lang="en-US" altLang="ja-JP" sz="2200" dirty="0" err="1">
                  <a:solidFill>
                    <a:srgbClr val="3333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expr’t</a:t>
              </a:r>
              <a:r>
                <a:rPr kumimoji="1" lang="en-US" altLang="ja-JP" sz="2200" dirty="0">
                  <a:solidFill>
                    <a:srgbClr val="3333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data </a:t>
              </a:r>
              <a:endPara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0B226222-7992-4071-81F2-F1F924D15A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3141" y="6257677"/>
              <a:ext cx="143123" cy="206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84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D1953E-4F98-4636-9782-A0FA3F1A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686CAF-0DF8-4DE8-BF51-7696024B3E68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muon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-2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: </a:t>
            </a:r>
            <a:r>
              <a:rPr kumimoji="1" lang="en-US" altLang="ja-JP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LbL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8F20D3B-D8CB-4CFC-9E03-DF05223012C1}"/>
              </a:ext>
            </a:extLst>
          </p:cNvPr>
          <p:cNvSpPr txBox="1"/>
          <p:nvPr/>
        </p:nvSpPr>
        <p:spPr>
          <a:xfrm>
            <a:off x="2009925" y="935734"/>
            <a:ext cx="7143862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 point function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model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estimate </a:t>
            </a:r>
            <a:r>
              <a:rPr kumimoji="1"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2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μ</a:t>
            </a:r>
            <a:r>
              <a:rPr kumimoji="1" lang="en-US" altLang="ja-JP" sz="2200" baseline="30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LbL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=10.5(2.6)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kumimoji="1" lang="en-US" altLang="ja-JP" sz="22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-10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dominant contributions in 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QCD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in progress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19C6887-B312-413D-95EB-59BE51533294}"/>
              </a:ext>
            </a:extLst>
          </p:cNvPr>
          <p:cNvGrpSpPr/>
          <p:nvPr/>
        </p:nvGrpSpPr>
        <p:grpSpPr>
          <a:xfrm>
            <a:off x="4674277" y="2720733"/>
            <a:ext cx="4477893" cy="2656026"/>
            <a:chOff x="4674277" y="2720733"/>
            <a:chExt cx="4477893" cy="265602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89CF7D9-9589-4857-A964-6D289E8F9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188" t="2663" r="14901" b="1853"/>
            <a:stretch/>
          </p:blipFill>
          <p:spPr>
            <a:xfrm>
              <a:off x="4674277" y="3631711"/>
              <a:ext cx="1896787" cy="1745044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EB23AD0-2ED3-42BB-B12D-926F01E5A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016" r="11881"/>
            <a:stretch/>
          </p:blipFill>
          <p:spPr>
            <a:xfrm>
              <a:off x="6870348" y="3875259"/>
              <a:ext cx="1548000" cy="150150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3BB4318-A1CC-478E-8CB7-5A814DA5CE38}"/>
                </a:ext>
              </a:extLst>
            </p:cNvPr>
            <p:cNvSpPr txBox="1"/>
            <p:nvPr/>
          </p:nvSpPr>
          <p:spPr>
            <a:xfrm>
              <a:off x="8393481" y="4321969"/>
              <a:ext cx="569345" cy="5390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endPara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12" name="オブジェクト 11">
              <a:extLst>
                <a:ext uri="{FF2B5EF4-FFF2-40B4-BE49-F238E27FC236}">
                  <a16:creationId xmlns:a16="http://schemas.microsoft.com/office/drawing/2014/main" id="{39AA8FDF-E0C1-4AA9-BD8F-0C3E7812D07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964731" y="3445361"/>
            <a:ext cx="142875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70" name="Equation" r:id="rId6" imgW="774360" imgH="228600" progId="Equation.DSMT4">
                    <p:embed/>
                  </p:oleObj>
                </mc:Choice>
                <mc:Fallback>
                  <p:oleObj name="Equation" r:id="rId6" imgW="774360" imgH="228600" progId="Equation.DSMT4">
                    <p:embed/>
                    <p:pic>
                      <p:nvPicPr>
                        <p:cNvPr id="12" name="オブジェクト 11">
                          <a:extLst>
                            <a:ext uri="{FF2B5EF4-FFF2-40B4-BE49-F238E27FC236}">
                              <a16:creationId xmlns:a16="http://schemas.microsoft.com/office/drawing/2014/main" id="{39AA8FDF-E0C1-4AA9-BD8F-0C3E7812D0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4731" y="3445361"/>
                          <a:ext cx="1428750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オブジェクト 13">
              <a:extLst>
                <a:ext uri="{FF2B5EF4-FFF2-40B4-BE49-F238E27FC236}">
                  <a16:creationId xmlns:a16="http://schemas.microsoft.com/office/drawing/2014/main" id="{3E69AA81-40DF-4549-A50C-9AB64961667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8319242" y="3936886"/>
            <a:ext cx="613334" cy="317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71" name="Equation" r:id="rId8" imgW="393480" imgH="203040" progId="Equation.DSMT4">
                    <p:embed/>
                  </p:oleObj>
                </mc:Choice>
                <mc:Fallback>
                  <p:oleObj name="Equation" r:id="rId8" imgW="393480" imgH="203040" progId="Equation.DSMT4">
                    <p:embed/>
                    <p:pic>
                      <p:nvPicPr>
                        <p:cNvPr id="14" name="オブジェクト 13">
                          <a:extLst>
                            <a:ext uri="{FF2B5EF4-FFF2-40B4-BE49-F238E27FC236}">
                              <a16:creationId xmlns:a16="http://schemas.microsoft.com/office/drawing/2014/main" id="{3E69AA81-40DF-4549-A50C-9AB6496166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9242" y="3936886"/>
                          <a:ext cx="613334" cy="317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31601F0-FCDD-460B-A215-908EF7959348}"/>
                </a:ext>
              </a:extLst>
            </p:cNvPr>
            <p:cNvSpPr txBox="1"/>
            <p:nvPr/>
          </p:nvSpPr>
          <p:spPr>
            <a:xfrm>
              <a:off x="4770408" y="2720733"/>
              <a:ext cx="4381762" cy="5390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RBC/UKQCD </a:t>
              </a:r>
              <a:r>
                <a:rPr kumimoji="1" lang="en-US" altLang="ja-JP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1610.04603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New!              </a:t>
              </a:r>
              <a:endPara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3104DCA-EDC5-4A82-9B51-9499609911F6}"/>
                </a:ext>
              </a:extLst>
            </p:cNvPr>
            <p:cNvSpPr/>
            <p:nvPr/>
          </p:nvSpPr>
          <p:spPr>
            <a:xfrm>
              <a:off x="7839374" y="4158135"/>
              <a:ext cx="479868" cy="467264"/>
            </a:xfrm>
            <a:prstGeom prst="ellipse">
              <a:avLst/>
            </a:prstGeom>
            <a:noFill/>
            <a:ln w="698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CB40AA9-8B94-4BFB-9B8C-3AAD470AEFBA}"/>
              </a:ext>
            </a:extLst>
          </p:cNvPr>
          <p:cNvGrpSpPr/>
          <p:nvPr/>
        </p:nvGrpSpPr>
        <p:grpSpPr>
          <a:xfrm>
            <a:off x="0" y="2706364"/>
            <a:ext cx="4448029" cy="2520033"/>
            <a:chOff x="0" y="2706364"/>
            <a:chExt cx="4448029" cy="2520033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8475C3F-04F5-487F-92F7-A4F5AF3E71E0}"/>
                </a:ext>
              </a:extLst>
            </p:cNvPr>
            <p:cNvSpPr txBox="1"/>
            <p:nvPr/>
          </p:nvSpPr>
          <p:spPr>
            <a:xfrm>
              <a:off x="0" y="2706364"/>
              <a:ext cx="4371176" cy="5390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Gerardin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et al. 1607.08174 New!</a:t>
              </a:r>
              <a:endPara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A0E34CE-2304-4C86-A521-F89F4787E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951" t="6367" r="3951" b="5640"/>
            <a:stretch/>
          </p:blipFill>
          <p:spPr>
            <a:xfrm>
              <a:off x="549848" y="3486232"/>
              <a:ext cx="1882802" cy="1740165"/>
            </a:xfrm>
            <a:prstGeom prst="rect">
              <a:avLst/>
            </a:prstGeom>
          </p:spPr>
        </p:pic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7AED24D-9B6C-46DD-ADAA-C33A5723E8D4}"/>
                </a:ext>
              </a:extLst>
            </p:cNvPr>
            <p:cNvCxnSpPr>
              <a:cxnSpLocks/>
            </p:cNvCxnSpPr>
            <p:nvPr/>
          </p:nvCxnSpPr>
          <p:spPr>
            <a:xfrm>
              <a:off x="1296000" y="4237535"/>
              <a:ext cx="324000" cy="324000"/>
            </a:xfrm>
            <a:prstGeom prst="line">
              <a:avLst/>
            </a:prstGeom>
            <a:ln w="1047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A293FEF-C491-4A27-90F8-81695BA364BC}"/>
                </a:ext>
              </a:extLst>
            </p:cNvPr>
            <p:cNvSpPr/>
            <p:nvPr/>
          </p:nvSpPr>
          <p:spPr>
            <a:xfrm>
              <a:off x="1552755" y="3795618"/>
              <a:ext cx="1078302" cy="560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FF5DB2C-7EBD-4D08-AC46-345305130D32}"/>
                </a:ext>
              </a:extLst>
            </p:cNvPr>
            <p:cNvSpPr txBox="1"/>
            <p:nvPr/>
          </p:nvSpPr>
          <p:spPr>
            <a:xfrm>
              <a:off x="1551631" y="3314697"/>
              <a:ext cx="2896398" cy="6313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3663"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6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π</a:t>
              </a:r>
              <a:r>
                <a:rPr kumimoji="1" lang="ja-JP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→</a:t>
              </a:r>
              <a:r>
                <a:rPr kumimoji="1" lang="en-US" altLang="ja-JP" sz="26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γ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*</a:t>
              </a:r>
              <a:r>
                <a:rPr kumimoji="1" lang="en-US" altLang="ja-JP" sz="26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γ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*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FF </a:t>
              </a:r>
            </a:p>
            <a:p>
              <a:pPr marL="93663">
                <a:lnSpc>
                  <a:spcPct val="120000"/>
                </a:lnSpc>
                <a:buClr>
                  <a:schemeClr val="accent1"/>
                </a:buClr>
              </a:pPr>
              <a:r>
                <a:rPr kumimoji="1" lang="ja-JP" alt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⇒ </a:t>
              </a:r>
              <a:r>
                <a:rPr kumimoji="1" lang="en-US" altLang="ja-JP" sz="2600" dirty="0">
                  <a:solidFill>
                    <a:srgbClr val="FF000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π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pole</a:t>
              </a:r>
            </a:p>
            <a:p>
              <a:pPr marL="93663">
                <a:buClr>
                  <a:schemeClr val="accent1"/>
                </a:buClr>
              </a:pPr>
              <a:r>
                <a:rPr kumimoji="1"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</a:t>
              </a:r>
              <a:r>
                <a:rPr kumimoji="1" lang="en-US" altLang="ja-JP" sz="16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Knetcht-Nyfferer</a:t>
              </a:r>
              <a:r>
                <a:rPr kumimoji="1"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’02</a:t>
              </a:r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C42C2126-111C-44E1-B6FB-4C493004EC4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25882" y="5414452"/>
          <a:ext cx="3101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2" name="Equation" r:id="rId11" imgW="1676160" imgH="253800" progId="Equation.DSMT4">
                  <p:embed/>
                </p:oleObj>
              </mc:Choice>
              <mc:Fallback>
                <p:oleObj name="Equation" r:id="rId11" imgW="1676160" imgH="253800" progId="Equation.DSMT4">
                  <p:embed/>
                  <p:pic>
                    <p:nvPicPr>
                      <p:cNvPr id="22" name="オブジェクト 21">
                        <a:extLst>
                          <a:ext uri="{FF2B5EF4-FFF2-40B4-BE49-F238E27FC236}">
                            <a16:creationId xmlns:a16="http://schemas.microsoft.com/office/drawing/2014/main" id="{C42C2126-111C-44E1-B6FB-4C493004E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882" y="5414452"/>
                        <a:ext cx="31019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2BD5A0EA-CABC-46F8-BA79-D467A5DA70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7451" y="5420537"/>
          <a:ext cx="31257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3" name="Equation" r:id="rId13" imgW="1688760" imgH="253800" progId="Equation.DSMT4">
                  <p:embed/>
                </p:oleObj>
              </mc:Choice>
              <mc:Fallback>
                <p:oleObj name="Equation" r:id="rId13" imgW="1688760" imgH="253800" progId="Equation.DSMT4">
                  <p:embed/>
                  <p:pic>
                    <p:nvPicPr>
                      <p:cNvPr id="23" name="オブジェクト 22">
                        <a:extLst>
                          <a:ext uri="{FF2B5EF4-FFF2-40B4-BE49-F238E27FC236}">
                            <a16:creationId xmlns:a16="http://schemas.microsoft.com/office/drawing/2014/main" id="{2BD5A0EA-CABC-46F8-BA79-D467A5DA7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51" y="5420537"/>
                        <a:ext cx="31257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3AE8047-0103-4CD7-AD00-4E1639FE520F}"/>
              </a:ext>
            </a:extLst>
          </p:cNvPr>
          <p:cNvSpPr txBox="1"/>
          <p:nvPr/>
        </p:nvSpPr>
        <p:spPr>
          <a:xfrm>
            <a:off x="0" y="6220403"/>
            <a:ext cx="9144000" cy="5426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good consistency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systematically improvable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D235180-16CD-4E94-9BF5-1AE48D9DCB0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2" t="11173" r="-1243" b="856"/>
          <a:stretch/>
        </p:blipFill>
        <p:spPr>
          <a:xfrm>
            <a:off x="180000" y="631020"/>
            <a:ext cx="1829925" cy="19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summary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82220D-A011-42A9-B3F2-CC76987A5996}"/>
              </a:ext>
            </a:extLst>
          </p:cNvPr>
          <p:cNvSpPr txBox="1"/>
          <p:nvPr/>
        </p:nvSpPr>
        <p:spPr>
          <a:xfrm>
            <a:off x="14384" y="5487042"/>
            <a:ext cx="9144000" cy="614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new ideas for inclusive decays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more R&amp;D both in theory and experiment sides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6EC1CB-C15D-4325-86C6-613C1AB4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462860-BF26-4BF6-9FE4-2A89507AF043}"/>
              </a:ext>
            </a:extLst>
          </p:cNvPr>
          <p:cNvSpPr txBox="1"/>
          <p:nvPr/>
        </p:nvSpPr>
        <p:spPr>
          <a:xfrm>
            <a:off x="7758" y="1107215"/>
            <a:ext cx="9144000" cy="614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substantial progress for the search of new physics in collaboration with flavor factories (Belle II, 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LHCb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BESIII, …)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4CFDA9-766F-4BCA-B898-00CE6E8D9EDF}"/>
              </a:ext>
            </a:extLst>
          </p:cNvPr>
          <p:cNvSpPr txBox="1"/>
          <p:nvPr/>
        </p:nvSpPr>
        <p:spPr>
          <a:xfrm>
            <a:off x="9089" y="2587480"/>
            <a:ext cx="9144000" cy="614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“gold-plated” quantities: calculated with fully controlled errors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expecting more studies on 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semileptonic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rare decays, mixing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3B6B54-366C-4052-B847-44FE718F9FB0}"/>
              </a:ext>
            </a:extLst>
          </p:cNvPr>
          <p:cNvSpPr txBox="1"/>
          <p:nvPr/>
        </p:nvSpPr>
        <p:spPr>
          <a:xfrm>
            <a:off x="10415" y="3948480"/>
            <a:ext cx="9144000" cy="614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continuous efforts for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ja-JP" altLang="en-US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ππ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framework under active development for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(and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272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2968055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Backup slides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816307-CA88-4CAD-9A43-89D4E9D0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89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2968055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1. Hadron Spectroscopy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EEF0731-463D-4F26-A52D-DEAA686C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893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E8AF328-1A74-4173-9973-45276FD2EFA8}"/>
              </a:ext>
            </a:extLst>
          </p:cNvPr>
          <p:cNvGrpSpPr/>
          <p:nvPr/>
        </p:nvGrpSpPr>
        <p:grpSpPr>
          <a:xfrm>
            <a:off x="3542472" y="1095332"/>
            <a:ext cx="5463167" cy="3243755"/>
            <a:chOff x="3542472" y="1095332"/>
            <a:chExt cx="5463167" cy="3243755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6675FF5-69AD-4A70-9E19-9FE452B91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7" t="4124" r="3558" b="1875"/>
            <a:stretch/>
          </p:blipFill>
          <p:spPr>
            <a:xfrm>
              <a:off x="3542472" y="1095332"/>
              <a:ext cx="5463167" cy="3243755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8C8E166-E0E1-4CE0-BE03-F196524502DA}"/>
                </a:ext>
              </a:extLst>
            </p:cNvPr>
            <p:cNvSpPr/>
            <p:nvPr/>
          </p:nvSpPr>
          <p:spPr>
            <a:xfrm>
              <a:off x="3950898" y="1190445"/>
              <a:ext cx="4977442" cy="216000"/>
            </a:xfrm>
            <a:prstGeom prst="rect">
              <a:avLst/>
            </a:prstGeom>
            <a:solidFill>
              <a:srgbClr val="FF7C8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385E40D6-D9FD-4286-99E0-296B4D0BCEC7}"/>
                </a:ext>
              </a:extLst>
            </p:cNvPr>
            <p:cNvSpPr/>
            <p:nvPr/>
          </p:nvSpPr>
          <p:spPr>
            <a:xfrm flipV="1">
              <a:off x="3960000" y="1404000"/>
              <a:ext cx="4977442" cy="900000"/>
            </a:xfrm>
            <a:prstGeom prst="rtTriangle">
              <a:avLst/>
            </a:prstGeom>
            <a:solidFill>
              <a:srgbClr val="FF7C8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9787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isospin</a:t>
            </a:r>
            <a:r>
              <a:rPr kumimoji="1" lang="ja-JP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splittings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F369DB-E5B1-4D09-AA9D-7932E0E09CB4}"/>
              </a:ext>
            </a:extLst>
          </p:cNvPr>
          <p:cNvSpPr txBox="1"/>
          <p:nvPr/>
        </p:nvSpPr>
        <p:spPr>
          <a:xfrm>
            <a:off x="9787" y="3787054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EM corrections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⇔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QED on finite/periodic lattice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4988" indent="-161925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boundary condition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(QED</a:t>
            </a:r>
            <a:r>
              <a:rPr kumimoji="1" lang="en-US" altLang="ja-JP" sz="16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534988" indent="-16192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photon mass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QCD</a:t>
            </a:r>
            <a:r>
              <a:rPr kumimoji="1" lang="en-US" altLang="ja-JP" sz="1600" baseline="-25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534988" indent="-16192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photon field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(QED</a:t>
            </a:r>
            <a:r>
              <a:rPr kumimoji="1" lang="en-US" altLang="ja-JP" sz="16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{TL,L,SF}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180975">
              <a:lnSpc>
                <a:spcPct val="140000"/>
              </a:lnSpc>
              <a:buClr>
                <a:schemeClr val="tx1"/>
              </a:buClr>
            </a:pPr>
            <a:r>
              <a:rPr kumimoji="1" lang="ja-JP" altLang="en-US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⇒ 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Patella @ Lattice’16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E734EB-C8BF-4662-9DBF-EFFC455F376C}"/>
              </a:ext>
            </a:extLst>
          </p:cNvPr>
          <p:cNvSpPr txBox="1"/>
          <p:nvPr/>
        </p:nvSpPr>
        <p:spPr>
          <a:xfrm>
            <a:off x="11118" y="905559"/>
            <a:ext cx="9144000" cy="82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‰ level needed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91D107-3807-4043-8B4C-DAF39DDBF328}"/>
              </a:ext>
            </a:extLst>
          </p:cNvPr>
          <p:cNvSpPr txBox="1"/>
          <p:nvPr/>
        </p:nvSpPr>
        <p:spPr>
          <a:xfrm>
            <a:off x="11118" y="1380270"/>
            <a:ext cx="914400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≠ m</a:t>
            </a:r>
            <a:r>
              <a:rPr kumimoji="1" lang="en-US" altLang="ja-JP" sz="26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: 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straightforward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9665E8-B181-4933-8A05-72606E50F614}"/>
              </a:ext>
            </a:extLst>
          </p:cNvPr>
          <p:cNvSpPr txBox="1"/>
          <p:nvPr/>
        </p:nvSpPr>
        <p:spPr>
          <a:xfrm rot="20880275">
            <a:off x="4089156" y="1271418"/>
            <a:ext cx="3551879" cy="468188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 fusion, heavy elements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886E0B-1119-46EA-BB68-C5B5E7D54DF0}"/>
              </a:ext>
            </a:extLst>
          </p:cNvPr>
          <p:cNvSpPr txBox="1"/>
          <p:nvPr/>
        </p:nvSpPr>
        <p:spPr>
          <a:xfrm rot="20880275">
            <a:off x="4925491" y="3042154"/>
            <a:ext cx="3905708" cy="432000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helium stars; inverse β decays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CF20505-D419-48DE-BFF7-BEFADE4E2C31}"/>
              </a:ext>
            </a:extLst>
          </p:cNvPr>
          <p:cNvGrpSpPr/>
          <p:nvPr/>
        </p:nvGrpSpPr>
        <p:grpSpPr>
          <a:xfrm>
            <a:off x="5245063" y="4475655"/>
            <a:ext cx="3730555" cy="2328345"/>
            <a:chOff x="5245063" y="4475655"/>
            <a:chExt cx="3730555" cy="23283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8992F4-C5AD-4A4C-92EF-782955BCB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68" t="4671" r="4741" b="8442"/>
            <a:stretch/>
          </p:blipFill>
          <p:spPr>
            <a:xfrm>
              <a:off x="5245063" y="4475655"/>
              <a:ext cx="3588385" cy="2087122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C22FF25-92D7-42B9-B50C-5722F734802F}"/>
                </a:ext>
              </a:extLst>
            </p:cNvPr>
            <p:cNvSpPr txBox="1"/>
            <p:nvPr/>
          </p:nvSpPr>
          <p:spPr>
            <a:xfrm>
              <a:off x="5591618" y="6480000"/>
              <a:ext cx="3384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16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 boundary condition: </a:t>
              </a:r>
              <a:r>
                <a:rPr kumimoji="1" lang="en-US" altLang="ja-JP" sz="16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Polley</a:t>
              </a:r>
              <a:r>
                <a:rPr kumimoji="1" lang="en-US" altLang="ja-JP" sz="16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‘93</a:t>
              </a: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DFECCC7-D049-49E5-950E-CFFA00ED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9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7BF3F7A-6550-4666-BD60-7683D30C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74" y="2089858"/>
            <a:ext cx="6471931" cy="451728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AF8FB5-624B-48C5-A164-F7D48A0C3032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EM correction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2F9798-EA8A-4F43-B79E-1E7B01A87EE9}"/>
              </a:ext>
            </a:extLst>
          </p:cNvPr>
          <p:cNvSpPr txBox="1"/>
          <p:nvPr/>
        </p:nvSpPr>
        <p:spPr>
          <a:xfrm>
            <a:off x="5627705" y="1842036"/>
            <a:ext cx="1937655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1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BMW, 1406.4088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BCDFD3-1D0D-4153-97B1-0CC7EAE38ACD}"/>
              </a:ext>
            </a:extLst>
          </p:cNvPr>
          <p:cNvSpPr txBox="1"/>
          <p:nvPr/>
        </p:nvSpPr>
        <p:spPr>
          <a:xfrm>
            <a:off x="1831550" y="1099771"/>
            <a:ext cx="6156506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finite volume effects on </a:t>
            </a:r>
            <a:r>
              <a:rPr kumimoji="1" lang="en-US" altLang="ja-JP" sz="26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and </a:t>
            </a:r>
            <a:r>
              <a:rPr kumimoji="1" lang="en-US" altLang="ja-JP" sz="26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kumimoji="1" lang="en-US" altLang="ja-JP" sz="2600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6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kumimoji="1" lang="en-US" altLang="ja-JP" sz="26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en-US" altLang="ja-JP" sz="26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kumimoji="1" lang="en-US" altLang="ja-JP" sz="2600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D8B916-1B0F-4229-9B74-8F24B1B2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449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33FE457-0AEE-447C-A68E-9AD65A60F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" t="1777" r="4491" b="-1777"/>
          <a:stretch/>
        </p:blipFill>
        <p:spPr>
          <a:xfrm>
            <a:off x="4845400" y="1416766"/>
            <a:ext cx="4104000" cy="40701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kaon (semi)leptonic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03940A-9A19-4122-BCF7-6EB19AD94AE2}"/>
              </a:ext>
            </a:extLst>
          </p:cNvPr>
          <p:cNvSpPr txBox="1"/>
          <p:nvPr/>
        </p:nvSpPr>
        <p:spPr>
          <a:xfrm>
            <a:off x="9787" y="5240791"/>
            <a:ext cx="9144000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precision frontier: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ΔMEs </a:t>
            </a:r>
            <a:r>
              <a:rPr kumimoji="1"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0.3% 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⇔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Δ(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BR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26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τ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</a:t>
            </a: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SU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(2)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0.2-0.6%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13B534E-C01C-4642-9209-29E23EE89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" t="2340" r="5179" b="2688"/>
          <a:stretch/>
        </p:blipFill>
        <p:spPr>
          <a:xfrm>
            <a:off x="209411" y="1422114"/>
            <a:ext cx="4431602" cy="37589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7F4D39-EAD7-4250-B068-728D7034054E}"/>
              </a:ext>
            </a:extLst>
          </p:cNvPr>
          <p:cNvSpPr txBox="1"/>
          <p:nvPr/>
        </p:nvSpPr>
        <p:spPr>
          <a:xfrm>
            <a:off x="12101" y="988766"/>
            <a:ext cx="5711366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Flavor Lattice Averaging Group (FLAG) ‘16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DD09C3-8135-410C-8FEF-30BDF0331449}"/>
              </a:ext>
            </a:extLst>
          </p:cNvPr>
          <p:cNvSpPr txBox="1"/>
          <p:nvPr/>
        </p:nvSpPr>
        <p:spPr>
          <a:xfrm>
            <a:off x="6332386" y="985893"/>
            <a:ext cx="2556000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Moulson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@ CKM’16</a:t>
            </a:r>
            <a:endParaRPr kumimoji="1" lang="en-US" altLang="ja-JP" sz="2000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804B62-AE50-4535-8881-881AA7113DA1}"/>
              </a:ext>
            </a:extLst>
          </p:cNvPr>
          <p:cNvSpPr/>
          <p:nvPr/>
        </p:nvSpPr>
        <p:spPr>
          <a:xfrm>
            <a:off x="5512279" y="1584297"/>
            <a:ext cx="1932317" cy="52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30CC56B-8CD8-425A-93C1-B71A095D2D30}"/>
              </a:ext>
            </a:extLst>
          </p:cNvPr>
          <p:cNvSpPr/>
          <p:nvPr/>
        </p:nvSpPr>
        <p:spPr>
          <a:xfrm>
            <a:off x="5141352" y="3727313"/>
            <a:ext cx="2605178" cy="511366"/>
          </a:xfrm>
          <a:prstGeom prst="roundRect">
            <a:avLst/>
          </a:prstGeom>
          <a:solidFill>
            <a:srgbClr val="FFCCCC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semileptonic</a:t>
            </a:r>
            <a:r>
              <a:rPr kumimoji="1"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 </a:t>
            </a:r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(0)</a:t>
            </a:r>
            <a:endParaRPr kumimoji="1" lang="ja-JP" altLang="en-US" sz="2400" baseline="-25000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2BD4B64-9770-4294-A0BA-5DC148F57574}"/>
              </a:ext>
            </a:extLst>
          </p:cNvPr>
          <p:cNvSpPr/>
          <p:nvPr/>
        </p:nvSpPr>
        <p:spPr>
          <a:xfrm rot="19869048">
            <a:off x="5615791" y="2271410"/>
            <a:ext cx="2160000" cy="511366"/>
          </a:xfrm>
          <a:prstGeom prst="roundRect">
            <a:avLst/>
          </a:prstGeom>
          <a:solidFill>
            <a:srgbClr val="FFCCCC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leptonic,  </a:t>
            </a:r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4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 </a:t>
            </a:r>
            <a:r>
              <a:rPr kumimoji="1"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 </a:t>
            </a:r>
            <a:r>
              <a:rPr kumimoji="1"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24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endParaRPr kumimoji="1" lang="ja-JP" altLang="en-US" sz="2400" i="1" baseline="-25000" dirty="0">
              <a:solidFill>
                <a:schemeClr val="tx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94895B-04BA-4E7A-935D-12C42B567DAB}"/>
              </a:ext>
            </a:extLst>
          </p:cNvPr>
          <p:cNvSpPr txBox="1"/>
          <p:nvPr/>
        </p:nvSpPr>
        <p:spPr>
          <a:xfrm>
            <a:off x="6916" y="5703745"/>
            <a:ext cx="9144000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6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6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6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ud</a:t>
            </a:r>
            <a:r>
              <a:rPr kumimoji="1" lang="en-US" altLang="ja-JP" sz="26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6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 </a:t>
            </a:r>
            <a:r>
              <a:rPr kumimoji="1" lang="en-US" altLang="ja-JP" sz="26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 |</a:t>
            </a:r>
            <a:r>
              <a:rPr kumimoji="1" lang="en-US" altLang="ja-JP" sz="26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6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kumimoji="1" lang="en-US" altLang="ja-JP" sz="26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6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 </a:t>
            </a:r>
            <a:r>
              <a:rPr kumimoji="1" lang="en-US" altLang="ja-JP" sz="26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 |</a:t>
            </a:r>
            <a:r>
              <a:rPr kumimoji="1" lang="en-US" altLang="ja-JP" sz="26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6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ub</a:t>
            </a:r>
            <a:r>
              <a:rPr kumimoji="1" lang="en-US" altLang="ja-JP" sz="26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6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 </a:t>
            </a:r>
            <a:r>
              <a:rPr kumimoji="1" lang="en-US" altLang="ja-JP" sz="26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- 1 </a:t>
            </a:r>
            <a:r>
              <a:rPr kumimoji="1"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 -5(5)x10</a:t>
            </a:r>
            <a:r>
              <a:rPr kumimoji="1" lang="en-US" altLang="ja-JP" sz="2200" baseline="30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kumimoji="1"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NP @ O(10) </a:t>
            </a:r>
            <a:r>
              <a:rPr kumimoji="1"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TeV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B531C6-9975-4FC5-8987-8B37474AA8AC}"/>
              </a:ext>
            </a:extLst>
          </p:cNvPr>
          <p:cNvSpPr txBox="1"/>
          <p:nvPr/>
        </p:nvSpPr>
        <p:spPr>
          <a:xfrm>
            <a:off x="12670" y="6287455"/>
            <a:ext cx="9144000" cy="506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FF shape (ETM’16, JLQCD’17) 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isospin correction (next)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606840C3-7F4A-4AF4-908D-ABBFB1D5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89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AF8FB5-624B-48C5-A164-F7D48A0C3032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FF shape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2F9798-EA8A-4F43-B79E-1E7B01A87EE9}"/>
              </a:ext>
            </a:extLst>
          </p:cNvPr>
          <p:cNvSpPr txBox="1"/>
          <p:nvPr/>
        </p:nvSpPr>
        <p:spPr>
          <a:xfrm>
            <a:off x="4252829" y="1904983"/>
            <a:ext cx="1937655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1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ETM, 1602.04113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BCDFD3-1D0D-4153-97B1-0CC7EAE38ACD}"/>
              </a:ext>
            </a:extLst>
          </p:cNvPr>
          <p:cNvSpPr txBox="1"/>
          <p:nvPr/>
        </p:nvSpPr>
        <p:spPr>
          <a:xfrm>
            <a:off x="336752" y="1090838"/>
            <a:ext cx="6156506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slopes of </a:t>
            </a:r>
            <a:r>
              <a:rPr kumimoji="1" lang="en-US" altLang="ja-JP" sz="26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kumimoji="1" lang="ja-JP" altLang="en-US" sz="26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kumimoji="1" lang="en-US" altLang="ja-JP" sz="26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600" i="1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FFs</a:t>
            </a:r>
            <a:endParaRPr kumimoji="1" lang="en-US" altLang="ja-JP" sz="2600" baseline="30000" dirty="0">
              <a:solidFill>
                <a:srgbClr val="00B05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56BFE7-660E-463B-887E-D3D1B1878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" t="4097" r="2742" b="1025"/>
          <a:stretch/>
        </p:blipFill>
        <p:spPr>
          <a:xfrm>
            <a:off x="5136" y="2280614"/>
            <a:ext cx="6381323" cy="40215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74DC7A-1D6D-4EA4-A7EC-23D76324E4BD}"/>
              </a:ext>
            </a:extLst>
          </p:cNvPr>
          <p:cNvSpPr txBox="1"/>
          <p:nvPr/>
        </p:nvSpPr>
        <p:spPr>
          <a:xfrm>
            <a:off x="6639051" y="3448570"/>
            <a:ext cx="2228903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1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JLQCD,  1705.00884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EDE9D92-9DF3-4722-9CDA-EC55E1D0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24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AF8FB5-624B-48C5-A164-F7D48A0C3032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Λ</a:t>
            </a:r>
            <a:r>
              <a:rPr kumimoji="1" lang="en-US" altLang="ja-JP" sz="4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DC8D202-4FC6-48A4-9135-FC0CF0427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6873" r="1531" b="784"/>
          <a:stretch/>
        </p:blipFill>
        <p:spPr bwMode="auto">
          <a:xfrm>
            <a:off x="299929" y="3839263"/>
            <a:ext cx="3938723" cy="276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2EA770-A265-4637-9A69-49E82F049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1066"/>
          <a:stretch/>
        </p:blipFill>
        <p:spPr bwMode="auto">
          <a:xfrm>
            <a:off x="136027" y="1004371"/>
            <a:ext cx="5885211" cy="249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8737DD09-6427-4D20-99E8-7E018D60A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3435"/>
              </p:ext>
            </p:extLst>
          </p:nvPr>
        </p:nvGraphicFramePr>
        <p:xfrm>
          <a:off x="6571322" y="1577979"/>
          <a:ext cx="817562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6" name="Equation" r:id="rId5" imgW="368280" imgH="723600" progId="Equation.DSMT4">
                  <p:embed/>
                </p:oleObj>
              </mc:Choice>
              <mc:Fallback>
                <p:oleObj name="Equation" r:id="rId5" imgW="368280" imgH="723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62B107D-6F52-4886-A24D-2B0064729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322" y="1577979"/>
                        <a:ext cx="817562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27C9EF00-BA47-42BC-90D9-FE5E7848E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5032" r="1878" b="5294"/>
          <a:stretch/>
        </p:blipFill>
        <p:spPr bwMode="auto">
          <a:xfrm>
            <a:off x="4664171" y="3839263"/>
            <a:ext cx="4126146" cy="29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26E415-10C3-4CE0-A3D6-BC9782CD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600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inclusive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892B2E-44F8-44CF-A7A6-D365D0B1A799}"/>
              </a:ext>
            </a:extLst>
          </p:cNvPr>
          <p:cNvSpPr txBox="1"/>
          <p:nvPr/>
        </p:nvSpPr>
        <p:spPr>
          <a:xfrm>
            <a:off x="227696" y="803921"/>
            <a:ext cx="3930836" cy="468188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Hashimoto @ Lattice ‘17</a:t>
            </a:r>
            <a:endParaRPr kumimoji="1" lang="en-US" altLang="ja-JP" baseline="-25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47FD71-A2F9-40FE-BA5C-6557B7B8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0" y="1349746"/>
            <a:ext cx="7292828" cy="548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C4F81FB-7739-4B21-8A7C-80316476AE39}"/>
              </a:ext>
            </a:extLst>
          </p:cNvPr>
          <p:cNvCxnSpPr>
            <a:cxnSpLocks/>
          </p:cNvCxnSpPr>
          <p:nvPr/>
        </p:nvCxnSpPr>
        <p:spPr>
          <a:xfrm flipH="1" flipV="1">
            <a:off x="7148725" y="3322895"/>
            <a:ext cx="801742" cy="38158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25FE5D-00A0-45DE-8FE4-A18100E08C39}"/>
              </a:ext>
            </a:extLst>
          </p:cNvPr>
          <p:cNvSpPr txBox="1"/>
          <p:nvPr/>
        </p:nvSpPr>
        <p:spPr>
          <a:xfrm>
            <a:off x="7745349" y="3689202"/>
            <a:ext cx="1081016" cy="114268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16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expr’t</a:t>
            </a:r>
            <a:endParaRPr kumimoji="1" lang="en-US" altLang="ja-JP" sz="16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1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including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|V</a:t>
            </a:r>
            <a:r>
              <a:rPr kumimoji="1" lang="en-US" altLang="ja-JP" sz="2000" i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cb</a:t>
            </a:r>
            <a:r>
              <a:rPr kumimoji="1" lang="en-US" altLang="ja-JP" sz="2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kumimoji="1" lang="en-US" altLang="ja-JP" sz="2000" baseline="30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E8C7E8-4B46-426B-8D7E-9A259AD8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33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662B107D-6F52-4886-A24D-2B0064729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41558"/>
              </p:ext>
            </p:extLst>
          </p:nvPr>
        </p:nvGraphicFramePr>
        <p:xfrm>
          <a:off x="0" y="1523747"/>
          <a:ext cx="891698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6" name="Equation" r:id="rId4" imgW="4012920" imgH="368280" progId="Equation.DSMT4">
                  <p:embed/>
                </p:oleObj>
              </mc:Choice>
              <mc:Fallback>
                <p:oleObj name="Equation" r:id="rId4" imgW="4012920" imgH="368280" progId="Equation.DSMT4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3747"/>
                        <a:ext cx="8916987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9787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stable / ignoring decays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C5BEED-DD65-49E4-8D1C-872A8FD65A06}"/>
              </a:ext>
            </a:extLst>
          </p:cNvPr>
          <p:cNvSpPr txBox="1"/>
          <p:nvPr/>
        </p:nvSpPr>
        <p:spPr>
          <a:xfrm>
            <a:off x="4792" y="918508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interpolating fields w/ given quantum #’s   </a:t>
            </a:r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BBBF5EE5-458A-40CE-8E81-2DD0CB316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13620"/>
              </p:ext>
            </p:extLst>
          </p:nvPr>
        </p:nvGraphicFramePr>
        <p:xfrm>
          <a:off x="5962488" y="961113"/>
          <a:ext cx="20605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62B107D-6F52-4886-A24D-2B0064729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488" y="961113"/>
                        <a:ext cx="20605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2E8166-4FF8-4D9F-978B-5F2C09E2DEBD}"/>
              </a:ext>
            </a:extLst>
          </p:cNvPr>
          <p:cNvSpPr txBox="1"/>
          <p:nvPr/>
        </p:nvSpPr>
        <p:spPr>
          <a:xfrm>
            <a:off x="4792" y="6332882"/>
            <a:ext cx="9144000" cy="464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impressive agreement w/ </a:t>
            </a:r>
            <a:r>
              <a:rPr kumimoji="1" lang="en-US" altLang="ja-JP" sz="2200" dirty="0" err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expr’t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/  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guide for “yet un-observed” 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19C6C6C-0F6C-4138-98FC-3229B3743A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17" t="-1" r="4219" b="1801"/>
          <a:stretch/>
        </p:blipFill>
        <p:spPr>
          <a:xfrm>
            <a:off x="4792" y="2761924"/>
            <a:ext cx="4652343" cy="335028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FE9E12-F2EA-4D01-B1FF-8869BB1A2EC1}"/>
              </a:ext>
            </a:extLst>
          </p:cNvPr>
          <p:cNvSpPr txBox="1"/>
          <p:nvPr/>
        </p:nvSpPr>
        <p:spPr>
          <a:xfrm>
            <a:off x="122957" y="2419275"/>
            <a:ext cx="3836572" cy="38798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bb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en-US" altLang="ja-JP" sz="20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Wurtz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et al. ‘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2E39C9F-2452-4613-8F5C-C715539D82AD}"/>
              </a:ext>
            </a:extLst>
          </p:cNvPr>
          <p:cNvSpPr/>
          <p:nvPr/>
        </p:nvSpPr>
        <p:spPr>
          <a:xfrm>
            <a:off x="390090" y="3105703"/>
            <a:ext cx="2206461" cy="2760259"/>
          </a:xfrm>
          <a:prstGeom prst="ellipse">
            <a:avLst/>
          </a:prstGeom>
          <a:noFill/>
          <a:ln w="152400">
            <a:solidFill>
              <a:srgbClr val="3399F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0BA1EE-A449-4E15-9536-26802650FC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85" t="1601" r="5737" b="2126"/>
          <a:stretch/>
        </p:blipFill>
        <p:spPr>
          <a:xfrm>
            <a:off x="4649921" y="2942689"/>
            <a:ext cx="4414566" cy="3172969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78B5DD98-1CA7-4E8C-895C-7A67D29393D6}"/>
              </a:ext>
            </a:extLst>
          </p:cNvPr>
          <p:cNvSpPr/>
          <p:nvPr/>
        </p:nvSpPr>
        <p:spPr>
          <a:xfrm>
            <a:off x="2363638" y="2972726"/>
            <a:ext cx="6700849" cy="2893236"/>
          </a:xfrm>
          <a:prstGeom prst="ellipse">
            <a:avLst/>
          </a:prstGeom>
          <a:noFill/>
          <a:ln w="152400">
            <a:solidFill>
              <a:srgbClr val="FF7C80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E6135C-53A2-4041-B3DD-8C67252628B9}"/>
              </a:ext>
            </a:extLst>
          </p:cNvPr>
          <p:cNvSpPr txBox="1"/>
          <p:nvPr/>
        </p:nvSpPr>
        <p:spPr>
          <a:xfrm>
            <a:off x="4649921" y="2304267"/>
            <a:ext cx="4414566" cy="38798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ccq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: 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Perez-Rubio et al. ‘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</a:p>
        </p:txBody>
      </p:sp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B2626C7D-20DD-42BA-84AA-D795A72B8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82540"/>
              </p:ext>
            </p:extLst>
          </p:nvPr>
        </p:nvGraphicFramePr>
        <p:xfrm>
          <a:off x="2902017" y="4589253"/>
          <a:ext cx="1442438" cy="347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" name="Equation" r:id="rId10" imgW="952200" imgH="228600" progId="Equation.DSMT4">
                  <p:embed/>
                </p:oleObj>
              </mc:Choice>
              <mc:Fallback>
                <p:oleObj name="Equation" r:id="rId10" imgW="952200" imgH="228600" progId="Equation.DSMT4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BBBF5EE5-458A-40CE-8E81-2DD0CB316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017" y="4589253"/>
                        <a:ext cx="1442438" cy="347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図 18">
            <a:extLst>
              <a:ext uri="{FF2B5EF4-FFF2-40B4-BE49-F238E27FC236}">
                <a16:creationId xmlns:a16="http://schemas.microsoft.com/office/drawing/2014/main" id="{98DA8463-2C46-4160-9B4C-465671F9A6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717" y="3596640"/>
            <a:ext cx="3549032" cy="2699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98933DDB-3AC9-440D-B97B-21E86E550ACB}"/>
              </a:ext>
            </a:extLst>
          </p:cNvPr>
          <p:cNvSpPr/>
          <p:nvPr/>
        </p:nvSpPr>
        <p:spPr>
          <a:xfrm>
            <a:off x="4756366" y="5029200"/>
            <a:ext cx="1555226" cy="490654"/>
          </a:xfrm>
          <a:prstGeom prst="ellipse">
            <a:avLst/>
          </a:prstGeom>
          <a:noFill/>
          <a:ln w="3492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EBFF0793-A54C-43CE-B737-F5FE8C240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28619"/>
              </p:ext>
            </p:extLst>
          </p:nvPr>
        </p:nvGraphicFramePr>
        <p:xfrm>
          <a:off x="5359213" y="4382149"/>
          <a:ext cx="603275" cy="59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13" imgW="228600" imgH="228600" progId="Equation.DSMT4">
                  <p:embed/>
                </p:oleObj>
              </mc:Choice>
              <mc:Fallback>
                <p:oleObj name="Equation" r:id="rId13" imgW="228600" imgH="228600" progId="Equation.DSMT4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BBBF5EE5-458A-40CE-8E81-2DD0CB316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213" y="4382149"/>
                        <a:ext cx="603275" cy="5984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602DF00B-948C-465C-9C0D-78AEF592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42C807-75E3-4F4E-B70D-3555B92BC6E4}"/>
              </a:ext>
            </a:extLst>
          </p:cNvPr>
          <p:cNvSpPr txBox="1"/>
          <p:nvPr/>
        </p:nvSpPr>
        <p:spPr>
          <a:xfrm>
            <a:off x="3552738" y="3773813"/>
            <a:ext cx="838087" cy="387987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endParaRPr kumimoji="1" lang="en-US" altLang="ja-JP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B644BAD-A0AC-4871-9B65-CDF840ECD44C}"/>
              </a:ext>
            </a:extLst>
          </p:cNvPr>
          <p:cNvCxnSpPr/>
          <p:nvPr/>
        </p:nvCxnSpPr>
        <p:spPr>
          <a:xfrm>
            <a:off x="198780" y="2479192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 animBg="1"/>
      <p:bldP spid="2" grpId="1" animBg="1"/>
      <p:bldP spid="14" grpId="0" animBg="1"/>
      <p:bldP spid="15" grpId="0"/>
      <p:bldP spid="2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9787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isospin</a:t>
            </a:r>
            <a:r>
              <a:rPr kumimoji="1" lang="ja-JP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splittings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F369DB-E5B1-4D09-AA9D-7932E0E09CB4}"/>
              </a:ext>
            </a:extLst>
          </p:cNvPr>
          <p:cNvSpPr txBox="1"/>
          <p:nvPr/>
        </p:nvSpPr>
        <p:spPr>
          <a:xfrm>
            <a:off x="9787" y="219117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EM corrections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⇔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QED on finite/periodic lattice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4988" indent="-161925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boundary condition / photon mass, field </a:t>
            </a:r>
            <a:r>
              <a:rPr kumimoji="1" lang="ja-JP" altLang="en-US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⇒ 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Patella @ Lattice’16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E734EB-C8BF-4662-9DBF-EFFC455F376C}"/>
              </a:ext>
            </a:extLst>
          </p:cNvPr>
          <p:cNvSpPr txBox="1"/>
          <p:nvPr/>
        </p:nvSpPr>
        <p:spPr>
          <a:xfrm>
            <a:off x="11118" y="896933"/>
            <a:ext cx="9144000" cy="5436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‰ level needed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kaon, g-2 HVP</a:t>
            </a:r>
            <a:r>
              <a:rPr kumimoji="1" lang="ja-JP" altLang="en-US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91D107-3807-4043-8B4C-DAF39DDBF328}"/>
              </a:ext>
            </a:extLst>
          </p:cNvPr>
          <p:cNvSpPr txBox="1"/>
          <p:nvPr/>
        </p:nvSpPr>
        <p:spPr>
          <a:xfrm>
            <a:off x="11118" y="1380270"/>
            <a:ext cx="914400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6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 </a:t>
            </a:r>
            <a:r>
              <a:rPr kumimoji="1" lang="en-US" altLang="ja-JP" sz="26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≠ m</a:t>
            </a:r>
            <a:r>
              <a:rPr kumimoji="1" lang="en-US" altLang="ja-JP" sz="26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: straightforward 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CF20505-D419-48DE-BFF7-BEFADE4E2C31}"/>
              </a:ext>
            </a:extLst>
          </p:cNvPr>
          <p:cNvGrpSpPr/>
          <p:nvPr/>
        </p:nvGrpSpPr>
        <p:grpSpPr>
          <a:xfrm>
            <a:off x="5391707" y="959113"/>
            <a:ext cx="3588385" cy="2256633"/>
            <a:chOff x="5245063" y="4306144"/>
            <a:chExt cx="3588385" cy="225663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8992F4-C5AD-4A4C-92EF-782955BCB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68" t="4671" r="4741" b="8442"/>
            <a:stretch/>
          </p:blipFill>
          <p:spPr>
            <a:xfrm>
              <a:off x="5245063" y="4475655"/>
              <a:ext cx="3588385" cy="2087122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C22FF25-92D7-42B9-B50C-5722F734802F}"/>
                </a:ext>
              </a:extLst>
            </p:cNvPr>
            <p:cNvSpPr txBox="1"/>
            <p:nvPr/>
          </p:nvSpPr>
          <p:spPr>
            <a:xfrm>
              <a:off x="5324204" y="4306144"/>
              <a:ext cx="3384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16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C boundary condition: </a:t>
              </a:r>
              <a:r>
                <a:rPr kumimoji="1" lang="en-US" altLang="ja-JP" sz="16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Polley</a:t>
              </a:r>
              <a:r>
                <a:rPr kumimoji="1" lang="en-US" altLang="ja-JP" sz="16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‘93</a:t>
              </a: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B62B64E-B666-41A3-A3E3-B4EC32302D6E}"/>
              </a:ext>
            </a:extLst>
          </p:cNvPr>
          <p:cNvSpPr txBox="1"/>
          <p:nvPr/>
        </p:nvSpPr>
        <p:spPr>
          <a:xfrm>
            <a:off x="4792" y="6220744"/>
            <a:ext cx="9144000" cy="555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1.4 ‰ </a:t>
            </a:r>
            <a:r>
              <a:rPr kumimoji="1" lang="en-US" altLang="ja-JP" sz="26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kumimoji="1" lang="en-US" altLang="ja-JP" sz="26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kumimoji="1" lang="en-US" altLang="ja-JP" sz="26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splitting reproduced w/ different QED implementations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9D549DE-85BE-441A-9104-D8B213021D53}"/>
              </a:ext>
            </a:extLst>
          </p:cNvPr>
          <p:cNvGrpSpPr/>
          <p:nvPr/>
        </p:nvGrpSpPr>
        <p:grpSpPr>
          <a:xfrm>
            <a:off x="157648" y="3786279"/>
            <a:ext cx="8871001" cy="2463768"/>
            <a:chOff x="157648" y="3786279"/>
            <a:chExt cx="8871001" cy="2463768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D4EC029F-EC38-476F-9AD7-6090F413AD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7648" y="3786279"/>
              <a:ext cx="4310836" cy="2463768"/>
              <a:chOff x="83" y="744"/>
              <a:chExt cx="4264" cy="2437"/>
            </a:xfrm>
          </p:grpSpPr>
          <p:sp>
            <p:nvSpPr>
              <p:cNvPr id="3" name="AutoShape 3">
                <a:extLst>
                  <a:ext uri="{FF2B5EF4-FFF2-40B4-BE49-F238E27FC236}">
                    <a16:creationId xmlns:a16="http://schemas.microsoft.com/office/drawing/2014/main" id="{32AB4CCC-3E43-46F9-8189-3B395D9D48B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3" y="744"/>
                <a:ext cx="4264" cy="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22533" name="Picture 5">
                <a:extLst>
                  <a:ext uri="{FF2B5EF4-FFF2-40B4-BE49-F238E27FC236}">
                    <a16:creationId xmlns:a16="http://schemas.microsoft.com/office/drawing/2014/main" id="{EEFDD29A-51CF-4DB2-B4AA-95626A22B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1" y="696"/>
                <a:ext cx="4552" cy="2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0E1A8FA-381F-4BD7-9D33-311AF17BD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60" t="5312" r="3894" b="1877"/>
            <a:stretch/>
          </p:blipFill>
          <p:spPr>
            <a:xfrm>
              <a:off x="4589248" y="3836382"/>
              <a:ext cx="4439401" cy="2404142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62EF9B9-05BB-4BA3-9843-FD16449C2301}"/>
                </a:ext>
              </a:extLst>
            </p:cNvPr>
            <p:cNvSpPr txBox="1"/>
            <p:nvPr/>
          </p:nvSpPr>
          <p:spPr>
            <a:xfrm>
              <a:off x="5309677" y="3923604"/>
              <a:ext cx="2083161" cy="855430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QCDSF ‘15</a:t>
              </a:r>
              <a:endParaRPr kumimoji="1" lang="en-US" altLang="ja-JP" sz="2000" baseline="-25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161B3B9-48D6-4F01-A9FF-874A7C009BD7}"/>
                </a:ext>
              </a:extLst>
            </p:cNvPr>
            <p:cNvSpPr txBox="1"/>
            <p:nvPr/>
          </p:nvSpPr>
          <p:spPr>
            <a:xfrm>
              <a:off x="1407670" y="5206062"/>
              <a:ext cx="1602950" cy="8554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BMW ‘15</a:t>
              </a:r>
              <a:endParaRPr kumimoji="1" lang="en-US" altLang="ja-JP" sz="2000" baseline="-25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16184AC-7F29-42B0-8657-22C40794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1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楕円 24">
            <a:extLst>
              <a:ext uri="{FF2B5EF4-FFF2-40B4-BE49-F238E27FC236}">
                <a16:creationId xmlns:a16="http://schemas.microsoft.com/office/drawing/2014/main" id="{5E3C272C-AB61-4CF4-9591-5262D667204F}"/>
              </a:ext>
            </a:extLst>
          </p:cNvPr>
          <p:cNvSpPr/>
          <p:nvPr/>
        </p:nvSpPr>
        <p:spPr>
          <a:xfrm>
            <a:off x="4260822" y="3782308"/>
            <a:ext cx="1224000" cy="1224000"/>
          </a:xfrm>
          <a:prstGeom prst="ellipse">
            <a:avLst/>
          </a:prstGeom>
          <a:solidFill>
            <a:srgbClr val="FF6699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unstable particles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F369DB-E5B1-4D09-AA9D-7932E0E09CB4}"/>
              </a:ext>
            </a:extLst>
          </p:cNvPr>
          <p:cNvSpPr txBox="1"/>
          <p:nvPr/>
        </p:nvSpPr>
        <p:spPr>
          <a:xfrm>
            <a:off x="9787" y="1118375"/>
            <a:ext cx="9144000" cy="51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6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finite V multi-particle state   ≠   V=∞ in/out state 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01AB386-04C2-4E77-B870-54143FBCD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79558"/>
              </p:ext>
            </p:extLst>
          </p:nvPr>
        </p:nvGraphicFramePr>
        <p:xfrm>
          <a:off x="420728" y="3679251"/>
          <a:ext cx="303688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4" imgW="1231560" imgH="711000" progId="Equation.DSMT4">
                  <p:embed/>
                </p:oleObj>
              </mc:Choice>
              <mc:Fallback>
                <p:oleObj name="Equation" r:id="rId4" imgW="1231560" imgH="7110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62B107D-6F52-4886-A24D-2B0064729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28" y="3679251"/>
                        <a:ext cx="3036887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CAD5BBC8-99F1-456C-A430-085A4D61E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519397"/>
              </p:ext>
            </p:extLst>
          </p:nvPr>
        </p:nvGraphicFramePr>
        <p:xfrm>
          <a:off x="682626" y="1925670"/>
          <a:ext cx="4478241" cy="71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6" imgW="1752480" imgH="279360" progId="Equation.DSMT4">
                  <p:embed/>
                </p:oleObj>
              </mc:Choice>
              <mc:Fallback>
                <p:oleObj name="Equation" r:id="rId6" imgW="1752480" imgH="27936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01AB386-04C2-4E77-B870-54143FBC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6" y="1925670"/>
                        <a:ext cx="4478241" cy="711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AF7025-6AAD-4D1A-A8A0-76A6F062D8D7}"/>
              </a:ext>
            </a:extLst>
          </p:cNvPr>
          <p:cNvSpPr txBox="1"/>
          <p:nvPr/>
        </p:nvSpPr>
        <p:spPr>
          <a:xfrm>
            <a:off x="5512276" y="1843119"/>
            <a:ext cx="2760453" cy="936000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strong phase lost!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Miani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-Testa ‘90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76771A-594C-408F-B43A-3EA3D677FEB5}"/>
              </a:ext>
            </a:extLst>
          </p:cNvPr>
          <p:cNvSpPr txBox="1"/>
          <p:nvPr/>
        </p:nvSpPr>
        <p:spPr>
          <a:xfrm>
            <a:off x="0" y="2928777"/>
            <a:ext cx="9144000" cy="51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lattice correlator does contain information on interaction!     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C4ABE4A-FBFD-42E5-942A-A66FA1CF4467}"/>
              </a:ext>
            </a:extLst>
          </p:cNvPr>
          <p:cNvGrpSpPr/>
          <p:nvPr/>
        </p:nvGrpSpPr>
        <p:grpSpPr>
          <a:xfrm>
            <a:off x="6289875" y="3558095"/>
            <a:ext cx="2760453" cy="2179407"/>
            <a:chOff x="6289875" y="3558095"/>
            <a:chExt cx="2760453" cy="2179407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975D4AC-2E02-440A-8B90-65CBE2EDB1B0}"/>
                </a:ext>
              </a:extLst>
            </p:cNvPr>
            <p:cNvSpPr txBox="1"/>
            <p:nvPr/>
          </p:nvSpPr>
          <p:spPr>
            <a:xfrm>
              <a:off x="6289875" y="4801502"/>
              <a:ext cx="2760453" cy="93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2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scattering matrix encoded in finite V energies</a:t>
              </a:r>
            </a:p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ja-JP" altLang="en-US" sz="2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⇒ </a:t>
              </a:r>
              <a:r>
                <a:rPr kumimoji="1" lang="en-US" altLang="ja-JP" sz="22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Lüscher ’86, ’91</a:t>
              </a:r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15" name="オブジェクト 14">
              <a:extLst>
                <a:ext uri="{FF2B5EF4-FFF2-40B4-BE49-F238E27FC236}">
                  <a16:creationId xmlns:a16="http://schemas.microsoft.com/office/drawing/2014/main" id="{416EAEB3-D332-4074-876C-469D9309FC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7219067"/>
                </p:ext>
              </p:extLst>
            </p:nvPr>
          </p:nvGraphicFramePr>
          <p:xfrm>
            <a:off x="6298994" y="3558095"/>
            <a:ext cx="2619296" cy="104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6" name="Equation" r:id="rId8" imgW="1269720" imgH="507960" progId="Equation.DSMT4">
                    <p:embed/>
                  </p:oleObj>
                </mc:Choice>
                <mc:Fallback>
                  <p:oleObj name="Equation" r:id="rId8" imgW="1269720" imgH="507960" progId="Equation.DSMT4">
                    <p:embed/>
                    <p:pic>
                      <p:nvPicPr>
                        <p:cNvPr id="5" name="オブジェクト 4">
                          <a:extLst>
                            <a:ext uri="{FF2B5EF4-FFF2-40B4-BE49-F238E27FC236}">
                              <a16:creationId xmlns:a16="http://schemas.microsoft.com/office/drawing/2014/main" id="{801AB386-04C2-4E77-B870-54143FBCD9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8994" y="3558095"/>
                          <a:ext cx="2619296" cy="104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CC76424-4A4C-4A66-83FE-33995E41E009}"/>
              </a:ext>
            </a:extLst>
          </p:cNvPr>
          <p:cNvGrpSpPr/>
          <p:nvPr/>
        </p:nvGrpSpPr>
        <p:grpSpPr>
          <a:xfrm>
            <a:off x="3975469" y="4101905"/>
            <a:ext cx="1819509" cy="778707"/>
            <a:chOff x="4151741" y="4101905"/>
            <a:chExt cx="1819509" cy="778707"/>
          </a:xfrm>
        </p:grpSpPr>
        <p:graphicFrame>
          <p:nvGraphicFramePr>
            <p:cNvPr id="18" name="オブジェクト 17">
              <a:extLst>
                <a:ext uri="{FF2B5EF4-FFF2-40B4-BE49-F238E27FC236}">
                  <a16:creationId xmlns:a16="http://schemas.microsoft.com/office/drawing/2014/main" id="{A83A524D-FD99-4AC4-B366-CC993C6F8B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8435585"/>
                </p:ext>
              </p:extLst>
            </p:nvPr>
          </p:nvGraphicFramePr>
          <p:xfrm>
            <a:off x="5539250" y="4398029"/>
            <a:ext cx="432000" cy="482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7" name="Equation" r:id="rId10" imgW="203040" imgH="228600" progId="Equation.DSMT4">
                    <p:embed/>
                  </p:oleObj>
                </mc:Choice>
                <mc:Fallback>
                  <p:oleObj name="Equation" r:id="rId10" imgW="203040" imgH="228600" progId="Equation.DSMT4">
                    <p:embed/>
                    <p:pic>
                      <p:nvPicPr>
                        <p:cNvPr id="15" name="オブジェクト 14">
                          <a:extLst>
                            <a:ext uri="{FF2B5EF4-FFF2-40B4-BE49-F238E27FC236}">
                              <a16:creationId xmlns:a16="http://schemas.microsoft.com/office/drawing/2014/main" id="{416EAEB3-D332-4074-876C-469D9309FC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9250" y="4398029"/>
                          <a:ext cx="432000" cy="482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矢印: 下 18">
              <a:extLst>
                <a:ext uri="{FF2B5EF4-FFF2-40B4-BE49-F238E27FC236}">
                  <a16:creationId xmlns:a16="http://schemas.microsoft.com/office/drawing/2014/main" id="{E5806FE7-8002-470D-AA1D-E4216E657731}"/>
                </a:ext>
              </a:extLst>
            </p:cNvPr>
            <p:cNvSpPr/>
            <p:nvPr/>
          </p:nvSpPr>
          <p:spPr>
            <a:xfrm rot="1097650">
              <a:off x="4486376" y="4266285"/>
              <a:ext cx="279400" cy="487163"/>
            </a:xfrm>
            <a:prstGeom prst="downArrow">
              <a:avLst>
                <a:gd name="adj1" fmla="val 3273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0" name="オブジェクト 19">
              <a:extLst>
                <a:ext uri="{FF2B5EF4-FFF2-40B4-BE49-F238E27FC236}">
                  <a16:creationId xmlns:a16="http://schemas.microsoft.com/office/drawing/2014/main" id="{84AD9FBD-2502-4DD5-991E-AA276C1374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830487"/>
                </p:ext>
              </p:extLst>
            </p:nvPr>
          </p:nvGraphicFramePr>
          <p:xfrm>
            <a:off x="4151741" y="4101905"/>
            <a:ext cx="432000" cy="482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8" name="Equation" r:id="rId12" imgW="203040" imgH="228600" progId="Equation.DSMT4">
                    <p:embed/>
                  </p:oleObj>
                </mc:Choice>
                <mc:Fallback>
                  <p:oleObj name="Equation" r:id="rId12" imgW="203040" imgH="228600" progId="Equation.DSMT4">
                    <p:embed/>
                    <p:pic>
                      <p:nvPicPr>
                        <p:cNvPr id="18" name="オブジェクト 17">
                          <a:extLst>
                            <a:ext uri="{FF2B5EF4-FFF2-40B4-BE49-F238E27FC236}">
                              <a16:creationId xmlns:a16="http://schemas.microsoft.com/office/drawing/2014/main" id="{A83A524D-FD99-4AC4-B366-CC993C6F8B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741" y="4101905"/>
                          <a:ext cx="432000" cy="482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矢印: 下 20">
              <a:extLst>
                <a:ext uri="{FF2B5EF4-FFF2-40B4-BE49-F238E27FC236}">
                  <a16:creationId xmlns:a16="http://schemas.microsoft.com/office/drawing/2014/main" id="{D3DB0CA3-6681-4355-A1E5-9A043D808A75}"/>
                </a:ext>
              </a:extLst>
            </p:cNvPr>
            <p:cNvSpPr/>
            <p:nvPr/>
          </p:nvSpPr>
          <p:spPr>
            <a:xfrm rot="13988719">
              <a:off x="5384403" y="4154662"/>
              <a:ext cx="279400" cy="487163"/>
            </a:xfrm>
            <a:prstGeom prst="downArrow">
              <a:avLst>
                <a:gd name="adj1" fmla="val 3273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C486BEF-E453-481F-A63F-2F364B29A3DC}"/>
              </a:ext>
            </a:extLst>
          </p:cNvPr>
          <p:cNvGrpSpPr/>
          <p:nvPr/>
        </p:nvGrpSpPr>
        <p:grpSpPr>
          <a:xfrm>
            <a:off x="3963883" y="3558095"/>
            <a:ext cx="1932167" cy="1870581"/>
            <a:chOff x="4140155" y="3558095"/>
            <a:chExt cx="1932167" cy="1870581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7A074383-3034-4636-97AD-6FBD3B2363C0}"/>
                </a:ext>
              </a:extLst>
            </p:cNvPr>
            <p:cNvSpPr/>
            <p:nvPr/>
          </p:nvSpPr>
          <p:spPr>
            <a:xfrm>
              <a:off x="4140155" y="3558095"/>
              <a:ext cx="1932167" cy="187058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C96F5301-071F-476E-8F4D-E3A5E85573FC}"/>
                </a:ext>
              </a:extLst>
            </p:cNvPr>
            <p:cNvSpPr/>
            <p:nvPr/>
          </p:nvSpPr>
          <p:spPr>
            <a:xfrm>
              <a:off x="5030036" y="4423212"/>
              <a:ext cx="414068" cy="422694"/>
            </a:xfrm>
            <a:prstGeom prst="ellipse">
              <a:avLst/>
            </a:prstGeom>
            <a:gradFill flip="none" rotWithShape="1">
              <a:gsLst>
                <a:gs pos="0">
                  <a:srgbClr val="CCFFCC"/>
                </a:gs>
                <a:gs pos="64000">
                  <a:srgbClr val="66FF99"/>
                </a:gs>
                <a:gs pos="100000">
                  <a:srgbClr val="008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</a:t>
              </a:r>
              <a:endParaRPr kumimoji="1"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04794F87-3BDB-4941-B072-F64C385CCA30}"/>
                </a:ext>
              </a:extLst>
            </p:cNvPr>
            <p:cNvSpPr/>
            <p:nvPr/>
          </p:nvSpPr>
          <p:spPr>
            <a:xfrm>
              <a:off x="4553002" y="3936049"/>
              <a:ext cx="414068" cy="42269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rgbClr val="6699FF"/>
                </a:gs>
                <a:gs pos="100000">
                  <a:srgbClr val="00006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</a:t>
              </a:r>
              <a:endParaRPr kumimoji="1"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324720D-F609-4F81-AF9B-37D45F4229FB}"/>
              </a:ext>
            </a:extLst>
          </p:cNvPr>
          <p:cNvGrpSpPr/>
          <p:nvPr/>
        </p:nvGrpSpPr>
        <p:grpSpPr>
          <a:xfrm>
            <a:off x="4755729" y="4068000"/>
            <a:ext cx="401325" cy="417936"/>
            <a:chOff x="4860330" y="3993076"/>
            <a:chExt cx="401325" cy="417936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62C510B-D5A6-490C-A8F4-7BAF2130A52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860330" y="4231012"/>
              <a:ext cx="187893" cy="18000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オブジェクト 29">
              <a:extLst>
                <a:ext uri="{FF2B5EF4-FFF2-40B4-BE49-F238E27FC236}">
                  <a16:creationId xmlns:a16="http://schemas.microsoft.com/office/drawing/2014/main" id="{2FCCFDB9-F24E-422C-A0D8-66AC9E55B4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0055099"/>
                </p:ext>
              </p:extLst>
            </p:nvPr>
          </p:nvGraphicFramePr>
          <p:xfrm>
            <a:off x="4968329" y="3993076"/>
            <a:ext cx="293326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9" name="Equation" r:id="rId14" imgW="114120" imgH="126720" progId="Equation.DSMT4">
                    <p:embed/>
                  </p:oleObj>
                </mc:Choice>
                <mc:Fallback>
                  <p:oleObj name="Equation" r:id="rId14" imgW="114120" imgH="126720" progId="Equation.DSMT4">
                    <p:embed/>
                    <p:pic>
                      <p:nvPicPr>
                        <p:cNvPr id="18" name="オブジェクト 17">
                          <a:extLst>
                            <a:ext uri="{FF2B5EF4-FFF2-40B4-BE49-F238E27FC236}">
                              <a16:creationId xmlns:a16="http://schemas.microsoft.com/office/drawing/2014/main" id="{A83A524D-FD99-4AC4-B366-CC993C6F8B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329" y="3993076"/>
                          <a:ext cx="293326" cy="3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058CE34-5911-4946-8000-3EBF30FA027D}"/>
              </a:ext>
            </a:extLst>
          </p:cNvPr>
          <p:cNvGrpSpPr/>
          <p:nvPr/>
        </p:nvGrpSpPr>
        <p:grpSpPr>
          <a:xfrm>
            <a:off x="158940" y="5691333"/>
            <a:ext cx="5902366" cy="1026420"/>
            <a:chOff x="158940" y="5691333"/>
            <a:chExt cx="5902366" cy="1026420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ABBC3F2-E0FF-437C-9960-104BDF62EBBD}"/>
                </a:ext>
              </a:extLst>
            </p:cNvPr>
            <p:cNvSpPr txBox="1"/>
            <p:nvPr/>
          </p:nvSpPr>
          <p:spPr>
            <a:xfrm>
              <a:off x="158940" y="6215356"/>
              <a:ext cx="5902366" cy="502397"/>
            </a:xfrm>
            <a:prstGeom prst="rect">
              <a:avLst/>
            </a:prstGeom>
            <a:noFill/>
          </p:spPr>
          <p:txBody>
            <a:bodyPr wrap="square" tIns="0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2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potential </a:t>
              </a:r>
              <a:r>
                <a:rPr kumimoji="1" lang="ja-JP" altLang="en-US" sz="2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⇒</a:t>
              </a:r>
              <a:r>
                <a:rPr kumimoji="1" lang="en-US" altLang="ja-JP" sz="22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Ishii et al. ’07, HALQCD ‘12</a:t>
              </a:r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33" name="オブジェクト 32">
              <a:extLst>
                <a:ext uri="{FF2B5EF4-FFF2-40B4-BE49-F238E27FC236}">
                  <a16:creationId xmlns:a16="http://schemas.microsoft.com/office/drawing/2014/main" id="{ABF82737-F8CE-4061-BBA5-094054D823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1133026"/>
                </p:ext>
              </p:extLst>
            </p:nvPr>
          </p:nvGraphicFramePr>
          <p:xfrm>
            <a:off x="211041" y="5691333"/>
            <a:ext cx="3322368" cy="522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0" name="Equation" r:id="rId16" imgW="1612800" imgH="253800" progId="Equation.DSMT4">
                    <p:embed/>
                  </p:oleObj>
                </mc:Choice>
                <mc:Fallback>
                  <p:oleObj name="Equation" r:id="rId16" imgW="1612800" imgH="253800" progId="Equation.DSMT4">
                    <p:embed/>
                    <p:pic>
                      <p:nvPicPr>
                        <p:cNvPr id="23" name="オブジェクト 22">
                          <a:extLst>
                            <a:ext uri="{FF2B5EF4-FFF2-40B4-BE49-F238E27FC236}">
                              <a16:creationId xmlns:a16="http://schemas.microsoft.com/office/drawing/2014/main" id="{9C7875CF-77C2-498D-80FE-846C0E41F2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041" y="5691333"/>
                          <a:ext cx="3322368" cy="522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316002B-BBDC-4A96-9D18-BDB05AA2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79543F2-8560-49D6-98A0-3F2D1ADAD833}"/>
              </a:ext>
            </a:extLst>
          </p:cNvPr>
          <p:cNvSpPr/>
          <p:nvPr/>
        </p:nvSpPr>
        <p:spPr>
          <a:xfrm rot="4745039">
            <a:off x="3255255" y="4423828"/>
            <a:ext cx="628515" cy="814991"/>
          </a:xfrm>
          <a:prstGeom prst="downArrow">
            <a:avLst/>
          </a:prstGeom>
          <a:solidFill>
            <a:srgbClr val="0099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21C604CE-C3B6-410D-A381-4466F7649237}"/>
              </a:ext>
            </a:extLst>
          </p:cNvPr>
          <p:cNvSpPr/>
          <p:nvPr/>
        </p:nvSpPr>
        <p:spPr>
          <a:xfrm rot="10081461">
            <a:off x="1190885" y="5155386"/>
            <a:ext cx="542251" cy="569511"/>
          </a:xfrm>
          <a:prstGeom prst="downArrow">
            <a:avLst/>
          </a:prstGeom>
          <a:solidFill>
            <a:srgbClr val="0099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3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  <p:bldP spid="4" grpId="0" animBg="1"/>
      <p:bldP spid="4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ππ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ρ and σ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71B7CD-74AD-49A4-A836-B8FF40C88B33}"/>
              </a:ext>
            </a:extLst>
          </p:cNvPr>
          <p:cNvSpPr txBox="1"/>
          <p:nvPr/>
        </p:nvSpPr>
        <p:spPr>
          <a:xfrm>
            <a:off x="0" y="6301979"/>
            <a:ext cx="9144000" cy="499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HALQCD method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: on-going test on ρ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Kawai @ Lat’17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87D8AA-B395-49F4-9E90-64270385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81FE32-64D5-4B67-9298-3955CC135772}"/>
              </a:ext>
            </a:extLst>
          </p:cNvPr>
          <p:cNvSpPr txBox="1"/>
          <p:nvPr/>
        </p:nvSpPr>
        <p:spPr>
          <a:xfrm>
            <a:off x="0" y="864615"/>
            <a:ext cx="9144000" cy="556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 err="1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Lüscher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method: 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successfully applied to 1 channel problems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1D76E40-F281-48E7-A987-9D813B934CF1}"/>
              </a:ext>
            </a:extLst>
          </p:cNvPr>
          <p:cNvGrpSpPr/>
          <p:nvPr/>
        </p:nvGrpSpPr>
        <p:grpSpPr>
          <a:xfrm>
            <a:off x="0" y="1420963"/>
            <a:ext cx="9049627" cy="4697110"/>
            <a:chOff x="44137" y="1496638"/>
            <a:chExt cx="9049627" cy="4697110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CA6AE927-FC22-4CCC-AA30-D80F1472F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46" t="2293" r="4598" b="753"/>
            <a:stretch/>
          </p:blipFill>
          <p:spPr>
            <a:xfrm>
              <a:off x="121884" y="2109090"/>
              <a:ext cx="3807002" cy="365349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CEC6BBB-A588-4180-ABAF-C61981F45C2F}"/>
                </a:ext>
              </a:extLst>
            </p:cNvPr>
            <p:cNvSpPr txBox="1"/>
            <p:nvPr/>
          </p:nvSpPr>
          <p:spPr>
            <a:xfrm>
              <a:off x="44137" y="1496638"/>
              <a:ext cx="4524292" cy="468188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400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24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=1 </a:t>
              </a:r>
              <a:r>
                <a:rPr kumimoji="1" lang="en-US" altLang="ja-JP" sz="2400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ππ</a:t>
              </a: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,</a:t>
              </a:r>
              <a:r>
                <a: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e.g.</a:t>
              </a: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RQCD </a:t>
              </a:r>
              <a:r>
                <a:rPr kumimoji="1" lang="en-US" altLang="ja-JP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1512.08678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New!</a:t>
              </a:r>
              <a:endParaRPr kumimoji="1" lang="en-US" altLang="ja-JP" sz="2000" baseline="-25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aphicFrame>
          <p:nvGraphicFramePr>
            <p:cNvPr id="9" name="オブジェクト 8">
              <a:extLst>
                <a:ext uri="{FF2B5EF4-FFF2-40B4-BE49-F238E27FC236}">
                  <a16:creationId xmlns:a16="http://schemas.microsoft.com/office/drawing/2014/main" id="{77E94200-B300-478F-A660-941444D0B7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0925247"/>
                </p:ext>
              </p:extLst>
            </p:nvPr>
          </p:nvGraphicFramePr>
          <p:xfrm>
            <a:off x="792974" y="2210748"/>
            <a:ext cx="1519086" cy="365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4" name="Equation" r:id="rId5" imgW="952200" imgH="228600" progId="Equation.DSMT4">
                    <p:embed/>
                  </p:oleObj>
                </mc:Choice>
                <mc:Fallback>
                  <p:oleObj name="Equation" r:id="rId5" imgW="952200" imgH="228600" progId="Equation.DSMT4">
                    <p:embed/>
                    <p:pic>
                      <p:nvPicPr>
                        <p:cNvPr id="33" name="オブジェクト 32">
                          <a:extLst>
                            <a:ext uri="{FF2B5EF4-FFF2-40B4-BE49-F238E27FC236}">
                              <a16:creationId xmlns:a16="http://schemas.microsoft.com/office/drawing/2014/main" id="{ABF82737-F8CE-4061-BBA5-094054D823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74" y="2210748"/>
                          <a:ext cx="1519086" cy="3650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>
              <a:extLst>
                <a:ext uri="{FF2B5EF4-FFF2-40B4-BE49-F238E27FC236}">
                  <a16:creationId xmlns:a16="http://schemas.microsoft.com/office/drawing/2014/main" id="{D8E84182-8A8F-4C8D-90A2-C2E1D7DD0C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319195"/>
                </p:ext>
              </p:extLst>
            </p:nvPr>
          </p:nvGraphicFramePr>
          <p:xfrm>
            <a:off x="1103658" y="5731312"/>
            <a:ext cx="2337294" cy="462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5" name="Equation" r:id="rId7" imgW="1218960" imgH="241200" progId="Equation.DSMT4">
                    <p:embed/>
                  </p:oleObj>
                </mc:Choice>
                <mc:Fallback>
                  <p:oleObj name="Equation" r:id="rId7" imgW="1218960" imgH="241200" progId="Equation.DSMT4">
                    <p:embed/>
                    <p:pic>
                      <p:nvPicPr>
                        <p:cNvPr id="33" name="オブジェクト 32">
                          <a:extLst>
                            <a:ext uri="{FF2B5EF4-FFF2-40B4-BE49-F238E27FC236}">
                              <a16:creationId xmlns:a16="http://schemas.microsoft.com/office/drawing/2014/main" id="{ABF82737-F8CE-4061-BBA5-094054D823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3658" y="5731312"/>
                          <a:ext cx="2337294" cy="462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CB165AD-EDA9-4280-8AA6-21419C7E2881}"/>
                </a:ext>
              </a:extLst>
            </p:cNvPr>
            <p:cNvSpPr txBox="1"/>
            <p:nvPr/>
          </p:nvSpPr>
          <p:spPr>
            <a:xfrm>
              <a:off x="5070686" y="1497964"/>
              <a:ext cx="3874529" cy="468188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sz="2400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24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=0 </a:t>
              </a:r>
              <a:r>
                <a:rPr kumimoji="1" lang="en-US" altLang="ja-JP" sz="2400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ππ</a:t>
              </a:r>
              <a:r>
                <a:rPr kumimoji="1"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,</a:t>
              </a:r>
              <a:r>
                <a: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20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HS 1607.05900 New!</a:t>
              </a:r>
              <a:endParaRPr kumimoji="1" lang="en-US" altLang="ja-JP" sz="2000" baseline="-25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B30F206-D70D-41DC-AB9A-E9B634ACD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454" r="7849" b="4889"/>
            <a:stretch/>
          </p:blipFill>
          <p:spPr>
            <a:xfrm>
              <a:off x="3833062" y="2133786"/>
              <a:ext cx="5260702" cy="3272405"/>
            </a:xfrm>
            <a:prstGeom prst="rect">
              <a:avLst/>
            </a:prstGeom>
          </p:spPr>
        </p:pic>
        <p:graphicFrame>
          <p:nvGraphicFramePr>
            <p:cNvPr id="17" name="オブジェクト 16">
              <a:extLst>
                <a:ext uri="{FF2B5EF4-FFF2-40B4-BE49-F238E27FC236}">
                  <a16:creationId xmlns:a16="http://schemas.microsoft.com/office/drawing/2014/main" id="{B3E52029-76BE-4F67-9BF6-986084A537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235974"/>
                </p:ext>
              </p:extLst>
            </p:nvPr>
          </p:nvGraphicFramePr>
          <p:xfrm>
            <a:off x="4959350" y="2300288"/>
            <a:ext cx="1538288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6" name="Equation" r:id="rId10" imgW="965160" imgH="228600" progId="Equation.DSMT4">
                    <p:embed/>
                  </p:oleObj>
                </mc:Choice>
                <mc:Fallback>
                  <p:oleObj name="Equation" r:id="rId10" imgW="965160" imgH="228600" progId="Equation.DSMT4">
                    <p:embed/>
                    <p:pic>
                      <p:nvPicPr>
                        <p:cNvPr id="9" name="オブジェクト 8">
                          <a:extLst>
                            <a:ext uri="{FF2B5EF4-FFF2-40B4-BE49-F238E27FC236}">
                              <a16:creationId xmlns:a16="http://schemas.microsoft.com/office/drawing/2014/main" id="{77E94200-B300-478F-A660-941444D0B7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9350" y="2300288"/>
                          <a:ext cx="1538288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オブジェクト 17">
              <a:extLst>
                <a:ext uri="{FF2B5EF4-FFF2-40B4-BE49-F238E27FC236}">
                  <a16:creationId xmlns:a16="http://schemas.microsoft.com/office/drawing/2014/main" id="{4E1B553E-88CE-4EC6-8BE4-B1C74815FF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090202"/>
                </p:ext>
              </p:extLst>
            </p:nvPr>
          </p:nvGraphicFramePr>
          <p:xfrm>
            <a:off x="799260" y="2518180"/>
            <a:ext cx="128428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7" name="Equation" r:id="rId12" imgW="761760" imgH="215640" progId="Equation.DSMT4">
                    <p:embed/>
                  </p:oleObj>
                </mc:Choice>
                <mc:Fallback>
                  <p:oleObj name="Equation" r:id="rId12" imgW="761760" imgH="215640" progId="Equation.DSMT4">
                    <p:embed/>
                    <p:pic>
                      <p:nvPicPr>
                        <p:cNvPr id="10" name="オブジェクト 9">
                          <a:extLst>
                            <a:ext uri="{FF2B5EF4-FFF2-40B4-BE49-F238E27FC236}">
                              <a16:creationId xmlns:a16="http://schemas.microsoft.com/office/drawing/2014/main" id="{6B7187F0-1318-4AB3-9B83-2A19404F13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260" y="2518180"/>
                          <a:ext cx="128428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オブジェクト 18">
              <a:extLst>
                <a:ext uri="{FF2B5EF4-FFF2-40B4-BE49-F238E27FC236}">
                  <a16:creationId xmlns:a16="http://schemas.microsoft.com/office/drawing/2014/main" id="{FB465719-25D5-43C7-96AC-688F7AE548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670934"/>
                </p:ext>
              </p:extLst>
            </p:nvPr>
          </p:nvGraphicFramePr>
          <p:xfrm>
            <a:off x="4756150" y="3581400"/>
            <a:ext cx="1517650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8" name="Equation" r:id="rId14" imgW="952200" imgH="228600" progId="Equation.DSMT4">
                    <p:embed/>
                  </p:oleObj>
                </mc:Choice>
                <mc:Fallback>
                  <p:oleObj name="Equation" r:id="rId14" imgW="952200" imgH="228600" progId="Equation.DSMT4">
                    <p:embed/>
                    <p:pic>
                      <p:nvPicPr>
                        <p:cNvPr id="17" name="オブジェクト 16">
                          <a:extLst>
                            <a:ext uri="{FF2B5EF4-FFF2-40B4-BE49-F238E27FC236}">
                              <a16:creationId xmlns:a16="http://schemas.microsoft.com/office/drawing/2014/main" id="{B3E52029-76BE-4F67-9BF6-986084A537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6150" y="3581400"/>
                          <a:ext cx="1517650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オブジェクト 19">
              <a:extLst>
                <a:ext uri="{FF2B5EF4-FFF2-40B4-BE49-F238E27FC236}">
                  <a16:creationId xmlns:a16="http://schemas.microsoft.com/office/drawing/2014/main" id="{666C1DA6-2AB9-44CB-BBC4-462F554001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815677"/>
                </p:ext>
              </p:extLst>
            </p:nvPr>
          </p:nvGraphicFramePr>
          <p:xfrm>
            <a:off x="7718466" y="4228879"/>
            <a:ext cx="747712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9" name="Equation" r:id="rId16" imgW="469800" imgH="215640" progId="Equation.DSMT4">
                    <p:embed/>
                  </p:oleObj>
                </mc:Choice>
                <mc:Fallback>
                  <p:oleObj name="Equation" r:id="rId16" imgW="469800" imgH="215640" progId="Equation.DSMT4">
                    <p:embed/>
                    <p:pic>
                      <p:nvPicPr>
                        <p:cNvPr id="19" name="オブジェクト 18">
                          <a:extLst>
                            <a:ext uri="{FF2B5EF4-FFF2-40B4-BE49-F238E27FC236}">
                              <a16:creationId xmlns:a16="http://schemas.microsoft.com/office/drawing/2014/main" id="{FB465719-25D5-43C7-96AC-688F7AE548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8466" y="4228879"/>
                          <a:ext cx="747712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オブジェクト 20">
              <a:extLst>
                <a:ext uri="{FF2B5EF4-FFF2-40B4-BE49-F238E27FC236}">
                  <a16:creationId xmlns:a16="http://schemas.microsoft.com/office/drawing/2014/main" id="{FBFC55AC-E443-4741-B52E-3160199A7F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885714"/>
                </p:ext>
              </p:extLst>
            </p:nvPr>
          </p:nvGraphicFramePr>
          <p:xfrm>
            <a:off x="4387537" y="5773213"/>
            <a:ext cx="443071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0" name="Equation" r:id="rId18" imgW="2311200" imgH="190440" progId="Equation.DSMT4">
                    <p:embed/>
                  </p:oleObj>
                </mc:Choice>
                <mc:Fallback>
                  <p:oleObj name="Equation" r:id="rId18" imgW="2311200" imgH="190440" progId="Equation.DSMT4">
                    <p:embed/>
                    <p:pic>
                      <p:nvPicPr>
                        <p:cNvPr id="12" name="オブジェクト 11">
                          <a:extLst>
                            <a:ext uri="{FF2B5EF4-FFF2-40B4-BE49-F238E27FC236}">
                              <a16:creationId xmlns:a16="http://schemas.microsoft.com/office/drawing/2014/main" id="{D8E84182-8A8F-4C8D-90A2-C2E1D7DD0C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537" y="5773213"/>
                          <a:ext cx="4430713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A52AF1CC-BE49-42F1-9161-82261170D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754246"/>
              </p:ext>
            </p:extLst>
          </p:nvPr>
        </p:nvGraphicFramePr>
        <p:xfrm>
          <a:off x="794626" y="3007894"/>
          <a:ext cx="611582" cy="39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" name="Equation" r:id="rId20" imgW="215640" imgH="139680" progId="Equation.DSMT4">
                  <p:embed/>
                </p:oleObj>
              </mc:Choice>
              <mc:Fallback>
                <p:oleObj name="Equation" r:id="rId20" imgW="215640" imgH="139680" progId="Equation.DSMT4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4E1B553E-88CE-4EC6-8BE4-B1C74815FF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626" y="3007894"/>
                        <a:ext cx="611582" cy="3979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E7AB61F7-DE65-4410-A1E2-EDD043D49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321888"/>
              </p:ext>
            </p:extLst>
          </p:nvPr>
        </p:nvGraphicFramePr>
        <p:xfrm>
          <a:off x="2762250" y="3665538"/>
          <a:ext cx="7191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22" name="オブジェクト 21">
                        <a:extLst>
                          <a:ext uri="{FF2B5EF4-FFF2-40B4-BE49-F238E27FC236}">
                            <a16:creationId xmlns:a16="http://schemas.microsoft.com/office/drawing/2014/main" id="{A52AF1CC-BE49-42F1-9161-82261170D6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3665538"/>
                        <a:ext cx="719138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9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heavy </a:t>
            </a:r>
            <a:r>
              <a:rPr kumimoji="1" lang="en-US" altLang="ja-JP" sz="4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quarkonia</a:t>
            </a:r>
            <a:r>
              <a:rPr kumimoji="1" lang="en-US" altLang="ja-JP" sz="4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 exotics</a:t>
            </a:r>
            <a:endParaRPr kumimoji="1" lang="ja-JP" altLang="en-US" sz="4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EB167EE-CCC0-4295-BE15-F37A734FF33F}"/>
              </a:ext>
            </a:extLst>
          </p:cNvPr>
          <p:cNvCxnSpPr/>
          <p:nvPr/>
        </p:nvCxnSpPr>
        <p:spPr>
          <a:xfrm flipV="1">
            <a:off x="612466" y="948906"/>
            <a:ext cx="0" cy="57193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A41EDBA-4FE5-4ED7-B744-0A54EF942BDD}"/>
              </a:ext>
            </a:extLst>
          </p:cNvPr>
          <p:cNvGrpSpPr/>
          <p:nvPr/>
        </p:nvGrpSpPr>
        <p:grpSpPr>
          <a:xfrm>
            <a:off x="409747" y="2497340"/>
            <a:ext cx="396000" cy="129396"/>
            <a:chOff x="1082615" y="2523219"/>
            <a:chExt cx="508958" cy="129396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43F70DE-CEE8-47E6-9A77-D84C889FF6AC}"/>
                </a:ext>
              </a:extLst>
            </p:cNvPr>
            <p:cNvSpPr/>
            <p:nvPr/>
          </p:nvSpPr>
          <p:spPr>
            <a:xfrm flipV="1">
              <a:off x="1082615" y="2523219"/>
              <a:ext cx="508958" cy="129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DF0A8AA-6865-490F-897F-1E056926BB7A}"/>
                </a:ext>
              </a:extLst>
            </p:cNvPr>
            <p:cNvCxnSpPr/>
            <p:nvPr/>
          </p:nvCxnSpPr>
          <p:spPr>
            <a:xfrm>
              <a:off x="1164566" y="2587917"/>
              <a:ext cx="345057" cy="0"/>
            </a:xfrm>
            <a:prstGeom prst="line">
              <a:avLst/>
            </a:prstGeom>
            <a:ln w="1651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2E0ABFB2-7EA2-44D0-ABCE-AD8F24FC4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17587"/>
              </p:ext>
            </p:extLst>
          </p:nvPr>
        </p:nvGraphicFramePr>
        <p:xfrm>
          <a:off x="936000" y="1572200"/>
          <a:ext cx="13096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88" name="Equation" r:id="rId4" imgW="761760" imgH="279360" progId="Equation.DSMT4">
                  <p:embed/>
                </p:oleObj>
              </mc:Choice>
              <mc:Fallback>
                <p:oleObj name="Equation" r:id="rId4" imgW="761760" imgH="279360" progId="Equation.DSMT4">
                  <p:embed/>
                  <p:pic>
                    <p:nvPicPr>
                      <p:cNvPr id="31" name="オブジェクト 30">
                        <a:extLst>
                          <a:ext uri="{FF2B5EF4-FFF2-40B4-BE49-F238E27FC236}">
                            <a16:creationId xmlns:a16="http://schemas.microsoft.com/office/drawing/2014/main" id="{DCAD0B65-E433-4376-B9BA-36FF576D3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000" y="1572200"/>
                        <a:ext cx="13096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066052C0-90BF-4DB3-89EE-EF1CF739A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56676"/>
              </p:ext>
            </p:extLst>
          </p:nvPr>
        </p:nvGraphicFramePr>
        <p:xfrm>
          <a:off x="936000" y="1077631"/>
          <a:ext cx="13096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89" name="Equation" r:id="rId6" imgW="761760" imgH="279360" progId="Equation.DSMT4">
                  <p:embed/>
                </p:oleObj>
              </mc:Choice>
              <mc:Fallback>
                <p:oleObj name="Equation" r:id="rId6" imgW="761760" imgH="279360" progId="Equation.DSMT4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2E0ABFB2-7EA2-44D0-ABCE-AD8F24FC4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000" y="1077631"/>
                        <a:ext cx="13096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F381DB52-67B4-4B68-9E8A-7C90D92DC880}"/>
              </a:ext>
            </a:extLst>
          </p:cNvPr>
          <p:cNvSpPr/>
          <p:nvPr/>
        </p:nvSpPr>
        <p:spPr>
          <a:xfrm>
            <a:off x="2415385" y="1120762"/>
            <a:ext cx="226682" cy="915196"/>
          </a:xfrm>
          <a:prstGeom prst="rightBrace">
            <a:avLst>
              <a:gd name="adj1" fmla="val 3898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A892F3-F970-49A3-BE51-88BC6A0A409C}"/>
              </a:ext>
            </a:extLst>
          </p:cNvPr>
          <p:cNvSpPr txBox="1"/>
          <p:nvPr/>
        </p:nvSpPr>
        <p:spPr>
          <a:xfrm>
            <a:off x="2656936" y="1040817"/>
            <a:ext cx="6487064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 decay to various final states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</a:t>
            </a: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rigorous treatment is still challenging</a:t>
            </a:r>
          </a:p>
        </p:txBody>
      </p:sp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86B43D91-630F-4D21-99A4-908823DB3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02901"/>
              </p:ext>
            </p:extLst>
          </p:nvPr>
        </p:nvGraphicFramePr>
        <p:xfrm>
          <a:off x="936000" y="3794878"/>
          <a:ext cx="1047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0" name="Equation" r:id="rId8" imgW="609480" imgH="253800" progId="Equation.DSMT4">
                  <p:embed/>
                </p:oleObj>
              </mc:Choice>
              <mc:Fallback>
                <p:oleObj name="Equation" r:id="rId8" imgW="609480" imgH="253800" progId="Equation.DSMT4">
                  <p:embed/>
                  <p:pic>
                    <p:nvPicPr>
                      <p:cNvPr id="17" name="オブジェクト 16">
                        <a:extLst>
                          <a:ext uri="{FF2B5EF4-FFF2-40B4-BE49-F238E27FC236}">
                            <a16:creationId xmlns:a16="http://schemas.microsoft.com/office/drawing/2014/main" id="{D1928C26-E3C7-4158-AA90-E1D811626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000" y="3794878"/>
                        <a:ext cx="10477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5C28CD-B656-4C0F-AB60-FD2A86AD27C4}"/>
              </a:ext>
            </a:extLst>
          </p:cNvPr>
          <p:cNvCxnSpPr/>
          <p:nvPr/>
        </p:nvCxnSpPr>
        <p:spPr>
          <a:xfrm>
            <a:off x="471794" y="6449667"/>
            <a:ext cx="324000" cy="0"/>
          </a:xfrm>
          <a:prstGeom prst="line">
            <a:avLst/>
          </a:prstGeom>
          <a:ln w="762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D607B4F2-2A76-4739-A49F-212AD8800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977710"/>
              </p:ext>
            </p:extLst>
          </p:nvPr>
        </p:nvGraphicFramePr>
        <p:xfrm>
          <a:off x="0" y="6284912"/>
          <a:ext cx="423613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1" name="Equation" r:id="rId10" imgW="279360" imgH="190440" progId="Equation.DSMT4">
                  <p:embed/>
                </p:oleObj>
              </mc:Choice>
              <mc:Fallback>
                <p:oleObj name="Equation" r:id="rId10" imgW="279360" imgH="190440" progId="Equation.DSMT4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86B43D91-630F-4D21-99A4-908823DB3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4912"/>
                        <a:ext cx="423613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C3C1EFB2-ED5A-4348-9FC3-9BDD88529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00572"/>
              </p:ext>
            </p:extLst>
          </p:nvPr>
        </p:nvGraphicFramePr>
        <p:xfrm>
          <a:off x="936000" y="5732944"/>
          <a:ext cx="1047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2" name="Equation" r:id="rId12" imgW="609480" imgH="253800" progId="Equation.DSMT4">
                  <p:embed/>
                </p:oleObj>
              </mc:Choice>
              <mc:Fallback>
                <p:oleObj name="Equation" r:id="rId12" imgW="609480" imgH="253800" progId="Equation.DSMT4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86B43D91-630F-4D21-99A4-908823DB3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000" y="5732944"/>
                        <a:ext cx="10477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65C21AB6-AA5B-4278-B2FD-EA92F39E6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812498"/>
              </p:ext>
            </p:extLst>
          </p:nvPr>
        </p:nvGraphicFramePr>
        <p:xfrm>
          <a:off x="936000" y="4706411"/>
          <a:ext cx="1047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3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86B43D91-630F-4D21-99A4-908823DB3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000" y="4706411"/>
                        <a:ext cx="10477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ED075C8-3661-49EC-AADE-B20EA8679DDB}"/>
              </a:ext>
            </a:extLst>
          </p:cNvPr>
          <p:cNvCxnSpPr/>
          <p:nvPr/>
        </p:nvCxnSpPr>
        <p:spPr>
          <a:xfrm>
            <a:off x="471794" y="2283756"/>
            <a:ext cx="324000" cy="0"/>
          </a:xfrm>
          <a:prstGeom prst="line">
            <a:avLst/>
          </a:prstGeom>
          <a:ln w="762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8F1F6EB2-5A86-40FB-9E4F-226B55BC9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294474"/>
              </p:ext>
            </p:extLst>
          </p:nvPr>
        </p:nvGraphicFramePr>
        <p:xfrm>
          <a:off x="0" y="2124075"/>
          <a:ext cx="3651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4" name="Equation" r:id="rId16" imgW="241200" imgH="190440" progId="Equation.DSMT4">
                  <p:embed/>
                </p:oleObj>
              </mc:Choice>
              <mc:Fallback>
                <p:oleObj name="Equation" r:id="rId16" imgW="241200" imgH="190440" progId="Equation.DSMT4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D607B4F2-2A76-4739-A49F-212AD88009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24075"/>
                        <a:ext cx="3651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BBEA94F-A6B0-47FD-A08A-05D4C15F752B}"/>
              </a:ext>
            </a:extLst>
          </p:cNvPr>
          <p:cNvCxnSpPr/>
          <p:nvPr/>
        </p:nvCxnSpPr>
        <p:spPr>
          <a:xfrm>
            <a:off x="477550" y="4842280"/>
            <a:ext cx="324000" cy="0"/>
          </a:xfrm>
          <a:prstGeom prst="line">
            <a:avLst/>
          </a:prstGeom>
          <a:ln w="762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オブジェクト 26">
            <a:extLst>
              <a:ext uri="{FF2B5EF4-FFF2-40B4-BE49-F238E27FC236}">
                <a16:creationId xmlns:a16="http://schemas.microsoft.com/office/drawing/2014/main" id="{5B0B07D2-F8F4-4669-B7E5-98C661325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22260"/>
              </p:ext>
            </p:extLst>
          </p:nvPr>
        </p:nvGraphicFramePr>
        <p:xfrm>
          <a:off x="0" y="4677102"/>
          <a:ext cx="4810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5" name="Equation" r:id="rId18" imgW="317160" imgH="190440" progId="Equation.DSMT4">
                  <p:embed/>
                </p:oleObj>
              </mc:Choice>
              <mc:Fallback>
                <p:oleObj name="Equation" r:id="rId18" imgW="317160" imgH="190440" progId="Equation.DSMT4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D607B4F2-2A76-4739-A49F-212AD88009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77102"/>
                        <a:ext cx="4810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200E72-206E-425A-ACC6-611F102D3C66}"/>
              </a:ext>
            </a:extLst>
          </p:cNvPr>
          <p:cNvSpPr txBox="1"/>
          <p:nvPr/>
        </p:nvSpPr>
        <p:spPr>
          <a:xfrm rot="5400000">
            <a:off x="-224571" y="5449225"/>
            <a:ext cx="949200" cy="26432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</a:t>
            </a:r>
            <a:endParaRPr kumimoji="1" lang="en-US" altLang="ja-JP" sz="2000" baseline="-25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4288FC9-5081-42DE-8E5C-0F63C64AF3B5}"/>
              </a:ext>
            </a:extLst>
          </p:cNvPr>
          <p:cNvSpPr txBox="1"/>
          <p:nvPr/>
        </p:nvSpPr>
        <p:spPr>
          <a:xfrm rot="5400000">
            <a:off x="-227443" y="4005733"/>
            <a:ext cx="949200" cy="264326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</a:t>
            </a:r>
            <a:endParaRPr kumimoji="1" lang="en-US" altLang="ja-JP" sz="2000" baseline="-25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6" name="オブジェクト 35">
            <a:extLst>
              <a:ext uri="{FF2B5EF4-FFF2-40B4-BE49-F238E27FC236}">
                <a16:creationId xmlns:a16="http://schemas.microsoft.com/office/drawing/2014/main" id="{DB99150E-58AA-4824-B222-237C57ACF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30989"/>
              </p:ext>
            </p:extLst>
          </p:nvPr>
        </p:nvGraphicFramePr>
        <p:xfrm>
          <a:off x="925513" y="3201146"/>
          <a:ext cx="10699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6" name="Equation" r:id="rId20" imgW="622080" imgH="253800" progId="Equation.DSMT4">
                  <p:embed/>
                </p:oleObj>
              </mc:Choice>
              <mc:Fallback>
                <p:oleObj name="Equation" r:id="rId20" imgW="622080" imgH="253800" progId="Equation.DSMT4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86B43D91-630F-4D21-99A4-908823DB3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3201146"/>
                        <a:ext cx="10699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2F397FC-0507-4D56-B48A-B62CC0202A42}"/>
              </a:ext>
            </a:extLst>
          </p:cNvPr>
          <p:cNvGrpSpPr/>
          <p:nvPr/>
        </p:nvGrpSpPr>
        <p:grpSpPr>
          <a:xfrm>
            <a:off x="1006739" y="3487944"/>
            <a:ext cx="2081518" cy="2875432"/>
            <a:chOff x="1006739" y="3487944"/>
            <a:chExt cx="2081518" cy="2875432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57D1244-85DF-4A15-83C7-97D5FA00DFB1}"/>
                </a:ext>
              </a:extLst>
            </p:cNvPr>
            <p:cNvSpPr txBox="1"/>
            <p:nvPr/>
          </p:nvSpPr>
          <p:spPr>
            <a:xfrm>
              <a:off x="1015359" y="6055988"/>
              <a:ext cx="1736467" cy="307388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buClr>
                  <a:schemeClr val="accent1"/>
                </a:buClr>
              </a:pPr>
              <a:r>
                <a:rPr kumimoji="1" lang="en-US" altLang="ja-JP" sz="14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e.g.</a:t>
              </a: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Lang,… ‘15</a:t>
              </a:r>
              <a:endParaRPr kumimoji="1" lang="en-US" altLang="ja-JP" sz="1400" baseline="-25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DF6F57A-4576-4E5F-8B34-1B5C6F942FAE}"/>
                </a:ext>
              </a:extLst>
            </p:cNvPr>
            <p:cNvSpPr txBox="1"/>
            <p:nvPr/>
          </p:nvSpPr>
          <p:spPr>
            <a:xfrm>
              <a:off x="1012488" y="5055077"/>
              <a:ext cx="2075769" cy="287502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buClr>
                  <a:schemeClr val="accent1"/>
                </a:buClr>
              </a:pPr>
              <a:r>
                <a:rPr kumimoji="1" lang="en-US" altLang="ja-JP" sz="14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e.g.</a:t>
              </a: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14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Prelovsek</a:t>
              </a: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,… ’13</a:t>
              </a:r>
            </a:p>
            <a:p>
              <a:pPr>
                <a:buClr>
                  <a:schemeClr val="accent1"/>
                </a:buClr>
              </a:pP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    </a:t>
              </a:r>
              <a:r>
                <a:rPr kumimoji="1" lang="en-US" altLang="ja-JP" sz="14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Fermilab</a:t>
              </a: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/MILC ‘14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0C8B757-7790-49F1-99F9-51D2442F731F}"/>
                </a:ext>
              </a:extLst>
            </p:cNvPr>
            <p:cNvSpPr txBox="1"/>
            <p:nvPr/>
          </p:nvSpPr>
          <p:spPr>
            <a:xfrm>
              <a:off x="1009610" y="4094662"/>
              <a:ext cx="2075769" cy="287502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buClr>
                  <a:schemeClr val="accent1"/>
                </a:buClr>
              </a:pPr>
              <a:r>
                <a:rPr kumimoji="1" lang="en-US" altLang="ja-JP" sz="14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e.g.</a:t>
              </a: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Lang,… ’15</a:t>
              </a:r>
            </a:p>
            <a:p>
              <a:pPr>
                <a:buClr>
                  <a:schemeClr val="accent1"/>
                </a:buClr>
              </a:pPr>
              <a:endParaRPr kumimoji="1" lang="en-US" altLang="ja-JP" sz="1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57A210B-BC89-430F-86D3-15C9DEBC65C7}"/>
                </a:ext>
              </a:extLst>
            </p:cNvPr>
            <p:cNvSpPr txBox="1"/>
            <p:nvPr/>
          </p:nvSpPr>
          <p:spPr>
            <a:xfrm>
              <a:off x="1006739" y="3487944"/>
              <a:ext cx="2075769" cy="287502"/>
            </a:xfrm>
            <a:prstGeom prst="rect">
              <a:avLst/>
            </a:prstGeom>
            <a:noFill/>
          </p:spPr>
          <p:txBody>
            <a:bodyPr wrap="square" rIns="0" rtlCol="0">
              <a:noAutofit/>
            </a:bodyPr>
            <a:lstStyle/>
            <a:p>
              <a:pPr>
                <a:buClr>
                  <a:schemeClr val="accent1"/>
                </a:buClr>
              </a:pPr>
              <a:r>
                <a:rPr kumimoji="1" lang="en-US" altLang="ja-JP" sz="1400" i="1" dirty="0">
                  <a:solidFill>
                    <a:srgbClr val="00B050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e.g.</a:t>
              </a: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1400" dirty="0" err="1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Padmanath</a:t>
              </a:r>
              <a:r>
                <a:rPr kumimoji="1" lang="en-US" altLang="ja-JP" sz="140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,… ’15</a:t>
              </a:r>
            </a:p>
            <a:p>
              <a:pPr>
                <a:buClr>
                  <a:schemeClr val="accent1"/>
                </a:buClr>
              </a:pPr>
              <a:endParaRPr kumimoji="1" lang="en-US" altLang="ja-JP" sz="1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9" name="右中かっこ 38">
            <a:extLst>
              <a:ext uri="{FF2B5EF4-FFF2-40B4-BE49-F238E27FC236}">
                <a16:creationId xmlns:a16="http://schemas.microsoft.com/office/drawing/2014/main" id="{1F5278CF-7FDC-4C3D-A017-CA1542B5D7A6}"/>
              </a:ext>
            </a:extLst>
          </p:cNvPr>
          <p:cNvSpPr/>
          <p:nvPr/>
        </p:nvSpPr>
        <p:spPr>
          <a:xfrm>
            <a:off x="3223388" y="3274485"/>
            <a:ext cx="226682" cy="3132000"/>
          </a:xfrm>
          <a:prstGeom prst="rightBrace">
            <a:avLst>
              <a:gd name="adj1" fmla="val 38981"/>
              <a:gd name="adj2" fmla="val 513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DA3F6B-B154-4C10-97DF-AFC3D8D7DE00}"/>
              </a:ext>
            </a:extLst>
          </p:cNvPr>
          <p:cNvSpPr txBox="1"/>
          <p:nvPr/>
        </p:nvSpPr>
        <p:spPr>
          <a:xfrm>
            <a:off x="4261898" y="2026067"/>
            <a:ext cx="4878039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 also, Francis et al., </a:t>
            </a:r>
            <a:r>
              <a:rPr kumimoji="1" lang="en-US" altLang="ja-JP" sz="1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1607.05214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</a:p>
          <a:p>
            <a:pPr>
              <a:lnSpc>
                <a:spcPct val="110000"/>
              </a:lnSpc>
              <a:buClr>
                <a:schemeClr val="accent1"/>
              </a:buClr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“strongly-stable” </a:t>
            </a:r>
            <a:r>
              <a:rPr kumimoji="1" lang="en-US" altLang="ja-JP" sz="2200" i="1" dirty="0" err="1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udbb</a:t>
            </a:r>
            <a:r>
              <a:rPr kumimoji="1" lang="en-US" altLang="ja-JP" sz="2200" i="1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endParaRPr kumimoji="1" lang="en-US" altLang="ja-JP" sz="2200" i="1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81522B-7244-43F0-9F68-EFD7A4DA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AF1373-34CE-4484-91D0-24CAD9B7F5B4}"/>
              </a:ext>
            </a:extLst>
          </p:cNvPr>
          <p:cNvSpPr txBox="1"/>
          <p:nvPr/>
        </p:nvSpPr>
        <p:spPr>
          <a:xfrm>
            <a:off x="3790410" y="3184327"/>
            <a:ext cx="5342091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Lüscher method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342900" indent="-2555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2-body coupled channel: OK</a:t>
            </a:r>
          </a:p>
          <a:p>
            <a:pPr marL="342900" indent="-255588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≥3-body : active development</a:t>
            </a:r>
          </a:p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F85CAA4-74F1-4F9D-8A2F-8EC5157E48C4}"/>
              </a:ext>
            </a:extLst>
          </p:cNvPr>
          <p:cNvSpPr txBox="1"/>
          <p:nvPr/>
        </p:nvSpPr>
        <p:spPr>
          <a:xfrm>
            <a:off x="3715114" y="5140871"/>
            <a:ext cx="5417387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e.g</a:t>
            </a:r>
            <a:r>
              <a:rPr kumimoji="1"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Lang et al. ’15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kumimoji="1" lang="en-US" altLang="ja-JP" sz="2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6700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unobserved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=3966(20), </a:t>
            </a:r>
            <a:r>
              <a:rPr kumimoji="1"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</a:t>
            </a: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=67(18) MeV</a:t>
            </a:r>
          </a:p>
          <a:p>
            <a:pPr marL="85725">
              <a:lnSpc>
                <a:spcPct val="110000"/>
              </a:lnSpc>
            </a:pPr>
            <a:r>
              <a:rPr kumimoji="1" lang="en-US" altLang="ja-JP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kumimoji="1" lang="ja-JP" altLang="en-US" sz="22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⇔ 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Belle 1704.01872</a:t>
            </a:r>
          </a:p>
          <a:p>
            <a:pPr marL="85725">
              <a:lnSpc>
                <a:spcPct val="110000"/>
              </a:lnSpc>
            </a:pP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“alternative </a:t>
            </a: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χ</a:t>
            </a:r>
            <a:r>
              <a:rPr kumimoji="1" lang="en-US" altLang="ja-JP" sz="22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c0</a:t>
            </a:r>
            <a:r>
              <a:rPr kumimoji="1" lang="en-US" altLang="ja-JP" sz="2200" dirty="0">
                <a:solidFill>
                  <a:srgbClr val="00B05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(2P)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candidate”</a:t>
            </a:r>
            <a:endParaRPr kumimoji="1" lang="en-US" altLang="ja-JP" sz="22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722DD09-BC32-474D-B6A5-C76690AB78C8}"/>
              </a:ext>
            </a:extLst>
          </p:cNvPr>
          <p:cNvSpPr txBox="1"/>
          <p:nvPr/>
        </p:nvSpPr>
        <p:spPr>
          <a:xfrm>
            <a:off x="3718390" y="4610024"/>
            <a:ext cx="5417387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active studies above a few thresholds</a:t>
            </a:r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C7EFE22A-72B4-4682-9353-2FDB5DA76DC6}"/>
              </a:ext>
            </a:extLst>
          </p:cNvPr>
          <p:cNvSpPr/>
          <p:nvPr/>
        </p:nvSpPr>
        <p:spPr>
          <a:xfrm rot="7678830">
            <a:off x="2910588" y="4063638"/>
            <a:ext cx="258761" cy="1470290"/>
          </a:xfrm>
          <a:prstGeom prst="downArrow">
            <a:avLst/>
          </a:prstGeom>
          <a:solidFill>
            <a:srgbClr val="FF6699">
              <a:alpha val="7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67B1A4-FD08-48A1-A804-4E907F97D3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2" y="2743840"/>
            <a:ext cx="1593272" cy="66903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8BEB171-8E3B-4CD9-9F33-E43B5690ED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4" y="4195584"/>
            <a:ext cx="1658550" cy="665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8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39" grpId="0" animBg="1"/>
      <p:bldP spid="41" grpId="0"/>
      <p:bldP spid="42" grpId="0"/>
      <p:bldP spid="43" grpId="0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DC241-2132-4FF8-8CCF-7B2286BBC875}"/>
              </a:ext>
            </a:extLst>
          </p:cNvPr>
          <p:cNvSpPr txBox="1"/>
          <p:nvPr/>
        </p:nvSpPr>
        <p:spPr>
          <a:xfrm>
            <a:off x="0" y="0"/>
            <a:ext cx="914400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kumimoji="1" lang="en-US" altLang="ja-JP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(5568)</a:t>
            </a:r>
            <a:endParaRPr kumimoji="1" lang="ja-JP" alt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ACE3B0-2A67-457F-86EB-00522709D049}"/>
              </a:ext>
            </a:extLst>
          </p:cNvPr>
          <p:cNvSpPr txBox="1"/>
          <p:nvPr/>
        </p:nvSpPr>
        <p:spPr>
          <a:xfrm>
            <a:off x="4936067" y="1126799"/>
            <a:ext cx="4207934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249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22(8) MeV, 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J</a:t>
            </a:r>
            <a:r>
              <a:rPr kumimoji="1" lang="en-US" altLang="ja-JP" sz="2400" i="1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unknown </a:t>
            </a:r>
          </a:p>
          <a:p>
            <a:pPr marL="342900" indent="-249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in 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400" i="1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 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D0’16</a:t>
            </a:r>
            <a:r>
              <a:rPr kumimoji="1" lang="en-US" altLang="ja-JP" sz="16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not</a:t>
            </a:r>
            <a:r>
              <a:rPr kumimoji="1"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LHCb’16</a:t>
            </a:r>
          </a:p>
          <a:p>
            <a:pPr marL="342900" indent="-2492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if 4 flavors 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bsdu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⊕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J</a:t>
            </a:r>
            <a:r>
              <a:rPr kumimoji="1" lang="en-US" altLang="ja-JP" sz="2400" i="1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= 0</a:t>
            </a:r>
            <a:r>
              <a:rPr kumimoji="1" lang="en-US" altLang="ja-JP" sz="24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</a:p>
          <a:p>
            <a:pPr marL="93662">
              <a:lnSpc>
                <a:spcPct val="120000"/>
              </a:lnSpc>
            </a:pP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kumimoji="1" lang="ja-JP" altLang="en-US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⇒ 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decay only into </a:t>
            </a:r>
            <a:r>
              <a:rPr kumimoji="1"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kumimoji="1"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kumimoji="1" lang="en-US" altLang="ja-JP" sz="24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kumimoji="1" lang="ja-JP" altLang="en-US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kumimoji="1" lang="en-US" altLang="ja-JP" sz="24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B7BE3A1-29FD-407F-97D2-5B780C741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9" t="5316" r="2718" b="3976"/>
          <a:stretch/>
        </p:blipFill>
        <p:spPr>
          <a:xfrm>
            <a:off x="96922" y="1177601"/>
            <a:ext cx="4932000" cy="40320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0C9EF2A-59E9-4785-96BF-7F55162F7675}"/>
              </a:ext>
            </a:extLst>
          </p:cNvPr>
          <p:cNvGrpSpPr/>
          <p:nvPr/>
        </p:nvGrpSpPr>
        <p:grpSpPr>
          <a:xfrm>
            <a:off x="544490" y="5142441"/>
            <a:ext cx="4464066" cy="369526"/>
            <a:chOff x="544490" y="5142441"/>
            <a:chExt cx="4464066" cy="369526"/>
          </a:xfrm>
        </p:grpSpPr>
        <p:graphicFrame>
          <p:nvGraphicFramePr>
            <p:cNvPr id="8" name="オブジェクト 7">
              <a:extLst>
                <a:ext uri="{FF2B5EF4-FFF2-40B4-BE49-F238E27FC236}">
                  <a16:creationId xmlns:a16="http://schemas.microsoft.com/office/drawing/2014/main" id="{9378448D-48FF-40D8-A631-7D3B1C8071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1556526"/>
                </p:ext>
              </p:extLst>
            </p:nvPr>
          </p:nvGraphicFramePr>
          <p:xfrm>
            <a:off x="3881431" y="5142441"/>
            <a:ext cx="112712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7" name="Equation" r:id="rId5" imgW="672840" imgH="177480" progId="Equation.DSMT4">
                    <p:embed/>
                  </p:oleObj>
                </mc:Choice>
                <mc:Fallback>
                  <p:oleObj name="Equation" r:id="rId5" imgW="672840" imgH="177480" progId="Equation.DSMT4">
                    <p:embed/>
                    <p:pic>
                      <p:nvPicPr>
                        <p:cNvPr id="16" name="オブジェクト 15">
                          <a:extLst>
                            <a:ext uri="{FF2B5EF4-FFF2-40B4-BE49-F238E27FC236}">
                              <a16:creationId xmlns:a16="http://schemas.microsoft.com/office/drawing/2014/main" id="{7A11DD77-C0B6-4212-BEFC-56472BBDC7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1431" y="5142441"/>
                          <a:ext cx="1127125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オブジェクト 9">
              <a:extLst>
                <a:ext uri="{FF2B5EF4-FFF2-40B4-BE49-F238E27FC236}">
                  <a16:creationId xmlns:a16="http://schemas.microsoft.com/office/drawing/2014/main" id="{766D4768-4969-49E0-A6FF-934704C2F0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890307"/>
                </p:ext>
              </p:extLst>
            </p:nvPr>
          </p:nvGraphicFramePr>
          <p:xfrm>
            <a:off x="544490" y="5151964"/>
            <a:ext cx="151864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8" name="Equation" r:id="rId7" imgW="965160" imgH="228600" progId="Equation.DSMT4">
                    <p:embed/>
                  </p:oleObj>
                </mc:Choice>
                <mc:Fallback>
                  <p:oleObj name="Equation" r:id="rId7" imgW="965160" imgH="228600" progId="Equation.DSMT4">
                    <p:embed/>
                    <p:pic>
                      <p:nvPicPr>
                        <p:cNvPr id="18" name="オブジェクト 17">
                          <a:extLst>
                            <a:ext uri="{FF2B5EF4-FFF2-40B4-BE49-F238E27FC236}">
                              <a16:creationId xmlns:a16="http://schemas.microsoft.com/office/drawing/2014/main" id="{CF0B25F3-EA77-401B-8DF5-D780CF1975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490" y="5151964"/>
                          <a:ext cx="151864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オブジェクト 10">
              <a:extLst>
                <a:ext uri="{FF2B5EF4-FFF2-40B4-BE49-F238E27FC236}">
                  <a16:creationId xmlns:a16="http://schemas.microsoft.com/office/drawing/2014/main" id="{E41F8758-790B-4D22-9E4F-9768DC63F4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1693672"/>
                </p:ext>
              </p:extLst>
            </p:nvPr>
          </p:nvGraphicFramePr>
          <p:xfrm>
            <a:off x="2144700" y="5151967"/>
            <a:ext cx="1499417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9" name="Equation" r:id="rId9" imgW="952200" imgH="228600" progId="Equation.DSMT4">
                    <p:embed/>
                  </p:oleObj>
                </mc:Choice>
                <mc:Fallback>
                  <p:oleObj name="Equation" r:id="rId9" imgW="952200" imgH="228600" progId="Equation.DSMT4">
                    <p:embed/>
                    <p:pic>
                      <p:nvPicPr>
                        <p:cNvPr id="10" name="オブジェクト 9">
                          <a:extLst>
                            <a:ext uri="{FF2B5EF4-FFF2-40B4-BE49-F238E27FC236}">
                              <a16:creationId xmlns:a16="http://schemas.microsoft.com/office/drawing/2014/main" id="{766D4768-4969-49E0-A6FF-934704C2F0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00" y="5151967"/>
                          <a:ext cx="1499417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C402F6E-46F2-4C1E-AFFD-561C157198C1}"/>
              </a:ext>
            </a:extLst>
          </p:cNvPr>
          <p:cNvSpPr txBox="1"/>
          <p:nvPr/>
        </p:nvSpPr>
        <p:spPr>
          <a:xfrm>
            <a:off x="5139267" y="3429078"/>
            <a:ext cx="4014520" cy="855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3663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Lang et al. </a:t>
            </a:r>
            <a:r>
              <a:rPr kumimoji="1" lang="en-US" altLang="ja-JP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1607.03185</a:t>
            </a:r>
            <a:r>
              <a:rPr kumimoji="1" lang="en-US" altLang="ja-JP" sz="22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New!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map out finite V energies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Lüscher formula </a:t>
            </a:r>
          </a:p>
          <a:p>
            <a:pPr marL="93662">
              <a:lnSpc>
                <a:spcPct val="140000"/>
              </a:lnSpc>
              <a:buClr>
                <a:schemeClr val="tx1"/>
              </a:buClr>
            </a:pP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energy not found</a:t>
            </a:r>
          </a:p>
          <a:p>
            <a:pPr marL="355600" indent="-26352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strike="sngStrike" dirty="0">
                <a:latin typeface="メイリオ" panose="020B0604030504040204" pitchFamily="50" charset="-128"/>
                <a:ea typeface="メイリオ" panose="020B0604030504040204" pitchFamily="50" charset="-128"/>
              </a:rPr>
              <a:t>deep BK bound state</a:t>
            </a:r>
          </a:p>
          <a:p>
            <a:pPr marL="342900" indent="-249238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  <a:buClr>
                <a:schemeClr val="tx1"/>
              </a:buClr>
            </a:pP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E3616D-6376-4C4B-BBD0-35D605B203B3}"/>
              </a:ext>
            </a:extLst>
          </p:cNvPr>
          <p:cNvSpPr txBox="1"/>
          <p:nvPr/>
        </p:nvSpPr>
        <p:spPr>
          <a:xfrm>
            <a:off x="0" y="6042069"/>
            <a:ext cx="9144000" cy="555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40000"/>
              </a:lnSpc>
              <a:buClr>
                <a:schemeClr val="accent1"/>
              </a:buClr>
            </a:pP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not support the existence of </a:t>
            </a:r>
            <a:r>
              <a:rPr kumimoji="1" lang="en-US" altLang="ja-JP" sz="26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(5568) </a:t>
            </a:r>
            <a:r>
              <a:rPr kumimoji="1" lang="en-US" altLang="ja-JP" sz="220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w/ </a:t>
            </a:r>
            <a:r>
              <a:rPr kumimoji="1" lang="en-US" altLang="ja-JP" sz="2400" i="1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J</a:t>
            </a:r>
            <a:r>
              <a:rPr kumimoji="1" lang="en-US" altLang="ja-JP" sz="2400" i="1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24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=0</a:t>
            </a:r>
            <a:r>
              <a:rPr kumimoji="1" lang="en-US" altLang="ja-JP" sz="2400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endParaRPr kumimoji="1" lang="en-US" altLang="ja-JP" sz="2200" baseline="3000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4DB20B-D0A0-4FA9-B364-3BA7A329F8A5}"/>
              </a:ext>
            </a:extLst>
          </p:cNvPr>
          <p:cNvGrpSpPr/>
          <p:nvPr/>
        </p:nvGrpSpPr>
        <p:grpSpPr>
          <a:xfrm>
            <a:off x="2894408" y="2438083"/>
            <a:ext cx="2134514" cy="755518"/>
            <a:chOff x="2894408" y="2438083"/>
            <a:chExt cx="2134514" cy="755518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09135703-9BA5-49A3-B4AE-0DF2F4EC0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4408" y="2810933"/>
              <a:ext cx="972682" cy="38266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90EE2A1-88E5-4159-A487-6ED08714FA38}"/>
                </a:ext>
              </a:extLst>
            </p:cNvPr>
            <p:cNvSpPr txBox="1"/>
            <p:nvPr/>
          </p:nvSpPr>
          <p:spPr>
            <a:xfrm>
              <a:off x="3867089" y="2438083"/>
              <a:ext cx="1161833" cy="755517"/>
            </a:xfrm>
            <a:prstGeom prst="rect">
              <a:avLst/>
            </a:prstGeom>
            <a:solidFill>
              <a:srgbClr val="FF6699">
                <a:alpha val="10000"/>
              </a:srgbClr>
            </a:solidFill>
          </p:spPr>
          <p:txBody>
            <a:bodyPr wrap="square" rIns="0" rtlCol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accent1"/>
                </a:buClr>
              </a:pPr>
              <a:r>
                <a:rPr kumimoji="1" lang="en-US" altLang="ja-JP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expected</a:t>
              </a:r>
              <a:r>
                <a:rPr kumimoji="1" lang="ja-JP" altLang="en-US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kumimoji="1" lang="en-US" altLang="ja-JP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buClr>
                  <a:schemeClr val="accent1"/>
                </a:buClr>
              </a:pPr>
              <a:r>
                <a:rPr kumimoji="1" lang="en-US" altLang="ja-JP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here</a:t>
              </a:r>
              <a:endParaRPr kumimoji="1" lang="en-US" altLang="ja-JP" u="sng" baseline="-25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63EF24-C359-4F86-AF35-561F228D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10C-9E17-40EF-BDDD-7C1BFAEF8B41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142ECEC-7BD8-4FA7-BB53-66BBF4D63B29}"/>
              </a:ext>
            </a:extLst>
          </p:cNvPr>
          <p:cNvCxnSpPr/>
          <p:nvPr/>
        </p:nvCxnSpPr>
        <p:spPr>
          <a:xfrm>
            <a:off x="6772300" y="2133752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B750238-6B81-49D3-95BC-EF3F0E785FE8}"/>
              </a:ext>
            </a:extLst>
          </p:cNvPr>
          <p:cNvCxnSpPr/>
          <p:nvPr/>
        </p:nvCxnSpPr>
        <p:spPr>
          <a:xfrm>
            <a:off x="7056780" y="2133752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26256</TotalTime>
  <Words>1871</Words>
  <Application>Microsoft Office PowerPoint</Application>
  <PresentationFormat>画面に合わせる (4:3)</PresentationFormat>
  <Paragraphs>354</Paragraphs>
  <Slides>35</Slides>
  <Notes>26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6" baseType="lpstr">
      <vt:lpstr>游ゴシック</vt:lpstr>
      <vt:lpstr>Calibri Light</vt:lpstr>
      <vt:lpstr>Lucida Calligraphy</vt:lpstr>
      <vt:lpstr>Calibri</vt:lpstr>
      <vt:lpstr>メイリオ</vt:lpstr>
      <vt:lpstr>游ゴシック Light</vt:lpstr>
      <vt:lpstr>Arial</vt:lpstr>
      <vt:lpstr>Wingdings</vt:lpstr>
      <vt:lpstr>Times New Roman</vt:lpstr>
      <vt:lpstr>Office テーマ</vt:lpstr>
      <vt:lpstr>Equation</vt:lpstr>
      <vt:lpstr>Lattice QCD:  Flavor Physics and Spectroscopy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LQCD: Flavor Physics  and Spectroscopy</dc:title>
  <dc:creator>takashi</dc:creator>
  <cp:lastModifiedBy>takashi</cp:lastModifiedBy>
  <cp:revision>537</cp:revision>
  <dcterms:created xsi:type="dcterms:W3CDTF">2017-06-27T03:57:28Z</dcterms:created>
  <dcterms:modified xsi:type="dcterms:W3CDTF">2017-08-10T16:05:44Z</dcterms:modified>
</cp:coreProperties>
</file>