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55"/>
  </p:notesMasterIdLst>
  <p:handoutMasterIdLst>
    <p:handoutMasterId r:id="rId56"/>
  </p:handoutMasterIdLst>
  <p:sldIdLst>
    <p:sldId id="258" r:id="rId2"/>
    <p:sldId id="447" r:id="rId3"/>
    <p:sldId id="346" r:id="rId4"/>
    <p:sldId id="347" r:id="rId5"/>
    <p:sldId id="499" r:id="rId6"/>
    <p:sldId id="505" r:id="rId7"/>
    <p:sldId id="506" r:id="rId8"/>
    <p:sldId id="533" r:id="rId9"/>
    <p:sldId id="507" r:id="rId10"/>
    <p:sldId id="585" r:id="rId11"/>
    <p:sldId id="594" r:id="rId12"/>
    <p:sldId id="595" r:id="rId13"/>
    <p:sldId id="586" r:id="rId14"/>
    <p:sldId id="589" r:id="rId15"/>
    <p:sldId id="613" r:id="rId16"/>
    <p:sldId id="614" r:id="rId17"/>
    <p:sldId id="605" r:id="rId18"/>
    <p:sldId id="615" r:id="rId19"/>
    <p:sldId id="606" r:id="rId20"/>
    <p:sldId id="609" r:id="rId21"/>
    <p:sldId id="611" r:id="rId22"/>
    <p:sldId id="618" r:id="rId23"/>
    <p:sldId id="601" r:id="rId24"/>
    <p:sldId id="603" r:id="rId25"/>
    <p:sldId id="543" r:id="rId26"/>
    <p:sldId id="621" r:id="rId27"/>
    <p:sldId id="635" r:id="rId28"/>
    <p:sldId id="622" r:id="rId29"/>
    <p:sldId id="547" r:id="rId30"/>
    <p:sldId id="636" r:id="rId31"/>
    <p:sldId id="550" r:id="rId32"/>
    <p:sldId id="632" r:id="rId33"/>
    <p:sldId id="649" r:id="rId34"/>
    <p:sldId id="626" r:id="rId35"/>
    <p:sldId id="628" r:id="rId36"/>
    <p:sldId id="629" r:id="rId37"/>
    <p:sldId id="568" r:id="rId38"/>
    <p:sldId id="637" r:id="rId39"/>
    <p:sldId id="642" r:id="rId40"/>
    <p:sldId id="509" r:id="rId41"/>
    <p:sldId id="560" r:id="rId42"/>
    <p:sldId id="665" r:id="rId43"/>
    <p:sldId id="672" r:id="rId44"/>
    <p:sldId id="670" r:id="rId45"/>
    <p:sldId id="667" r:id="rId46"/>
    <p:sldId id="658" r:id="rId47"/>
    <p:sldId id="653" r:id="rId48"/>
    <p:sldId id="576" r:id="rId49"/>
    <p:sldId id="578" r:id="rId50"/>
    <p:sldId id="561" r:id="rId51"/>
    <p:sldId id="673" r:id="rId52"/>
    <p:sldId id="674" r:id="rId53"/>
    <p:sldId id="675" r:id="rId5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FF00"/>
    <a:srgbClr val="FF66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0" autoAdjust="0"/>
    <p:restoredTop sz="50000" autoAdjust="0"/>
  </p:normalViewPr>
  <p:slideViewPr>
    <p:cSldViewPr snapToGrid="0" snapToObjects="1">
      <p:cViewPr varScale="1">
        <p:scale>
          <a:sx n="119" d="100"/>
          <a:sy n="119" d="100"/>
        </p:scale>
        <p:origin x="116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28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</dgm:pt>
    <dgm:pt modelId="{3CA18EA7-4D90-1548-851C-E3EBB22F4355}">
      <dgm:prSet phldrT="[Text]" custT="1"/>
      <dgm:spPr/>
      <dgm:t>
        <a:bodyPr/>
        <a:lstStyle/>
        <a:p>
          <a:r>
            <a:rPr lang="en-GB" sz="1400" dirty="0" smtClean="0">
              <a:latin typeface="Times New Roman" charset="0"/>
              <a:ea typeface="Times New Roman" charset="0"/>
              <a:cs typeface="Times New Roman" charset="0"/>
            </a:rPr>
            <a:t>2017: Start PMT testing</a:t>
          </a:r>
          <a:endParaRPr lang="en-GB" sz="1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dirty="0" smtClean="0">
              <a:latin typeface="Times New Roman" charset="0"/>
              <a:ea typeface="Times New Roman" charset="0"/>
              <a:cs typeface="Times New Roman" charset="0"/>
            </a:rPr>
            <a:t>2014: International collaboration established</a:t>
          </a:r>
          <a:endParaRPr lang="en-GB" sz="1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/>
        </a:p>
      </dgm:t>
    </dgm:pt>
    <dgm:pt modelId="{8932774E-0452-F848-B98A-1B313604F79F}">
      <dgm:prSet phldrT="[Text]" custT="1"/>
      <dgm:spPr/>
      <dgm:t>
        <a:bodyPr/>
        <a:lstStyle/>
        <a:p>
          <a:r>
            <a:rPr lang="en-GB" sz="1100" dirty="0" smtClean="0">
              <a:latin typeface="Times New Roman" charset="0"/>
              <a:ea typeface="Times New Roman" charset="0"/>
              <a:cs typeface="Times New Roman" charset="0"/>
            </a:rPr>
            <a:t>start civil construction</a:t>
          </a:r>
          <a:endParaRPr lang="en-GB" sz="11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F2254D24-35B3-A342-9CAE-78FD05ACEF2C}" type="parTrans" cxnId="{82BE8404-1960-A54C-8D01-F6B386C5650E}">
      <dgm:prSet/>
      <dgm:spPr/>
      <dgm:t>
        <a:bodyPr/>
        <a:lstStyle/>
        <a:p>
          <a:endParaRPr lang="en-GB" sz="1800"/>
        </a:p>
      </dgm:t>
    </dgm:pt>
    <dgm:pt modelId="{2D1FFE3B-687F-0B47-9C7B-B1CE5696D7F7}" type="sibTrans" cxnId="{82BE8404-1960-A54C-8D01-F6B386C5650E}">
      <dgm:prSet/>
      <dgm:spPr/>
      <dgm:t>
        <a:bodyPr/>
        <a:lstStyle/>
        <a:p>
          <a:endParaRPr lang="en-GB" sz="180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dirty="0" smtClean="0">
              <a:latin typeface="Times New Roman" charset="0"/>
              <a:ea typeface="Times New Roman" charset="0"/>
              <a:cs typeface="Times New Roman" charset="0"/>
            </a:rPr>
            <a:t>2015: PMT production line manufacturing</a:t>
          </a:r>
          <a:endParaRPr lang="en-GB" sz="1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dirty="0" smtClean="0">
              <a:latin typeface="Times New Roman" charset="0"/>
              <a:ea typeface="Times New Roman" charset="0"/>
              <a:cs typeface="Times New Roman" charset="0"/>
            </a:rPr>
            <a:t>2016: Start PMT and detector production</a:t>
          </a:r>
          <a:endParaRPr lang="en-GB" sz="1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dirty="0" smtClean="0">
              <a:latin typeface="Times New Roman" charset="0"/>
              <a:ea typeface="Times New Roman" charset="0"/>
              <a:cs typeface="Times New Roman" charset="0"/>
            </a:rPr>
            <a:t>2018: PMT potting</a:t>
          </a:r>
          <a:endParaRPr lang="en-GB" sz="1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dirty="0" smtClean="0">
              <a:latin typeface="Times New Roman" charset="0"/>
              <a:ea typeface="Times New Roman" charset="0"/>
              <a:cs typeface="Times New Roman" charset="0"/>
            </a:rPr>
            <a:t>2019: Start building central detector and LS filling</a:t>
          </a:r>
          <a:endParaRPr lang="en-GB" sz="1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beginning of next decade: start data taking</a:t>
          </a:r>
          <a:endParaRPr lang="en-GB" sz="1400" dirty="0">
            <a:solidFill>
              <a:srgbClr val="FF0000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3"/>
      <dgm:spPr/>
    </dgm:pt>
    <dgm:pt modelId="{B8863B7D-8AB7-4641-AC29-31B00165D50C}" type="pres">
      <dgm:prSet presAssocID="{592806B3-0FFB-1A4F-8B61-49B2EBFEBBB0}" presName="ParentText" presStyleLbl="revTx" presStyleIdx="0" presStyleCnt="7" custScaleX="121634" custLinFactNeighborX="118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BEA95A-7198-004E-9981-FCFC8D3A15B6}" type="pres">
      <dgm:prSet presAssocID="{592806B3-0FFB-1A4F-8B61-49B2EBFEBBB0}" presName="Triangle" presStyleLbl="alignNode1" presStyleIdx="1" presStyleCnt="13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3"/>
      <dgm:spPr/>
    </dgm:pt>
    <dgm:pt modelId="{5746230B-50C9-AF44-823E-1AE00ABBBBE8}" type="pres">
      <dgm:prSet presAssocID="{983C0D48-7B1D-334D-BA1F-58EDD94D1D3D}" presName="ParentText" presStyleLbl="revTx" presStyleIdx="1" presStyleCnt="7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54634EE-8E5F-7547-BB7D-50174EBF2ECA}" type="pres">
      <dgm:prSet presAssocID="{983C0D48-7B1D-334D-BA1F-58EDD94D1D3D}" presName="Triangle" presStyleLbl="alignNode1" presStyleIdx="3" presStyleCnt="13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3"/>
      <dgm:spPr/>
    </dgm:pt>
    <dgm:pt modelId="{7B107B4E-6B13-A34E-8561-E4FA75321AA7}" type="pres">
      <dgm:prSet presAssocID="{D4DBB20D-DB95-F547-A424-A2B1755FC265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678BC5-B6D1-5B40-ABD3-35D3BE585A74}" type="pres">
      <dgm:prSet presAssocID="{D4DBB20D-DB95-F547-A424-A2B1755FC265}" presName="Triangle" presStyleLbl="alignNode1" presStyleIdx="5" presStyleCnt="13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3"/>
      <dgm:spPr/>
    </dgm:pt>
    <dgm:pt modelId="{C08C452D-A555-FF45-82A3-43A2CAAF135E}" type="pres">
      <dgm:prSet presAssocID="{3CA18EA7-4D90-1548-851C-E3EBB22F4355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CA90027-4604-E547-9400-4CC0AE371000}" type="pres">
      <dgm:prSet presAssocID="{3CA18EA7-4D90-1548-851C-E3EBB22F4355}" presName="Triangle" presStyleLbl="alignNode1" presStyleIdx="7" presStyleCnt="13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3"/>
      <dgm:spPr/>
    </dgm:pt>
    <dgm:pt modelId="{F7047590-6511-5F43-A213-2A0B3BC9F918}" type="pres">
      <dgm:prSet presAssocID="{B02525E8-4DB9-504C-9903-4BBB0B3EA70D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5121FBF-A34F-4C4A-BC99-89D2690719DD}" type="pres">
      <dgm:prSet presAssocID="{B02525E8-4DB9-504C-9903-4BBB0B3EA70D}" presName="Triangle" presStyleLbl="alignNode1" presStyleIdx="9" presStyleCnt="13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3"/>
      <dgm:spPr/>
    </dgm:pt>
    <dgm:pt modelId="{14625940-912B-E541-A87B-CE303628B6B9}" type="pres">
      <dgm:prSet presAssocID="{F107E74D-B8D4-A744-BE24-D2AD3B10C22D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4F057B5-C88B-1144-85C9-B783DC524E1D}" type="pres">
      <dgm:prSet presAssocID="{F107E74D-B8D4-A744-BE24-D2AD3B10C22D}" presName="Triangle" presStyleLbl="alignNode1" presStyleIdx="11" presStyleCnt="13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3"/>
      <dgm:spPr/>
    </dgm:pt>
    <dgm:pt modelId="{E90882AD-4811-4749-85C4-A55B805D9FF2}" type="pres">
      <dgm:prSet presAssocID="{A010F976-E9E0-A148-8283-909249470DA3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BE81928A-B429-7F45-BF73-2C3B2368531C}" type="presOf" srcId="{8932774E-0452-F848-B98A-1B313604F79F}" destId="{B8863B7D-8AB7-4641-AC29-31B00165D50C}" srcOrd="0" destOrd="1" presId="urn:microsoft.com/office/officeart/2009/3/layout/StepUpProcess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82BE8404-1960-A54C-8D01-F6B386C5650E}" srcId="{592806B3-0FFB-1A4F-8B61-49B2EBFEBBB0}" destId="{8932774E-0452-F848-B98A-1B313604F79F}" srcOrd="0" destOrd="0" parTransId="{F2254D24-35B3-A342-9CAE-78FD05ACEF2C}" sibTransId="{2D1FFE3B-687F-0B47-9C7B-B1CE5696D7F7}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217675" y="2827734"/>
          <a:ext cx="649170" cy="108020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19465" y="3150483"/>
          <a:ext cx="1186192" cy="85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Times New Roman" charset="0"/>
              <a:ea typeface="Times New Roman" charset="0"/>
              <a:cs typeface="Times New Roman" charset="0"/>
            </a:rPr>
            <a:t>2014: International collaboration established</a:t>
          </a:r>
          <a:endParaRPr lang="en-GB" sz="1400" kern="1200" dirty="0">
            <a:latin typeface="Times New Roman" charset="0"/>
            <a:ea typeface="Times New Roman" charset="0"/>
            <a:cs typeface="Times New Roman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smtClean="0">
              <a:latin typeface="Times New Roman" charset="0"/>
              <a:ea typeface="Times New Roman" charset="0"/>
              <a:cs typeface="Times New Roman" charset="0"/>
            </a:rPr>
            <a:t>start civil construction</a:t>
          </a:r>
          <a:endParaRPr lang="en-GB" sz="11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19465" y="3150483"/>
        <a:ext cx="1186192" cy="854833"/>
      </dsp:txXfrm>
    </dsp:sp>
    <dsp:sp modelId="{B5BEA95A-7198-004E-9981-FCFC8D3A15B6}">
      <dsp:nvSpPr>
        <dsp:cNvPr id="0" name=""/>
        <dsp:cNvSpPr/>
      </dsp:nvSpPr>
      <dsp:spPr>
        <a:xfrm>
          <a:off x="900525" y="2748208"/>
          <a:ext cx="184002" cy="18400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517898" y="2426058"/>
          <a:ext cx="649170" cy="108020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427655" y="2758116"/>
          <a:ext cx="1191283" cy="1067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Times New Roman" charset="0"/>
              <a:ea typeface="Times New Roman" charset="0"/>
              <a:cs typeface="Times New Roman" charset="0"/>
            </a:rPr>
            <a:t>2015: PMT production line manufacturing</a:t>
          </a:r>
          <a:endParaRPr lang="en-GB" sz="1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427655" y="2758116"/>
        <a:ext cx="1191283" cy="1067344"/>
      </dsp:txXfrm>
    </dsp:sp>
    <dsp:sp modelId="{854634EE-8E5F-7547-BB7D-50174EBF2ECA}">
      <dsp:nvSpPr>
        <dsp:cNvPr id="0" name=""/>
        <dsp:cNvSpPr/>
      </dsp:nvSpPr>
      <dsp:spPr>
        <a:xfrm>
          <a:off x="2200747" y="2346532"/>
          <a:ext cx="184002" cy="18400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816361" y="2130638"/>
          <a:ext cx="649170" cy="108020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707998" y="2453386"/>
          <a:ext cx="975214" cy="85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Times New Roman" charset="0"/>
              <a:ea typeface="Times New Roman" charset="0"/>
              <a:cs typeface="Times New Roman" charset="0"/>
            </a:rPr>
            <a:t>2016: Start PMT and detector production</a:t>
          </a:r>
          <a:endParaRPr lang="en-GB" sz="1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2707998" y="2453386"/>
        <a:ext cx="975214" cy="854833"/>
      </dsp:txXfrm>
    </dsp:sp>
    <dsp:sp modelId="{CB678BC5-B6D1-5B40-ABD3-35D3BE585A74}">
      <dsp:nvSpPr>
        <dsp:cNvPr id="0" name=""/>
        <dsp:cNvSpPr/>
      </dsp:nvSpPr>
      <dsp:spPr>
        <a:xfrm>
          <a:off x="3499210" y="2051112"/>
          <a:ext cx="184002" cy="18400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4115703" y="1835218"/>
          <a:ext cx="649170" cy="108020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4007340" y="2157966"/>
          <a:ext cx="975214" cy="85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Times New Roman" charset="0"/>
              <a:ea typeface="Times New Roman" charset="0"/>
              <a:cs typeface="Times New Roman" charset="0"/>
            </a:rPr>
            <a:t>2017: Start PMT testing</a:t>
          </a:r>
          <a:endParaRPr lang="en-GB" sz="1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4007340" y="2157966"/>
        <a:ext cx="975214" cy="854833"/>
      </dsp:txXfrm>
    </dsp:sp>
    <dsp:sp modelId="{ACA90027-4604-E547-9400-4CC0AE371000}">
      <dsp:nvSpPr>
        <dsp:cNvPr id="0" name=""/>
        <dsp:cNvSpPr/>
      </dsp:nvSpPr>
      <dsp:spPr>
        <a:xfrm>
          <a:off x="4798552" y="1755692"/>
          <a:ext cx="184002" cy="18400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5415046" y="1539798"/>
          <a:ext cx="649170" cy="108020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5306683" y="1862546"/>
          <a:ext cx="975214" cy="85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Times New Roman" charset="0"/>
              <a:ea typeface="Times New Roman" charset="0"/>
              <a:cs typeface="Times New Roman" charset="0"/>
            </a:rPr>
            <a:t>2018: PMT potting</a:t>
          </a:r>
          <a:endParaRPr lang="en-GB" sz="1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5306683" y="1862546"/>
        <a:ext cx="975214" cy="854833"/>
      </dsp:txXfrm>
    </dsp:sp>
    <dsp:sp modelId="{15121FBF-A34F-4C4A-BC99-89D2690719DD}">
      <dsp:nvSpPr>
        <dsp:cNvPr id="0" name=""/>
        <dsp:cNvSpPr/>
      </dsp:nvSpPr>
      <dsp:spPr>
        <a:xfrm>
          <a:off x="6097895" y="1460272"/>
          <a:ext cx="184002" cy="18400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714388" y="1244377"/>
          <a:ext cx="649170" cy="108020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6606025" y="1567126"/>
          <a:ext cx="975214" cy="85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Times New Roman" charset="0"/>
              <a:ea typeface="Times New Roman" charset="0"/>
              <a:cs typeface="Times New Roman" charset="0"/>
            </a:rPr>
            <a:t>2019: Start building central detector and LS filling</a:t>
          </a:r>
          <a:endParaRPr lang="en-GB" sz="1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6606025" y="1567126"/>
        <a:ext cx="975214" cy="854833"/>
      </dsp:txXfrm>
    </dsp:sp>
    <dsp:sp modelId="{94F057B5-C88B-1144-85C9-B783DC524E1D}">
      <dsp:nvSpPr>
        <dsp:cNvPr id="0" name=""/>
        <dsp:cNvSpPr/>
      </dsp:nvSpPr>
      <dsp:spPr>
        <a:xfrm>
          <a:off x="7397237" y="1164851"/>
          <a:ext cx="184002" cy="18400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8013731" y="948957"/>
          <a:ext cx="649170" cy="108020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905368" y="1271706"/>
          <a:ext cx="975214" cy="85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beginning of next decade: start data taking</a:t>
          </a:r>
          <a:endParaRPr lang="en-GB" sz="1400" kern="1200" dirty="0">
            <a:solidFill>
              <a:srgbClr val="FF0000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7905368" y="1271706"/>
        <a:ext cx="975214" cy="854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emf"/><Relationship Id="rId2" Type="http://schemas.openxmlformats.org/officeDocument/2006/relationships/image" Target="../media/image1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07/08/2017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07/08/2017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553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35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026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548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55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100">
                <a:solidFill>
                  <a:prstClr val="black"/>
                </a:solidFill>
                <a:latin typeface="Times New Roman" charset="0"/>
              </a:rPr>
              <a:t>M. Dracos</a:t>
            </a:r>
          </a:p>
        </p:txBody>
      </p:sp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89F5264-EED0-D14A-A679-B497C56B7C7C}" type="slidenum">
              <a:rPr lang="fr-FR" sz="1100">
                <a:solidFill>
                  <a:prstClr val="black"/>
                </a:solidFill>
                <a:latin typeface="Times New Roman" charset="0"/>
              </a:rPr>
              <a:pPr>
                <a:defRPr/>
              </a:pPr>
              <a:t>32</a:t>
            </a:fld>
            <a:endParaRPr lang="fr-FR" sz="11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250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078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55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756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700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04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7631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22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100">
                <a:solidFill>
                  <a:prstClr val="black"/>
                </a:solidFill>
                <a:latin typeface="Times New Roman" charset="0"/>
              </a:rPr>
              <a:t>M. Dracos</a:t>
            </a:r>
          </a:p>
        </p:txBody>
      </p:sp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89F5264-EED0-D14A-A679-B497C56B7C7C}" type="slidenum">
              <a:rPr lang="fr-FR" sz="1100">
                <a:solidFill>
                  <a:prstClr val="black"/>
                </a:solidFill>
                <a:latin typeface="Times New Roman" charset="0"/>
              </a:rPr>
              <a:pPr>
                <a:defRPr/>
              </a:pPr>
              <a:t>48</a:t>
            </a:fld>
            <a:endParaRPr lang="fr-FR" sz="11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100">
                <a:solidFill>
                  <a:prstClr val="black"/>
                </a:solidFill>
                <a:latin typeface="Times New Roman" charset="0"/>
              </a:rPr>
              <a:t>M. Dracos</a:t>
            </a:r>
          </a:p>
        </p:txBody>
      </p:sp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89F5264-EED0-D14A-A679-B497C56B7C7C}" type="slidenum">
              <a:rPr lang="fr-FR" sz="1100">
                <a:solidFill>
                  <a:prstClr val="black"/>
                </a:solidFill>
                <a:latin typeface="Times New Roman" charset="0"/>
              </a:rPr>
              <a:pPr>
                <a:defRPr/>
              </a:pPr>
              <a:t>49</a:t>
            </a:fld>
            <a:endParaRPr lang="fr-FR" sz="11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772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242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37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045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52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14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45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48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812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149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595"/>
            <a:ext cx="9144000" cy="1143000"/>
          </a:xfrm>
        </p:spPr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r>
              <a:rPr lang="en-GB" noProof="0" smtClean="0"/>
              <a:t>Cliquez et modifiez le titre</a:t>
            </a: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Lepton-Photon, August 2017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IPHC/CNRS-Unistra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  <p:pic>
        <p:nvPicPr>
          <p:cNvPr id="7" name="Image 2" descr="iphc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74292" cy="883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800" y="20105"/>
            <a:ext cx="897200" cy="86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6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4408" y="0"/>
            <a:ext cx="6978375" cy="1143000"/>
          </a:xfrm>
        </p:spPr>
        <p:txBody>
          <a:bodyPr/>
          <a:lstStyle>
            <a:lvl1pPr>
              <a:defRPr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 dirty="0" err="1" smtClean="0"/>
              <a:t>Cliquez</a:t>
            </a:r>
            <a:r>
              <a:rPr lang="en-US" dirty="0" smtClean="0"/>
              <a:t> et </a:t>
            </a:r>
            <a:r>
              <a:rPr lang="en-US" dirty="0" err="1" smtClean="0"/>
              <a:t>modifiez</a:t>
            </a:r>
            <a:r>
              <a:rPr lang="en-US" dirty="0" smtClean="0"/>
              <a:t> le </a:t>
            </a:r>
            <a:r>
              <a:rPr lang="en-US" dirty="0" err="1" smtClean="0"/>
              <a:t>titre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Lepton-Photon, August 2017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M. Dracos IPHC/CNRS-Unistra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5DC4DF7-0DD0-B344-8E4F-80E1F3E8FD0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513733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ja-JP" smtClean="0">
                <a:solidFill>
                  <a:srgbClr val="FFFFFF"/>
                </a:solidFill>
              </a:rPr>
              <a:t>Lepton-Photon, August 2017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FFFFFF"/>
                </a:solidFill>
              </a:rPr>
              <a:t>M. Dracos IPHC/CNRS-Unistra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3DB99-0DE7-4C79-8EE2-CA57F7438BB2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26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1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 defTabSz="457200" latinLnBrk="0">
              <a:defRPr/>
            </a:pPr>
            <a:endParaRPr kumimoji="0" lang="ko-KR" altLang="ko-KR" sz="180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1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 defTabSz="457200" latinLnBrk="0">
              <a:spcBef>
                <a:spcPct val="20000"/>
              </a:spcBef>
              <a:buFontTx/>
              <a:buChar char="•"/>
              <a:defRPr/>
            </a:pPr>
            <a:endParaRPr kumimoji="0" lang="ko-KR" altLang="ko-KR" sz="320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2045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ko-KR" smtClean="0">
                <a:solidFill>
                  <a:prstClr val="black">
                    <a:tint val="75000"/>
                  </a:prstClr>
                </a:solidFill>
              </a:rPr>
              <a:t>Lepton-Photon, August 2017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M. Dracos IPHC/CNRS-Unistra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1FCB-C297-4A1B-ABA9-4FE74D483CA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5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 smtClean="0"/>
              <a:t>Cliquez</a:t>
            </a:r>
            <a:r>
              <a:rPr lang="en-US" dirty="0" smtClean="0"/>
              <a:t> et </a:t>
            </a:r>
            <a:r>
              <a:rPr lang="en-US" dirty="0" err="1" smtClean="0"/>
              <a:t>modifiez</a:t>
            </a:r>
            <a:r>
              <a:rPr lang="en-US" dirty="0" smtClean="0"/>
              <a:t> le </a:t>
            </a:r>
            <a:r>
              <a:rPr lang="en-US" dirty="0" err="1" smtClean="0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588670"/>
            <a:ext cx="2133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ea typeface="ＭＳ Ｐゴシック" charset="0"/>
              </a:rPr>
              <a:t>Lepton-Photon, August 2017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588670"/>
            <a:ext cx="2895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ea typeface="ＭＳ Ｐゴシック" charset="0"/>
              </a:rPr>
              <a:t>M. Dracos IPHC/CNRS-Unistra</a:t>
            </a:r>
            <a:endParaRPr lang="en-GB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588670"/>
            <a:ext cx="2133600" cy="28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tiff"/><Relationship Id="rId5" Type="http://schemas.openxmlformats.org/officeDocument/2006/relationships/image" Target="../media/image48.tiff"/><Relationship Id="rId6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1.tiff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tiff"/><Relationship Id="rId5" Type="http://schemas.openxmlformats.org/officeDocument/2006/relationships/image" Target="../media/image55.tiff"/><Relationship Id="rId6" Type="http://schemas.openxmlformats.org/officeDocument/2006/relationships/image" Target="../media/image56.emf"/><Relationship Id="rId7" Type="http://schemas.openxmlformats.org/officeDocument/2006/relationships/image" Target="../media/image5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emf"/><Relationship Id="rId5" Type="http://schemas.openxmlformats.org/officeDocument/2006/relationships/image" Target="../media/image60.tiff"/><Relationship Id="rId6" Type="http://schemas.openxmlformats.org/officeDocument/2006/relationships/image" Target="../media/image6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4" Type="http://schemas.openxmlformats.org/officeDocument/2006/relationships/hyperlink" Target="https://arxiv.org/abs/1705.09434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tiff"/><Relationship Id="rId3" Type="http://schemas.openxmlformats.org/officeDocument/2006/relationships/image" Target="../media/image7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tiff"/><Relationship Id="rId3" Type="http://schemas.openxmlformats.org/officeDocument/2006/relationships/image" Target="../media/image7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tiff"/><Relationship Id="rId3" Type="http://schemas.openxmlformats.org/officeDocument/2006/relationships/image" Target="../media/image7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arxiv.org/abs/1708.0113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4" Type="http://schemas.openxmlformats.org/officeDocument/2006/relationships/image" Target="../media/image74.emf"/><Relationship Id="rId5" Type="http://schemas.openxmlformats.org/officeDocument/2006/relationships/image" Target="../media/image7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4" Type="http://schemas.openxmlformats.org/officeDocument/2006/relationships/image" Target="../media/image82.tiff"/><Relationship Id="rId5" Type="http://schemas.openxmlformats.org/officeDocument/2006/relationships/image" Target="../media/image83.tiff"/><Relationship Id="rId6" Type="http://schemas.openxmlformats.org/officeDocument/2006/relationships/image" Target="../media/image84.tiff"/><Relationship Id="rId7" Type="http://schemas.openxmlformats.org/officeDocument/2006/relationships/image" Target="../media/image85.tiff"/><Relationship Id="rId8" Type="http://schemas.openxmlformats.org/officeDocument/2006/relationships/image" Target="../media/image50.tiff"/><Relationship Id="rId9" Type="http://schemas.openxmlformats.org/officeDocument/2006/relationships/image" Target="../media/image8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tiff"/><Relationship Id="rId3" Type="http://schemas.openxmlformats.org/officeDocument/2006/relationships/image" Target="../media/image8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jpeg"/><Relationship Id="rId5" Type="http://schemas.openxmlformats.org/officeDocument/2006/relationships/image" Target="../media/image9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4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05.tiff"/><Relationship Id="rId5" Type="http://schemas.openxmlformats.org/officeDocument/2006/relationships/image" Target="../media/image106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104.emf"/><Relationship Id="rId8" Type="http://schemas.openxmlformats.org/officeDocument/2006/relationships/image" Target="../media/image10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tiff"/><Relationship Id="rId5" Type="http://schemas.openxmlformats.org/officeDocument/2006/relationships/image" Target="../media/image110.jpeg"/><Relationship Id="rId6" Type="http://schemas.openxmlformats.org/officeDocument/2006/relationships/image" Target="../media/image111.jpeg"/><Relationship Id="rId7" Type="http://schemas.openxmlformats.org/officeDocument/2006/relationships/image" Target="../media/image11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4" Type="http://schemas.openxmlformats.org/officeDocument/2006/relationships/image" Target="../media/image114.jpeg"/><Relationship Id="rId5" Type="http://schemas.openxmlformats.org/officeDocument/2006/relationships/image" Target="../media/image115.tiff"/><Relationship Id="rId6" Type="http://schemas.openxmlformats.org/officeDocument/2006/relationships/image" Target="../media/image116.tiff"/><Relationship Id="rId7" Type="http://schemas.openxmlformats.org/officeDocument/2006/relationships/image" Target="../media/image11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4" Type="http://schemas.openxmlformats.org/officeDocument/2006/relationships/image" Target="../media/image119.tiff"/><Relationship Id="rId5" Type="http://schemas.openxmlformats.org/officeDocument/2006/relationships/image" Target="../media/image12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tiff"/><Relationship Id="rId5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8.png"/><Relationship Id="rId12" Type="http://schemas.openxmlformats.org/officeDocument/2006/relationships/image" Target="../media/image129.jpeg"/><Relationship Id="rId13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24.jpeg"/><Relationship Id="rId8" Type="http://schemas.openxmlformats.org/officeDocument/2006/relationships/image" Target="../media/image125.tiff"/><Relationship Id="rId9" Type="http://schemas.openxmlformats.org/officeDocument/2006/relationships/image" Target="../media/image126.tiff"/><Relationship Id="rId10" Type="http://schemas.openxmlformats.org/officeDocument/2006/relationships/image" Target="../media/image127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20" Type="http://schemas.openxmlformats.org/officeDocument/2006/relationships/image" Target="../media/image29.emf"/><Relationship Id="rId21" Type="http://schemas.openxmlformats.org/officeDocument/2006/relationships/image" Target="../media/image30.emf"/><Relationship Id="rId10" Type="http://schemas.openxmlformats.org/officeDocument/2006/relationships/image" Target="../media/image21.emf"/><Relationship Id="rId11" Type="http://schemas.openxmlformats.org/officeDocument/2006/relationships/image" Target="../media/image22.emf"/><Relationship Id="rId12" Type="http://schemas.openxmlformats.org/officeDocument/2006/relationships/image" Target="../media/image23.emf"/><Relationship Id="rId13" Type="http://schemas.openxmlformats.org/officeDocument/2006/relationships/image" Target="../media/image24.emf"/><Relationship Id="rId14" Type="http://schemas.openxmlformats.org/officeDocument/2006/relationships/image" Target="../media/image25.emf"/><Relationship Id="rId15" Type="http://schemas.openxmlformats.org/officeDocument/2006/relationships/image" Target="../media/image26.emf"/><Relationship Id="rId16" Type="http://schemas.openxmlformats.org/officeDocument/2006/relationships/image" Target="../media/image27.emf"/><Relationship Id="rId17" Type="http://schemas.openxmlformats.org/officeDocument/2006/relationships/oleObject" Target="../embeddings/oleObject1.bin"/><Relationship Id="rId18" Type="http://schemas.openxmlformats.org/officeDocument/2006/relationships/image" Target="../media/image13.emf"/><Relationship Id="rId19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6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iff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7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iff"/><Relationship Id="rId4" Type="http://schemas.openxmlformats.org/officeDocument/2006/relationships/image" Target="../media/image141.tiff"/><Relationship Id="rId5" Type="http://schemas.openxmlformats.org/officeDocument/2006/relationships/image" Target="../media/image142.tiff"/><Relationship Id="rId6" Type="http://schemas.openxmlformats.org/officeDocument/2006/relationships/image" Target="../media/image143.tiff"/><Relationship Id="rId7" Type="http://schemas.openxmlformats.org/officeDocument/2006/relationships/image" Target="../media/image144.tiff"/><Relationship Id="rId8" Type="http://schemas.openxmlformats.org/officeDocument/2006/relationships/image" Target="../media/image145.tiff"/><Relationship Id="rId9" Type="http://schemas.openxmlformats.org/officeDocument/2006/relationships/image" Target="../media/image146.tiff"/><Relationship Id="rId10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tiff"/><Relationship Id="rId4" Type="http://schemas.openxmlformats.org/officeDocument/2006/relationships/hyperlink" Target="https://arxiv.org/abs/1704.02276" TargetMode="External"/><Relationship Id="rId5" Type="http://schemas.openxmlformats.org/officeDocument/2006/relationships/image" Target="../media/image15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8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tiff"/><Relationship Id="rId4" Type="http://schemas.openxmlformats.org/officeDocument/2006/relationships/image" Target="../media/image152.tiff"/><Relationship Id="rId5" Type="http://schemas.openxmlformats.org/officeDocument/2006/relationships/image" Target="../media/image153.tiff"/><Relationship Id="rId6" Type="http://schemas.openxmlformats.org/officeDocument/2006/relationships/image" Target="../media/image15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55.emf"/><Relationship Id="rId6" Type="http://schemas.openxmlformats.org/officeDocument/2006/relationships/image" Target="../media/image157.png"/><Relationship Id="rId7" Type="http://schemas.openxmlformats.org/officeDocument/2006/relationships/oleObject" Target="../embeddings/oleObject4.bin"/><Relationship Id="rId8" Type="http://schemas.openxmlformats.org/officeDocument/2006/relationships/image" Target="../media/image15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4" Type="http://schemas.openxmlformats.org/officeDocument/2006/relationships/image" Target="../media/image159.jpg"/><Relationship Id="rId5" Type="http://schemas.openxmlformats.org/officeDocument/2006/relationships/image" Target="../media/image160.png"/><Relationship Id="rId6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4" Type="http://schemas.openxmlformats.org/officeDocument/2006/relationships/image" Target="../media/image16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71.tiff"/><Relationship Id="rId7" Type="http://schemas.openxmlformats.org/officeDocument/2006/relationships/image" Target="../media/image17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3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tiff"/><Relationship Id="rId4" Type="http://schemas.openxmlformats.org/officeDocument/2006/relationships/image" Target="../media/image17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" y="956440"/>
            <a:ext cx="8128000" cy="5681555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2454209"/>
            <a:ext cx="9144000" cy="2313495"/>
          </a:xfrm>
        </p:spPr>
        <p:txBody>
          <a:bodyPr>
            <a:normAutofit/>
          </a:bodyPr>
          <a:lstStyle/>
          <a:p>
            <a:r>
              <a:rPr lang="en-US" sz="4800" b="0" dirty="0" smtClean="0">
                <a:solidFill>
                  <a:srgbClr val="002060"/>
                </a:solidFill>
                <a:effectLst/>
              </a:rPr>
              <a:t>Short </a:t>
            </a:r>
            <a:r>
              <a:rPr lang="en-US" sz="4800" b="0" dirty="0">
                <a:solidFill>
                  <a:srgbClr val="002060"/>
                </a:solidFill>
                <a:effectLst/>
              </a:rPr>
              <a:t>and </a:t>
            </a:r>
            <a:r>
              <a:rPr lang="en-US" sz="4800" b="0" dirty="0" smtClean="0">
                <a:solidFill>
                  <a:srgbClr val="002060"/>
                </a:solidFill>
                <a:effectLst/>
              </a:rPr>
              <a:t>Medium baseline </a:t>
            </a:r>
            <a:r>
              <a:rPr lang="en-US" sz="4800" b="0" dirty="0">
                <a:solidFill>
                  <a:srgbClr val="002060"/>
                </a:solidFill>
                <a:effectLst/>
              </a:rPr>
              <a:t>Reactor Neutrino Experiments</a:t>
            </a:r>
            <a:endParaRPr lang="en-GB" sz="4800" b="1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Lepton-Photon, August 2017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 IPHC/CNRS-Unistra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256062" y="4766647"/>
            <a:ext cx="6400800" cy="1123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800" dirty="0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Marcos DRACOS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IPHC-IN2P3/CNRS </a:t>
            </a:r>
            <a:r>
              <a:rPr lang="en-GB" sz="2000" dirty="0" err="1" smtClean="0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Université</a:t>
            </a:r>
            <a:r>
              <a:rPr lang="en-GB" sz="2000" dirty="0" smtClean="0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de Strasbourg</a:t>
            </a:r>
            <a:endParaRPr lang="en-GB" sz="2000" dirty="0">
              <a:solidFill>
                <a:srgbClr val="00009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136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40" y="1322877"/>
            <a:ext cx="6378178" cy="1248874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131698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Latest results</a:t>
            </a:r>
            <a:br>
              <a:rPr lang="en-US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</a:br>
            <a:r>
              <a:rPr lang="en-US" sz="24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(presented at EPS2017)</a:t>
            </a:r>
            <a:endParaRPr lang="en-US" sz="36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Lepton-Photon, August 2017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IPHC/CNRS-Unistra</a:t>
            </a:r>
            <a:endParaRPr lang="en-GB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10</a:t>
            </a:fld>
            <a:endParaRPr lang="en-GB" noProof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529" y="2906842"/>
            <a:ext cx="3136547" cy="263065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00507" y="258936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Times New Roman" charset="0"/>
                <a:ea typeface="Times New Roman" charset="0"/>
                <a:cs typeface="Times New Roman" charset="0"/>
              </a:rPr>
              <a:t>DYB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91367" y="258936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RENO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11817" y="258936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DC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7598" y="5683158"/>
            <a:ext cx="2916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not yet publication with </a:t>
            </a:r>
            <a:r>
              <a:rPr lang="en-GB" dirty="0" err="1" smtClean="0">
                <a:latin typeface="Times New Roman" charset="0"/>
                <a:ea typeface="Times New Roman" charset="0"/>
                <a:cs typeface="Times New Roman" charset="0"/>
              </a:rPr>
              <a:t>near+far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 detectors (near detector since beginning of 2015)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022" y="2800646"/>
            <a:ext cx="3152507" cy="23244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17254" y="5359992"/>
            <a:ext cx="2916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new results presented at EPS2017 (up to Sep. 2015)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04448" y="1757863"/>
            <a:ext cx="99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(±9.1%)</a:t>
            </a:r>
            <a:endParaRPr lang="en-GB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6" y="2627763"/>
            <a:ext cx="3195956" cy="273222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871" y="5371281"/>
            <a:ext cx="291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using data collected up to July 2015 (1230 days, &gt;2.5 million IBDs)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04448" y="2155974"/>
            <a:ext cx="114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(±13.4%)</a:t>
            </a:r>
            <a:endParaRPr lang="en-GB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92142" y="1338783"/>
            <a:ext cx="103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(±3.9%)</a:t>
            </a:r>
            <a:endParaRPr lang="en-GB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4526" y="6288505"/>
            <a:ext cx="31894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(</a:t>
            </a:r>
            <a:r>
              <a:rPr lang="en-GB" sz="1600"/>
              <a:t>11.1103/PhysRevD.95.072006</a:t>
            </a:r>
            <a:r>
              <a:rPr lang="en-GB" sz="160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9742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64" y="1250477"/>
            <a:ext cx="3728045" cy="2841588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59640"/>
          </a:xfrm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Latest results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Lepton-Photon, August 2017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IPHC/CNRS-Unistra</a:t>
            </a:r>
            <a:endParaRPr lang="en-GB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11</a:t>
            </a:fld>
            <a:endParaRPr lang="en-GB" noProof="0"/>
          </a:p>
        </p:txBody>
      </p:sp>
      <p:sp>
        <p:nvSpPr>
          <p:cNvPr id="31" name="TextBox 30"/>
          <p:cNvSpPr txBox="1"/>
          <p:nvPr/>
        </p:nvSpPr>
        <p:spPr>
          <a:xfrm>
            <a:off x="506582" y="130474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Times New Roman" charset="0"/>
                <a:ea typeface="Times New Roman" charset="0"/>
                <a:cs typeface="Times New Roman" charset="0"/>
              </a:rPr>
              <a:t>DYB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100" y="1070338"/>
            <a:ext cx="4670721" cy="3071102"/>
          </a:xfrm>
          <a:prstGeom prst="rect">
            <a:avLst/>
          </a:prstGeom>
        </p:spPr>
      </p:pic>
      <p:sp>
        <p:nvSpPr>
          <p:cNvPr id="9" name="Striped Right Arrow 8"/>
          <p:cNvSpPr/>
          <p:nvPr/>
        </p:nvSpPr>
        <p:spPr>
          <a:xfrm>
            <a:off x="6019800" y="5652312"/>
            <a:ext cx="505178" cy="371545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690736" y="5609059"/>
            <a:ext cx="2365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direct fit of </a:t>
            </a:r>
            <a:r>
              <a:rPr lang="el-GR" sz="2400" dirty="0" smtClean="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fr-CH" sz="2400" dirty="0" smtClean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fr-CH" sz="2400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fr-CH" sz="24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ee</a:t>
            </a:r>
            <a:endParaRPr lang="en-GB" sz="2400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628078" y="4869297"/>
            <a:ext cx="2754351" cy="5501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96098" y="4116396"/>
            <a:ext cx="254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clear </a:t>
            </a:r>
            <a:r>
              <a:rPr lang="en-GB" sz="2000" b="1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L/E dependence</a:t>
            </a:r>
            <a:endParaRPr lang="en-GB" sz="2000" b="1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5954" y="1033026"/>
            <a:ext cx="1909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 smtClean="0">
                <a:solidFill>
                  <a:srgbClr val="2F2A2B"/>
                </a:solidFill>
                <a:latin typeface="Times" charset="0"/>
              </a:rPr>
              <a:t>PRD </a:t>
            </a:r>
            <a:r>
              <a:rPr lang="is-IS" sz="1400">
                <a:solidFill>
                  <a:srgbClr val="2F2A2B"/>
                </a:solidFill>
                <a:latin typeface="Times" charset="0"/>
              </a:rPr>
              <a:t>95, 072006 (2017)</a:t>
            </a:r>
            <a:endParaRPr lang="is-IS" sz="1400">
              <a:solidFill>
                <a:srgbClr val="2F2A2B"/>
              </a:solidFill>
              <a:effectLst/>
              <a:latin typeface="Time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53" y="4869298"/>
            <a:ext cx="5813687" cy="13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5964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Latest results</a:t>
            </a:r>
            <a:br>
              <a:rPr lang="en-US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</a:br>
            <a:r>
              <a:rPr lang="en-US" sz="27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(precision era)</a:t>
            </a:r>
            <a:endParaRPr lang="en-US" sz="27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Lepton-Photon, August 2017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IPHC/CNRS-Unistra</a:t>
            </a:r>
            <a:endParaRPr lang="en-GB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12</a:t>
            </a:fld>
            <a:endParaRPr lang="en-GB" noProof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" y="4833034"/>
            <a:ext cx="4725606" cy="482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847" y="1309961"/>
            <a:ext cx="4268520" cy="3306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67" y="1473356"/>
            <a:ext cx="4350630" cy="33105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6582" y="4109509"/>
            <a:ext cx="112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Times New Roman" charset="0"/>
                <a:ea typeface="Times New Roman" charset="0"/>
                <a:cs typeface="Times New Roman" charset="0"/>
              </a:rPr>
              <a:t>1230 days</a:t>
            </a:r>
            <a:endParaRPr lang="en-GB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998" y="2310164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charset="0"/>
                <a:ea typeface="Times New Roman" charset="0"/>
                <a:cs typeface="Times New Roman" charset="0"/>
              </a:rPr>
              <a:t>χ</a:t>
            </a:r>
            <a:r>
              <a:rPr lang="fr-CH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fr-CH" dirty="0" smtClean="0">
                <a:latin typeface="Times New Roman" charset="0"/>
                <a:ea typeface="Times New Roman" charset="0"/>
                <a:cs typeface="Times New Roman" charset="0"/>
              </a:rPr>
              <a:t>/NDF=232.6/263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66" y="5705890"/>
            <a:ext cx="4706228" cy="682062"/>
          </a:xfrm>
          <a:prstGeom prst="rect">
            <a:avLst/>
          </a:prstGeom>
        </p:spPr>
      </p:pic>
      <p:sp>
        <p:nvSpPr>
          <p:cNvPr id="19" name="Striped Right Arrow 18"/>
          <p:cNvSpPr/>
          <p:nvPr/>
        </p:nvSpPr>
        <p:spPr>
          <a:xfrm>
            <a:off x="1644396" y="5288369"/>
            <a:ext cx="978408" cy="297545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408" y="4615444"/>
            <a:ext cx="3771551" cy="435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697" y="5236199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±3.4%</a:t>
            </a:r>
            <a:endParaRPr lang="en-GB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3029" y="5004979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±7%</a:t>
            </a:r>
            <a:endParaRPr lang="en-GB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7537" y="5705890"/>
            <a:ext cx="328487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systematic error ~ statistical error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6582" y="1263420"/>
            <a:ext cx="1909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 smtClean="0">
                <a:solidFill>
                  <a:srgbClr val="2F2A2B"/>
                </a:solidFill>
                <a:latin typeface="Times" charset="0"/>
              </a:rPr>
              <a:t>PRD </a:t>
            </a:r>
            <a:r>
              <a:rPr lang="is-IS" sz="1400">
                <a:solidFill>
                  <a:srgbClr val="2F2A2B"/>
                </a:solidFill>
                <a:latin typeface="Times" charset="0"/>
              </a:rPr>
              <a:t>95, 072006 (2017)</a:t>
            </a:r>
            <a:endParaRPr lang="is-IS" sz="1400">
              <a:solidFill>
                <a:srgbClr val="2F2A2B"/>
              </a:solidFill>
              <a:effectLst/>
              <a:latin typeface="Time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6582" y="162137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Times New Roman" charset="0"/>
                <a:ea typeface="Times New Roman" charset="0"/>
                <a:cs typeface="Times New Roman" charset="0"/>
              </a:rPr>
              <a:t>DYB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072" y="6358629"/>
            <a:ext cx="383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(=2.52±0.04 from all experiments, NH)</a:t>
            </a:r>
            <a:endParaRPr lang="en-GB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93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60088" y="9595"/>
            <a:ext cx="6858000" cy="135085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How these precise results have been obtained?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Lepton-Photon, August 2017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IPHC/CNRS-Unistra</a:t>
            </a:r>
            <a:endParaRPr lang="en-GB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13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2" y="3947207"/>
            <a:ext cx="3882682" cy="27246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826" y="5542185"/>
            <a:ext cx="3793402" cy="6147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2498" y="6251192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>
                <a:latin typeface="Times New Roman" charset="0"/>
                <a:ea typeface="Times New Roman" charset="0"/>
                <a:cs typeface="Times New Roman" charset="0"/>
              </a:rPr>
              <a:t>8.7% @ 1 MeV</a:t>
            </a:r>
            <a:endParaRPr lang="en-GB" b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40827" y="4750676"/>
            <a:ext cx="0" cy="163961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9384" y="5020202"/>
            <a:ext cx="680988" cy="2101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97" y="1360449"/>
            <a:ext cx="3584363" cy="2527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202" y="3045440"/>
            <a:ext cx="4108887" cy="2486235"/>
          </a:xfrm>
          <a:prstGeom prst="rect">
            <a:avLst/>
          </a:prstGeom>
        </p:spPr>
      </p:pic>
      <p:sp>
        <p:nvSpPr>
          <p:cNvPr id="24" name="Striped Right Arrow 23"/>
          <p:cNvSpPr/>
          <p:nvPr/>
        </p:nvSpPr>
        <p:spPr>
          <a:xfrm>
            <a:off x="4309239" y="6306204"/>
            <a:ext cx="557048" cy="272280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011745" y="1370635"/>
            <a:ext cx="48446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many radioactive sources used to calibrate the detectors,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better understanding of systematic errors,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better background reduction.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6799" y="104102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Times New Roman" charset="0"/>
                <a:ea typeface="Times New Roman" charset="0"/>
                <a:cs typeface="Times New Roman" charset="0"/>
              </a:rPr>
              <a:t>DYB</a:t>
            </a:r>
            <a:endParaRPr lang="en-GB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7182" y="1403046"/>
            <a:ext cx="1909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 smtClean="0">
                <a:solidFill>
                  <a:srgbClr val="2F2A2B"/>
                </a:solidFill>
                <a:latin typeface="Times" charset="0"/>
              </a:rPr>
              <a:t>PRD </a:t>
            </a:r>
            <a:r>
              <a:rPr lang="is-IS" sz="1400">
                <a:solidFill>
                  <a:srgbClr val="2F2A2B"/>
                </a:solidFill>
                <a:latin typeface="Times" charset="0"/>
              </a:rPr>
              <a:t>95, 072006 (2017)</a:t>
            </a:r>
            <a:endParaRPr lang="is-IS" sz="1400">
              <a:solidFill>
                <a:srgbClr val="2F2A2B"/>
              </a:solidFill>
              <a:effectLst/>
              <a:latin typeface="Times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39957" y="3034930"/>
            <a:ext cx="2573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grey band: remaining uncertainty</a:t>
            </a:r>
            <a:endParaRPr lang="en-GB" sz="1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6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98180" y="9595"/>
            <a:ext cx="6884275" cy="74805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dirty="0" err="1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Oups</a:t>
            </a:r>
            <a:r>
              <a:rPr lang="en-US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… a problem!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Lepton-Photon, August 2017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IPHC/CNRS-Unistra</a:t>
            </a:r>
            <a:endParaRPr lang="en-GB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14</a:t>
            </a:fld>
            <a:endParaRPr lang="en-GB" noProof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969235"/>
            <a:ext cx="3049395" cy="306062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7" y="792813"/>
            <a:ext cx="3615951" cy="301011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9" t="5806" b="1947"/>
          <a:stretch/>
        </p:blipFill>
        <p:spPr>
          <a:xfrm>
            <a:off x="5641578" y="4029862"/>
            <a:ext cx="3051025" cy="2347223"/>
          </a:xfrm>
          <a:prstGeom prst="rect">
            <a:avLst/>
          </a:prstGeom>
        </p:spPr>
      </p:pic>
      <p:pic>
        <p:nvPicPr>
          <p:cNvPr id="11" name="Image 10" descr="1504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87986"/>
            <a:ext cx="5185667" cy="30816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58526" y="76138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DC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46613" y="476476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RENO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836896" y="2087352"/>
            <a:ext cx="45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DB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 rot="16200000">
            <a:off x="2751760" y="2008327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excess for 4&lt;E&lt;6 MeV</a:t>
            </a:r>
            <a:endParaRPr lang="en-GB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55911" y="5406069"/>
            <a:ext cx="1248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~2.2% overall excess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869332" y="6367644"/>
            <a:ext cx="315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⇒ excludes an "external" origin</a:t>
            </a:r>
            <a:endParaRPr lang="en-GB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2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683" y="2644894"/>
            <a:ext cx="4772874" cy="3332657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77635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Possible explanations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Lepton-Photon, August 2017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IPHC/CNRS-Unistra</a:t>
            </a:r>
            <a:endParaRPr lang="en-GB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15</a:t>
            </a:fld>
            <a:endParaRPr lang="en-GB" noProof="0"/>
          </a:p>
        </p:txBody>
      </p:sp>
      <p:sp>
        <p:nvSpPr>
          <p:cNvPr id="9" name="Rectangle 8"/>
          <p:cNvSpPr/>
          <p:nvPr/>
        </p:nvSpPr>
        <p:spPr>
          <a:xfrm>
            <a:off x="5259086" y="4157333"/>
            <a:ext cx="1908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PRL 114, 012502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50" y="5384846"/>
            <a:ext cx="42849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Summation </a:t>
            </a:r>
            <a:r>
              <a:rPr lang="en-GB" sz="1600" b="1" dirty="0">
                <a:latin typeface="Times New Roman" charset="0"/>
                <a:ea typeface="Times New Roman" charset="0"/>
                <a:cs typeface="Times New Roman" charset="0"/>
              </a:rPr>
              <a:t>(or </a:t>
            </a: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ab initio </a:t>
            </a:r>
            <a:r>
              <a:rPr lang="en-GB" sz="1600" b="1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method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makes use of all available information on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the β 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decays of each fission fragment, summing each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nuclide’s individual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β  spectrum weighted by its yield in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fission.</a:t>
            </a:r>
            <a:endParaRPr lang="en-GB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34064" y="5769354"/>
            <a:ext cx="4409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"</a:t>
            </a:r>
            <a:r>
              <a:rPr lang="en-GB" sz="1600" i="1" dirty="0" smtClean="0"/>
              <a:t>illustrative comparison…</a:t>
            </a:r>
          </a:p>
          <a:p>
            <a:r>
              <a:rPr lang="en-GB" sz="1600" i="1" dirty="0" smtClean="0"/>
              <a:t>the </a:t>
            </a:r>
            <a:r>
              <a:rPr lang="en-GB" sz="1600" i="1" dirty="0"/>
              <a:t>overall agreement between </a:t>
            </a:r>
            <a:r>
              <a:rPr lang="en-GB" sz="1600" i="1" dirty="0" smtClean="0"/>
              <a:t>the measurements </a:t>
            </a:r>
            <a:r>
              <a:rPr lang="en-GB" sz="1600" i="1" dirty="0"/>
              <a:t>and </a:t>
            </a:r>
            <a:r>
              <a:rPr lang="en-GB" sz="1600" i="1" dirty="0" err="1"/>
              <a:t>ab</a:t>
            </a:r>
            <a:r>
              <a:rPr lang="en-GB" sz="1600" i="1" dirty="0"/>
              <a:t> initio calculation is </a:t>
            </a:r>
            <a:r>
              <a:rPr lang="en-GB" sz="1600" i="1" dirty="0" smtClean="0"/>
              <a:t>surprising…</a:t>
            </a:r>
            <a:r>
              <a:rPr lang="en-GB" sz="1600" dirty="0" smtClean="0"/>
              <a:t>"</a:t>
            </a:r>
            <a:endParaRPr lang="en-GB" sz="1600" dirty="0"/>
          </a:p>
        </p:txBody>
      </p:sp>
      <p:sp>
        <p:nvSpPr>
          <p:cNvPr id="12" name="Rectangle 11"/>
          <p:cNvSpPr/>
          <p:nvPr/>
        </p:nvSpPr>
        <p:spPr>
          <a:xfrm>
            <a:off x="34212" y="845214"/>
            <a:ext cx="4947691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A 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single β-branch or mono-energetic line cannot simulate 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this excess.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A 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possible explanation: 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Decays 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of prominent fission daughter isotopes (~ 42% rate from </a:t>
            </a:r>
            <a:r>
              <a:rPr lang="en-GB" baseline="30000" dirty="0">
                <a:latin typeface="Times New Roman" charset="0"/>
                <a:ea typeface="Times New Roman" charset="0"/>
                <a:cs typeface="Times New Roman" charset="0"/>
              </a:rPr>
              <a:t>96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Y, </a:t>
            </a:r>
            <a:r>
              <a:rPr lang="en-GB" baseline="30000" dirty="0">
                <a:latin typeface="Times New Roman" charset="0"/>
                <a:ea typeface="Times New Roman" charset="0"/>
                <a:cs typeface="Times New Roman" charset="0"/>
              </a:rPr>
              <a:t>92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Rb, </a:t>
            </a:r>
            <a:r>
              <a:rPr lang="en-GB" baseline="30000" dirty="0">
                <a:latin typeface="Times New Roman" charset="0"/>
                <a:ea typeface="Times New Roman" charset="0"/>
                <a:cs typeface="Times New Roman" charset="0"/>
              </a:rPr>
              <a:t>142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Cs, </a:t>
            </a:r>
            <a:r>
              <a:rPr lang="en-GB" baseline="30000" dirty="0">
                <a:latin typeface="Times New Roman" charset="0"/>
                <a:ea typeface="Times New Roman" charset="0"/>
                <a:cs typeface="Times New Roman" charset="0"/>
              </a:rPr>
              <a:t>97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Y, </a:t>
            </a:r>
            <a:r>
              <a:rPr lang="en-GB" baseline="30000" dirty="0">
                <a:latin typeface="Times New Roman" charset="0"/>
                <a:ea typeface="Times New Roman" charset="0"/>
                <a:cs typeface="Times New Roman" charset="0"/>
              </a:rPr>
              <a:t>93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Rb, </a:t>
            </a:r>
            <a:r>
              <a:rPr lang="en-GB" baseline="30000" dirty="0">
                <a:latin typeface="Times New Roman" charset="0"/>
                <a:ea typeface="Times New Roman" charset="0"/>
                <a:cs typeface="Times New Roman" charset="0"/>
              </a:rPr>
              <a:t>100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Nb, </a:t>
            </a:r>
            <a:r>
              <a:rPr lang="en-GB" baseline="30000" dirty="0">
                <a:latin typeface="Times New Roman" charset="0"/>
                <a:ea typeface="Times New Roman" charset="0"/>
                <a:cs typeface="Times New Roman" charset="0"/>
              </a:rPr>
              <a:t>140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Cs, </a:t>
            </a:r>
            <a:r>
              <a:rPr lang="en-GB" baseline="30000" dirty="0">
                <a:latin typeface="Times New Roman" charset="0"/>
                <a:ea typeface="Times New Roman" charset="0"/>
                <a:cs typeface="Times New Roman" charset="0"/>
              </a:rPr>
              <a:t>95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Sr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).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1" y="2735752"/>
            <a:ext cx="3662848" cy="270471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66800" y="2735752"/>
            <a:ext cx="2063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PRC 91, 011301(R) (</a:t>
            </a:r>
            <a:r>
              <a:rPr lang="en-GB" sz="1200" dirty="0"/>
              <a:t>2015)</a:t>
            </a:r>
          </a:p>
        </p:txBody>
      </p:sp>
      <p:pic>
        <p:nvPicPr>
          <p:cNvPr id="17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757" y="967576"/>
            <a:ext cx="3438484" cy="167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477" y="1152595"/>
            <a:ext cx="5036128" cy="4164377"/>
          </a:xfrm>
          <a:prstGeom prst="rect">
            <a:avLst/>
          </a:prstGeom>
        </p:spPr>
      </p:pic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 fontScale="90000"/>
          </a:bodyPr>
          <a:lstStyle/>
          <a:p>
            <a:r>
              <a:rPr lang="en-GB" sz="49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5 MeV bump</a:t>
            </a:r>
            <a:br>
              <a:rPr lang="en-GB" sz="49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31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("technical" problem?)</a:t>
            </a:r>
            <a:endParaRPr lang="en-GB" sz="31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Dracos</a:t>
            </a:r>
            <a:r>
              <a:rPr lang="en-GB" dirty="0" smtClean="0"/>
              <a:t> IPHC/CNRS-</a:t>
            </a:r>
            <a:r>
              <a:rPr lang="en-GB" dirty="0" err="1" smtClean="0"/>
              <a:t>Unistra</a:t>
            </a:r>
            <a:endParaRPr lang="en-GB" dirty="0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2F98-F62E-4E48-B4D0-20E5FB471F06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7" y="1521927"/>
            <a:ext cx="3684485" cy="2902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" y="4639864"/>
            <a:ext cx="430924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The spectral shapes are not compatible with each others!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Calibration problem?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b="1" dirty="0" smtClean="0">
                <a:latin typeface="Times New Roman" charset="0"/>
                <a:ea typeface="Times New Roman" charset="0"/>
                <a:cs typeface="Times New Roman" charset="0"/>
              </a:rPr>
              <a:t>Possibility to reproduce all measurements by introducing extra residual non-</a:t>
            </a:r>
            <a:r>
              <a:rPr lang="en-GB" b="1" dirty="0" err="1" smtClean="0">
                <a:latin typeface="Times New Roman" charset="0"/>
                <a:ea typeface="Times New Roman" charset="0"/>
                <a:cs typeface="Times New Roman" charset="0"/>
              </a:rPr>
              <a:t>linearities</a:t>
            </a:r>
            <a:r>
              <a:rPr lang="en-GB" b="1" dirty="0" smtClean="0">
                <a:latin typeface="Times New Roman" charset="0"/>
                <a:ea typeface="Times New Roman" charset="0"/>
                <a:cs typeface="Times New Roman" charset="0"/>
              </a:rPr>
              <a:t>?</a:t>
            </a:r>
            <a:endParaRPr lang="en-GB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3414" y="1152595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GB" b="1" dirty="0" smtClean="0">
                <a:hlinkClick r:id="rId4"/>
              </a:rPr>
              <a:t>arXiv:1705.09434</a:t>
            </a:r>
            <a:endParaRPr lang="en-GB" b="1" dirty="0"/>
          </a:p>
        </p:txBody>
      </p:sp>
      <p:sp>
        <p:nvSpPr>
          <p:cNvPr id="7" name="Striped Right Arrow 6"/>
          <p:cNvSpPr/>
          <p:nvPr/>
        </p:nvSpPr>
        <p:spPr>
          <a:xfrm>
            <a:off x="4081008" y="5810900"/>
            <a:ext cx="640948" cy="374814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841209" y="5536642"/>
            <a:ext cx="4244396" cy="92333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possible to explain in </a:t>
            </a:r>
            <a:r>
              <a:rPr lang="en-GB" smtClean="0">
                <a:latin typeface="Times New Roman" charset="0"/>
                <a:ea typeface="Times New Roman" charset="0"/>
                <a:cs typeface="Times New Roman" charset="0"/>
              </a:rPr>
              <a:t>a "conventional way" the 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5 MeV bump without influencing the reactor anomaly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42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 fontScale="90000"/>
          </a:bodyPr>
          <a:lstStyle/>
          <a:p>
            <a:r>
              <a:rPr lang="en-US" sz="49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Reactor Anomaly</a:t>
            </a:r>
            <a:br>
              <a:rPr lang="en-US" sz="49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US" sz="31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(DYB+RENO)</a:t>
            </a:r>
            <a:endParaRPr lang="en-US" sz="31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IPHC/CNRS-Unistra</a:t>
            </a:r>
            <a:endParaRPr lang="fr-FR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2F98-F62E-4E48-B4D0-20E5FB471F06}" type="slidenum">
              <a:rPr lang="en-US"/>
              <a:pPr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2" y="1610048"/>
            <a:ext cx="4783798" cy="23456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2745" y="1260666"/>
            <a:ext cx="17456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200" dirty="0">
                <a:latin typeface="Calibri" charset="0"/>
              </a:rPr>
              <a:t>PRL, 116, 061801 (2016) </a:t>
            </a:r>
            <a:endParaRPr lang="is-IS" sz="1200" dirty="0">
              <a:effectLst/>
              <a:latin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6124" y="1809700"/>
            <a:ext cx="18069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smtClean="0">
                <a:latin typeface="Arial" charset="0"/>
              </a:rPr>
              <a:t>R</a:t>
            </a:r>
            <a:r>
              <a:rPr lang="pl-PL" sz="1400" baseline="-25000" dirty="0" smtClean="0">
                <a:latin typeface="Arial" charset="0"/>
              </a:rPr>
              <a:t>DYB</a:t>
            </a:r>
            <a:r>
              <a:rPr lang="pl-PL" sz="1400" dirty="0" smtClean="0">
                <a:latin typeface="Arial" charset="0"/>
              </a:rPr>
              <a:t>= </a:t>
            </a:r>
            <a:r>
              <a:rPr lang="pl-PL" sz="1400" dirty="0">
                <a:latin typeface="Arial" charset="0"/>
              </a:rPr>
              <a:t>0.946 ±0.020 </a:t>
            </a:r>
            <a:endParaRPr lang="pl-PL" sz="1400" dirty="0"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009" y="1446258"/>
            <a:ext cx="22547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>
                <a:latin typeface="Calibri" charset="0"/>
              </a:rPr>
              <a:t>Chinese</a:t>
            </a:r>
            <a:r>
              <a:rPr lang="it-IT" sz="1200" dirty="0">
                <a:latin typeface="Calibri" charset="0"/>
              </a:rPr>
              <a:t> </a:t>
            </a:r>
            <a:r>
              <a:rPr lang="it-IT" sz="1200" dirty="0" err="1">
                <a:latin typeface="Calibri" charset="0"/>
              </a:rPr>
              <a:t>Phys</a:t>
            </a:r>
            <a:r>
              <a:rPr lang="it-IT" sz="1200" dirty="0">
                <a:latin typeface="Calibri" charset="0"/>
              </a:rPr>
              <a:t>. C41, 13002 (2017) </a:t>
            </a:r>
            <a:endParaRPr lang="it-IT" sz="1200" dirty="0">
              <a:effectLst/>
              <a:latin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063814"/>
            <a:ext cx="4478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Daya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Bay’s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result is consistent with previous world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measurement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World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average including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Daya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Bay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is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0.9430</a:t>
            </a:r>
            <a:r>
              <a:rPr lang="pl-PL" dirty="0">
                <a:latin typeface="Times New Roman" charset="0"/>
                <a:ea typeface="Times New Roman" charset="0"/>
                <a:cs typeface="Times New Roman" charset="0"/>
              </a:rPr>
              <a:t> ±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008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(exp.)+-0.023 (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model)</a:t>
            </a:r>
            <a:endParaRPr lang="en-US" dirty="0" smtClean="0">
              <a:solidFill>
                <a:srgbClr val="0083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178" y="1684755"/>
            <a:ext cx="4347822" cy="23655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65760" y="4063814"/>
            <a:ext cx="4478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RENO 1500 days at near detector (411 m)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Data/Prediction (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Huber+Mueller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)= 0.946</a:t>
            </a:r>
            <a:r>
              <a:rPr lang="pl-PL" dirty="0">
                <a:latin typeface="Times New Roman" charset="0"/>
                <a:ea typeface="Times New Roman" charset="0"/>
                <a:cs typeface="Times New Roman" charset="0"/>
              </a:rPr>
              <a:t> ±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021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(exp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.)</a:t>
            </a:r>
            <a:endParaRPr lang="en-US" dirty="0" smtClean="0">
              <a:solidFill>
                <a:srgbClr val="0083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54054" y="1794427"/>
            <a:ext cx="604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smtClean="0">
                <a:latin typeface="Arial" charset="0"/>
              </a:rPr>
              <a:t>DYB</a:t>
            </a:r>
            <a:r>
              <a:rPr lang="pl-PL" sz="1400" dirty="0">
                <a:latin typeface="Arial" charset="0"/>
              </a:rPr>
              <a:t> </a:t>
            </a:r>
            <a:endParaRPr lang="pl-PL" sz="1400" dirty="0"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63298" y="1794427"/>
            <a:ext cx="704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smtClean="0">
                <a:latin typeface="Arial" charset="0"/>
              </a:rPr>
              <a:t>RENO</a:t>
            </a:r>
            <a:endParaRPr lang="pl-PL" sz="1400" dirty="0"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8124" y="1809700"/>
            <a:ext cx="1906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smtClean="0">
                <a:latin typeface="Arial" charset="0"/>
              </a:rPr>
              <a:t>R</a:t>
            </a:r>
            <a:r>
              <a:rPr lang="pl-PL" sz="1400" baseline="-25000" dirty="0" smtClean="0">
                <a:latin typeface="Arial" charset="0"/>
              </a:rPr>
              <a:t>RENO</a:t>
            </a:r>
            <a:r>
              <a:rPr lang="pl-PL" sz="1400" dirty="0" smtClean="0">
                <a:latin typeface="Arial" charset="0"/>
              </a:rPr>
              <a:t>= </a:t>
            </a:r>
            <a:r>
              <a:rPr lang="pl-PL" sz="1400" dirty="0">
                <a:latin typeface="Arial" charset="0"/>
              </a:rPr>
              <a:t>0.946 ±</a:t>
            </a:r>
            <a:r>
              <a:rPr lang="pl-PL" sz="1400" dirty="0" smtClean="0">
                <a:latin typeface="Arial" charset="0"/>
              </a:rPr>
              <a:t>0.021</a:t>
            </a:r>
            <a:r>
              <a:rPr lang="pl-PL" sz="1400" dirty="0">
                <a:latin typeface="Arial" charset="0"/>
              </a:rPr>
              <a:t> </a:t>
            </a:r>
            <a:endParaRPr lang="pl-PL" sz="1400" dirty="0"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6649" y="5603241"/>
            <a:ext cx="6810702" cy="923330"/>
          </a:xfrm>
          <a:prstGeom prst="rect">
            <a:avLst/>
          </a:prstGeom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marL="187325" lvl="1"/>
            <a:r>
              <a:rPr lang="en-US" smtClean="0">
                <a:solidFill>
                  <a:srgbClr val="0083CC"/>
                </a:solidFill>
                <a:latin typeface="Times New Roman" charset="0"/>
                <a:ea typeface="Times New Roman" charset="0"/>
                <a:cs typeface="Times New Roman" charset="0"/>
              </a:rPr>
              <a:t>The deficit </a:t>
            </a:r>
            <a:r>
              <a:rPr lang="en-US" dirty="0">
                <a:solidFill>
                  <a:srgbClr val="0083CC"/>
                </a:solidFill>
                <a:latin typeface="Times New Roman" charset="0"/>
                <a:ea typeface="Times New Roman" charset="0"/>
                <a:cs typeface="Times New Roman" charset="0"/>
              </a:rPr>
              <a:t>of observed reactor neutrino fluxes relative to the prediction (</a:t>
            </a:r>
            <a:r>
              <a:rPr lang="en-US" dirty="0" err="1">
                <a:solidFill>
                  <a:srgbClr val="0083CC"/>
                </a:solidFill>
                <a:latin typeface="Times New Roman" charset="0"/>
                <a:ea typeface="Times New Roman" charset="0"/>
                <a:cs typeface="Times New Roman" charset="0"/>
              </a:rPr>
              <a:t>Huber+Mueller</a:t>
            </a:r>
            <a:r>
              <a:rPr lang="en-US" dirty="0">
                <a:solidFill>
                  <a:srgbClr val="0083CC"/>
                </a:solidFill>
                <a:latin typeface="Times New Roman" charset="0"/>
                <a:ea typeface="Times New Roman" charset="0"/>
                <a:cs typeface="Times New Roman" charset="0"/>
              </a:rPr>
              <a:t> model) indicates an overestimated flux or possible oscillation to sterile neutrinos.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3973747" y="5277624"/>
            <a:ext cx="822431" cy="24327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5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5735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Reactor anomaly</a:t>
            </a:r>
            <a:endParaRPr lang="en-US" sz="27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Lepton-Photon, August 2017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IPHC/CNRS-Unistra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18</a:t>
            </a:fld>
            <a:endParaRPr lang="en-GB" noProof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68" y="2089101"/>
            <a:ext cx="8576441" cy="42427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50" y="1313784"/>
            <a:ext cx="8541761" cy="662152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1954920" y="1912876"/>
            <a:ext cx="278158" cy="56156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>
            <a:off x="5223638" y="1912876"/>
            <a:ext cx="278158" cy="56156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own Arrow 13"/>
          <p:cNvSpPr/>
          <p:nvPr/>
        </p:nvSpPr>
        <p:spPr>
          <a:xfrm>
            <a:off x="7300226" y="1912876"/>
            <a:ext cx="278158" cy="56156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38909" y="3297771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Δ</a:t>
            </a:r>
            <a:r>
              <a:rPr lang="fr-CH" sz="1400" dirty="0" smtClean="0"/>
              <a:t>m</a:t>
            </a:r>
            <a:r>
              <a:rPr lang="fr-CH" sz="1400" baseline="30000" dirty="0" smtClean="0"/>
              <a:t>2</a:t>
            </a:r>
            <a:r>
              <a:rPr lang="fr-CH" sz="1400" baseline="-25000" dirty="0" smtClean="0"/>
              <a:t>14</a:t>
            </a:r>
            <a:r>
              <a:rPr lang="fr-CH" sz="1400" dirty="0" smtClean="0"/>
              <a:t>~1 eV2</a:t>
            </a:r>
          </a:p>
          <a:p>
            <a:r>
              <a:rPr lang="fr-CH" sz="1400" dirty="0" smtClean="0"/>
              <a:t>sin</a:t>
            </a:r>
            <a:r>
              <a:rPr lang="fr-CH" sz="1400" baseline="30000" dirty="0" smtClean="0"/>
              <a:t>2</a:t>
            </a:r>
            <a:r>
              <a:rPr lang="fr-CH" sz="1400" dirty="0" smtClean="0"/>
              <a:t>2</a:t>
            </a:r>
            <a:r>
              <a:rPr lang="el-GR" sz="1400" dirty="0" smtClean="0"/>
              <a:t>θ</a:t>
            </a:r>
            <a:r>
              <a:rPr lang="fr-CH" sz="1400" baseline="-25000" dirty="0" smtClean="0"/>
              <a:t>14</a:t>
            </a:r>
            <a:r>
              <a:rPr lang="fr-CH" sz="1400" dirty="0" smtClean="0"/>
              <a:t>~0.1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00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sz="49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Anomalies (DYB)</a:t>
            </a:r>
            <a:endParaRPr lang="en-US" sz="49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IPHC/CNRS-Unistra</a:t>
            </a:r>
            <a:endParaRPr lang="fr-FR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2F98-F62E-4E48-B4D0-20E5FB471F06}" type="slidenum">
              <a:rPr lang="en-US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14" y="1053902"/>
            <a:ext cx="4149348" cy="4057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020" y="924302"/>
            <a:ext cx="19527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>
                <a:latin typeface="Calibri" charset="0"/>
              </a:rPr>
              <a:t>PRL 118, 251801 (2017) </a:t>
            </a:r>
            <a:endParaRPr lang="is-IS" sz="1400">
              <a:effectLst/>
              <a:latin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61186" y="3660614"/>
            <a:ext cx="436717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Measured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evolution of reactor flux is about </a:t>
            </a:r>
            <a:r>
              <a:rPr lang="en-US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2.8σ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incompatible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with the prediction of Huber-Mueller model + sterile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neutrinos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Unambiguous Fuel-dependent Variation (at </a:t>
            </a:r>
            <a:r>
              <a:rPr lang="en-US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10</a:t>
            </a:r>
            <a:r>
              <a:rPr lang="el-GR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09113" y="5991767"/>
            <a:ext cx="6579053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Measurements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of reactor spectrum and absolute flux evolution indicate that uncertainties of model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calculations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are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underestimated.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 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45272" y="1040390"/>
            <a:ext cx="4204138" cy="2692403"/>
            <a:chOff x="31531" y="1068569"/>
            <a:chExt cx="4204138" cy="26924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31" y="1068569"/>
              <a:ext cx="4204138" cy="269240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270885" y="1611405"/>
              <a:ext cx="1008344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67909D"/>
                  </a:solidFill>
                  <a:latin typeface="Helvetica" charset="0"/>
                </a:rPr>
                <a:t>Absolute flux</a:t>
              </a:r>
            </a:p>
            <a:p>
              <a:r>
                <a:rPr lang="en-US" sz="1100" dirty="0">
                  <a:solidFill>
                    <a:srgbClr val="67909D"/>
                  </a:solidFill>
                  <a:latin typeface="Helvetica" charset="0"/>
                </a:rPr>
                <a:t>prediction is</a:t>
              </a:r>
            </a:p>
            <a:p>
              <a:r>
                <a:rPr lang="en-US" sz="1100" dirty="0" smtClean="0">
                  <a:solidFill>
                    <a:srgbClr val="67909D"/>
                  </a:solidFill>
                  <a:latin typeface="Helvetica" charset="0"/>
                </a:rPr>
                <a:t>5.1% </a:t>
              </a:r>
              <a:r>
                <a:rPr lang="en-US" sz="1100" dirty="0">
                  <a:solidFill>
                    <a:srgbClr val="67909D"/>
                  </a:solidFill>
                  <a:latin typeface="Helvetica" charset="0"/>
                </a:rPr>
                <a:t>higher</a:t>
              </a:r>
              <a:endParaRPr lang="en-US" sz="1100" dirty="0">
                <a:solidFill>
                  <a:srgbClr val="67909D"/>
                </a:solidFill>
                <a:effectLst/>
                <a:latin typeface="Helvetica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3279229" y="1611405"/>
              <a:ext cx="0" cy="9215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157661" y="5076886"/>
            <a:ext cx="4687611" cy="9079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34938" indent="-134938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Energy-dependent </a:t>
            </a:r>
            <a:r>
              <a:rPr lang="en-US" sz="1600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evolution </a:t>
            </a:r>
            <a:r>
              <a:rPr lang="en-US" sz="16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is observed</a:t>
            </a:r>
            <a:endParaRPr lang="en-US" sz="1600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134938" indent="-134938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change </a:t>
            </a:r>
            <a:r>
              <a:rPr lang="en-US" sz="1600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in spectral shape </a:t>
            </a:r>
            <a:r>
              <a:rPr lang="en-US" sz="16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as fuel </a:t>
            </a:r>
            <a:r>
              <a:rPr lang="en-US" sz="1600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composition </a:t>
            </a:r>
            <a:r>
              <a:rPr lang="en-US" sz="16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evolves</a:t>
            </a:r>
            <a:endParaRPr lang="en-US" sz="1600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134938" indent="-134938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excluded </a:t>
            </a:r>
            <a:r>
              <a:rPr lang="en-US" sz="1600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no </a:t>
            </a:r>
            <a:r>
              <a:rPr lang="en-US" sz="16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spectral change </a:t>
            </a:r>
            <a:r>
              <a:rPr lang="en-US" sz="1600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hypothesis by </a:t>
            </a:r>
            <a:r>
              <a:rPr lang="en-US" sz="16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5.1σ</a:t>
            </a:r>
            <a:endParaRPr lang="en-US" sz="1600" b="1" dirty="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2760" y="5003442"/>
            <a:ext cx="3584028" cy="923330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only the four primary fission isotopes are taken into account: </a:t>
            </a:r>
            <a:r>
              <a:rPr lang="en-GB" baseline="30000" dirty="0" smtClean="0">
                <a:latin typeface="Times New Roman" charset="0"/>
                <a:ea typeface="Times New Roman" charset="0"/>
                <a:cs typeface="Times New Roman" charset="0"/>
              </a:rPr>
              <a:t>235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U, </a:t>
            </a:r>
            <a:r>
              <a:rPr lang="en-GB" baseline="30000" dirty="0" smtClean="0">
                <a:latin typeface="Times New Roman" charset="0"/>
                <a:ea typeface="Times New Roman" charset="0"/>
                <a:cs typeface="Times New Roman" charset="0"/>
              </a:rPr>
              <a:t>238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U, </a:t>
            </a:r>
            <a:r>
              <a:rPr lang="en-GB" baseline="30000" dirty="0" smtClean="0">
                <a:latin typeface="Times New Roman" charset="0"/>
                <a:ea typeface="Times New Roman" charset="0"/>
                <a:cs typeface="Times New Roman" charset="0"/>
              </a:rPr>
              <a:t>239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Pu, </a:t>
            </a:r>
            <a:r>
              <a:rPr lang="en-GB" baseline="30000" dirty="0" smtClean="0">
                <a:latin typeface="Times New Roman" charset="0"/>
                <a:ea typeface="Times New Roman" charset="0"/>
                <a:cs typeface="Times New Roman" charset="0"/>
              </a:rPr>
              <a:t>241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Pu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Striped Right Arrow 8"/>
          <p:cNvSpPr/>
          <p:nvPr/>
        </p:nvSpPr>
        <p:spPr>
          <a:xfrm>
            <a:off x="367859" y="6106511"/>
            <a:ext cx="504497" cy="367862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4845272" y="952011"/>
            <a:ext cx="2055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Times New Roman" charset="0"/>
                <a:ea typeface="Times New Roman" charset="0"/>
                <a:cs typeface="Times New Roman" charset="0"/>
              </a:rPr>
              <a:t>(effective fission fraction)</a:t>
            </a:r>
            <a:endParaRPr lang="en-GB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6856" y="2903269"/>
            <a:ext cx="2278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relative </a:t>
            </a:r>
            <a:r>
              <a:rPr lang="en-GB" sz="1600" smtClean="0">
                <a:latin typeface="Times New Roman" charset="0"/>
                <a:ea typeface="Times New Roman" charset="0"/>
                <a:cs typeface="Times New Roman" charset="0"/>
              </a:rPr>
              <a:t>IBD yield/fission</a:t>
            </a:r>
            <a:endParaRPr lang="en-GB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14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849243"/>
          </a:xfrm>
          <a:ln/>
        </p:spPr>
        <p:txBody>
          <a:bodyPr rIns="132080"/>
          <a:lstStyle/>
          <a:p>
            <a:r>
              <a:rPr lang="en-US" sz="48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First neutrino detection</a:t>
            </a:r>
            <a:endParaRPr lang="en-US" sz="4800" dirty="0">
              <a:solidFill>
                <a:srgbClr val="00C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IPHC/CNRS-Unistra</a:t>
            </a:r>
            <a:endParaRPr lang="fr-FR"/>
          </a:p>
        </p:txBody>
      </p:sp>
      <p:sp>
        <p:nvSpPr>
          <p:cNvPr id="21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0F12E-D240-6443-BDBA-6D0C50F62A40}" type="slidenum">
              <a:rPr lang="en-US"/>
              <a:pPr/>
              <a:t>2</a:t>
            </a:fld>
            <a:endParaRPr lang="en-US"/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5100" y="2565400"/>
            <a:ext cx="36322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5"/>
          <p:cNvSpPr>
            <a:spLocks/>
          </p:cNvSpPr>
          <p:nvPr/>
        </p:nvSpPr>
        <p:spPr bwMode="auto">
          <a:xfrm>
            <a:off x="138113" y="998040"/>
            <a:ext cx="4775200" cy="1270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 sz="2000" dirty="0">
                <a:solidFill>
                  <a:srgbClr val="733145"/>
                </a:solidFill>
                <a:latin typeface="Times New Roman" charset="0"/>
                <a:ea typeface="Times New Roman" charset="0"/>
                <a:cs typeface="Times New Roman" charset="0"/>
                <a:sym typeface="Comic Sans MS" charset="0"/>
              </a:rPr>
              <a:t>1956</a:t>
            </a:r>
            <a:r>
              <a:rPr lang="en-US" sz="2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Comic Sans MS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Comic Sans MS" charset="0"/>
              </a:rPr>
              <a:t>Fred </a:t>
            </a:r>
            <a:r>
              <a:rPr lang="en-US" sz="20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Comic Sans MS" charset="0"/>
              </a:rPr>
              <a:t>Reines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Comic Sans MS" charset="0"/>
              </a:rPr>
              <a:t> and Clyde Cowan</a:t>
            </a:r>
            <a:r>
              <a:rPr lang="en-US" sz="2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Comic Sans MS" charset="0"/>
              </a:rPr>
              <a:t> detect the first neutrino interactions near the nuclear reactor of Savannah River at the USA (11 m from the reactor and 12 m underground). </a:t>
            </a:r>
          </a:p>
        </p:txBody>
      </p:sp>
      <p:pic>
        <p:nvPicPr>
          <p:cNvPr id="24" name="Picture 6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" y="2298700"/>
            <a:ext cx="28956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7038" y="2301875"/>
            <a:ext cx="22733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8"/>
          <p:cNvSpPr>
            <a:spLocks/>
          </p:cNvSpPr>
          <p:nvPr/>
        </p:nvSpPr>
        <p:spPr bwMode="auto">
          <a:xfrm>
            <a:off x="5240338" y="3119438"/>
            <a:ext cx="14097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produced by the nuclear reactor</a:t>
            </a:r>
          </a:p>
        </p:txBody>
      </p:sp>
      <p:sp>
        <p:nvSpPr>
          <p:cNvPr id="27" name="Rectangle 9"/>
          <p:cNvSpPr>
            <a:spLocks/>
          </p:cNvSpPr>
          <p:nvPr/>
        </p:nvSpPr>
        <p:spPr bwMode="auto">
          <a:xfrm>
            <a:off x="7135813" y="4081463"/>
            <a:ext cx="187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200">
                <a:solidFill>
                  <a:schemeClr val="tx1"/>
                </a:solidFill>
                <a:ea typeface="ＭＳ Ｐゴシック" charset="0"/>
                <a:cs typeface="Arial" charset="0"/>
              </a:rPr>
              <a:t>water, scintillator, CdCl</a:t>
            </a:r>
            <a:r>
              <a:rPr lang="en-US" sz="1200" baseline="-25000">
                <a:solidFill>
                  <a:schemeClr val="tx1"/>
                </a:solidFill>
                <a:ea typeface="ＭＳ Ｐゴシック" charset="0"/>
                <a:cs typeface="Arial" charset="0"/>
              </a:rPr>
              <a:t>2</a:t>
            </a:r>
            <a:r>
              <a:rPr lang="en-US" sz="1800" baseline="-19000">
                <a:solidFill>
                  <a:schemeClr val="tx1"/>
                </a:solidFill>
                <a:ea typeface="ＭＳ Ｐゴシック" charset="0"/>
                <a:cs typeface="Arial" charset="0"/>
              </a:rPr>
              <a:t> (cadmium chloride)</a:t>
            </a:r>
          </a:p>
        </p:txBody>
      </p:sp>
      <p:sp>
        <p:nvSpPr>
          <p:cNvPr id="28" name="Rectangle 10"/>
          <p:cNvSpPr>
            <a:spLocks/>
          </p:cNvSpPr>
          <p:nvPr/>
        </p:nvSpPr>
        <p:spPr bwMode="auto">
          <a:xfrm>
            <a:off x="5331940" y="4406078"/>
            <a:ext cx="1813398" cy="39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inverse</a:t>
            </a:r>
            <a:r>
              <a:rPr lang="en-US" sz="16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 β</a:t>
            </a:r>
            <a:r>
              <a:rPr lang="en-US"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 decay</a:t>
            </a:r>
          </a:p>
        </p:txBody>
      </p:sp>
      <p:sp>
        <p:nvSpPr>
          <p:cNvPr id="29" name="Rectangle 11"/>
          <p:cNvSpPr>
            <a:spLocks/>
          </p:cNvSpPr>
          <p:nvPr/>
        </p:nvSpPr>
        <p:spPr bwMode="auto">
          <a:xfrm>
            <a:off x="6192838" y="5354638"/>
            <a:ext cx="1308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Apple Symbols" charset="0"/>
                <a:sym typeface="Comic Sans MS" charset="0"/>
              </a:rPr>
              <a:t>∼200 μs</a:t>
            </a:r>
          </a:p>
        </p:txBody>
      </p:sp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138" y="800100"/>
            <a:ext cx="279558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" name="Rectangle 13"/>
          <p:cNvSpPr>
            <a:spLocks/>
          </p:cNvSpPr>
          <p:nvPr/>
        </p:nvSpPr>
        <p:spPr bwMode="auto">
          <a:xfrm>
            <a:off x="7742238" y="1121594"/>
            <a:ext cx="1308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Nobel prize in 1995</a:t>
            </a:r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 rot="10800000" flipH="1">
            <a:off x="7336222" y="1656307"/>
            <a:ext cx="620109" cy="139155"/>
          </a:xfrm>
          <a:prstGeom prst="line">
            <a:avLst/>
          </a:prstGeom>
          <a:noFill/>
          <a:ln w="25400" cap="flat">
            <a:solidFill>
              <a:srgbClr val="0000FF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5" name="Rectangle 17"/>
          <p:cNvSpPr>
            <a:spLocks/>
          </p:cNvSpPr>
          <p:nvPr/>
        </p:nvSpPr>
        <p:spPr bwMode="auto">
          <a:xfrm>
            <a:off x="6192838" y="5989638"/>
            <a:ext cx="1041400" cy="419100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>
                <a:solidFill>
                  <a:srgbClr val="66008D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delayed</a:t>
            </a:r>
          </a:p>
        </p:txBody>
      </p:sp>
      <p:sp>
        <p:nvSpPr>
          <p:cNvPr id="36" name="Rectangle 18"/>
          <p:cNvSpPr>
            <a:spLocks/>
          </p:cNvSpPr>
          <p:nvPr/>
        </p:nvSpPr>
        <p:spPr bwMode="auto">
          <a:xfrm>
            <a:off x="7856538" y="2547938"/>
            <a:ext cx="1041400" cy="419100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>
                <a:solidFill>
                  <a:srgbClr val="66008D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prompt</a:t>
            </a:r>
          </a:p>
        </p:txBody>
      </p:sp>
      <p:sp>
        <p:nvSpPr>
          <p:cNvPr id="37" name="Rectangle 19"/>
          <p:cNvSpPr>
            <a:spLocks/>
          </p:cNvSpPr>
          <p:nvPr/>
        </p:nvSpPr>
        <p:spPr bwMode="auto">
          <a:xfrm>
            <a:off x="5331940" y="2336800"/>
            <a:ext cx="25019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300" dirty="0">
                <a:solidFill>
                  <a:srgbClr val="003DCC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about three neutrinos per hour</a:t>
            </a:r>
          </a:p>
        </p:txBody>
      </p:sp>
      <p:pic>
        <p:nvPicPr>
          <p:cNvPr id="38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28" y="4682209"/>
            <a:ext cx="5389640" cy="172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993282" y="6379120"/>
            <a:ext cx="1041400" cy="419100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 dirty="0">
                <a:solidFill>
                  <a:srgbClr val="66008D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prompt</a:t>
            </a:r>
          </a:p>
        </p:txBody>
      </p:sp>
      <p:sp>
        <p:nvSpPr>
          <p:cNvPr id="34" name="Rectangle 17"/>
          <p:cNvSpPr>
            <a:spLocks/>
          </p:cNvSpPr>
          <p:nvPr/>
        </p:nvSpPr>
        <p:spPr bwMode="auto">
          <a:xfrm>
            <a:off x="3712397" y="6408738"/>
            <a:ext cx="1041400" cy="419100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>
                <a:solidFill>
                  <a:srgbClr val="66008D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delayed</a:t>
            </a:r>
          </a:p>
        </p:txBody>
      </p:sp>
    </p:spTree>
    <p:extLst>
      <p:ext uri="{BB962C8B-B14F-4D97-AF65-F5344CB8AC3E}">
        <p14:creationId xmlns:p14="http://schemas.microsoft.com/office/powerpoint/2010/main" val="13646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26724"/>
          </a:xfrm>
          <a:ln/>
        </p:spPr>
        <p:txBody>
          <a:bodyPr rIns="132080">
            <a:normAutofit fontScale="90000"/>
          </a:bodyPr>
          <a:lstStyle/>
          <a:p>
            <a:r>
              <a:rPr lang="en-US" sz="49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Anomalies</a:t>
            </a:r>
            <a:br>
              <a:rPr lang="en-US" sz="49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US" sz="27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(DYB)</a:t>
            </a:r>
            <a:endParaRPr lang="en-US" sz="27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IPHC/CNRS-Unistra</a:t>
            </a:r>
            <a:endParaRPr lang="fr-FR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2F98-F62E-4E48-B4D0-20E5FB471F06}" type="slidenum">
              <a:rPr lang="en-US"/>
              <a:pPr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109" y="1138996"/>
            <a:ext cx="3286455" cy="32122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2617421"/>
            <a:ext cx="5833241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latin typeface="Times New Roman" charset="0"/>
                <a:ea typeface="Times New Roman" charset="0"/>
                <a:cs typeface="Times New Roman" charset="0"/>
              </a:rPr>
              <a:t>Possible </a:t>
            </a:r>
            <a:r>
              <a:rPr lang="en-US" b="1" u="sng" dirty="0">
                <a:latin typeface="Times New Roman" charset="0"/>
                <a:ea typeface="Times New Roman" charset="0"/>
                <a:cs typeface="Times New Roman" charset="0"/>
              </a:rPr>
              <a:t>explanations to the </a:t>
            </a:r>
            <a:r>
              <a:rPr lang="en-US" b="1" u="sng" dirty="0" smtClean="0">
                <a:latin typeface="Times New Roman" charset="0"/>
                <a:ea typeface="Times New Roman" charset="0"/>
                <a:cs typeface="Times New Roman" charset="0"/>
              </a:rPr>
              <a:t>reactor anomaly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solely incorrect prediction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235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U</a:t>
            </a:r>
          </a:p>
          <a:p>
            <a:pPr marL="404813" lvl="1" indent="-176213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favored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by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Daya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Bay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data with p-value 0.68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solely incorrect prediction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239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Pu: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disfavored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at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3.2σ.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equal deficit on all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isotopes: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disfavored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at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2.8σ.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US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Daya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Bay results suggest an overestimation of antineutrino flux from </a:t>
            </a:r>
            <a:r>
              <a:rPr lang="en-US" b="1" baseline="30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235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 in reactor models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No major indication the 5 MeV "bump" comes from a particular isotope.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Improvements in systematic uncertainties (e.g. detection efficiency) and increase in statistics could help to better understand</a:t>
            </a:r>
            <a:r>
              <a:rPr lang="en-US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19800" y="855049"/>
            <a:ext cx="2210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400" b="1" smtClean="0">
                <a:solidFill>
                  <a:srgbClr val="008D00"/>
                </a:solidFill>
                <a:latin typeface="Times New Roman" charset="0"/>
                <a:ea typeface="Times New Roman" charset="0"/>
                <a:cs typeface="Times New Roman" charset="0"/>
              </a:rPr>
              <a:t>PRL118</a:t>
            </a:r>
            <a:r>
              <a:rPr lang="is-IS" sz="1400" dirty="0">
                <a:solidFill>
                  <a:srgbClr val="008D00"/>
                </a:solidFill>
                <a:latin typeface="Times New Roman" charset="0"/>
                <a:ea typeface="Times New Roman" charset="0"/>
                <a:cs typeface="Times New Roman" charset="0"/>
              </a:rPr>
              <a:t>, 251801 (2017)</a:t>
            </a:r>
            <a:endParaRPr lang="is-IS" sz="1400" dirty="0">
              <a:solidFill>
                <a:srgbClr val="008D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165" y="4393326"/>
            <a:ext cx="3554389" cy="2401614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97118"/>
              </p:ext>
            </p:extLst>
          </p:nvPr>
        </p:nvGraphicFramePr>
        <p:xfrm>
          <a:off x="233144" y="1090207"/>
          <a:ext cx="526343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477"/>
                <a:gridCol w="1754477"/>
                <a:gridCol w="1754477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 smtClean="0"/>
                        <a:t>cross-section (10</a:t>
                      </a:r>
                      <a:r>
                        <a:rPr lang="en-GB" baseline="30000" dirty="0" smtClean="0"/>
                        <a:t>-43</a:t>
                      </a:r>
                      <a:r>
                        <a:rPr lang="en-GB" dirty="0" smtClean="0"/>
                        <a:t>cm</a:t>
                      </a:r>
                      <a:r>
                        <a:rPr lang="en-GB" baseline="30000" dirty="0" smtClean="0"/>
                        <a:t>2</a:t>
                      </a:r>
                      <a:r>
                        <a:rPr lang="en-GB" dirty="0" smtClean="0"/>
                        <a:t>/fission)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isotope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DYB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M-H model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30000" dirty="0" smtClean="0"/>
                        <a:t>235</a:t>
                      </a:r>
                      <a:r>
                        <a:rPr lang="en-GB" dirty="0" smtClean="0"/>
                        <a:t>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B96C5A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6.17 ± 0.17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B96C5A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6.69 ± 0.15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30000" dirty="0" smtClean="0"/>
                        <a:t>239</a:t>
                      </a:r>
                      <a:r>
                        <a:rPr lang="en-GB" dirty="0" smtClean="0"/>
                        <a:t>Pu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326977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4.27 ± 0.26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326977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4.36 ± 0.11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80821" y="855048"/>
            <a:ext cx="19527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>
                <a:latin typeface="Calibri" charset="0"/>
              </a:rPr>
              <a:t>PRL 118, 251801 (2017) </a:t>
            </a:r>
            <a:endParaRPr lang="is-IS" sz="1400">
              <a:effectLst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67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688529"/>
          </a:xfrm>
          <a:ln/>
        </p:spPr>
        <p:txBody>
          <a:bodyPr rIns="132080">
            <a:normAutofit fontScale="90000"/>
          </a:bodyPr>
          <a:lstStyle/>
          <a:p>
            <a:r>
              <a:rPr lang="en-US" sz="490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Anomalies</a:t>
            </a:r>
            <a:endParaRPr lang="en-US" sz="49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IPHC/CNRS-Unistra</a:t>
            </a:r>
            <a:endParaRPr lang="fr-FR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2F98-F62E-4E48-B4D0-20E5FB471F06}" type="slidenum">
              <a:rPr lang="en-US"/>
              <a:pPr/>
              <a:t>21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33084" y="635064"/>
            <a:ext cx="3077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GB" b="1" dirty="0" smtClean="0">
                <a:hlinkClick r:id="rId2"/>
              </a:rPr>
              <a:t>Giunti et al., arXiv:1708.01133</a:t>
            </a:r>
            <a:endParaRPr lang="en-GB" b="1" dirty="0"/>
          </a:p>
        </p:txBody>
      </p:sp>
      <p:sp>
        <p:nvSpPr>
          <p:cNvPr id="12" name="Rectangle 11"/>
          <p:cNvSpPr/>
          <p:nvPr/>
        </p:nvSpPr>
        <p:spPr>
          <a:xfrm>
            <a:off x="1502977" y="947404"/>
            <a:ext cx="66845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latin typeface="Helvetica" charset="0"/>
              </a:rPr>
              <a:t>"Reactor </a:t>
            </a:r>
            <a:r>
              <a:rPr lang="en-US" sz="1600" i="1" dirty="0">
                <a:latin typeface="Helvetica" charset="0"/>
              </a:rPr>
              <a:t>Fuel Fraction Information on the Antineutrino </a:t>
            </a:r>
            <a:r>
              <a:rPr lang="en-US" sz="1600" i="1" dirty="0" smtClean="0">
                <a:latin typeface="Helvetica" charset="0"/>
              </a:rPr>
              <a:t>Anomaly"</a:t>
            </a:r>
            <a:endParaRPr lang="en-US" sz="1600" i="1" dirty="0">
              <a:effectLst/>
              <a:latin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227" y="1264817"/>
            <a:ext cx="868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taking into account explicitly the uncertainties of the theoretical calculation of the 4 cross-sections per fission</a:t>
            </a:r>
            <a:endParaRPr lang="en-GB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735004"/>
              </p:ext>
            </p:extLst>
          </p:nvPr>
        </p:nvGraphicFramePr>
        <p:xfrm>
          <a:off x="1" y="1879619"/>
          <a:ext cx="7788164" cy="4952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0525"/>
                <a:gridCol w="1440219"/>
                <a:gridCol w="1524000"/>
                <a:gridCol w="1334814"/>
                <a:gridCol w="1355834"/>
                <a:gridCol w="1292772"/>
              </a:tblGrid>
              <a:tr h="332902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235</a:t>
                      </a:r>
                      <a:endParaRPr lang="en-GB" sz="1400" dirty="0"/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235+239</a:t>
                      </a:r>
                      <a:endParaRPr lang="en-GB" sz="1400" dirty="0"/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OSC</a:t>
                      </a:r>
                      <a:endParaRPr lang="en-GB" sz="1400" dirty="0"/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235+OSC</a:t>
                      </a:r>
                      <a:endParaRPr lang="en-GB" sz="1400" dirty="0"/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239+OSC</a:t>
                      </a:r>
                    </a:p>
                  </a:txBody>
                  <a:tcPr marL="120182" marR="120182" marT="60091" marB="60091"/>
                </a:tc>
              </a:tr>
              <a:tr h="332902">
                <a:tc>
                  <a:txBody>
                    <a:bodyPr/>
                    <a:lstStyle/>
                    <a:p>
                      <a:r>
                        <a:rPr lang="el-GR" sz="1400" b="1" dirty="0" smtClean="0"/>
                        <a:t>χ</a:t>
                      </a:r>
                      <a:r>
                        <a:rPr lang="el-GR" sz="1400" b="1" baseline="30000" dirty="0" smtClean="0"/>
                        <a:t>2</a:t>
                      </a:r>
                      <a:r>
                        <a:rPr lang="fr-CH" sz="1400" b="1" dirty="0" smtClean="0"/>
                        <a:t>/</a:t>
                      </a:r>
                      <a:r>
                        <a:rPr lang="fr-CH" sz="1400" b="1" dirty="0" err="1" smtClean="0"/>
                        <a:t>dof</a:t>
                      </a:r>
                      <a:endParaRPr lang="en-GB" sz="1400" b="1" dirty="0"/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0.54/</a:t>
                      </a:r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0.83/</a:t>
                      </a:r>
                      <a:r>
                        <a:rPr lang="en-GB" sz="1200" dirty="0" smtClean="0">
                          <a:solidFill>
                            <a:srgbClr val="0432FF"/>
                          </a:solidFill>
                        </a:rPr>
                        <a:t>0.79</a:t>
                      </a:r>
                      <a:endParaRPr lang="en-GB" sz="12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0.60/</a:t>
                      </a:r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0.74/</a:t>
                      </a:r>
                      <a:r>
                        <a:rPr lang="en-GB" sz="1200" dirty="0" smtClean="0">
                          <a:solidFill>
                            <a:srgbClr val="0432FF"/>
                          </a:solidFill>
                        </a:rPr>
                        <a:t>0.80</a:t>
                      </a:r>
                      <a:endParaRPr lang="en-GB" sz="12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1.36/</a:t>
                      </a:r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0.53/</a:t>
                      </a:r>
                      <a:r>
                        <a:rPr lang="en-GB" sz="1200" dirty="0" smtClean="0">
                          <a:solidFill>
                            <a:srgbClr val="0432FF"/>
                          </a:solidFill>
                        </a:rPr>
                        <a:t>0.74</a:t>
                      </a:r>
                      <a:endParaRPr lang="en-GB" sz="12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0.60/</a:t>
                      </a:r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0.55/</a:t>
                      </a:r>
                      <a:r>
                        <a:rPr lang="en-GB" sz="1200" dirty="0" smtClean="0">
                          <a:solidFill>
                            <a:srgbClr val="0432FF"/>
                          </a:solidFill>
                        </a:rPr>
                        <a:t>0.67</a:t>
                      </a:r>
                      <a:endParaRPr lang="en-GB" sz="12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0.63/</a:t>
                      </a:r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0.55/</a:t>
                      </a:r>
                      <a:r>
                        <a:rPr lang="en-GB" sz="1200" dirty="0" smtClean="0">
                          <a:solidFill>
                            <a:srgbClr val="0432FF"/>
                          </a:solidFill>
                        </a:rPr>
                        <a:t>0.58</a:t>
                      </a:r>
                    </a:p>
                  </a:txBody>
                  <a:tcPr marL="120182" marR="120182" marT="60091" marB="60091"/>
                </a:tc>
              </a:tr>
              <a:tr h="332902">
                <a:tc>
                  <a:txBody>
                    <a:bodyPr/>
                    <a:lstStyle/>
                    <a:p>
                      <a:r>
                        <a:rPr lang="en-GB" sz="1400" b="1" dirty="0" err="1" smtClean="0"/>
                        <a:t>GoF</a:t>
                      </a:r>
                      <a:r>
                        <a:rPr lang="en-GB" sz="1400" b="1" dirty="0" smtClean="0"/>
                        <a:t> (%)</a:t>
                      </a:r>
                      <a:endParaRPr lang="en-GB" sz="1400" b="1" dirty="0"/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80/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71/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79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73/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82/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78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22/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100/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85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72/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100/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91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71/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100/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100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</a:tr>
              <a:tr h="743613"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r</a:t>
                      </a:r>
                      <a:r>
                        <a:rPr lang="en-GB" sz="1800" b="1" baseline="-25000" dirty="0" smtClean="0"/>
                        <a:t>235</a:t>
                      </a:r>
                      <a:endParaRPr lang="en-GB" sz="1800" b="1" baseline="-25000" dirty="0"/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0.927</a:t>
                      </a:r>
                      <a:r>
                        <a:rPr lang="fr-CH" sz="1400" dirty="0" smtClean="0"/>
                        <a:t>±0.022/</a:t>
                      </a:r>
                      <a:r>
                        <a:rPr lang="fr-CH" sz="1400" dirty="0" smtClean="0">
                          <a:solidFill>
                            <a:srgbClr val="00B050"/>
                          </a:solidFill>
                        </a:rPr>
                        <a:t>0.939±0.012/</a:t>
                      </a:r>
                      <a:r>
                        <a:rPr lang="fr-CH" sz="1400" dirty="0" smtClean="0">
                          <a:solidFill>
                            <a:srgbClr val="0432FF"/>
                          </a:solidFill>
                        </a:rPr>
                        <a:t>0.934±0.010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0.922±0.025/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0.950±0.013/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0.934±0.009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-/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-/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-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0.937/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1.025/</a:t>
                      </a:r>
                    </a:p>
                    <a:p>
                      <a:pPr algn="ctr"/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0.987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-/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-/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-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</a:tr>
              <a:tr h="743613"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r</a:t>
                      </a:r>
                      <a:r>
                        <a:rPr lang="en-GB" sz="1800" b="1" baseline="-25000" dirty="0" smtClean="0"/>
                        <a:t>239</a:t>
                      </a:r>
                      <a:endParaRPr lang="en-GB" sz="1800" b="1" baseline="-25000" dirty="0"/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-/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-/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-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0.974±0.046/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0.873±0.064/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0.970±0.032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-/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-/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-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-/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-/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-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1.094/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1.036/</a:t>
                      </a:r>
                    </a:p>
                    <a:p>
                      <a:pPr algn="ctr"/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1.099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</a:tr>
              <a:tr h="743613">
                <a:tc>
                  <a:txBody>
                    <a:bodyPr/>
                    <a:lstStyle/>
                    <a:p>
                      <a:r>
                        <a:rPr lang="el-GR" sz="1800" b="1" dirty="0" smtClean="0"/>
                        <a:t>σ</a:t>
                      </a:r>
                      <a:r>
                        <a:rPr lang="el-GR" sz="1800" b="1" baseline="-25000" dirty="0" smtClean="0"/>
                        <a:t>235</a:t>
                      </a:r>
                      <a:endParaRPr lang="en-GB" sz="1800" b="1" baseline="-25000" dirty="0"/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6.17 ± 0.17</a:t>
                      </a:r>
                      <a:r>
                        <a:rPr lang="en-US" sz="1400" b="1" dirty="0" smtClean="0">
                          <a:solidFill>
                            <a:srgbClr val="B96C5A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/</a:t>
                      </a:r>
                      <a:endParaRPr lang="en-GB" sz="1400" dirty="0" smtClean="0"/>
                    </a:p>
                    <a:p>
                      <a:pPr algn="ctr"/>
                      <a:r>
                        <a:rPr lang="en-GB" sz="1400" dirty="0" smtClean="0"/>
                        <a:t>6.20±0.15/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6.28±0.08/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6.25±0.07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6.17±0.16/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6.36±0.09/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6.25±0.06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120182" marR="120182" marT="60091" marB="60091"/>
                </a:tc>
              </a:tr>
              <a:tr h="53492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/>
                        <a:t>σ</a:t>
                      </a:r>
                      <a:r>
                        <a:rPr lang="el-GR" sz="1800" b="1" baseline="-25000" dirty="0" smtClean="0"/>
                        <a:t>239</a:t>
                      </a:r>
                      <a:endParaRPr lang="en-GB" sz="1800" b="1" baseline="-25000" dirty="0" smtClean="0"/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4.27 ± 0.26</a:t>
                      </a:r>
                      <a:endParaRPr lang="en-GB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GB" sz="1400" dirty="0"/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4.29±0.20/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3.84±0.28/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4.27±0.14</a:t>
                      </a:r>
                      <a:endParaRPr lang="en-GB" sz="1400" dirty="0">
                        <a:solidFill>
                          <a:srgbClr val="0432FF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120182" marR="120182" marT="60091" marB="60091"/>
                </a:tc>
              </a:tr>
              <a:tr h="1124570">
                <a:tc>
                  <a:txBody>
                    <a:bodyPr/>
                    <a:lstStyle/>
                    <a:p>
                      <a:r>
                        <a:rPr lang="el-GR" sz="1800" b="1" dirty="0" smtClean="0"/>
                        <a:t>σ</a:t>
                      </a:r>
                      <a:r>
                        <a:rPr lang="fr-CH" sz="1800" b="1" baseline="-25000" dirty="0" err="1" smtClean="0"/>
                        <a:t>disfav</a:t>
                      </a:r>
                      <a:r>
                        <a:rPr lang="fr-CH" sz="1800" b="1" baseline="-25000" dirty="0" smtClean="0"/>
                        <a:t>.</a:t>
                      </a: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2.8</a:t>
                      </a:r>
                      <a:r>
                        <a:rPr lang="en-GB" sz="1400" dirty="0" smtClean="0"/>
                        <a:t>/2.6 (OSC)</a:t>
                      </a:r>
                      <a:endParaRPr lang="en-GB" sz="1400" dirty="0" smtClean="0">
                        <a:solidFill>
                          <a:srgbClr val="00B050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2.8</a:t>
                      </a:r>
                      <a:r>
                        <a:rPr lang="en-GB" sz="1400" dirty="0" smtClean="0"/>
                        <a:t>/2.5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(OSC)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3.1/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1.7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GB" sz="1400" dirty="0" smtClean="0">
                          <a:solidFill>
                            <a:srgbClr val="0070C0"/>
                          </a:solidFill>
                        </a:rPr>
                        <a:t>(235)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,</a:t>
                      </a: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 2.8/</a:t>
                      </a: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2.2 </a:t>
                      </a:r>
                      <a:r>
                        <a:rPr lang="en-GB" sz="1400" dirty="0" smtClean="0">
                          <a:solidFill>
                            <a:srgbClr val="0070C0"/>
                          </a:solidFill>
                        </a:rPr>
                        <a:t>(235+239)</a:t>
                      </a: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2.4 (235)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1.8 (235)</a:t>
                      </a:r>
                    </a:p>
                  </a:txBody>
                  <a:tcPr marL="120182" marR="120182" marT="60091" marB="6009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4.2 (235),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432FF"/>
                          </a:solidFill>
                        </a:rPr>
                        <a:t>2.9 (235+239), 2.4 (OSC), 3.5 (235+OSC)</a:t>
                      </a:r>
                    </a:p>
                  </a:txBody>
                  <a:tcPr marL="120182" marR="120182" marT="60091" marB="60091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693575" y="2301766"/>
            <a:ext cx="14504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938" indent="-134938">
              <a:buFont typeface="Arial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DYB</a:t>
            </a:r>
          </a:p>
          <a:p>
            <a:pPr marL="134938" indent="-134938">
              <a:buFont typeface="Arial" charset="0"/>
              <a:buChar char="•"/>
            </a:pPr>
            <a:r>
              <a:rPr lang="en-GB" dirty="0" smtClean="0"/>
              <a:t>DYB</a:t>
            </a:r>
            <a:r>
              <a:rPr lang="en-GB" baseline="-25000" dirty="0" smtClean="0"/>
              <a:t>1708.01133</a:t>
            </a:r>
          </a:p>
          <a:p>
            <a:pPr marL="134938" indent="-134938">
              <a:buFont typeface="Arial" charset="0"/>
              <a:buChar char="•"/>
            </a:pPr>
            <a:r>
              <a:rPr lang="en-GB" dirty="0" smtClean="0">
                <a:solidFill>
                  <a:srgbClr val="00B050"/>
                </a:solidFill>
              </a:rPr>
              <a:t>"Old" data</a:t>
            </a:r>
          </a:p>
          <a:p>
            <a:pPr marL="134938" indent="-134938">
              <a:buFont typeface="Arial" charset="0"/>
              <a:buChar char="•"/>
            </a:pPr>
            <a:r>
              <a:rPr lang="en-GB" dirty="0" smtClean="0">
                <a:solidFill>
                  <a:srgbClr val="0432FF"/>
                </a:solidFill>
              </a:rPr>
              <a:t>Combined (</a:t>
            </a:r>
            <a:r>
              <a:rPr lang="en-GB" dirty="0" err="1" smtClean="0">
                <a:solidFill>
                  <a:srgbClr val="0432FF"/>
                </a:solidFill>
              </a:rPr>
              <a:t>Old+DYB</a:t>
            </a:r>
            <a:r>
              <a:rPr lang="en-GB" dirty="0" smtClean="0">
                <a:solidFill>
                  <a:srgbClr val="0432FF"/>
                </a:solidFill>
              </a:rPr>
              <a:t>)</a:t>
            </a:r>
            <a:endParaRPr lang="en-GB" dirty="0">
              <a:solidFill>
                <a:srgbClr val="0432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3574" y="4802576"/>
            <a:ext cx="1450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more experimental data needed</a:t>
            </a:r>
            <a:endParaRPr lang="en-GB"/>
          </a:p>
        </p:txBody>
      </p:sp>
      <p:sp>
        <p:nvSpPr>
          <p:cNvPr id="17" name="Striped Right Arrow 16"/>
          <p:cNvSpPr/>
          <p:nvPr/>
        </p:nvSpPr>
        <p:spPr>
          <a:xfrm>
            <a:off x="7924800" y="4340772"/>
            <a:ext cx="651641" cy="461804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046483" y="2616828"/>
            <a:ext cx="252248" cy="220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987972" y="5694375"/>
            <a:ext cx="667400" cy="37345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2522482" y="5717628"/>
            <a:ext cx="608271" cy="35019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3941378" y="5738648"/>
            <a:ext cx="304804" cy="27663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6747640" y="5738648"/>
            <a:ext cx="315310" cy="276630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915804" y="3893555"/>
            <a:ext cx="462457" cy="285307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8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57357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Sterile </a:t>
            </a:r>
            <a:r>
              <a:rPr lang="en-US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neutrinos</a:t>
            </a:r>
            <a:endParaRPr lang="en-US" sz="27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Lepton-Photon, August 2017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IPHC/CNRS-Unistra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22</a:t>
            </a:fld>
            <a:endParaRPr lang="en-GB" noProof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68" y="1784311"/>
            <a:ext cx="8576441" cy="42427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13" y="1008994"/>
            <a:ext cx="8541761" cy="662152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1954920" y="1608086"/>
            <a:ext cx="278158" cy="56156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>
            <a:off x="5223638" y="1608086"/>
            <a:ext cx="278158" cy="56156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own Arrow 13"/>
          <p:cNvSpPr/>
          <p:nvPr/>
        </p:nvSpPr>
        <p:spPr>
          <a:xfrm>
            <a:off x="7300226" y="1608086"/>
            <a:ext cx="278158" cy="56156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38909" y="2992981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Δ</a:t>
            </a:r>
            <a:r>
              <a:rPr lang="fr-CH" sz="1400" dirty="0" smtClean="0"/>
              <a:t>m</a:t>
            </a:r>
            <a:r>
              <a:rPr lang="fr-CH" sz="1400" baseline="30000" dirty="0" smtClean="0"/>
              <a:t>2</a:t>
            </a:r>
            <a:r>
              <a:rPr lang="fr-CH" sz="1400" baseline="-25000" dirty="0" smtClean="0"/>
              <a:t>14</a:t>
            </a:r>
            <a:r>
              <a:rPr lang="fr-CH" sz="1400" dirty="0" smtClean="0"/>
              <a:t>~1 eV2</a:t>
            </a:r>
          </a:p>
          <a:p>
            <a:r>
              <a:rPr lang="fr-CH" sz="1400" dirty="0" smtClean="0"/>
              <a:t>sin</a:t>
            </a:r>
            <a:r>
              <a:rPr lang="fr-CH" sz="1400" baseline="30000" dirty="0" smtClean="0"/>
              <a:t>2</a:t>
            </a:r>
            <a:r>
              <a:rPr lang="fr-CH" sz="1400" dirty="0" smtClean="0"/>
              <a:t>2</a:t>
            </a:r>
            <a:r>
              <a:rPr lang="el-GR" sz="1400" dirty="0" smtClean="0"/>
              <a:t>θ</a:t>
            </a:r>
            <a:r>
              <a:rPr lang="fr-CH" sz="1400" baseline="-25000" dirty="0" smtClean="0"/>
              <a:t>14</a:t>
            </a:r>
            <a:r>
              <a:rPr lang="fr-CH" sz="1400" dirty="0" smtClean="0"/>
              <a:t>~0.1</a:t>
            </a:r>
            <a:endParaRPr lang="en-GB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217675" y="3465522"/>
            <a:ext cx="2511973" cy="1999860"/>
            <a:chOff x="1713186" y="3812361"/>
            <a:chExt cx="2511973" cy="1999860"/>
          </a:xfrm>
        </p:grpSpPr>
        <p:sp>
          <p:nvSpPr>
            <p:cNvPr id="8" name="Oval 7"/>
            <p:cNvSpPr/>
            <p:nvPr/>
          </p:nvSpPr>
          <p:spPr>
            <a:xfrm>
              <a:off x="1713186" y="3812361"/>
              <a:ext cx="2511973" cy="199986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0841" y="4243054"/>
              <a:ext cx="2144110" cy="1311596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/>
          <p:nvPr/>
        </p:nvCxnSpPr>
        <p:spPr>
          <a:xfrm flipV="1">
            <a:off x="3124200" y="2982472"/>
            <a:ext cx="1931276" cy="5232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561483" y="3069021"/>
            <a:ext cx="1476699" cy="19285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15655" y="3588438"/>
            <a:ext cx="1343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Δ</a:t>
            </a:r>
            <a:r>
              <a:rPr lang="fr-CH" sz="1400" dirty="0" smtClean="0"/>
              <a:t>m</a:t>
            </a:r>
            <a:r>
              <a:rPr lang="fr-CH" sz="1400" baseline="30000" dirty="0" smtClean="0"/>
              <a:t>2</a:t>
            </a:r>
            <a:r>
              <a:rPr lang="fr-CH" sz="1400" baseline="-25000" dirty="0" smtClean="0"/>
              <a:t>14</a:t>
            </a:r>
            <a:r>
              <a:rPr lang="fr-CH" sz="1400" dirty="0" smtClean="0"/>
              <a:t>~0.03 eV</a:t>
            </a:r>
            <a:r>
              <a:rPr lang="fr-CH" sz="1400" baseline="300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54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>
          <a:xfrm>
            <a:off x="569340" y="9595"/>
            <a:ext cx="8574660" cy="946598"/>
          </a:xfrm>
          <a:ln/>
        </p:spPr>
        <p:txBody>
          <a:bodyPr rIns="132080">
            <a:normAutofit/>
          </a:bodyPr>
          <a:lstStyle/>
          <a:p>
            <a:r>
              <a:rPr lang="en-US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Sterile neutrinos (DYB)</a:t>
            </a:r>
            <a:endParaRPr lang="en-US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IPHC/CNRS-Unistra</a:t>
            </a:r>
            <a:endParaRPr lang="fr-FR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2F98-F62E-4E48-B4D0-20E5FB471F06}" type="slidenum">
              <a:rPr lang="en-US"/>
              <a:pPr/>
              <a:t>23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87" y="3332329"/>
            <a:ext cx="5377413" cy="6523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40" y="1046200"/>
            <a:ext cx="1483643" cy="2093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900" y="1046200"/>
            <a:ext cx="2966326" cy="28443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0" y="3935979"/>
            <a:ext cx="3836276" cy="25224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806" y="4064453"/>
            <a:ext cx="2507973" cy="24443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293366" y="4090288"/>
            <a:ext cx="993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004BD6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1200" dirty="0" smtClean="0">
                <a:solidFill>
                  <a:srgbClr val="004BD6"/>
                </a:solidFill>
                <a:latin typeface="Times New Roman" charset="0"/>
                <a:ea typeface="Times New Roman" charset="0"/>
                <a:cs typeface="Times New Roman" charset="0"/>
              </a:rPr>
              <a:t>Preliminary,</a:t>
            </a:r>
          </a:p>
          <a:p>
            <a:pPr algn="ctr"/>
            <a:r>
              <a:rPr lang="en-US" sz="1200" dirty="0" smtClean="0">
                <a:solidFill>
                  <a:srgbClr val="004BD6"/>
                </a:solidFill>
                <a:latin typeface="Times New Roman" charset="0"/>
                <a:ea typeface="Times New Roman" charset="0"/>
                <a:cs typeface="Times New Roman" charset="0"/>
              </a:rPr>
              <a:t>500 days)</a:t>
            </a:r>
            <a:endParaRPr lang="en-US" sz="1200" dirty="0">
              <a:solidFill>
                <a:srgbClr val="004BD6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887" y="3867615"/>
            <a:ext cx="2524582" cy="2590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45424" y="1169491"/>
            <a:ext cx="11128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1200">
                <a:solidFill>
                  <a:srgbClr val="0433FF"/>
                </a:solidFill>
                <a:latin typeface="Helvetica" charset="0"/>
              </a:rPr>
              <a:t>[1607.01174]</a:t>
            </a:r>
            <a:endParaRPr lang="mr-IN" sz="1200">
              <a:solidFill>
                <a:srgbClr val="0433FF"/>
              </a:solidFill>
              <a:effectLst/>
              <a:latin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5090" y="6385043"/>
            <a:ext cx="11128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1200">
                <a:solidFill>
                  <a:srgbClr val="0433FF"/>
                </a:solidFill>
                <a:latin typeface="Helvetica" charset="0"/>
              </a:rPr>
              <a:t>[1607.01177]</a:t>
            </a:r>
            <a:endParaRPr lang="mr-IN" sz="1200">
              <a:solidFill>
                <a:srgbClr val="0433FF"/>
              </a:solidFill>
              <a:effectLst/>
              <a:latin typeface="Helvetica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60951" y="824459"/>
            <a:ext cx="3752275" cy="2647736"/>
            <a:chOff x="2360951" y="824459"/>
            <a:chExt cx="3752275" cy="264773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5181" y="835372"/>
              <a:ext cx="3728045" cy="248404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951" y="824459"/>
              <a:ext cx="3702570" cy="264773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793833" y="2278277"/>
              <a:ext cx="13740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 smtClean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Δ</a:t>
              </a:r>
              <a:r>
                <a:rPr lang="fr-CH" sz="1400" dirty="0" smtClean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</a:t>
              </a:r>
              <a:r>
                <a:rPr lang="fr-CH" sz="1400" baseline="30000" dirty="0" smtClean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fr-CH" sz="1400" baseline="-25000" dirty="0" smtClean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14</a:t>
              </a:r>
              <a:r>
                <a:rPr lang="fr-CH" sz="1400" dirty="0" smtClean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~0.03 eV2</a:t>
              </a:r>
            </a:p>
            <a:p>
              <a:r>
                <a:rPr lang="fr-CH" sz="1400" dirty="0" smtClean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sin</a:t>
              </a:r>
              <a:r>
                <a:rPr lang="fr-CH" sz="1400" baseline="30000" dirty="0" smtClean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fr-CH" sz="1400" dirty="0" smtClean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l-GR" sz="1400" dirty="0" smtClean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θ</a:t>
              </a:r>
              <a:r>
                <a:rPr lang="fr-CH" sz="1400" baseline="-25000" dirty="0" smtClean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14</a:t>
              </a:r>
              <a:r>
                <a:rPr lang="fr-CH" sz="1400" dirty="0" smtClean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~0.1</a:t>
              </a:r>
              <a:endParaRPr lang="en-GB" sz="1400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773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GB" sz="49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Plans and Prospects</a:t>
            </a:r>
            <a:endParaRPr lang="en-GB" sz="49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Lepton-Photon, August 2017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Dracos</a:t>
            </a:r>
            <a:r>
              <a:rPr lang="en-GB" dirty="0" smtClean="0"/>
              <a:t> IPHC/CNRS-</a:t>
            </a:r>
            <a:r>
              <a:rPr lang="en-GB" dirty="0" err="1" smtClean="0"/>
              <a:t>Unistra</a:t>
            </a:r>
            <a:endParaRPr lang="en-GB" dirty="0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2F98-F62E-4E48-B4D0-20E5FB471F06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535" y="1152595"/>
            <a:ext cx="3754197" cy="21791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645" y="1043966"/>
            <a:ext cx="4582511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 dirty="0" smtClean="0">
                <a:latin typeface="Times New Roman" charset="0"/>
                <a:ea typeface="Times New Roman" charset="0"/>
                <a:cs typeface="Times New Roman" charset="0"/>
              </a:rPr>
              <a:t>DC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end of data taking: ~end of 2017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proton recounting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Daya</a:t>
            </a:r>
            <a:r>
              <a:rPr lang="en-GB" sz="2000" b="1" dirty="0" smtClean="0">
                <a:latin typeface="Times New Roman" charset="0"/>
                <a:ea typeface="Times New Roman" charset="0"/>
                <a:cs typeface="Times New Roman" charset="0"/>
              </a:rPr>
              <a:t> Bay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end of data taking: 2020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3% on </a:t>
            </a:r>
            <a:r>
              <a:rPr lang="fr-CH" sz="2000" dirty="0" smtClean="0">
                <a:latin typeface="Times New Roman" charset="0"/>
                <a:ea typeface="Times New Roman" charset="0"/>
                <a:cs typeface="Times New Roman" charset="0"/>
              </a:rPr>
              <a:t>sin</a:t>
            </a:r>
            <a:r>
              <a:rPr lang="fr-CH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l-GR" sz="2000" dirty="0" smtClean="0">
                <a:latin typeface="Times New Roman" charset="0"/>
                <a:ea typeface="Times New Roman" charset="0"/>
                <a:cs typeface="Times New Roman" charset="0"/>
              </a:rPr>
              <a:t>2θ</a:t>
            </a:r>
            <a:r>
              <a:rPr lang="el-GR" sz="20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13</a:t>
            </a:r>
            <a:endParaRPr lang="en-GB" sz="2000" baseline="-25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better understanding of systematic errors (non-</a:t>
            </a:r>
            <a:r>
              <a:rPr lang="en-GB" sz="2000" dirty="0" err="1" smtClean="0">
                <a:latin typeface="Times New Roman" charset="0"/>
                <a:ea typeface="Times New Roman" charset="0"/>
                <a:cs typeface="Times New Roman" charset="0"/>
              </a:rPr>
              <a:t>linearities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, calibration,…)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background reduction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 dirty="0" smtClean="0">
                <a:latin typeface="Times New Roman" charset="0"/>
                <a:ea typeface="Times New Roman" charset="0"/>
                <a:cs typeface="Times New Roman" charset="0"/>
              </a:rPr>
              <a:t>RENO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end of data taking: end of 2018</a:t>
            </a:r>
          </a:p>
          <a:p>
            <a:pPr marL="1200150" lvl="2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possible extension up to 2021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goal: reach 6% precision on θ</a:t>
            </a:r>
            <a:r>
              <a:rPr lang="en-GB" sz="20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13</a:t>
            </a:r>
            <a:endParaRPr lang="en-GB" sz="2000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069" y="3551735"/>
            <a:ext cx="3757959" cy="259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2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3679536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What's next using reactor neutrinos?</a:t>
            </a:r>
            <a:endParaRPr lang="en-GB" sz="31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Dracos</a:t>
            </a:r>
            <a:r>
              <a:rPr lang="en-GB" dirty="0" smtClean="0"/>
              <a:t> IPHC/CNRS-</a:t>
            </a:r>
            <a:r>
              <a:rPr lang="en-GB" dirty="0" err="1" smtClean="0"/>
              <a:t>Unistra</a:t>
            </a:r>
            <a:endParaRPr lang="en-GB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587062" y="3899338"/>
            <a:ext cx="5474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charset="0"/>
                <a:ea typeface="Times New Roman" charset="0"/>
                <a:cs typeface="Times New Roman" charset="0"/>
              </a:rPr>
              <a:t>…within the context of "large" θ</a:t>
            </a:r>
            <a:r>
              <a:rPr lang="en-GB" sz="28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13</a:t>
            </a:r>
            <a:r>
              <a:rPr lang="en-GB" sz="2800" dirty="0" smtClean="0"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endParaRPr lang="en-GB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4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5964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Neutrino Mass </a:t>
            </a:r>
            <a:r>
              <a:rPr lang="en-US" sz="4000" b="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Hierarchy</a:t>
            </a:r>
            <a:endParaRPr lang="en-US" sz="4000" b="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Lepton-Photon, August 2017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IPHC/CNRS-Unistra</a:t>
            </a:r>
            <a:endParaRPr lang="en-GB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26</a:t>
            </a:fld>
            <a:endParaRPr lang="en-GB" noProof="0"/>
          </a:p>
        </p:txBody>
      </p:sp>
      <p:sp>
        <p:nvSpPr>
          <p:cNvPr id="5" name="ZoneTexte 4"/>
          <p:cNvSpPr txBox="1"/>
          <p:nvPr/>
        </p:nvSpPr>
        <p:spPr>
          <a:xfrm>
            <a:off x="157811" y="5253679"/>
            <a:ext cx="66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with: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069925" y="5384191"/>
            <a:ext cx="303940" cy="28224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èche droite rayée 6"/>
          <p:cNvSpPr/>
          <p:nvPr/>
        </p:nvSpPr>
        <p:spPr>
          <a:xfrm>
            <a:off x="3853533" y="2609337"/>
            <a:ext cx="1367733" cy="527924"/>
          </a:xfrm>
          <a:prstGeom prst="stripedRigh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Virage 14"/>
          <p:cNvSpPr/>
          <p:nvPr/>
        </p:nvSpPr>
        <p:spPr>
          <a:xfrm flipV="1">
            <a:off x="5986545" y="5845443"/>
            <a:ext cx="423346" cy="52677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Accolade ouvrante 15"/>
          <p:cNvSpPr/>
          <p:nvPr/>
        </p:nvSpPr>
        <p:spPr>
          <a:xfrm>
            <a:off x="6453311" y="5937991"/>
            <a:ext cx="242886" cy="65067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/>
          <p:cNvSpPr txBox="1"/>
          <p:nvPr/>
        </p:nvSpPr>
        <p:spPr>
          <a:xfrm>
            <a:off x="6559567" y="5864421"/>
            <a:ext cx="2755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=(2n-1)</a:t>
            </a:r>
            <a:r>
              <a:rPr lang="el-GR" sz="2000" dirty="0" smtClean="0">
                <a:latin typeface="Times New Roman" charset="0"/>
                <a:ea typeface="Times New Roman" charset="0"/>
                <a:cs typeface="Times New Roman" charset="0"/>
              </a:rPr>
              <a:t>π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/2⇒ max.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sens.</a:t>
            </a:r>
            <a:r>
              <a:rPr lang="el-GR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=n</a:t>
            </a:r>
            <a:r>
              <a:rPr lang="el-GR" sz="2000" dirty="0" smtClean="0">
                <a:latin typeface="Times New Roman" charset="0"/>
                <a:ea typeface="Times New Roman" charset="0"/>
                <a:cs typeface="Times New Roman" charset="0"/>
              </a:rPr>
              <a:t>π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⇒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no sensitivity</a:t>
            </a:r>
            <a:r>
              <a:rPr lang="el-GR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532" y="1171940"/>
            <a:ext cx="2148468" cy="15211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4" y="926490"/>
            <a:ext cx="6492240" cy="17251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744" y="2996526"/>
            <a:ext cx="6601968" cy="28407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10" y="5600129"/>
            <a:ext cx="2846832" cy="9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59640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Two proposals</a:t>
            </a:r>
            <a:br>
              <a:rPr lang="en-US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</a:br>
            <a:r>
              <a:rPr lang="en-US" sz="2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(by 2012)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M. Dracos IPHC/CNRS-Unistra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grpSp>
        <p:nvGrpSpPr>
          <p:cNvPr id="4" name="Grouper 3"/>
          <p:cNvGrpSpPr/>
          <p:nvPr/>
        </p:nvGrpSpPr>
        <p:grpSpPr>
          <a:xfrm>
            <a:off x="56380" y="991493"/>
            <a:ext cx="4048774" cy="2950071"/>
            <a:chOff x="11113" y="2574231"/>
            <a:chExt cx="5856287" cy="4267084"/>
          </a:xfrm>
        </p:grpSpPr>
        <p:pic>
          <p:nvPicPr>
            <p:cNvPr id="23" name="Picture 2" descr="D:\大亚湾二期\Conference\报告材料\map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113" y="2574231"/>
              <a:ext cx="5856287" cy="4168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5"/>
            <p:cNvSpPr txBox="1"/>
            <p:nvPr/>
          </p:nvSpPr>
          <p:spPr bwMode="auto">
            <a:xfrm>
              <a:off x="762001" y="6240324"/>
              <a:ext cx="1152525" cy="6009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050" kern="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  <a:t>Yangjiang</a:t>
              </a:r>
              <a:r>
                <a:rPr lang="en-US" altLang="zh-CN" sz="1050" kern="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  <a:t> NPP</a:t>
              </a:r>
              <a:endParaRPr lang="zh-CN" altLang="en-US" sz="105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25" name="TextBox 27"/>
            <p:cNvSpPr txBox="1"/>
            <p:nvPr/>
          </p:nvSpPr>
          <p:spPr bwMode="auto">
            <a:xfrm>
              <a:off x="1957388" y="5929175"/>
              <a:ext cx="1152525" cy="6009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050" kern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  <a:t>Taishan</a:t>
              </a:r>
              <a:br>
                <a:rPr lang="en-US" altLang="zh-CN" sz="1050" kern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</a:br>
              <a:r>
                <a:rPr lang="en-US" altLang="zh-CN" sz="1050" kern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  <a:t>NPP</a:t>
              </a:r>
              <a:endParaRPr lang="zh-CN" altLang="en-US" sz="1050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26" name="TextBox 28"/>
            <p:cNvSpPr txBox="1"/>
            <p:nvPr/>
          </p:nvSpPr>
          <p:spPr bwMode="auto">
            <a:xfrm>
              <a:off x="4787900" y="4295635"/>
              <a:ext cx="1079500" cy="6009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050" kern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Daya Bay NPP</a:t>
              </a:r>
              <a:endParaRPr lang="zh-CN" altLang="en-US" sz="1050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0" name="TextBox 32"/>
            <p:cNvSpPr txBox="1"/>
            <p:nvPr/>
          </p:nvSpPr>
          <p:spPr bwMode="auto">
            <a:xfrm>
              <a:off x="1633538" y="5283060"/>
              <a:ext cx="1800225" cy="400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200" kern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53 km</a:t>
              </a:r>
              <a:endParaRPr lang="zh-CN" altLang="en-US" sz="1200" kern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8" name="TextBox 33"/>
            <p:cNvSpPr txBox="1"/>
            <p:nvPr/>
          </p:nvSpPr>
          <p:spPr bwMode="auto">
            <a:xfrm>
              <a:off x="438150" y="5559285"/>
              <a:ext cx="900113" cy="400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2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53 km</a:t>
              </a:r>
              <a:endParaRPr lang="zh-CN" altLang="en-US" sz="1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9" name="TextBox 34"/>
            <p:cNvSpPr txBox="1"/>
            <p:nvPr/>
          </p:nvSpPr>
          <p:spPr bwMode="auto">
            <a:xfrm>
              <a:off x="3995738" y="4740138"/>
              <a:ext cx="1152525" cy="6009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050" kern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Hong Kong</a:t>
              </a:r>
              <a:endParaRPr lang="zh-CN" altLang="en-US" sz="1050" kern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40" name="TextBox 35"/>
            <p:cNvSpPr txBox="1"/>
            <p:nvPr/>
          </p:nvSpPr>
          <p:spPr bwMode="auto">
            <a:xfrm>
              <a:off x="3171824" y="5181461"/>
              <a:ext cx="919163" cy="367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05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Macau</a:t>
              </a:r>
              <a:endParaRPr lang="zh-CN" altLang="en-US" sz="105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41" name="TextBox 36"/>
            <p:cNvSpPr txBox="1"/>
            <p:nvPr/>
          </p:nvSpPr>
          <p:spPr bwMode="auto">
            <a:xfrm>
              <a:off x="2595563" y="3201850"/>
              <a:ext cx="1306511" cy="6009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050" kern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Guang Zhou</a:t>
              </a:r>
              <a:endParaRPr lang="zh-CN" altLang="en-US" sz="1050" kern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42" name="TextBox 37"/>
            <p:cNvSpPr txBox="1"/>
            <p:nvPr/>
          </p:nvSpPr>
          <p:spPr bwMode="auto">
            <a:xfrm>
              <a:off x="3698875" y="3863837"/>
              <a:ext cx="1304926" cy="3672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050" kern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Shen Zhen</a:t>
              </a:r>
              <a:endParaRPr lang="zh-CN" altLang="en-US" sz="1050" kern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pic>
          <p:nvPicPr>
            <p:cNvPr id="43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538" y="4482209"/>
              <a:ext cx="342090" cy="34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448" y="4072613"/>
              <a:ext cx="342090" cy="34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6020" y="2859618"/>
              <a:ext cx="342090" cy="34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8110" y="5069870"/>
              <a:ext cx="342090" cy="34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2433" y="4311134"/>
              <a:ext cx="342090" cy="34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Box 45"/>
            <p:cNvSpPr txBox="1"/>
            <p:nvPr/>
          </p:nvSpPr>
          <p:spPr bwMode="auto">
            <a:xfrm>
              <a:off x="2938462" y="4438511"/>
              <a:ext cx="1152525" cy="3672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050" kern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Zhu Hai</a:t>
              </a:r>
              <a:endParaRPr lang="zh-CN" altLang="en-US" sz="1050" kern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49" name="椭圆 44"/>
            <p:cNvSpPr>
              <a:spLocks noChangeArrowheads="1"/>
            </p:cNvSpPr>
            <p:nvPr/>
          </p:nvSpPr>
          <p:spPr bwMode="auto">
            <a:xfrm>
              <a:off x="1361077" y="5406566"/>
              <a:ext cx="180000" cy="180032"/>
            </a:xfrm>
            <a:prstGeom prst="ellipse">
              <a:avLst/>
            </a:prstGeom>
            <a:solidFill>
              <a:srgbClr val="C0504D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Aft>
                  <a:spcPts val="0"/>
                </a:spcAft>
                <a:buFontTx/>
                <a:buNone/>
                <a:defRPr/>
              </a:pPr>
              <a:endParaRPr lang="zh-CN" altLang="en-US" sz="1200" kern="0" smtClean="0">
                <a:solidFill>
                  <a:srgbClr val="000000"/>
                </a:solidFill>
                <a:latin typeface="Arial" charset="0"/>
              </a:endParaRPr>
            </a:p>
          </p:txBody>
        </p:sp>
        <p:cxnSp>
          <p:nvCxnSpPr>
            <p:cNvPr id="50" name="直接连接符 45"/>
            <p:cNvCxnSpPr>
              <a:cxnSpLocks noChangeShapeType="1"/>
            </p:cNvCxnSpPr>
            <p:nvPr/>
          </p:nvCxnSpPr>
          <p:spPr bwMode="auto">
            <a:xfrm>
              <a:off x="1446213" y="5486261"/>
              <a:ext cx="890587" cy="36036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1" name="直接连接符 46"/>
            <p:cNvCxnSpPr>
              <a:cxnSpLocks noChangeShapeType="1"/>
            </p:cNvCxnSpPr>
            <p:nvPr/>
          </p:nvCxnSpPr>
          <p:spPr bwMode="auto">
            <a:xfrm flipH="1">
              <a:off x="1014413" y="5486261"/>
              <a:ext cx="431800" cy="81438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2" name="直接箭头连接符 47"/>
            <p:cNvCxnSpPr>
              <a:cxnSpLocks noChangeShapeType="1"/>
              <a:endCxn id="49" idx="7"/>
            </p:cNvCxnSpPr>
            <p:nvPr/>
          </p:nvCxnSpPr>
          <p:spPr bwMode="auto">
            <a:xfrm flipH="1">
              <a:off x="1514475" y="3376474"/>
              <a:ext cx="1222375" cy="2055812"/>
            </a:xfrm>
            <a:prstGeom prst="straightConnector1">
              <a:avLst/>
            </a:prstGeom>
            <a:noFill/>
            <a:ln w="28575">
              <a:solidFill>
                <a:sysClr val="window" lastClr="FFFF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3" name="TextBox 48"/>
            <p:cNvSpPr txBox="1"/>
            <p:nvPr/>
          </p:nvSpPr>
          <p:spPr bwMode="auto">
            <a:xfrm>
              <a:off x="2411412" y="3666986"/>
              <a:ext cx="1333500" cy="400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200" kern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  <a:t>2.5 h drive</a:t>
              </a:r>
              <a:endParaRPr lang="zh-CN" altLang="en-US" sz="1200" kern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54" name="椭圆 37"/>
            <p:cNvSpPr>
              <a:spLocks noChangeArrowheads="1"/>
            </p:cNvSpPr>
            <p:nvPr/>
          </p:nvSpPr>
          <p:spPr bwMode="auto">
            <a:xfrm>
              <a:off x="5060408" y="3930029"/>
              <a:ext cx="360000" cy="36006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Aft>
                  <a:spcPts val="0"/>
                </a:spcAft>
                <a:buFontTx/>
                <a:buNone/>
                <a:defRPr/>
              </a:pPr>
              <a:endParaRPr lang="zh-CN" altLang="en-US" sz="1200" kern="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3941564"/>
            <a:ext cx="4105154" cy="2928085"/>
            <a:chOff x="0" y="3941564"/>
            <a:chExt cx="4105154" cy="292808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941564"/>
              <a:ext cx="4105154" cy="2928085"/>
            </a:xfrm>
            <a:prstGeom prst="rect">
              <a:avLst/>
            </a:prstGeom>
          </p:spPr>
        </p:pic>
        <p:sp>
          <p:nvSpPr>
            <p:cNvPr id="55" name="ZoneTexte 54"/>
            <p:cNvSpPr txBox="1"/>
            <p:nvPr/>
          </p:nvSpPr>
          <p:spPr>
            <a:xfrm>
              <a:off x="2362416" y="4025779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RENO-50</a:t>
              </a:r>
              <a:endParaRPr lang="en-GB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4297723" y="1225436"/>
            <a:ext cx="48462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Rich physics program: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Reactor neutrinos</a:t>
            </a:r>
          </a:p>
          <a:p>
            <a:pPr marL="1200150" lvl="2" indent="-285750">
              <a:spcBef>
                <a:spcPts val="1200"/>
              </a:spcBef>
              <a:buFont typeface="Arial"/>
              <a:buChar char="•"/>
            </a:pPr>
            <a:r>
              <a:rPr lang="en-GB" sz="2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Mass Hierarchy</a:t>
            </a:r>
          </a:p>
          <a:p>
            <a:pPr marL="1200150" lvl="2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precision measurements of oscillation parameters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Supernovae neutrinos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err="1" smtClean="0">
                <a:latin typeface="Times New Roman" charset="0"/>
                <a:ea typeface="Times New Roman" charset="0"/>
                <a:cs typeface="Times New Roman" charset="0"/>
              </a:rPr>
              <a:t>Geoneutrinos</a:t>
            </a:r>
            <a:endParaRPr lang="en-GB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Solar neutrinos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Atmospheric neutrinos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Exotic searches</a:t>
            </a:r>
            <a:endParaRPr lang="en-GB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380" y="905956"/>
            <a:ext cx="3324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JUNO (initially DAYA BAY2)</a:t>
            </a:r>
            <a:endParaRPr lang="en-GB" sz="200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07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368" y="3192101"/>
            <a:ext cx="5110631" cy="3481968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72809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b="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Neutrino spectrum</a:t>
            </a:r>
            <a:endParaRPr lang="en-GB" sz="4800" b="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Lepton-Photon, August 2017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Dracos</a:t>
            </a:r>
            <a:r>
              <a:rPr lang="en-GB" dirty="0" smtClean="0"/>
              <a:t> IPHC/CNRS-</a:t>
            </a:r>
            <a:r>
              <a:rPr lang="en-GB" dirty="0" err="1" smtClean="0"/>
              <a:t>Unistra</a:t>
            </a:r>
            <a:endParaRPr lang="en-GB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grpSp>
        <p:nvGrpSpPr>
          <p:cNvPr id="17" name="Grouper 16"/>
          <p:cNvGrpSpPr/>
          <p:nvPr/>
        </p:nvGrpSpPr>
        <p:grpSpPr>
          <a:xfrm>
            <a:off x="133353" y="743201"/>
            <a:ext cx="4421662" cy="3655610"/>
            <a:chOff x="86840" y="3126398"/>
            <a:chExt cx="4421662" cy="3655610"/>
          </a:xfrm>
        </p:grpSpPr>
        <p:grpSp>
          <p:nvGrpSpPr>
            <p:cNvPr id="19" name="Grouper 18"/>
            <p:cNvGrpSpPr/>
            <p:nvPr/>
          </p:nvGrpSpPr>
          <p:grpSpPr>
            <a:xfrm>
              <a:off x="86840" y="3126398"/>
              <a:ext cx="4421662" cy="3655610"/>
              <a:chOff x="3408477" y="825013"/>
              <a:chExt cx="5434843" cy="4493255"/>
            </a:xfrm>
          </p:grpSpPr>
          <p:pic>
            <p:nvPicPr>
              <p:cNvPr id="21" name="Picture 5"/>
              <p:cNvPicPr>
                <a:picLocks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8477" y="1620489"/>
                <a:ext cx="4812931" cy="3697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2" name="Connecteur droit avec flèche 21"/>
              <p:cNvCxnSpPr/>
              <p:nvPr/>
            </p:nvCxnSpPr>
            <p:spPr bwMode="auto">
              <a:xfrm>
                <a:off x="7848182" y="1476356"/>
                <a:ext cx="0" cy="1802023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ZoneTexte 22"/>
              <p:cNvSpPr txBox="1"/>
              <p:nvPr/>
            </p:nvSpPr>
            <p:spPr>
              <a:xfrm>
                <a:off x="7595794" y="1128075"/>
                <a:ext cx="1247526" cy="416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GB" sz="1600" dirty="0" err="1" smtClean="0">
                    <a:latin typeface="+mn-lt"/>
                  </a:rPr>
                  <a:t>KamLAND</a:t>
                </a:r>
                <a:endParaRPr lang="en-GB" sz="1600" dirty="0">
                  <a:latin typeface="+mn-lt"/>
                </a:endParaRPr>
              </a:p>
            </p:txBody>
          </p:sp>
          <p:cxnSp>
            <p:nvCxnSpPr>
              <p:cNvPr id="24" name="Connecteur droit avec flèche 23"/>
              <p:cNvCxnSpPr>
                <a:stCxn id="25" idx="2"/>
              </p:cNvCxnSpPr>
              <p:nvPr/>
            </p:nvCxnSpPr>
            <p:spPr bwMode="auto">
              <a:xfrm>
                <a:off x="7511676" y="1282765"/>
                <a:ext cx="0" cy="287491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5" name="ZoneTexte 24"/>
              <p:cNvSpPr txBox="1"/>
              <p:nvPr/>
            </p:nvSpPr>
            <p:spPr>
              <a:xfrm>
                <a:off x="6640723" y="866635"/>
                <a:ext cx="1741906" cy="416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GB" sz="1600" dirty="0" smtClean="0">
                    <a:solidFill>
                      <a:srgbClr val="FF0000"/>
                    </a:solidFill>
                    <a:latin typeface="+mn-lt"/>
                  </a:rPr>
                  <a:t>JUNO/RENO50</a:t>
                </a:r>
                <a:endParaRPr lang="en-GB" sz="16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5612082" y="825013"/>
                <a:ext cx="920769" cy="794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None/>
                </a:pPr>
                <a:r>
                  <a:rPr lang="en-GB" sz="1200" dirty="0" err="1" smtClean="0">
                    <a:latin typeface="+mn-lt"/>
                  </a:rPr>
                  <a:t>Daya</a:t>
                </a:r>
                <a:r>
                  <a:rPr lang="en-GB" sz="1200" dirty="0" smtClean="0">
                    <a:latin typeface="+mn-lt"/>
                  </a:rPr>
                  <a:t> Bay</a:t>
                </a:r>
              </a:p>
              <a:p>
                <a:pPr algn="ctr">
                  <a:buNone/>
                </a:pPr>
                <a:r>
                  <a:rPr lang="en-GB" sz="1200" dirty="0" smtClean="0">
                    <a:latin typeface="+mn-lt"/>
                  </a:rPr>
                  <a:t>DC</a:t>
                </a:r>
              </a:p>
              <a:p>
                <a:pPr algn="ctr">
                  <a:buNone/>
                </a:pPr>
                <a:r>
                  <a:rPr lang="en-GB" sz="1200" dirty="0" smtClean="0">
                    <a:latin typeface="+mn-lt"/>
                  </a:rPr>
                  <a:t>RENO</a:t>
                </a:r>
                <a:endParaRPr lang="en-GB" sz="1200" dirty="0">
                  <a:latin typeface="+mn-lt"/>
                </a:endParaRPr>
              </a:p>
            </p:txBody>
          </p:sp>
        </p:grpSp>
        <p:sp>
          <p:nvSpPr>
            <p:cNvPr id="20" name="Accolade ouvrante 19"/>
            <p:cNvSpPr/>
            <p:nvPr/>
          </p:nvSpPr>
          <p:spPr bwMode="auto">
            <a:xfrm rot="5400000">
              <a:off x="2046456" y="3494677"/>
              <a:ext cx="317206" cy="721578"/>
            </a:xfrm>
            <a:prstGeom prst="leftBrac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GB" sz="40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11" name="Flèche droite rayée 10"/>
          <p:cNvSpPr/>
          <p:nvPr/>
        </p:nvSpPr>
        <p:spPr>
          <a:xfrm>
            <a:off x="3628688" y="5112969"/>
            <a:ext cx="805318" cy="749033"/>
          </a:xfrm>
          <a:prstGeom prst="stripedRigh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7305704" y="4606269"/>
            <a:ext cx="179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432FF"/>
                </a:solidFill>
              </a:rPr>
              <a:t>can we observe the difference?</a:t>
            </a:r>
            <a:endParaRPr lang="en-GB" dirty="0">
              <a:solidFill>
                <a:srgbClr val="0432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57629" y="1908851"/>
            <a:ext cx="42577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Arial" charset="0"/>
              </a:rPr>
              <a:t>S.T. </a:t>
            </a:r>
            <a:r>
              <a:rPr lang="en-GB" sz="1400" dirty="0" err="1" smtClean="0">
                <a:latin typeface="Arial" charset="0"/>
              </a:rPr>
              <a:t>Petcov</a:t>
            </a:r>
            <a:r>
              <a:rPr lang="en-GB" sz="1400" dirty="0" smtClean="0">
                <a:latin typeface="Arial" charset="0"/>
              </a:rPr>
              <a:t> et al., PLB533(2002)94, </a:t>
            </a:r>
          </a:p>
          <a:p>
            <a:r>
              <a:rPr lang="en-GB" sz="1400" dirty="0" err="1" smtClean="0">
                <a:latin typeface="Arial" charset="0"/>
              </a:rPr>
              <a:t>S.Choubey</a:t>
            </a:r>
            <a:r>
              <a:rPr lang="en-GB" sz="1400" dirty="0" smtClean="0">
                <a:latin typeface="Arial" charset="0"/>
              </a:rPr>
              <a:t> et al., PRD68(2003)113006, </a:t>
            </a:r>
          </a:p>
          <a:p>
            <a:r>
              <a:rPr lang="en-GB" sz="1400" dirty="0" smtClean="0">
                <a:latin typeface="Arial" charset="0"/>
              </a:rPr>
              <a:t>J. Learned et al., PRD78 (2008) 071302, </a:t>
            </a:r>
          </a:p>
          <a:p>
            <a:r>
              <a:rPr lang="en-GB" sz="1400" dirty="0" smtClean="0">
                <a:latin typeface="Arial" charset="0"/>
              </a:rPr>
              <a:t>L. Zhan, Y. Wang, J. Cao, L. Wen, </a:t>
            </a:r>
          </a:p>
          <a:p>
            <a:r>
              <a:rPr lang="en-GB" sz="1400" dirty="0" smtClean="0">
                <a:latin typeface="Arial" charset="0"/>
              </a:rPr>
              <a:t>PRD78:111103, 2008, PRD79:073007, 2009 </a:t>
            </a:r>
            <a:endParaRPr lang="en-GB" sz="1400" dirty="0">
              <a:effectLst/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02" y="4403227"/>
            <a:ext cx="2549873" cy="246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98179" y="9595"/>
            <a:ext cx="7041932" cy="12336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Energy resolution and detector position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M. Dracos IPHC/CNRS-Unistra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5272791" y="1376980"/>
            <a:ext cx="3746562" cy="2805645"/>
            <a:chOff x="5272791" y="4060191"/>
            <a:chExt cx="3746562" cy="2805645"/>
          </a:xfrm>
        </p:grpSpPr>
        <p:pic>
          <p:nvPicPr>
            <p:cNvPr id="15" name="Image 14" descr="energy_resolution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2791" y="4060191"/>
              <a:ext cx="3746562" cy="2805645"/>
            </a:xfrm>
            <a:prstGeom prst="rect">
              <a:avLst/>
            </a:prstGeom>
          </p:spPr>
        </p:pic>
        <p:cxnSp>
          <p:nvCxnSpPr>
            <p:cNvPr id="37" name="Connecteur droit avec flèche 36"/>
            <p:cNvCxnSpPr/>
            <p:nvPr/>
          </p:nvCxnSpPr>
          <p:spPr bwMode="auto">
            <a:xfrm>
              <a:off x="7336126" y="5086324"/>
              <a:ext cx="0" cy="134730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5" name="Group 4"/>
          <p:cNvGrpSpPr/>
          <p:nvPr/>
        </p:nvGrpSpPr>
        <p:grpSpPr>
          <a:xfrm>
            <a:off x="5391508" y="4095606"/>
            <a:ext cx="3626304" cy="2624971"/>
            <a:chOff x="5307428" y="1437830"/>
            <a:chExt cx="3626304" cy="2624971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7428" y="1437830"/>
              <a:ext cx="3500782" cy="2547378"/>
            </a:xfrm>
            <a:prstGeom prst="rect">
              <a:avLst/>
            </a:prstGeom>
          </p:spPr>
        </p:pic>
        <p:cxnSp>
          <p:nvCxnSpPr>
            <p:cNvPr id="19" name="Connecteur droit avec flèche 18"/>
            <p:cNvCxnSpPr/>
            <p:nvPr/>
          </p:nvCxnSpPr>
          <p:spPr bwMode="auto">
            <a:xfrm>
              <a:off x="6720803" y="2259400"/>
              <a:ext cx="0" cy="134730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" name="ZoneTexte 19"/>
            <p:cNvSpPr txBox="1"/>
            <p:nvPr/>
          </p:nvSpPr>
          <p:spPr>
            <a:xfrm>
              <a:off x="6168814" y="1850785"/>
              <a:ext cx="1159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None/>
              </a:pPr>
              <a:r>
                <a:rPr lang="en-GB" sz="2400" dirty="0" smtClean="0">
                  <a:latin typeface="Times New Roman"/>
                </a:rPr>
                <a:t>~53 km</a:t>
              </a:r>
              <a:endParaRPr lang="en-GB" sz="2400" dirty="0">
                <a:latin typeface="Times New Roman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833944" y="3724247"/>
              <a:ext cx="1099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None/>
              </a:pPr>
              <a:r>
                <a:rPr lang="en-GB" sz="1600" dirty="0" smtClean="0">
                  <a:latin typeface="Times New Roman"/>
                </a:rPr>
                <a:t>Baseline</a:t>
              </a:r>
              <a:endParaRPr lang="en-GB" sz="1600" dirty="0">
                <a:latin typeface="Times New Roman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728106" y="1300187"/>
            <a:ext cx="23490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GB" sz="1200" dirty="0" smtClean="0">
                <a:solidFill>
                  <a:srgbClr val="000000"/>
                </a:solidFill>
                <a:latin typeface="Times New Roman"/>
              </a:rPr>
              <a:t>PHYS. REV. D 88, 013008 (2013)</a:t>
            </a:r>
            <a:endParaRPr lang="en-GB" sz="12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62668" y="956021"/>
            <a:ext cx="1510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20 </a:t>
            </a:r>
            <a:r>
              <a:rPr lang="en-GB" dirty="0" err="1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kt</a:t>
            </a:r>
            <a:r>
              <a:rPr lang="en-GB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detector</a:t>
            </a:r>
            <a:endParaRPr lang="en-GB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ZoneTexte 45"/>
          <p:cNvSpPr txBox="1"/>
          <p:nvPr/>
        </p:nvSpPr>
        <p:spPr>
          <a:xfrm>
            <a:off x="200911" y="1636143"/>
            <a:ext cx="501023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GB" sz="2400" dirty="0" smtClean="0">
                <a:latin typeface="Times New Roman"/>
              </a:rPr>
              <a:t>The sensitivity will strongly depend on the energy resolution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GB" sz="2400" dirty="0">
                <a:latin typeface="Times New Roman"/>
              </a:rPr>
              <a:t>Shift in energy spectrum of ~</a:t>
            </a:r>
            <a:r>
              <a:rPr lang="el-GR" sz="2400" dirty="0">
                <a:latin typeface="Times New Roman"/>
              </a:rPr>
              <a:t>Δ</a:t>
            </a:r>
            <a:r>
              <a:rPr lang="en-US" sz="2400" dirty="0">
                <a:latin typeface="Times New Roman"/>
              </a:rPr>
              <a:t>m</a:t>
            </a:r>
            <a:r>
              <a:rPr lang="en-US" sz="2400" baseline="-25000" dirty="0">
                <a:latin typeface="Times New Roman"/>
              </a:rPr>
              <a:t>21</a:t>
            </a:r>
            <a:r>
              <a:rPr lang="en-US" sz="2400" baseline="30000" dirty="0">
                <a:latin typeface="Times New Roman"/>
              </a:rPr>
              <a:t>2</a:t>
            </a:r>
            <a:r>
              <a:rPr lang="en-US" sz="2400" dirty="0">
                <a:latin typeface="Times New Roman"/>
              </a:rPr>
              <a:t>/</a:t>
            </a:r>
            <a:r>
              <a:rPr lang="el-GR" sz="2400" dirty="0">
                <a:latin typeface="Times New Roman"/>
              </a:rPr>
              <a:t>Δ</a:t>
            </a:r>
            <a:r>
              <a:rPr lang="en-US" sz="2400" dirty="0">
                <a:latin typeface="Times New Roman"/>
              </a:rPr>
              <a:t>m</a:t>
            </a:r>
            <a:r>
              <a:rPr lang="en-US" sz="2400" baseline="-25000" dirty="0">
                <a:latin typeface="Times New Roman"/>
              </a:rPr>
              <a:t>31</a:t>
            </a:r>
            <a:r>
              <a:rPr lang="en-US" sz="2400" baseline="30000" dirty="0">
                <a:latin typeface="Times New Roman"/>
              </a:rPr>
              <a:t>2</a:t>
            </a:r>
            <a:r>
              <a:rPr lang="en-GB" sz="2400" dirty="0">
                <a:latin typeface="Times New Roman"/>
              </a:rPr>
              <a:t>~3</a:t>
            </a:r>
            <a:r>
              <a:rPr lang="en-GB" sz="2400" dirty="0" smtClean="0">
                <a:latin typeface="Times New Roman"/>
              </a:rPr>
              <a:t>%</a:t>
            </a:r>
            <a:endParaRPr lang="en-GB" sz="2400" dirty="0">
              <a:latin typeface="Times New Roman"/>
            </a:endParaRPr>
          </a:p>
        </p:txBody>
      </p:sp>
      <p:sp>
        <p:nvSpPr>
          <p:cNvPr id="24" name="ZoneTexte 58"/>
          <p:cNvSpPr txBox="1"/>
          <p:nvPr/>
        </p:nvSpPr>
        <p:spPr>
          <a:xfrm>
            <a:off x="478391" y="4322235"/>
            <a:ext cx="4093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GB" sz="2400" b="1" dirty="0" smtClean="0">
                <a:solidFill>
                  <a:srgbClr val="FF0000"/>
                </a:solidFill>
                <a:latin typeface="Times New Roman"/>
              </a:rPr>
              <a:t>An energy resolution of ~3% (for E~1 MeV) is needed</a:t>
            </a:r>
            <a:endParaRPr lang="en-GB" sz="2400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26" name="Flèche droite rayée 3"/>
          <p:cNvSpPr/>
          <p:nvPr/>
        </p:nvSpPr>
        <p:spPr>
          <a:xfrm>
            <a:off x="1858970" y="3598745"/>
            <a:ext cx="1124083" cy="3305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98289" y="5492330"/>
            <a:ext cx="497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400" dirty="0" smtClean="0">
                <a:latin typeface="Times New Roman" charset="0"/>
                <a:ea typeface="Times New Roman" charset="0"/>
                <a:cs typeface="Times New Roman" charset="0"/>
              </a:rPr>
              <a:t>Optimal sensitivity at a distance of ~53 km</a:t>
            </a:r>
            <a:endParaRPr lang="en-GB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7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16"/>
          <p:cNvGrpSpPr>
            <a:grpSpLocks/>
          </p:cNvGrpSpPr>
          <p:nvPr/>
        </p:nvGrpSpPr>
        <p:grpSpPr bwMode="auto">
          <a:xfrm>
            <a:off x="1332131" y="1149698"/>
            <a:ext cx="1939925" cy="1368425"/>
            <a:chOff x="2781" y="2457"/>
            <a:chExt cx="2640" cy="1863"/>
          </a:xfrm>
        </p:grpSpPr>
        <p:pic>
          <p:nvPicPr>
            <p:cNvPr id="45" name="Picture 17" descr="osci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" y="2457"/>
              <a:ext cx="2640" cy="18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8" descr="oscill_anim_2"/>
            <p:cNvPicPr>
              <a:picLocks noChangeAspect="1" noChangeArrowheads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" y="2507"/>
              <a:ext cx="2417" cy="170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1203544" y="9595"/>
            <a:ext cx="6868401" cy="1063120"/>
          </a:xfrm>
          <a:ln/>
          <a:effectLst>
            <a:outerShdw blurRad="25400" dist="50800" dir="2700000" algn="ctr" rotWithShape="0">
              <a:srgbClr val="C0C0C0">
                <a:alpha val="74998"/>
              </a:srgbClr>
            </a:outerShdw>
          </a:effectLst>
        </p:spPr>
        <p:txBody>
          <a:bodyPr rIns="132080">
            <a:normAutofit fontScale="90000"/>
          </a:bodyPr>
          <a:lstStyle/>
          <a:p>
            <a:pPr marL="39688"/>
            <a:r>
              <a:rPr lang="en-US" sz="4000" dirty="0" smtClean="0">
                <a:solidFill>
                  <a:srgbClr val="008000"/>
                </a:solidFill>
                <a:ea typeface="ＭＳ Ｐゴシック" charset="0"/>
                <a:cs typeface="Arial" charset="0"/>
              </a:rPr>
              <a:t>Neutrino Oscillations</a:t>
            </a:r>
            <a:br>
              <a:rPr lang="en-US" sz="4000" dirty="0" smtClean="0">
                <a:solidFill>
                  <a:srgbClr val="008000"/>
                </a:solidFill>
                <a:ea typeface="ＭＳ Ｐゴシック" charset="0"/>
                <a:cs typeface="Arial" charset="0"/>
              </a:rPr>
            </a:br>
            <a:r>
              <a:rPr lang="en-US" sz="2700" dirty="0" err="1" smtClean="0">
                <a:solidFill>
                  <a:srgbClr val="008000"/>
                </a:solidFill>
                <a:ea typeface="ＭＳ Ｐゴシック" charset="0"/>
                <a:cs typeface="Arial" charset="0"/>
              </a:rPr>
              <a:t>Pontecorvo</a:t>
            </a:r>
            <a:r>
              <a:rPr lang="en-US" sz="2700" dirty="0" smtClean="0">
                <a:solidFill>
                  <a:srgbClr val="008000"/>
                </a:solidFill>
                <a:ea typeface="ＭＳ Ｐゴシック" charset="0"/>
                <a:cs typeface="Arial" charset="0"/>
              </a:rPr>
              <a:t>-Maki-Nakagawa-Sakata </a:t>
            </a:r>
            <a:r>
              <a:rPr lang="en-US" sz="2700" dirty="0">
                <a:solidFill>
                  <a:srgbClr val="008000"/>
                </a:solidFill>
                <a:ea typeface="ＭＳ Ｐゴシック" charset="0"/>
                <a:cs typeface="Arial" charset="0"/>
              </a:rPr>
              <a:t>matrix</a:t>
            </a:r>
            <a:endParaRPr lang="en-US" sz="4000" dirty="0">
              <a:solidFill>
                <a:srgbClr val="008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IPHC/CNRS-Unistra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grpSp>
        <p:nvGrpSpPr>
          <p:cNvPr id="2" name="Grouper 1"/>
          <p:cNvGrpSpPr/>
          <p:nvPr/>
        </p:nvGrpSpPr>
        <p:grpSpPr>
          <a:xfrm>
            <a:off x="4845269" y="1011857"/>
            <a:ext cx="4188422" cy="2561740"/>
            <a:chOff x="2649538" y="2693988"/>
            <a:chExt cx="6364287" cy="3892550"/>
          </a:xfrm>
        </p:grpSpPr>
        <p:sp>
          <p:nvSpPr>
            <p:cNvPr id="25604" name="Rectangle 4"/>
            <p:cNvSpPr>
              <a:spLocks/>
            </p:cNvSpPr>
            <p:nvPr/>
          </p:nvSpPr>
          <p:spPr bwMode="auto">
            <a:xfrm>
              <a:off x="5853112" y="2693988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3</a:t>
              </a:r>
            </a:p>
          </p:txBody>
        </p:sp>
        <p:sp>
          <p:nvSpPr>
            <p:cNvPr id="25605" name="Line 5"/>
            <p:cNvSpPr>
              <a:spLocks noChangeShapeType="1"/>
            </p:cNvSpPr>
            <p:nvPr/>
          </p:nvSpPr>
          <p:spPr bwMode="auto">
            <a:xfrm rot="10800000" flipH="1">
              <a:off x="5832475" y="2860675"/>
              <a:ext cx="1588" cy="2476500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6" name="Line 6"/>
            <p:cNvSpPr>
              <a:spLocks noChangeShapeType="1"/>
            </p:cNvSpPr>
            <p:nvPr/>
          </p:nvSpPr>
          <p:spPr bwMode="auto">
            <a:xfrm flipH="1">
              <a:off x="4775200" y="5345113"/>
              <a:ext cx="1057275" cy="122237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7" name="Line 7"/>
            <p:cNvSpPr>
              <a:spLocks noChangeShapeType="1"/>
            </p:cNvSpPr>
            <p:nvPr/>
          </p:nvSpPr>
          <p:spPr bwMode="auto">
            <a:xfrm rot="10800000" flipH="1">
              <a:off x="5822950" y="5335588"/>
              <a:ext cx="2097088" cy="952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 rot="10800000" flipH="1">
              <a:off x="5830888" y="3455988"/>
              <a:ext cx="1058862" cy="1881187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 rot="10800000">
              <a:off x="4894263" y="3902075"/>
              <a:ext cx="928687" cy="1428750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>
              <a:off x="5846763" y="5337175"/>
              <a:ext cx="782637" cy="777875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1" name="Line 11"/>
            <p:cNvSpPr>
              <a:spLocks noChangeShapeType="1"/>
            </p:cNvSpPr>
            <p:nvPr/>
          </p:nvSpPr>
          <p:spPr bwMode="auto">
            <a:xfrm rot="10800000" flipH="1">
              <a:off x="5840413" y="4405313"/>
              <a:ext cx="1309687" cy="922337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>
              <a:off x="5832475" y="5335588"/>
              <a:ext cx="790575" cy="9398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3" name="Line 13"/>
            <p:cNvSpPr>
              <a:spLocks noChangeShapeType="1"/>
            </p:cNvSpPr>
            <p:nvPr/>
          </p:nvSpPr>
          <p:spPr bwMode="auto">
            <a:xfrm rot="10800000">
              <a:off x="5699125" y="2997200"/>
              <a:ext cx="141288" cy="2347913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4" name="Freeform 14"/>
            <p:cNvSpPr>
              <a:spLocks/>
            </p:cNvSpPr>
            <p:nvPr/>
          </p:nvSpPr>
          <p:spPr bwMode="auto">
            <a:xfrm>
              <a:off x="5438775" y="5822950"/>
              <a:ext cx="771525" cy="152400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5" name="Freeform 15"/>
            <p:cNvSpPr>
              <a:spLocks/>
            </p:cNvSpPr>
            <p:nvPr/>
          </p:nvSpPr>
          <p:spPr bwMode="auto">
            <a:xfrm rot="-5400000">
              <a:off x="6441281" y="4983957"/>
              <a:ext cx="536575" cy="122238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6" name="Freeform 16"/>
            <p:cNvSpPr>
              <a:spLocks/>
            </p:cNvSpPr>
            <p:nvPr/>
          </p:nvSpPr>
          <p:spPr bwMode="auto">
            <a:xfrm rot="-6000000">
              <a:off x="6399213" y="4225925"/>
              <a:ext cx="742950" cy="11112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7" name="Freeform 17"/>
            <p:cNvSpPr>
              <a:spLocks/>
            </p:cNvSpPr>
            <p:nvPr/>
          </p:nvSpPr>
          <p:spPr bwMode="auto">
            <a:xfrm rot="8700000">
              <a:off x="5300663" y="4405313"/>
              <a:ext cx="482600" cy="82550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8" name="Freeform 18"/>
            <p:cNvSpPr>
              <a:spLocks/>
            </p:cNvSpPr>
            <p:nvPr/>
          </p:nvSpPr>
          <p:spPr bwMode="auto">
            <a:xfrm rot="-10440000">
              <a:off x="5722938" y="3443288"/>
              <a:ext cx="101600" cy="4127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9" name="Freeform 19"/>
            <p:cNvSpPr>
              <a:spLocks/>
            </p:cNvSpPr>
            <p:nvPr/>
          </p:nvSpPr>
          <p:spPr bwMode="auto">
            <a:xfrm rot="-4500000">
              <a:off x="6541295" y="6177756"/>
              <a:ext cx="144462" cy="4127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20" name="AutoShape 20"/>
            <p:cNvSpPr>
              <a:spLocks/>
            </p:cNvSpPr>
            <p:nvPr/>
          </p:nvSpPr>
          <p:spPr bwMode="auto">
            <a:xfrm>
              <a:off x="2649538" y="4076700"/>
              <a:ext cx="6364287" cy="25098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168" y="0"/>
                  </a:moveTo>
                  <a:lnTo>
                    <a:pt x="0" y="21600"/>
                  </a:lnTo>
                  <a:lnTo>
                    <a:pt x="14432" y="21600"/>
                  </a:lnTo>
                  <a:lnTo>
                    <a:pt x="21600" y="0"/>
                  </a:lnTo>
                  <a:close/>
                  <a:moveTo>
                    <a:pt x="7168" y="0"/>
                  </a:move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21" name="Rectangle 21"/>
            <p:cNvSpPr>
              <a:spLocks/>
            </p:cNvSpPr>
            <p:nvPr/>
          </p:nvSpPr>
          <p:spPr bwMode="auto">
            <a:xfrm>
              <a:off x="6778625" y="2943225"/>
              <a:ext cx="406283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μ</a:t>
              </a:r>
            </a:p>
          </p:txBody>
        </p:sp>
        <p:sp>
          <p:nvSpPr>
            <p:cNvPr id="25622" name="Rectangle 22"/>
            <p:cNvSpPr>
              <a:spLocks/>
            </p:cNvSpPr>
            <p:nvPr/>
          </p:nvSpPr>
          <p:spPr bwMode="auto">
            <a:xfrm>
              <a:off x="4556125" y="3295650"/>
              <a:ext cx="377054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τ</a:t>
              </a:r>
            </a:p>
          </p:txBody>
        </p:sp>
        <p:sp>
          <p:nvSpPr>
            <p:cNvPr id="25623" name="Rectangle 23"/>
            <p:cNvSpPr>
              <a:spLocks/>
            </p:cNvSpPr>
            <p:nvPr/>
          </p:nvSpPr>
          <p:spPr bwMode="auto">
            <a:xfrm>
              <a:off x="6527799" y="5543549"/>
              <a:ext cx="386797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25624" name="Rectangle 24"/>
            <p:cNvSpPr>
              <a:spLocks/>
            </p:cNvSpPr>
            <p:nvPr/>
          </p:nvSpPr>
          <p:spPr bwMode="auto">
            <a:xfrm>
              <a:off x="7712077" y="4748212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</a:t>
              </a:r>
            </a:p>
          </p:txBody>
        </p:sp>
        <p:sp>
          <p:nvSpPr>
            <p:cNvPr id="25625" name="Rectangle 25"/>
            <p:cNvSpPr>
              <a:spLocks/>
            </p:cNvSpPr>
            <p:nvPr/>
          </p:nvSpPr>
          <p:spPr bwMode="auto">
            <a:xfrm>
              <a:off x="4306888" y="5999164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</a:t>
              </a:r>
            </a:p>
          </p:txBody>
        </p:sp>
        <p:sp>
          <p:nvSpPr>
            <p:cNvPr id="25626" name="Rectangle 26"/>
            <p:cNvSpPr>
              <a:spLocks/>
            </p:cNvSpPr>
            <p:nvPr/>
          </p:nvSpPr>
          <p:spPr bwMode="auto">
            <a:xfrm>
              <a:off x="5121275" y="29194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dirty="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 dirty="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13</a:t>
              </a:r>
            </a:p>
          </p:txBody>
        </p:sp>
        <p:sp>
          <p:nvSpPr>
            <p:cNvPr id="25627" name="Rectangle 27"/>
            <p:cNvSpPr>
              <a:spLocks/>
            </p:cNvSpPr>
            <p:nvPr/>
          </p:nvSpPr>
          <p:spPr bwMode="auto">
            <a:xfrm>
              <a:off x="6845300" y="3708400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23</a:t>
              </a:r>
            </a:p>
          </p:txBody>
        </p:sp>
        <p:sp>
          <p:nvSpPr>
            <p:cNvPr id="25628" name="Rectangle 28"/>
            <p:cNvSpPr>
              <a:spLocks/>
            </p:cNvSpPr>
            <p:nvPr/>
          </p:nvSpPr>
          <p:spPr bwMode="auto">
            <a:xfrm>
              <a:off x="6770687" y="47228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12</a:t>
              </a:r>
            </a:p>
          </p:txBody>
        </p:sp>
        <p:sp>
          <p:nvSpPr>
            <p:cNvPr id="25629" name="Rectangle 29"/>
            <p:cNvSpPr>
              <a:spLocks/>
            </p:cNvSpPr>
            <p:nvPr/>
          </p:nvSpPr>
          <p:spPr bwMode="auto">
            <a:xfrm>
              <a:off x="6594476" y="602456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13</a:t>
              </a:r>
            </a:p>
          </p:txBody>
        </p:sp>
        <p:sp>
          <p:nvSpPr>
            <p:cNvPr id="25630" name="Rectangle 30"/>
            <p:cNvSpPr>
              <a:spLocks/>
            </p:cNvSpPr>
            <p:nvPr/>
          </p:nvSpPr>
          <p:spPr bwMode="auto">
            <a:xfrm>
              <a:off x="5486401" y="5913437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12</a:t>
              </a:r>
            </a:p>
          </p:txBody>
        </p:sp>
        <p:sp>
          <p:nvSpPr>
            <p:cNvPr id="25631" name="Rectangle 31"/>
            <p:cNvSpPr>
              <a:spLocks/>
            </p:cNvSpPr>
            <p:nvPr/>
          </p:nvSpPr>
          <p:spPr bwMode="auto">
            <a:xfrm>
              <a:off x="5100639" y="37576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23</a:t>
              </a:r>
            </a:p>
          </p:txBody>
        </p:sp>
      </p:grpSp>
      <p:pic>
        <p:nvPicPr>
          <p:cNvPr id="25632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3091971"/>
            <a:ext cx="7432675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33" name="Rectangle 33"/>
          <p:cNvSpPr>
            <a:spLocks/>
          </p:cNvSpPr>
          <p:nvPr/>
        </p:nvSpPr>
        <p:spPr bwMode="auto">
          <a:xfrm>
            <a:off x="114300" y="2608427"/>
            <a:ext cx="2772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400" dirty="0">
                <a:solidFill>
                  <a:srgbClr val="002D99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Usual </a:t>
            </a:r>
            <a:r>
              <a:rPr lang="en-US" sz="2400" dirty="0" err="1" smtClean="0">
                <a:solidFill>
                  <a:srgbClr val="002D99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parametrization</a:t>
            </a:r>
            <a:endParaRPr lang="en-US" sz="2400" dirty="0">
              <a:solidFill>
                <a:srgbClr val="002D99"/>
              </a:solidFill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6142474" y="5877462"/>
            <a:ext cx="8114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solar,</a:t>
            </a:r>
          </a:p>
          <a:p>
            <a:pPr algn="ctr" eaLnBrk="0" hangingPunct="0"/>
            <a:r>
              <a:rPr lang="en-US" sz="1400" b="1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reactors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1198821" y="5877462"/>
            <a:ext cx="1107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9900"/>
                </a:solidFill>
                <a:latin typeface="Times New Roman" charset="0"/>
                <a:ea typeface="Times New Roman" charset="0"/>
                <a:cs typeface="Times New Roman" charset="0"/>
              </a:rPr>
              <a:t>atmospheric,</a:t>
            </a:r>
          </a:p>
          <a:p>
            <a:pPr algn="ctr" eaLnBrk="0" hangingPunct="0"/>
            <a:r>
              <a:rPr lang="en-US" sz="1400" dirty="0">
                <a:solidFill>
                  <a:srgbClr val="009900"/>
                </a:solidFill>
                <a:latin typeface="Times New Roman" charset="0"/>
                <a:ea typeface="Times New Roman" charset="0"/>
                <a:cs typeface="Times New Roman" charset="0"/>
              </a:rPr>
              <a:t>accelerators</a:t>
            </a: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3601947" y="5877462"/>
            <a:ext cx="107857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reactors</a:t>
            </a:r>
            <a:r>
              <a:rPr lang="en-US" sz="1400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</a:p>
          <a:p>
            <a:pPr algn="ctr" eaLnBrk="0" hangingPunct="0"/>
            <a:r>
              <a:rPr lang="en-US" sz="1400" dirty="0" smtClean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accelerators</a:t>
            </a:r>
          </a:p>
          <a:p>
            <a:pPr algn="ctr" eaLnBrk="0" hangingPunct="0"/>
            <a:r>
              <a:rPr lang="en-US" sz="1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sz="1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violation</a:t>
            </a:r>
            <a:endParaRPr lang="en-US" sz="1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28912" y="6138661"/>
            <a:ext cx="221938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38113">
              <a:buClr>
                <a:srgbClr val="002D99"/>
              </a:buClr>
              <a:buSzPct val="125000"/>
              <a:buFont typeface="Arial"/>
              <a:buChar char="•"/>
            </a:pPr>
            <a:r>
              <a:rPr lang="en-US" sz="1600" i="1" dirty="0" err="1" smtClean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δ</a:t>
            </a:r>
            <a:r>
              <a:rPr lang="en-US" sz="1600" i="1" baseline="-6000" dirty="0" err="1" smtClean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CP</a:t>
            </a:r>
            <a:r>
              <a:rPr lang="en-US" sz="1600" dirty="0" smtClean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for neutrinos</a:t>
            </a:r>
          </a:p>
          <a:p>
            <a:pPr marL="177800" indent="-138113">
              <a:buClr>
                <a:srgbClr val="002D99"/>
              </a:buClr>
              <a:buSzPct val="125000"/>
              <a:buFont typeface="Arial"/>
              <a:buChar char="•"/>
            </a:pP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-</a:t>
            </a:r>
            <a:r>
              <a:rPr lang="en-US" sz="1600" i="1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δ</a:t>
            </a:r>
            <a:r>
              <a:rPr lang="en-US" sz="1600" i="1" baseline="-6000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CP</a:t>
            </a: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for anti-neutrinos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76184" y="3764010"/>
            <a:ext cx="1471448" cy="646331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+ 2 </a:t>
            </a:r>
            <a:r>
              <a:rPr lang="el-GR" dirty="0" smtClean="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fr-CH" dirty="0" smtClean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fr-CH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fr-CH" dirty="0" smtClean="0">
                <a:latin typeface="Times New Roman" charset="0"/>
                <a:ea typeface="Times New Roman" charset="0"/>
                <a:cs typeface="Times New Roman" charset="0"/>
              </a:rPr>
              <a:t> mass </a:t>
            </a:r>
            <a:r>
              <a:rPr lang="fr-CH" dirty="0" err="1" smtClean="0">
                <a:latin typeface="Times New Roman" charset="0"/>
                <a:ea typeface="Times New Roman" charset="0"/>
                <a:cs typeface="Times New Roman" charset="0"/>
              </a:rPr>
              <a:t>splittings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3289" y="1220759"/>
            <a:ext cx="2419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>
                <a:latin typeface="Times New Roman" charset="0"/>
                <a:ea typeface="Times New Roman" charset="0"/>
                <a:cs typeface="Times New Roman" charset="0"/>
              </a:rPr>
              <a:t>well established now</a:t>
            </a:r>
            <a:endParaRPr lang="en-GB" sz="2000" b="1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76972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JUNO Experiment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M. Dracos IPHC/CNRS-Unistra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0404"/>
            <a:ext cx="9144000" cy="4251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9319"/>
            <a:ext cx="4765977" cy="19743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29038" y="674199"/>
            <a:ext cx="42724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326CA"/>
                </a:solidFill>
                <a:latin typeface="Times New Roman" charset="0"/>
              </a:rPr>
              <a:t>Jiangmen </a:t>
            </a:r>
            <a:r>
              <a:rPr lang="en-US" b="1" dirty="0">
                <a:solidFill>
                  <a:srgbClr val="0326CA"/>
                </a:solidFill>
                <a:latin typeface="Times New Roman" charset="0"/>
              </a:rPr>
              <a:t>Underground Neutrino </a:t>
            </a:r>
            <a:r>
              <a:rPr lang="en-US" b="1" dirty="0" smtClean="0">
                <a:solidFill>
                  <a:srgbClr val="0326CA"/>
                </a:solidFill>
                <a:latin typeface="Times New Roman" charset="0"/>
              </a:rPr>
              <a:t>Observatory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326CA"/>
                </a:solidFill>
                <a:latin typeface="Times New Roman" charset="0"/>
              </a:rPr>
              <a:t>a </a:t>
            </a:r>
            <a:r>
              <a:rPr lang="en-US" b="1" dirty="0">
                <a:solidFill>
                  <a:srgbClr val="0326CA"/>
                </a:solidFill>
                <a:latin typeface="Times New Roman" charset="0"/>
              </a:rPr>
              <a:t>multiple-purpose neutrino experiment, </a:t>
            </a:r>
            <a:endParaRPr lang="en-US" b="1" dirty="0" smtClean="0">
              <a:solidFill>
                <a:srgbClr val="0326CA"/>
              </a:solidFill>
              <a:latin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08D00"/>
                </a:solidFill>
                <a:latin typeface="Times New Roman" charset="0"/>
              </a:rPr>
              <a:t>approved </a:t>
            </a:r>
            <a:r>
              <a:rPr lang="en-US" b="1" dirty="0">
                <a:solidFill>
                  <a:srgbClr val="008D00"/>
                </a:solidFill>
                <a:latin typeface="Times New Roman" charset="0"/>
              </a:rPr>
              <a:t>in Feb. </a:t>
            </a:r>
            <a:r>
              <a:rPr lang="en-US" b="1" dirty="0" smtClean="0">
                <a:solidFill>
                  <a:srgbClr val="008D00"/>
                </a:solidFill>
                <a:latin typeface="Times New Roman" charset="0"/>
              </a:rPr>
              <a:t>2013,</a:t>
            </a:r>
            <a:endParaRPr lang="en-US" b="1" dirty="0">
              <a:solidFill>
                <a:srgbClr val="0326CA"/>
              </a:solidFill>
              <a:latin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326CA"/>
                </a:solidFill>
                <a:latin typeface="Times New Roman" charset="0"/>
              </a:rPr>
              <a:t>~ </a:t>
            </a:r>
            <a:r>
              <a:rPr lang="en-US" b="1" dirty="0">
                <a:solidFill>
                  <a:srgbClr val="0326CA"/>
                </a:solidFill>
                <a:latin typeface="Times New Roman" charset="0"/>
              </a:rPr>
              <a:t>300 </a:t>
            </a:r>
            <a:r>
              <a:rPr lang="en-US" b="1" dirty="0" smtClean="0">
                <a:solidFill>
                  <a:srgbClr val="0326CA"/>
                </a:solidFill>
                <a:latin typeface="Times New Roman" charset="0"/>
              </a:rPr>
              <a:t>M$,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08D00"/>
                </a:solidFill>
                <a:latin typeface="Times New Roman" charset="0"/>
              </a:rPr>
              <a:t>data taking: ~2020.</a:t>
            </a:r>
            <a:endParaRPr lang="en-US" dirty="0">
              <a:solidFill>
                <a:srgbClr val="0326CA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9146" y="1397182"/>
            <a:ext cx="3431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 charset="0"/>
              </a:rPr>
              <a:t>71 </a:t>
            </a:r>
            <a:r>
              <a:rPr lang="en-US" b="1" dirty="0">
                <a:solidFill>
                  <a:srgbClr val="FFFF00"/>
                </a:solidFill>
                <a:latin typeface="Times New Roman" charset="0"/>
              </a:rPr>
              <a:t>Institutions, </a:t>
            </a:r>
            <a:r>
              <a:rPr lang="en-US" b="1" smtClean="0">
                <a:solidFill>
                  <a:srgbClr val="FFFF00"/>
                </a:solidFill>
                <a:latin typeface="Times New Roman" charset="0"/>
              </a:rPr>
              <a:t>550 collaborators</a:t>
            </a:r>
            <a:endParaRPr lang="en-US" dirty="0">
              <a:solidFill>
                <a:srgbClr val="FFFF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8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76972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JUNO detector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M. Dracos IPHC/CNRS-Unistra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4405"/>
            <a:ext cx="9144000" cy="607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0387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JUNO Performance</a:t>
            </a:r>
            <a:endParaRPr lang="en-GB" sz="2800" dirty="0" smtClean="0">
              <a:solidFill>
                <a:srgbClr val="008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/>
                </a:solidFill>
                <a:latin typeface="Times New Roman"/>
              </a:rPr>
              <a:t>Lepton-Photon, August 2017</a:t>
            </a:r>
            <a:endParaRPr lang="en-GB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  <a:latin typeface="Times New Roman"/>
              </a:rPr>
              <a:t>M. </a:t>
            </a:r>
            <a:r>
              <a:rPr lang="en-GB" dirty="0" err="1" smtClean="0">
                <a:solidFill>
                  <a:srgbClr val="000000"/>
                </a:solidFill>
                <a:latin typeface="Times New Roman"/>
              </a:rPr>
              <a:t>Dracos</a:t>
            </a:r>
            <a:r>
              <a:rPr lang="en-GB" dirty="0" smtClean="0">
                <a:solidFill>
                  <a:srgbClr val="000000"/>
                </a:solidFill>
                <a:latin typeface="Times New Roman"/>
              </a:rPr>
              <a:t> IPHC/CNRS-</a:t>
            </a:r>
            <a:r>
              <a:rPr lang="en-GB" dirty="0" err="1" smtClean="0">
                <a:solidFill>
                  <a:srgbClr val="000000"/>
                </a:solidFill>
                <a:latin typeface="Times New Roman"/>
              </a:rPr>
              <a:t>Unistra</a:t>
            </a:r>
            <a:endParaRPr lang="en-GB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B9C65-7665-A54F-8CC7-36F53A6B52DB}" type="slidenum">
              <a:rPr lang="en-GB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32</a:t>
            </a:fld>
            <a:endParaRPr lang="en-GB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7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406687"/>
              </p:ext>
            </p:extLst>
          </p:nvPr>
        </p:nvGraphicFramePr>
        <p:xfrm>
          <a:off x="45243" y="4571218"/>
          <a:ext cx="5803693" cy="1665844"/>
        </p:xfrm>
        <a:graphic>
          <a:graphicData uri="http://schemas.openxmlformats.org/drawingml/2006/table">
            <a:tbl>
              <a:tblPr/>
              <a:tblGrid>
                <a:gridCol w="1263224"/>
                <a:gridCol w="1481959"/>
                <a:gridCol w="1471448"/>
                <a:gridCol w="1587062"/>
              </a:tblGrid>
              <a:tr h="19620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KamLAND</a:t>
                      </a: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BOREXINO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JUNO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21630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LS  mass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 </a:t>
                      </a:r>
                      <a:r>
                        <a:rPr kumimoji="0" lang="en-US" altLang="zh-CN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kt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0.5 </a:t>
                      </a:r>
                      <a:r>
                        <a:rPr kumimoji="0" lang="en-US" altLang="zh-CN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kt</a:t>
                      </a: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 </a:t>
                      </a:r>
                      <a:r>
                        <a:rPr kumimoji="0" lang="en-US" altLang="zh-CN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kt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</a:tr>
              <a:tr h="2352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Δ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6%/√E</a:t>
                      </a: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pitchFamily="18" charset="2"/>
                      </a:endParaRP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5%/√E</a:t>
                      </a: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pitchFamily="18" charset="2"/>
                      </a:endParaRP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3%/</a:t>
                      </a:r>
                      <a:r>
                        <a:rPr kumimoji="0" lang="en-US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√E</a:t>
                      </a: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pitchFamily="18" charset="2"/>
                      </a:endParaRP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</a:tr>
              <a:tr h="21630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Light yield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250 </a:t>
                      </a:r>
                      <a:r>
                        <a:rPr kumimoji="0" lang="en-US" altLang="zh-CN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p.e.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/MeV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Wingdings" pitchFamily="2" charset="2"/>
                        </a:rPr>
                        <a:t>511 </a:t>
                      </a:r>
                      <a:r>
                        <a:rPr kumimoji="0" lang="en-US" altLang="zh-CN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Wingdings" pitchFamily="2" charset="2"/>
                        </a:rPr>
                        <a:t>p.e.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Wingdings" pitchFamily="2" charset="2"/>
                        </a:rPr>
                        <a:t>/MeV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Wingdings" pitchFamily="2" charset="2"/>
                        </a:rPr>
                        <a:t>1200 </a:t>
                      </a:r>
                      <a:r>
                        <a:rPr kumimoji="0" lang="en-US" altLang="zh-CN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Wingdings" pitchFamily="2" charset="2"/>
                        </a:rPr>
                        <a:t>p.e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Wingdings" pitchFamily="2" charset="2"/>
                        </a:rPr>
                        <a:t>./MeV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153678"/>
              </p:ext>
            </p:extLst>
          </p:nvPr>
        </p:nvGraphicFramePr>
        <p:xfrm>
          <a:off x="6019800" y="5134327"/>
          <a:ext cx="2953336" cy="1463064"/>
        </p:xfrm>
        <a:graphic>
          <a:graphicData uri="http://schemas.openxmlformats.org/drawingml/2006/table">
            <a:tbl>
              <a:tblPr/>
              <a:tblGrid>
                <a:gridCol w="861778"/>
                <a:gridCol w="1082565"/>
                <a:gridCol w="1008993"/>
              </a:tblGrid>
              <a:tr h="3623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23" marB="4572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Current 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JUNO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</a:tr>
              <a:tr h="3623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kumimoji="1" lang="el-GR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Δ</a:t>
                      </a: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</a:t>
                      </a:r>
                      <a:r>
                        <a:rPr kumimoji="1" lang="en-US" altLang="zh-CN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  <a:r>
                        <a:rPr kumimoji="1" lang="en-US" altLang="zh-CN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21</a:t>
                      </a:r>
                    </a:p>
                  </a:txBody>
                  <a:tcPr marL="91437" marR="91437" marT="45723" marB="4572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~2.3</a:t>
                      </a: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%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~0.6</a:t>
                      </a: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%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</a:tr>
              <a:tr h="3623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kumimoji="1" lang="el-GR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Δ</a:t>
                      </a: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</a:t>
                      </a:r>
                      <a:r>
                        <a:rPr kumimoji="1" lang="en-US" altLang="zh-CN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  <a:r>
                        <a:rPr kumimoji="1" lang="en-US" altLang="zh-CN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ee</a:t>
                      </a:r>
                    </a:p>
                  </a:txBody>
                  <a:tcPr marL="91437" marR="91437" marT="45723" marB="4572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~4</a:t>
                      </a: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%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~0.5</a:t>
                      </a: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%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3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sin</a:t>
                      </a:r>
                      <a:r>
                        <a:rPr kumimoji="1" lang="en-US" altLang="zh-CN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  <a:r>
                        <a:rPr kumimoji="1" lang="el-GR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θ</a:t>
                      </a:r>
                      <a:r>
                        <a:rPr kumimoji="1" lang="en-US" altLang="zh-CN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12</a:t>
                      </a:r>
                    </a:p>
                  </a:txBody>
                  <a:tcPr marL="91437" marR="91437" marT="45723" marB="4572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~6</a:t>
                      </a: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%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~0.7</a:t>
                      </a: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%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19800" y="4483224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accuracy to be achieved on oscillation parameters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968" y="878198"/>
            <a:ext cx="4226735" cy="3026682"/>
            <a:chOff x="4815666" y="1314622"/>
            <a:chExt cx="4226735" cy="30266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5666" y="1314622"/>
              <a:ext cx="4226735" cy="3026682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>
            <a:xfrm flipH="1" flipV="1">
              <a:off x="5864773" y="3132084"/>
              <a:ext cx="155027" cy="3468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6611007" y="2680139"/>
              <a:ext cx="155027" cy="3468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617393" y="3421805"/>
              <a:ext cx="88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Δ</a:t>
              </a:r>
              <a:r>
                <a:rPr lang="fr-CH" dirty="0" smtClean="0"/>
                <a:t>m</a:t>
              </a:r>
              <a:r>
                <a:rPr lang="fr-CH" baseline="30000" dirty="0" smtClean="0"/>
                <a:t>2</a:t>
              </a:r>
              <a:r>
                <a:rPr lang="fr-CH" baseline="-25000" dirty="0" smtClean="0"/>
                <a:t>solar</a:t>
              </a:r>
              <a:endParaRPr lang="en-GB" baseline="-25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88046" y="3066999"/>
              <a:ext cx="862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Δ</a:t>
              </a:r>
              <a:r>
                <a:rPr lang="fr-CH" dirty="0" smtClean="0"/>
                <a:t>m</a:t>
              </a:r>
              <a:r>
                <a:rPr lang="fr-CH" baseline="30000" dirty="0" smtClean="0"/>
                <a:t>2</a:t>
              </a:r>
              <a:r>
                <a:rPr lang="fr-CH" baseline="-25000" dirty="0" smtClean="0"/>
                <a:t>atm.</a:t>
              </a:r>
              <a:endParaRPr lang="en-GB" baseline="-25000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151677" y="626802"/>
            <a:ext cx="18117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PRD 88 013008 (2013)</a:t>
            </a:r>
          </a:p>
        </p:txBody>
      </p:sp>
      <p:pic>
        <p:nvPicPr>
          <p:cNvPr id="25" name="Imag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842" y="913474"/>
            <a:ext cx="4630975" cy="3614876"/>
          </a:xfrm>
          <a:prstGeom prst="rect">
            <a:avLst/>
          </a:prstGeom>
        </p:spPr>
      </p:pic>
      <p:graphicFrame>
        <p:nvGraphicFramePr>
          <p:cNvPr id="27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79516"/>
              </p:ext>
            </p:extLst>
          </p:nvPr>
        </p:nvGraphicFramePr>
        <p:xfrm>
          <a:off x="7153994" y="3416984"/>
          <a:ext cx="1618794" cy="530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8" name="Equation" r:id="rId6" imgW="736600" imgH="241300" progId="Equation.DSMT4">
                  <p:embed/>
                </p:oleObj>
              </mc:Choice>
              <mc:Fallback>
                <p:oleObj name="Equation" r:id="rId6" imgW="7366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53994" y="3416984"/>
                        <a:ext cx="1618794" cy="530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324787" y="6268389"/>
            <a:ext cx="5137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Helvetica" charset="0"/>
              </a:rPr>
              <a:t>(JUNO </a:t>
            </a:r>
            <a:r>
              <a:rPr lang="en-US" sz="1200" dirty="0">
                <a:latin typeface="Helvetica" charset="0"/>
              </a:rPr>
              <a:t>Yellow Book:, J. of Phys. G: </a:t>
            </a:r>
            <a:r>
              <a:rPr lang="en-US" sz="1200" dirty="0" err="1">
                <a:latin typeface="Helvetica" charset="0"/>
              </a:rPr>
              <a:t>Nucl</a:t>
            </a:r>
            <a:r>
              <a:rPr lang="en-US" sz="1200" dirty="0">
                <a:latin typeface="Helvetica" charset="0"/>
              </a:rPr>
              <a:t>. Part. Phys. 43 (2016) </a:t>
            </a:r>
            <a:r>
              <a:rPr lang="en-US" sz="1200" dirty="0" smtClean="0">
                <a:latin typeface="Helvetica" charset="0"/>
              </a:rPr>
              <a:t>030401)</a:t>
            </a:r>
            <a:endParaRPr lang="en-US" sz="1200" dirty="0">
              <a:effectLst/>
              <a:latin typeface="Helvetica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38" y="3853136"/>
            <a:ext cx="2365248" cy="5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76972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Experimental site</a:t>
            </a:r>
            <a:endParaRPr lang="en-GB" sz="480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M. Dracos IPHC/CNRS-Unistra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1" y="856638"/>
            <a:ext cx="9154258" cy="6000750"/>
            <a:chOff x="1" y="846128"/>
            <a:chExt cx="9154258" cy="6000750"/>
          </a:xfrm>
        </p:grpSpPr>
        <p:pic>
          <p:nvPicPr>
            <p:cNvPr id="20" name="Picture 2" descr="G:\广东省开平市金鸡镇中微子实验基地1000地形总图201409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846128"/>
              <a:ext cx="9154258" cy="600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直接箭头连接符 7"/>
            <p:cNvCxnSpPr>
              <a:cxnSpLocks noChangeShapeType="1"/>
            </p:cNvCxnSpPr>
            <p:nvPr/>
          </p:nvCxnSpPr>
          <p:spPr bwMode="auto">
            <a:xfrm>
              <a:off x="2910254" y="1933565"/>
              <a:ext cx="1661746" cy="0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22" name="直接箭头连接符 9"/>
            <p:cNvCxnSpPr>
              <a:cxnSpLocks noChangeShapeType="1"/>
            </p:cNvCxnSpPr>
            <p:nvPr/>
          </p:nvCxnSpPr>
          <p:spPr bwMode="auto">
            <a:xfrm flipV="1">
              <a:off x="6233747" y="1933566"/>
              <a:ext cx="1661746" cy="1800225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sp>
          <p:nvSpPr>
            <p:cNvPr id="23" name="矩形 11"/>
            <p:cNvSpPr>
              <a:spLocks noChangeArrowheads="1"/>
            </p:cNvSpPr>
            <p:nvPr/>
          </p:nvSpPr>
          <p:spPr bwMode="auto">
            <a:xfrm>
              <a:off x="7382608" y="3451215"/>
              <a:ext cx="11079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</a:rPr>
                <a:t>竖井入口</a:t>
              </a:r>
            </a:p>
          </p:txBody>
        </p:sp>
        <p:cxnSp>
          <p:nvCxnSpPr>
            <p:cNvPr id="24" name="直接箭头连接符 13"/>
            <p:cNvCxnSpPr>
              <a:cxnSpLocks noChangeShapeType="1"/>
            </p:cNvCxnSpPr>
            <p:nvPr/>
          </p:nvCxnSpPr>
          <p:spPr bwMode="auto">
            <a:xfrm flipH="1">
              <a:off x="6780336" y="3347988"/>
              <a:ext cx="1252450" cy="1217652"/>
            </a:xfrm>
            <a:prstGeom prst="straightConnector1">
              <a:avLst/>
            </a:prstGeom>
            <a:noFill/>
            <a:ln w="5080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椭圆 18"/>
            <p:cNvSpPr/>
            <p:nvPr/>
          </p:nvSpPr>
          <p:spPr bwMode="auto">
            <a:xfrm>
              <a:off x="6576646" y="4506903"/>
              <a:ext cx="247650" cy="27781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110000"/>
                <a:buFont typeface="Wingdings" pitchFamily="2" charset="2"/>
                <a:buNone/>
                <a:defRPr/>
              </a:pPr>
              <a:endParaRPr lang="zh-CN" altLang="en-US" sz="1600" dirty="0">
                <a:solidFill>
                  <a:srgbClr val="F92D1D"/>
                </a:solidFill>
                <a:ea typeface="黑体" pitchFamily="2" charset="-122"/>
              </a:endParaRPr>
            </a:p>
          </p:txBody>
        </p:sp>
        <p:sp>
          <p:nvSpPr>
            <p:cNvPr id="38" name="椭圆 19"/>
            <p:cNvSpPr/>
            <p:nvPr/>
          </p:nvSpPr>
          <p:spPr bwMode="auto">
            <a:xfrm>
              <a:off x="2272812" y="2605078"/>
              <a:ext cx="247650" cy="27781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110000"/>
                <a:buFont typeface="Wingdings" pitchFamily="2" charset="2"/>
                <a:buNone/>
                <a:defRPr/>
              </a:pPr>
              <a:endParaRPr lang="zh-CN" altLang="en-US" sz="1600" dirty="0">
                <a:solidFill>
                  <a:srgbClr val="F92D1D"/>
                </a:solidFill>
                <a:ea typeface="黑体" pitchFamily="2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2150075">
              <a:off x="2401545" y="4352644"/>
              <a:ext cx="3896708" cy="33855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altLang="zh-CN" sz="1600" b="1" dirty="0" smtClean="0"/>
                <a:t>Slope Tunnel</a:t>
              </a:r>
              <a:r>
                <a:rPr lang="zh-CN" altLang="en-US" sz="1600" b="1" dirty="0" smtClean="0"/>
                <a:t>：</a:t>
              </a:r>
              <a:r>
                <a:rPr lang="en-US" altLang="zh-CN" sz="1600" b="1" dirty="0" smtClean="0"/>
                <a:t>1266 meters @ slope of 42%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80336" y="3040211"/>
              <a:ext cx="2357377" cy="33855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altLang="zh-CN" sz="1600" b="1" dirty="0"/>
                <a:t>V</a:t>
              </a:r>
              <a:r>
                <a:rPr lang="en-US" altLang="zh-CN" sz="1600" b="1" dirty="0" smtClean="0"/>
                <a:t>ertical shaft: 564 meters</a:t>
              </a:r>
              <a:endParaRPr lang="zh-CN" altLang="en-US" sz="16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101598" y="5763504"/>
              <a:ext cx="2479397" cy="107721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altLang="zh-CN" sz="1600" b="1" dirty="0"/>
                <a:t>Experimental hall</a:t>
              </a:r>
              <a:endParaRPr lang="zh-CN" altLang="en-US" sz="1600" b="1" dirty="0"/>
            </a:p>
            <a:p>
              <a:pPr>
                <a:buNone/>
              </a:pPr>
              <a:r>
                <a:rPr lang="en-US" altLang="zh-CN" sz="1600" b="1" dirty="0"/>
                <a:t>Overburden: </a:t>
              </a:r>
              <a:r>
                <a:rPr lang="en-US" altLang="zh-CN" sz="1600" b="1" dirty="0" smtClean="0"/>
                <a:t>680 </a:t>
              </a:r>
              <a:r>
                <a:rPr lang="en-US" altLang="zh-CN" sz="1600" b="1" dirty="0"/>
                <a:t>m meters</a:t>
              </a:r>
            </a:p>
            <a:p>
              <a:pPr>
                <a:buNone/>
              </a:pPr>
              <a:r>
                <a:rPr lang="en-US" altLang="zh-CN" sz="1600" b="1" dirty="0"/>
                <a:t>Width: 49 meters</a:t>
              </a:r>
            </a:p>
            <a:p>
              <a:pPr>
                <a:buNone/>
              </a:pPr>
              <a:r>
                <a:rPr lang="en-US" altLang="zh-CN" sz="1600" b="1" dirty="0"/>
                <a:t>Length:55 </a:t>
              </a:r>
              <a:r>
                <a:rPr lang="en-US" altLang="zh-CN" sz="1600" b="1" dirty="0" smtClean="0"/>
                <a:t>meters</a:t>
              </a:r>
              <a:endParaRPr lang="zh-CN" altLang="en-US" sz="1600" b="1" dirty="0"/>
            </a:p>
          </p:txBody>
        </p:sp>
        <p:sp>
          <p:nvSpPr>
            <p:cNvPr id="43" name="矩形 10"/>
            <p:cNvSpPr>
              <a:spLocks noChangeArrowheads="1"/>
            </p:cNvSpPr>
            <p:nvPr/>
          </p:nvSpPr>
          <p:spPr bwMode="auto">
            <a:xfrm>
              <a:off x="4027592" y="2862308"/>
              <a:ext cx="1687129" cy="369332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zh-CN" dirty="0" smtClean="0">
                  <a:solidFill>
                    <a:schemeClr val="tx1"/>
                  </a:solidFill>
                </a:rPr>
                <a:t>Surface Campus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直接箭头连接符 22"/>
            <p:cNvCxnSpPr>
              <a:cxnSpLocks noChangeShapeType="1"/>
            </p:cNvCxnSpPr>
            <p:nvPr/>
          </p:nvCxnSpPr>
          <p:spPr bwMode="auto">
            <a:xfrm flipH="1">
              <a:off x="2495551" y="2454266"/>
              <a:ext cx="1477224" cy="282575"/>
            </a:xfrm>
            <a:prstGeom prst="straightConnector1">
              <a:avLst/>
            </a:prstGeom>
            <a:noFill/>
            <a:ln w="5080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Straight Arrow Connector 45"/>
            <p:cNvCxnSpPr/>
            <p:nvPr/>
          </p:nvCxnSpPr>
          <p:spPr bwMode="auto">
            <a:xfrm flipH="1">
              <a:off x="2272812" y="5894030"/>
              <a:ext cx="4791808" cy="0"/>
            </a:xfrm>
            <a:prstGeom prst="straightConnector1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直接箭头连接符 13"/>
            <p:cNvCxnSpPr>
              <a:cxnSpLocks noChangeShapeType="1"/>
            </p:cNvCxnSpPr>
            <p:nvPr/>
          </p:nvCxnSpPr>
          <p:spPr bwMode="auto">
            <a:xfrm flipH="1" flipV="1">
              <a:off x="3115335" y="5704474"/>
              <a:ext cx="4291226" cy="101758"/>
            </a:xfrm>
            <a:prstGeom prst="straightConnector1">
              <a:avLst/>
            </a:prstGeom>
            <a:noFill/>
            <a:ln w="5080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" name="椭圆 18"/>
            <p:cNvSpPr/>
            <p:nvPr/>
          </p:nvSpPr>
          <p:spPr bwMode="auto">
            <a:xfrm>
              <a:off x="7406561" y="5667326"/>
              <a:ext cx="247650" cy="27781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110000"/>
                <a:buFont typeface="Wingdings" pitchFamily="2" charset="2"/>
                <a:buNone/>
                <a:defRPr/>
              </a:pPr>
              <a:endParaRPr lang="zh-CN" altLang="en-US" sz="1600" dirty="0">
                <a:solidFill>
                  <a:srgbClr val="F92D1D"/>
                </a:solidFill>
                <a:ea typeface="黑体" pitchFamily="2" charset="-122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608" y="968840"/>
            <a:ext cx="2594105" cy="1942975"/>
          </a:xfrm>
          <a:prstGeom prst="rect">
            <a:avLst/>
          </a:prstGeom>
        </p:spPr>
      </p:pic>
      <p:pic>
        <p:nvPicPr>
          <p:cNvPr id="25" name="图片 2" descr="C:\Users\zlj\Desktop\江门2017.05\JM-ps-0505-jt5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200" y="4586660"/>
            <a:ext cx="3071466" cy="22750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er 28"/>
          <p:cNvGrpSpPr/>
          <p:nvPr/>
        </p:nvGrpSpPr>
        <p:grpSpPr>
          <a:xfrm>
            <a:off x="3124200" y="865918"/>
            <a:ext cx="3478865" cy="1958104"/>
            <a:chOff x="0" y="909222"/>
            <a:chExt cx="9143999" cy="5146765"/>
          </a:xfrm>
        </p:grpSpPr>
        <p:pic>
          <p:nvPicPr>
            <p:cNvPr id="28" name="Image 29" descr="JUNO-s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09222"/>
              <a:ext cx="9143999" cy="5146765"/>
            </a:xfrm>
            <a:prstGeom prst="rect">
              <a:avLst/>
            </a:prstGeom>
          </p:spPr>
        </p:pic>
        <p:sp>
          <p:nvSpPr>
            <p:cNvPr id="29" name="Bulle rectangulaire à coins arrondis 30"/>
            <p:cNvSpPr/>
            <p:nvPr/>
          </p:nvSpPr>
          <p:spPr bwMode="auto">
            <a:xfrm>
              <a:off x="6366" y="1333261"/>
              <a:ext cx="1670029" cy="537020"/>
            </a:xfrm>
            <a:prstGeom prst="wedgeRoundRectCallout">
              <a:avLst>
                <a:gd name="adj1" fmla="val 85909"/>
                <a:gd name="adj2" fmla="val 89583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GB" sz="600" dirty="0" smtClean="0">
                  <a:latin typeface="Times New Roman"/>
                </a:rPr>
                <a:t>apartments</a:t>
              </a:r>
              <a:endParaRPr lang="en-GB" sz="600" dirty="0">
                <a:latin typeface="Times New Roman"/>
              </a:endParaRPr>
            </a:p>
          </p:txBody>
        </p:sp>
        <p:sp>
          <p:nvSpPr>
            <p:cNvPr id="30" name="Bulle rectangulaire à coins arrondis 31"/>
            <p:cNvSpPr/>
            <p:nvPr/>
          </p:nvSpPr>
          <p:spPr bwMode="auto">
            <a:xfrm>
              <a:off x="6366" y="3033958"/>
              <a:ext cx="1506589" cy="537020"/>
            </a:xfrm>
            <a:prstGeom prst="wedgeRoundRectCallout">
              <a:avLst>
                <a:gd name="adj1" fmla="val 85909"/>
                <a:gd name="adj2" fmla="val 89583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GB" sz="600" dirty="0" smtClean="0">
                  <a:latin typeface="Times New Roman"/>
                </a:rPr>
                <a:t>dormitories</a:t>
              </a:r>
              <a:endParaRPr lang="en-GB" sz="600" dirty="0">
                <a:latin typeface="Times New Roman"/>
              </a:endParaRPr>
            </a:p>
          </p:txBody>
        </p:sp>
        <p:sp>
          <p:nvSpPr>
            <p:cNvPr id="31" name="Bulle rectangulaire à coins arrondis 32"/>
            <p:cNvSpPr/>
            <p:nvPr/>
          </p:nvSpPr>
          <p:spPr bwMode="auto">
            <a:xfrm>
              <a:off x="3335129" y="4646308"/>
              <a:ext cx="1468785" cy="537020"/>
            </a:xfrm>
            <a:prstGeom prst="wedgeRoundRectCallout">
              <a:avLst>
                <a:gd name="adj1" fmla="val -81684"/>
                <a:gd name="adj2" fmla="val -129952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GB" sz="600" smtClean="0">
                  <a:latin typeface="Times New Roman"/>
                </a:rPr>
                <a:t>assembling</a:t>
              </a:r>
              <a:endParaRPr lang="en-GB" sz="600">
                <a:latin typeface="Times New Roman"/>
              </a:endParaRPr>
            </a:p>
          </p:txBody>
        </p:sp>
        <p:sp>
          <p:nvSpPr>
            <p:cNvPr id="32" name="Bulle rectangulaire à coins arrondis 33"/>
            <p:cNvSpPr/>
            <p:nvPr/>
          </p:nvSpPr>
          <p:spPr bwMode="auto">
            <a:xfrm>
              <a:off x="4041915" y="1543089"/>
              <a:ext cx="1192693" cy="537020"/>
            </a:xfrm>
            <a:prstGeom prst="wedgeRoundRectCallout">
              <a:avLst>
                <a:gd name="adj1" fmla="val -48350"/>
                <a:gd name="adj2" fmla="val 236772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GB" sz="600" smtClean="0">
                  <a:latin typeface="Times New Roman"/>
                </a:rPr>
                <a:t>offices</a:t>
              </a:r>
              <a:endParaRPr lang="en-GB" sz="600">
                <a:latin typeface="Times New Roman"/>
              </a:endParaRPr>
            </a:p>
          </p:txBody>
        </p:sp>
        <p:sp>
          <p:nvSpPr>
            <p:cNvPr id="33" name="Bulle rectangulaire à coins arrondis 34"/>
            <p:cNvSpPr/>
            <p:nvPr/>
          </p:nvSpPr>
          <p:spPr bwMode="auto">
            <a:xfrm>
              <a:off x="5786778" y="4112747"/>
              <a:ext cx="1659044" cy="1074042"/>
            </a:xfrm>
            <a:prstGeom prst="wedgeRoundRectCallout">
              <a:avLst>
                <a:gd name="adj1" fmla="val -81684"/>
                <a:gd name="adj2" fmla="val -129952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GB" sz="600" smtClean="0">
                  <a:latin typeface="Times New Roman"/>
                </a:rPr>
                <a:t>assembling</a:t>
              </a:r>
            </a:p>
            <a:p>
              <a:pPr algn="ctr">
                <a:buFontTx/>
                <a:buNone/>
              </a:pPr>
              <a:r>
                <a:rPr lang="en-GB" sz="600" smtClean="0">
                  <a:latin typeface="Times New Roman"/>
                </a:rPr>
                <a:t>+</a:t>
              </a:r>
            </a:p>
            <a:p>
              <a:pPr algn="ctr">
                <a:buFontTx/>
                <a:buNone/>
              </a:pPr>
              <a:r>
                <a:rPr lang="en-GB" sz="600" smtClean="0">
                  <a:latin typeface="Times New Roman"/>
                </a:rPr>
                <a:t>storage</a:t>
              </a:r>
              <a:endParaRPr lang="en-GB" sz="600">
                <a:latin typeface="Times New Roman"/>
              </a:endParaRPr>
            </a:p>
          </p:txBody>
        </p:sp>
        <p:cxnSp>
          <p:nvCxnSpPr>
            <p:cNvPr id="34" name="Connecteur droit 35"/>
            <p:cNvCxnSpPr/>
            <p:nvPr/>
          </p:nvCxnSpPr>
          <p:spPr bwMode="auto">
            <a:xfrm>
              <a:off x="5643217" y="2794000"/>
              <a:ext cx="3500782" cy="688605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5" name="ZoneTexte 36"/>
            <p:cNvSpPr txBox="1"/>
            <p:nvPr/>
          </p:nvSpPr>
          <p:spPr>
            <a:xfrm rot="637915">
              <a:off x="7678413" y="2850745"/>
              <a:ext cx="986781" cy="485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GB" sz="600" smtClean="0">
                  <a:solidFill>
                    <a:srgbClr val="FFFF00"/>
                  </a:solidFill>
                  <a:latin typeface="Times New Roman"/>
                </a:rPr>
                <a:t>tunnel</a:t>
              </a:r>
              <a:endParaRPr lang="en-GB" sz="600">
                <a:solidFill>
                  <a:srgbClr val="FFFF00"/>
                </a:solidFill>
                <a:latin typeface="Times New Roman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6" y="3461725"/>
            <a:ext cx="2074152" cy="1554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527" y="3487681"/>
            <a:ext cx="1836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solidFill>
                  <a:srgbClr val="FFFF00"/>
                </a:solidFill>
              </a:rPr>
              <a:t>already constructed</a:t>
            </a:r>
            <a:endParaRPr lang="en-GB" sz="1600">
              <a:solidFill>
                <a:srgbClr val="FFFF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48787" y="2624369"/>
            <a:ext cx="1836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solidFill>
                  <a:srgbClr val="0432FF"/>
                </a:solidFill>
              </a:rPr>
              <a:t>already constructed</a:t>
            </a:r>
            <a:endParaRPr lang="en-GB" sz="160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4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3169" y="1036500"/>
            <a:ext cx="3231931" cy="21065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4526500"/>
            <a:ext cx="3124200" cy="23431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1" y="2997087"/>
            <a:ext cx="3124200" cy="1758072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76972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JUNO Photodetectors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M. Dracos IPHC/CNRS-Unistra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28" y="3227714"/>
            <a:ext cx="5864772" cy="32762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398" y="1187908"/>
            <a:ext cx="39019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329D6"/>
                </a:solidFill>
                <a:latin typeface="Times New Roman" charset="0"/>
              </a:rPr>
              <a:t>Contracts </a:t>
            </a:r>
            <a:r>
              <a:rPr lang="en-US" sz="2000" b="1" dirty="0">
                <a:solidFill>
                  <a:srgbClr val="0329D6"/>
                </a:solidFill>
                <a:latin typeface="Times New Roman" charset="0"/>
              </a:rPr>
              <a:t>were signed in 2015</a:t>
            </a:r>
            <a:endParaRPr lang="en-US" sz="2000" dirty="0">
              <a:solidFill>
                <a:srgbClr val="0329D6"/>
              </a:solidFill>
              <a:latin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solidFill>
                  <a:srgbClr val="008D00"/>
                </a:solidFill>
                <a:latin typeface="Times New Roman" charset="0"/>
              </a:rPr>
              <a:t>15k </a:t>
            </a:r>
            <a:r>
              <a:rPr lang="en-US" sz="2000" b="1" dirty="0">
                <a:solidFill>
                  <a:srgbClr val="008F00"/>
                </a:solidFill>
                <a:latin typeface="Times New Roman" charset="0"/>
              </a:rPr>
              <a:t>MCP-PMT (75%) from </a:t>
            </a:r>
            <a:r>
              <a:rPr lang="en-US" sz="2000" b="1" dirty="0" smtClean="0">
                <a:solidFill>
                  <a:srgbClr val="FF0000"/>
                </a:solidFill>
                <a:latin typeface="Times New Roman" charset="0"/>
              </a:rPr>
              <a:t>NNVT</a:t>
            </a:r>
            <a:endParaRPr lang="en-US" sz="2000" dirty="0" smtClean="0">
              <a:solidFill>
                <a:srgbClr val="FF0000"/>
              </a:solidFill>
              <a:latin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solidFill>
                  <a:srgbClr val="008F00"/>
                </a:solidFill>
                <a:latin typeface="Times New Roman" charset="0"/>
              </a:rPr>
              <a:t>5k </a:t>
            </a:r>
            <a:r>
              <a:rPr lang="en-US" sz="2000" b="1" dirty="0">
                <a:solidFill>
                  <a:srgbClr val="008F00"/>
                </a:solidFill>
                <a:latin typeface="Times New Roman" charset="0"/>
              </a:rPr>
              <a:t>Dynode (25%) from </a:t>
            </a:r>
            <a:r>
              <a:rPr lang="en-US" sz="2000" b="1" dirty="0">
                <a:solidFill>
                  <a:srgbClr val="FF0000"/>
                </a:solidFill>
                <a:latin typeface="Times New Roman" charset="0"/>
              </a:rPr>
              <a:t>Hamamatsu</a:t>
            </a:r>
            <a:endParaRPr lang="en-US" sz="2000" dirty="0"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5100" y="727146"/>
            <a:ext cx="2614118" cy="2265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83177" y="4434063"/>
            <a:ext cx="2904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20" PMT mass testing started</a:t>
            </a:r>
            <a:endParaRPr lang="en-GB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23180" y="261945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container</a:t>
            </a:r>
            <a:endParaRPr lang="en-GB" b="1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7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76972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3" PMT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M. Dracos IPHC/CNRS-Unistra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854" y="3689128"/>
            <a:ext cx="4544629" cy="2566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08" y="3968211"/>
            <a:ext cx="3977071" cy="22878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830" y="1025638"/>
            <a:ext cx="5302469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b="1" dirty="0" smtClean="0">
                <a:solidFill>
                  <a:srgbClr val="0329D6"/>
                </a:solidFill>
                <a:latin typeface="Times New Roman" charset="0"/>
              </a:rPr>
              <a:t>25000 </a:t>
            </a:r>
            <a:r>
              <a:rPr lang="en-US" b="1" dirty="0">
                <a:solidFill>
                  <a:srgbClr val="0329D6"/>
                </a:solidFill>
                <a:latin typeface="Times New Roman" charset="0"/>
              </a:rPr>
              <a:t>3-inch PMTs, contracted to </a:t>
            </a:r>
            <a:r>
              <a:rPr lang="en-US" b="1" dirty="0" smtClean="0">
                <a:solidFill>
                  <a:srgbClr val="FF0000"/>
                </a:solidFill>
                <a:latin typeface="Times New Roman" charset="0"/>
              </a:rPr>
              <a:t>HZC</a:t>
            </a:r>
            <a:r>
              <a:rPr lang="en-US" b="1" dirty="0" smtClean="0">
                <a:solidFill>
                  <a:srgbClr val="0329D6"/>
                </a:solidFill>
                <a:latin typeface="Times New Roman" charset="0"/>
              </a:rPr>
              <a:t> (China)</a:t>
            </a:r>
            <a:endParaRPr lang="en-US" dirty="0" smtClean="0">
              <a:solidFill>
                <a:srgbClr val="0329D6"/>
              </a:solidFill>
              <a:latin typeface="Times New Roman" charset="0"/>
            </a:endParaRP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b="1" dirty="0">
                <a:solidFill>
                  <a:srgbClr val="0329D6"/>
                </a:solidFill>
                <a:latin typeface="Times New Roman" charset="0"/>
              </a:rPr>
              <a:t>T</a:t>
            </a:r>
            <a:r>
              <a:rPr lang="en-US" b="1" dirty="0" smtClean="0">
                <a:solidFill>
                  <a:srgbClr val="0329D6"/>
                </a:solidFill>
                <a:latin typeface="Times New Roman" charset="0"/>
              </a:rPr>
              <a:t>ogether </a:t>
            </a:r>
            <a:r>
              <a:rPr lang="en-US" b="1" dirty="0">
                <a:solidFill>
                  <a:srgbClr val="0329D6"/>
                </a:solidFill>
                <a:latin typeface="Times New Roman" charset="0"/>
              </a:rPr>
              <a:t>with the 20-in PMT as a </a:t>
            </a:r>
            <a:r>
              <a:rPr lang="en-US" b="1" dirty="0">
                <a:solidFill>
                  <a:srgbClr val="0432FF"/>
                </a:solidFill>
                <a:latin typeface="Times New Roman" charset="0"/>
              </a:rPr>
              <a:t>double </a:t>
            </a:r>
            <a:r>
              <a:rPr lang="en-US" b="1" dirty="0" smtClean="0">
                <a:solidFill>
                  <a:srgbClr val="0432FF"/>
                </a:solidFill>
                <a:latin typeface="Times New Roman" charset="0"/>
              </a:rPr>
              <a:t>calorimetry</a:t>
            </a:r>
            <a:endParaRPr lang="en-US" dirty="0" smtClean="0">
              <a:solidFill>
                <a:srgbClr val="0432FF"/>
              </a:solidFill>
              <a:latin typeface="Times New Roman" charset="0"/>
            </a:endParaRP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 smtClean="0">
                <a:solidFill>
                  <a:srgbClr val="008F00"/>
                </a:solidFill>
                <a:latin typeface="Times New Roman" charset="0"/>
              </a:rPr>
              <a:t>Increase </a:t>
            </a:r>
            <a:r>
              <a:rPr lang="en-US" b="1" dirty="0">
                <a:solidFill>
                  <a:srgbClr val="008F00"/>
                </a:solidFill>
                <a:latin typeface="Times New Roman" charset="0"/>
              </a:rPr>
              <a:t>photon statistics by </a:t>
            </a:r>
            <a:r>
              <a:rPr lang="en-US" b="1" dirty="0" smtClean="0">
                <a:solidFill>
                  <a:srgbClr val="008F00"/>
                </a:solidFill>
                <a:latin typeface="Times New Roman" charset="0"/>
              </a:rPr>
              <a:t>3%</a:t>
            </a:r>
            <a:endParaRPr lang="en-US" dirty="0" smtClean="0">
              <a:solidFill>
                <a:srgbClr val="008F00"/>
              </a:solidFill>
              <a:latin typeface="Times New Roman" charset="0"/>
            </a:endParaRP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 smtClean="0">
                <a:solidFill>
                  <a:srgbClr val="008F00"/>
                </a:solidFill>
                <a:latin typeface="Times New Roman" charset="0"/>
              </a:rPr>
              <a:t>Energy measurement </a:t>
            </a:r>
            <a:r>
              <a:rPr lang="en-US" b="1" dirty="0">
                <a:solidFill>
                  <a:srgbClr val="008F00"/>
                </a:solidFill>
                <a:latin typeface="Times New Roman" charset="0"/>
              </a:rPr>
              <a:t>via “photon counting”, </a:t>
            </a:r>
            <a:r>
              <a:rPr lang="en-US" b="1" dirty="0" smtClean="0">
                <a:solidFill>
                  <a:srgbClr val="008F00"/>
                </a:solidFill>
                <a:latin typeface="Times New Roman" charset="0"/>
              </a:rPr>
              <a:t>better control of systematics</a:t>
            </a:r>
            <a:endParaRPr lang="en-US" dirty="0" smtClean="0">
              <a:solidFill>
                <a:srgbClr val="008F00"/>
              </a:solidFill>
              <a:latin typeface="Times New Roman" charset="0"/>
            </a:endParaRP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 smtClean="0">
                <a:solidFill>
                  <a:srgbClr val="008F00"/>
                </a:solidFill>
                <a:latin typeface="Times New Roman" charset="0"/>
              </a:rPr>
              <a:t>muon </a:t>
            </a:r>
            <a:r>
              <a:rPr lang="en-US" b="1" dirty="0">
                <a:solidFill>
                  <a:srgbClr val="008F00"/>
                </a:solidFill>
                <a:latin typeface="Times New Roman" charset="0"/>
              </a:rPr>
              <a:t>tracking, supernova detection …</a:t>
            </a:r>
            <a:endParaRPr lang="en-US" dirty="0">
              <a:solidFill>
                <a:srgbClr val="008F00"/>
              </a:solidFill>
              <a:effectLst/>
              <a:latin typeface="Times New Roman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794234" y="4687614"/>
            <a:ext cx="2753711" cy="1681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194" y="1022784"/>
            <a:ext cx="3695167" cy="22682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36274" y="6253090"/>
            <a:ext cx="2680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(see poster on JUNO 3" PMT)</a:t>
            </a:r>
            <a:endParaRPr lang="en-GB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76972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Veto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M. Dracos IPHC/CNRS-Unistra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41890" y="112263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latin typeface="Times New Roman" charset="0"/>
              </a:rPr>
              <a:t>Water Cherenkov </a:t>
            </a:r>
            <a:r>
              <a:rPr lang="en-US" sz="2000" b="1" dirty="0">
                <a:latin typeface="Times New Roman" charset="0"/>
              </a:rPr>
              <a:t>detector</a:t>
            </a:r>
            <a:r>
              <a:rPr lang="en-US" sz="2000" dirty="0">
                <a:latin typeface="Times New Roman" charset="0"/>
              </a:rPr>
              <a:t> </a:t>
            </a:r>
            <a:r>
              <a:rPr lang="en-US" sz="2000" dirty="0" smtClean="0">
                <a:latin typeface="Times New Roman" charset="0"/>
              </a:rPr>
              <a:t>	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</a:rPr>
              <a:t>~</a:t>
            </a:r>
            <a:r>
              <a:rPr lang="en-US" sz="2000" dirty="0">
                <a:latin typeface="Times New Roman" charset="0"/>
              </a:rPr>
              <a:t>2000 20” </a:t>
            </a:r>
            <a:r>
              <a:rPr lang="en-US" sz="2000" dirty="0" smtClean="0">
                <a:latin typeface="Times New Roman" charset="0"/>
              </a:rPr>
              <a:t>PMT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</a:rPr>
              <a:t>35 </a:t>
            </a:r>
            <a:r>
              <a:rPr lang="en-US" sz="2000" dirty="0" err="1">
                <a:latin typeface="Times New Roman" charset="0"/>
              </a:rPr>
              <a:t>kton</a:t>
            </a:r>
            <a:r>
              <a:rPr lang="en-US" sz="2000" dirty="0">
                <a:latin typeface="Times New Roman" charset="0"/>
              </a:rPr>
              <a:t> ultrapure </a:t>
            </a:r>
            <a:r>
              <a:rPr lang="en-US" sz="2000" dirty="0" smtClean="0">
                <a:latin typeface="Times New Roman" charset="0"/>
              </a:rPr>
              <a:t>water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latin typeface="Times New Roman" charset="0"/>
              </a:rPr>
              <a:t>Top Tracker</a:t>
            </a:r>
            <a:endParaRPr lang="en-US" sz="2000" b="1" dirty="0" smtClean="0">
              <a:latin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</a:rPr>
              <a:t>Re-using </a:t>
            </a:r>
            <a:r>
              <a:rPr lang="en-US" sz="2000" dirty="0">
                <a:latin typeface="Times New Roman" charset="0"/>
              </a:rPr>
              <a:t>the OPERA’s Target </a:t>
            </a:r>
            <a:r>
              <a:rPr lang="en-US" sz="2000" dirty="0" smtClean="0">
                <a:latin typeface="Times New Roman" charset="0"/>
              </a:rPr>
              <a:t>Tracker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Times New Roman" charset="0"/>
              </a:rPr>
              <a:t>Arrived </a:t>
            </a:r>
            <a:r>
              <a:rPr lang="en-US" sz="2000" b="1" dirty="0">
                <a:solidFill>
                  <a:srgbClr val="FF0000"/>
                </a:solidFill>
                <a:latin typeface="Times New Roman" charset="0"/>
              </a:rPr>
              <a:t>in </a:t>
            </a:r>
            <a:r>
              <a:rPr lang="en-US" sz="2000" b="1" dirty="0" smtClean="0">
                <a:solidFill>
                  <a:srgbClr val="FF0000"/>
                </a:solidFill>
                <a:latin typeface="Times New Roman" charset="0"/>
              </a:rPr>
              <a:t>China in July</a:t>
            </a:r>
            <a:endParaRPr lang="en-US" sz="2000" b="1" dirty="0"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7604" y="3627169"/>
            <a:ext cx="3249962" cy="302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90104" y="6506043"/>
            <a:ext cx="305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Earth Magnetic Field shielding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06543" y="400494"/>
            <a:ext cx="3132083" cy="3226676"/>
            <a:chOff x="-126124" y="3487227"/>
            <a:chExt cx="3132083" cy="32266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26124" y="3487227"/>
              <a:ext cx="3132083" cy="322667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-54271" y="3563939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latin typeface="Times New Roman" charset="0"/>
                  <a:ea typeface="Times New Roman" charset="0"/>
                  <a:cs typeface="Times New Roman" charset="0"/>
                </a:rPr>
                <a:t>WC veto</a:t>
              </a:r>
              <a:endParaRPr lang="en-GB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7050" y="3740819"/>
            <a:ext cx="5231482" cy="2572123"/>
            <a:chOff x="317051" y="4073714"/>
            <a:chExt cx="4548922" cy="2236534"/>
          </a:xfrm>
        </p:grpSpPr>
        <p:pic>
          <p:nvPicPr>
            <p:cNvPr id="19" name="Picture 2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051" y="4073714"/>
              <a:ext cx="4548922" cy="2218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561705" y="5748245"/>
              <a:ext cx="1242205" cy="5620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Top Tracker</a:t>
              </a:r>
            </a:p>
            <a:p>
              <a:r>
                <a:rPr lang="en-GB" dirty="0" smtClean="0">
                  <a:solidFill>
                    <a:srgbClr val="FFFF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(3 x-y layers)</a:t>
              </a:r>
              <a:endParaRPr lang="en-GB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13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JUNO schedule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IPHC/CNRS-Unistra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DC4DF7-0DD0-B344-8E4F-80E1F3E8FD03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  <p:graphicFrame>
        <p:nvGraphicFramePr>
          <p:cNvPr id="63" name="Diagram 62"/>
          <p:cNvGraphicFramePr/>
          <p:nvPr>
            <p:extLst>
              <p:ext uri="{D42A27DB-BD31-4B8C-83A1-F6EECF244321}">
                <p14:modId xmlns:p14="http://schemas.microsoft.com/office/powerpoint/2010/main" val="1727800254"/>
              </p:ext>
            </p:extLst>
          </p:nvPr>
        </p:nvGraphicFramePr>
        <p:xfrm>
          <a:off x="83128" y="1070940"/>
          <a:ext cx="8882742" cy="5169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6" name="图片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3349" y="984428"/>
            <a:ext cx="1162521" cy="122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008" y="1238736"/>
            <a:ext cx="1284514" cy="150446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832" y="4248064"/>
            <a:ext cx="1472540" cy="109223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061" y="4791856"/>
            <a:ext cx="1677354" cy="1257182"/>
          </a:xfrm>
          <a:prstGeom prst="rect">
            <a:avLst/>
          </a:prstGeom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4357" y="3971888"/>
            <a:ext cx="1238992" cy="127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553" y="2058892"/>
            <a:ext cx="1532269" cy="1149202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0" y="5373597"/>
            <a:ext cx="2069183" cy="12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092"/>
          <p:cNvSpPr txBox="1">
            <a:spLocks noChangeArrowheads="1"/>
          </p:cNvSpPr>
          <p:nvPr/>
        </p:nvSpPr>
        <p:spPr bwMode="auto">
          <a:xfrm>
            <a:off x="190022" y="1075225"/>
            <a:ext cx="8784976" cy="1200329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 kern="0" dirty="0" smtClean="0">
                <a:solidFill>
                  <a:sysClr val="windowText" lastClr="000000"/>
                </a:solidFill>
                <a:latin typeface="Times New Roman" charset="0"/>
                <a:ea typeface="Times New Roman" charset="0"/>
                <a:cs typeface="Times New Roman" charset="0"/>
              </a:rPr>
              <a:t>An </a:t>
            </a:r>
            <a:r>
              <a:rPr lang="en-US" altLang="ko-KR" sz="2400" kern="0" dirty="0">
                <a:solidFill>
                  <a:sysClr val="windowText" lastClr="000000"/>
                </a:solidFill>
                <a:latin typeface="Times New Roman" charset="0"/>
                <a:ea typeface="Times New Roman" charset="0"/>
                <a:cs typeface="Times New Roman" charset="0"/>
              </a:rPr>
              <a:t>underground detector consisting of 18 </a:t>
            </a:r>
            <a:r>
              <a:rPr lang="en-US" altLang="ko-KR" sz="2400" kern="0" dirty="0" err="1">
                <a:solidFill>
                  <a:sysClr val="windowText" lastClr="000000"/>
                </a:solidFill>
                <a:latin typeface="Times New Roman" charset="0"/>
                <a:ea typeface="Times New Roman" charset="0"/>
                <a:cs typeface="Times New Roman" charset="0"/>
              </a:rPr>
              <a:t>kton</a:t>
            </a:r>
            <a:r>
              <a:rPr lang="en-US" altLang="ko-KR" sz="2400" kern="0" dirty="0">
                <a:solidFill>
                  <a:sysClr val="windowText" lastClr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ko-KR" sz="2400" kern="0" dirty="0" smtClean="0">
                <a:solidFill>
                  <a:sysClr val="windowText" lastClr="000000"/>
                </a:solidFill>
                <a:latin typeface="Times New Roman" charset="0"/>
                <a:ea typeface="Times New Roman" charset="0"/>
                <a:cs typeface="Times New Roman" charset="0"/>
              </a:rPr>
              <a:t>ultra-low </a:t>
            </a:r>
            <a:r>
              <a:rPr lang="en-US" altLang="ko-KR" sz="2400" kern="0" dirty="0">
                <a:solidFill>
                  <a:sysClr val="windowText" lastClr="000000"/>
                </a:solidFill>
                <a:latin typeface="Times New Roman" charset="0"/>
                <a:ea typeface="Times New Roman" charset="0"/>
                <a:cs typeface="Times New Roman" charset="0"/>
              </a:rPr>
              <a:t>radioactivity liquid scintillator &amp; 15,000 20” PMTs, at 50 km away from the </a:t>
            </a:r>
            <a:r>
              <a:rPr lang="en-US" altLang="ko-KR" sz="2400" kern="0" dirty="0" err="1">
                <a:solidFill>
                  <a:sysClr val="windowText" lastClr="000000"/>
                </a:solidFill>
                <a:latin typeface="Times New Roman" charset="0"/>
                <a:ea typeface="Times New Roman" charset="0"/>
                <a:cs typeface="Times New Roman" charset="0"/>
              </a:rPr>
              <a:t>Hanbit</a:t>
            </a:r>
            <a:r>
              <a:rPr lang="en-US" altLang="ko-KR" sz="2400" kern="0" dirty="0">
                <a:solidFill>
                  <a:sysClr val="windowText" lastClr="000000"/>
                </a:solidFill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altLang="ko-KR" sz="2400" kern="0" dirty="0" err="1">
                <a:solidFill>
                  <a:sysClr val="windowText" lastClr="000000"/>
                </a:solidFill>
                <a:latin typeface="Times New Roman" charset="0"/>
                <a:ea typeface="Times New Roman" charset="0"/>
                <a:cs typeface="Times New Roman" charset="0"/>
              </a:rPr>
              <a:t>Yonggwang</a:t>
            </a:r>
            <a:r>
              <a:rPr lang="en-US" altLang="ko-KR" sz="2400" kern="0" dirty="0">
                <a:solidFill>
                  <a:sysClr val="windowText" lastClr="000000"/>
                </a:solidFill>
                <a:latin typeface="Times New Roman" charset="0"/>
                <a:ea typeface="Times New Roman" charset="0"/>
                <a:cs typeface="Times New Roman" charset="0"/>
              </a:rPr>
              <a:t>) nuclear power plant</a:t>
            </a:r>
            <a:r>
              <a:rPr kumimoji="0" lang="en-US" altLang="ko-KR" sz="2200" kern="0" dirty="0" smtClean="0">
                <a:solidFill>
                  <a:sysClr val="windowText" lastClr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595"/>
            <a:ext cx="9144000" cy="1063977"/>
          </a:xfrm>
        </p:spPr>
        <p:txBody>
          <a:bodyPr/>
          <a:lstStyle/>
          <a:p>
            <a:r>
              <a:rPr lang="en-GB" dirty="0" smtClean="0"/>
              <a:t>RENO-50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 smtClean="0">
                <a:solidFill>
                  <a:srgbClr val="FFFFFF"/>
                </a:solidFill>
              </a:rPr>
              <a:t>Lepton-Photon, August 2017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M. Dracos IPHC/CNRS-Unistra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3DB99-0DE7-4C79-8EE2-CA57F7438BB2}" type="slidenum">
              <a:rPr lang="en-US" altLang="ja-JP" smtClean="0">
                <a:solidFill>
                  <a:srgbClr val="FFFFFF"/>
                </a:solidFill>
              </a:rPr>
              <a:pPr/>
              <a:t>38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0" name="Text Box 3092"/>
          <p:cNvSpPr txBox="1">
            <a:spLocks noChangeArrowheads="1"/>
          </p:cNvSpPr>
          <p:nvPr/>
        </p:nvSpPr>
        <p:spPr bwMode="auto">
          <a:xfrm>
            <a:off x="84922" y="2399658"/>
            <a:ext cx="2928484" cy="39703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ko-KR" sz="2400" b="1" kern="0" dirty="0" smtClean="0">
                <a:solidFill>
                  <a:sysClr val="windowText" lastClr="000000"/>
                </a:solidFill>
                <a:latin typeface="Times New Roman" charset="0"/>
                <a:ea typeface="Times New Roman" charset="0"/>
                <a:cs typeface="Times New Roman" charset="0"/>
              </a:rPr>
              <a:t>Goals</a:t>
            </a:r>
            <a:r>
              <a:rPr lang="en-US" altLang="ko-KR" sz="2200" kern="0" dirty="0" smtClean="0">
                <a:solidFill>
                  <a:sysClr val="windowText" lastClr="000000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355600" lvl="1" indent="-177800">
              <a:spcBef>
                <a:spcPts val="1200"/>
              </a:spcBef>
              <a:buFont typeface="Arial" charset="0"/>
              <a:buChar char="•"/>
            </a:pPr>
            <a:r>
              <a:rPr lang="en-US" altLang="ko-KR" sz="2200" dirty="0" smtClean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Determination </a:t>
            </a:r>
            <a:r>
              <a:rPr lang="en-US" altLang="ko-KR" sz="2200" dirty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of neutrino  mass </a:t>
            </a:r>
            <a:r>
              <a:rPr lang="en-US" altLang="ko-KR" sz="2200" dirty="0" smtClean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hierarchy</a:t>
            </a:r>
          </a:p>
          <a:p>
            <a:pPr marL="355600" lvl="1" indent="-177800">
              <a:spcBef>
                <a:spcPts val="1200"/>
              </a:spcBef>
              <a:buFont typeface="Arial" charset="0"/>
              <a:buChar char="•"/>
            </a:pPr>
            <a:r>
              <a:rPr lang="en-US" altLang="ko-KR" sz="2200" dirty="0" smtClean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High-precision </a:t>
            </a:r>
            <a:r>
              <a:rPr lang="en-US" altLang="ko-KR" sz="2200" dirty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measurement of </a:t>
            </a:r>
            <a:r>
              <a:rPr lang="el-GR" altLang="ko-KR" sz="2200" b="1" i="1" dirty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θ</a:t>
            </a:r>
            <a:r>
              <a:rPr lang="en-US" altLang="ja-JP" sz="2200" b="1" baseline="-25000" dirty="0" smtClean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12</a:t>
            </a:r>
            <a:r>
              <a:rPr lang="en-US" altLang="ko-KR" sz="2200" dirty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, </a:t>
            </a:r>
            <a:r>
              <a:rPr lang="el-GR" altLang="ko-KR" sz="2200" b="1" dirty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Δ</a:t>
            </a:r>
            <a:r>
              <a:rPr lang="en-US" altLang="ja-JP" sz="2200" b="1" dirty="0" smtClean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ja-JP" sz="2200" b="1" baseline="30000" dirty="0" smtClean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altLang="ja-JP" sz="2200" b="1" baseline="-25000" dirty="0" smtClean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21</a:t>
            </a:r>
            <a:r>
              <a:rPr lang="en-US" altLang="ko-KR" sz="2200" kern="0" dirty="0" smtClean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 </a:t>
            </a:r>
            <a:r>
              <a:rPr lang="en-US" altLang="ko-KR" sz="2200" dirty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and </a:t>
            </a:r>
            <a:r>
              <a:rPr lang="el-GR" altLang="ko-KR" sz="2200" b="1" dirty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Δ</a:t>
            </a:r>
            <a:r>
              <a:rPr lang="en-US" altLang="ja-JP" sz="2200" b="1" dirty="0" smtClean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ja-JP" sz="2200" b="1" baseline="30000" dirty="0" smtClean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altLang="ja-JP" sz="2200" b="1" baseline="-25000" dirty="0" smtClean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ee</a:t>
            </a:r>
            <a:r>
              <a:rPr lang="en-US" altLang="ko-KR" sz="2200" kern="0" dirty="0" smtClean="0">
                <a:solidFill>
                  <a:srgbClr val="CCCCFF">
                    <a:lumMod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 </a:t>
            </a:r>
          </a:p>
          <a:p>
            <a:pPr marL="355600" lvl="1" indent="-177800">
              <a:spcBef>
                <a:spcPts val="1200"/>
              </a:spcBef>
              <a:buFont typeface="Arial" charset="0"/>
              <a:buChar char="•"/>
            </a:pPr>
            <a:r>
              <a:rPr lang="en-US" altLang="ko-KR" sz="2200" kern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Supernova </a:t>
            </a:r>
            <a:r>
              <a:rPr lang="en-US" altLang="ko-KR" sz="2200" kern="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neutrino, Geo-neutrino and solar </a:t>
            </a:r>
            <a:r>
              <a:rPr lang="en-US" altLang="ko-KR" sz="2200" kern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neutrino</a:t>
            </a:r>
            <a:endParaRPr lang="en-US" altLang="ko-KR" sz="2200" kern="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  <a:sym typeface="Wingdings" pitchFamily="2" charset="2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124200" y="2384284"/>
            <a:ext cx="5984305" cy="4429091"/>
            <a:chOff x="0" y="72008"/>
            <a:chExt cx="9108505" cy="6741368"/>
          </a:xfrm>
        </p:grpSpPr>
        <p:grpSp>
          <p:nvGrpSpPr>
            <p:cNvPr id="42" name="그룹 47"/>
            <p:cNvGrpSpPr/>
            <p:nvPr/>
          </p:nvGrpSpPr>
          <p:grpSpPr>
            <a:xfrm>
              <a:off x="0" y="72008"/>
              <a:ext cx="9108504" cy="6701357"/>
              <a:chOff x="0" y="72008"/>
              <a:chExt cx="9108504" cy="6701357"/>
            </a:xfrm>
          </p:grpSpPr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V="1">
                <a:off x="3608901" y="72008"/>
                <a:ext cx="5499603" cy="6669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7" name="그룹 22"/>
              <p:cNvGrpSpPr/>
              <p:nvPr/>
            </p:nvGrpSpPr>
            <p:grpSpPr>
              <a:xfrm>
                <a:off x="0" y="188640"/>
                <a:ext cx="4119543" cy="2808312"/>
                <a:chOff x="0" y="188640"/>
                <a:chExt cx="4894251" cy="3456384"/>
              </a:xfrm>
            </p:grpSpPr>
            <p:pic>
              <p:nvPicPr>
                <p:cNvPr id="57" name="그림 1" descr="영광원전위성사진001.jpg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88640"/>
                  <a:ext cx="4894251" cy="3456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835053" y="3113273"/>
                  <a:ext cx="1800201" cy="490077"/>
                </a:xfrm>
                <a:prstGeom prst="rect">
                  <a:avLst/>
                </a:prstGeom>
                <a:noFill/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fontAlgn="auto" latinLnBrk="0">
                    <a:spcBef>
                      <a:spcPct val="50000"/>
                    </a:spcBef>
                    <a:spcAft>
                      <a:spcPts val="0"/>
                    </a:spcAft>
                  </a:pPr>
                  <a:r>
                    <a:rPr kumimoji="0" lang="en-US" altLang="ko-KR" sz="1100" dirty="0">
                      <a:solidFill>
                        <a:srgbClr val="FFFFFF"/>
                      </a:solidFill>
                      <a:latin typeface="Arial" pitchFamily="34" charset="0"/>
                      <a:ea typeface="굴림" pitchFamily="50" charset="-127"/>
                    </a:rPr>
                    <a:t>Far Detector</a:t>
                  </a:r>
                </a:p>
              </p:txBody>
            </p:sp>
            <p:pic>
              <p:nvPicPr>
                <p:cNvPr id="59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17262" y="3180512"/>
                  <a:ext cx="186461" cy="2629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7123" y="770439"/>
                  <a:ext cx="186461" cy="2629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41017" y="277265"/>
                  <a:ext cx="2034525" cy="490077"/>
                </a:xfrm>
                <a:prstGeom prst="rect">
                  <a:avLst/>
                </a:prstGeom>
                <a:noFill/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fontAlgn="auto" latinLnBrk="0">
                    <a:spcBef>
                      <a:spcPct val="50000"/>
                    </a:spcBef>
                    <a:spcAft>
                      <a:spcPts val="0"/>
                    </a:spcAft>
                  </a:pPr>
                  <a:r>
                    <a:rPr kumimoji="0" lang="en-US" altLang="ko-KR" sz="1100" dirty="0">
                      <a:solidFill>
                        <a:srgbClr val="FFFFFF"/>
                      </a:solidFill>
                      <a:latin typeface="Arial" pitchFamily="34" charset="0"/>
                      <a:ea typeface="굴림" pitchFamily="50" charset="-127"/>
                    </a:rPr>
                    <a:t>Near Detector</a:t>
                  </a:r>
                </a:p>
              </p:txBody>
            </p:sp>
            <p:sp>
              <p:nvSpPr>
                <p:cNvPr id="62" name="Oval 9"/>
                <p:cNvSpPr>
                  <a:spLocks noChangeArrowheads="1"/>
                </p:cNvSpPr>
                <p:nvPr/>
              </p:nvSpPr>
              <p:spPr bwMode="auto">
                <a:xfrm>
                  <a:off x="1148703" y="1767710"/>
                  <a:ext cx="127684" cy="124659"/>
                </a:xfrm>
                <a:prstGeom prst="ellipse">
                  <a:avLst/>
                </a:prstGeom>
                <a:solidFill>
                  <a:srgbClr val="FFFF00"/>
                </a:solidFill>
                <a:ln w="222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100">
                    <a:solidFill>
                      <a:srgbClr val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auto">
                <a:xfrm>
                  <a:off x="1489194" y="1518392"/>
                  <a:ext cx="127684" cy="124659"/>
                </a:xfrm>
                <a:prstGeom prst="ellipse">
                  <a:avLst/>
                </a:prstGeom>
                <a:solidFill>
                  <a:srgbClr val="FFFF00"/>
                </a:solidFill>
                <a:ln w="222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100">
                    <a:solidFill>
                      <a:srgbClr val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64" name="Oval 9"/>
                <p:cNvSpPr>
                  <a:spLocks noChangeArrowheads="1"/>
                </p:cNvSpPr>
                <p:nvPr/>
              </p:nvSpPr>
              <p:spPr bwMode="auto">
                <a:xfrm>
                  <a:off x="1787123" y="1310627"/>
                  <a:ext cx="127684" cy="124659"/>
                </a:xfrm>
                <a:prstGeom prst="ellipse">
                  <a:avLst/>
                </a:prstGeom>
                <a:solidFill>
                  <a:srgbClr val="FFFF00"/>
                </a:solidFill>
                <a:ln w="222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100">
                    <a:solidFill>
                      <a:srgbClr val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65" name="Oval 9"/>
                <p:cNvSpPr>
                  <a:spLocks noChangeArrowheads="1"/>
                </p:cNvSpPr>
                <p:nvPr/>
              </p:nvSpPr>
              <p:spPr bwMode="auto">
                <a:xfrm>
                  <a:off x="2127614" y="1061309"/>
                  <a:ext cx="127684" cy="124659"/>
                </a:xfrm>
                <a:prstGeom prst="ellipse">
                  <a:avLst/>
                </a:prstGeom>
                <a:solidFill>
                  <a:srgbClr val="FFFF00"/>
                </a:solidFill>
                <a:ln w="222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100">
                    <a:solidFill>
                      <a:srgbClr val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66" name="Oval 9"/>
                <p:cNvSpPr>
                  <a:spLocks noChangeArrowheads="1"/>
                </p:cNvSpPr>
                <p:nvPr/>
              </p:nvSpPr>
              <p:spPr bwMode="auto">
                <a:xfrm>
                  <a:off x="2510667" y="811992"/>
                  <a:ext cx="127684" cy="124659"/>
                </a:xfrm>
                <a:prstGeom prst="ellipse">
                  <a:avLst/>
                </a:prstGeom>
                <a:solidFill>
                  <a:srgbClr val="FFFF00"/>
                </a:solidFill>
                <a:ln w="222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100">
                    <a:solidFill>
                      <a:srgbClr val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67" name="Oval 9"/>
                <p:cNvSpPr>
                  <a:spLocks noChangeArrowheads="1"/>
                </p:cNvSpPr>
                <p:nvPr/>
              </p:nvSpPr>
              <p:spPr bwMode="auto">
                <a:xfrm>
                  <a:off x="2851158" y="562674"/>
                  <a:ext cx="127684" cy="124659"/>
                </a:xfrm>
                <a:prstGeom prst="ellipse">
                  <a:avLst/>
                </a:prstGeom>
                <a:solidFill>
                  <a:srgbClr val="FFFF00"/>
                </a:solidFill>
                <a:ln w="222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100">
                    <a:solidFill>
                      <a:srgbClr val="000000"/>
                    </a:solidFill>
                    <a:latin typeface="맑은 고딕"/>
                    <a:ea typeface="맑은 고딕"/>
                  </a:endParaRPr>
                </a:p>
              </p:txBody>
            </p:sp>
            <p:cxnSp>
              <p:nvCxnSpPr>
                <p:cNvPr id="68" name="직선 연결선 2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1609509" y="1304234"/>
                  <a:ext cx="2278598" cy="1736908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</p:spPr>
            </p:cxnSp>
          </p:grpSp>
          <p:sp>
            <p:nvSpPr>
              <p:cNvPr id="48" name="타원 23"/>
              <p:cNvSpPr/>
              <p:nvPr/>
            </p:nvSpPr>
            <p:spPr>
              <a:xfrm>
                <a:off x="4427984" y="4293096"/>
                <a:ext cx="216024" cy="21602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1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9" name="직선 연결선 26"/>
              <p:cNvCxnSpPr/>
              <p:nvPr/>
            </p:nvCxnSpPr>
            <p:spPr bwMode="auto">
              <a:xfrm>
                <a:off x="216024" y="2996952"/>
                <a:ext cx="4211960" cy="140415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직선 연결선 29"/>
              <p:cNvCxnSpPr/>
              <p:nvPr/>
            </p:nvCxnSpPr>
            <p:spPr bwMode="auto">
              <a:xfrm>
                <a:off x="4139952" y="2996952"/>
                <a:ext cx="319668" cy="132778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51" name="Picture 7" descr="RENO로고-2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256" y="2996952"/>
                <a:ext cx="1763688" cy="668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2" name="그룹 37"/>
              <p:cNvGrpSpPr/>
              <p:nvPr/>
            </p:nvGrpSpPr>
            <p:grpSpPr>
              <a:xfrm>
                <a:off x="35496" y="4581128"/>
                <a:ext cx="3528392" cy="2192237"/>
                <a:chOff x="35496" y="4581128"/>
                <a:chExt cx="3528392" cy="2192237"/>
              </a:xfrm>
            </p:grpSpPr>
            <p:sp>
              <p:nvSpPr>
                <p:cNvPr id="55" name="Rectangle 2"/>
                <p:cNvSpPr>
                  <a:spLocks noChangeArrowheads="1"/>
                </p:cNvSpPr>
                <p:nvPr/>
              </p:nvSpPr>
              <p:spPr bwMode="auto">
                <a:xfrm>
                  <a:off x="539552" y="4581128"/>
                  <a:ext cx="2232248" cy="531242"/>
                </a:xfrm>
                <a:prstGeom prst="rect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b="1" dirty="0" smtClean="0">
                      <a:solidFill>
                        <a:srgbClr val="000000"/>
                      </a:solidFill>
                      <a:latin typeface="Arial" charset="0"/>
                      <a:ea typeface="맑은 고딕"/>
                    </a:rPr>
                    <a:t>RENO-50</a:t>
                  </a:r>
                  <a:endParaRPr kumimoji="0" lang="en-US" altLang="ko-KR" b="1" dirty="0">
                    <a:solidFill>
                      <a:srgbClr val="000000"/>
                    </a:solidFill>
                    <a:latin typeface="Arial" charset="0"/>
                    <a:ea typeface="맑은 고딕"/>
                  </a:endParaRPr>
                </a:p>
              </p:txBody>
            </p:sp>
            <p:sp>
              <p:nvSpPr>
                <p:cNvPr id="56" name="Text Box 3092"/>
                <p:cNvSpPr txBox="1">
                  <a:spLocks noChangeArrowheads="1"/>
                </p:cNvSpPr>
                <p:nvPr/>
              </p:nvSpPr>
              <p:spPr bwMode="auto">
                <a:xfrm>
                  <a:off x="35496" y="5157192"/>
                  <a:ext cx="3528392" cy="1616173"/>
                </a:xfrm>
                <a:prstGeom prst="rect">
                  <a:avLst/>
                </a:prstGeom>
                <a:solidFill>
                  <a:srgbClr val="3333CC">
                    <a:lumMod val="20000"/>
                    <a:lumOff val="80000"/>
                  </a:srgb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fontAlgn="auto" latinLnBrk="0">
                    <a:spcBef>
                      <a:spcPct val="50000"/>
                    </a:spcBef>
                    <a:spcAft>
                      <a:spcPts val="0"/>
                    </a:spcAft>
                  </a:pPr>
                  <a:r>
                    <a:rPr kumimoji="0" lang="en-US" altLang="ja-JP" sz="1400" b="1" kern="0" dirty="0" smtClean="0">
                      <a:solidFill>
                        <a:sysClr val="windowText" lastClr="000000"/>
                      </a:solidFill>
                      <a:latin typeface="Arial" pitchFamily="34" charset="0"/>
                      <a:ea typeface="ＭＳ Ｐゴシック"/>
                      <a:cs typeface="Arial" pitchFamily="34" charset="0"/>
                    </a:rPr>
                    <a:t>18 </a:t>
                  </a:r>
                  <a:r>
                    <a:rPr kumimoji="0" lang="en-US" altLang="ja-JP" sz="1400" b="1" kern="0" dirty="0" err="1" smtClean="0">
                      <a:solidFill>
                        <a:sysClr val="windowText" lastClr="000000"/>
                      </a:solidFill>
                      <a:latin typeface="Arial" pitchFamily="34" charset="0"/>
                      <a:ea typeface="ＭＳ Ｐゴシック"/>
                      <a:cs typeface="Arial" pitchFamily="34" charset="0"/>
                    </a:rPr>
                    <a:t>kton</a:t>
                  </a:r>
                  <a:r>
                    <a:rPr kumimoji="0" lang="en-US" altLang="ja-JP" sz="1400" b="1" kern="0" dirty="0" smtClean="0">
                      <a:solidFill>
                        <a:sysClr val="windowText" lastClr="000000"/>
                      </a:solidFill>
                      <a:latin typeface="Arial" pitchFamily="34" charset="0"/>
                      <a:ea typeface="ＭＳ Ｐゴシック"/>
                      <a:cs typeface="Arial" pitchFamily="34" charset="0"/>
                    </a:rPr>
                    <a:t> LS Detector       ~47 km from YG reactors </a:t>
                  </a:r>
                </a:p>
                <a:p>
                  <a:pPr algn="ctr" fontAlgn="auto" latinLnBrk="0">
                    <a:spcBef>
                      <a:spcPct val="50000"/>
                    </a:spcBef>
                    <a:spcAft>
                      <a:spcPts val="0"/>
                    </a:spcAft>
                  </a:pPr>
                  <a:r>
                    <a:rPr kumimoji="0" lang="en-US" altLang="ja-JP" sz="1400" b="1" kern="0" dirty="0" smtClean="0">
                      <a:solidFill>
                        <a:srgbClr val="000000"/>
                      </a:solidFill>
                      <a:latin typeface="Arial" pitchFamily="34" charset="0"/>
                      <a:ea typeface="MS PGothic" pitchFamily="34" charset="-128"/>
                    </a:rPr>
                    <a:t>Mt. </a:t>
                  </a:r>
                  <a:r>
                    <a:rPr kumimoji="0" lang="en-US" altLang="ja-JP" sz="1400" b="1" kern="0" dirty="0" err="1" smtClean="0">
                      <a:solidFill>
                        <a:srgbClr val="000000"/>
                      </a:solidFill>
                      <a:latin typeface="Arial" pitchFamily="34" charset="0"/>
                      <a:ea typeface="MS PGothic" pitchFamily="34" charset="-128"/>
                    </a:rPr>
                    <a:t>Guemseong</a:t>
                  </a:r>
                  <a:r>
                    <a:rPr kumimoji="0" lang="en-US" altLang="ja-JP" sz="1400" b="1" kern="0" dirty="0" smtClean="0">
                      <a:solidFill>
                        <a:srgbClr val="000000"/>
                      </a:solidFill>
                      <a:latin typeface="Arial" pitchFamily="34" charset="0"/>
                      <a:ea typeface="MS PGothic" pitchFamily="34" charset="-128"/>
                    </a:rPr>
                    <a:t> (450 m) ~900 </a:t>
                  </a:r>
                  <a:r>
                    <a:rPr kumimoji="0" lang="en-US" altLang="ja-JP" sz="1400" b="1" kern="0" dirty="0" err="1" smtClean="0">
                      <a:solidFill>
                        <a:srgbClr val="000000"/>
                      </a:solidFill>
                      <a:latin typeface="Arial" pitchFamily="34" charset="0"/>
                      <a:ea typeface="MS PGothic" pitchFamily="34" charset="-128"/>
                    </a:rPr>
                    <a:t>m.w.e</a:t>
                  </a:r>
                  <a:r>
                    <a:rPr kumimoji="0" lang="en-US" altLang="ja-JP" sz="1400" b="1" kern="0" dirty="0" smtClean="0">
                      <a:solidFill>
                        <a:srgbClr val="000000"/>
                      </a:solidFill>
                      <a:latin typeface="Arial" pitchFamily="34" charset="0"/>
                      <a:ea typeface="MS PGothic" pitchFamily="34" charset="-128"/>
                    </a:rPr>
                    <a:t>. overburden</a:t>
                  </a:r>
                </a:p>
              </p:txBody>
            </p:sp>
          </p:grpSp>
          <p:cxnSp>
            <p:nvCxnSpPr>
              <p:cNvPr id="53" name="직선 연결선 38"/>
              <p:cNvCxnSpPr/>
              <p:nvPr/>
            </p:nvCxnSpPr>
            <p:spPr bwMode="auto">
              <a:xfrm>
                <a:off x="2771800" y="4581128"/>
                <a:ext cx="2088232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직선 연결선 41"/>
              <p:cNvCxnSpPr/>
              <p:nvPr/>
            </p:nvCxnSpPr>
            <p:spPr bwMode="auto">
              <a:xfrm flipV="1">
                <a:off x="3635896" y="4941168"/>
                <a:ext cx="1296144" cy="172819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3" name="TextBox 42"/>
            <p:cNvSpPr txBox="1"/>
            <p:nvPr/>
          </p:nvSpPr>
          <p:spPr>
            <a:xfrm>
              <a:off x="320900" y="3140968"/>
              <a:ext cx="1865139" cy="42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200" b="1" dirty="0" smtClean="0">
                  <a:solidFill>
                    <a:srgbClr val="0033CC"/>
                  </a:solidFill>
                  <a:latin typeface="Calibri"/>
                  <a:ea typeface="ＭＳ Ｐゴシック"/>
                </a:rPr>
                <a:t>(NEAR Detector)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20943" y="4181019"/>
              <a:ext cx="1693860" cy="42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200" b="1" dirty="0" smtClean="0">
                  <a:solidFill>
                    <a:srgbClr val="0033CC"/>
                  </a:solidFill>
                  <a:latin typeface="Calibri"/>
                  <a:ea typeface="ＭＳ Ｐゴシック"/>
                </a:rPr>
                <a:t>(FAR Detector)</a:t>
              </a:r>
            </a:p>
          </p:txBody>
        </p:sp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501" y="4401108"/>
              <a:ext cx="3658004" cy="2412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30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19"/>
          <p:cNvGrpSpPr>
            <a:grpSpLocks/>
          </p:cNvGrpSpPr>
          <p:nvPr/>
        </p:nvGrpSpPr>
        <p:grpSpPr bwMode="auto">
          <a:xfrm>
            <a:off x="323528" y="1011812"/>
            <a:ext cx="8496944" cy="2017753"/>
            <a:chOff x="468313" y="2348880"/>
            <a:chExt cx="8280400" cy="2018056"/>
          </a:xfrm>
        </p:grpSpPr>
        <p:sp>
          <p:nvSpPr>
            <p:cNvPr id="7" name="Text Box 28"/>
            <p:cNvSpPr txBox="1">
              <a:spLocks noChangeArrowheads="1"/>
            </p:cNvSpPr>
            <p:nvPr/>
          </p:nvSpPr>
          <p:spPr bwMode="auto">
            <a:xfrm>
              <a:off x="468313" y="2348880"/>
              <a:ext cx="8280400" cy="50331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000" b="1" kern="0" dirty="0" smtClean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 Develop LS purification methods → obtained  att. length of ~25</a:t>
              </a:r>
              <a:r>
                <a:rPr kumimoji="0" lang="el-GR" altLang="ko-KR" sz="2000" b="1" kern="0" dirty="0" smtClean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2000" b="1" kern="0" dirty="0" smtClean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m</a:t>
              </a:r>
              <a:endParaRPr kumimoji="0" lang="ko-KR" altLang="en-US" sz="2000" b="1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8" name="Text Box 29"/>
            <p:cNvSpPr txBox="1">
              <a:spLocks noChangeArrowheads="1"/>
            </p:cNvSpPr>
            <p:nvPr/>
          </p:nvSpPr>
          <p:spPr bwMode="auto">
            <a:xfrm>
              <a:off x="468313" y="2843213"/>
              <a:ext cx="8280400" cy="152372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60363" indent="-360363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500" kern="0" dirty="0" smtClean="0">
                <a:solidFill>
                  <a:srgbClr val="003300"/>
                </a:solidFill>
              </a:endParaRPr>
            </a:p>
            <a:p>
              <a:pPr marL="360363" indent="-360363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2000" kern="0" dirty="0" smtClean="0">
                  <a:solidFill>
                    <a:srgbClr val="0033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ko-KR" altLang="en-US" sz="2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 </a:t>
              </a:r>
              <a:r>
                <a:rPr kumimoji="0" lang="en-US" altLang="ko-KR" sz="22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Removal </a:t>
              </a:r>
              <a:r>
                <a:rPr kumimoji="0" lang="en-US" altLang="ko-KR" sz="2200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of LS impurities to obtain attenuation length of </a:t>
              </a:r>
              <a:r>
                <a:rPr kumimoji="0" lang="en-US" altLang="ko-KR" sz="2200" kern="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~25 </a:t>
              </a:r>
              <a:r>
                <a:rPr kumimoji="0" lang="en-US" altLang="ko-KR" sz="2200" kern="0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m</a:t>
              </a:r>
            </a:p>
            <a:p>
              <a:pPr marL="360363" indent="-360363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200" kern="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 </a:t>
              </a:r>
              <a:r>
                <a:rPr kumimoji="0" lang="en-US" altLang="ko-KR" sz="2200" kern="0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   </a:t>
              </a:r>
              <a:r>
                <a:rPr kumimoji="0" lang="en-US" altLang="ko-KR" sz="2200" kern="0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(successful!)</a:t>
              </a:r>
            </a:p>
            <a:p>
              <a:pPr marL="360363" indent="-360363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 </a:t>
              </a:r>
              <a:r>
                <a:rPr kumimoji="0" lang="ko-KR" altLang="en-US" sz="2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 </a:t>
              </a:r>
              <a:r>
                <a:rPr kumimoji="0" lang="en-US" altLang="ko-KR" sz="22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Reduction </a:t>
              </a:r>
              <a:r>
                <a:rPr kumimoji="0" lang="en-US" altLang="ko-KR" sz="2200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of LS radioactivity to </a:t>
              </a:r>
              <a:r>
                <a:rPr kumimoji="0" lang="en-US" altLang="ko-KR" sz="2200" kern="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10</a:t>
              </a:r>
              <a:r>
                <a:rPr kumimoji="0" lang="en-US" altLang="ko-KR" sz="2200" kern="0" baseline="3000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-16</a:t>
              </a:r>
              <a:r>
                <a:rPr kumimoji="0" lang="en-US" altLang="ko-KR" sz="2200" kern="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 g/g </a:t>
              </a:r>
              <a:r>
                <a:rPr kumimoji="0" lang="en-US" altLang="ko-KR" sz="2200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of U and </a:t>
              </a:r>
              <a:r>
                <a:rPr kumimoji="0" lang="en-US" altLang="ko-KR" sz="2200" kern="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Th</a:t>
              </a:r>
              <a:r>
                <a:rPr kumimoji="0" lang="en-US" altLang="ko-KR" sz="2200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 </a:t>
              </a:r>
              <a:endParaRPr kumimoji="0" lang="en-US" altLang="ko-KR" sz="22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endParaRPr>
            </a:p>
            <a:p>
              <a:pPr marL="360363" indent="-360363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200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 </a:t>
              </a:r>
              <a:r>
                <a:rPr kumimoji="0" lang="en-US" altLang="ko-KR" sz="22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   (neutron activation in progress)</a:t>
              </a:r>
              <a:endParaRPr kumimoji="0" lang="en-US" altLang="ko-KR" sz="2200" kern="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  <a:sym typeface="Wingdings" pitchFamily="2" charset="2"/>
              </a:endParaRPr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R&amp;D </a:t>
            </a:r>
            <a:r>
              <a:rPr lang="en-GB" dirty="0" smtClean="0"/>
              <a:t>and current status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ja-JP" smtClean="0">
                <a:solidFill>
                  <a:srgbClr val="FFFFFF"/>
                </a:solidFill>
              </a:rPr>
              <a:t>Lepton-Photon, August 2017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FFFFFF"/>
                </a:solidFill>
              </a:rPr>
              <a:t>M. Dracos IPHC/CNRS-Unistra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3DB99-0DE7-4C79-8EE2-CA57F7438BB2}" type="slidenum">
              <a:rPr lang="en-US" altLang="ja-JP" smtClean="0">
                <a:solidFill>
                  <a:srgbClr val="FFFFFF"/>
                </a:solidFill>
              </a:rPr>
              <a:pPr/>
              <a:t>39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323528" y="3097206"/>
            <a:ext cx="8496944" cy="50323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Measurement of radioactivity for the detector materials</a:t>
            </a:r>
            <a:endParaRPr kumimoji="0" lang="ko-KR" altLang="en-US" sz="2000" b="1" kern="0" dirty="0">
              <a:solidFill>
                <a:sysClr val="window" lastClr="FFFFFF"/>
              </a:solidFill>
            </a:endParaRP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179512" y="6310507"/>
            <a:ext cx="8784976" cy="50323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000" b="1" kern="0" dirty="0" smtClean="0">
                <a:solidFill>
                  <a:sysClr val="window" lastClr="FFFFFF"/>
                </a:solidFill>
                <a:latin typeface="Arial" pitchFamily="34" charset="0"/>
                <a:ea typeface="바탕체"/>
                <a:cs typeface="Arial" pitchFamily="34" charset="0"/>
              </a:rPr>
              <a:t>※</a:t>
            </a:r>
            <a:r>
              <a:rPr kumimoji="0" lang="en-US" altLang="ko-KR" sz="2000" b="1" kern="0" dirty="0" smtClean="0">
                <a:solidFill>
                  <a:sysClr val="window" lastClr="FFFFFF"/>
                </a:solidFill>
                <a:latin typeface="바탕체"/>
                <a:ea typeface="바탕체"/>
                <a:cs typeface="Arial" pitchFamily="34" charset="0"/>
              </a:rPr>
              <a:t>※※ </a:t>
            </a:r>
            <a:r>
              <a:rPr kumimoji="0" lang="en-US" altLang="ko-KR" sz="20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Use the remained R&amp;D money for the T2HKK</a:t>
            </a:r>
            <a:r>
              <a:rPr kumimoji="0" lang="en-US" altLang="ko-KR" sz="20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0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R&amp;D project </a:t>
            </a:r>
            <a:endParaRPr kumimoji="0" lang="ko-KR" altLang="en-US" sz="2000" b="1" kern="0" dirty="0">
              <a:solidFill>
                <a:sysClr val="window" lastClr="FFFFFF"/>
              </a:solidFill>
            </a:endParaRPr>
          </a:p>
        </p:txBody>
      </p:sp>
      <p:sp>
        <p:nvSpPr>
          <p:cNvPr id="15" name="Text Box 3092"/>
          <p:cNvSpPr txBox="1">
            <a:spLocks noChangeArrowheads="1"/>
          </p:cNvSpPr>
          <p:nvPr/>
        </p:nvSpPr>
        <p:spPr bwMode="auto">
          <a:xfrm>
            <a:off x="179512" y="3653782"/>
            <a:ext cx="8784976" cy="27238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charset="0"/>
              <a:buChar char="•"/>
            </a:pPr>
            <a:r>
              <a:rPr kumimoji="0" lang="en-US" altLang="ko-KR" sz="24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Current </a:t>
            </a:r>
            <a:r>
              <a:rPr lang="en-US" altLang="ko-KR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Status</a:t>
            </a:r>
            <a:r>
              <a:rPr lang="en-US" altLang="ko-KR" sz="2200" kern="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altLang="ko-KR" sz="22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R&amp;D </a:t>
            </a:r>
            <a:r>
              <a:rPr lang="en-US" altLang="ko-KR" sz="22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efforts supported</a:t>
            </a:r>
            <a:r>
              <a:rPr lang="en-US" altLang="ko-KR" sz="2200" kern="0" dirty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 by the Samsung Science (US $2M for 3 years of 2015-2017) </a:t>
            </a:r>
            <a:r>
              <a:rPr lang="en-US" altLang="ko-KR" sz="2200" kern="0" dirty="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&amp; Technology </a:t>
            </a:r>
            <a:r>
              <a:rPr lang="en-US" altLang="ko-KR" sz="2200" kern="0" dirty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Foundation (</a:t>
            </a:r>
            <a:r>
              <a:rPr lang="en-US" altLang="ko-KR" sz="2200" kern="0" dirty="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2012-2016).</a:t>
            </a:r>
          </a:p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altLang="ko-KR" sz="2200" dirty="0">
                <a:latin typeface="Arial" pitchFamily="34" charset="0"/>
                <a:ea typeface="굴림" pitchFamily="50" charset="-127"/>
                <a:sym typeface="Wingdings" pitchFamily="2" charset="2"/>
              </a:rPr>
              <a:t>E</a:t>
            </a:r>
            <a:r>
              <a:rPr lang="en-US" altLang="ko-KR" sz="2200" dirty="0" smtClean="0">
                <a:latin typeface="Arial" pitchFamily="34" charset="0"/>
                <a:ea typeface="굴림" pitchFamily="50" charset="-127"/>
                <a:sym typeface="Wingdings" pitchFamily="2" charset="2"/>
              </a:rPr>
              <a:t>fforts on </a:t>
            </a:r>
            <a:r>
              <a:rPr lang="en-US" altLang="ko-KR" sz="2200" dirty="0">
                <a:latin typeface="Arial" pitchFamily="34" charset="0"/>
                <a:ea typeface="굴림" pitchFamily="50" charset="-127"/>
                <a:sym typeface="Wingdings" pitchFamily="2" charset="2"/>
              </a:rPr>
              <a:t>obtaining </a:t>
            </a:r>
            <a:r>
              <a:rPr lang="en-US" altLang="ko-KR" sz="2200" dirty="0" smtClean="0">
                <a:latin typeface="Arial" pitchFamily="34" charset="0"/>
                <a:ea typeface="굴림" pitchFamily="50" charset="-127"/>
                <a:sym typeface="Wingdings" pitchFamily="2" charset="2"/>
              </a:rPr>
              <a:t>a full construction </a:t>
            </a:r>
            <a:r>
              <a:rPr lang="en-US" altLang="ko-KR" sz="2200" dirty="0">
                <a:latin typeface="Arial" pitchFamily="34" charset="0"/>
                <a:ea typeface="굴림" pitchFamily="50" charset="-127"/>
                <a:sym typeface="Wingdings" pitchFamily="2" charset="2"/>
              </a:rPr>
              <a:t>fund</a:t>
            </a:r>
            <a:r>
              <a:rPr lang="en-US" altLang="ko-KR" sz="2200" kern="0" dirty="0"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 </a:t>
            </a:r>
            <a:r>
              <a:rPr lang="en-US" altLang="ko-KR" sz="2200" kern="0" dirty="0" smtClean="0"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failed.</a:t>
            </a:r>
          </a:p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altLang="ko-KR" sz="2200" b="1" kern="0" dirty="0" smtClean="0">
                <a:solidFill>
                  <a:srgbClr val="FF0000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Stop </a:t>
            </a:r>
            <a:r>
              <a:rPr lang="en-US" altLang="ko-KR" sz="2200" b="1" kern="0" dirty="0">
                <a:solidFill>
                  <a:srgbClr val="FF0000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the RENO-50 effort</a:t>
            </a:r>
            <a:r>
              <a:rPr lang="en-US" altLang="ko-KR" sz="2200" kern="0" dirty="0"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 and pursue the second </a:t>
            </a:r>
            <a:r>
              <a:rPr lang="en-US" altLang="ko-KR" sz="2200" kern="0" dirty="0" smtClean="0"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detector of Hyper-</a:t>
            </a:r>
            <a:r>
              <a:rPr lang="en-US" altLang="ko-KR" sz="2200" kern="0" dirty="0" err="1" smtClean="0"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Kamiokande</a:t>
            </a:r>
            <a:r>
              <a:rPr lang="en-US" altLang="ko-KR" sz="2200" kern="0" dirty="0" smtClean="0"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 </a:t>
            </a:r>
            <a:r>
              <a:rPr lang="en-US" altLang="ko-KR" sz="2200" kern="0" dirty="0"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in Korea (KNO: Korean Neutrino Observatory)</a:t>
            </a:r>
            <a:r>
              <a:rPr kumimoji="0" lang="en-US" altLang="ko-KR" sz="2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 </a:t>
            </a:r>
            <a:r>
              <a:rPr kumimoji="0" lang="en-US" altLang="ko-KR" sz="22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                                         </a:t>
            </a:r>
            <a:endParaRPr kumimoji="0" lang="en-US" altLang="ko-KR" sz="2200" kern="0" dirty="0" smtClean="0">
              <a:solidFill>
                <a:srgbClr val="000000"/>
              </a:solidFill>
              <a:latin typeface="Arial" pitchFamily="34" charset="0"/>
              <a:ea typeface="굴림" pitchFamily="50" charset="-127"/>
              <a:cs typeface="Arial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336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xfrm>
            <a:off x="1240221" y="9595"/>
            <a:ext cx="7018746" cy="902272"/>
          </a:xfrm>
          <a:ln/>
        </p:spPr>
        <p:txBody>
          <a:bodyPr rIns="132080">
            <a:noAutofit/>
          </a:bodyPr>
          <a:lstStyle/>
          <a:p>
            <a:r>
              <a:rPr lang="en-US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Present </a:t>
            </a:r>
            <a:r>
              <a:rPr lang="en-US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measurements</a:t>
            </a:r>
            <a:endParaRPr lang="en-US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IPHC/CNRS-Unistra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pic>
        <p:nvPicPr>
          <p:cNvPr id="31814" name="Picture 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29" y="5190998"/>
            <a:ext cx="224472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815" name="Rectangle 71"/>
          <p:cNvSpPr>
            <a:spLocks/>
          </p:cNvSpPr>
          <p:nvPr/>
        </p:nvSpPr>
        <p:spPr bwMode="auto">
          <a:xfrm>
            <a:off x="164366" y="4845400"/>
            <a:ext cx="24399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We can then write:</a:t>
            </a:r>
          </a:p>
        </p:txBody>
      </p:sp>
      <p:sp>
        <p:nvSpPr>
          <p:cNvPr id="31745" name="Line 1"/>
          <p:cNvSpPr>
            <a:spLocks noChangeShapeType="1"/>
          </p:cNvSpPr>
          <p:nvPr/>
        </p:nvSpPr>
        <p:spPr bwMode="auto">
          <a:xfrm>
            <a:off x="4770257" y="4894679"/>
            <a:ext cx="0" cy="76665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46" name="Line 2"/>
          <p:cNvSpPr>
            <a:spLocks noChangeShapeType="1"/>
          </p:cNvSpPr>
          <p:nvPr/>
        </p:nvSpPr>
        <p:spPr bwMode="auto">
          <a:xfrm flipH="1">
            <a:off x="4770257" y="4467605"/>
            <a:ext cx="2966" cy="34254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4770257" y="3164140"/>
            <a:ext cx="0" cy="120707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H="1">
            <a:off x="4365426" y="1918508"/>
            <a:ext cx="2966" cy="396229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rot="10800000" flipH="1">
            <a:off x="4239381" y="3131516"/>
            <a:ext cx="240229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rot="10800000" flipH="1">
            <a:off x="4239381" y="4433498"/>
            <a:ext cx="240229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 rot="10800000" flipH="1">
            <a:off x="4239381" y="4860572"/>
            <a:ext cx="240229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486" y="2879424"/>
            <a:ext cx="382587" cy="406313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486" y="4193269"/>
            <a:ext cx="382587" cy="406313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486" y="4609963"/>
            <a:ext cx="382587" cy="406313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5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1357" y="5551601"/>
            <a:ext cx="229848" cy="275818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60" name="Line 16"/>
          <p:cNvSpPr>
            <a:spLocks noChangeShapeType="1"/>
          </p:cNvSpPr>
          <p:nvPr/>
        </p:nvSpPr>
        <p:spPr bwMode="auto">
          <a:xfrm rot="10800000" flipH="1">
            <a:off x="4251244" y="5653921"/>
            <a:ext cx="4505035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pic>
        <p:nvPicPr>
          <p:cNvPr id="3176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1527" y="5551601"/>
            <a:ext cx="229848" cy="275818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62" name="Rectangle 18"/>
          <p:cNvSpPr>
            <a:spLocks/>
          </p:cNvSpPr>
          <p:nvPr/>
        </p:nvSpPr>
        <p:spPr bwMode="auto">
          <a:xfrm>
            <a:off x="4573032" y="4807188"/>
            <a:ext cx="1720158" cy="97871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63" name="Rectangle 19"/>
          <p:cNvSpPr>
            <a:spLocks/>
          </p:cNvSpPr>
          <p:nvPr/>
        </p:nvSpPr>
        <p:spPr bwMode="auto">
          <a:xfrm>
            <a:off x="5646647" y="4807188"/>
            <a:ext cx="437455" cy="97871"/>
          </a:xfrm>
          <a:prstGeom prst="rect">
            <a:avLst/>
          </a:prstGeom>
          <a:solidFill>
            <a:srgbClr val="408000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64" name="Rectangle 20"/>
          <p:cNvSpPr>
            <a:spLocks/>
          </p:cNvSpPr>
          <p:nvPr/>
        </p:nvSpPr>
        <p:spPr bwMode="auto">
          <a:xfrm>
            <a:off x="4573032" y="4807188"/>
            <a:ext cx="1292623" cy="9787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65" name="Rectangle 21"/>
          <p:cNvSpPr>
            <a:spLocks/>
          </p:cNvSpPr>
          <p:nvPr/>
        </p:nvSpPr>
        <p:spPr bwMode="auto">
          <a:xfrm>
            <a:off x="6084102" y="4807188"/>
            <a:ext cx="219468" cy="97871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66" name="Rectangle 22"/>
          <p:cNvSpPr>
            <a:spLocks/>
          </p:cNvSpPr>
          <p:nvPr/>
        </p:nvSpPr>
        <p:spPr bwMode="auto">
          <a:xfrm>
            <a:off x="4573032" y="4368251"/>
            <a:ext cx="1720158" cy="99354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67" name="Rectangle 23"/>
          <p:cNvSpPr>
            <a:spLocks/>
          </p:cNvSpPr>
          <p:nvPr/>
        </p:nvSpPr>
        <p:spPr bwMode="auto">
          <a:xfrm>
            <a:off x="5219574" y="4368251"/>
            <a:ext cx="557569" cy="99354"/>
          </a:xfrm>
          <a:prstGeom prst="rect">
            <a:avLst/>
          </a:prstGeom>
          <a:solidFill>
            <a:srgbClr val="408000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68" name="Rectangle 24"/>
          <p:cNvSpPr>
            <a:spLocks/>
          </p:cNvSpPr>
          <p:nvPr/>
        </p:nvSpPr>
        <p:spPr bwMode="auto">
          <a:xfrm>
            <a:off x="4573032" y="4368251"/>
            <a:ext cx="646542" cy="9935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69" name="Rectangle 25"/>
          <p:cNvSpPr>
            <a:spLocks/>
          </p:cNvSpPr>
          <p:nvPr/>
        </p:nvSpPr>
        <p:spPr bwMode="auto">
          <a:xfrm>
            <a:off x="5777143" y="4368251"/>
            <a:ext cx="516048" cy="99354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70" name="Rectangle 26"/>
          <p:cNvSpPr>
            <a:spLocks/>
          </p:cNvSpPr>
          <p:nvPr/>
        </p:nvSpPr>
        <p:spPr bwMode="auto">
          <a:xfrm>
            <a:off x="4573032" y="3064786"/>
            <a:ext cx="1720158" cy="99354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71" name="Rectangle 27"/>
          <p:cNvSpPr>
            <a:spLocks/>
          </p:cNvSpPr>
          <p:nvPr/>
        </p:nvSpPr>
        <p:spPr bwMode="auto">
          <a:xfrm>
            <a:off x="4573032" y="3065578"/>
            <a:ext cx="81560" cy="8842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72" name="Rectangle 28"/>
          <p:cNvSpPr>
            <a:spLocks/>
          </p:cNvSpPr>
          <p:nvPr/>
        </p:nvSpPr>
        <p:spPr bwMode="auto">
          <a:xfrm>
            <a:off x="4654591" y="3065578"/>
            <a:ext cx="794832" cy="88421"/>
          </a:xfrm>
          <a:prstGeom prst="rect">
            <a:avLst/>
          </a:prstGeom>
          <a:solidFill>
            <a:srgbClr val="408000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73" name="Rectangle 29"/>
          <p:cNvSpPr>
            <a:spLocks/>
          </p:cNvSpPr>
          <p:nvPr/>
        </p:nvSpPr>
        <p:spPr bwMode="auto">
          <a:xfrm>
            <a:off x="5449423" y="3064786"/>
            <a:ext cx="843767" cy="99354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74" name="Rectangle 30"/>
          <p:cNvSpPr>
            <a:spLocks/>
          </p:cNvSpPr>
          <p:nvPr/>
        </p:nvSpPr>
        <p:spPr bwMode="auto">
          <a:xfrm>
            <a:off x="6084102" y="1894782"/>
            <a:ext cx="317340" cy="9787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75" name="Rectangle 31"/>
          <p:cNvSpPr>
            <a:spLocks/>
          </p:cNvSpPr>
          <p:nvPr/>
        </p:nvSpPr>
        <p:spPr bwMode="auto">
          <a:xfrm>
            <a:off x="6084102" y="2212121"/>
            <a:ext cx="317340" cy="97871"/>
          </a:xfrm>
          <a:prstGeom prst="rect">
            <a:avLst/>
          </a:prstGeom>
          <a:solidFill>
            <a:srgbClr val="408000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76" name="Rectangle 32"/>
          <p:cNvSpPr>
            <a:spLocks/>
          </p:cNvSpPr>
          <p:nvPr/>
        </p:nvSpPr>
        <p:spPr bwMode="auto">
          <a:xfrm>
            <a:off x="6084102" y="2539841"/>
            <a:ext cx="317340" cy="99354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77" name="Rectangle 33"/>
          <p:cNvSpPr>
            <a:spLocks/>
          </p:cNvSpPr>
          <p:nvPr/>
        </p:nvSpPr>
        <p:spPr bwMode="auto">
          <a:xfrm>
            <a:off x="5974368" y="1785047"/>
            <a:ext cx="854148" cy="974263"/>
          </a:xfrm>
          <a:prstGeom prst="rect">
            <a:avLst/>
          </a:prstGeom>
          <a:noFill/>
          <a:ln w="9525" cap="flat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pic>
        <p:nvPicPr>
          <p:cNvPr id="31778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929" y="1740561"/>
            <a:ext cx="329203" cy="404831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79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929" y="2069763"/>
            <a:ext cx="382587" cy="459697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80" name="Picture 3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929" y="2387103"/>
            <a:ext cx="354411" cy="430040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83" name="Rectangle 39"/>
          <p:cNvSpPr>
            <a:spLocks/>
          </p:cNvSpPr>
          <p:nvPr/>
        </p:nvSpPr>
        <p:spPr bwMode="auto">
          <a:xfrm>
            <a:off x="5032729" y="4992550"/>
            <a:ext cx="292131" cy="438937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800">
                <a:solidFill>
                  <a:schemeClr val="tx1"/>
                </a:solidFill>
                <a:latin typeface="Times New Roman Italic" charset="0"/>
                <a:ea typeface="ＭＳ Ｐゴシック" charset="0"/>
                <a:cs typeface="Times New Roman Italic" charset="0"/>
                <a:sym typeface="Times New Roman Italic" charset="0"/>
              </a:rPr>
              <a:t>?</a:t>
            </a:r>
          </a:p>
        </p:txBody>
      </p:sp>
      <p:pic>
        <p:nvPicPr>
          <p:cNvPr id="31784" name="Picture 4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8202" y="1408392"/>
            <a:ext cx="486390" cy="430040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85" name="Line 41"/>
          <p:cNvSpPr>
            <a:spLocks noChangeShapeType="1"/>
          </p:cNvSpPr>
          <p:nvPr/>
        </p:nvSpPr>
        <p:spPr bwMode="auto">
          <a:xfrm flipH="1">
            <a:off x="8669982" y="1917194"/>
            <a:ext cx="2968" cy="396361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86" name="Line 42"/>
          <p:cNvSpPr>
            <a:spLocks noChangeShapeType="1"/>
          </p:cNvSpPr>
          <p:nvPr/>
        </p:nvSpPr>
        <p:spPr bwMode="auto">
          <a:xfrm rot="10800000" flipH="1">
            <a:off x="8543858" y="3130604"/>
            <a:ext cx="240377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87" name="Line 43"/>
          <p:cNvSpPr>
            <a:spLocks noChangeShapeType="1"/>
          </p:cNvSpPr>
          <p:nvPr/>
        </p:nvSpPr>
        <p:spPr bwMode="auto">
          <a:xfrm rot="10800000" flipH="1">
            <a:off x="8543858" y="3568204"/>
            <a:ext cx="240377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88" name="Line 44"/>
          <p:cNvSpPr>
            <a:spLocks noChangeShapeType="1"/>
          </p:cNvSpPr>
          <p:nvPr/>
        </p:nvSpPr>
        <p:spPr bwMode="auto">
          <a:xfrm rot="10800000" flipH="1">
            <a:off x="8543858" y="4861717"/>
            <a:ext cx="240377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pic>
        <p:nvPicPr>
          <p:cNvPr id="31789" name="Picture 4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7527" y="4609541"/>
            <a:ext cx="382822" cy="40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90" name="Picture 4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5656" y="2879912"/>
            <a:ext cx="384306" cy="40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91" name="Picture 4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7527" y="3307127"/>
            <a:ext cx="382822" cy="40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92" name="Rectangle 48"/>
          <p:cNvSpPr>
            <a:spLocks/>
          </p:cNvSpPr>
          <p:nvPr/>
        </p:nvSpPr>
        <p:spPr bwMode="auto">
          <a:xfrm>
            <a:off x="6730645" y="4796448"/>
            <a:ext cx="1719733" cy="97904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93" name="Rectangle 49"/>
          <p:cNvSpPr>
            <a:spLocks/>
          </p:cNvSpPr>
          <p:nvPr/>
        </p:nvSpPr>
        <p:spPr bwMode="auto">
          <a:xfrm>
            <a:off x="6730645" y="3075719"/>
            <a:ext cx="1719733" cy="99387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94" name="Rectangle 50"/>
          <p:cNvSpPr>
            <a:spLocks/>
          </p:cNvSpPr>
          <p:nvPr/>
        </p:nvSpPr>
        <p:spPr bwMode="auto">
          <a:xfrm>
            <a:off x="7376101" y="3075719"/>
            <a:ext cx="559396" cy="99387"/>
          </a:xfrm>
          <a:prstGeom prst="rect">
            <a:avLst/>
          </a:prstGeom>
          <a:solidFill>
            <a:srgbClr val="408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95" name="Rectangle 51"/>
          <p:cNvSpPr>
            <a:spLocks/>
          </p:cNvSpPr>
          <p:nvPr/>
        </p:nvSpPr>
        <p:spPr bwMode="auto">
          <a:xfrm>
            <a:off x="6730645" y="3075719"/>
            <a:ext cx="645456" cy="993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96" name="Rectangle 52"/>
          <p:cNvSpPr>
            <a:spLocks/>
          </p:cNvSpPr>
          <p:nvPr/>
        </p:nvSpPr>
        <p:spPr bwMode="auto">
          <a:xfrm>
            <a:off x="7935497" y="3075719"/>
            <a:ext cx="514881" cy="993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97" name="Rectangle 53"/>
          <p:cNvSpPr>
            <a:spLocks/>
          </p:cNvSpPr>
          <p:nvPr/>
        </p:nvSpPr>
        <p:spPr bwMode="auto">
          <a:xfrm>
            <a:off x="6730645" y="4796448"/>
            <a:ext cx="1719733" cy="97904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98" name="Rectangle 54"/>
          <p:cNvSpPr>
            <a:spLocks/>
          </p:cNvSpPr>
          <p:nvPr/>
        </p:nvSpPr>
        <p:spPr bwMode="auto">
          <a:xfrm>
            <a:off x="6730645" y="4796448"/>
            <a:ext cx="20773" cy="9790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99" name="Rectangle 55"/>
          <p:cNvSpPr>
            <a:spLocks/>
          </p:cNvSpPr>
          <p:nvPr/>
        </p:nvSpPr>
        <p:spPr bwMode="auto">
          <a:xfrm>
            <a:off x="6751418" y="4796448"/>
            <a:ext cx="854673" cy="97904"/>
          </a:xfrm>
          <a:prstGeom prst="rect">
            <a:avLst/>
          </a:prstGeom>
          <a:solidFill>
            <a:srgbClr val="408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0" name="Rectangle 56"/>
          <p:cNvSpPr>
            <a:spLocks/>
          </p:cNvSpPr>
          <p:nvPr/>
        </p:nvSpPr>
        <p:spPr bwMode="auto">
          <a:xfrm>
            <a:off x="6730645" y="4796448"/>
            <a:ext cx="69739" cy="1082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1" name="Rectangle 57"/>
          <p:cNvSpPr>
            <a:spLocks/>
          </p:cNvSpPr>
          <p:nvPr/>
        </p:nvSpPr>
        <p:spPr bwMode="auto">
          <a:xfrm>
            <a:off x="7606092" y="4796448"/>
            <a:ext cx="844287" cy="9790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2" name="Rectangle 58"/>
          <p:cNvSpPr>
            <a:spLocks/>
          </p:cNvSpPr>
          <p:nvPr/>
        </p:nvSpPr>
        <p:spPr bwMode="auto">
          <a:xfrm>
            <a:off x="6730645" y="3525185"/>
            <a:ext cx="1719733" cy="99387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3" name="Rectangle 59"/>
          <p:cNvSpPr>
            <a:spLocks/>
          </p:cNvSpPr>
          <p:nvPr/>
        </p:nvSpPr>
        <p:spPr bwMode="auto">
          <a:xfrm>
            <a:off x="7803438" y="3525185"/>
            <a:ext cx="455529" cy="99387"/>
          </a:xfrm>
          <a:prstGeom prst="rect">
            <a:avLst/>
          </a:prstGeom>
          <a:solidFill>
            <a:srgbClr val="408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4" name="Rectangle 60"/>
          <p:cNvSpPr>
            <a:spLocks/>
          </p:cNvSpPr>
          <p:nvPr/>
        </p:nvSpPr>
        <p:spPr bwMode="auto">
          <a:xfrm>
            <a:off x="6730645" y="3525185"/>
            <a:ext cx="1284978" cy="993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5" name="Rectangle 61"/>
          <p:cNvSpPr>
            <a:spLocks/>
          </p:cNvSpPr>
          <p:nvPr/>
        </p:nvSpPr>
        <p:spPr bwMode="auto">
          <a:xfrm>
            <a:off x="8258967" y="3525185"/>
            <a:ext cx="201798" cy="993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6" name="Line 62"/>
          <p:cNvSpPr>
            <a:spLocks noChangeShapeType="1"/>
          </p:cNvSpPr>
          <p:nvPr/>
        </p:nvSpPr>
        <p:spPr bwMode="auto">
          <a:xfrm flipH="1">
            <a:off x="6938378" y="3164722"/>
            <a:ext cx="0" cy="36046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7" name="Line 63"/>
          <p:cNvSpPr>
            <a:spLocks noChangeShapeType="1"/>
          </p:cNvSpPr>
          <p:nvPr/>
        </p:nvSpPr>
        <p:spPr bwMode="auto">
          <a:xfrm>
            <a:off x="6938378" y="3612705"/>
            <a:ext cx="0" cy="118671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8" name="Line 64"/>
          <p:cNvSpPr>
            <a:spLocks noChangeShapeType="1"/>
          </p:cNvSpPr>
          <p:nvPr/>
        </p:nvSpPr>
        <p:spPr bwMode="auto">
          <a:xfrm flipH="1">
            <a:off x="6938378" y="4894352"/>
            <a:ext cx="0" cy="76691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11" name="Rectangle 67"/>
          <p:cNvSpPr>
            <a:spLocks/>
          </p:cNvSpPr>
          <p:nvPr/>
        </p:nvSpPr>
        <p:spPr bwMode="auto">
          <a:xfrm>
            <a:off x="7091210" y="4993739"/>
            <a:ext cx="292310" cy="43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800">
                <a:solidFill>
                  <a:schemeClr val="tx1"/>
                </a:solidFill>
                <a:latin typeface="Times New Roman Italic" charset="0"/>
                <a:ea typeface="ＭＳ Ｐゴシック" charset="0"/>
                <a:cs typeface="Times New Roman Italic" charset="0"/>
                <a:sym typeface="Times New Roman Italic" charset="0"/>
              </a:rPr>
              <a:t>?</a:t>
            </a:r>
          </a:p>
        </p:txBody>
      </p:sp>
      <p:pic>
        <p:nvPicPr>
          <p:cNvPr id="31812" name="Picture 6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5603" y="1408392"/>
            <a:ext cx="486689" cy="42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816" name="Rectangle 72"/>
          <p:cNvSpPr>
            <a:spLocks/>
          </p:cNvSpPr>
          <p:nvPr/>
        </p:nvSpPr>
        <p:spPr bwMode="auto">
          <a:xfrm>
            <a:off x="4442537" y="5809625"/>
            <a:ext cx="1702068" cy="246221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normal hierarchy</a:t>
            </a:r>
          </a:p>
        </p:txBody>
      </p:sp>
      <p:sp>
        <p:nvSpPr>
          <p:cNvPr id="31817" name="Rectangle 73"/>
          <p:cNvSpPr>
            <a:spLocks/>
          </p:cNvSpPr>
          <p:nvPr/>
        </p:nvSpPr>
        <p:spPr bwMode="auto">
          <a:xfrm>
            <a:off x="6625359" y="5809625"/>
            <a:ext cx="2823432" cy="391484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inverted hierarchy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16141" y="2634113"/>
            <a:ext cx="2755900" cy="1037035"/>
            <a:chOff x="63500" y="3570428"/>
            <a:chExt cx="2755900" cy="1037035"/>
          </a:xfrm>
        </p:grpSpPr>
        <p:sp>
          <p:nvSpPr>
            <p:cNvPr id="31818" name="Oval 74"/>
            <p:cNvSpPr>
              <a:spLocks/>
            </p:cNvSpPr>
            <p:nvPr/>
          </p:nvSpPr>
          <p:spPr bwMode="auto">
            <a:xfrm>
              <a:off x="63500" y="3570428"/>
              <a:ext cx="2755900" cy="1037035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1819" name="Rectangle 75"/>
            <p:cNvSpPr>
              <a:spLocks/>
            </p:cNvSpPr>
            <p:nvPr/>
          </p:nvSpPr>
          <p:spPr bwMode="auto">
            <a:xfrm>
              <a:off x="622300" y="4239163"/>
              <a:ext cx="10603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 dirty="0">
                  <a:solidFill>
                    <a:srgbClr val="A40800"/>
                  </a:solidFill>
                  <a:latin typeface="Times New Roman" charset="0"/>
                  <a:ea typeface="Times New Roman" charset="0"/>
                  <a:cs typeface="Times New Roman" charset="0"/>
                  <a:sym typeface="Comic Sans MS" charset="0"/>
                </a:rPr>
                <a:t>up to </a:t>
              </a:r>
              <a:r>
                <a:rPr lang="en-US" sz="1800" dirty="0" smtClean="0">
                  <a:solidFill>
                    <a:srgbClr val="A40800"/>
                  </a:solidFill>
                  <a:latin typeface="Times New Roman" charset="0"/>
                  <a:ea typeface="Times New Roman" charset="0"/>
                  <a:cs typeface="Times New Roman" charset="0"/>
                  <a:sym typeface="Comic Sans MS" charset="0"/>
                </a:rPr>
                <a:t>2011</a:t>
              </a:r>
              <a:endParaRPr lang="en-US" sz="1800" dirty="0">
                <a:solidFill>
                  <a:srgbClr val="A40800"/>
                </a:solidFill>
                <a:latin typeface="Times New Roman" charset="0"/>
                <a:ea typeface="Times New Roman" charset="0"/>
                <a:cs typeface="Times New Roman" charset="0"/>
                <a:sym typeface="Comic Sans MS" charset="0"/>
              </a:endParaRPr>
            </a:p>
          </p:txBody>
        </p:sp>
        <p:graphicFrame>
          <p:nvGraphicFramePr>
            <p:cNvPr id="6" name="Obje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3244389"/>
                </p:ext>
              </p:extLst>
            </p:nvPr>
          </p:nvGraphicFramePr>
          <p:xfrm>
            <a:off x="482044" y="4034623"/>
            <a:ext cx="192405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423" name="Equation" r:id="rId17" imgW="1282700" imgH="203200" progId="Equation.DSMT4">
                    <p:embed/>
                  </p:oleObj>
                </mc:Choice>
                <mc:Fallback>
                  <p:oleObj name="Equation" r:id="rId17" imgW="12827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82044" y="4034623"/>
                          <a:ext cx="192405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ZoneTexte 7"/>
          <p:cNvSpPr txBox="1"/>
          <p:nvPr/>
        </p:nvSpPr>
        <p:spPr>
          <a:xfrm>
            <a:off x="171780" y="4073608"/>
            <a:ext cx="246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~</a:t>
            </a:r>
            <a:r>
              <a:rPr lang="el-G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(almost) unknown</a:t>
            </a:r>
            <a:endParaRPr lang="en-US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350" y="1191556"/>
            <a:ext cx="3965945" cy="1833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7497" y="5235304"/>
            <a:ext cx="216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"large" mass splitting</a:t>
            </a:r>
            <a:endParaRPr lang="en-GB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449084" y="5656561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"small" mass splitting</a:t>
            </a:r>
            <a:endParaRPr lang="en-GB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75741" y="4543190"/>
            <a:ext cx="1066003" cy="202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72887" y="3608442"/>
            <a:ext cx="1208158" cy="2293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10400" y="3250333"/>
            <a:ext cx="1066003" cy="202406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94425" y="4109944"/>
            <a:ext cx="1208158" cy="2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838130"/>
          </a:xfrm>
          <a:ln/>
        </p:spPr>
        <p:txBody>
          <a:bodyPr rIns="132080"/>
          <a:lstStyle/>
          <a:p>
            <a:r>
              <a:rPr lang="en-GB" sz="40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Conclusions</a:t>
            </a:r>
            <a:endParaRPr lang="en-GB" sz="40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094D8-6B93-5F43-91D0-47605BC33AF2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73733" name="Rectangle 5"/>
          <p:cNvSpPr>
            <a:spLocks/>
          </p:cNvSpPr>
          <p:nvPr/>
        </p:nvSpPr>
        <p:spPr bwMode="auto">
          <a:xfrm>
            <a:off x="4111625" y="963613"/>
            <a:ext cx="22743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GB" sz="1800" dirty="0" smtClean="0">
                <a:solidFill>
                  <a:srgbClr val="FFFFFF"/>
                </a:solidFill>
                <a:latin typeface="Comic Sans MS Bold" charset="0"/>
                <a:ea typeface="ＭＳ Ｐゴシック" charset="0"/>
                <a:cs typeface="Comic Sans MS Bold" charset="0"/>
                <a:sym typeface="Comic Sans MS Bold" charset="0"/>
              </a:rPr>
              <a:t>neutrino oscillations</a:t>
            </a:r>
            <a:endParaRPr lang="en-GB" sz="1800" dirty="0">
              <a:solidFill>
                <a:srgbClr val="FFFFFF"/>
              </a:solidFill>
              <a:latin typeface="Comic Sans MS Bold" charset="0"/>
              <a:ea typeface="ＭＳ Ｐゴシック" charset="0"/>
              <a:cs typeface="Comic Sans MS Bold" charset="0"/>
              <a:sym typeface="Comic Sans MS Bold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Lepton-Photon, August 2017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Dracos</a:t>
            </a:r>
            <a:r>
              <a:rPr lang="en-GB" dirty="0" smtClean="0"/>
              <a:t> IPHC/CNRS-</a:t>
            </a:r>
            <a:r>
              <a:rPr lang="en-GB" dirty="0" err="1" smtClean="0"/>
              <a:t>Unistra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880639"/>
            <a:ext cx="9144000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GB" sz="2000" b="1" dirty="0" smtClean="0">
                <a:latin typeface="Times New Roman" charset="0"/>
                <a:ea typeface="Times New Roman" charset="0"/>
                <a:cs typeface="Times New Roman" charset="0"/>
              </a:rPr>
              <a:t>Reactor experiments allowed the θ</a:t>
            </a:r>
            <a:r>
              <a:rPr lang="en-GB" sz="2000" b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13</a:t>
            </a:r>
            <a:r>
              <a:rPr lang="en-GB" sz="2000" b="1" dirty="0" smtClean="0">
                <a:latin typeface="Times New Roman" charset="0"/>
                <a:ea typeface="Times New Roman" charset="0"/>
                <a:cs typeface="Times New Roman" charset="0"/>
              </a:rPr>
              <a:t> measurement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 and opened now the door to: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neutrino Mass Hierarchy determination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observation of a possible CP violation in the lepton sector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GB" sz="2000" b="1" dirty="0" smtClean="0">
                <a:latin typeface="Times New Roman" charset="0"/>
                <a:ea typeface="Times New Roman" charset="0"/>
                <a:cs typeface="Times New Roman" charset="0"/>
              </a:rPr>
              <a:t>Better reactor predictions are needed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new very short baseline reactor experiments will probably do the job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indications that the reactor anomalies are due to the reactor predictions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GB" sz="2000" b="1" dirty="0" smtClean="0">
                <a:latin typeface="Times New Roman" charset="0"/>
                <a:ea typeface="Times New Roman" charset="0"/>
                <a:cs typeface="Times New Roman" charset="0"/>
              </a:rPr>
              <a:t>New Medium baseline large volume reactor experiments will very probably solve the Mass Hierarchy problem during the next 10 years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High energy resolution is needed.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JUNO:</a:t>
            </a: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Under construction in China</a:t>
            </a: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Accurate measurement of neutrino oscillation parameters.</a:t>
            </a: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Rich astrophysics programme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RENO-50:</a:t>
            </a: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After an R&amp;D phase in S. Korea the project stopped due to lack of funding.</a:t>
            </a:r>
          </a:p>
        </p:txBody>
      </p:sp>
      <p:sp>
        <p:nvSpPr>
          <p:cNvPr id="4" name="TextBox 3"/>
          <p:cNvSpPr txBox="1"/>
          <p:nvPr/>
        </p:nvSpPr>
        <p:spPr>
          <a:xfrm rot="18000000">
            <a:off x="6464116" y="4557371"/>
            <a:ext cx="3163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(</a:t>
            </a:r>
            <a:r>
              <a:rPr lang="en-GB" sz="2400" smtClean="0"/>
              <a:t>see associated posters)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55525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3616162"/>
          </a:xfrm>
          <a:ln/>
        </p:spPr>
        <p:txBody>
          <a:bodyPr rIns="132080">
            <a:normAutofit/>
          </a:bodyPr>
          <a:lstStyle/>
          <a:p>
            <a:r>
              <a:rPr lang="en-US" sz="8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Backup</a:t>
            </a:r>
            <a:endParaRPr lang="en-US" sz="88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094D8-6B93-5F43-91D0-47605BC33AF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3733" name="Rectangle 5"/>
          <p:cNvSpPr>
            <a:spLocks/>
          </p:cNvSpPr>
          <p:nvPr/>
        </p:nvSpPr>
        <p:spPr bwMode="auto">
          <a:xfrm>
            <a:off x="4111625" y="963613"/>
            <a:ext cx="232886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Comic Sans MS Bold" charset="0"/>
                <a:ea typeface="ＭＳ Ｐゴシック" charset="0"/>
                <a:cs typeface="Comic Sans MS Bold" charset="0"/>
                <a:sym typeface="Comic Sans MS Bold" charset="0"/>
              </a:rPr>
              <a:t>neutrino oscillations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Lepton-Photon, August 2017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IPHC/CNRS-Unistra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1010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339724" y="9594"/>
            <a:ext cx="8804275" cy="1285805"/>
          </a:xfrm>
          <a:ln/>
        </p:spPr>
        <p:txBody>
          <a:bodyPr rIns="132080">
            <a:noAutofit/>
          </a:bodyPr>
          <a:lstStyle/>
          <a:p>
            <a:r>
              <a:rPr lang="en-US" sz="40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Reactor/detector configuration</a:t>
            </a:r>
            <a:endParaRPr lang="en-US" sz="40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IPHC/CNRS-Unistra</a:t>
            </a:r>
            <a:endParaRPr lang="fr-FR"/>
          </a:p>
        </p:txBody>
      </p:sp>
      <p:sp>
        <p:nvSpPr>
          <p:cNvPr id="81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0A9B-855F-DB45-9DF2-27A64DAB4CCC}" type="slidenum">
              <a:rPr lang="en-US"/>
              <a:pPr/>
              <a:t>42</a:t>
            </a:fld>
            <a:endParaRPr lang="en-US"/>
          </a:p>
        </p:txBody>
      </p:sp>
      <p:sp>
        <p:nvSpPr>
          <p:cNvPr id="58444" name="Rectangle 76"/>
          <p:cNvSpPr>
            <a:spLocks/>
          </p:cNvSpPr>
          <p:nvPr/>
        </p:nvSpPr>
        <p:spPr bwMode="auto">
          <a:xfrm>
            <a:off x="6620450" y="1295400"/>
            <a:ext cx="11445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638"/>
              </a:spcBef>
            </a:pPr>
            <a:r>
              <a:rPr lang="en-US" sz="1800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Daya</a:t>
            </a: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Bay</a:t>
            </a:r>
          </a:p>
          <a:p>
            <a:pPr marL="39688" algn="ctr">
              <a:spcBef>
                <a:spcPts val="638"/>
              </a:spcBef>
            </a:pP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(China)</a:t>
            </a:r>
          </a:p>
        </p:txBody>
      </p:sp>
      <p:sp>
        <p:nvSpPr>
          <p:cNvPr id="58445" name="Rectangle 77"/>
          <p:cNvSpPr>
            <a:spLocks/>
          </p:cNvSpPr>
          <p:nvPr/>
        </p:nvSpPr>
        <p:spPr bwMode="auto">
          <a:xfrm>
            <a:off x="339725" y="1295400"/>
            <a:ext cx="160496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638"/>
              </a:spcBef>
            </a:pP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Double </a:t>
            </a:r>
            <a:r>
              <a:rPr lang="en-US" sz="1800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Chooz</a:t>
            </a:r>
            <a:endParaRPr lang="en-US" sz="1800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marL="39688" algn="ctr">
              <a:spcBef>
                <a:spcPts val="638"/>
              </a:spcBef>
            </a:pP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(France)</a:t>
            </a:r>
          </a:p>
        </p:txBody>
      </p:sp>
      <p:sp>
        <p:nvSpPr>
          <p:cNvPr id="58446" name="Rectangle 78"/>
          <p:cNvSpPr>
            <a:spLocks/>
          </p:cNvSpPr>
          <p:nvPr/>
        </p:nvSpPr>
        <p:spPr bwMode="auto">
          <a:xfrm>
            <a:off x="3296840" y="1295400"/>
            <a:ext cx="157956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638"/>
              </a:spcBef>
            </a:pP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RENO</a:t>
            </a:r>
          </a:p>
          <a:p>
            <a:pPr marL="39688" algn="ctr">
              <a:spcBef>
                <a:spcPts val="638"/>
              </a:spcBef>
            </a:pP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(South Korea)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9892"/>
            <a:ext cx="9144000" cy="34442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4893" y="5738968"/>
            <a:ext cx="18646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1200" dirty="0">
                <a:solidFill>
                  <a:srgbClr val="FF40FF"/>
                </a:solidFill>
                <a:latin typeface="Helvetica" charset="0"/>
              </a:rPr>
              <a:t>arXiv:1003.5800[</a:t>
            </a:r>
            <a:r>
              <a:rPr lang="mr-IN" sz="1200" dirty="0" err="1">
                <a:solidFill>
                  <a:srgbClr val="FF40FF"/>
                </a:solidFill>
                <a:latin typeface="Helvetica" charset="0"/>
              </a:rPr>
              <a:t>hep-ph</a:t>
            </a:r>
            <a:r>
              <a:rPr lang="mr-IN" sz="1200" dirty="0">
                <a:solidFill>
                  <a:srgbClr val="FF40FF"/>
                </a:solidFill>
                <a:latin typeface="Helvetica" charset="0"/>
              </a:rPr>
              <a:t>]</a:t>
            </a:r>
            <a:endParaRPr lang="mr-IN" sz="1200" dirty="0">
              <a:solidFill>
                <a:srgbClr val="FF40FF"/>
              </a:solidFill>
              <a:effectLst/>
              <a:latin typeface="Helvetica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250731" y="2406869"/>
            <a:ext cx="399393" cy="3468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50731" y="2037537"/>
            <a:ext cx="205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0070C0"/>
                </a:solidFill>
              </a:rPr>
              <a:t>started only in 2015</a:t>
            </a:r>
            <a:endParaRPr lang="en-GB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0067" y="2450884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/>
              <a:t>8 t</a:t>
            </a:r>
            <a:endParaRPr lang="en-GB" sz="1600"/>
          </a:p>
        </p:txBody>
      </p:sp>
      <p:sp>
        <p:nvSpPr>
          <p:cNvPr id="19" name="TextBox 18"/>
          <p:cNvSpPr txBox="1"/>
          <p:nvPr/>
        </p:nvSpPr>
        <p:spPr>
          <a:xfrm>
            <a:off x="2600702" y="5204595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/>
              <a:t>8 t</a:t>
            </a:r>
            <a:endParaRPr lang="en-GB" sz="1600"/>
          </a:p>
        </p:txBody>
      </p:sp>
      <p:sp>
        <p:nvSpPr>
          <p:cNvPr id="20" name="TextBox 19"/>
          <p:cNvSpPr txBox="1"/>
          <p:nvPr/>
        </p:nvSpPr>
        <p:spPr>
          <a:xfrm>
            <a:off x="5817661" y="4836733"/>
            <a:ext cx="508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/>
              <a:t>16 t</a:t>
            </a:r>
            <a:endParaRPr lang="en-GB" sz="1600"/>
          </a:p>
        </p:txBody>
      </p:sp>
      <p:sp>
        <p:nvSpPr>
          <p:cNvPr id="21" name="TextBox 20"/>
          <p:cNvSpPr txBox="1"/>
          <p:nvPr/>
        </p:nvSpPr>
        <p:spPr>
          <a:xfrm>
            <a:off x="3296840" y="3434203"/>
            <a:ext cx="508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/>
              <a:t>16 t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58279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5</a:t>
            </a:r>
            <a:r>
              <a:rPr lang="en-US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MeV bump now (RENO)</a:t>
            </a:r>
            <a:endParaRPr lang="en-US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IPHC/CNRS-Unistra</a:t>
            </a:r>
            <a:endParaRPr lang="fr-FR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2F98-F62E-4E48-B4D0-20E5FB471F06}" type="slidenum">
              <a:rPr lang="en-US"/>
              <a:pPr/>
              <a:t>43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244" y="1087791"/>
            <a:ext cx="3692621" cy="2637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414" y="3867867"/>
            <a:ext cx="3731171" cy="27208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0860" y="4905103"/>
            <a:ext cx="4088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Correlation of 5 MeV excess with </a:t>
            </a:r>
            <a:r>
              <a:rPr lang="en-GB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235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U isotope fraction?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4960" y="1181885"/>
            <a:ext cx="4563208" cy="3649648"/>
            <a:chOff x="-651" y="1255455"/>
            <a:chExt cx="6059949" cy="4846740"/>
          </a:xfrm>
        </p:grpSpPr>
        <p:pic>
          <p:nvPicPr>
            <p:cNvPr id="12" name="그림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51" y="1255455"/>
              <a:ext cx="6059949" cy="484674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254500" y="3286944"/>
              <a:ext cx="1635125" cy="613092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p:spPr>
          <p:txBody>
            <a:bodyPr>
              <a:spAutoFit/>
            </a:bodyPr>
            <a:lstStyle/>
            <a:p>
              <a:pPr defTabSz="457200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kern="0" dirty="0">
                  <a:solidFill>
                    <a:srgbClr val="FF0000"/>
                  </a:solidFill>
                  <a:latin typeface="Calibri"/>
                  <a:ea typeface="맑은 고딕"/>
                </a:rPr>
                <a:t>All the six reactors are on</a:t>
              </a:r>
              <a:endParaRPr kumimoji="0" lang="ko-KR" altLang="en-US" sz="1200" kern="0" dirty="0">
                <a:solidFill>
                  <a:srgbClr val="FF0000"/>
                </a:solidFill>
                <a:latin typeface="Calibri"/>
                <a:ea typeface="맑은 고딕"/>
              </a:endParaRPr>
            </a:p>
          </p:txBody>
        </p:sp>
        <p:cxnSp>
          <p:nvCxnSpPr>
            <p:cNvPr id="14" name="직선 화살표 연결선 5"/>
            <p:cNvCxnSpPr>
              <a:cxnSpLocks noChangeShapeType="1"/>
            </p:cNvCxnSpPr>
            <p:nvPr/>
          </p:nvCxnSpPr>
          <p:spPr bwMode="auto">
            <a:xfrm flipH="1" flipV="1">
              <a:off x="4602163" y="2812281"/>
              <a:ext cx="215900" cy="474663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>
              <a:off x="955675" y="3446463"/>
              <a:ext cx="1636713" cy="613092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p:spPr>
          <p:txBody>
            <a:bodyPr>
              <a:spAutoFit/>
            </a:bodyPr>
            <a:lstStyle/>
            <a:p>
              <a:pPr defTabSz="457200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kern="0" dirty="0">
                  <a:solidFill>
                    <a:srgbClr val="FF0000"/>
                  </a:solidFill>
                  <a:latin typeface="Calibri"/>
                  <a:ea typeface="맑은 고딕"/>
                </a:rPr>
                <a:t>two or three reactors are off</a:t>
              </a:r>
              <a:endParaRPr kumimoji="0" lang="ko-KR" altLang="en-US" sz="1200" kern="0" dirty="0">
                <a:solidFill>
                  <a:srgbClr val="FF0000"/>
                </a:solidFill>
                <a:latin typeface="Calibri"/>
                <a:ea typeface="맑은 고딕"/>
              </a:endParaRPr>
            </a:p>
          </p:txBody>
        </p:sp>
        <p:cxnSp>
          <p:nvCxnSpPr>
            <p:cNvPr id="16" name="직선 화살표 연결선 12"/>
            <p:cNvCxnSpPr>
              <a:cxnSpLocks noChangeShapeType="1"/>
            </p:cNvCxnSpPr>
            <p:nvPr/>
          </p:nvCxnSpPr>
          <p:spPr bwMode="auto">
            <a:xfrm>
              <a:off x="2301875" y="4092575"/>
              <a:ext cx="165100" cy="220663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TextBox 16"/>
            <p:cNvSpPr txBox="1"/>
            <p:nvPr/>
          </p:nvSpPr>
          <p:spPr>
            <a:xfrm>
              <a:off x="1255713" y="2068514"/>
              <a:ext cx="245323" cy="36785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200" dirty="0">
                <a:solidFill>
                  <a:prstClr val="black"/>
                </a:solidFill>
                <a:latin typeface="Calibri"/>
                <a:ea typeface="굴림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101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60088" y="9595"/>
            <a:ext cx="6858000" cy="125164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Better </a:t>
            </a:r>
            <a:r>
              <a:rPr lang="en-US" sz="400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background understanding and reduction</a:t>
            </a:r>
            <a:endParaRPr lang="en-US" sz="40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Lepton-Photon, August 2017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IPHC/CNRS-Unistra</a:t>
            </a:r>
            <a:endParaRPr lang="en-GB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44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090" y="1429400"/>
            <a:ext cx="1920393" cy="3003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83" y="1429400"/>
            <a:ext cx="1927239" cy="3003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985" y="1429400"/>
            <a:ext cx="2007718" cy="3003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205" y="1429400"/>
            <a:ext cx="1982055" cy="30032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7475" y="1076575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Times New Roman" charset="0"/>
                <a:ea typeface="Times New Roman" charset="0"/>
                <a:cs typeface="Times New Roman" charset="0"/>
              </a:rPr>
              <a:t>accidental</a:t>
            </a:r>
            <a:endParaRPr lang="en-GB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4256" y="1076575"/>
            <a:ext cx="1519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cosmic muons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36879" y="1076575"/>
            <a:ext cx="12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cosmogenic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" y="4440612"/>
            <a:ext cx="5957650" cy="22016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23954" y="446151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Times New Roman" charset="0"/>
                <a:ea typeface="Times New Roman" charset="0"/>
                <a:cs typeface="Times New Roman" charset="0"/>
              </a:rPr>
              <a:t>RENO</a:t>
            </a:r>
            <a:endParaRPr lang="en-GB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78753" y="2816961"/>
            <a:ext cx="1878508" cy="2281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751" y="4432680"/>
            <a:ext cx="2751595" cy="17712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429703" y="6219338"/>
            <a:ext cx="271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9</a:t>
            </a:r>
            <a:r>
              <a:rPr lang="en-GB" i="1" dirty="0" smtClean="0">
                <a:latin typeface="Times New Roman" charset="0"/>
                <a:ea typeface="Times New Roman" charset="0"/>
                <a:cs typeface="Times New Roman" charset="0"/>
              </a:rPr>
              <a:t>Li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 spectrum measured by DYB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4581" y="46461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Times New Roman" charset="0"/>
                <a:ea typeface="Times New Roman" charset="0"/>
                <a:cs typeface="Times New Roman" charset="0"/>
              </a:rPr>
              <a:t>rate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94326" y="4646180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uncertainty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3" name="Image 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014" y="5446115"/>
            <a:ext cx="1075504" cy="45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83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sz="49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Anomalies (DYB)</a:t>
            </a:r>
            <a:endParaRPr lang="en-US" sz="49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IPHC/CNRS-Unistra</a:t>
            </a:r>
            <a:endParaRPr lang="fr-FR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2F98-F62E-4E48-B4D0-20E5FB471F06}" type="slidenum">
              <a:rPr lang="en-US"/>
              <a:pPr/>
              <a:t>45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442" y="1185330"/>
            <a:ext cx="4706018" cy="4453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115" y="5733324"/>
            <a:ext cx="4414345" cy="7608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89804" y="999962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is-IS" b="1" dirty="0">
                <a:hlinkClick r:id="rId4"/>
              </a:rPr>
              <a:t>arXiv:1704.02276</a:t>
            </a:r>
            <a:endParaRPr lang="is-I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24664" y="4425388"/>
            <a:ext cx="3499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Fit of the cross-sections/fission for </a:t>
            </a:r>
            <a:r>
              <a:rPr lang="en-GB" sz="2000" baseline="30000" dirty="0" smtClean="0"/>
              <a:t>235</a:t>
            </a:r>
            <a:r>
              <a:rPr lang="en-GB" sz="2000" dirty="0" smtClean="0"/>
              <a:t>U and </a:t>
            </a:r>
            <a:r>
              <a:rPr lang="en-GB" sz="2000" baseline="30000" dirty="0" smtClean="0"/>
              <a:t>239</a:t>
            </a:r>
            <a:r>
              <a:rPr lang="en-GB" sz="2000" dirty="0" smtClean="0"/>
              <a:t>Pu in absence of anomalies.</a:t>
            </a:r>
            <a:endParaRPr lang="en-GB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09" y="1582491"/>
            <a:ext cx="35687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9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04" y="4205762"/>
            <a:ext cx="2731582" cy="2611142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60088" y="9595"/>
            <a:ext cx="6858000" cy="115955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Use also of H for neutron capture to increase statistics</a:t>
            </a:r>
            <a:endParaRPr lang="en-US" sz="36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Lepton-Photon, August 2017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IPHC/CNRS-Unistra</a:t>
            </a:r>
            <a:endParaRPr lang="en-GB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46</a:t>
            </a:fld>
            <a:endParaRPr lang="en-GB" noProof="0"/>
          </a:p>
        </p:txBody>
      </p:sp>
      <p:sp>
        <p:nvSpPr>
          <p:cNvPr id="27" name="TextBox 26"/>
          <p:cNvSpPr txBox="1"/>
          <p:nvPr/>
        </p:nvSpPr>
        <p:spPr>
          <a:xfrm>
            <a:off x="536799" y="1041020"/>
            <a:ext cx="56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DYB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18" y="1366687"/>
            <a:ext cx="3445794" cy="26256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860331" y="3478924"/>
            <a:ext cx="378372" cy="6831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79463" y="3941382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Gd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74834" y="3163615"/>
            <a:ext cx="682414" cy="673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102" y="3762712"/>
            <a:ext cx="1517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 with </a:t>
            </a:r>
            <a:r>
              <a:rPr lang="en-GB" smtClean="0"/>
              <a:t>higher background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7547" y="1106975"/>
            <a:ext cx="4460344" cy="299304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516982" y="157834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RENO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2071613" y="459278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DC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124200" y="4257053"/>
            <a:ext cx="596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significant reduction of the background after </a:t>
            </a:r>
            <a:r>
              <a:rPr lang="en-GB" smtClean="0"/>
              <a:t>signal treatment</a:t>
            </a:r>
            <a:endParaRPr lang="en-GB"/>
          </a:p>
        </p:txBody>
      </p:sp>
      <p:sp>
        <p:nvSpPr>
          <p:cNvPr id="23" name="Striped Right Arrow 22"/>
          <p:cNvSpPr/>
          <p:nvPr/>
        </p:nvSpPr>
        <p:spPr>
          <a:xfrm>
            <a:off x="6580950" y="4058469"/>
            <a:ext cx="388883" cy="252249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Striped Right Arrow 32"/>
          <p:cNvSpPr/>
          <p:nvPr/>
        </p:nvSpPr>
        <p:spPr>
          <a:xfrm>
            <a:off x="3133190" y="4729099"/>
            <a:ext cx="839720" cy="54468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194" y="4592782"/>
            <a:ext cx="4750814" cy="226988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717159" y="5609512"/>
            <a:ext cx="1785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prompt DC signal</a:t>
            </a:r>
          </a:p>
          <a:p>
            <a:r>
              <a:rPr lang="en-GB" dirty="0" smtClean="0"/>
              <a:t>(gain of ~x2.5 in statistics)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63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59640"/>
          </a:xfrm>
        </p:spPr>
        <p:txBody>
          <a:bodyPr/>
          <a:lstStyle/>
          <a:p>
            <a:pPr eaLnBrk="1" hangingPunct="1"/>
            <a:r>
              <a:rPr lang="en-GB" sz="480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Spectral analysis</a:t>
            </a:r>
            <a:endParaRPr lang="en-GB" sz="480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M. Dracos IPHC/CNRS-Unistra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  <p:sp>
        <p:nvSpPr>
          <p:cNvPr id="22" name="ZoneTexte 21"/>
          <p:cNvSpPr txBox="1"/>
          <p:nvPr/>
        </p:nvSpPr>
        <p:spPr>
          <a:xfrm>
            <a:off x="154609" y="1137478"/>
            <a:ext cx="6608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GB" sz="2400" smtClean="0">
                <a:latin typeface="Times New Roman"/>
              </a:rPr>
              <a:t>Fourrier transform of the energy spectrum F(t):</a:t>
            </a:r>
          </a:p>
          <a:p>
            <a:pPr>
              <a:buFontTx/>
              <a:buNone/>
            </a:pPr>
            <a:r>
              <a:rPr lang="en-GB" sz="2400" smtClean="0">
                <a:latin typeface="Times New Roman"/>
              </a:rPr>
              <a:t>(t=L/E)</a:t>
            </a:r>
            <a:endParaRPr lang="en-GB" sz="2400">
              <a:latin typeface="Times New Roman"/>
            </a:endParaRPr>
          </a:p>
        </p:txBody>
      </p:sp>
      <p:graphicFrame>
        <p:nvGraphicFramePr>
          <p:cNvPr id="23" name="Objet 22"/>
          <p:cNvGraphicFramePr>
            <a:graphicFrameLocks noChangeAspect="1"/>
          </p:cNvGraphicFramePr>
          <p:nvPr>
            <p:extLst/>
          </p:nvPr>
        </p:nvGraphicFramePr>
        <p:xfrm>
          <a:off x="1595438" y="1738313"/>
          <a:ext cx="3327400" cy="187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" name="Equation" r:id="rId4" imgW="1739900" imgH="977900" progId="Equation.DSMT4">
                  <p:embed/>
                </p:oleObj>
              </mc:Choice>
              <mc:Fallback>
                <p:oleObj name="Equation" r:id="rId4" imgW="1739900" imgH="977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5438" y="1738313"/>
                        <a:ext cx="3327400" cy="187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566" y="1647177"/>
            <a:ext cx="3453418" cy="521082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54609" y="3699565"/>
            <a:ext cx="411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GB" sz="2800" dirty="0" smtClean="0">
                <a:latin typeface="Times New Roman"/>
              </a:rPr>
              <a:t>Discriminant variables:</a:t>
            </a:r>
          </a:p>
        </p:txBody>
      </p:sp>
      <p:graphicFrame>
        <p:nvGraphicFramePr>
          <p:cNvPr id="26" name="Objet 25"/>
          <p:cNvGraphicFramePr>
            <a:graphicFrameLocks noChangeAspect="1"/>
          </p:cNvGraphicFramePr>
          <p:nvPr>
            <p:extLst/>
          </p:nvPr>
        </p:nvGraphicFramePr>
        <p:xfrm>
          <a:off x="495852" y="4338982"/>
          <a:ext cx="1491973" cy="1220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" name="Equation" r:id="rId7" imgW="977900" imgH="800100" progId="Equation.DSMT4">
                  <p:embed/>
                </p:oleObj>
              </mc:Choice>
              <mc:Fallback>
                <p:oleObj name="Equation" r:id="rId7" imgW="977900" imgH="800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5852" y="4338982"/>
                        <a:ext cx="1491973" cy="1220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2087225" y="4428433"/>
            <a:ext cx="3434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</a:rPr>
              <a:t>(for FCT)</a:t>
            </a:r>
          </a:p>
          <a:p>
            <a:pPr>
              <a:buFontTx/>
              <a:buNone/>
            </a:pPr>
            <a:endParaRPr lang="en-GB" sz="2000" dirty="0" smtClean="0">
              <a:solidFill>
                <a:srgbClr val="000000"/>
              </a:solidFill>
              <a:latin typeface="Times New Roman"/>
            </a:endParaRPr>
          </a:p>
          <a:p>
            <a:pPr>
              <a:buFontTx/>
              <a:buNone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</a:rPr>
              <a:t>(for FST)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54072" y="6194738"/>
            <a:ext cx="3776867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GB" sz="2400" dirty="0" smtClean="0">
                <a:solidFill>
                  <a:srgbClr val="3333CC"/>
                </a:solidFill>
                <a:latin typeface="Times New Roman"/>
              </a:rPr>
              <a:t>Statistical test of RL+PV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603585" y="1091705"/>
            <a:ext cx="25404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GB" sz="1200" smtClean="0">
                <a:solidFill>
                  <a:srgbClr val="231F20"/>
                </a:solidFill>
                <a:latin typeface="Times New Roman"/>
              </a:rPr>
              <a:t>PHYS. REV. D 78, 111103(R) (2008)</a:t>
            </a:r>
            <a:endParaRPr lang="en-GB" sz="1200">
              <a:latin typeface="Times New Roman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38585" y="5488935"/>
            <a:ext cx="2986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GB" sz="2000" dirty="0" smtClean="0">
                <a:solidFill>
                  <a:srgbClr val="000000"/>
                </a:solidFill>
                <a:latin typeface="Times New Roman"/>
              </a:rPr>
              <a:t>RL&gt;0 and PV&gt;0 →NH</a:t>
            </a:r>
          </a:p>
          <a:p>
            <a:pPr marL="342900" indent="-342900"/>
            <a:r>
              <a:rPr lang="en-GB" sz="2000" dirty="0" smtClean="0">
                <a:solidFill>
                  <a:srgbClr val="000000"/>
                </a:solidFill>
                <a:latin typeface="Times New Roman"/>
              </a:rPr>
              <a:t>RL&lt;0 and PV&lt;0 →IH</a:t>
            </a:r>
            <a:endParaRPr lang="en-GB" sz="2000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981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HST_SN_1987A_20th_anniversar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476" y="0"/>
            <a:ext cx="1416523" cy="1107267"/>
          </a:xfrm>
          <a:prstGeom prst="rect">
            <a:avLst/>
          </a:prstGeom>
        </p:spPr>
      </p:pic>
      <p:pic>
        <p:nvPicPr>
          <p:cNvPr id="4" name="Image 3" descr="CCEsup3_01-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6" y="962174"/>
            <a:ext cx="3037428" cy="280632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64350"/>
            <a:ext cx="3233571" cy="2984531"/>
          </a:xfrm>
          <a:prstGeom prst="rect">
            <a:avLst/>
          </a:prstGeom>
        </p:spPr>
      </p:pic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978650" cy="857250"/>
          </a:xfrm>
        </p:spPr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Supernovae explosions</a:t>
            </a:r>
            <a:endParaRPr lang="en-GB" sz="2800" smtClean="0">
              <a:solidFill>
                <a:srgbClr val="008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/>
                </a:solidFill>
                <a:latin typeface="Times New Roman"/>
              </a:rPr>
              <a:t>Lepton-Photon, August 2017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  <a:latin typeface="Times New Roman"/>
              </a:rPr>
              <a:t>M. Dracos IPHC/CNRS-Unistra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B9C65-7665-A54F-8CC7-36F53A6B52DB}" type="slidenum">
              <a:rPr lang="en-GB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48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73665" y="1698210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GB" sz="2000" smtClean="0">
                <a:latin typeface="Times New Roman"/>
              </a:rPr>
              <a:t>SN1987A</a:t>
            </a:r>
            <a:endParaRPr lang="en-GB" sz="2000">
              <a:latin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191377" y="1255277"/>
            <a:ext cx="584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dirty="0" smtClean="0">
                <a:solidFill>
                  <a:srgbClr val="0000FF"/>
                </a:solidFill>
                <a:latin typeface="Times New Roman"/>
              </a:rPr>
              <a:t>5000 ν will be detected by JUNO if explosion at 10 </a:t>
            </a:r>
            <a:r>
              <a:rPr lang="en-GB" sz="2000" dirty="0" err="1" smtClean="0">
                <a:solidFill>
                  <a:srgbClr val="0000FF"/>
                </a:solidFill>
                <a:latin typeface="Times New Roman"/>
              </a:rPr>
              <a:t>kpc</a:t>
            </a:r>
            <a:r>
              <a:rPr lang="en-GB" sz="2000" dirty="0" smtClean="0">
                <a:solidFill>
                  <a:srgbClr val="0000FF"/>
                </a:solidFill>
                <a:latin typeface="Times New Roman"/>
              </a:rPr>
              <a:t> (centre of our galaxy)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0000FF"/>
                </a:solidFill>
                <a:latin typeface="Times New Roman"/>
              </a:rPr>
              <a:t>energy spectrum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0000FF"/>
                </a:solidFill>
                <a:latin typeface="Times New Roman"/>
              </a:rPr>
              <a:t>time distribution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solidFill>
                  <a:srgbClr val="0000FF"/>
                </a:solidFill>
                <a:latin typeface="Times New Roman"/>
              </a:rPr>
              <a:t>better understanding of the explosion mechanisms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solidFill>
                  <a:srgbClr val="0000FF"/>
                </a:solidFill>
                <a:latin typeface="Times New Roman"/>
              </a:rPr>
              <a:t>detection of relic neutrinos produced by previous  explosions</a:t>
            </a:r>
            <a:endParaRPr lang="en-GB" sz="2000" dirty="0">
              <a:solidFill>
                <a:srgbClr val="0000FF"/>
              </a:solidFill>
              <a:latin typeface="Times New Roman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169" y="3810298"/>
            <a:ext cx="5034919" cy="281028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323638" y="4540562"/>
            <a:ext cx="1310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GB" sz="2000" dirty="0" smtClean="0">
                <a:latin typeface="Times New Roman"/>
              </a:rPr>
              <a:t>in 10 years</a:t>
            </a:r>
            <a:endParaRPr lang="en-GB" sz="20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520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Geo-neutrinos in JUNO</a:t>
            </a:r>
            <a:endParaRPr lang="en-GB" sz="2800" smtClean="0">
              <a:solidFill>
                <a:srgbClr val="008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/>
                </a:solidFill>
                <a:latin typeface="Times New Roman"/>
              </a:rPr>
              <a:t>Lepton-Photon, August 2017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  <a:latin typeface="Times New Roman"/>
              </a:rPr>
              <a:t>M. Dracos IPHC/CNRS-Unistra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B9C65-7665-A54F-8CC7-36F53A6B52DB}" type="slidenum">
              <a:rPr lang="en-GB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49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24" name="Grouper 23"/>
          <p:cNvGrpSpPr/>
          <p:nvPr/>
        </p:nvGrpSpPr>
        <p:grpSpPr>
          <a:xfrm>
            <a:off x="150893" y="1217485"/>
            <a:ext cx="4374803" cy="3549012"/>
            <a:chOff x="210628" y="1371600"/>
            <a:chExt cx="5723447" cy="4876400"/>
          </a:xfrm>
        </p:grpSpPr>
        <p:pic>
          <p:nvPicPr>
            <p:cNvPr id="25" name="Picture 5" descr="9%RH)HFL]KC@}UQ7XLTFP%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371600"/>
              <a:ext cx="5324475" cy="450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6"/>
            <p:cNvSpPr>
              <a:spLocks noChangeArrowheads="1"/>
            </p:cNvSpPr>
            <p:nvPr/>
          </p:nvSpPr>
          <p:spPr bwMode="auto">
            <a:xfrm rot="16200000">
              <a:off x="-986281" y="2810952"/>
              <a:ext cx="2796476" cy="402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zh-CN" sz="1400" b="1" kern="0" smtClean="0">
                  <a:solidFill>
                    <a:sysClr val="windowText" lastClr="000000"/>
                  </a:solidFill>
                </a:rPr>
                <a:t>Events/10keV(10</a:t>
              </a:r>
              <a:r>
                <a:rPr lang="en-GB" altLang="zh-CN" sz="1400" b="1" kern="0" baseline="30000" smtClean="0">
                  <a:solidFill>
                    <a:sysClr val="windowText" lastClr="000000"/>
                  </a:solidFill>
                </a:rPr>
                <a:t>32</a:t>
              </a:r>
              <a:r>
                <a:rPr lang="en-GB" altLang="zh-CN" sz="1400" b="1" kern="0" smtClean="0">
                  <a:solidFill>
                    <a:sysClr val="windowText" lastClr="000000"/>
                  </a:solidFill>
                </a:rPr>
                <a:t> p y) </a:t>
              </a:r>
              <a:r>
                <a:rPr lang="en-GB" altLang="zh-CN" sz="1400" b="1" kern="0" baseline="30000" smtClean="0">
                  <a:solidFill>
                    <a:sysClr val="windowText" lastClr="000000"/>
                  </a:solidFill>
                </a:rPr>
                <a:t>-1</a:t>
              </a:r>
              <a:endParaRPr lang="en-GB" altLang="zh-CN" sz="1400" b="1" kern="0" baseline="3000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Rectangle 7"/>
            <p:cNvSpPr>
              <a:spLocks noChangeArrowheads="1"/>
            </p:cNvSpPr>
            <p:nvPr/>
          </p:nvSpPr>
          <p:spPr bwMode="auto">
            <a:xfrm>
              <a:off x="1981199" y="5867399"/>
              <a:ext cx="2517351" cy="380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zh-CN" sz="1200" b="1" kern="0" smtClean="0">
                  <a:solidFill>
                    <a:sysClr val="windowText" lastClr="000000"/>
                  </a:solidFill>
                  <a:latin typeface="Times New Roman" charset="0"/>
                  <a:ea typeface="楷体_GB2312" charset="0"/>
                  <a:cs typeface="楷体_GB2312" charset="0"/>
                </a:rPr>
                <a:t>Neutrino Energy</a:t>
              </a:r>
              <a:r>
                <a:rPr lang="zh-CN" altLang="en-GB" sz="1200" b="1" kern="0" smtClean="0">
                  <a:solidFill>
                    <a:sysClr val="windowText" lastClr="000000"/>
                  </a:solidFill>
                  <a:latin typeface="Times New Roman" charset="0"/>
                  <a:ea typeface="楷体_GB2312" charset="0"/>
                  <a:cs typeface="楷体_GB2312" charset="0"/>
                </a:rPr>
                <a:t>（</a:t>
              </a:r>
              <a:r>
                <a:rPr lang="en-GB" altLang="zh-CN" sz="1200" b="1" kern="0" smtClean="0">
                  <a:solidFill>
                    <a:sysClr val="windowText" lastClr="000000"/>
                  </a:solidFill>
                  <a:latin typeface="Times New Roman" charset="0"/>
                  <a:ea typeface="楷体_GB2312" charset="0"/>
                  <a:cs typeface="楷体_GB2312" charset="0"/>
                </a:rPr>
                <a:t>MeV</a:t>
              </a:r>
              <a:r>
                <a:rPr lang="zh-CN" altLang="en-GB" sz="1200" b="1" kern="0" smtClean="0">
                  <a:solidFill>
                    <a:sysClr val="windowText" lastClr="000000"/>
                  </a:solidFill>
                  <a:latin typeface="Times New Roman" charset="0"/>
                  <a:ea typeface="楷体_GB2312" charset="0"/>
                  <a:cs typeface="楷体_GB2312" charset="0"/>
                </a:rPr>
                <a:t>） </a:t>
              </a:r>
              <a:endParaRPr lang="en-GB" altLang="zh-CN" sz="1200" b="1" kern="0">
                <a:solidFill>
                  <a:sysClr val="windowText" lastClr="000000"/>
                </a:solidFill>
                <a:latin typeface="Times New Roman" charset="0"/>
                <a:ea typeface="楷体_GB2312" charset="0"/>
                <a:cs typeface="楷体_GB2312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423102" y="972293"/>
            <a:ext cx="2859281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84150" indent="-184150"/>
            <a:r>
              <a:rPr lang="en-GB" sz="2000" dirty="0" smtClean="0">
                <a:latin typeface="Times New Roman"/>
              </a:rPr>
              <a:t>JUNO ~700/year</a:t>
            </a:r>
          </a:p>
          <a:p>
            <a:pPr marL="184150" indent="-184150"/>
            <a:r>
              <a:rPr lang="en-GB" sz="2000" dirty="0" err="1" smtClean="0">
                <a:latin typeface="Times New Roman"/>
              </a:rPr>
              <a:t>Kamland</a:t>
            </a:r>
            <a:r>
              <a:rPr lang="en-GB" sz="2000" dirty="0" smtClean="0">
                <a:latin typeface="Times New Roman"/>
              </a:rPr>
              <a:t> 116/10 years</a:t>
            </a:r>
          </a:p>
          <a:p>
            <a:pPr marL="184150" indent="-184150"/>
            <a:r>
              <a:rPr lang="en-GB" sz="2000" dirty="0" err="1" smtClean="0">
                <a:latin typeface="Times New Roman"/>
              </a:rPr>
              <a:t>Borexino</a:t>
            </a:r>
            <a:r>
              <a:rPr lang="en-GB" sz="2000" dirty="0" smtClean="0">
                <a:latin typeface="Times New Roman"/>
              </a:rPr>
              <a:t> 14.3/5 years</a:t>
            </a:r>
            <a:endParaRPr lang="en-GB" sz="2000" dirty="0">
              <a:latin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2487" y="5259911"/>
            <a:ext cx="3870971" cy="1015663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184150" indent="-184150"/>
            <a:r>
              <a:rPr lang="en-GB" sz="2000" dirty="0" smtClean="0">
                <a:solidFill>
                  <a:srgbClr val="0000FF"/>
                </a:solidFill>
                <a:latin typeface="Times New Roman"/>
              </a:rPr>
              <a:t>1.8-3.4MeV</a:t>
            </a:r>
          </a:p>
          <a:p>
            <a:pPr marL="446088" lvl="1" indent="-179388"/>
            <a:r>
              <a:rPr lang="en-GB" sz="2000" dirty="0" smtClean="0">
                <a:solidFill>
                  <a:srgbClr val="0000FF"/>
                </a:solidFill>
                <a:latin typeface="Times New Roman"/>
              </a:rPr>
              <a:t>Reactor Neutrinos: 14±0.14/day</a:t>
            </a:r>
          </a:p>
          <a:p>
            <a:pPr marL="446088" lvl="1" indent="-179388"/>
            <a:r>
              <a:rPr lang="en-GB" sz="2000" dirty="0" smtClean="0">
                <a:solidFill>
                  <a:srgbClr val="0000FF"/>
                </a:solidFill>
                <a:latin typeface="Times New Roman"/>
              </a:rPr>
              <a:t>Geo-neutrinos 2±0.5/day</a:t>
            </a:r>
            <a:endParaRPr lang="en-GB" sz="2000" dirty="0">
              <a:latin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84873" y="2086308"/>
            <a:ext cx="44919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0" indent="-184150"/>
            <a:r>
              <a:rPr lang="en-GB" sz="2000" dirty="0" err="1" smtClean="0">
                <a:latin typeface="Times New Roman"/>
              </a:rPr>
              <a:t>KamLAND</a:t>
            </a:r>
            <a:r>
              <a:rPr lang="en-GB" sz="2000" dirty="0" smtClean="0">
                <a:latin typeface="Times New Roman"/>
              </a:rPr>
              <a:t>: 30±7 TNU</a:t>
            </a:r>
          </a:p>
          <a:p>
            <a:pPr marL="184150" indent="-184150"/>
            <a:r>
              <a:rPr lang="en-GB" sz="2000" dirty="0" err="1" smtClean="0">
                <a:latin typeface="Times New Roman"/>
              </a:rPr>
              <a:t>Borexino</a:t>
            </a:r>
            <a:r>
              <a:rPr lang="en-GB" sz="2000" dirty="0" smtClean="0">
                <a:latin typeface="Times New Roman"/>
              </a:rPr>
              <a:t>: 38.8±12.0 TNU</a:t>
            </a:r>
            <a:r>
              <a:rPr lang="en-GB" sz="2000" i="1" dirty="0" smtClean="0">
                <a:latin typeface="Times New Roman"/>
              </a:rPr>
              <a:t> </a:t>
            </a:r>
            <a:endParaRPr lang="en-GB" sz="2000" dirty="0" smtClean="0">
              <a:latin typeface="Times New Roman"/>
            </a:endParaRPr>
          </a:p>
          <a:p>
            <a:pPr marL="184150" indent="-184150"/>
            <a:r>
              <a:rPr lang="en-GB" sz="2000" dirty="0" smtClean="0">
                <a:latin typeface="Times New Roman"/>
              </a:rPr>
              <a:t>JUNO:</a:t>
            </a:r>
          </a:p>
          <a:p>
            <a:pPr marL="444500" lvl="1" indent="-173038"/>
            <a:r>
              <a:rPr lang="en-GB" sz="2000" dirty="0" smtClean="0">
                <a:latin typeface="Times New Roman"/>
              </a:rPr>
              <a:t>reach an uncertainty of 3 TNU</a:t>
            </a:r>
          </a:p>
          <a:p>
            <a:pPr marL="444500" lvl="1" indent="-173038"/>
            <a:r>
              <a:rPr lang="en-GB" sz="2000" dirty="0" smtClean="0">
                <a:latin typeface="Times New Roman"/>
              </a:rPr>
              <a:t>large background from reactors</a:t>
            </a:r>
          </a:p>
          <a:p>
            <a:pPr marL="444500" lvl="1" indent="-173038"/>
            <a:r>
              <a:rPr lang="en-GB" sz="2000" dirty="0" smtClean="0">
                <a:latin typeface="Times New Roman"/>
              </a:rPr>
              <a:t>Aim: 37 ±</a:t>
            </a:r>
            <a:r>
              <a:rPr lang="en-GB" sz="2000" b="1" dirty="0" smtClean="0">
                <a:latin typeface="Times New Roman"/>
              </a:rPr>
              <a:t>10% (stat.) ±10% (syst.)</a:t>
            </a:r>
            <a:r>
              <a:rPr lang="en-GB" sz="2000" dirty="0" smtClean="0">
                <a:latin typeface="Times New Roman"/>
              </a:rPr>
              <a:t> </a:t>
            </a:r>
            <a:endParaRPr lang="en-GB" sz="2000" dirty="0">
              <a:latin typeface="Times New Roman"/>
            </a:endParaRPr>
          </a:p>
        </p:txBody>
      </p:sp>
      <p:pic>
        <p:nvPicPr>
          <p:cNvPr id="4" name="Image 3" descr="Geoneutrino_signal_prediction_-_rotating_glob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142" y="4064105"/>
            <a:ext cx="2661259" cy="22114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88894" y="6302843"/>
            <a:ext cx="41571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sz="1400" dirty="0" smtClean="0">
                <a:latin typeface="Times New Roman"/>
              </a:rPr>
              <a:t>(TNU ~ number of  detected ν/year/</a:t>
            </a:r>
            <a:r>
              <a:rPr lang="en-GB" sz="1400" dirty="0" err="1" smtClean="0">
                <a:latin typeface="Times New Roman"/>
              </a:rPr>
              <a:t>kt</a:t>
            </a:r>
            <a:r>
              <a:rPr lang="en-GB" sz="1400" dirty="0" smtClean="0">
                <a:latin typeface="Times New Roman"/>
              </a:rPr>
              <a:t> LS (IBD, 10</a:t>
            </a:r>
            <a:r>
              <a:rPr lang="en-GB" sz="1400" baseline="30000" dirty="0" smtClean="0">
                <a:latin typeface="Times New Roman"/>
              </a:rPr>
              <a:t>32</a:t>
            </a:r>
            <a:r>
              <a:rPr lang="en-GB" sz="1400" dirty="0" smtClean="0">
                <a:latin typeface="Times New Roman"/>
              </a:rPr>
              <a:t> p)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393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 fontScale="90000"/>
          </a:bodyPr>
          <a:lstStyle/>
          <a:p>
            <a:r>
              <a:rPr lang="en-GB" sz="49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θ</a:t>
            </a:r>
            <a:r>
              <a:rPr lang="en-GB" sz="4900" baseline="-60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13</a:t>
            </a:r>
            <a:r>
              <a:rPr lang="en-GB" sz="49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hunting</a:t>
            </a:r>
            <a:br>
              <a:rPr lang="en-GB" sz="49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27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(&lt;2012)</a:t>
            </a:r>
            <a:endParaRPr lang="en-GB" sz="27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M. </a:t>
            </a:r>
            <a:r>
              <a:rPr lang="en-GB" dirty="0" err="1" smtClean="0"/>
              <a:t>Dracos</a:t>
            </a:r>
            <a:r>
              <a:rPr lang="en-GB" dirty="0" smtClean="0"/>
              <a:t> IPHC/CNRS-</a:t>
            </a:r>
            <a:r>
              <a:rPr lang="en-GB" dirty="0" err="1" smtClean="0"/>
              <a:t>Unistra</a:t>
            </a:r>
            <a:endParaRPr lang="en-GB" dirty="0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2F98-F62E-4E48-B4D0-20E5FB471F06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14029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1743075"/>
            <a:ext cx="4410075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338" y="1739900"/>
            <a:ext cx="440848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Rectangle 6"/>
          <p:cNvSpPr>
            <a:spLocks/>
          </p:cNvSpPr>
          <p:nvPr/>
        </p:nvSpPr>
        <p:spPr bwMode="auto">
          <a:xfrm>
            <a:off x="391974" y="5672905"/>
            <a:ext cx="3949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GB" sz="2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  <a:sym typeface="Comic Sans MS" charset="0"/>
              </a:rPr>
              <a:t>Actually, we have almost neglected </a:t>
            </a:r>
            <a:r>
              <a:rPr lang="en-GB" sz="2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θ</a:t>
            </a:r>
            <a:r>
              <a:rPr lang="en-GB" sz="2000" baseline="-6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13</a:t>
            </a:r>
            <a:r>
              <a:rPr lang="en-GB" sz="2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  <a:sym typeface="Comic Sans MS" charset="0"/>
              </a:rPr>
              <a:t> on this figure.</a:t>
            </a:r>
            <a:endParaRPr lang="en-GB" sz="20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  <a:sym typeface="Comic Sans MS" charset="0"/>
            </a:endParaRPr>
          </a:p>
        </p:txBody>
      </p:sp>
      <p:sp>
        <p:nvSpPr>
          <p:cNvPr id="140295" name="Rectangle 7"/>
          <p:cNvSpPr>
            <a:spLocks/>
          </p:cNvSpPr>
          <p:nvPr/>
        </p:nvSpPr>
        <p:spPr bwMode="auto">
          <a:xfrm>
            <a:off x="5066615" y="5311774"/>
            <a:ext cx="3947209" cy="127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buFont typeface="Arial" charset="0"/>
              <a:buChar char="•"/>
            </a:pPr>
            <a:r>
              <a:rPr lang="en-GB" sz="2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  <a:sym typeface="Comic Sans MS" charset="0"/>
              </a:rPr>
              <a:t>More accurate experiments needed</a:t>
            </a:r>
          </a:p>
          <a:p>
            <a:pPr marL="382588" indent="-342900">
              <a:buFont typeface="Arial" charset="0"/>
              <a:buChar char="•"/>
            </a:pPr>
            <a:r>
              <a:rPr lang="en-GB" sz="2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  <a:sym typeface="Comic Sans MS" charset="0"/>
              </a:rPr>
              <a:t>Δm</a:t>
            </a:r>
            <a:r>
              <a:rPr lang="en-GB" sz="2000" baseline="30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  <a:sym typeface="Comic Sans MS" charset="0"/>
              </a:rPr>
              <a:t>2</a:t>
            </a:r>
            <a:r>
              <a:rPr lang="en-GB" sz="2000" baseline="-25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  <a:sym typeface="Comic Sans MS" charset="0"/>
              </a:rPr>
              <a:t>13</a:t>
            </a:r>
            <a:r>
              <a:rPr lang="en-GB" sz="2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  <a:sym typeface="Comic Sans MS" charset="0"/>
              </a:rPr>
              <a:t> showing the right distance where to go.</a:t>
            </a:r>
            <a:endParaRPr lang="en-GB" sz="20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  <a:sym typeface="Comic Sans MS" charset="0"/>
            </a:endParaRPr>
          </a:p>
        </p:txBody>
      </p:sp>
      <p:sp>
        <p:nvSpPr>
          <p:cNvPr id="140296" name="Rectangle 8"/>
          <p:cNvSpPr>
            <a:spLocks/>
          </p:cNvSpPr>
          <p:nvPr/>
        </p:nvSpPr>
        <p:spPr bwMode="auto">
          <a:xfrm>
            <a:off x="676687" y="1195601"/>
            <a:ext cx="695828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GB" sz="22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Comic Sans MS" charset="0"/>
              </a:rPr>
              <a:t>disappearance of electron anti-neutrinos using reactors</a:t>
            </a:r>
            <a:endParaRPr lang="en-GB" sz="22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  <a:sym typeface="Comic Sans M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09649" y="1904311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θ</a:t>
            </a:r>
            <a:r>
              <a:rPr lang="en-GB" i="1" baseline="-6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13</a:t>
            </a:r>
            <a:r>
              <a:rPr lang="en-GB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  <a:sym typeface="Comic Sans MS" charset="0"/>
              </a:rPr>
              <a:t> ~ 10°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4191544" y="5703119"/>
            <a:ext cx="611407" cy="357351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1061545" y="4309241"/>
            <a:ext cx="798786" cy="199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25214" y="4593021"/>
            <a:ext cx="620110" cy="4414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499" y="5019455"/>
            <a:ext cx="1222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main limit on </a:t>
            </a:r>
            <a:r>
              <a:rPr lang="el-GR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θ</a:t>
            </a:r>
            <a:r>
              <a:rPr lang="fr-CH" baseline="-25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13</a:t>
            </a:r>
            <a:endParaRPr lang="en-GB" baseline="-25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1834048"/>
            <a:ext cx="212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"old</a:t>
            </a:r>
            <a:r>
              <a:rPr lang="en-GB" smtClean="0">
                <a:latin typeface="Times New Roman" charset="0"/>
                <a:ea typeface="Times New Roman" charset="0"/>
                <a:cs typeface="Times New Roman" charset="0"/>
              </a:rPr>
              <a:t>" measurements</a:t>
            </a:r>
            <a:endParaRPr lang="en-GB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6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76972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dirty="0" err="1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Photodetectors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M. Dracos IPHC/CNRS-Unistra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372184" y="3543346"/>
            <a:ext cx="2694609" cy="18158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65113" indent="-265113">
              <a:buFont typeface="+mj-lt"/>
              <a:buAutoNum type="arabicPeriod"/>
            </a:pPr>
            <a:r>
              <a:rPr lang="fr-FR" sz="1400" dirty="0" err="1" smtClean="0">
                <a:solidFill>
                  <a:schemeClr val="tx1"/>
                </a:solidFill>
                <a:latin typeface=""/>
              </a:rPr>
              <a:t>Insulated</a:t>
            </a:r>
            <a:r>
              <a:rPr lang="fr-FR" sz="1400" dirty="0" smtClean="0">
                <a:solidFill>
                  <a:schemeClr val="tx1"/>
                </a:solidFill>
                <a:latin typeface=""/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  <a:latin typeface=""/>
              </a:rPr>
              <a:t>trestle</a:t>
            </a:r>
            <a:r>
              <a:rPr lang="fr-FR" sz="1400" dirty="0" smtClean="0">
                <a:solidFill>
                  <a:schemeClr val="tx1"/>
                </a:solidFill>
                <a:latin typeface=""/>
              </a:rPr>
              <a:t> table</a:t>
            </a:r>
          </a:p>
          <a:p>
            <a:pPr marL="265113" indent="-265113">
              <a:buFont typeface="+mj-lt"/>
              <a:buAutoNum type="arabicPeriod"/>
            </a:pPr>
            <a:r>
              <a:rPr lang="fr-FR" sz="1400" dirty="0" smtClean="0">
                <a:solidFill>
                  <a:schemeClr val="tx1"/>
                </a:solidFill>
                <a:latin typeface=""/>
              </a:rPr>
              <a:t>Anode</a:t>
            </a:r>
          </a:p>
          <a:p>
            <a:pPr marL="265113" indent="-265113">
              <a:buFont typeface="+mj-lt"/>
              <a:buAutoNum type="arabicPeriod"/>
            </a:pPr>
            <a:r>
              <a:rPr lang="fr-FR" sz="1400" dirty="0" smtClean="0">
                <a:solidFill>
                  <a:schemeClr val="tx1"/>
                </a:solidFill>
                <a:latin typeface=""/>
              </a:rPr>
              <a:t>MCP </a:t>
            </a:r>
            <a:r>
              <a:rPr lang="fr-FR" sz="1400" dirty="0" err="1" smtClean="0">
                <a:solidFill>
                  <a:schemeClr val="tx1"/>
                </a:solidFill>
                <a:latin typeface=""/>
              </a:rPr>
              <a:t>dodule</a:t>
            </a:r>
            <a:endParaRPr lang="fr-FR" sz="1400" dirty="0" smtClean="0">
              <a:solidFill>
                <a:schemeClr val="tx1"/>
              </a:solidFill>
              <a:latin typeface=""/>
            </a:endParaRPr>
          </a:p>
          <a:p>
            <a:pPr marL="265113" indent="-265113">
              <a:buFont typeface="+mj-lt"/>
              <a:buAutoNum type="arabicPeriod"/>
            </a:pPr>
            <a:r>
              <a:rPr lang="fr-FR" sz="1400" dirty="0" err="1" smtClean="0">
                <a:solidFill>
                  <a:schemeClr val="tx1"/>
                </a:solidFill>
                <a:latin typeface=""/>
              </a:rPr>
              <a:t>Bracket</a:t>
            </a:r>
            <a:r>
              <a:rPr lang="fr-FR" sz="1400" dirty="0" smtClean="0">
                <a:solidFill>
                  <a:schemeClr val="tx1"/>
                </a:solidFill>
                <a:latin typeface=""/>
              </a:rPr>
              <a:t> of the </a:t>
            </a:r>
            <a:r>
              <a:rPr lang="fr-FR" sz="1400" dirty="0" err="1" smtClean="0">
                <a:solidFill>
                  <a:schemeClr val="tx1"/>
                </a:solidFill>
                <a:latin typeface=""/>
              </a:rPr>
              <a:t>cables</a:t>
            </a:r>
            <a:endParaRPr lang="fr-FR" sz="1400" dirty="0" smtClean="0">
              <a:solidFill>
                <a:schemeClr val="tx1"/>
              </a:solidFill>
              <a:latin typeface=""/>
            </a:endParaRPr>
          </a:p>
          <a:p>
            <a:pPr marL="265113" indent="-265113">
              <a:buFont typeface="+mj-lt"/>
              <a:buAutoNum type="arabicPeriod"/>
            </a:pPr>
            <a:r>
              <a:rPr lang="fr-FR" sz="1400" dirty="0" smtClean="0">
                <a:solidFill>
                  <a:schemeClr val="tx1"/>
                </a:solidFill>
                <a:latin typeface=""/>
              </a:rPr>
              <a:t>Transmission Photocathode</a:t>
            </a:r>
          </a:p>
          <a:p>
            <a:pPr marL="265113" indent="-265113">
              <a:buFont typeface="+mj-lt"/>
              <a:buAutoNum type="arabicPeriod"/>
            </a:pPr>
            <a:r>
              <a:rPr lang="fr-FR" sz="1400" dirty="0" smtClean="0">
                <a:solidFill>
                  <a:schemeClr val="tx1"/>
                </a:solidFill>
                <a:latin typeface=""/>
              </a:rPr>
              <a:t>Glass </a:t>
            </a:r>
            <a:r>
              <a:rPr lang="fr-FR" sz="1400" dirty="0" err="1" smtClean="0">
                <a:solidFill>
                  <a:schemeClr val="tx1"/>
                </a:solidFill>
                <a:latin typeface=""/>
              </a:rPr>
              <a:t>shell</a:t>
            </a:r>
            <a:endParaRPr lang="fr-FR" sz="1400" dirty="0" smtClean="0">
              <a:solidFill>
                <a:schemeClr val="tx1"/>
              </a:solidFill>
              <a:latin typeface=""/>
            </a:endParaRPr>
          </a:p>
          <a:p>
            <a:pPr marL="265113" indent="-265113">
              <a:buFont typeface="+mj-lt"/>
              <a:buAutoNum type="arabicPeriod"/>
            </a:pPr>
            <a:r>
              <a:rPr lang="fr-FR" sz="1400" dirty="0" err="1" smtClean="0">
                <a:solidFill>
                  <a:schemeClr val="tx1"/>
                </a:solidFill>
                <a:latin typeface=""/>
              </a:rPr>
              <a:t>Reflection</a:t>
            </a:r>
            <a:r>
              <a:rPr lang="fr-FR" sz="1400" dirty="0" smtClean="0">
                <a:solidFill>
                  <a:schemeClr val="tx1"/>
                </a:solidFill>
                <a:latin typeface=""/>
              </a:rPr>
              <a:t> Photocathode</a:t>
            </a:r>
          </a:p>
          <a:p>
            <a:pPr marL="265113" indent="-265113">
              <a:buFont typeface="+mj-lt"/>
              <a:buAutoNum type="arabicPeriod"/>
            </a:pPr>
            <a:r>
              <a:rPr lang="fr-FR" sz="1400" dirty="0" smtClean="0">
                <a:solidFill>
                  <a:schemeClr val="tx1"/>
                </a:solidFill>
                <a:latin typeface=""/>
              </a:rPr>
              <a:t>Glass joint</a:t>
            </a:r>
            <a:endParaRPr lang="fr-FR" sz="1400" dirty="0">
              <a:solidFill>
                <a:schemeClr val="tx1"/>
              </a:solidFill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143606" y="2696879"/>
            <a:ext cx="3095946" cy="3511803"/>
            <a:chOff x="3117584" y="1159564"/>
            <a:chExt cx="3095946" cy="3511803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7584" y="1676376"/>
              <a:ext cx="3095946" cy="2994991"/>
            </a:xfrm>
            <a:prstGeom prst="rect">
              <a:avLst/>
            </a:prstGeom>
          </p:spPr>
        </p:pic>
        <p:sp>
          <p:nvSpPr>
            <p:cNvPr id="14" name="Forme libre 13"/>
            <p:cNvSpPr/>
            <p:nvPr/>
          </p:nvSpPr>
          <p:spPr>
            <a:xfrm flipH="1">
              <a:off x="3614835" y="1159564"/>
              <a:ext cx="89638" cy="1007001"/>
            </a:xfrm>
            <a:custGeom>
              <a:avLst/>
              <a:gdLst>
                <a:gd name="connsiteX0" fmla="*/ 2385392 w 2750833"/>
                <a:gd name="connsiteY0" fmla="*/ 0 h 2639396"/>
                <a:gd name="connsiteX1" fmla="*/ 2749826 w 2750833"/>
                <a:gd name="connsiteY1" fmla="*/ 187740 h 2639396"/>
                <a:gd name="connsiteX2" fmla="*/ 2286000 w 2750833"/>
                <a:gd name="connsiteY2" fmla="*/ 441740 h 2639396"/>
                <a:gd name="connsiteX3" fmla="*/ 2716696 w 2750833"/>
                <a:gd name="connsiteY3" fmla="*/ 739914 h 2639396"/>
                <a:gd name="connsiteX4" fmla="*/ 2286000 w 2750833"/>
                <a:gd name="connsiteY4" fmla="*/ 993914 h 2639396"/>
                <a:gd name="connsiteX5" fmla="*/ 2716696 w 2750833"/>
                <a:gd name="connsiteY5" fmla="*/ 1270000 h 2639396"/>
                <a:gd name="connsiteX6" fmla="*/ 2286000 w 2750833"/>
                <a:gd name="connsiteY6" fmla="*/ 1512957 h 2639396"/>
                <a:gd name="connsiteX7" fmla="*/ 2716696 w 2750833"/>
                <a:gd name="connsiteY7" fmla="*/ 1811131 h 2639396"/>
                <a:gd name="connsiteX8" fmla="*/ 2297044 w 2750833"/>
                <a:gd name="connsiteY8" fmla="*/ 2054087 h 2639396"/>
                <a:gd name="connsiteX9" fmla="*/ 2429565 w 2750833"/>
                <a:gd name="connsiteY9" fmla="*/ 2639392 h 2639396"/>
                <a:gd name="connsiteX10" fmla="*/ 0 w 2750833"/>
                <a:gd name="connsiteY10" fmla="*/ 2065131 h 2639396"/>
                <a:gd name="connsiteX0" fmla="*/ 99444 w 464885"/>
                <a:gd name="connsiteY0" fmla="*/ 0 h 2915479"/>
                <a:gd name="connsiteX1" fmla="*/ 463878 w 464885"/>
                <a:gd name="connsiteY1" fmla="*/ 187740 h 2915479"/>
                <a:gd name="connsiteX2" fmla="*/ 52 w 464885"/>
                <a:gd name="connsiteY2" fmla="*/ 441740 h 2915479"/>
                <a:gd name="connsiteX3" fmla="*/ 430748 w 464885"/>
                <a:gd name="connsiteY3" fmla="*/ 739914 h 2915479"/>
                <a:gd name="connsiteX4" fmla="*/ 52 w 464885"/>
                <a:gd name="connsiteY4" fmla="*/ 993914 h 2915479"/>
                <a:gd name="connsiteX5" fmla="*/ 430748 w 464885"/>
                <a:gd name="connsiteY5" fmla="*/ 1270000 h 2915479"/>
                <a:gd name="connsiteX6" fmla="*/ 52 w 464885"/>
                <a:gd name="connsiteY6" fmla="*/ 1512957 h 2915479"/>
                <a:gd name="connsiteX7" fmla="*/ 430748 w 464885"/>
                <a:gd name="connsiteY7" fmla="*/ 1811131 h 2915479"/>
                <a:gd name="connsiteX8" fmla="*/ 11096 w 464885"/>
                <a:gd name="connsiteY8" fmla="*/ 2054087 h 2915479"/>
                <a:gd name="connsiteX9" fmla="*/ 143617 w 464885"/>
                <a:gd name="connsiteY9" fmla="*/ 2639392 h 2915479"/>
                <a:gd name="connsiteX10" fmla="*/ 143617 w 464885"/>
                <a:gd name="connsiteY10" fmla="*/ 2915479 h 2915479"/>
                <a:gd name="connsiteX0" fmla="*/ 99444 w 464885"/>
                <a:gd name="connsiteY0" fmla="*/ 0 h 2915479"/>
                <a:gd name="connsiteX1" fmla="*/ 463878 w 464885"/>
                <a:gd name="connsiteY1" fmla="*/ 187740 h 2915479"/>
                <a:gd name="connsiteX2" fmla="*/ 52 w 464885"/>
                <a:gd name="connsiteY2" fmla="*/ 441740 h 2915479"/>
                <a:gd name="connsiteX3" fmla="*/ 430748 w 464885"/>
                <a:gd name="connsiteY3" fmla="*/ 739914 h 2915479"/>
                <a:gd name="connsiteX4" fmla="*/ 52 w 464885"/>
                <a:gd name="connsiteY4" fmla="*/ 993914 h 2915479"/>
                <a:gd name="connsiteX5" fmla="*/ 430748 w 464885"/>
                <a:gd name="connsiteY5" fmla="*/ 1270000 h 2915479"/>
                <a:gd name="connsiteX6" fmla="*/ 52 w 464885"/>
                <a:gd name="connsiteY6" fmla="*/ 1512957 h 2915479"/>
                <a:gd name="connsiteX7" fmla="*/ 430748 w 464885"/>
                <a:gd name="connsiteY7" fmla="*/ 1811131 h 2915479"/>
                <a:gd name="connsiteX8" fmla="*/ 11096 w 464885"/>
                <a:gd name="connsiteY8" fmla="*/ 2054087 h 2915479"/>
                <a:gd name="connsiteX9" fmla="*/ 331356 w 464885"/>
                <a:gd name="connsiteY9" fmla="*/ 2528957 h 2915479"/>
                <a:gd name="connsiteX10" fmla="*/ 143617 w 464885"/>
                <a:gd name="connsiteY10" fmla="*/ 2915479 h 2915479"/>
                <a:gd name="connsiteX0" fmla="*/ 99444 w 464885"/>
                <a:gd name="connsiteY0" fmla="*/ 0 h 2959653"/>
                <a:gd name="connsiteX1" fmla="*/ 463878 w 464885"/>
                <a:gd name="connsiteY1" fmla="*/ 187740 h 2959653"/>
                <a:gd name="connsiteX2" fmla="*/ 52 w 464885"/>
                <a:gd name="connsiteY2" fmla="*/ 441740 h 2959653"/>
                <a:gd name="connsiteX3" fmla="*/ 430748 w 464885"/>
                <a:gd name="connsiteY3" fmla="*/ 739914 h 2959653"/>
                <a:gd name="connsiteX4" fmla="*/ 52 w 464885"/>
                <a:gd name="connsiteY4" fmla="*/ 993914 h 2959653"/>
                <a:gd name="connsiteX5" fmla="*/ 430748 w 464885"/>
                <a:gd name="connsiteY5" fmla="*/ 1270000 h 2959653"/>
                <a:gd name="connsiteX6" fmla="*/ 52 w 464885"/>
                <a:gd name="connsiteY6" fmla="*/ 1512957 h 2959653"/>
                <a:gd name="connsiteX7" fmla="*/ 430748 w 464885"/>
                <a:gd name="connsiteY7" fmla="*/ 1811131 h 2959653"/>
                <a:gd name="connsiteX8" fmla="*/ 11096 w 464885"/>
                <a:gd name="connsiteY8" fmla="*/ 2054087 h 2959653"/>
                <a:gd name="connsiteX9" fmla="*/ 331356 w 464885"/>
                <a:gd name="connsiteY9" fmla="*/ 2528957 h 2959653"/>
                <a:gd name="connsiteX10" fmla="*/ 364486 w 464885"/>
                <a:gd name="connsiteY10" fmla="*/ 2959653 h 2959653"/>
                <a:gd name="connsiteX0" fmla="*/ 99444 w 464885"/>
                <a:gd name="connsiteY0" fmla="*/ 0 h 2959653"/>
                <a:gd name="connsiteX1" fmla="*/ 463878 w 464885"/>
                <a:gd name="connsiteY1" fmla="*/ 187740 h 2959653"/>
                <a:gd name="connsiteX2" fmla="*/ 52 w 464885"/>
                <a:gd name="connsiteY2" fmla="*/ 441740 h 2959653"/>
                <a:gd name="connsiteX3" fmla="*/ 430748 w 464885"/>
                <a:gd name="connsiteY3" fmla="*/ 739914 h 2959653"/>
                <a:gd name="connsiteX4" fmla="*/ 52 w 464885"/>
                <a:gd name="connsiteY4" fmla="*/ 993914 h 2959653"/>
                <a:gd name="connsiteX5" fmla="*/ 430748 w 464885"/>
                <a:gd name="connsiteY5" fmla="*/ 1270000 h 2959653"/>
                <a:gd name="connsiteX6" fmla="*/ 52 w 464885"/>
                <a:gd name="connsiteY6" fmla="*/ 1512957 h 2959653"/>
                <a:gd name="connsiteX7" fmla="*/ 430748 w 464885"/>
                <a:gd name="connsiteY7" fmla="*/ 1811131 h 2959653"/>
                <a:gd name="connsiteX8" fmla="*/ 11096 w 464885"/>
                <a:gd name="connsiteY8" fmla="*/ 2054087 h 2959653"/>
                <a:gd name="connsiteX9" fmla="*/ 352553 w 464885"/>
                <a:gd name="connsiteY9" fmla="*/ 2326257 h 2959653"/>
                <a:gd name="connsiteX10" fmla="*/ 364486 w 464885"/>
                <a:gd name="connsiteY10" fmla="*/ 2959653 h 2959653"/>
                <a:gd name="connsiteX0" fmla="*/ 99444 w 464885"/>
                <a:gd name="connsiteY0" fmla="*/ 0 h 2599215"/>
                <a:gd name="connsiteX1" fmla="*/ 463878 w 464885"/>
                <a:gd name="connsiteY1" fmla="*/ 187740 h 2599215"/>
                <a:gd name="connsiteX2" fmla="*/ 52 w 464885"/>
                <a:gd name="connsiteY2" fmla="*/ 441740 h 2599215"/>
                <a:gd name="connsiteX3" fmla="*/ 430748 w 464885"/>
                <a:gd name="connsiteY3" fmla="*/ 739914 h 2599215"/>
                <a:gd name="connsiteX4" fmla="*/ 52 w 464885"/>
                <a:gd name="connsiteY4" fmla="*/ 993914 h 2599215"/>
                <a:gd name="connsiteX5" fmla="*/ 430748 w 464885"/>
                <a:gd name="connsiteY5" fmla="*/ 1270000 h 2599215"/>
                <a:gd name="connsiteX6" fmla="*/ 52 w 464885"/>
                <a:gd name="connsiteY6" fmla="*/ 1512957 h 2599215"/>
                <a:gd name="connsiteX7" fmla="*/ 430748 w 464885"/>
                <a:gd name="connsiteY7" fmla="*/ 1811131 h 2599215"/>
                <a:gd name="connsiteX8" fmla="*/ 11096 w 464885"/>
                <a:gd name="connsiteY8" fmla="*/ 2054087 h 2599215"/>
                <a:gd name="connsiteX9" fmla="*/ 352553 w 464885"/>
                <a:gd name="connsiteY9" fmla="*/ 2326257 h 2599215"/>
                <a:gd name="connsiteX10" fmla="*/ 345851 w 464885"/>
                <a:gd name="connsiteY10" fmla="*/ 2599215 h 259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4885" h="2599215">
                  <a:moveTo>
                    <a:pt x="99444" y="0"/>
                  </a:moveTo>
                  <a:cubicBezTo>
                    <a:pt x="289943" y="57058"/>
                    <a:pt x="480443" y="114117"/>
                    <a:pt x="463878" y="187740"/>
                  </a:cubicBezTo>
                  <a:cubicBezTo>
                    <a:pt x="447313" y="261363"/>
                    <a:pt x="5574" y="349711"/>
                    <a:pt x="52" y="441740"/>
                  </a:cubicBezTo>
                  <a:cubicBezTo>
                    <a:pt x="-5470" y="533769"/>
                    <a:pt x="430748" y="647885"/>
                    <a:pt x="430748" y="739914"/>
                  </a:cubicBezTo>
                  <a:cubicBezTo>
                    <a:pt x="430748" y="831943"/>
                    <a:pt x="52" y="905566"/>
                    <a:pt x="52" y="993914"/>
                  </a:cubicBezTo>
                  <a:cubicBezTo>
                    <a:pt x="52" y="1082262"/>
                    <a:pt x="430748" y="1183493"/>
                    <a:pt x="430748" y="1270000"/>
                  </a:cubicBezTo>
                  <a:cubicBezTo>
                    <a:pt x="430748" y="1356507"/>
                    <a:pt x="52" y="1422769"/>
                    <a:pt x="52" y="1512957"/>
                  </a:cubicBezTo>
                  <a:cubicBezTo>
                    <a:pt x="52" y="1603145"/>
                    <a:pt x="428907" y="1720943"/>
                    <a:pt x="430748" y="1811131"/>
                  </a:cubicBezTo>
                  <a:cubicBezTo>
                    <a:pt x="432589" y="1901319"/>
                    <a:pt x="24128" y="1968233"/>
                    <a:pt x="11096" y="2054087"/>
                  </a:cubicBezTo>
                  <a:cubicBezTo>
                    <a:pt x="-1936" y="2139941"/>
                    <a:pt x="296761" y="2235402"/>
                    <a:pt x="352553" y="2326257"/>
                  </a:cubicBezTo>
                  <a:cubicBezTo>
                    <a:pt x="408346" y="2417112"/>
                    <a:pt x="345851" y="2599215"/>
                    <a:pt x="345851" y="2599215"/>
                  </a:cubicBezTo>
                </a:path>
              </a:pathLst>
            </a:custGeom>
            <a:ln w="19050" cmpd="sng">
              <a:solidFill>
                <a:srgbClr val="009900"/>
              </a:solidFill>
              <a:headEnd type="none"/>
              <a:tailEnd type="triangle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0066FF"/>
                </a:solidFill>
                <a:effectLst/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5" name="Forme libre 14"/>
            <p:cNvSpPr/>
            <p:nvPr/>
          </p:nvSpPr>
          <p:spPr>
            <a:xfrm rot="17109047" flipH="1">
              <a:off x="3677478" y="2122007"/>
              <a:ext cx="750956" cy="971826"/>
            </a:xfrm>
            <a:custGeom>
              <a:avLst/>
              <a:gdLst>
                <a:gd name="connsiteX0" fmla="*/ 0 w 596348"/>
                <a:gd name="connsiteY0" fmla="*/ 0 h 971826"/>
                <a:gd name="connsiteX1" fmla="*/ 176695 w 596348"/>
                <a:gd name="connsiteY1" fmla="*/ 596347 h 971826"/>
                <a:gd name="connsiteX2" fmla="*/ 596348 w 596348"/>
                <a:gd name="connsiteY2" fmla="*/ 971826 h 971826"/>
                <a:gd name="connsiteX3" fmla="*/ 596348 w 596348"/>
                <a:gd name="connsiteY3" fmla="*/ 971826 h 971826"/>
                <a:gd name="connsiteX0" fmla="*/ 0 w 596348"/>
                <a:gd name="connsiteY0" fmla="*/ 0 h 971826"/>
                <a:gd name="connsiteX1" fmla="*/ 198782 w 596348"/>
                <a:gd name="connsiteY1" fmla="*/ 629477 h 971826"/>
                <a:gd name="connsiteX2" fmla="*/ 596348 w 596348"/>
                <a:gd name="connsiteY2" fmla="*/ 971826 h 971826"/>
                <a:gd name="connsiteX3" fmla="*/ 596348 w 596348"/>
                <a:gd name="connsiteY3" fmla="*/ 971826 h 971826"/>
                <a:gd name="connsiteX0" fmla="*/ 0 w 596348"/>
                <a:gd name="connsiteY0" fmla="*/ 0 h 971826"/>
                <a:gd name="connsiteX1" fmla="*/ 198782 w 596348"/>
                <a:gd name="connsiteY1" fmla="*/ 629477 h 971826"/>
                <a:gd name="connsiteX2" fmla="*/ 596348 w 596348"/>
                <a:gd name="connsiteY2" fmla="*/ 971826 h 971826"/>
                <a:gd name="connsiteX3" fmla="*/ 596348 w 596348"/>
                <a:gd name="connsiteY3" fmla="*/ 971826 h 97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6348" h="971826">
                  <a:moveTo>
                    <a:pt x="0" y="0"/>
                  </a:moveTo>
                  <a:cubicBezTo>
                    <a:pt x="38652" y="217188"/>
                    <a:pt x="99391" y="467506"/>
                    <a:pt x="198782" y="629477"/>
                  </a:cubicBezTo>
                  <a:cubicBezTo>
                    <a:pt x="298173" y="791448"/>
                    <a:pt x="403087" y="870318"/>
                    <a:pt x="596348" y="971826"/>
                  </a:cubicBezTo>
                  <a:lnTo>
                    <a:pt x="596348" y="971826"/>
                  </a:lnTo>
                </a:path>
              </a:pathLst>
            </a:custGeom>
            <a:ln w="19050" cmpd="sng">
              <a:solidFill>
                <a:srgbClr val="FF0000"/>
              </a:solidFill>
              <a:headEnd type="none"/>
              <a:tailEnd type="triangle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0066FF"/>
                </a:solidFill>
                <a:effectLst/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6" name="Forme libre 15"/>
            <p:cNvSpPr/>
            <p:nvPr/>
          </p:nvSpPr>
          <p:spPr>
            <a:xfrm flipH="1">
              <a:off x="3592749" y="2175565"/>
              <a:ext cx="117860" cy="1877392"/>
            </a:xfrm>
            <a:custGeom>
              <a:avLst/>
              <a:gdLst>
                <a:gd name="connsiteX0" fmla="*/ 2385392 w 2750833"/>
                <a:gd name="connsiteY0" fmla="*/ 0 h 2639396"/>
                <a:gd name="connsiteX1" fmla="*/ 2749826 w 2750833"/>
                <a:gd name="connsiteY1" fmla="*/ 187740 h 2639396"/>
                <a:gd name="connsiteX2" fmla="*/ 2286000 w 2750833"/>
                <a:gd name="connsiteY2" fmla="*/ 441740 h 2639396"/>
                <a:gd name="connsiteX3" fmla="*/ 2716696 w 2750833"/>
                <a:gd name="connsiteY3" fmla="*/ 739914 h 2639396"/>
                <a:gd name="connsiteX4" fmla="*/ 2286000 w 2750833"/>
                <a:gd name="connsiteY4" fmla="*/ 993914 h 2639396"/>
                <a:gd name="connsiteX5" fmla="*/ 2716696 w 2750833"/>
                <a:gd name="connsiteY5" fmla="*/ 1270000 h 2639396"/>
                <a:gd name="connsiteX6" fmla="*/ 2286000 w 2750833"/>
                <a:gd name="connsiteY6" fmla="*/ 1512957 h 2639396"/>
                <a:gd name="connsiteX7" fmla="*/ 2716696 w 2750833"/>
                <a:gd name="connsiteY7" fmla="*/ 1811131 h 2639396"/>
                <a:gd name="connsiteX8" fmla="*/ 2297044 w 2750833"/>
                <a:gd name="connsiteY8" fmla="*/ 2054087 h 2639396"/>
                <a:gd name="connsiteX9" fmla="*/ 2429565 w 2750833"/>
                <a:gd name="connsiteY9" fmla="*/ 2639392 h 2639396"/>
                <a:gd name="connsiteX10" fmla="*/ 0 w 2750833"/>
                <a:gd name="connsiteY10" fmla="*/ 2065131 h 2639396"/>
                <a:gd name="connsiteX0" fmla="*/ 99444 w 464885"/>
                <a:gd name="connsiteY0" fmla="*/ 0 h 2915479"/>
                <a:gd name="connsiteX1" fmla="*/ 463878 w 464885"/>
                <a:gd name="connsiteY1" fmla="*/ 187740 h 2915479"/>
                <a:gd name="connsiteX2" fmla="*/ 52 w 464885"/>
                <a:gd name="connsiteY2" fmla="*/ 441740 h 2915479"/>
                <a:gd name="connsiteX3" fmla="*/ 430748 w 464885"/>
                <a:gd name="connsiteY3" fmla="*/ 739914 h 2915479"/>
                <a:gd name="connsiteX4" fmla="*/ 52 w 464885"/>
                <a:gd name="connsiteY4" fmla="*/ 993914 h 2915479"/>
                <a:gd name="connsiteX5" fmla="*/ 430748 w 464885"/>
                <a:gd name="connsiteY5" fmla="*/ 1270000 h 2915479"/>
                <a:gd name="connsiteX6" fmla="*/ 52 w 464885"/>
                <a:gd name="connsiteY6" fmla="*/ 1512957 h 2915479"/>
                <a:gd name="connsiteX7" fmla="*/ 430748 w 464885"/>
                <a:gd name="connsiteY7" fmla="*/ 1811131 h 2915479"/>
                <a:gd name="connsiteX8" fmla="*/ 11096 w 464885"/>
                <a:gd name="connsiteY8" fmla="*/ 2054087 h 2915479"/>
                <a:gd name="connsiteX9" fmla="*/ 143617 w 464885"/>
                <a:gd name="connsiteY9" fmla="*/ 2639392 h 2915479"/>
                <a:gd name="connsiteX10" fmla="*/ 143617 w 464885"/>
                <a:gd name="connsiteY10" fmla="*/ 2915479 h 2915479"/>
                <a:gd name="connsiteX0" fmla="*/ 99444 w 464885"/>
                <a:gd name="connsiteY0" fmla="*/ 0 h 2915479"/>
                <a:gd name="connsiteX1" fmla="*/ 463878 w 464885"/>
                <a:gd name="connsiteY1" fmla="*/ 187740 h 2915479"/>
                <a:gd name="connsiteX2" fmla="*/ 52 w 464885"/>
                <a:gd name="connsiteY2" fmla="*/ 441740 h 2915479"/>
                <a:gd name="connsiteX3" fmla="*/ 430748 w 464885"/>
                <a:gd name="connsiteY3" fmla="*/ 739914 h 2915479"/>
                <a:gd name="connsiteX4" fmla="*/ 52 w 464885"/>
                <a:gd name="connsiteY4" fmla="*/ 993914 h 2915479"/>
                <a:gd name="connsiteX5" fmla="*/ 430748 w 464885"/>
                <a:gd name="connsiteY5" fmla="*/ 1270000 h 2915479"/>
                <a:gd name="connsiteX6" fmla="*/ 52 w 464885"/>
                <a:gd name="connsiteY6" fmla="*/ 1512957 h 2915479"/>
                <a:gd name="connsiteX7" fmla="*/ 430748 w 464885"/>
                <a:gd name="connsiteY7" fmla="*/ 1811131 h 2915479"/>
                <a:gd name="connsiteX8" fmla="*/ 11096 w 464885"/>
                <a:gd name="connsiteY8" fmla="*/ 2054087 h 2915479"/>
                <a:gd name="connsiteX9" fmla="*/ 331356 w 464885"/>
                <a:gd name="connsiteY9" fmla="*/ 2528957 h 2915479"/>
                <a:gd name="connsiteX10" fmla="*/ 143617 w 464885"/>
                <a:gd name="connsiteY10" fmla="*/ 2915479 h 2915479"/>
                <a:gd name="connsiteX0" fmla="*/ 99444 w 464885"/>
                <a:gd name="connsiteY0" fmla="*/ 0 h 2959653"/>
                <a:gd name="connsiteX1" fmla="*/ 463878 w 464885"/>
                <a:gd name="connsiteY1" fmla="*/ 187740 h 2959653"/>
                <a:gd name="connsiteX2" fmla="*/ 52 w 464885"/>
                <a:gd name="connsiteY2" fmla="*/ 441740 h 2959653"/>
                <a:gd name="connsiteX3" fmla="*/ 430748 w 464885"/>
                <a:gd name="connsiteY3" fmla="*/ 739914 h 2959653"/>
                <a:gd name="connsiteX4" fmla="*/ 52 w 464885"/>
                <a:gd name="connsiteY4" fmla="*/ 993914 h 2959653"/>
                <a:gd name="connsiteX5" fmla="*/ 430748 w 464885"/>
                <a:gd name="connsiteY5" fmla="*/ 1270000 h 2959653"/>
                <a:gd name="connsiteX6" fmla="*/ 52 w 464885"/>
                <a:gd name="connsiteY6" fmla="*/ 1512957 h 2959653"/>
                <a:gd name="connsiteX7" fmla="*/ 430748 w 464885"/>
                <a:gd name="connsiteY7" fmla="*/ 1811131 h 2959653"/>
                <a:gd name="connsiteX8" fmla="*/ 11096 w 464885"/>
                <a:gd name="connsiteY8" fmla="*/ 2054087 h 2959653"/>
                <a:gd name="connsiteX9" fmla="*/ 331356 w 464885"/>
                <a:gd name="connsiteY9" fmla="*/ 2528957 h 2959653"/>
                <a:gd name="connsiteX10" fmla="*/ 364486 w 464885"/>
                <a:gd name="connsiteY10" fmla="*/ 2959653 h 2959653"/>
                <a:gd name="connsiteX0" fmla="*/ 99444 w 464885"/>
                <a:gd name="connsiteY0" fmla="*/ 0 h 2959653"/>
                <a:gd name="connsiteX1" fmla="*/ 463878 w 464885"/>
                <a:gd name="connsiteY1" fmla="*/ 187740 h 2959653"/>
                <a:gd name="connsiteX2" fmla="*/ 52 w 464885"/>
                <a:gd name="connsiteY2" fmla="*/ 441740 h 2959653"/>
                <a:gd name="connsiteX3" fmla="*/ 430748 w 464885"/>
                <a:gd name="connsiteY3" fmla="*/ 739914 h 2959653"/>
                <a:gd name="connsiteX4" fmla="*/ 52 w 464885"/>
                <a:gd name="connsiteY4" fmla="*/ 993914 h 2959653"/>
                <a:gd name="connsiteX5" fmla="*/ 430748 w 464885"/>
                <a:gd name="connsiteY5" fmla="*/ 1270000 h 2959653"/>
                <a:gd name="connsiteX6" fmla="*/ 52 w 464885"/>
                <a:gd name="connsiteY6" fmla="*/ 1512957 h 2959653"/>
                <a:gd name="connsiteX7" fmla="*/ 430748 w 464885"/>
                <a:gd name="connsiteY7" fmla="*/ 1811131 h 2959653"/>
                <a:gd name="connsiteX8" fmla="*/ 11096 w 464885"/>
                <a:gd name="connsiteY8" fmla="*/ 2054087 h 2959653"/>
                <a:gd name="connsiteX9" fmla="*/ 352553 w 464885"/>
                <a:gd name="connsiteY9" fmla="*/ 2326257 h 2959653"/>
                <a:gd name="connsiteX10" fmla="*/ 364486 w 464885"/>
                <a:gd name="connsiteY10" fmla="*/ 2959653 h 2959653"/>
                <a:gd name="connsiteX0" fmla="*/ 99444 w 464885"/>
                <a:gd name="connsiteY0" fmla="*/ 0 h 2599215"/>
                <a:gd name="connsiteX1" fmla="*/ 463878 w 464885"/>
                <a:gd name="connsiteY1" fmla="*/ 187740 h 2599215"/>
                <a:gd name="connsiteX2" fmla="*/ 52 w 464885"/>
                <a:gd name="connsiteY2" fmla="*/ 441740 h 2599215"/>
                <a:gd name="connsiteX3" fmla="*/ 430748 w 464885"/>
                <a:gd name="connsiteY3" fmla="*/ 739914 h 2599215"/>
                <a:gd name="connsiteX4" fmla="*/ 52 w 464885"/>
                <a:gd name="connsiteY4" fmla="*/ 993914 h 2599215"/>
                <a:gd name="connsiteX5" fmla="*/ 430748 w 464885"/>
                <a:gd name="connsiteY5" fmla="*/ 1270000 h 2599215"/>
                <a:gd name="connsiteX6" fmla="*/ 52 w 464885"/>
                <a:gd name="connsiteY6" fmla="*/ 1512957 h 2599215"/>
                <a:gd name="connsiteX7" fmla="*/ 430748 w 464885"/>
                <a:gd name="connsiteY7" fmla="*/ 1811131 h 2599215"/>
                <a:gd name="connsiteX8" fmla="*/ 11096 w 464885"/>
                <a:gd name="connsiteY8" fmla="*/ 2054087 h 2599215"/>
                <a:gd name="connsiteX9" fmla="*/ 352553 w 464885"/>
                <a:gd name="connsiteY9" fmla="*/ 2326257 h 2599215"/>
                <a:gd name="connsiteX10" fmla="*/ 345851 w 464885"/>
                <a:gd name="connsiteY10" fmla="*/ 2599215 h 259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4885" h="2599215">
                  <a:moveTo>
                    <a:pt x="99444" y="0"/>
                  </a:moveTo>
                  <a:cubicBezTo>
                    <a:pt x="289943" y="57058"/>
                    <a:pt x="480443" y="114117"/>
                    <a:pt x="463878" y="187740"/>
                  </a:cubicBezTo>
                  <a:cubicBezTo>
                    <a:pt x="447313" y="261363"/>
                    <a:pt x="5574" y="349711"/>
                    <a:pt x="52" y="441740"/>
                  </a:cubicBezTo>
                  <a:cubicBezTo>
                    <a:pt x="-5470" y="533769"/>
                    <a:pt x="430748" y="647885"/>
                    <a:pt x="430748" y="739914"/>
                  </a:cubicBezTo>
                  <a:cubicBezTo>
                    <a:pt x="430748" y="831943"/>
                    <a:pt x="52" y="905566"/>
                    <a:pt x="52" y="993914"/>
                  </a:cubicBezTo>
                  <a:cubicBezTo>
                    <a:pt x="52" y="1082262"/>
                    <a:pt x="430748" y="1183493"/>
                    <a:pt x="430748" y="1270000"/>
                  </a:cubicBezTo>
                  <a:cubicBezTo>
                    <a:pt x="430748" y="1356507"/>
                    <a:pt x="52" y="1422769"/>
                    <a:pt x="52" y="1512957"/>
                  </a:cubicBezTo>
                  <a:cubicBezTo>
                    <a:pt x="52" y="1603145"/>
                    <a:pt x="428907" y="1720943"/>
                    <a:pt x="430748" y="1811131"/>
                  </a:cubicBezTo>
                  <a:cubicBezTo>
                    <a:pt x="432589" y="1901319"/>
                    <a:pt x="24128" y="1968233"/>
                    <a:pt x="11096" y="2054087"/>
                  </a:cubicBezTo>
                  <a:cubicBezTo>
                    <a:pt x="-1936" y="2139941"/>
                    <a:pt x="296761" y="2235402"/>
                    <a:pt x="352553" y="2326257"/>
                  </a:cubicBezTo>
                  <a:cubicBezTo>
                    <a:pt x="408346" y="2417112"/>
                    <a:pt x="345851" y="2599215"/>
                    <a:pt x="345851" y="2599215"/>
                  </a:cubicBezTo>
                </a:path>
              </a:pathLst>
            </a:custGeom>
            <a:ln w="19050" cmpd="sng">
              <a:solidFill>
                <a:srgbClr val="009900"/>
              </a:solidFill>
              <a:headEnd type="none"/>
              <a:tailEnd type="triangle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0066FF"/>
                </a:solidFill>
                <a:effectLst/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7" name="Forme libre 16"/>
            <p:cNvSpPr/>
            <p:nvPr/>
          </p:nvSpPr>
          <p:spPr>
            <a:xfrm rot="4788099" flipH="1" flipV="1">
              <a:off x="3644349" y="3138004"/>
              <a:ext cx="750956" cy="971826"/>
            </a:xfrm>
            <a:custGeom>
              <a:avLst/>
              <a:gdLst>
                <a:gd name="connsiteX0" fmla="*/ 0 w 596348"/>
                <a:gd name="connsiteY0" fmla="*/ 0 h 971826"/>
                <a:gd name="connsiteX1" fmla="*/ 176695 w 596348"/>
                <a:gd name="connsiteY1" fmla="*/ 596347 h 971826"/>
                <a:gd name="connsiteX2" fmla="*/ 596348 w 596348"/>
                <a:gd name="connsiteY2" fmla="*/ 971826 h 971826"/>
                <a:gd name="connsiteX3" fmla="*/ 596348 w 596348"/>
                <a:gd name="connsiteY3" fmla="*/ 971826 h 971826"/>
                <a:gd name="connsiteX0" fmla="*/ 0 w 596348"/>
                <a:gd name="connsiteY0" fmla="*/ 0 h 971826"/>
                <a:gd name="connsiteX1" fmla="*/ 198782 w 596348"/>
                <a:gd name="connsiteY1" fmla="*/ 629477 h 971826"/>
                <a:gd name="connsiteX2" fmla="*/ 596348 w 596348"/>
                <a:gd name="connsiteY2" fmla="*/ 971826 h 971826"/>
                <a:gd name="connsiteX3" fmla="*/ 596348 w 596348"/>
                <a:gd name="connsiteY3" fmla="*/ 971826 h 971826"/>
                <a:gd name="connsiteX0" fmla="*/ 0 w 596348"/>
                <a:gd name="connsiteY0" fmla="*/ 0 h 971826"/>
                <a:gd name="connsiteX1" fmla="*/ 198782 w 596348"/>
                <a:gd name="connsiteY1" fmla="*/ 629477 h 971826"/>
                <a:gd name="connsiteX2" fmla="*/ 596348 w 596348"/>
                <a:gd name="connsiteY2" fmla="*/ 971826 h 971826"/>
                <a:gd name="connsiteX3" fmla="*/ 596348 w 596348"/>
                <a:gd name="connsiteY3" fmla="*/ 971826 h 97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6348" h="971826">
                  <a:moveTo>
                    <a:pt x="0" y="0"/>
                  </a:moveTo>
                  <a:cubicBezTo>
                    <a:pt x="38652" y="217188"/>
                    <a:pt x="99391" y="467506"/>
                    <a:pt x="198782" y="629477"/>
                  </a:cubicBezTo>
                  <a:cubicBezTo>
                    <a:pt x="298173" y="791448"/>
                    <a:pt x="403087" y="870318"/>
                    <a:pt x="596348" y="971826"/>
                  </a:cubicBezTo>
                  <a:lnTo>
                    <a:pt x="596348" y="971826"/>
                  </a:lnTo>
                </a:path>
              </a:pathLst>
            </a:custGeom>
            <a:ln w="19050" cmpd="sng">
              <a:solidFill>
                <a:srgbClr val="FF0000"/>
              </a:solidFill>
              <a:headEnd type="none"/>
              <a:tailEnd type="triangle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0066FF"/>
                </a:solidFill>
                <a:effectLst/>
                <a:latin typeface="Comic Sans MS" charset="0"/>
                <a:ea typeface="ＭＳ Ｐゴシック" charset="0"/>
              </a:endParaRPr>
            </a:p>
          </p:txBody>
        </p:sp>
      </p:grpSp>
      <p:pic>
        <p:nvPicPr>
          <p:cNvPr id="36" name="Imag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687" y="4503358"/>
            <a:ext cx="2924313" cy="235464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6416937" y="6396335"/>
            <a:ext cx="618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fr-FR" sz="2400" dirty="0" smtClean="0">
                <a:solidFill>
                  <a:srgbClr val="FFFF00"/>
                </a:solidFill>
                <a:latin typeface="Times New Roman"/>
              </a:rPr>
              <a:t>20"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913" y="4228549"/>
            <a:ext cx="1800086" cy="367844"/>
          </a:xfrm>
          <a:prstGeom prst="rect">
            <a:avLst/>
          </a:prstGeom>
        </p:spPr>
      </p:pic>
      <p:pic>
        <p:nvPicPr>
          <p:cNvPr id="40" name="Image 39" descr="Screen Shot 2014-10-12 at 18.13.24 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911" y="1050531"/>
            <a:ext cx="4902729" cy="22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4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76972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Detector Construction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M. Dracos IPHC/CNRS-Unistra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09" y="861951"/>
            <a:ext cx="5810291" cy="599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9108" y="1125268"/>
            <a:ext cx="1565201" cy="1498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矩形 4"/>
          <p:cNvSpPr/>
          <p:nvPr/>
        </p:nvSpPr>
        <p:spPr>
          <a:xfrm>
            <a:off x="4175787" y="2691631"/>
            <a:ext cx="672075" cy="5642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2" name="直接箭头连接符 6"/>
          <p:cNvCxnSpPr/>
          <p:nvPr/>
        </p:nvCxnSpPr>
        <p:spPr>
          <a:xfrm flipV="1">
            <a:off x="4847862" y="2403598"/>
            <a:ext cx="1632181" cy="5384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979" y="5859981"/>
            <a:ext cx="168000" cy="22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1539" y="1792420"/>
            <a:ext cx="212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Latticed shell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0637" y="1277577"/>
            <a:ext cx="122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Acrylic sphere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箭头连接符 25"/>
          <p:cNvCxnSpPr/>
          <p:nvPr/>
        </p:nvCxnSpPr>
        <p:spPr>
          <a:xfrm flipV="1">
            <a:off x="4440637" y="1923908"/>
            <a:ext cx="407225" cy="5950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26"/>
          <p:cNvCxnSpPr/>
          <p:nvPr/>
        </p:nvCxnSpPr>
        <p:spPr>
          <a:xfrm rot="10800000">
            <a:off x="599787" y="2185835"/>
            <a:ext cx="638431" cy="37090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33"/>
          <p:cNvCxnSpPr/>
          <p:nvPr/>
        </p:nvCxnSpPr>
        <p:spPr>
          <a:xfrm flipH="1" flipV="1">
            <a:off x="2000221" y="1240705"/>
            <a:ext cx="1171432" cy="860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6923" y="1056039"/>
            <a:ext cx="136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himney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847519"/>
            <a:ext cx="3503712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Truss-supported structure</a:t>
            </a:r>
            <a:endParaRPr lang="zh-C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接箭头连接符 40"/>
          <p:cNvCxnSpPr/>
          <p:nvPr/>
        </p:nvCxnSpPr>
        <p:spPr>
          <a:xfrm flipH="1">
            <a:off x="285710" y="5430091"/>
            <a:ext cx="351213" cy="4298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1979" y="4547261"/>
            <a:ext cx="2841297" cy="1945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850" y="1106846"/>
            <a:ext cx="1783238" cy="13414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71979" y="6171469"/>
            <a:ext cx="2378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FF00"/>
                </a:solidFill>
                <a:latin typeface="Arial" charset="0"/>
              </a:rPr>
              <a:t>Acrylic bonding tests</a:t>
            </a:r>
            <a:r>
              <a:rPr lang="en-US" dirty="0">
                <a:solidFill>
                  <a:srgbClr val="FFFF00"/>
                </a:solidFill>
                <a:latin typeface="Arial" charset="0"/>
              </a:rPr>
              <a:t> </a:t>
            </a:r>
            <a:endParaRPr lang="en-US" dirty="0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19640" y="2075395"/>
            <a:ext cx="1653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FFFF00"/>
                </a:solidFill>
              </a:rPr>
              <a:t>node prototype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60469" y="2667272"/>
            <a:ext cx="32835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latin typeface="Times New Roman" charset="0"/>
              </a:rPr>
              <a:t>Acrylic </a:t>
            </a:r>
            <a:r>
              <a:rPr lang="en-US" b="1" dirty="0">
                <a:latin typeface="Times New Roman" charset="0"/>
              </a:rPr>
              <a:t>sphere</a:t>
            </a:r>
            <a:r>
              <a:rPr lang="en-US" dirty="0">
                <a:latin typeface="Times New Roman" charset="0"/>
              </a:rPr>
              <a:t>: </a:t>
            </a:r>
            <a:endParaRPr lang="en-US" dirty="0" smtClean="0">
              <a:latin typeface="Times New Roman" charset="0"/>
            </a:endParaRPr>
          </a:p>
          <a:p>
            <a:pPr marL="407988" lvl="1" indent="-230188">
              <a:buFont typeface="Arial" charset="0"/>
              <a:buChar char="•"/>
            </a:pPr>
            <a:r>
              <a:rPr lang="en-US" dirty="0" smtClean="0">
                <a:latin typeface="Times New Roman" charset="0"/>
              </a:rPr>
              <a:t>ø35.4 m</a:t>
            </a:r>
            <a:r>
              <a:rPr lang="en-US" dirty="0">
                <a:latin typeface="Times New Roman" charset="0"/>
              </a:rPr>
              <a:t>, </a:t>
            </a:r>
            <a:endParaRPr lang="en-US" dirty="0" smtClean="0">
              <a:latin typeface="Times New Roman" charset="0"/>
            </a:endParaRPr>
          </a:p>
          <a:p>
            <a:pPr marL="407988" lvl="1" indent="-230188">
              <a:buFont typeface="Arial" charset="0"/>
              <a:buChar char="•"/>
            </a:pPr>
            <a:r>
              <a:rPr lang="en-US" dirty="0" smtClean="0">
                <a:latin typeface="Times New Roman" charset="0"/>
              </a:rPr>
              <a:t>thickness</a:t>
            </a:r>
            <a:r>
              <a:rPr lang="en-US" dirty="0">
                <a:latin typeface="Times New Roman" charset="0"/>
              </a:rPr>
              <a:t>: </a:t>
            </a:r>
            <a:r>
              <a:rPr lang="en-US" dirty="0" smtClean="0">
                <a:latin typeface="Times New Roman" charset="0"/>
              </a:rPr>
              <a:t>120 mm </a:t>
            </a:r>
          </a:p>
          <a:p>
            <a:pPr marL="407988" lvl="1" indent="-230188">
              <a:buFont typeface="Arial" charset="0"/>
              <a:buChar char="•"/>
            </a:pPr>
            <a:r>
              <a:rPr lang="en-US" dirty="0" smtClean="0">
                <a:latin typeface="Times New Roman" charset="0"/>
              </a:rPr>
              <a:t>&gt;</a:t>
            </a:r>
            <a:r>
              <a:rPr lang="en-US" dirty="0">
                <a:latin typeface="Times New Roman" charset="0"/>
              </a:rPr>
              <a:t>200 pieces of panels bonded on </a:t>
            </a:r>
            <a:r>
              <a:rPr lang="en-US" dirty="0" smtClean="0">
                <a:latin typeface="Times New Roman" charset="0"/>
              </a:rPr>
              <a:t>site (600 t)</a:t>
            </a:r>
            <a:r>
              <a:rPr lang="en-US" dirty="0">
                <a:latin typeface="Times New Roman" charset="0"/>
              </a:rPr>
              <a:t> </a:t>
            </a:r>
          </a:p>
          <a:p>
            <a:r>
              <a:rPr lang="en-US" dirty="0">
                <a:latin typeface="Arial" charset="0"/>
              </a:rPr>
              <a:t>• </a:t>
            </a:r>
            <a:r>
              <a:rPr lang="en-US" b="1" dirty="0">
                <a:latin typeface="Times New Roman" charset="0"/>
              </a:rPr>
              <a:t>Stainless </a:t>
            </a:r>
            <a:r>
              <a:rPr lang="en-US" b="1" dirty="0" smtClean="0">
                <a:latin typeface="Times New Roman" charset="0"/>
              </a:rPr>
              <a:t>steel</a:t>
            </a:r>
            <a:r>
              <a:rPr lang="en-US" dirty="0" smtClean="0">
                <a:latin typeface="Times New Roman" charset="0"/>
              </a:rPr>
              <a:t>: ø40.1-41.1m</a:t>
            </a:r>
            <a:r>
              <a:rPr lang="en-US" dirty="0">
                <a:latin typeface="Times New Roman" charset="0"/>
              </a:rPr>
              <a:t> </a:t>
            </a:r>
            <a:endParaRPr lang="en-US" dirty="0">
              <a:effectLst/>
              <a:latin typeface="Times New Roman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90525" y="768446"/>
            <a:ext cx="2685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(see poster on </a:t>
            </a:r>
            <a:r>
              <a:rPr lang="en-GB" sz="1600" smtClean="0">
                <a:latin typeface="Times New Roman" charset="0"/>
                <a:ea typeface="Times New Roman" charset="0"/>
                <a:cs typeface="Times New Roman" charset="0"/>
              </a:rPr>
              <a:t>JUNO detector)</a:t>
            </a:r>
            <a:endParaRPr lang="en-GB" sz="160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6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103979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Liquid Scintillator</a:t>
            </a:r>
            <a:br>
              <a:rPr lang="en-GB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</a:br>
            <a:r>
              <a:rPr lang="en-GB" sz="31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pilot plant</a:t>
            </a:r>
            <a:endParaRPr lang="en-GB" sz="31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M. Dracos IPHC/CNRS-Unistra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5981"/>
            <a:ext cx="9144000" cy="35226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124" y="1133476"/>
            <a:ext cx="853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Purified </a:t>
            </a:r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20 ton LAB</a:t>
            </a: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to test the overall design of the purification system at </a:t>
            </a:r>
            <a:r>
              <a:rPr lang="en-US" dirty="0" err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Daya</a:t>
            </a: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Bay by replacing </a:t>
            </a: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the target LS in one detector </a:t>
            </a:r>
            <a:endParaRPr lang="en-US" dirty="0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Optimization </a:t>
            </a: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of recipe, </a:t>
            </a:r>
            <a:r>
              <a:rPr lang="en-US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study </a:t>
            </a: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of radioactivity </a:t>
            </a:r>
            <a:r>
              <a:rPr lang="en-US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background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Target properties:</a:t>
            </a:r>
            <a:endParaRPr lang="en-US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Optical: &gt;20 m attenuation length </a:t>
            </a: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@</a:t>
            </a:r>
            <a:r>
              <a:rPr lang="en-US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430nm</a:t>
            </a:r>
            <a:endParaRPr lang="en-US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Radio-purity</a:t>
            </a: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: 10</a:t>
            </a:r>
            <a:r>
              <a:rPr lang="en-US" baseline="30000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-15</a:t>
            </a: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g/g (U, </a:t>
            </a:r>
            <a:r>
              <a:rPr lang="en-US" dirty="0" err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Th</a:t>
            </a: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) </a:t>
            </a:r>
            <a:endParaRPr lang="en-US" dirty="0">
              <a:solidFill>
                <a:srgbClr val="0432FF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5460" y="3065981"/>
            <a:ext cx="112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pilot plant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5460" y="2715124"/>
            <a:ext cx="226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latin typeface="Times New Roman" charset="0"/>
                <a:ea typeface="Times New Roman" charset="0"/>
                <a:cs typeface="Times New Roman" charset="0"/>
              </a:rPr>
              <a:t>(see poster on JUNO LS)</a:t>
            </a:r>
            <a:endParaRPr lang="en-GB" sz="160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69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76972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JUNO Photodetectors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M. Dracos IPHC/CNRS-Unistra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  <p:grpSp>
        <p:nvGrpSpPr>
          <p:cNvPr id="26" name="Group 25"/>
          <p:cNvGrpSpPr/>
          <p:nvPr/>
        </p:nvGrpSpPr>
        <p:grpSpPr>
          <a:xfrm>
            <a:off x="1936534" y="857771"/>
            <a:ext cx="5326857" cy="2712758"/>
            <a:chOff x="212843" y="4560400"/>
            <a:chExt cx="4058013" cy="2066586"/>
          </a:xfrm>
        </p:grpSpPr>
        <p:grpSp>
          <p:nvGrpSpPr>
            <p:cNvPr id="24" name="Group 23"/>
            <p:cNvGrpSpPr/>
            <p:nvPr/>
          </p:nvGrpSpPr>
          <p:grpSpPr>
            <a:xfrm>
              <a:off x="212843" y="4560400"/>
              <a:ext cx="4058013" cy="2066586"/>
              <a:chOff x="212843" y="4560400"/>
              <a:chExt cx="4058013" cy="206658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2843" y="4560400"/>
                <a:ext cx="4058013" cy="2066586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818657" y="4578692"/>
                <a:ext cx="1295399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MCP-PMT</a:t>
                </a:r>
              </a:p>
              <a:p>
                <a:r>
                  <a:rPr lang="en-GB" sz="1600" dirty="0" smtClean="0">
                    <a:solidFill>
                      <a:srgbClr val="CE1C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648 tubes</a:t>
                </a:r>
              </a:p>
              <a:p>
                <a:r>
                  <a:rPr lang="en-GB" sz="1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28% D.E.</a:t>
                </a:r>
                <a:endParaRPr lang="en-GB" sz="1600" dirty="0">
                  <a:effectLst/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128739" y="4742181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NNVT</a:t>
              </a:r>
              <a:endParaRPr lang="en-GB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51492" y="3851738"/>
            <a:ext cx="5208528" cy="2658480"/>
            <a:chOff x="4353263" y="4578692"/>
            <a:chExt cx="4074357" cy="20795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3263" y="4590753"/>
              <a:ext cx="4074357" cy="2067528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4755153" y="4578692"/>
              <a:ext cx="1599796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 smtClean="0">
                  <a:latin typeface="Times New Roman" charset="0"/>
                  <a:ea typeface="Times New Roman" charset="0"/>
                  <a:cs typeface="Times New Roman" charset="0"/>
                </a:rPr>
                <a:t>Dynode-PMT</a:t>
              </a:r>
            </a:p>
            <a:p>
              <a:r>
                <a:rPr lang="en-GB" sz="1600" dirty="0" smtClean="0">
                  <a:solidFill>
                    <a:srgbClr val="CE1C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960 tubes</a:t>
              </a:r>
            </a:p>
            <a:p>
              <a:r>
                <a:rPr lang="en-GB" sz="1600" dirty="0" smtClean="0">
                  <a:latin typeface="Times New Roman" charset="0"/>
                  <a:ea typeface="Times New Roman" charset="0"/>
                  <a:cs typeface="Times New Roman" charset="0"/>
                </a:rPr>
                <a:t>27% D.E.</a:t>
              </a:r>
              <a:endParaRPr lang="en-GB" sz="1600" dirty="0"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736648" y="4742181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Hamamatsu</a:t>
              </a:r>
              <a:endParaRPr lang="en-GB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977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270000" y="-915"/>
            <a:ext cx="6781801" cy="95823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Sin</a:t>
            </a:r>
            <a:r>
              <a:rPr lang="en-US" sz="3600" baseline="30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2</a:t>
            </a:r>
            <a:r>
              <a:rPr lang="en-US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2θ</a:t>
            </a:r>
            <a:r>
              <a:rPr lang="en-US" sz="3600" baseline="-24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13</a:t>
            </a:r>
            <a:r>
              <a:rPr lang="en-US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and the </a:t>
            </a:r>
            <a:r>
              <a:rPr lang="en-US" sz="36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"new" reactor experiments</a:t>
            </a:r>
            <a:endParaRPr lang="en-US" sz="36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IPHC/CNRS-Unistra</a:t>
            </a:r>
            <a:endParaRPr lang="fr-FR"/>
          </a:p>
        </p:txBody>
      </p:sp>
      <p:sp>
        <p:nvSpPr>
          <p:cNvPr id="7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8AB7-B1DF-CE4C-B38E-E84DB2792C01}" type="slidenum">
              <a:rPr lang="en-US"/>
              <a:pPr/>
              <a:t>6</a:t>
            </a:fld>
            <a:endParaRPr lang="en-US"/>
          </a:p>
        </p:txBody>
      </p:sp>
      <p:grpSp>
        <p:nvGrpSpPr>
          <p:cNvPr id="57358" name="Group 14"/>
          <p:cNvGrpSpPr>
            <a:grpSpLocks/>
          </p:cNvGrpSpPr>
          <p:nvPr/>
        </p:nvGrpSpPr>
        <p:grpSpPr bwMode="auto">
          <a:xfrm>
            <a:off x="187325" y="1292225"/>
            <a:ext cx="8458200" cy="787400"/>
            <a:chOff x="0" y="0"/>
            <a:chExt cx="5328" cy="496"/>
          </a:xfrm>
        </p:grpSpPr>
        <p:sp>
          <p:nvSpPr>
            <p:cNvPr id="57348" name="AutoShape 4"/>
            <p:cNvSpPr>
              <a:spLocks/>
            </p:cNvSpPr>
            <p:nvPr/>
          </p:nvSpPr>
          <p:spPr bwMode="auto">
            <a:xfrm>
              <a:off x="43" y="2"/>
              <a:ext cx="472" cy="48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4485" y="13867"/>
                  </a:lnTo>
                  <a:lnTo>
                    <a:pt x="5766" y="10667"/>
                  </a:lnTo>
                  <a:lnTo>
                    <a:pt x="5766" y="7556"/>
                  </a:lnTo>
                  <a:lnTo>
                    <a:pt x="5766" y="5689"/>
                  </a:lnTo>
                  <a:lnTo>
                    <a:pt x="3936" y="0"/>
                  </a:lnTo>
                  <a:lnTo>
                    <a:pt x="17847" y="0"/>
                  </a:lnTo>
                  <a:lnTo>
                    <a:pt x="16475" y="3644"/>
                  </a:lnTo>
                  <a:lnTo>
                    <a:pt x="15651" y="7289"/>
                  </a:lnTo>
                  <a:lnTo>
                    <a:pt x="16108" y="10667"/>
                  </a:lnTo>
                  <a:lnTo>
                    <a:pt x="17207" y="1368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49" name="Line 5"/>
            <p:cNvSpPr>
              <a:spLocks noChangeShapeType="1"/>
            </p:cNvSpPr>
            <p:nvPr/>
          </p:nvSpPr>
          <p:spPr bwMode="auto">
            <a:xfrm>
              <a:off x="38" y="495"/>
              <a:ext cx="496" cy="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0" name="Line 6"/>
            <p:cNvSpPr>
              <a:spLocks noChangeShapeType="1"/>
            </p:cNvSpPr>
            <p:nvPr/>
          </p:nvSpPr>
          <p:spPr bwMode="auto">
            <a:xfrm>
              <a:off x="121" y="2"/>
              <a:ext cx="317" cy="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1" name="Freeform 7"/>
            <p:cNvSpPr>
              <a:spLocks/>
            </p:cNvSpPr>
            <p:nvPr/>
          </p:nvSpPr>
          <p:spPr bwMode="auto">
            <a:xfrm>
              <a:off x="387" y="0"/>
              <a:ext cx="135" cy="496"/>
            </a:xfrm>
            <a:custGeom>
              <a:avLst/>
              <a:gdLst>
                <a:gd name="T0" fmla="+- 0 21600 1585"/>
                <a:gd name="T1" fmla="*/ T0 w 20015"/>
                <a:gd name="T2" fmla="*/ 21600 h 21600"/>
                <a:gd name="T3" fmla="+- 0 2160 1585"/>
                <a:gd name="T4" fmla="*/ T3 w 20015"/>
                <a:gd name="T5" fmla="*/ 9818 h 21600"/>
                <a:gd name="T6" fmla="+- 0 8640 1585"/>
                <a:gd name="T7" fmla="*/ T6 w 20015"/>
                <a:gd name="T8" fmla="*/ 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</a:cxnLst>
              <a:rect l="0" t="0" r="r" b="b"/>
              <a:pathLst>
                <a:path w="20015" h="21600">
                  <a:moveTo>
                    <a:pt x="20015" y="21600"/>
                  </a:moveTo>
                  <a:cubicBezTo>
                    <a:pt x="11375" y="17509"/>
                    <a:pt x="2735" y="13418"/>
                    <a:pt x="575" y="9818"/>
                  </a:cubicBezTo>
                  <a:cubicBezTo>
                    <a:pt x="-1585" y="6218"/>
                    <a:pt x="2735" y="3109"/>
                    <a:pt x="7055" y="0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2" name="Freeform 8"/>
            <p:cNvSpPr>
              <a:spLocks/>
            </p:cNvSpPr>
            <p:nvPr/>
          </p:nvSpPr>
          <p:spPr bwMode="auto">
            <a:xfrm>
              <a:off x="38" y="0"/>
              <a:ext cx="134" cy="496"/>
            </a:xfrm>
            <a:custGeom>
              <a:avLst/>
              <a:gdLst>
                <a:gd name="T0" fmla="*/ 0 w 20015"/>
                <a:gd name="T1" fmla="*/ 21600 h 21600"/>
                <a:gd name="T2" fmla="*/ 19440 w 20015"/>
                <a:gd name="T3" fmla="*/ 9818 h 21600"/>
                <a:gd name="T4" fmla="*/ 12960 w 20015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15" h="21600">
                  <a:moveTo>
                    <a:pt x="0" y="21600"/>
                  </a:moveTo>
                  <a:cubicBezTo>
                    <a:pt x="8640" y="17509"/>
                    <a:pt x="17280" y="13418"/>
                    <a:pt x="19440" y="9818"/>
                  </a:cubicBezTo>
                  <a:cubicBezTo>
                    <a:pt x="21600" y="6218"/>
                    <a:pt x="17280" y="3109"/>
                    <a:pt x="12960" y="0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3" name="Line 9"/>
            <p:cNvSpPr>
              <a:spLocks noChangeShapeType="1"/>
            </p:cNvSpPr>
            <p:nvPr/>
          </p:nvSpPr>
          <p:spPr bwMode="auto">
            <a:xfrm>
              <a:off x="649" y="352"/>
              <a:ext cx="183" cy="1"/>
            </a:xfrm>
            <a:prstGeom prst="line">
              <a:avLst/>
            </a:prstGeom>
            <a:noFill/>
            <a:ln w="3810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4" name="Line 10"/>
            <p:cNvSpPr>
              <a:spLocks noChangeShapeType="1"/>
            </p:cNvSpPr>
            <p:nvPr/>
          </p:nvSpPr>
          <p:spPr bwMode="auto">
            <a:xfrm>
              <a:off x="0" y="495"/>
              <a:ext cx="5328" cy="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5" name="Oval 11"/>
            <p:cNvSpPr>
              <a:spLocks/>
            </p:cNvSpPr>
            <p:nvPr/>
          </p:nvSpPr>
          <p:spPr bwMode="auto">
            <a:xfrm>
              <a:off x="639" y="258"/>
              <a:ext cx="202" cy="173"/>
            </a:xfrm>
            <a:prstGeom prst="ellipse">
              <a:avLst/>
            </a:prstGeom>
            <a:gradFill rotWithShape="0">
              <a:gsLst>
                <a:gs pos="0">
                  <a:srgbClr val="AEAEAE"/>
                </a:gs>
                <a:gs pos="100000">
                  <a:srgbClr val="808080"/>
                </a:gs>
              </a:gsLst>
              <a:path path="rect">
                <a:fillToRect l="50000" t="50000" r="50000" b="50000"/>
              </a:path>
            </a:gra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6" name="AutoShape 12"/>
            <p:cNvSpPr>
              <a:spLocks/>
            </p:cNvSpPr>
            <p:nvPr/>
          </p:nvSpPr>
          <p:spPr bwMode="auto">
            <a:xfrm>
              <a:off x="637" y="348"/>
              <a:ext cx="206" cy="141"/>
            </a:xfrm>
            <a:prstGeom prst="roundRect">
              <a:avLst>
                <a:gd name="adj" fmla="val 662"/>
              </a:avLst>
            </a:pr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7" name="Rectangle 13"/>
            <p:cNvSpPr>
              <a:spLocks/>
            </p:cNvSpPr>
            <p:nvPr/>
          </p:nvSpPr>
          <p:spPr bwMode="auto">
            <a:xfrm>
              <a:off x="645" y="339"/>
              <a:ext cx="190" cy="23"/>
            </a:xfrm>
            <a:prstGeom prst="rect">
              <a:avLst/>
            </a:pr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7359" name="Line 15"/>
          <p:cNvSpPr>
            <a:spLocks noChangeShapeType="1"/>
          </p:cNvSpPr>
          <p:nvPr/>
        </p:nvSpPr>
        <p:spPr bwMode="auto">
          <a:xfrm>
            <a:off x="182563" y="2079625"/>
            <a:ext cx="84582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7363" name="Group 19"/>
          <p:cNvGrpSpPr>
            <a:grpSpLocks/>
          </p:cNvGrpSpPr>
          <p:nvPr/>
        </p:nvGrpSpPr>
        <p:grpSpPr bwMode="auto">
          <a:xfrm>
            <a:off x="2209800" y="2514600"/>
            <a:ext cx="381000" cy="396875"/>
            <a:chOff x="0" y="0"/>
            <a:chExt cx="240" cy="250"/>
          </a:xfrm>
        </p:grpSpPr>
        <p:sp>
          <p:nvSpPr>
            <p:cNvPr id="57360" name="Oval 16"/>
            <p:cNvSpPr>
              <a:spLocks/>
            </p:cNvSpPr>
            <p:nvPr/>
          </p:nvSpPr>
          <p:spPr bwMode="auto">
            <a:xfrm>
              <a:off x="0" y="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B6B6B6"/>
                </a:gs>
                <a:gs pos="100000">
                  <a:srgbClr val="808080"/>
                </a:gs>
              </a:gsLst>
              <a:path path="rect">
                <a:fillToRect l="50000" t="50000" r="50000" b="50000"/>
              </a:path>
            </a:gradFill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61" name="Line 17"/>
            <p:cNvSpPr>
              <a:spLocks noChangeShapeType="1"/>
            </p:cNvSpPr>
            <p:nvPr/>
          </p:nvSpPr>
          <p:spPr bwMode="auto">
            <a:xfrm>
              <a:off x="11" y="164"/>
              <a:ext cx="1" cy="86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62" name="Line 18"/>
            <p:cNvSpPr>
              <a:spLocks noChangeShapeType="1"/>
            </p:cNvSpPr>
            <p:nvPr/>
          </p:nvSpPr>
          <p:spPr bwMode="auto">
            <a:xfrm>
              <a:off x="229" y="164"/>
              <a:ext cx="1" cy="86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7367" name="Group 23"/>
          <p:cNvGrpSpPr>
            <a:grpSpLocks/>
          </p:cNvGrpSpPr>
          <p:nvPr/>
        </p:nvGrpSpPr>
        <p:grpSpPr bwMode="auto">
          <a:xfrm>
            <a:off x="8034338" y="2514600"/>
            <a:ext cx="381000" cy="396875"/>
            <a:chOff x="0" y="0"/>
            <a:chExt cx="240" cy="250"/>
          </a:xfrm>
        </p:grpSpPr>
        <p:sp>
          <p:nvSpPr>
            <p:cNvPr id="57364" name="Oval 20"/>
            <p:cNvSpPr>
              <a:spLocks/>
            </p:cNvSpPr>
            <p:nvPr/>
          </p:nvSpPr>
          <p:spPr bwMode="auto">
            <a:xfrm>
              <a:off x="0" y="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B6B6B6"/>
                </a:gs>
                <a:gs pos="100000">
                  <a:srgbClr val="808080"/>
                </a:gs>
              </a:gsLst>
              <a:path path="rect">
                <a:fillToRect l="50000" t="50000" r="50000" b="50000"/>
              </a:path>
            </a:gradFill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65" name="Line 21"/>
            <p:cNvSpPr>
              <a:spLocks noChangeShapeType="1"/>
            </p:cNvSpPr>
            <p:nvPr/>
          </p:nvSpPr>
          <p:spPr bwMode="auto">
            <a:xfrm>
              <a:off x="11" y="164"/>
              <a:ext cx="1" cy="86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66" name="Line 22"/>
            <p:cNvSpPr>
              <a:spLocks noChangeShapeType="1"/>
            </p:cNvSpPr>
            <p:nvPr/>
          </p:nvSpPr>
          <p:spPr bwMode="auto">
            <a:xfrm>
              <a:off x="229" y="164"/>
              <a:ext cx="1" cy="86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7368" name="Line 24"/>
          <p:cNvSpPr>
            <a:spLocks noChangeShapeType="1"/>
          </p:cNvSpPr>
          <p:nvPr/>
        </p:nvSpPr>
        <p:spPr bwMode="auto">
          <a:xfrm rot="10800000" flipH="1">
            <a:off x="1600200" y="1600200"/>
            <a:ext cx="381000" cy="228600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69" name="Line 25"/>
          <p:cNvSpPr>
            <a:spLocks noChangeShapeType="1"/>
          </p:cNvSpPr>
          <p:nvPr/>
        </p:nvSpPr>
        <p:spPr bwMode="auto">
          <a:xfrm rot="10800000" flipH="1">
            <a:off x="1371600" y="1219200"/>
            <a:ext cx="1588" cy="381000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70" name="Line 26"/>
          <p:cNvSpPr>
            <a:spLocks noChangeShapeType="1"/>
          </p:cNvSpPr>
          <p:nvPr/>
        </p:nvSpPr>
        <p:spPr bwMode="auto">
          <a:xfrm rot="10800000">
            <a:off x="685800" y="1600200"/>
            <a:ext cx="381000" cy="228600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71" name="Line 27"/>
          <p:cNvSpPr>
            <a:spLocks noChangeShapeType="1"/>
          </p:cNvSpPr>
          <p:nvPr/>
        </p:nvSpPr>
        <p:spPr bwMode="auto">
          <a:xfrm flipH="1">
            <a:off x="685800" y="1981200"/>
            <a:ext cx="381000" cy="228600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72" name="Line 28"/>
          <p:cNvSpPr>
            <a:spLocks noChangeShapeType="1"/>
          </p:cNvSpPr>
          <p:nvPr/>
        </p:nvSpPr>
        <p:spPr bwMode="auto">
          <a:xfrm>
            <a:off x="1600200" y="1981200"/>
            <a:ext cx="381000" cy="228600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73" name="Line 29"/>
          <p:cNvSpPr>
            <a:spLocks noChangeShapeType="1"/>
          </p:cNvSpPr>
          <p:nvPr/>
        </p:nvSpPr>
        <p:spPr bwMode="auto">
          <a:xfrm>
            <a:off x="1371600" y="2209800"/>
            <a:ext cx="1588" cy="304800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7376" name="Group 32"/>
          <p:cNvGrpSpPr>
            <a:grpSpLocks/>
          </p:cNvGrpSpPr>
          <p:nvPr/>
        </p:nvGrpSpPr>
        <p:grpSpPr bwMode="auto">
          <a:xfrm>
            <a:off x="1981200" y="1371600"/>
            <a:ext cx="469900" cy="406400"/>
            <a:chOff x="0" y="0"/>
            <a:chExt cx="296" cy="256"/>
          </a:xfrm>
        </p:grpSpPr>
        <p:sp>
          <p:nvSpPr>
            <p:cNvPr id="57374" name="Rectangle 30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lang="en-US" sz="18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57375" name="Line 31"/>
            <p:cNvSpPr>
              <a:spLocks noChangeShapeType="1"/>
            </p:cNvSpPr>
            <p:nvPr/>
          </p:nvSpPr>
          <p:spPr bwMode="auto">
            <a:xfrm>
              <a:off x="32" y="74"/>
              <a:ext cx="75" cy="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7379" name="Group 35"/>
          <p:cNvGrpSpPr>
            <a:grpSpLocks/>
          </p:cNvGrpSpPr>
          <p:nvPr/>
        </p:nvGrpSpPr>
        <p:grpSpPr bwMode="auto">
          <a:xfrm>
            <a:off x="1219200" y="838200"/>
            <a:ext cx="469900" cy="406400"/>
            <a:chOff x="0" y="0"/>
            <a:chExt cx="296" cy="256"/>
          </a:xfrm>
        </p:grpSpPr>
        <p:sp>
          <p:nvSpPr>
            <p:cNvPr id="57377" name="Rectangle 33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lang="en-US" sz="18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57378" name="Line 34"/>
            <p:cNvSpPr>
              <a:spLocks noChangeShapeType="1"/>
            </p:cNvSpPr>
            <p:nvPr/>
          </p:nvSpPr>
          <p:spPr bwMode="auto">
            <a:xfrm>
              <a:off x="25" y="74"/>
              <a:ext cx="75" cy="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7382" name="Group 38"/>
          <p:cNvGrpSpPr>
            <a:grpSpLocks/>
          </p:cNvGrpSpPr>
          <p:nvPr/>
        </p:nvGrpSpPr>
        <p:grpSpPr bwMode="auto">
          <a:xfrm>
            <a:off x="1981200" y="2057400"/>
            <a:ext cx="469900" cy="406400"/>
            <a:chOff x="0" y="0"/>
            <a:chExt cx="296" cy="256"/>
          </a:xfrm>
        </p:grpSpPr>
        <p:sp>
          <p:nvSpPr>
            <p:cNvPr id="57380" name="Rectangle 36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lang="en-US" sz="18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57381" name="Line 37"/>
            <p:cNvSpPr>
              <a:spLocks noChangeShapeType="1"/>
            </p:cNvSpPr>
            <p:nvPr/>
          </p:nvSpPr>
          <p:spPr bwMode="auto">
            <a:xfrm>
              <a:off x="32" y="74"/>
              <a:ext cx="75" cy="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7385" name="Group 41"/>
          <p:cNvGrpSpPr>
            <a:grpSpLocks/>
          </p:cNvGrpSpPr>
          <p:nvPr/>
        </p:nvGrpSpPr>
        <p:grpSpPr bwMode="auto">
          <a:xfrm>
            <a:off x="1219200" y="2514600"/>
            <a:ext cx="469900" cy="406400"/>
            <a:chOff x="0" y="0"/>
            <a:chExt cx="296" cy="256"/>
          </a:xfrm>
        </p:grpSpPr>
        <p:sp>
          <p:nvSpPr>
            <p:cNvPr id="57383" name="Rectangle 39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lang="en-US" sz="18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57384" name="Line 40"/>
            <p:cNvSpPr>
              <a:spLocks noChangeShapeType="1"/>
            </p:cNvSpPr>
            <p:nvPr/>
          </p:nvSpPr>
          <p:spPr bwMode="auto">
            <a:xfrm>
              <a:off x="32" y="74"/>
              <a:ext cx="75" cy="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7388" name="Group 44"/>
          <p:cNvGrpSpPr>
            <a:grpSpLocks/>
          </p:cNvGrpSpPr>
          <p:nvPr/>
        </p:nvGrpSpPr>
        <p:grpSpPr bwMode="auto">
          <a:xfrm>
            <a:off x="457200" y="2133600"/>
            <a:ext cx="469900" cy="406400"/>
            <a:chOff x="0" y="0"/>
            <a:chExt cx="296" cy="256"/>
          </a:xfrm>
        </p:grpSpPr>
        <p:sp>
          <p:nvSpPr>
            <p:cNvPr id="57386" name="Rectangle 42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lang="en-US" sz="18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57387" name="Line 43"/>
            <p:cNvSpPr>
              <a:spLocks noChangeShapeType="1"/>
            </p:cNvSpPr>
            <p:nvPr/>
          </p:nvSpPr>
          <p:spPr bwMode="auto">
            <a:xfrm>
              <a:off x="32" y="74"/>
              <a:ext cx="75" cy="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7391" name="Group 47"/>
          <p:cNvGrpSpPr>
            <a:grpSpLocks/>
          </p:cNvGrpSpPr>
          <p:nvPr/>
        </p:nvGrpSpPr>
        <p:grpSpPr bwMode="auto">
          <a:xfrm>
            <a:off x="381000" y="1295400"/>
            <a:ext cx="469900" cy="406400"/>
            <a:chOff x="0" y="0"/>
            <a:chExt cx="296" cy="256"/>
          </a:xfrm>
        </p:grpSpPr>
        <p:sp>
          <p:nvSpPr>
            <p:cNvPr id="57389" name="Rectangle 45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lang="en-US" sz="18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57390" name="Line 46"/>
            <p:cNvSpPr>
              <a:spLocks noChangeShapeType="1"/>
            </p:cNvSpPr>
            <p:nvPr/>
          </p:nvSpPr>
          <p:spPr bwMode="auto">
            <a:xfrm>
              <a:off x="32" y="74"/>
              <a:ext cx="75" cy="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7392" name="Line 48"/>
          <p:cNvSpPr>
            <a:spLocks noChangeShapeType="1"/>
          </p:cNvSpPr>
          <p:nvPr/>
        </p:nvSpPr>
        <p:spPr bwMode="auto">
          <a:xfrm>
            <a:off x="1371600" y="2840430"/>
            <a:ext cx="1588" cy="27432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93" name="Rectangle 49"/>
          <p:cNvSpPr>
            <a:spLocks/>
          </p:cNvSpPr>
          <p:nvPr/>
        </p:nvSpPr>
        <p:spPr bwMode="auto">
          <a:xfrm>
            <a:off x="3054349" y="5334000"/>
            <a:ext cx="3289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Distance</a:t>
            </a:r>
          </a:p>
        </p:txBody>
      </p:sp>
      <p:sp>
        <p:nvSpPr>
          <p:cNvPr id="57394" name="Rectangle 50"/>
          <p:cNvSpPr>
            <a:spLocks/>
          </p:cNvSpPr>
          <p:nvPr/>
        </p:nvSpPr>
        <p:spPr bwMode="auto">
          <a:xfrm rot="-5400000">
            <a:off x="-19050" y="4133850"/>
            <a:ext cx="2298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Probability ν</a:t>
            </a:r>
            <a:r>
              <a:rPr lang="en-US"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</a:t>
            </a:r>
          </a:p>
        </p:txBody>
      </p:sp>
      <p:sp>
        <p:nvSpPr>
          <p:cNvPr id="57395" name="Rectangle 51"/>
          <p:cNvSpPr>
            <a:spLocks/>
          </p:cNvSpPr>
          <p:nvPr/>
        </p:nvSpPr>
        <p:spPr bwMode="auto">
          <a:xfrm>
            <a:off x="838200" y="2971800"/>
            <a:ext cx="546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r">
              <a:spcBef>
                <a:spcPts val="1050"/>
              </a:spcBef>
            </a:pPr>
            <a:r>
              <a:rPr lang="en-US"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1.0</a:t>
            </a:r>
          </a:p>
        </p:txBody>
      </p:sp>
      <p:sp>
        <p:nvSpPr>
          <p:cNvPr id="57396" name="Line 52"/>
          <p:cNvSpPr>
            <a:spLocks noChangeShapeType="1"/>
          </p:cNvSpPr>
          <p:nvPr/>
        </p:nvSpPr>
        <p:spPr bwMode="auto">
          <a:xfrm rot="10800000" flipH="1">
            <a:off x="1015185" y="3725863"/>
            <a:ext cx="1588" cy="109537"/>
          </a:xfrm>
          <a:prstGeom prst="line">
            <a:avLst/>
          </a:prstGeom>
          <a:noFill/>
          <a:ln w="158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97" name="Rectangle 53"/>
          <p:cNvSpPr>
            <a:spLocks/>
          </p:cNvSpPr>
          <p:nvPr/>
        </p:nvSpPr>
        <p:spPr bwMode="auto">
          <a:xfrm>
            <a:off x="7938" y="2383498"/>
            <a:ext cx="13811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 dirty="0" err="1">
                <a:solidFill>
                  <a:srgbClr val="0066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</a:t>
            </a:r>
            <a:r>
              <a:rPr lang="en-US" sz="2000" baseline="-25000" dirty="0" err="1">
                <a:solidFill>
                  <a:srgbClr val="0066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ν</a:t>
            </a:r>
            <a:r>
              <a:rPr lang="en-US" sz="2000" baseline="-25000" dirty="0">
                <a:solidFill>
                  <a:srgbClr val="0066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</a:t>
            </a:r>
            <a:r>
              <a:rPr lang="en-US" sz="2000" dirty="0">
                <a:solidFill>
                  <a:srgbClr val="0066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≤ 8 MeV</a:t>
            </a:r>
            <a:r>
              <a:rPr lang="en-US" sz="2000" dirty="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</a:t>
            </a:r>
          </a:p>
        </p:txBody>
      </p:sp>
      <p:sp>
        <p:nvSpPr>
          <p:cNvPr id="57398" name="Line 54"/>
          <p:cNvSpPr>
            <a:spLocks noChangeShapeType="1"/>
          </p:cNvSpPr>
          <p:nvPr/>
        </p:nvSpPr>
        <p:spPr bwMode="auto">
          <a:xfrm rot="10800000" flipH="1">
            <a:off x="8204200" y="5207000"/>
            <a:ext cx="1588" cy="1524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99" name="Rectangle 55"/>
          <p:cNvSpPr>
            <a:spLocks/>
          </p:cNvSpPr>
          <p:nvPr/>
        </p:nvSpPr>
        <p:spPr bwMode="auto">
          <a:xfrm>
            <a:off x="6883400" y="5334000"/>
            <a:ext cx="2197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 sz="18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1000 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to 1800 meters</a:t>
            </a:r>
          </a:p>
        </p:txBody>
      </p:sp>
      <p:sp>
        <p:nvSpPr>
          <p:cNvPr id="57400" name="Line 56"/>
          <p:cNvSpPr>
            <a:spLocks noChangeShapeType="1"/>
          </p:cNvSpPr>
          <p:nvPr/>
        </p:nvSpPr>
        <p:spPr bwMode="auto">
          <a:xfrm>
            <a:off x="1371600" y="3124200"/>
            <a:ext cx="152400" cy="1588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402" name="Line 58"/>
          <p:cNvSpPr>
            <a:spLocks noChangeShapeType="1"/>
          </p:cNvSpPr>
          <p:nvPr/>
        </p:nvSpPr>
        <p:spPr bwMode="auto">
          <a:xfrm rot="10800000">
            <a:off x="2436812" y="2971800"/>
            <a:ext cx="136525" cy="519112"/>
          </a:xfrm>
          <a:prstGeom prst="line">
            <a:avLst/>
          </a:prstGeom>
          <a:noFill/>
          <a:ln w="38100" cap="flat">
            <a:solidFill>
              <a:srgbClr val="3333FF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403" name="Rectangle 59"/>
          <p:cNvSpPr>
            <a:spLocks/>
          </p:cNvSpPr>
          <p:nvPr/>
        </p:nvSpPr>
        <p:spPr bwMode="auto">
          <a:xfrm>
            <a:off x="1454150" y="3520310"/>
            <a:ext cx="27305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 dirty="0" smtClean="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un-oscillated </a:t>
            </a:r>
            <a:r>
              <a:rPr lang="en-US" sz="2000" dirty="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neutrino flux observed here </a:t>
            </a:r>
            <a:r>
              <a:rPr lang="en-US" sz="2000" dirty="0" smtClean="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(normalization)</a:t>
            </a:r>
            <a:endParaRPr lang="en-US" sz="2000" dirty="0">
              <a:solidFill>
                <a:srgbClr val="3333FF"/>
              </a:solidFill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  <p:sp>
        <p:nvSpPr>
          <p:cNvPr id="57404" name="Rectangle 60"/>
          <p:cNvSpPr>
            <a:spLocks/>
          </p:cNvSpPr>
          <p:nvPr/>
        </p:nvSpPr>
        <p:spPr bwMode="auto">
          <a:xfrm>
            <a:off x="2203888" y="1016000"/>
            <a:ext cx="3378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isotropic electron anti-neutrino </a:t>
            </a:r>
            <a:r>
              <a:rPr lang="ja-JP" altLang="en-US" sz="2000" dirty="0">
                <a:solidFill>
                  <a:srgbClr val="3333FF"/>
                </a:solidFill>
                <a:latin typeface="Arial"/>
                <a:ea typeface="ＭＳ Ｐゴシック" charset="0"/>
                <a:cs typeface="Times New Roman" charset="0"/>
                <a:sym typeface="Times New Roman" charset="0"/>
              </a:rPr>
              <a:t>“</a:t>
            </a:r>
            <a:r>
              <a:rPr lang="en-US" sz="2000" dirty="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well known</a:t>
            </a:r>
            <a:r>
              <a:rPr lang="ja-JP" altLang="en-US" sz="2000" dirty="0">
                <a:solidFill>
                  <a:srgbClr val="3333FF"/>
                </a:solidFill>
                <a:latin typeface="Arial"/>
                <a:ea typeface="ＭＳ Ｐゴシック" charset="0"/>
                <a:cs typeface="Times New Roman" charset="0"/>
                <a:sym typeface="Times New Roman" charset="0"/>
              </a:rPr>
              <a:t>”</a:t>
            </a:r>
            <a:r>
              <a:rPr lang="en-US" sz="2000" dirty="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source</a:t>
            </a:r>
          </a:p>
        </p:txBody>
      </p:sp>
      <p:sp>
        <p:nvSpPr>
          <p:cNvPr id="57405" name="Line 61"/>
          <p:cNvSpPr>
            <a:spLocks noChangeShapeType="1"/>
          </p:cNvSpPr>
          <p:nvPr/>
        </p:nvSpPr>
        <p:spPr bwMode="auto">
          <a:xfrm flipH="1">
            <a:off x="1525588" y="1376362"/>
            <a:ext cx="684212" cy="203201"/>
          </a:xfrm>
          <a:prstGeom prst="line">
            <a:avLst/>
          </a:prstGeom>
          <a:noFill/>
          <a:ln w="38100" cap="flat">
            <a:solidFill>
              <a:srgbClr val="3333FF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406" name="Rectangle 62"/>
          <p:cNvSpPr>
            <a:spLocks/>
          </p:cNvSpPr>
          <p:nvPr/>
        </p:nvSpPr>
        <p:spPr bwMode="auto">
          <a:xfrm>
            <a:off x="5943600" y="1219200"/>
            <a:ext cx="3032234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Oscillations observed as </a:t>
            </a:r>
            <a:r>
              <a:rPr lang="en-US" sz="200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an </a:t>
            </a:r>
            <a:r>
              <a:rPr lang="en-US" sz="2000" smtClean="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electron anti-neutrino </a:t>
            </a:r>
            <a:r>
              <a:rPr lang="en-US" sz="2000" dirty="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deficit</a:t>
            </a:r>
          </a:p>
        </p:txBody>
      </p:sp>
      <p:sp>
        <p:nvSpPr>
          <p:cNvPr id="57407" name="Line 63"/>
          <p:cNvSpPr>
            <a:spLocks noChangeShapeType="1"/>
          </p:cNvSpPr>
          <p:nvPr/>
        </p:nvSpPr>
        <p:spPr bwMode="auto">
          <a:xfrm>
            <a:off x="7239000" y="1981200"/>
            <a:ext cx="762000" cy="533400"/>
          </a:xfrm>
          <a:prstGeom prst="line">
            <a:avLst/>
          </a:prstGeom>
          <a:noFill/>
          <a:ln w="38100" cap="flat">
            <a:solidFill>
              <a:srgbClr val="3333FF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408" name="Freeform 64"/>
          <p:cNvSpPr>
            <a:spLocks/>
          </p:cNvSpPr>
          <p:nvPr/>
        </p:nvSpPr>
        <p:spPr bwMode="auto">
          <a:xfrm>
            <a:off x="1371600" y="3124200"/>
            <a:ext cx="7681913" cy="914400"/>
          </a:xfrm>
          <a:custGeom>
            <a:avLst/>
            <a:gdLst>
              <a:gd name="T0" fmla="*/ 0 w 21600"/>
              <a:gd name="T1" fmla="*/ 0 h 21564"/>
              <a:gd name="T2" fmla="*/ 879 w 21600"/>
              <a:gd name="T3" fmla="*/ 187 h 21564"/>
              <a:gd name="T4" fmla="*/ 1924 w 21600"/>
              <a:gd name="T5" fmla="*/ 1048 h 21564"/>
              <a:gd name="T6" fmla="*/ 4285 w 21600"/>
              <a:gd name="T7" fmla="*/ 3594 h 21564"/>
              <a:gd name="T8" fmla="*/ 8186 w 21600"/>
              <a:gd name="T9" fmla="*/ 10220 h 21564"/>
              <a:gd name="T10" fmla="*/ 12360 w 21600"/>
              <a:gd name="T11" fmla="*/ 17258 h 21564"/>
              <a:gd name="T12" fmla="*/ 16074 w 21600"/>
              <a:gd name="T13" fmla="*/ 20702 h 21564"/>
              <a:gd name="T14" fmla="*/ 19283 w 21600"/>
              <a:gd name="T15" fmla="*/ 21563 h 21564"/>
              <a:gd name="T16" fmla="*/ 21600 w 21600"/>
              <a:gd name="T17" fmla="*/ 20889 h 21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564">
                <a:moveTo>
                  <a:pt x="0" y="0"/>
                </a:moveTo>
                <a:cubicBezTo>
                  <a:pt x="147" y="37"/>
                  <a:pt x="558" y="0"/>
                  <a:pt x="879" y="187"/>
                </a:cubicBezTo>
                <a:cubicBezTo>
                  <a:pt x="1201" y="374"/>
                  <a:pt x="1357" y="487"/>
                  <a:pt x="1924" y="1048"/>
                </a:cubicBezTo>
                <a:cubicBezTo>
                  <a:pt x="2491" y="1610"/>
                  <a:pt x="3241" y="2059"/>
                  <a:pt x="4285" y="3594"/>
                </a:cubicBezTo>
                <a:cubicBezTo>
                  <a:pt x="5330" y="5129"/>
                  <a:pt x="6838" y="7936"/>
                  <a:pt x="8186" y="10220"/>
                </a:cubicBezTo>
                <a:cubicBezTo>
                  <a:pt x="9535" y="12503"/>
                  <a:pt x="11048" y="15498"/>
                  <a:pt x="12360" y="17258"/>
                </a:cubicBezTo>
                <a:cubicBezTo>
                  <a:pt x="13672" y="19017"/>
                  <a:pt x="14922" y="19990"/>
                  <a:pt x="16074" y="20702"/>
                </a:cubicBezTo>
                <a:cubicBezTo>
                  <a:pt x="17226" y="21413"/>
                  <a:pt x="18364" y="21525"/>
                  <a:pt x="19283" y="21563"/>
                </a:cubicBezTo>
                <a:cubicBezTo>
                  <a:pt x="20203" y="21600"/>
                  <a:pt x="21118" y="21038"/>
                  <a:pt x="21600" y="20889"/>
                </a:cubicBezTo>
              </a:path>
            </a:pathLst>
          </a:custGeom>
          <a:noFill/>
          <a:ln w="25400" cap="flat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7411" name="Group 67"/>
          <p:cNvGrpSpPr>
            <a:grpSpLocks/>
          </p:cNvGrpSpPr>
          <p:nvPr/>
        </p:nvGrpSpPr>
        <p:grpSpPr bwMode="auto">
          <a:xfrm>
            <a:off x="7772400" y="3124200"/>
            <a:ext cx="1003300" cy="914400"/>
            <a:chOff x="0" y="0"/>
            <a:chExt cx="632" cy="576"/>
          </a:xfrm>
        </p:grpSpPr>
        <p:sp>
          <p:nvSpPr>
            <p:cNvPr id="57409" name="Line 65"/>
            <p:cNvSpPr>
              <a:spLocks noChangeShapeType="1"/>
            </p:cNvSpPr>
            <p:nvPr/>
          </p:nvSpPr>
          <p:spPr bwMode="auto">
            <a:xfrm>
              <a:off x="288" y="0"/>
              <a:ext cx="1" cy="576"/>
            </a:xfrm>
            <a:prstGeom prst="line">
              <a:avLst/>
            </a:prstGeom>
            <a:noFill/>
            <a:ln w="31750" cap="flat">
              <a:solidFill>
                <a:srgbClr val="0066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410" name="Rectangle 66"/>
            <p:cNvSpPr>
              <a:spLocks/>
            </p:cNvSpPr>
            <p:nvPr/>
          </p:nvSpPr>
          <p:spPr bwMode="auto">
            <a:xfrm>
              <a:off x="0" y="168"/>
              <a:ext cx="632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12700" tIns="12700" bIns="12700"/>
            <a:lstStyle/>
            <a:p>
              <a:pPr marL="65088" algn="ctr">
                <a:spcBef>
                  <a:spcPts val="1150"/>
                </a:spcBef>
              </a:pPr>
              <a:r>
                <a:rPr lang="en-US" sz="2000">
                  <a:solidFill>
                    <a:srgbClr val="0066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sin</a:t>
              </a:r>
              <a:r>
                <a:rPr lang="en-US" sz="2000" baseline="30000">
                  <a:solidFill>
                    <a:srgbClr val="0066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2</a:t>
              </a:r>
              <a:r>
                <a:rPr lang="en-US" sz="2000">
                  <a:solidFill>
                    <a:srgbClr val="0066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2θ</a:t>
              </a:r>
              <a:r>
                <a:rPr lang="en-US" sz="2000" baseline="-25000">
                  <a:solidFill>
                    <a:srgbClr val="0066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13</a:t>
              </a:r>
            </a:p>
          </p:txBody>
        </p:sp>
      </p:grpSp>
      <p:sp>
        <p:nvSpPr>
          <p:cNvPr id="57412" name="Line 68"/>
          <p:cNvSpPr>
            <a:spLocks noChangeShapeType="1"/>
          </p:cNvSpPr>
          <p:nvPr/>
        </p:nvSpPr>
        <p:spPr bwMode="auto">
          <a:xfrm>
            <a:off x="1371600" y="3124200"/>
            <a:ext cx="7239000" cy="1588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7416" name="Picture 7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469" y="4446750"/>
            <a:ext cx="6676709" cy="77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17" name="Line 73"/>
          <p:cNvSpPr>
            <a:spLocks noChangeShapeType="1"/>
          </p:cNvSpPr>
          <p:nvPr/>
        </p:nvSpPr>
        <p:spPr bwMode="auto">
          <a:xfrm>
            <a:off x="1346200" y="5359400"/>
            <a:ext cx="7239000" cy="1588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16621" y="5635625"/>
            <a:ext cx="4940300" cy="1172723"/>
            <a:chOff x="2235200" y="5635625"/>
            <a:chExt cx="4940300" cy="1172723"/>
          </a:xfrm>
        </p:grpSpPr>
        <p:sp>
          <p:nvSpPr>
            <p:cNvPr id="57418" name="Rectangle 74"/>
            <p:cNvSpPr>
              <a:spLocks/>
            </p:cNvSpPr>
            <p:nvPr/>
          </p:nvSpPr>
          <p:spPr bwMode="auto">
            <a:xfrm>
              <a:off x="3881438" y="6452748"/>
              <a:ext cx="1311275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Arial" charset="0"/>
                </a:rPr>
                <a:t>=1!        </a:t>
              </a:r>
              <a:r>
                <a:rPr lang="en-US" sz="1800" dirty="0">
                  <a:solidFill>
                    <a:schemeClr val="tx1"/>
                  </a:solidFill>
                  <a:ea typeface="ＭＳ Ｐゴシック" charset="0"/>
                  <a:cs typeface="Arial" charset="0"/>
                </a:rPr>
                <a:t>=1!</a:t>
              </a:r>
            </a:p>
          </p:txBody>
        </p:sp>
        <p:pic>
          <p:nvPicPr>
            <p:cNvPr id="57419" name="Picture 7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200" y="5635625"/>
              <a:ext cx="4940300" cy="866775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Lepton-Photon, August 2017</a:t>
            </a:r>
            <a:endParaRPr lang="en-GB" noProof="0"/>
          </a:p>
        </p:txBody>
      </p:sp>
      <p:sp>
        <p:nvSpPr>
          <p:cNvPr id="6" name="Striped Right Arrow 5"/>
          <p:cNvSpPr/>
          <p:nvPr/>
        </p:nvSpPr>
        <p:spPr>
          <a:xfrm>
            <a:off x="5665076" y="5885795"/>
            <a:ext cx="354724" cy="367862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127955" y="5875287"/>
            <a:ext cx="3006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reduced systematic errors</a:t>
            </a:r>
            <a:endParaRPr lang="en-GB" sz="2000" b="1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81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254000" y="9594"/>
            <a:ext cx="8890000" cy="1062461"/>
          </a:xfrm>
          <a:ln/>
        </p:spPr>
        <p:txBody>
          <a:bodyPr rIns="132080">
            <a:noAutofit/>
          </a:bodyPr>
          <a:lstStyle/>
          <a:p>
            <a:r>
              <a:rPr lang="en-US" sz="32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New Reactor </a:t>
            </a:r>
            <a:r>
              <a:rPr lang="en-US" sz="320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Projects ready by 2011</a:t>
            </a:r>
            <a:endParaRPr lang="en-US" sz="20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IPHC/CNRS-Unistra</a:t>
            </a:r>
            <a:endParaRPr lang="fr-FR"/>
          </a:p>
        </p:txBody>
      </p:sp>
      <p:sp>
        <p:nvSpPr>
          <p:cNvPr id="81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0A9B-855F-DB45-9DF2-27A64DAB4CCC}" type="slidenum">
              <a:rPr lang="en-US"/>
              <a:pPr/>
              <a:t>7</a:t>
            </a:fld>
            <a:endParaRPr lang="en-US"/>
          </a:p>
        </p:txBody>
      </p:sp>
      <p:graphicFrame>
        <p:nvGraphicFramePr>
          <p:cNvPr id="5837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62061"/>
              </p:ext>
            </p:extLst>
          </p:nvPr>
        </p:nvGraphicFramePr>
        <p:xfrm>
          <a:off x="254000" y="4403725"/>
          <a:ext cx="8558213" cy="2040573"/>
        </p:xfrm>
        <a:graphic>
          <a:graphicData uri="http://schemas.openxmlformats.org/drawingml/2006/table">
            <a:tbl>
              <a:tblPr/>
              <a:tblGrid>
                <a:gridCol w="1811338"/>
                <a:gridCol w="1865312"/>
                <a:gridCol w="1692275"/>
                <a:gridCol w="1482725"/>
                <a:gridCol w="1706563"/>
              </a:tblGrid>
              <a:tr h="912813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Arial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Reactor power</a:t>
                      </a:r>
                    </a:p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GW</a:t>
                      </a:r>
                      <a:r>
                        <a:rPr kumimoji="0" lang="en-US" sz="1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th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Arial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Overburden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near/far (mwe)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Expected sensitivity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Start of data taking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Daya Bay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17.4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Arial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270/950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&lt;0.01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August 2011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Double Chooz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8.5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Arial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80/300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0.02~0.03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April 2011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RENO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16.8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Arial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90/440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~0.02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Arial" charset="0"/>
                        </a:rPr>
                        <a:t>August 2011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8442" name="Picture 74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4875" y="2060575"/>
            <a:ext cx="39624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43" name="Picture 75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2051050"/>
            <a:ext cx="2311401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44" name="Rectangle 76"/>
          <p:cNvSpPr>
            <a:spLocks/>
          </p:cNvSpPr>
          <p:nvPr/>
        </p:nvSpPr>
        <p:spPr bwMode="auto">
          <a:xfrm>
            <a:off x="998632" y="1295400"/>
            <a:ext cx="99834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638"/>
              </a:spcBef>
            </a:pPr>
            <a:r>
              <a:rPr lang="en-US" sz="18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Daya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Bay</a:t>
            </a:r>
          </a:p>
          <a:p>
            <a:pPr marL="39688" algn="ctr">
              <a:spcBef>
                <a:spcPts val="638"/>
              </a:spcBef>
            </a:pP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(China)</a:t>
            </a:r>
          </a:p>
        </p:txBody>
      </p:sp>
      <p:sp>
        <p:nvSpPr>
          <p:cNvPr id="58445" name="Rectangle 77"/>
          <p:cNvSpPr>
            <a:spLocks/>
          </p:cNvSpPr>
          <p:nvPr/>
        </p:nvSpPr>
        <p:spPr bwMode="auto">
          <a:xfrm>
            <a:off x="3479435" y="1295400"/>
            <a:ext cx="142154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Double Chooz</a:t>
            </a:r>
          </a:p>
          <a:p>
            <a:pPr marL="39688" algn="ctr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(France)</a:t>
            </a:r>
          </a:p>
        </p:txBody>
      </p:sp>
      <p:sp>
        <p:nvSpPr>
          <p:cNvPr id="58446" name="Rectangle 78"/>
          <p:cNvSpPr>
            <a:spLocks/>
          </p:cNvSpPr>
          <p:nvPr/>
        </p:nvSpPr>
        <p:spPr bwMode="auto">
          <a:xfrm>
            <a:off x="6667259" y="1295400"/>
            <a:ext cx="139589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RENO</a:t>
            </a:r>
          </a:p>
          <a:p>
            <a:pPr marL="39688" algn="ctr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(South Korea)</a:t>
            </a:r>
          </a:p>
        </p:txBody>
      </p:sp>
      <p:pic>
        <p:nvPicPr>
          <p:cNvPr id="58447" name="Picture 7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513" y="2057400"/>
            <a:ext cx="294798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3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DC_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1620" y="1009280"/>
            <a:ext cx="3980214" cy="5760833"/>
          </a:xfrm>
          <a:prstGeom prst="rect">
            <a:avLst/>
          </a:prstGeom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9594"/>
            <a:ext cx="9144000" cy="863603"/>
          </a:xfrm>
          <a:ln/>
        </p:spPr>
        <p:txBody>
          <a:bodyPr rIns="132080">
            <a:noAutofit/>
          </a:bodyPr>
          <a:lstStyle/>
          <a:p>
            <a:r>
              <a:rPr lang="en-US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Reactor neutrino detectors</a:t>
            </a:r>
            <a:endParaRPr lang="en-US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Lepton-Photon, August 2017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 IPHC/CNRS-Unistra</a:t>
            </a:r>
            <a:endParaRPr lang="fr-FR"/>
          </a:p>
        </p:txBody>
      </p:sp>
      <p:sp>
        <p:nvSpPr>
          <p:cNvPr id="81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0A9B-855F-DB45-9DF2-27A64DAB4CCC}" type="slidenum">
              <a:rPr lang="en-US"/>
              <a:pPr/>
              <a:t>8</a:t>
            </a:fld>
            <a:endParaRPr lang="en-US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1671668" y="2449054"/>
            <a:ext cx="1295872" cy="129580"/>
          </a:xfrm>
          <a:prstGeom prst="straightConnector1">
            <a:avLst/>
          </a:prstGeom>
          <a:ln w="28575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0698" y="2282950"/>
            <a:ext cx="1986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Outer Veto</a:t>
            </a:r>
          </a:p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(plastic scintillator)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1723684" y="6271652"/>
            <a:ext cx="1295872" cy="129580"/>
          </a:xfrm>
          <a:prstGeom prst="straightConnector1">
            <a:avLst/>
          </a:prstGeom>
          <a:ln w="28575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388411" y="3486474"/>
            <a:ext cx="1395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Shielding</a:t>
            </a:r>
          </a:p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(15 cm steel)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09257" y="5665340"/>
            <a:ext cx="19223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Inner Veto</a:t>
            </a:r>
          </a:p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(liquid scintillator)</a:t>
            </a:r>
          </a:p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78 (8") PMTs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6082715" y="3724856"/>
            <a:ext cx="5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7 m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1580957" y="3680060"/>
            <a:ext cx="1295872" cy="129580"/>
          </a:xfrm>
          <a:prstGeom prst="straightConnector1">
            <a:avLst/>
          </a:prstGeom>
          <a:ln w="28575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>
            <a:off x="4716968" y="2901799"/>
            <a:ext cx="1943539" cy="1413201"/>
          </a:xfrm>
          <a:prstGeom prst="straightConnector1">
            <a:avLst/>
          </a:prstGeom>
          <a:ln w="28575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6640172" y="2269209"/>
            <a:ext cx="2503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Target (r=1.2 m)</a:t>
            </a:r>
          </a:p>
          <a:p>
            <a:pPr marL="180975" indent="-180975">
              <a:buFont typeface="Arial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acrylic vessel (8 mm)</a:t>
            </a:r>
          </a:p>
          <a:p>
            <a:pPr marL="180975" indent="-180975">
              <a:buFont typeface="Arial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8.3 tons </a:t>
            </a:r>
            <a:r>
              <a:rPr lang="en-GB" dirty="0" err="1" smtClean="0">
                <a:latin typeface="Times New Roman" charset="0"/>
                <a:ea typeface="Times New Roman" charset="0"/>
                <a:cs typeface="Times New Roman" charset="0"/>
              </a:rPr>
              <a:t>Gd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-scintillator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 flipH="1">
            <a:off x="5300118" y="4606256"/>
            <a:ext cx="1236384" cy="290740"/>
          </a:xfrm>
          <a:prstGeom prst="straightConnector1">
            <a:avLst/>
          </a:prstGeom>
          <a:ln w="28575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6351834" y="4271700"/>
            <a:ext cx="279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Gamma Catcher (e=0.55 m)</a:t>
            </a:r>
          </a:p>
          <a:p>
            <a:pPr marL="180975" indent="-180975">
              <a:buFont typeface="Arial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scintillator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351834" y="5489748"/>
            <a:ext cx="2792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Buffer (e=1.05 m)</a:t>
            </a:r>
          </a:p>
          <a:p>
            <a:pPr marL="180975" indent="-180975">
              <a:buFont typeface="Arial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steel (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 mm)</a:t>
            </a:r>
          </a:p>
          <a:p>
            <a:pPr marL="180975" indent="-180975">
              <a:buFont typeface="Arial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80 tons "oil"</a:t>
            </a:r>
          </a:p>
          <a:p>
            <a:pPr marL="180975" indent="-180975">
              <a:buFont typeface="Arial"/>
              <a:buChar char="•"/>
            </a:pPr>
            <a:r>
              <a:rPr lang="en-GB" dirty="0" smtClean="0">
                <a:latin typeface="Times New Roman" charset="0"/>
                <a:ea typeface="Times New Roman" charset="0"/>
                <a:cs typeface="Times New Roman" charset="0"/>
              </a:rPr>
              <a:t>390 PMTs (10")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4" name="Connecteur droit avec flèche 33"/>
          <p:cNvCxnSpPr/>
          <p:nvPr/>
        </p:nvCxnSpPr>
        <p:spPr>
          <a:xfrm flipH="1" flipV="1">
            <a:off x="5424123" y="5635118"/>
            <a:ext cx="1112379" cy="183006"/>
          </a:xfrm>
          <a:prstGeom prst="straightConnector1">
            <a:avLst/>
          </a:prstGeom>
          <a:ln w="28575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4" descr="logo_DChooz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411" y="1150690"/>
            <a:ext cx="17272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25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-8575" y="1538207"/>
            <a:ext cx="2872726" cy="3358575"/>
            <a:chOff x="6284743" y="1538207"/>
            <a:chExt cx="2872726" cy="3358575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4743" y="2406916"/>
              <a:ext cx="2872726" cy="2260997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6726330" y="1538207"/>
              <a:ext cx="23903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latin typeface="Times New Roman" charset="0"/>
                  <a:ea typeface="Times New Roman" charset="0"/>
                  <a:cs typeface="Times New Roman" charset="0"/>
                </a:rPr>
                <a:t>Double Chooz</a:t>
              </a:r>
            </a:p>
            <a:p>
              <a:pPr algn="ctr"/>
              <a:r>
                <a:rPr lang="en-GB" dirty="0" smtClean="0">
                  <a:latin typeface="Times New Roman" charset="0"/>
                  <a:ea typeface="Times New Roman" charset="0"/>
                  <a:cs typeface="Times New Roman" charset="0"/>
                </a:rPr>
                <a:t>with only a far detector</a:t>
              </a:r>
            </a:p>
            <a:p>
              <a:pPr algn="ctr"/>
              <a:r>
                <a:rPr lang="en-GB" dirty="0" smtClean="0">
                  <a:latin typeface="Times New Roman" charset="0"/>
                  <a:ea typeface="Times New Roman" charset="0"/>
                  <a:cs typeface="Times New Roman" charset="0"/>
                </a:rPr>
                <a:t>(Nov. 2011)</a:t>
              </a:r>
              <a:endParaRPr lang="en-GB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9381" y="4703813"/>
              <a:ext cx="2523444" cy="192969"/>
            </a:xfrm>
            <a:prstGeom prst="rect">
              <a:avLst/>
            </a:prstGeom>
          </p:spPr>
        </p:pic>
      </p:grp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95"/>
            <a:ext cx="9144000" cy="959640"/>
          </a:xfrm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θ</a:t>
            </a:r>
            <a:r>
              <a:rPr lang="en-US" sz="4800" baseline="-60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13 </a:t>
            </a:r>
            <a:r>
              <a:rPr lang="en-US" sz="4800" dirty="0" smtClean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is large!!!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357238" y="5578313"/>
            <a:ext cx="5759888" cy="10103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Times New Roman"/>
                <a:ea typeface="ＭＳ Ｐゴシック" pitchFamily="-109" charset="-128"/>
                <a:cs typeface="Times New Roman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7F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now, the name of the game is MH and </a:t>
            </a:r>
            <a:r>
              <a:rPr lang="en-US" sz="2000" dirty="0" smtClean="0">
                <a:solidFill>
                  <a:srgbClr val="FF7F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CPV,</a:t>
            </a: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dirty="0" smtClean="0">
                <a:solidFill>
                  <a:srgbClr val="FF7F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proposed LBL beam facilities had to be readjusted…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 smtClean="0"/>
              <a:t>Lepton-Photon, August 2017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M. Dracos IPHC/CNRS-Unistra</a:t>
            </a:r>
            <a:endParaRPr lang="en-GB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9</a:t>
            </a:fld>
            <a:endParaRPr lang="en-GB" noProof="0"/>
          </a:p>
        </p:txBody>
      </p:sp>
      <p:grpSp>
        <p:nvGrpSpPr>
          <p:cNvPr id="5" name="Grouper 4"/>
          <p:cNvGrpSpPr/>
          <p:nvPr/>
        </p:nvGrpSpPr>
        <p:grpSpPr>
          <a:xfrm>
            <a:off x="5891477" y="1341321"/>
            <a:ext cx="3262175" cy="3746150"/>
            <a:chOff x="3115390" y="1341321"/>
            <a:chExt cx="3262175" cy="374615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5390" y="1896684"/>
              <a:ext cx="3226850" cy="3000098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5723" y="4851562"/>
              <a:ext cx="3071842" cy="235909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4355848" y="1341321"/>
              <a:ext cx="13452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latin typeface="Times New Roman" charset="0"/>
                  <a:ea typeface="Times New Roman" charset="0"/>
                  <a:cs typeface="Times New Roman" charset="0"/>
                </a:rPr>
                <a:t>RENO</a:t>
              </a:r>
            </a:p>
            <a:p>
              <a:pPr algn="ctr"/>
              <a:r>
                <a:rPr lang="en-GB" dirty="0" smtClean="0">
                  <a:latin typeface="Times New Roman" charset="0"/>
                  <a:ea typeface="Times New Roman" charset="0"/>
                  <a:cs typeface="Times New Roman" charset="0"/>
                </a:rPr>
                <a:t>(April 2012)</a:t>
              </a:r>
              <a:endParaRPr lang="en-GB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2780900" y="1397079"/>
            <a:ext cx="3310600" cy="3824005"/>
            <a:chOff x="14074" y="1397079"/>
            <a:chExt cx="3310600" cy="3824005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46" y="1943151"/>
              <a:ext cx="3146624" cy="3081069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74" y="4994994"/>
              <a:ext cx="3310600" cy="226090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1026363" y="1397079"/>
              <a:ext cx="14521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latin typeface="Times New Roman" charset="0"/>
                  <a:ea typeface="Times New Roman" charset="0"/>
                  <a:cs typeface="Times New Roman" charset="0"/>
                </a:rPr>
                <a:t>Daya Bay</a:t>
              </a:r>
            </a:p>
            <a:p>
              <a:pPr algn="ctr"/>
              <a:r>
                <a:rPr lang="en-GB" dirty="0" smtClean="0">
                  <a:latin typeface="Times New Roman" charset="0"/>
                  <a:ea typeface="Times New Roman" charset="0"/>
                  <a:cs typeface="Times New Roman" charset="0"/>
                </a:rPr>
                <a:t>(March 2012)</a:t>
              </a:r>
              <a:endParaRPr lang="en-GB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304171" y="5894569"/>
            <a:ext cx="2468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θ</a:t>
            </a:r>
            <a:r>
              <a:rPr lang="el-GR" sz="2400" b="1" baseline="-25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13</a:t>
            </a:r>
            <a:r>
              <a:rPr lang="en-US" sz="2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&gt;0 (C.L. &gt; 5</a:t>
            </a:r>
            <a:r>
              <a:rPr lang="el-GR" sz="2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σ</a:t>
            </a:r>
            <a:r>
              <a:rPr lang="en-US" sz="2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GB" sz="24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Flèche droite rayée 24"/>
          <p:cNvSpPr/>
          <p:nvPr/>
        </p:nvSpPr>
        <p:spPr>
          <a:xfrm>
            <a:off x="2725586" y="5996554"/>
            <a:ext cx="683867" cy="316256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lèche droite rayée 26"/>
          <p:cNvSpPr/>
          <p:nvPr/>
        </p:nvSpPr>
        <p:spPr>
          <a:xfrm>
            <a:off x="858521" y="5578313"/>
            <a:ext cx="683867" cy="316256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3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112769</TotalTime>
  <Words>3108</Words>
  <Application>Microsoft Macintosh PowerPoint</Application>
  <PresentationFormat>On-screen Show (4:3)</PresentationFormat>
  <Paragraphs>807</Paragraphs>
  <Slides>53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6" baseType="lpstr">
      <vt:lpstr>Apple Symbols</vt:lpstr>
      <vt:lpstr>Arial</vt:lpstr>
      <vt:lpstr>Calibri</vt:lpstr>
      <vt:lpstr>Comic Sans MS</vt:lpstr>
      <vt:lpstr>Comic Sans MS Bold</vt:lpstr>
      <vt:lpstr>Helvetica</vt:lpstr>
      <vt:lpstr>Mangal</vt:lpstr>
      <vt:lpstr>MS PGothic</vt:lpstr>
      <vt:lpstr>ＭＳ Ｐゴシック</vt:lpstr>
      <vt:lpstr>Symbol</vt:lpstr>
      <vt:lpstr>Times</vt:lpstr>
      <vt:lpstr>Times New Roman</vt:lpstr>
      <vt:lpstr>Times New Roman Italic</vt:lpstr>
      <vt:lpstr>Wingdings</vt:lpstr>
      <vt:lpstr>굴림</vt:lpstr>
      <vt:lpstr>맑은 고딕</vt:lpstr>
      <vt:lpstr>바탕체</vt:lpstr>
      <vt:lpstr>ヒラギノ明朝 ProN W3</vt:lpstr>
      <vt:lpstr>宋体</vt:lpstr>
      <vt:lpstr>楷体_GB2312</vt:lpstr>
      <vt:lpstr>黑体</vt:lpstr>
      <vt:lpstr>Thème Office</vt:lpstr>
      <vt:lpstr>Equation</vt:lpstr>
      <vt:lpstr>Short and Medium baseline Reactor Neutrino Experiments</vt:lpstr>
      <vt:lpstr>First neutrino detection</vt:lpstr>
      <vt:lpstr>Neutrino Oscillations Pontecorvo-Maki-Nakagawa-Sakata matrix</vt:lpstr>
      <vt:lpstr>Present measurements</vt:lpstr>
      <vt:lpstr>θ13 hunting (&lt;2012)</vt:lpstr>
      <vt:lpstr>Sin22θ13 and the "new" reactor experiments</vt:lpstr>
      <vt:lpstr>New Reactor Projects ready by 2011</vt:lpstr>
      <vt:lpstr>Reactor neutrino detectors</vt:lpstr>
      <vt:lpstr>θ13 is large!!!</vt:lpstr>
      <vt:lpstr>Latest results (presented at EPS2017)</vt:lpstr>
      <vt:lpstr>Latest results</vt:lpstr>
      <vt:lpstr>Latest results (precision era)</vt:lpstr>
      <vt:lpstr>How these precise results have been obtained?</vt:lpstr>
      <vt:lpstr>Oups… a problem!</vt:lpstr>
      <vt:lpstr>Possible explanations</vt:lpstr>
      <vt:lpstr>5 MeV bump ("technical" problem?)</vt:lpstr>
      <vt:lpstr>Reactor Anomaly (DYB+RENO)</vt:lpstr>
      <vt:lpstr>Reactor anomaly</vt:lpstr>
      <vt:lpstr>Anomalies (DYB)</vt:lpstr>
      <vt:lpstr>Anomalies (DYB)</vt:lpstr>
      <vt:lpstr>Anomalies</vt:lpstr>
      <vt:lpstr>Sterile neutrinos</vt:lpstr>
      <vt:lpstr>Sterile neutrinos (DYB)</vt:lpstr>
      <vt:lpstr>Plans and Prospects</vt:lpstr>
      <vt:lpstr>What's next using reactor neutrinos?</vt:lpstr>
      <vt:lpstr>Neutrino Mass Hierarchy</vt:lpstr>
      <vt:lpstr>Two proposals (by 2012)</vt:lpstr>
      <vt:lpstr>Neutrino spectrum</vt:lpstr>
      <vt:lpstr>Energy resolution and detector position</vt:lpstr>
      <vt:lpstr>JUNO Experiment</vt:lpstr>
      <vt:lpstr>JUNO detector</vt:lpstr>
      <vt:lpstr>JUNO Performance</vt:lpstr>
      <vt:lpstr>Experimental site</vt:lpstr>
      <vt:lpstr>JUNO Photodetectors</vt:lpstr>
      <vt:lpstr>3" PMT</vt:lpstr>
      <vt:lpstr>Veto</vt:lpstr>
      <vt:lpstr>JUNO schedule</vt:lpstr>
      <vt:lpstr>RENO-50</vt:lpstr>
      <vt:lpstr>R&amp;D and current status</vt:lpstr>
      <vt:lpstr>Conclusions</vt:lpstr>
      <vt:lpstr>Backup</vt:lpstr>
      <vt:lpstr>Reactor/detector configuration</vt:lpstr>
      <vt:lpstr>5 MeV bump now (RENO)</vt:lpstr>
      <vt:lpstr>Better background understanding and reduction</vt:lpstr>
      <vt:lpstr>Anomalies (DYB)</vt:lpstr>
      <vt:lpstr>Use also of H for neutron capture to increase statistics</vt:lpstr>
      <vt:lpstr>Spectral analysis</vt:lpstr>
      <vt:lpstr>Supernovae explosions</vt:lpstr>
      <vt:lpstr>Geo-neutrinos in JUNO</vt:lpstr>
      <vt:lpstr>Photodetectors</vt:lpstr>
      <vt:lpstr>Detector Construction</vt:lpstr>
      <vt:lpstr>Liquid Scintillator pilot plant</vt:lpstr>
      <vt:lpstr>JUNO Photodetectors</vt:lpstr>
    </vt:vector>
  </TitlesOfParts>
  <Company>IN2P3/CNRS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1260</cp:revision>
  <cp:lastPrinted>2017-08-07T15:09:41Z</cp:lastPrinted>
  <dcterms:created xsi:type="dcterms:W3CDTF">2012-07-27T00:22:31Z</dcterms:created>
  <dcterms:modified xsi:type="dcterms:W3CDTF">2017-08-08T04:00:09Z</dcterms:modified>
</cp:coreProperties>
</file>