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5"/>
  </p:notesMasterIdLst>
  <p:sldIdLst>
    <p:sldId id="257" r:id="rId2"/>
    <p:sldId id="259" r:id="rId3"/>
    <p:sldId id="354" r:id="rId4"/>
    <p:sldId id="317" r:id="rId5"/>
    <p:sldId id="315" r:id="rId6"/>
    <p:sldId id="261" r:id="rId7"/>
    <p:sldId id="264" r:id="rId8"/>
    <p:sldId id="316" r:id="rId9"/>
    <p:sldId id="262" r:id="rId10"/>
    <p:sldId id="323" r:id="rId11"/>
    <p:sldId id="320" r:id="rId12"/>
    <p:sldId id="327" r:id="rId13"/>
    <p:sldId id="326" r:id="rId14"/>
    <p:sldId id="329" r:id="rId15"/>
    <p:sldId id="333" r:id="rId16"/>
    <p:sldId id="334" r:id="rId17"/>
    <p:sldId id="331" r:id="rId18"/>
    <p:sldId id="332" r:id="rId19"/>
    <p:sldId id="339" r:id="rId20"/>
    <p:sldId id="294" r:id="rId21"/>
    <p:sldId id="340" r:id="rId22"/>
    <p:sldId id="338" r:id="rId23"/>
    <p:sldId id="297" r:id="rId24"/>
    <p:sldId id="274" r:id="rId25"/>
    <p:sldId id="358" r:id="rId26"/>
    <p:sldId id="365" r:id="rId27"/>
    <p:sldId id="360" r:id="rId28"/>
    <p:sldId id="341" r:id="rId29"/>
    <p:sldId id="342" r:id="rId30"/>
    <p:sldId id="347" r:id="rId31"/>
    <p:sldId id="348" r:id="rId32"/>
    <p:sldId id="351" r:id="rId33"/>
    <p:sldId id="357" r:id="rId34"/>
    <p:sldId id="344" r:id="rId35"/>
    <p:sldId id="345" r:id="rId36"/>
    <p:sldId id="367" r:id="rId37"/>
    <p:sldId id="356" r:id="rId38"/>
    <p:sldId id="346" r:id="rId39"/>
    <p:sldId id="368" r:id="rId40"/>
    <p:sldId id="366" r:id="rId41"/>
    <p:sldId id="353" r:id="rId42"/>
    <p:sldId id="267" r:id="rId43"/>
    <p:sldId id="269" r:id="rId44"/>
    <p:sldId id="270" r:id="rId45"/>
    <p:sldId id="273" r:id="rId46"/>
    <p:sldId id="304" r:id="rId47"/>
    <p:sldId id="275" r:id="rId48"/>
    <p:sldId id="303" r:id="rId49"/>
    <p:sldId id="361" r:id="rId50"/>
    <p:sldId id="299" r:id="rId51"/>
    <p:sldId id="300" r:id="rId52"/>
    <p:sldId id="359" r:id="rId53"/>
    <p:sldId id="305" r:id="rId54"/>
    <p:sldId id="313" r:id="rId55"/>
    <p:sldId id="302" r:id="rId56"/>
    <p:sldId id="277" r:id="rId57"/>
    <p:sldId id="280" r:id="rId58"/>
    <p:sldId id="282" r:id="rId59"/>
    <p:sldId id="281" r:id="rId60"/>
    <p:sldId id="283" r:id="rId61"/>
    <p:sldId id="284" r:id="rId62"/>
    <p:sldId id="307" r:id="rId63"/>
    <p:sldId id="308" r:id="rId64"/>
    <p:sldId id="309" r:id="rId65"/>
    <p:sldId id="311" r:id="rId66"/>
    <p:sldId id="310" r:id="rId67"/>
    <p:sldId id="285" r:id="rId68"/>
    <p:sldId id="325" r:id="rId69"/>
    <p:sldId id="362" r:id="rId70"/>
    <p:sldId id="258" r:id="rId71"/>
    <p:sldId id="349" r:id="rId72"/>
    <p:sldId id="350" r:id="rId73"/>
    <p:sldId id="363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93F3"/>
    <a:srgbClr val="95C5DE"/>
    <a:srgbClr val="92D1E0"/>
    <a:srgbClr val="DCB834"/>
    <a:srgbClr val="FB978D"/>
    <a:srgbClr val="F5A3A3"/>
    <a:srgbClr val="E2C4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81" autoAdjust="0"/>
    <p:restoredTop sz="94660"/>
  </p:normalViewPr>
  <p:slideViewPr>
    <p:cSldViewPr>
      <p:cViewPr>
        <p:scale>
          <a:sx n="67" d="100"/>
          <a:sy n="67" d="100"/>
        </p:scale>
        <p:origin x="-344" y="-80"/>
      </p:cViewPr>
      <p:guideLst>
        <p:guide orient="horz" pos="206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655D5C-3E2F-4AD2-9E90-D6F714A5E458}" type="datetimeFigureOut">
              <a:rPr lang="en-GB" smtClean="0"/>
              <a:t>09/08/2017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3992-CCCB-4153-8A30-E43EB876E7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386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D0228-BB61-40C2-BD8F-6D458FEDA81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032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Check with Katsunobu to</a:t>
            </a:r>
            <a:r>
              <a:rPr lang="de-AT" baseline="0" dirty="0" smtClean="0"/>
              <a:t> have latest layout.</a:t>
            </a:r>
          </a:p>
          <a:p>
            <a:r>
              <a:rPr lang="de-AT" baseline="0" dirty="0" smtClean="0"/>
              <a:t>Check with detector people if 9 m offset is acceptable for ee detector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941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697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0156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741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12D95-7BA0-4262-BA13-D796A9C7D41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09/08/2017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38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E6C92-8E15-49DD-BC9E-4A127443613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09/08/2017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17" descr="unigelogo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438397" y="0"/>
            <a:ext cx="727075" cy="727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4169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099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1587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772400" cy="990600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691D3-1268-BC46-A466-4FE7F8FFD0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626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724B9-D0C7-401C-8FC1-80AC7519116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09/08/2017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71800" y="6381328"/>
            <a:ext cx="34640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36" y="33184"/>
            <a:ext cx="1355598" cy="56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091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78" r:id="rId3"/>
    <p:sldLayoutId id="2147483679" r:id="rId4"/>
    <p:sldLayoutId id="2147483680" r:id="rId5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indico.cern.ch/event/556692/" TargetMode="External"/><Relationship Id="rId4" Type="http://schemas.openxmlformats.org/officeDocument/2006/relationships/hyperlink" Target="https://indico.cern.ch/event/550509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606.09408v1.pdf" TargetMode="External"/><Relationship Id="rId2" Type="http://schemas.openxmlformats.org/officeDocument/2006/relationships/hyperlink" Target="https://arxiv.org/pdf/1607.01831v1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hyperlink" Target="https://arxiv.org/abs/1605.01389" TargetMode="External"/><Relationship Id="rId4" Type="http://schemas.openxmlformats.org/officeDocument/2006/relationships/hyperlink" Target="https://arxiv.org/abs/1606.00947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category/5259/" TargetMode="External"/><Relationship Id="rId7" Type="http://schemas.openxmlformats.org/officeDocument/2006/relationships/hyperlink" Target="https://arxiv.org/abs/1605.01389" TargetMode="External"/><Relationship Id="rId2" Type="http://schemas.openxmlformats.org/officeDocument/2006/relationships/hyperlink" Target="https://indico.cern.ch/event/387296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1606.00947" TargetMode="External"/><Relationship Id="rId5" Type="http://schemas.openxmlformats.org/officeDocument/2006/relationships/hyperlink" Target="https://arxiv.org/pdf/1606.09408v1.pdf" TargetMode="External"/><Relationship Id="rId4" Type="http://schemas.openxmlformats.org/officeDocument/2006/relationships/hyperlink" Target="https://arxiv.org/pdf/1607.01831v1.pdf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510.png"/><Relationship Id="rId7" Type="http://schemas.openxmlformats.org/officeDocument/2006/relationships/image" Target="../media/image9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74.jpg"/><Relationship Id="rId5" Type="http://schemas.openxmlformats.org/officeDocument/2006/relationships/image" Target="../media/image78.png"/><Relationship Id="rId10" Type="http://schemas.openxmlformats.org/officeDocument/2006/relationships/image" Target="../media/image120.png"/><Relationship Id="rId4" Type="http://schemas.openxmlformats.org/officeDocument/2006/relationships/image" Target="../media/image690.png"/><Relationship Id="rId9" Type="http://schemas.openxmlformats.org/officeDocument/2006/relationships/image" Target="../media/image11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7" Type="http://schemas.openxmlformats.org/officeDocument/2006/relationships/image" Target="../media/image230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220.png"/><Relationship Id="rId4" Type="http://schemas.openxmlformats.org/officeDocument/2006/relationships/image" Target="../media/image140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79.png"/><Relationship Id="rId7" Type="http://schemas.openxmlformats.org/officeDocument/2006/relationships/image" Target="../media/image8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520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92.png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5" descr="DSCF429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095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A25DB464-E875-4487-9518-D45C3C90006A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12295" name="Oval 16"/>
          <p:cNvSpPr>
            <a:spLocks noChangeArrowheads="1"/>
          </p:cNvSpPr>
          <p:nvPr/>
        </p:nvSpPr>
        <p:spPr bwMode="auto">
          <a:xfrm>
            <a:off x="1828800" y="4154488"/>
            <a:ext cx="2819400" cy="552450"/>
          </a:xfrm>
          <a:prstGeom prst="ellipse">
            <a:avLst/>
          </a:prstGeom>
          <a:noFill/>
          <a:ln w="28575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GB" sz="2000" dirty="0">
              <a:solidFill>
                <a:prstClr val="black"/>
              </a:solidFill>
            </a:endParaRPr>
          </a:p>
        </p:txBody>
      </p:sp>
      <p:sp>
        <p:nvSpPr>
          <p:cNvPr id="12296" name="Freeform 17"/>
          <p:cNvSpPr>
            <a:spLocks/>
          </p:cNvSpPr>
          <p:nvPr/>
        </p:nvSpPr>
        <p:spPr bwMode="auto">
          <a:xfrm>
            <a:off x="0" y="4114800"/>
            <a:ext cx="5029200" cy="990600"/>
          </a:xfrm>
          <a:custGeom>
            <a:avLst/>
            <a:gdLst>
              <a:gd name="T0" fmla="*/ 0 w 3168"/>
              <a:gd name="T1" fmla="*/ 2147483647 h 624"/>
              <a:gd name="T2" fmla="*/ 2147483647 w 3168"/>
              <a:gd name="T3" fmla="*/ 2147483647 h 624"/>
              <a:gd name="T4" fmla="*/ 2147483647 w 3168"/>
              <a:gd name="T5" fmla="*/ 2147483647 h 624"/>
              <a:gd name="T6" fmla="*/ 2147483647 w 3168"/>
              <a:gd name="T7" fmla="*/ 2147483647 h 624"/>
              <a:gd name="T8" fmla="*/ 2147483647 w 3168"/>
              <a:gd name="T9" fmla="*/ 0 h 624"/>
              <a:gd name="T10" fmla="*/ 2147483647 w 3168"/>
              <a:gd name="T11" fmla="*/ 2147483647 h 624"/>
              <a:gd name="T12" fmla="*/ 2147483647 w 3168"/>
              <a:gd name="T13" fmla="*/ 2147483647 h 624"/>
              <a:gd name="T14" fmla="*/ 2147483647 w 3168"/>
              <a:gd name="T15" fmla="*/ 2147483647 h 624"/>
              <a:gd name="T16" fmla="*/ 2147483647 w 3168"/>
              <a:gd name="T17" fmla="*/ 2147483647 h 624"/>
              <a:gd name="T18" fmla="*/ 2147483647 w 3168"/>
              <a:gd name="T19" fmla="*/ 2147483647 h 624"/>
              <a:gd name="T20" fmla="*/ 2147483647 w 3168"/>
              <a:gd name="T21" fmla="*/ 2147483647 h 624"/>
              <a:gd name="T22" fmla="*/ 2147483647 w 3168"/>
              <a:gd name="T23" fmla="*/ 2147483647 h 624"/>
              <a:gd name="T24" fmla="*/ 2147483647 w 3168"/>
              <a:gd name="T25" fmla="*/ 2147483647 h 624"/>
              <a:gd name="T26" fmla="*/ 2147483647 w 3168"/>
              <a:gd name="T27" fmla="*/ 2147483647 h 62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168"/>
              <a:gd name="T43" fmla="*/ 0 h 624"/>
              <a:gd name="T44" fmla="*/ 3168 w 3168"/>
              <a:gd name="T45" fmla="*/ 624 h 62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168" h="624">
                <a:moveTo>
                  <a:pt x="0" y="156"/>
                </a:moveTo>
                <a:cubicBezTo>
                  <a:pt x="55" y="145"/>
                  <a:pt x="214" y="108"/>
                  <a:pt x="333" y="87"/>
                </a:cubicBezTo>
                <a:cubicBezTo>
                  <a:pt x="452" y="66"/>
                  <a:pt x="591" y="46"/>
                  <a:pt x="714" y="33"/>
                </a:cubicBezTo>
                <a:cubicBezTo>
                  <a:pt x="837" y="20"/>
                  <a:pt x="958" y="12"/>
                  <a:pt x="1071" y="6"/>
                </a:cubicBezTo>
                <a:cubicBezTo>
                  <a:pt x="1184" y="0"/>
                  <a:pt x="1274" y="0"/>
                  <a:pt x="1392" y="0"/>
                </a:cubicBezTo>
                <a:cubicBezTo>
                  <a:pt x="1510" y="0"/>
                  <a:pt x="1661" y="0"/>
                  <a:pt x="1782" y="6"/>
                </a:cubicBezTo>
                <a:cubicBezTo>
                  <a:pt x="1903" y="12"/>
                  <a:pt x="1976" y="17"/>
                  <a:pt x="2118" y="36"/>
                </a:cubicBezTo>
                <a:cubicBezTo>
                  <a:pt x="2260" y="55"/>
                  <a:pt x="2494" y="89"/>
                  <a:pt x="2637" y="123"/>
                </a:cubicBezTo>
                <a:cubicBezTo>
                  <a:pt x="2780" y="157"/>
                  <a:pt x="2896" y="205"/>
                  <a:pt x="2976" y="240"/>
                </a:cubicBezTo>
                <a:cubicBezTo>
                  <a:pt x="3056" y="275"/>
                  <a:pt x="3088" y="304"/>
                  <a:pt x="3120" y="336"/>
                </a:cubicBezTo>
                <a:cubicBezTo>
                  <a:pt x="3152" y="368"/>
                  <a:pt x="3168" y="400"/>
                  <a:pt x="3168" y="432"/>
                </a:cubicBezTo>
                <a:cubicBezTo>
                  <a:pt x="3168" y="464"/>
                  <a:pt x="3139" y="503"/>
                  <a:pt x="3120" y="528"/>
                </a:cubicBezTo>
                <a:cubicBezTo>
                  <a:pt x="3101" y="553"/>
                  <a:pt x="3078" y="566"/>
                  <a:pt x="3054" y="582"/>
                </a:cubicBezTo>
                <a:cubicBezTo>
                  <a:pt x="3030" y="598"/>
                  <a:pt x="2989" y="617"/>
                  <a:pt x="2976" y="624"/>
                </a:cubicBezTo>
              </a:path>
            </a:pathLst>
          </a:custGeom>
          <a:noFill/>
          <a:ln w="2857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297" name="Oval 20"/>
          <p:cNvSpPr>
            <a:spLocks noChangeArrowheads="1"/>
          </p:cNvSpPr>
          <p:nvPr/>
        </p:nvSpPr>
        <p:spPr bwMode="auto">
          <a:xfrm>
            <a:off x="4571998" y="4191000"/>
            <a:ext cx="342900" cy="95250"/>
          </a:xfrm>
          <a:prstGeom prst="ellipse">
            <a:avLst/>
          </a:prstGeom>
          <a:noFill/>
          <a:ln w="28575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pPr>
              <a:defRPr/>
            </a:pPr>
            <a:fld id="{A0A432EF-6BD0-48FC-9402-DF386DC66126}" type="datetime1">
              <a:rPr lang="en-GB" smtClean="0">
                <a:solidFill>
                  <a:srgbClr val="0000FF"/>
                </a:solidFill>
              </a:rPr>
              <a:t>09/08/2017</a:t>
            </a:fld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2" name="Oval 16"/>
          <p:cNvSpPr>
            <a:spLocks noChangeArrowheads="1"/>
          </p:cNvSpPr>
          <p:nvPr/>
        </p:nvSpPr>
        <p:spPr bwMode="auto">
          <a:xfrm rot="21357406">
            <a:off x="1776969" y="2982299"/>
            <a:ext cx="9080994" cy="1321243"/>
          </a:xfrm>
          <a:custGeom>
            <a:avLst/>
            <a:gdLst>
              <a:gd name="connsiteX0" fmla="*/ 0 w 8555347"/>
              <a:gd name="connsiteY0" fmla="*/ 867326 h 1734652"/>
              <a:gd name="connsiteX1" fmla="*/ 4277674 w 8555347"/>
              <a:gd name="connsiteY1" fmla="*/ 0 h 1734652"/>
              <a:gd name="connsiteX2" fmla="*/ 8555348 w 8555347"/>
              <a:gd name="connsiteY2" fmla="*/ 867326 h 1734652"/>
              <a:gd name="connsiteX3" fmla="*/ 4277674 w 8555347"/>
              <a:gd name="connsiteY3" fmla="*/ 1734652 h 1734652"/>
              <a:gd name="connsiteX4" fmla="*/ 0 w 8555347"/>
              <a:gd name="connsiteY4" fmla="*/ 867326 h 1734652"/>
              <a:gd name="connsiteX0" fmla="*/ 0 w 8555348"/>
              <a:gd name="connsiteY0" fmla="*/ 884144 h 1751470"/>
              <a:gd name="connsiteX1" fmla="*/ 4277674 w 8555348"/>
              <a:gd name="connsiteY1" fmla="*/ 16818 h 1751470"/>
              <a:gd name="connsiteX2" fmla="*/ 8555348 w 8555348"/>
              <a:gd name="connsiteY2" fmla="*/ 884144 h 1751470"/>
              <a:gd name="connsiteX3" fmla="*/ 4277674 w 8555348"/>
              <a:gd name="connsiteY3" fmla="*/ 1751470 h 1751470"/>
              <a:gd name="connsiteX4" fmla="*/ 0 w 8555348"/>
              <a:gd name="connsiteY4" fmla="*/ 884144 h 1751470"/>
              <a:gd name="connsiteX0" fmla="*/ 20137 w 8575485"/>
              <a:gd name="connsiteY0" fmla="*/ 747410 h 1614736"/>
              <a:gd name="connsiteX1" fmla="*/ 3228864 w 8575485"/>
              <a:gd name="connsiteY1" fmla="*/ 21752 h 1614736"/>
              <a:gd name="connsiteX2" fmla="*/ 8575485 w 8575485"/>
              <a:gd name="connsiteY2" fmla="*/ 747410 h 1614736"/>
              <a:gd name="connsiteX3" fmla="*/ 4297811 w 8575485"/>
              <a:gd name="connsiteY3" fmla="*/ 1614736 h 1614736"/>
              <a:gd name="connsiteX4" fmla="*/ 20137 w 8575485"/>
              <a:gd name="connsiteY4" fmla="*/ 747410 h 1614736"/>
              <a:gd name="connsiteX0" fmla="*/ 19741 w 8575089"/>
              <a:gd name="connsiteY0" fmla="*/ 776741 h 1644067"/>
              <a:gd name="connsiteX1" fmla="*/ 3228468 w 8575089"/>
              <a:gd name="connsiteY1" fmla="*/ 51083 h 1644067"/>
              <a:gd name="connsiteX2" fmla="*/ 8575089 w 8575089"/>
              <a:gd name="connsiteY2" fmla="*/ 776741 h 1644067"/>
              <a:gd name="connsiteX3" fmla="*/ 4297415 w 8575089"/>
              <a:gd name="connsiteY3" fmla="*/ 1644067 h 1644067"/>
              <a:gd name="connsiteX4" fmla="*/ 19741 w 8575089"/>
              <a:gd name="connsiteY4" fmla="*/ 776741 h 1644067"/>
              <a:gd name="connsiteX0" fmla="*/ 19359 w 8574707"/>
              <a:gd name="connsiteY0" fmla="*/ 726116 h 1593442"/>
              <a:gd name="connsiteX1" fmla="*/ 3228086 w 8574707"/>
              <a:gd name="connsiteY1" fmla="*/ 458 h 1593442"/>
              <a:gd name="connsiteX2" fmla="*/ 8574707 w 8574707"/>
              <a:gd name="connsiteY2" fmla="*/ 726116 h 1593442"/>
              <a:gd name="connsiteX3" fmla="*/ 4297033 w 8574707"/>
              <a:gd name="connsiteY3" fmla="*/ 1593442 h 1593442"/>
              <a:gd name="connsiteX4" fmla="*/ 19359 w 8574707"/>
              <a:gd name="connsiteY4" fmla="*/ 726116 h 1593442"/>
              <a:gd name="connsiteX0" fmla="*/ 19359 w 8701063"/>
              <a:gd name="connsiteY0" fmla="*/ 745105 h 1612431"/>
              <a:gd name="connsiteX1" fmla="*/ 3228086 w 8701063"/>
              <a:gd name="connsiteY1" fmla="*/ 19447 h 1612431"/>
              <a:gd name="connsiteX2" fmla="*/ 7181053 w 8701063"/>
              <a:gd name="connsiteY2" fmla="*/ 254000 h 1612431"/>
              <a:gd name="connsiteX3" fmla="*/ 8574707 w 8701063"/>
              <a:gd name="connsiteY3" fmla="*/ 745105 h 1612431"/>
              <a:gd name="connsiteX4" fmla="*/ 4297033 w 8701063"/>
              <a:gd name="connsiteY4" fmla="*/ 1612431 h 1612431"/>
              <a:gd name="connsiteX5" fmla="*/ 19359 w 8701063"/>
              <a:gd name="connsiteY5" fmla="*/ 745105 h 1612431"/>
              <a:gd name="connsiteX0" fmla="*/ 108482 w 8790186"/>
              <a:gd name="connsiteY0" fmla="*/ 745105 h 1612431"/>
              <a:gd name="connsiteX1" fmla="*/ 1448925 w 8790186"/>
              <a:gd name="connsiteY1" fmla="*/ 125212 h 1612431"/>
              <a:gd name="connsiteX2" fmla="*/ 3317209 w 8790186"/>
              <a:gd name="connsiteY2" fmla="*/ 19447 h 1612431"/>
              <a:gd name="connsiteX3" fmla="*/ 7270176 w 8790186"/>
              <a:gd name="connsiteY3" fmla="*/ 254000 h 1612431"/>
              <a:gd name="connsiteX4" fmla="*/ 8663830 w 8790186"/>
              <a:gd name="connsiteY4" fmla="*/ 745105 h 1612431"/>
              <a:gd name="connsiteX5" fmla="*/ 4386156 w 8790186"/>
              <a:gd name="connsiteY5" fmla="*/ 1612431 h 1612431"/>
              <a:gd name="connsiteX6" fmla="*/ 108482 w 8790186"/>
              <a:gd name="connsiteY6" fmla="*/ 745105 h 1612431"/>
              <a:gd name="connsiteX0" fmla="*/ 166021 w 8847725"/>
              <a:gd name="connsiteY0" fmla="*/ 648832 h 1516158"/>
              <a:gd name="connsiteX1" fmla="*/ 1506464 w 8847725"/>
              <a:gd name="connsiteY1" fmla="*/ 28939 h 1516158"/>
              <a:gd name="connsiteX2" fmla="*/ 7327715 w 8847725"/>
              <a:gd name="connsiteY2" fmla="*/ 157727 h 1516158"/>
              <a:gd name="connsiteX3" fmla="*/ 8721369 w 8847725"/>
              <a:gd name="connsiteY3" fmla="*/ 648832 h 1516158"/>
              <a:gd name="connsiteX4" fmla="*/ 4443695 w 8847725"/>
              <a:gd name="connsiteY4" fmla="*/ 1516158 h 1516158"/>
              <a:gd name="connsiteX5" fmla="*/ 166021 w 8847725"/>
              <a:gd name="connsiteY5" fmla="*/ 648832 h 1516158"/>
              <a:gd name="connsiteX0" fmla="*/ 7326609 w 8846619"/>
              <a:gd name="connsiteY0" fmla="*/ 37580 h 1396011"/>
              <a:gd name="connsiteX1" fmla="*/ 8720263 w 8846619"/>
              <a:gd name="connsiteY1" fmla="*/ 528685 h 1396011"/>
              <a:gd name="connsiteX2" fmla="*/ 4442589 w 8846619"/>
              <a:gd name="connsiteY2" fmla="*/ 1396011 h 1396011"/>
              <a:gd name="connsiteX3" fmla="*/ 164915 w 8846619"/>
              <a:gd name="connsiteY3" fmla="*/ 528685 h 1396011"/>
              <a:gd name="connsiteX4" fmla="*/ 1596798 w 8846619"/>
              <a:gd name="connsiteY4" fmla="*/ 232 h 1396011"/>
              <a:gd name="connsiteX0" fmla="*/ 7420708 w 8940718"/>
              <a:gd name="connsiteY0" fmla="*/ 50440 h 1408871"/>
              <a:gd name="connsiteX1" fmla="*/ 8814362 w 8940718"/>
              <a:gd name="connsiteY1" fmla="*/ 541545 h 1408871"/>
              <a:gd name="connsiteX2" fmla="*/ 4536688 w 8940718"/>
              <a:gd name="connsiteY2" fmla="*/ 1408871 h 1408871"/>
              <a:gd name="connsiteX3" fmla="*/ 259014 w 8940718"/>
              <a:gd name="connsiteY3" fmla="*/ 541545 h 1408871"/>
              <a:gd name="connsiteX4" fmla="*/ 1291652 w 8940718"/>
              <a:gd name="connsiteY4" fmla="*/ 213 h 1408871"/>
              <a:gd name="connsiteX0" fmla="*/ 7430567 w 8950577"/>
              <a:gd name="connsiteY0" fmla="*/ 50405 h 1408983"/>
              <a:gd name="connsiteX1" fmla="*/ 8824221 w 8950577"/>
              <a:gd name="connsiteY1" fmla="*/ 541510 h 1408983"/>
              <a:gd name="connsiteX2" fmla="*/ 4546547 w 8950577"/>
              <a:gd name="connsiteY2" fmla="*/ 1408836 h 1408983"/>
              <a:gd name="connsiteX3" fmla="*/ 255994 w 8950577"/>
              <a:gd name="connsiteY3" fmla="*/ 605905 h 1408983"/>
              <a:gd name="connsiteX4" fmla="*/ 1301511 w 8950577"/>
              <a:gd name="connsiteY4" fmla="*/ 178 h 1408983"/>
              <a:gd name="connsiteX0" fmla="*/ 7453401 w 8973411"/>
              <a:gd name="connsiteY0" fmla="*/ 50402 h 1370351"/>
              <a:gd name="connsiteX1" fmla="*/ 8847055 w 8973411"/>
              <a:gd name="connsiteY1" fmla="*/ 541507 h 1370351"/>
              <a:gd name="connsiteX2" fmla="*/ 4878473 w 8973411"/>
              <a:gd name="connsiteY2" fmla="*/ 1370196 h 1370351"/>
              <a:gd name="connsiteX3" fmla="*/ 278828 w 8973411"/>
              <a:gd name="connsiteY3" fmla="*/ 605902 h 1370351"/>
              <a:gd name="connsiteX4" fmla="*/ 1324345 w 8973411"/>
              <a:gd name="connsiteY4" fmla="*/ 175 h 1370351"/>
              <a:gd name="connsiteX0" fmla="*/ 7475289 w 8995299"/>
              <a:gd name="connsiteY0" fmla="*/ 50398 h 1305970"/>
              <a:gd name="connsiteX1" fmla="*/ 8868943 w 8995299"/>
              <a:gd name="connsiteY1" fmla="*/ 541503 h 1305970"/>
              <a:gd name="connsiteX2" fmla="*/ 5196575 w 8995299"/>
              <a:gd name="connsiteY2" fmla="*/ 1305798 h 1305970"/>
              <a:gd name="connsiteX3" fmla="*/ 300716 w 8995299"/>
              <a:gd name="connsiteY3" fmla="*/ 605898 h 1305970"/>
              <a:gd name="connsiteX4" fmla="*/ 1346233 w 8995299"/>
              <a:gd name="connsiteY4" fmla="*/ 171 h 1305970"/>
              <a:gd name="connsiteX0" fmla="*/ 7475289 w 8995299"/>
              <a:gd name="connsiteY0" fmla="*/ 50398 h 1317417"/>
              <a:gd name="connsiteX1" fmla="*/ 8868943 w 8995299"/>
              <a:gd name="connsiteY1" fmla="*/ 541503 h 1317417"/>
              <a:gd name="connsiteX2" fmla="*/ 5196575 w 8995299"/>
              <a:gd name="connsiteY2" fmla="*/ 1305798 h 1317417"/>
              <a:gd name="connsiteX3" fmla="*/ 300716 w 8995299"/>
              <a:gd name="connsiteY3" fmla="*/ 605898 h 1317417"/>
              <a:gd name="connsiteX4" fmla="*/ 1346233 w 8995299"/>
              <a:gd name="connsiteY4" fmla="*/ 171 h 1317417"/>
              <a:gd name="connsiteX0" fmla="*/ 7560984 w 9080994"/>
              <a:gd name="connsiteY0" fmla="*/ 50515 h 1321243"/>
              <a:gd name="connsiteX1" fmla="*/ 8954638 w 9080994"/>
              <a:gd name="connsiteY1" fmla="*/ 541620 h 1321243"/>
              <a:gd name="connsiteX2" fmla="*/ 5282270 w 9080994"/>
              <a:gd name="connsiteY2" fmla="*/ 1305915 h 1321243"/>
              <a:gd name="connsiteX3" fmla="*/ 386411 w 9080994"/>
              <a:gd name="connsiteY3" fmla="*/ 606015 h 1321243"/>
              <a:gd name="connsiteX4" fmla="*/ 1431928 w 9080994"/>
              <a:gd name="connsiteY4" fmla="*/ 288 h 1321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80994" h="1321243">
                <a:moveTo>
                  <a:pt x="7560984" y="50515"/>
                </a:moveTo>
                <a:cubicBezTo>
                  <a:pt x="8452087" y="171458"/>
                  <a:pt x="9435308" y="315215"/>
                  <a:pt x="8954638" y="541620"/>
                </a:cubicBezTo>
                <a:cubicBezTo>
                  <a:pt x="8473968" y="768025"/>
                  <a:pt x="7470162" y="1205031"/>
                  <a:pt x="5282270" y="1305915"/>
                </a:cubicBezTo>
                <a:cubicBezTo>
                  <a:pt x="3094378" y="1406799"/>
                  <a:pt x="1221318" y="991045"/>
                  <a:pt x="386411" y="606015"/>
                </a:cubicBezTo>
                <a:cubicBezTo>
                  <a:pt x="-448496" y="220985"/>
                  <a:pt x="146872" y="-9301"/>
                  <a:pt x="1431928" y="288"/>
                </a:cubicBezTo>
              </a:path>
            </a:pathLst>
          </a:custGeom>
          <a:noFill/>
          <a:ln w="28575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GB" sz="2000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2889" y="260648"/>
            <a:ext cx="8310622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4000" b="1" dirty="0" err="1">
                <a:solidFill>
                  <a:prstClr val="black"/>
                </a:solidFill>
              </a:rPr>
              <a:t>S</a:t>
            </a:r>
            <a:r>
              <a:rPr lang="fr-CH" sz="4000" b="1" dirty="0" err="1" smtClean="0">
                <a:solidFill>
                  <a:prstClr val="black"/>
                </a:solidFill>
              </a:rPr>
              <a:t>tatus</a:t>
            </a:r>
            <a:r>
              <a:rPr lang="fr-CH" sz="4000" b="1" dirty="0" smtClean="0">
                <a:solidFill>
                  <a:prstClr val="black"/>
                </a:solidFill>
              </a:rPr>
              <a:t> of FCC-</a:t>
            </a:r>
            <a:r>
              <a:rPr lang="fr-CH" sz="4000" b="1" dirty="0" err="1" smtClean="0">
                <a:solidFill>
                  <a:prstClr val="black"/>
                </a:solidFill>
              </a:rPr>
              <a:t>ee</a:t>
            </a:r>
            <a:r>
              <a:rPr lang="fr-CH" sz="4000" b="1" dirty="0" smtClean="0">
                <a:solidFill>
                  <a:prstClr val="black"/>
                </a:solidFill>
              </a:rPr>
              <a:t>/FCC-</a:t>
            </a:r>
            <a:r>
              <a:rPr lang="fr-CH" sz="4000" b="1" dirty="0" err="1" smtClean="0">
                <a:solidFill>
                  <a:prstClr val="black"/>
                </a:solidFill>
              </a:rPr>
              <a:t>hh</a:t>
            </a:r>
            <a:r>
              <a:rPr lang="fr-CH" sz="4000" b="1" dirty="0" smtClean="0">
                <a:solidFill>
                  <a:prstClr val="black"/>
                </a:solidFill>
              </a:rPr>
              <a:t> </a:t>
            </a:r>
            <a:endParaRPr lang="fr-CH" sz="4000" b="1" dirty="0">
              <a:solidFill>
                <a:prstClr val="black"/>
              </a:solidFill>
            </a:endParaRPr>
          </a:p>
          <a:p>
            <a:pPr algn="ctr"/>
            <a:r>
              <a:rPr lang="fr-CH" i="1" dirty="0">
                <a:solidFill>
                  <a:prstClr val="black"/>
                </a:solidFill>
              </a:rPr>
              <a:t>a story of </a:t>
            </a:r>
            <a:r>
              <a:rPr lang="fr-CH" i="1" dirty="0" err="1">
                <a:solidFill>
                  <a:prstClr val="black"/>
                </a:solidFill>
              </a:rPr>
              <a:t>synergy</a:t>
            </a:r>
            <a:r>
              <a:rPr lang="fr-CH" i="1" dirty="0">
                <a:solidFill>
                  <a:prstClr val="black"/>
                </a:solidFill>
              </a:rPr>
              <a:t> and </a:t>
            </a:r>
            <a:r>
              <a:rPr lang="fr-CH" i="1" dirty="0" err="1">
                <a:solidFill>
                  <a:prstClr val="black"/>
                </a:solidFill>
              </a:rPr>
              <a:t>complementarity</a:t>
            </a:r>
            <a:r>
              <a:rPr lang="fr-CH" sz="4000" i="1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6771" y="5889326"/>
            <a:ext cx="2287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i="1" dirty="0" err="1">
                <a:solidFill>
                  <a:srgbClr val="4F81BD">
                    <a:lumMod val="75000"/>
                  </a:srgbClr>
                </a:solidFill>
              </a:rPr>
              <a:t>courtesy</a:t>
            </a:r>
            <a:r>
              <a:rPr lang="fr-CH" i="1" dirty="0">
                <a:solidFill>
                  <a:srgbClr val="4F81BD">
                    <a:lumMod val="75000"/>
                  </a:srgbClr>
                </a:solidFill>
              </a:rPr>
              <a:t> J. </a:t>
            </a:r>
            <a:r>
              <a:rPr lang="fr-CH" i="1" dirty="0" err="1">
                <a:solidFill>
                  <a:srgbClr val="4F81BD">
                    <a:lumMod val="75000"/>
                  </a:srgbClr>
                </a:solidFill>
              </a:rPr>
              <a:t>Wenninger</a:t>
            </a:r>
            <a:endParaRPr lang="fr-CH" i="1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89163" y="6369605"/>
            <a:ext cx="3419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>
                <a:solidFill>
                  <a:prstClr val="black"/>
                </a:solidFill>
              </a:rPr>
              <a:t>Alain Blondel </a:t>
            </a:r>
            <a:r>
              <a:rPr lang="fr-CH" dirty="0" err="1">
                <a:solidFill>
                  <a:prstClr val="black"/>
                </a:solidFill>
              </a:rPr>
              <a:t>University</a:t>
            </a:r>
            <a:r>
              <a:rPr lang="fr-CH" dirty="0">
                <a:solidFill>
                  <a:prstClr val="black"/>
                </a:solidFill>
              </a:rPr>
              <a:t> of Geneva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84972" y="5292387"/>
            <a:ext cx="3363228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b="1" dirty="0" err="1" smtClean="0"/>
              <a:t>see</a:t>
            </a:r>
            <a:r>
              <a:rPr lang="fr-CH" sz="1600" b="1" dirty="0" smtClean="0"/>
              <a:t> </a:t>
            </a:r>
            <a:r>
              <a:rPr lang="fr-CH" sz="1600" b="1" dirty="0" err="1" smtClean="0"/>
              <a:t>recent</a:t>
            </a:r>
            <a:r>
              <a:rPr lang="fr-CH" sz="1600" b="1" dirty="0" smtClean="0"/>
              <a:t> </a:t>
            </a:r>
            <a:r>
              <a:rPr lang="fr-CH" sz="1600" b="1" dirty="0" err="1" smtClean="0"/>
              <a:t>metings</a:t>
            </a:r>
            <a:r>
              <a:rPr lang="fr-CH" sz="1600" b="1" dirty="0" smtClean="0"/>
              <a:t>: </a:t>
            </a:r>
            <a:br>
              <a:rPr lang="fr-CH" sz="1600" b="1" dirty="0" smtClean="0"/>
            </a:br>
            <a:r>
              <a:rPr lang="fr-CH" sz="1600" b="1" dirty="0" smtClean="0"/>
              <a:t>FCC </a:t>
            </a:r>
            <a:r>
              <a:rPr lang="fr-CH" sz="1600" b="1" dirty="0" err="1" smtClean="0"/>
              <a:t>physics</a:t>
            </a:r>
            <a:r>
              <a:rPr lang="fr-CH" sz="1600" b="1" dirty="0" smtClean="0"/>
              <a:t> workshop                  </a:t>
            </a:r>
          </a:p>
          <a:p>
            <a:r>
              <a:rPr lang="fr-CH" sz="1600" dirty="0" smtClean="0">
                <a:solidFill>
                  <a:srgbClr val="FF0000"/>
                </a:solidFill>
                <a:hlinkClick r:id="rId4"/>
              </a:rPr>
              <a:t>https</a:t>
            </a:r>
            <a:r>
              <a:rPr lang="fr-CH" sz="1600" dirty="0">
                <a:solidFill>
                  <a:srgbClr val="FF0000"/>
                </a:solidFill>
                <a:hlinkClick r:id="rId4"/>
              </a:rPr>
              <a:t>://indico.cern.ch/event/550509</a:t>
            </a:r>
            <a:r>
              <a:rPr lang="fr-CH" sz="1600" dirty="0" smtClean="0">
                <a:hlinkClick r:id="rId4"/>
              </a:rPr>
              <a:t>/</a:t>
            </a:r>
            <a:r>
              <a:rPr lang="fr-CH" sz="1600" dirty="0" smtClean="0"/>
              <a:t> </a:t>
            </a:r>
          </a:p>
          <a:p>
            <a:r>
              <a:rPr lang="fr-CH" sz="1600" b="1" dirty="0" smtClean="0"/>
              <a:t>FCC </a:t>
            </a:r>
            <a:r>
              <a:rPr lang="fr-CH" sz="1600" b="1" dirty="0" err="1" smtClean="0"/>
              <a:t>week</a:t>
            </a:r>
            <a:r>
              <a:rPr lang="fr-CH" sz="1600" b="1" dirty="0" smtClean="0"/>
              <a:t> in </a:t>
            </a:r>
            <a:r>
              <a:rPr lang="fr-CH" sz="1600" b="1" dirty="0" smtClean="0"/>
              <a:t>Berlin</a:t>
            </a:r>
          </a:p>
          <a:p>
            <a:r>
              <a:rPr lang="fr-CH" sz="1600" dirty="0">
                <a:hlinkClick r:id="rId5"/>
              </a:rPr>
              <a:t>https://indico.cern.ch/event/556692</a:t>
            </a:r>
            <a:r>
              <a:rPr lang="fr-CH" sz="1600" dirty="0" smtClean="0">
                <a:hlinkClick r:id="rId5"/>
              </a:rPr>
              <a:t>/</a:t>
            </a:r>
            <a:r>
              <a:rPr lang="fr-CH" sz="1600" dirty="0" smtClean="0"/>
              <a:t> </a:t>
            </a:r>
            <a:endParaRPr lang="fr-CH" sz="1600" dirty="0" smtClean="0"/>
          </a:p>
          <a:p>
            <a:endParaRPr lang="fr-CH" b="1" dirty="0" smtClean="0"/>
          </a:p>
          <a:p>
            <a:r>
              <a:rPr lang="fr-CH" dirty="0" smtClean="0"/>
              <a:t> </a:t>
            </a:r>
          </a:p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746474" y="6357460"/>
            <a:ext cx="3464024" cy="365125"/>
          </a:xfrm>
        </p:spPr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Alain </a:t>
            </a:r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en-GB" dirty="0" err="1" smtClean="0">
                <a:solidFill>
                  <a:prstClr val="black">
                    <a:tint val="75000"/>
                  </a:prstClr>
                </a:solidFill>
              </a:rPr>
              <a:t>Blondel</a:t>
            </a:r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The FCCs</a:t>
            </a:r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19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450633"/>
            <a:ext cx="5400600" cy="311156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76811" y="6099665"/>
            <a:ext cx="2133600" cy="365125"/>
          </a:xfrm>
        </p:spPr>
        <p:txBody>
          <a:bodyPr/>
          <a:lstStyle/>
          <a:p>
            <a:fld id="{57CE6C92-8E15-49DD-BC9E-4A127443613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10/08/2017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7305" y="-765"/>
            <a:ext cx="1341649" cy="58477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CH" sz="3200" b="1" dirty="0" smtClean="0"/>
              <a:t>FCC-</a:t>
            </a:r>
            <a:r>
              <a:rPr lang="fr-CH" sz="3200" b="1" dirty="0" err="1" smtClean="0"/>
              <a:t>ee</a:t>
            </a:r>
            <a:endParaRPr lang="en-GB" sz="3200" b="1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833" y="981153"/>
            <a:ext cx="3740026" cy="152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1833" y="2505979"/>
            <a:ext cx="3611438" cy="64633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CH" sz="1800" b="1" dirty="0" err="1" smtClean="0">
                <a:solidFill>
                  <a:srgbClr val="FF0000"/>
                </a:solidFill>
                <a:latin typeface="+mn-lt"/>
              </a:rPr>
              <a:t>top-up</a:t>
            </a:r>
            <a:r>
              <a:rPr lang="fr-CH" sz="1800" b="1" dirty="0" smtClean="0">
                <a:solidFill>
                  <a:srgbClr val="FF0000"/>
                </a:solidFill>
                <a:latin typeface="+mn-lt"/>
              </a:rPr>
              <a:t> injection for high </a:t>
            </a:r>
            <a:r>
              <a:rPr lang="fr-CH" sz="1800" b="1" dirty="0" err="1" smtClean="0">
                <a:solidFill>
                  <a:srgbClr val="FF0000"/>
                </a:solidFill>
                <a:latin typeface="+mn-lt"/>
              </a:rPr>
              <a:t>duty</a:t>
            </a:r>
            <a:r>
              <a:rPr lang="fr-CH" sz="1800" b="1" dirty="0" smtClean="0">
                <a:solidFill>
                  <a:srgbClr val="FF0000"/>
                </a:solidFill>
                <a:latin typeface="+mn-lt"/>
              </a:rPr>
              <a:t> factor</a:t>
            </a:r>
          </a:p>
          <a:p>
            <a:r>
              <a:rPr lang="fr-CH" b="1" dirty="0" err="1" smtClean="0">
                <a:solidFill>
                  <a:srgbClr val="FF0000"/>
                </a:solidFill>
              </a:rPr>
              <a:t>several</a:t>
            </a:r>
            <a:r>
              <a:rPr lang="fr-CH" b="1" dirty="0" smtClean="0">
                <a:solidFill>
                  <a:srgbClr val="FF0000"/>
                </a:solidFill>
              </a:rPr>
              <a:t> </a:t>
            </a:r>
            <a:r>
              <a:rPr lang="fr-CH" b="1" dirty="0" err="1" smtClean="0">
                <a:solidFill>
                  <a:srgbClr val="FF0000"/>
                </a:solidFill>
              </a:rPr>
              <a:t>schemes</a:t>
            </a:r>
            <a:r>
              <a:rPr lang="fr-CH" b="1" dirty="0" smtClean="0">
                <a:solidFill>
                  <a:srgbClr val="FF0000"/>
                </a:solidFill>
              </a:rPr>
              <a:t> possible</a:t>
            </a:r>
            <a:endParaRPr lang="en-GB" sz="1800" b="1" dirty="0" err="1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74052" y="692696"/>
            <a:ext cx="4712187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b="1" dirty="0" smtClean="0"/>
              <a:t>Q: </a:t>
            </a:r>
            <a:r>
              <a:rPr lang="fr-CH" b="1" dirty="0" err="1" smtClean="0"/>
              <a:t>Why</a:t>
            </a:r>
            <a:r>
              <a:rPr lang="fr-CH" b="1" dirty="0" smtClean="0"/>
              <a:t> </a:t>
            </a:r>
            <a:r>
              <a:rPr lang="fr-CH" b="1" dirty="0" err="1" smtClean="0"/>
              <a:t>is</a:t>
            </a:r>
            <a:r>
              <a:rPr lang="fr-CH" b="1" dirty="0" smtClean="0"/>
              <a:t> </a:t>
            </a:r>
            <a:r>
              <a:rPr lang="fr-CH" b="1" dirty="0" err="1" smtClean="0"/>
              <a:t>luminosity</a:t>
            </a:r>
            <a:r>
              <a:rPr lang="fr-CH" b="1" dirty="0" smtClean="0"/>
              <a:t> </a:t>
            </a:r>
            <a:r>
              <a:rPr lang="fr-CH" b="1" dirty="0" err="1" smtClean="0"/>
              <a:t>so</a:t>
            </a:r>
            <a:r>
              <a:rPr lang="fr-CH" b="1" dirty="0" smtClean="0"/>
              <a:t> </a:t>
            </a:r>
            <a:r>
              <a:rPr lang="fr-CH" b="1" dirty="0" err="1" smtClean="0"/>
              <a:t>much</a:t>
            </a:r>
            <a:r>
              <a:rPr lang="fr-CH" b="1" dirty="0" smtClean="0"/>
              <a:t> </a:t>
            </a:r>
            <a:r>
              <a:rPr lang="fr-CH" b="1" dirty="0" err="1" smtClean="0"/>
              <a:t>higher</a:t>
            </a:r>
            <a:r>
              <a:rPr lang="fr-CH" b="1" dirty="0" smtClean="0"/>
              <a:t> </a:t>
            </a:r>
            <a:r>
              <a:rPr lang="fr-CH" b="1" dirty="0" err="1" smtClean="0"/>
              <a:t>than</a:t>
            </a:r>
            <a:r>
              <a:rPr lang="fr-CH" b="1" dirty="0" smtClean="0"/>
              <a:t> LEP? </a:t>
            </a:r>
          </a:p>
          <a:p>
            <a:r>
              <a:rPr lang="fr-CH" dirty="0" smtClean="0"/>
              <a:t>A: </a:t>
            </a:r>
            <a:r>
              <a:rPr lang="fr-CH" dirty="0" err="1" smtClean="0"/>
              <a:t>inspired</a:t>
            </a:r>
            <a:r>
              <a:rPr lang="fr-CH" dirty="0" smtClean="0"/>
              <a:t> by  b-</a:t>
            </a:r>
            <a:r>
              <a:rPr lang="fr-CH" dirty="0" err="1" smtClean="0"/>
              <a:t>factory</a:t>
            </a:r>
            <a:r>
              <a:rPr lang="fr-CH" dirty="0" smtClean="0"/>
              <a:t> designs</a:t>
            </a:r>
            <a:endParaRPr lang="fr-CH" dirty="0"/>
          </a:p>
          <a:p>
            <a:r>
              <a:rPr lang="fr-CH" dirty="0" smtClean="0"/>
              <a:t>-- </a:t>
            </a:r>
            <a:r>
              <a:rPr lang="fr-CH" dirty="0" err="1" smtClean="0"/>
              <a:t>continuous</a:t>
            </a:r>
            <a:r>
              <a:rPr lang="fr-CH" dirty="0" smtClean="0"/>
              <a:t> injection </a:t>
            </a:r>
            <a:r>
              <a:rPr lang="fr-CH" dirty="0" smtClean="0">
                <a:sym typeface="Wingdings" panose="05000000000000000000" pitchFamily="2" charset="2"/>
              </a:rPr>
              <a:t>(high </a:t>
            </a:r>
            <a:r>
              <a:rPr lang="fr-CH" dirty="0" err="1" smtClean="0">
                <a:sym typeface="Wingdings" panose="05000000000000000000" pitchFamily="2" charset="2"/>
              </a:rPr>
              <a:t>efficiency</a:t>
            </a:r>
            <a:r>
              <a:rPr lang="fr-CH" dirty="0">
                <a:sym typeface="Wingdings" panose="05000000000000000000" pitchFamily="2" charset="2"/>
              </a:rPr>
              <a:t>)</a:t>
            </a:r>
            <a:endParaRPr lang="fr-CH" dirty="0" smtClean="0"/>
          </a:p>
          <a:p>
            <a:r>
              <a:rPr lang="fr-CH" dirty="0"/>
              <a:t>-- e+ and e- </a:t>
            </a:r>
            <a:r>
              <a:rPr lang="fr-CH" dirty="0" err="1" smtClean="0"/>
              <a:t>separate</a:t>
            </a:r>
            <a:r>
              <a:rPr lang="fr-CH" dirty="0" smtClean="0"/>
              <a:t> (</a:t>
            </a:r>
            <a:r>
              <a:rPr lang="fr-CH" dirty="0" smtClean="0">
                <a:sym typeface="Wingdings" panose="05000000000000000000" pitchFamily="2" charset="2"/>
              </a:rPr>
              <a:t></a:t>
            </a:r>
            <a:r>
              <a:rPr lang="fr-CH" dirty="0" err="1" smtClean="0"/>
              <a:t>many</a:t>
            </a:r>
            <a:r>
              <a:rPr lang="fr-CH" dirty="0" smtClean="0"/>
              <a:t> </a:t>
            </a:r>
            <a:r>
              <a:rPr lang="fr-CH" dirty="0" err="1" smtClean="0"/>
              <a:t>bunches</a:t>
            </a:r>
            <a:r>
              <a:rPr lang="fr-CH" dirty="0" smtClean="0"/>
              <a:t>)</a:t>
            </a:r>
          </a:p>
          <a:p>
            <a:r>
              <a:rPr lang="fr-CH" dirty="0" smtClean="0"/>
              <a:t>-- </a:t>
            </a:r>
            <a:r>
              <a:rPr lang="fr-CH" dirty="0" err="1" smtClean="0"/>
              <a:t>fix</a:t>
            </a:r>
            <a:r>
              <a:rPr lang="fr-CH" dirty="0" smtClean="0"/>
              <a:t> 100 MW Synchrotron Radiation at all E</a:t>
            </a:r>
          </a:p>
          <a:p>
            <a:r>
              <a:rPr lang="fr-CH" dirty="0" smtClean="0"/>
              <a:t>-- </a:t>
            </a:r>
            <a:r>
              <a:rPr lang="fr-CH" dirty="0" err="1" smtClean="0"/>
              <a:t>low</a:t>
            </a:r>
            <a:r>
              <a:rPr lang="fr-CH" dirty="0" smtClean="0"/>
              <a:t> </a:t>
            </a:r>
            <a:r>
              <a:rPr lang="fr-CH" dirty="0" smtClean="0">
                <a:sym typeface="Symbol"/>
              </a:rPr>
              <a:t></a:t>
            </a:r>
            <a:r>
              <a:rPr lang="fr-CH" dirty="0" smtClean="0"/>
              <a:t>*</a:t>
            </a:r>
            <a:r>
              <a:rPr lang="fr-CH" baseline="-25000" dirty="0" smtClean="0"/>
              <a:t>y</a:t>
            </a:r>
            <a:r>
              <a:rPr lang="fr-CH" dirty="0" smtClean="0"/>
              <a:t>  , O(1mm)</a:t>
            </a:r>
          </a:p>
          <a:p>
            <a:r>
              <a:rPr lang="fr-CH" dirty="0" smtClean="0"/>
              <a:t>-- </a:t>
            </a:r>
            <a:r>
              <a:rPr lang="fr-CH" dirty="0" err="1" smtClean="0"/>
              <a:t>larger</a:t>
            </a:r>
            <a:r>
              <a:rPr lang="fr-CH" dirty="0" smtClean="0"/>
              <a:t> ring (P</a:t>
            </a:r>
            <a:r>
              <a:rPr lang="fr-CH" baseline="-25000" dirty="0" smtClean="0"/>
              <a:t>SR</a:t>
            </a:r>
            <a:r>
              <a:rPr lang="fr-CH" dirty="0" smtClean="0">
                <a:sym typeface="Symbol"/>
              </a:rPr>
              <a:t> E</a:t>
            </a:r>
            <a:r>
              <a:rPr lang="fr-CH" baseline="30000" dirty="0" smtClean="0">
                <a:sym typeface="Symbol"/>
              </a:rPr>
              <a:t>4</a:t>
            </a:r>
            <a:r>
              <a:rPr lang="fr-CH" dirty="0" smtClean="0">
                <a:sym typeface="Symbol"/>
              </a:rPr>
              <a:t>/)</a:t>
            </a:r>
          </a:p>
          <a:p>
            <a:r>
              <a:rPr lang="fr-CH" dirty="0" smtClean="0">
                <a:sym typeface="Symbol"/>
              </a:rPr>
              <a:t>-- </a:t>
            </a:r>
            <a:r>
              <a:rPr lang="fr-CH" dirty="0" err="1" smtClean="0">
                <a:sym typeface="Symbol"/>
              </a:rPr>
              <a:t>beam</a:t>
            </a:r>
            <a:r>
              <a:rPr lang="fr-CH" dirty="0" smtClean="0">
                <a:sym typeface="Symbol"/>
              </a:rPr>
              <a:t> cross at angle (30 </a:t>
            </a:r>
            <a:r>
              <a:rPr lang="fr-CH" dirty="0" err="1" smtClean="0">
                <a:sym typeface="Symbol"/>
              </a:rPr>
              <a:t>mrad</a:t>
            </a:r>
            <a:r>
              <a:rPr lang="fr-CH" dirty="0" smtClean="0">
                <a:sym typeface="Symbol"/>
              </a:rPr>
              <a:t>) </a:t>
            </a:r>
          </a:p>
          <a:p>
            <a:r>
              <a:rPr lang="fr-CH" dirty="0" smtClean="0">
                <a:sym typeface="Symbol"/>
              </a:rPr>
              <a:t>-- </a:t>
            </a:r>
          </a:p>
          <a:p>
            <a:r>
              <a:rPr lang="fr-CH" dirty="0" smtClean="0">
                <a:sym typeface="Symbol"/>
              </a:rPr>
              <a:t>-- </a:t>
            </a:r>
            <a:r>
              <a:rPr lang="fr-CH" dirty="0" err="1" smtClean="0">
                <a:sym typeface="Symbol"/>
              </a:rPr>
              <a:t>asymmetric</a:t>
            </a:r>
            <a:r>
              <a:rPr lang="fr-CH" dirty="0" smtClean="0">
                <a:sym typeface="Symbol"/>
              </a:rPr>
              <a:t> IP to </a:t>
            </a:r>
            <a:r>
              <a:rPr lang="fr-CH" dirty="0" err="1" smtClean="0">
                <a:sym typeface="Symbol"/>
              </a:rPr>
              <a:t>avoid</a:t>
            </a:r>
            <a:r>
              <a:rPr lang="fr-CH" dirty="0" smtClean="0">
                <a:sym typeface="Symbol"/>
              </a:rPr>
              <a:t> SR </a:t>
            </a:r>
            <a:r>
              <a:rPr lang="fr-CH" dirty="0" smtClean="0">
                <a:sym typeface="Wingdings" panose="05000000000000000000" pitchFamily="2" charset="2"/>
              </a:rPr>
              <a:t> LEP </a:t>
            </a:r>
            <a:r>
              <a:rPr lang="fr-CH" dirty="0" err="1" smtClean="0">
                <a:sym typeface="Wingdings" panose="05000000000000000000" pitchFamily="2" charset="2"/>
              </a:rPr>
              <a:t>levels</a:t>
            </a:r>
            <a:r>
              <a:rPr lang="fr-CH" dirty="0" smtClean="0">
                <a:sym typeface="Symbol"/>
              </a:rPr>
              <a:t> </a:t>
            </a:r>
            <a:r>
              <a:rPr lang="fr-CH" dirty="0" smtClean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7504" y="611821"/>
            <a:ext cx="4172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i="1" dirty="0" smtClean="0">
                <a:solidFill>
                  <a:srgbClr val="00B050"/>
                </a:solidFill>
              </a:rPr>
              <a:t>AB, F. Zimmermann 2011 </a:t>
            </a:r>
            <a:r>
              <a:rPr lang="fr-CH" dirty="0" smtClean="0"/>
              <a:t>(LEP3@240 </a:t>
            </a:r>
            <a:r>
              <a:rPr lang="fr-CH" dirty="0" err="1" smtClean="0"/>
              <a:t>GeV</a:t>
            </a:r>
            <a:r>
              <a:rPr lang="fr-CH" dirty="0" smtClean="0"/>
              <a:t>)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1251251" y="3820387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LEPx10</a:t>
            </a:r>
            <a:r>
              <a:rPr lang="fr-CH" baseline="30000" dirty="0" smtClean="0"/>
              <a:t>5</a:t>
            </a:r>
            <a:r>
              <a:rPr lang="fr-CH" dirty="0" smtClean="0"/>
              <a:t>!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5364088" y="3739541"/>
            <a:ext cx="3888432" cy="28623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dirty="0" err="1" smtClean="0"/>
              <a:t>Luminosity</a:t>
            </a:r>
            <a:r>
              <a:rPr lang="fr-CH" dirty="0" smtClean="0"/>
              <a:t> performance</a:t>
            </a:r>
            <a:endParaRPr lang="en-GB" dirty="0" smtClean="0"/>
          </a:p>
          <a:p>
            <a:r>
              <a:rPr lang="fr-CH" dirty="0" err="1" smtClean="0"/>
              <a:t>dominated</a:t>
            </a:r>
            <a:r>
              <a:rPr lang="fr-CH" dirty="0" smtClean="0"/>
              <a:t> by </a:t>
            </a:r>
          </a:p>
          <a:p>
            <a:r>
              <a:rPr lang="fr-CH" dirty="0" smtClean="0"/>
              <a:t>-- at Z, WW, H </a:t>
            </a:r>
            <a:r>
              <a:rPr lang="fr-CH" dirty="0" err="1" smtClean="0"/>
              <a:t>energies</a:t>
            </a:r>
            <a:r>
              <a:rPr lang="fr-CH" dirty="0" smtClean="0"/>
              <a:t>: </a:t>
            </a:r>
          </a:p>
          <a:p>
            <a:r>
              <a:rPr lang="fr-CH" dirty="0"/>
              <a:t> </a:t>
            </a:r>
            <a:r>
              <a:rPr lang="fr-CH" dirty="0" smtClean="0"/>
              <a:t>            </a:t>
            </a:r>
            <a:r>
              <a:rPr lang="fr-CH" dirty="0" err="1" smtClean="0"/>
              <a:t>beam-beam</a:t>
            </a:r>
            <a:r>
              <a:rPr lang="fr-CH" dirty="0" smtClean="0"/>
              <a:t> </a:t>
            </a:r>
            <a:r>
              <a:rPr lang="fr-CH" dirty="0" err="1" smtClean="0"/>
              <a:t>instabilities</a:t>
            </a:r>
            <a:endParaRPr lang="fr-CH" dirty="0" smtClean="0"/>
          </a:p>
          <a:p>
            <a:r>
              <a:rPr lang="fr-CH" dirty="0"/>
              <a:t> </a:t>
            </a:r>
            <a:r>
              <a:rPr lang="fr-CH" dirty="0" smtClean="0"/>
              <a:t>            </a:t>
            </a:r>
            <a:r>
              <a:rPr lang="fr-CH" dirty="0" smtClean="0">
                <a:sym typeface="Wingdings" panose="05000000000000000000" pitchFamily="2" charset="2"/>
              </a:rPr>
              <a:t> </a:t>
            </a:r>
            <a:r>
              <a:rPr lang="fr-CH" dirty="0" smtClean="0"/>
              <a:t>simulations</a:t>
            </a:r>
          </a:p>
          <a:p>
            <a:r>
              <a:rPr lang="fr-CH" dirty="0" smtClean="0"/>
              <a:t>-- at top </a:t>
            </a:r>
            <a:r>
              <a:rPr lang="fr-CH" dirty="0" err="1" smtClean="0"/>
              <a:t>energy</a:t>
            </a:r>
            <a:r>
              <a:rPr lang="fr-CH" dirty="0" smtClean="0"/>
              <a:t>: </a:t>
            </a:r>
            <a:r>
              <a:rPr lang="fr-CH" dirty="0" err="1" smtClean="0"/>
              <a:t>beamstrahlung</a:t>
            </a:r>
            <a:endParaRPr lang="fr-CH" dirty="0" smtClean="0"/>
          </a:p>
          <a:p>
            <a:r>
              <a:rPr lang="fr-CH" dirty="0"/>
              <a:t> </a:t>
            </a:r>
            <a:r>
              <a:rPr lang="fr-CH" dirty="0" smtClean="0"/>
              <a:t>  </a:t>
            </a:r>
            <a:r>
              <a:rPr lang="fr-CH" dirty="0" err="1" smtClean="0"/>
              <a:t>depends</a:t>
            </a:r>
            <a:r>
              <a:rPr lang="fr-CH" dirty="0" smtClean="0"/>
              <a:t> on value of  </a:t>
            </a:r>
            <a:r>
              <a:rPr lang="fr-CH" dirty="0" smtClean="0">
                <a:sym typeface="Symbol"/>
              </a:rPr>
              <a:t></a:t>
            </a:r>
            <a:r>
              <a:rPr lang="fr-CH" baseline="-25000" dirty="0" smtClean="0">
                <a:sym typeface="Symbol"/>
              </a:rPr>
              <a:t>y</a:t>
            </a:r>
            <a:r>
              <a:rPr lang="fr-CH" dirty="0" smtClean="0">
                <a:sym typeface="Symbol"/>
              </a:rPr>
              <a:t>/</a:t>
            </a:r>
            <a:r>
              <a:rPr lang="fr-CH" baseline="-25000" dirty="0" smtClean="0">
                <a:sym typeface="Symbol"/>
              </a:rPr>
              <a:t>x</a:t>
            </a:r>
            <a:r>
              <a:rPr lang="fr-CH" dirty="0" smtClean="0">
                <a:sym typeface="Symbol"/>
              </a:rPr>
              <a:t> </a:t>
            </a:r>
          </a:p>
          <a:p>
            <a:r>
              <a:rPr lang="fr-CH" dirty="0">
                <a:sym typeface="Symbol"/>
              </a:rPr>
              <a:t> </a:t>
            </a:r>
            <a:r>
              <a:rPr lang="fr-CH" dirty="0" smtClean="0">
                <a:sym typeface="Symbol"/>
              </a:rPr>
              <a:t>      0.2% </a:t>
            </a:r>
            <a:r>
              <a:rPr lang="fr-CH" dirty="0" err="1" smtClean="0">
                <a:sym typeface="Symbol"/>
              </a:rPr>
              <a:t>assumed</a:t>
            </a:r>
            <a:r>
              <a:rPr lang="fr-CH" dirty="0">
                <a:sym typeface="Symbol"/>
              </a:rPr>
              <a:t> </a:t>
            </a:r>
            <a:r>
              <a:rPr lang="fr-CH" dirty="0" smtClean="0">
                <a:sym typeface="Symbol"/>
              </a:rPr>
              <a:t>(0.25%@</a:t>
            </a:r>
            <a:r>
              <a:rPr lang="fr-CH" dirty="0" err="1" smtClean="0">
                <a:sym typeface="Symbol"/>
              </a:rPr>
              <a:t>superKEKB</a:t>
            </a:r>
            <a:r>
              <a:rPr lang="fr-CH" dirty="0" smtClean="0">
                <a:sym typeface="Symbol"/>
              </a:rPr>
              <a:t>)</a:t>
            </a:r>
          </a:p>
          <a:p>
            <a:r>
              <a:rPr lang="fr-CH" dirty="0">
                <a:sym typeface="Symbol"/>
              </a:rPr>
              <a:t> </a:t>
            </a:r>
            <a:r>
              <a:rPr lang="fr-CH" dirty="0" smtClean="0">
                <a:sym typeface="Symbol"/>
              </a:rPr>
              <a:t>      0.4% </a:t>
            </a:r>
            <a:r>
              <a:rPr lang="fr-CH" dirty="0" err="1" smtClean="0">
                <a:sym typeface="Symbol"/>
              </a:rPr>
              <a:t>achieved</a:t>
            </a:r>
            <a:r>
              <a:rPr lang="fr-CH" dirty="0" smtClean="0">
                <a:sym typeface="Symbol"/>
              </a:rPr>
              <a:t> at LEP</a:t>
            </a:r>
            <a:endParaRPr lang="fr-CH" dirty="0">
              <a:sym typeface="Symbol"/>
            </a:endParaRPr>
          </a:p>
          <a:p>
            <a:r>
              <a:rPr lang="fr-CH" dirty="0" smtClean="0">
                <a:sym typeface="Symbol"/>
              </a:rPr>
              <a:t>-- </a:t>
            </a:r>
            <a:r>
              <a:rPr lang="fr-CH" dirty="0" err="1" smtClean="0">
                <a:sym typeface="Symbol"/>
              </a:rPr>
              <a:t>limit</a:t>
            </a:r>
            <a:r>
              <a:rPr lang="fr-CH" dirty="0" smtClean="0">
                <a:sym typeface="Symbol"/>
              </a:rPr>
              <a:t> </a:t>
            </a:r>
            <a:r>
              <a:rPr lang="fr-CH" dirty="0" err="1" smtClean="0">
                <a:sym typeface="Symbol"/>
              </a:rPr>
              <a:t>from</a:t>
            </a:r>
            <a:r>
              <a:rPr lang="fr-CH" dirty="0" smtClean="0">
                <a:sym typeface="Symbol"/>
              </a:rPr>
              <a:t> </a:t>
            </a:r>
            <a:r>
              <a:rPr lang="fr-CH" dirty="0" err="1" smtClean="0">
                <a:sym typeface="Symbol"/>
              </a:rPr>
              <a:t>injector</a:t>
            </a:r>
            <a:r>
              <a:rPr lang="fr-CH" dirty="0" smtClean="0">
                <a:sym typeface="Symbol"/>
              </a:rPr>
              <a:t> </a:t>
            </a:r>
            <a:r>
              <a:rPr lang="fr-CH" dirty="0" err="1" smtClean="0">
                <a:sym typeface="Symbol"/>
              </a:rPr>
              <a:t>is</a:t>
            </a:r>
            <a:r>
              <a:rPr lang="fr-CH" dirty="0" smtClean="0">
                <a:sym typeface="Symbol"/>
              </a:rPr>
              <a:t> </a:t>
            </a:r>
            <a:r>
              <a:rPr lang="fr-CH" dirty="0" err="1" smtClean="0">
                <a:sym typeface="Symbol"/>
              </a:rPr>
              <a:t>much</a:t>
            </a:r>
            <a:r>
              <a:rPr lang="fr-CH" dirty="0" smtClean="0">
                <a:sym typeface="Symbol"/>
              </a:rPr>
              <a:t> </a:t>
            </a:r>
            <a:r>
              <a:rPr lang="fr-CH" dirty="0" err="1" smtClean="0">
                <a:sym typeface="Symbol"/>
              </a:rPr>
              <a:t>higher</a:t>
            </a:r>
            <a:endParaRPr lang="fr-CH" dirty="0" smtClean="0"/>
          </a:p>
        </p:txBody>
      </p:sp>
      <p:sp>
        <p:nvSpPr>
          <p:cNvPr id="25" name="TextBox 24"/>
          <p:cNvSpPr txBox="1"/>
          <p:nvPr/>
        </p:nvSpPr>
        <p:spPr>
          <a:xfrm>
            <a:off x="695782" y="3140968"/>
            <a:ext cx="2056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Z       WW    HZ     tt </a:t>
            </a:r>
            <a:endParaRPr lang="en-GB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827584" y="3438292"/>
            <a:ext cx="0" cy="14401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547664" y="3415783"/>
            <a:ext cx="0" cy="14401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051720" y="3432551"/>
            <a:ext cx="0" cy="14401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483768" y="3417624"/>
            <a:ext cx="0" cy="14401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7489" y="6368111"/>
            <a:ext cx="4380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i="1" dirty="0" err="1" smtClean="0">
                <a:solidFill>
                  <a:srgbClr val="00B050"/>
                </a:solidFill>
              </a:rPr>
              <a:t>based</a:t>
            </a:r>
            <a:r>
              <a:rPr lang="fr-CH" i="1" dirty="0" smtClean="0">
                <a:solidFill>
                  <a:srgbClr val="00B050"/>
                </a:solidFill>
              </a:rPr>
              <a:t> on </a:t>
            </a:r>
            <a:r>
              <a:rPr lang="fr-CH" i="1" dirty="0" err="1" smtClean="0">
                <a:solidFill>
                  <a:srgbClr val="00B050"/>
                </a:solidFill>
              </a:rPr>
              <a:t>latest</a:t>
            </a:r>
            <a:r>
              <a:rPr lang="fr-CH" i="1" dirty="0" smtClean="0">
                <a:solidFill>
                  <a:srgbClr val="00B050"/>
                </a:solidFill>
              </a:rPr>
              <a:t> </a:t>
            </a:r>
            <a:r>
              <a:rPr lang="fr-CH" i="1" dirty="0" err="1" smtClean="0">
                <a:solidFill>
                  <a:srgbClr val="00B050"/>
                </a:solidFill>
              </a:rPr>
              <a:t>lumi</a:t>
            </a:r>
            <a:r>
              <a:rPr lang="fr-CH" i="1" dirty="0" smtClean="0">
                <a:solidFill>
                  <a:srgbClr val="00B050"/>
                </a:solidFill>
              </a:rPr>
              <a:t> </a:t>
            </a:r>
            <a:r>
              <a:rPr lang="fr-CH" i="1" dirty="0" err="1" smtClean="0">
                <a:solidFill>
                  <a:srgbClr val="00B050"/>
                </a:solidFill>
              </a:rPr>
              <a:t>optimization</a:t>
            </a:r>
            <a:r>
              <a:rPr lang="fr-CH" i="1" dirty="0" smtClean="0">
                <a:solidFill>
                  <a:srgbClr val="00B050"/>
                </a:solidFill>
              </a:rPr>
              <a:t> by </a:t>
            </a:r>
            <a:r>
              <a:rPr lang="fr-CH" i="1" dirty="0" err="1" smtClean="0">
                <a:solidFill>
                  <a:srgbClr val="00B050"/>
                </a:solidFill>
              </a:rPr>
              <a:t>Shatilov</a:t>
            </a:r>
            <a:endParaRPr lang="en-GB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22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E6C92-8E15-49DD-BC9E-4A127443613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10/08/2017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92696"/>
            <a:ext cx="2951449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CH" dirty="0" err="1" smtClean="0"/>
              <a:t>Recent</a:t>
            </a:r>
            <a:r>
              <a:rPr lang="fr-CH" dirty="0" smtClean="0"/>
              <a:t> FCC-</a:t>
            </a:r>
            <a:r>
              <a:rPr lang="fr-CH" dirty="0" err="1" smtClean="0"/>
              <a:t>ee</a:t>
            </a:r>
            <a:r>
              <a:rPr lang="fr-CH" dirty="0" smtClean="0"/>
              <a:t> </a:t>
            </a:r>
            <a:r>
              <a:rPr lang="fr-CH" dirty="0" err="1" smtClean="0"/>
              <a:t>parameter</a:t>
            </a:r>
            <a:r>
              <a:rPr lang="fr-CH" dirty="0" smtClean="0"/>
              <a:t> </a:t>
            </a:r>
            <a:r>
              <a:rPr lang="fr-CH" dirty="0" err="1" smtClean="0"/>
              <a:t>list</a:t>
            </a:r>
            <a:r>
              <a:rPr lang="fr-CH" dirty="0" smtClean="0"/>
              <a:t>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2"/>
          <a:stretch/>
        </p:blipFill>
        <p:spPr bwMode="auto">
          <a:xfrm>
            <a:off x="2987824" y="0"/>
            <a:ext cx="5112568" cy="687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010322" y="548680"/>
            <a:ext cx="5040560" cy="864096"/>
          </a:xfrm>
          <a:prstGeom prst="rect">
            <a:avLst/>
          </a:prstGeom>
          <a:solidFill>
            <a:schemeClr val="accent3">
              <a:lumMod val="40000"/>
              <a:lumOff val="60000"/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066930" y="4221088"/>
            <a:ext cx="4983952" cy="504056"/>
          </a:xfrm>
          <a:prstGeom prst="rect">
            <a:avLst/>
          </a:prstGeom>
          <a:solidFill>
            <a:schemeClr val="accent3">
              <a:lumMod val="40000"/>
              <a:lumOff val="60000"/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010322" y="5949280"/>
            <a:ext cx="5090070" cy="144016"/>
          </a:xfrm>
          <a:prstGeom prst="rect">
            <a:avLst/>
          </a:prstGeom>
          <a:solidFill>
            <a:schemeClr val="accent3">
              <a:lumMod val="40000"/>
              <a:lumOff val="60000"/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60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E6C92-8E15-49DD-BC9E-4A127443613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10/08/2017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575" y="860425"/>
            <a:ext cx="7816850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71800" y="29815"/>
            <a:ext cx="2552174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400" b="1" dirty="0" smtClean="0"/>
              <a:t>FCC-</a:t>
            </a:r>
            <a:r>
              <a:rPr lang="fr-CH" sz="2400" b="1" dirty="0" err="1" smtClean="0"/>
              <a:t>ee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physics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run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407754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23273"/>
            <a:ext cx="2133600" cy="365125"/>
          </a:xfrm>
        </p:spPr>
        <p:txBody>
          <a:bodyPr/>
          <a:lstStyle/>
          <a:p>
            <a:fld id="{57CE6C92-8E15-49DD-BC9E-4A127443613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12/08/2017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71800" y="6448251"/>
            <a:ext cx="3464024" cy="365125"/>
          </a:xfrm>
        </p:spPr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23273"/>
            <a:ext cx="2133600" cy="365125"/>
          </a:xfrm>
        </p:spPr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55" y="611845"/>
            <a:ext cx="458157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2400" b="1" dirty="0" smtClean="0"/>
              <a:t>IMPLEMENTATION AND RUN PLAN</a:t>
            </a:r>
            <a:endParaRPr lang="en-GB" sz="24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5577" y="0"/>
            <a:ext cx="4158423" cy="21766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80" y="3933056"/>
            <a:ext cx="8208912" cy="20689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96144" y="4417793"/>
            <a:ext cx="801823" cy="27699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1200" b="1" dirty="0" smtClean="0"/>
              <a:t>Z </a:t>
            </a:r>
            <a:r>
              <a:rPr lang="fr-CH" sz="1200" b="1" dirty="0">
                <a:solidFill>
                  <a:srgbClr val="FF0000"/>
                </a:solidFill>
              </a:rPr>
              <a:t>150 </a:t>
            </a:r>
            <a:r>
              <a:rPr lang="fr-CH" sz="1200" b="1" dirty="0" smtClean="0">
                <a:solidFill>
                  <a:srgbClr val="FF0000"/>
                </a:solidFill>
              </a:rPr>
              <a:t>ab</a:t>
            </a:r>
            <a:r>
              <a:rPr lang="fr-CH" sz="1200" b="1" baseline="30000" dirty="0" smtClean="0">
                <a:solidFill>
                  <a:srgbClr val="FF0000"/>
                </a:solidFill>
              </a:rPr>
              <a:t>-1</a:t>
            </a:r>
            <a:endParaRPr lang="en-GB" sz="1200" b="1" baseline="300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84376" y="4416587"/>
            <a:ext cx="1157561" cy="276999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fr-CH" sz="1200" b="1" dirty="0" smtClean="0"/>
              <a:t>ZH </a:t>
            </a:r>
            <a:r>
              <a:rPr lang="fr-CH" sz="1200" b="1" dirty="0" err="1" smtClean="0"/>
              <a:t>thresh</a:t>
            </a:r>
            <a:r>
              <a:rPr lang="fr-CH" sz="1200" b="1" dirty="0" smtClean="0"/>
              <a:t> </a:t>
            </a:r>
            <a:r>
              <a:rPr lang="fr-CH" sz="1200" b="1" dirty="0" smtClean="0">
                <a:solidFill>
                  <a:srgbClr val="FF0000"/>
                </a:solidFill>
              </a:rPr>
              <a:t>5ab</a:t>
            </a:r>
            <a:r>
              <a:rPr lang="fr-CH" sz="1200" b="1" baseline="30000" dirty="0" smtClean="0">
                <a:solidFill>
                  <a:srgbClr val="FF0000"/>
                </a:solidFill>
              </a:rPr>
              <a:t>-1</a:t>
            </a:r>
            <a:endParaRPr lang="en-GB" sz="1200" b="1" baseline="300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08106" y="4415461"/>
            <a:ext cx="1732654" cy="276999"/>
          </a:xfrm>
          <a:prstGeom prst="rect">
            <a:avLst/>
          </a:prstGeom>
          <a:solidFill>
            <a:srgbClr val="95C5DE"/>
          </a:solidFill>
        </p:spPr>
        <p:txBody>
          <a:bodyPr wrap="none" rtlCol="0">
            <a:spAutoFit/>
          </a:bodyPr>
          <a:lstStyle/>
          <a:p>
            <a:r>
              <a:rPr lang="fr-CH" sz="1200" b="1" dirty="0" smtClean="0"/>
              <a:t>tt </a:t>
            </a:r>
            <a:r>
              <a:rPr lang="fr-CH" sz="1200" b="1" dirty="0" err="1" smtClean="0"/>
              <a:t>thresh</a:t>
            </a:r>
            <a:r>
              <a:rPr lang="fr-CH" sz="1200" b="1" dirty="0" smtClean="0"/>
              <a:t> + tt 365 </a:t>
            </a:r>
            <a:r>
              <a:rPr lang="fr-CH" sz="1200" b="1" dirty="0" smtClean="0">
                <a:solidFill>
                  <a:srgbClr val="FF0000"/>
                </a:solidFill>
              </a:rPr>
              <a:t>1.5ab</a:t>
            </a:r>
            <a:r>
              <a:rPr lang="fr-CH" sz="1200" b="1" baseline="30000" dirty="0" smtClean="0">
                <a:solidFill>
                  <a:srgbClr val="FF0000"/>
                </a:solidFill>
              </a:rPr>
              <a:t>-1</a:t>
            </a:r>
            <a:endParaRPr lang="en-GB" sz="1200" b="1" baseline="300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76264" y="4417793"/>
            <a:ext cx="793807" cy="276999"/>
          </a:xfrm>
          <a:prstGeom prst="rect">
            <a:avLst/>
          </a:prstGeom>
          <a:solidFill>
            <a:srgbClr val="FB978D">
              <a:alpha val="46000"/>
            </a:srgbClr>
          </a:solidFill>
        </p:spPr>
        <p:txBody>
          <a:bodyPr wrap="none" rtlCol="0">
            <a:spAutoFit/>
          </a:bodyPr>
          <a:lstStyle/>
          <a:p>
            <a:r>
              <a:rPr lang="fr-CH" sz="1200" b="1" dirty="0" smtClean="0"/>
              <a:t>W </a:t>
            </a:r>
            <a:r>
              <a:rPr lang="fr-CH" sz="1200" b="1" dirty="0" smtClean="0">
                <a:solidFill>
                  <a:srgbClr val="FF0000"/>
                </a:solidFill>
              </a:rPr>
              <a:t>10 ab</a:t>
            </a:r>
            <a:r>
              <a:rPr lang="fr-CH" sz="1200" b="1" baseline="30000" dirty="0" smtClean="0">
                <a:solidFill>
                  <a:srgbClr val="FF0000"/>
                </a:solidFill>
              </a:rPr>
              <a:t>-1</a:t>
            </a:r>
            <a:endParaRPr lang="en-GB" sz="1200" b="1" baseline="30000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41827" y="1484784"/>
            <a:ext cx="842400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GB" b="1" kern="0" dirty="0">
                <a:solidFill>
                  <a:srgbClr val="FF0000"/>
                </a:solidFill>
                <a:cs typeface="Calibri" pitchFamily="34" charset="0"/>
              </a:rPr>
              <a:t>Three sets of RF cavities </a:t>
            </a:r>
            <a:r>
              <a:rPr lang="en-GB" b="1" kern="0" dirty="0" smtClean="0">
                <a:solidFill>
                  <a:srgbClr val="FF0000"/>
                </a:solidFill>
                <a:cs typeface="Calibri" pitchFamily="34" charset="0"/>
              </a:rPr>
              <a:t>for</a:t>
            </a:r>
            <a:r>
              <a:rPr lang="en-GB" b="1" kern="0" dirty="0" smtClean="0">
                <a:solidFill>
                  <a:srgbClr val="FF0000"/>
                </a:solidFill>
                <a:cs typeface="Calibri" pitchFamily="34" charset="0"/>
              </a:rPr>
              <a:t> </a:t>
            </a:r>
            <a:r>
              <a:rPr lang="en-GB" b="1" kern="0" dirty="0" err="1" smtClean="0">
                <a:solidFill>
                  <a:srgbClr val="FF0000"/>
                </a:solidFill>
                <a:cs typeface="Calibri" pitchFamily="34" charset="0"/>
              </a:rPr>
              <a:t>FCCee</a:t>
            </a:r>
            <a:r>
              <a:rPr lang="en-GB" b="1" kern="0" dirty="0" smtClean="0">
                <a:solidFill>
                  <a:srgbClr val="FF0000"/>
                </a:solidFill>
                <a:cs typeface="Calibri" pitchFamily="34" charset="0"/>
              </a:rPr>
              <a:t> </a:t>
            </a:r>
            <a:r>
              <a:rPr lang="en-GB" b="1" kern="0" dirty="0" smtClean="0">
                <a:solidFill>
                  <a:srgbClr val="FF0000"/>
                </a:solidFill>
                <a:cs typeface="Calibri" pitchFamily="34" charset="0"/>
              </a:rPr>
              <a:t>&amp; Booster:</a:t>
            </a:r>
            <a:endParaRPr lang="en-GB" b="1" kern="0" dirty="0">
              <a:solidFill>
                <a:srgbClr val="FF0000"/>
              </a:solidFill>
              <a:cs typeface="Calibri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GB" b="1" kern="0" dirty="0" smtClean="0">
                <a:cs typeface="Calibri" pitchFamily="34" charset="0"/>
              </a:rPr>
              <a:t>Installation </a:t>
            </a:r>
            <a:r>
              <a:rPr lang="en-GB" b="1" kern="0" dirty="0" smtClean="0">
                <a:cs typeface="Calibri" pitchFamily="34" charset="0"/>
              </a:rPr>
              <a:t>as </a:t>
            </a:r>
            <a:r>
              <a:rPr lang="en-GB" b="1" kern="0" dirty="0" smtClean="0">
                <a:cs typeface="Calibri" pitchFamily="34" charset="0"/>
              </a:rPr>
              <a:t>LEP </a:t>
            </a:r>
            <a:r>
              <a:rPr lang="en-GB" b="1" kern="0" dirty="0">
                <a:cs typeface="Calibri" pitchFamily="34" charset="0"/>
              </a:rPr>
              <a:t>( </a:t>
            </a:r>
            <a:r>
              <a:rPr lang="en-GB" b="1" kern="0" dirty="0" smtClean="0">
                <a:cs typeface="Calibri" pitchFamily="34" charset="0"/>
              </a:rPr>
              <a:t>≈30 </a:t>
            </a:r>
            <a:r>
              <a:rPr lang="en-GB" b="1" kern="0" dirty="0" smtClean="0">
                <a:cs typeface="Calibri" pitchFamily="34" charset="0"/>
              </a:rPr>
              <a:t>CM/winter)</a:t>
            </a:r>
            <a:endParaRPr lang="en-GB" b="1" kern="0" dirty="0" smtClean="0">
              <a:cs typeface="Calibri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GB" b="1" kern="0" dirty="0" smtClean="0">
                <a:cs typeface="Calibri" pitchFamily="34" charset="0"/>
              </a:rPr>
              <a:t>high </a:t>
            </a:r>
            <a:r>
              <a:rPr lang="en-GB" b="1" kern="0" dirty="0">
                <a:cs typeface="Calibri" pitchFamily="34" charset="0"/>
              </a:rPr>
              <a:t>intensity (Z, </a:t>
            </a:r>
            <a:r>
              <a:rPr lang="en-GB" b="1" kern="0" dirty="0" smtClean="0">
                <a:cs typeface="Calibri" pitchFamily="34" charset="0"/>
              </a:rPr>
              <a:t>FCC-</a:t>
            </a:r>
            <a:r>
              <a:rPr lang="en-GB" b="1" kern="0" dirty="0" err="1" smtClean="0">
                <a:cs typeface="Calibri" pitchFamily="34" charset="0"/>
              </a:rPr>
              <a:t>hh</a:t>
            </a:r>
            <a:r>
              <a:rPr lang="en-GB" b="1" kern="0" dirty="0">
                <a:cs typeface="Calibri" pitchFamily="34" charset="0"/>
              </a:rPr>
              <a:t>): </a:t>
            </a:r>
            <a:r>
              <a:rPr lang="en-GB" b="1" kern="0" dirty="0" smtClean="0">
                <a:solidFill>
                  <a:srgbClr val="FF0000"/>
                </a:solidFill>
                <a:cs typeface="Calibri" pitchFamily="34" charset="0"/>
              </a:rPr>
              <a:t>400 </a:t>
            </a:r>
            <a:r>
              <a:rPr lang="en-GB" b="1" kern="0" dirty="0">
                <a:solidFill>
                  <a:srgbClr val="FF0000"/>
                </a:solidFill>
                <a:cs typeface="Calibri" pitchFamily="34" charset="0"/>
              </a:rPr>
              <a:t>MHz mono-cell </a:t>
            </a:r>
            <a:r>
              <a:rPr lang="en-GB" b="1" kern="0" dirty="0" smtClean="0">
                <a:solidFill>
                  <a:srgbClr val="FF0000"/>
                </a:solidFill>
                <a:cs typeface="Calibri" pitchFamily="34" charset="0"/>
              </a:rPr>
              <a:t>cavities,</a:t>
            </a:r>
            <a:r>
              <a:rPr lang="en-GB" b="1" kern="0" dirty="0" smtClean="0">
                <a:cs typeface="Calibri" pitchFamily="34" charset="0"/>
              </a:rPr>
              <a:t> </a:t>
            </a:r>
            <a:r>
              <a:rPr lang="en-GB" b="1" kern="0" dirty="0" smtClean="0">
                <a:cs typeface="Calibri" pitchFamily="34" charset="0"/>
              </a:rPr>
              <a:t>≈ 1MW source</a:t>
            </a:r>
            <a:endParaRPr lang="en-GB" b="1" kern="0" dirty="0">
              <a:cs typeface="Calibri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GB" b="1" kern="0" dirty="0">
                <a:cs typeface="Calibri" pitchFamily="34" charset="0"/>
              </a:rPr>
              <a:t>high energy </a:t>
            </a:r>
            <a:r>
              <a:rPr lang="en-GB" b="1" kern="0" dirty="0" smtClean="0">
                <a:cs typeface="Calibri" pitchFamily="34" charset="0"/>
              </a:rPr>
              <a:t>(W, H</a:t>
            </a:r>
            <a:r>
              <a:rPr lang="en-GB" b="1" kern="0" dirty="0">
                <a:cs typeface="Calibri" pitchFamily="34" charset="0"/>
              </a:rPr>
              <a:t>, t): </a:t>
            </a:r>
            <a:r>
              <a:rPr lang="en-GB" b="1" kern="0" dirty="0">
                <a:solidFill>
                  <a:srgbClr val="FF0000"/>
                </a:solidFill>
                <a:cs typeface="Calibri" pitchFamily="34" charset="0"/>
              </a:rPr>
              <a:t>400 MHz four-cell </a:t>
            </a:r>
            <a:r>
              <a:rPr lang="en-GB" b="1" kern="0" dirty="0" smtClean="0">
                <a:solidFill>
                  <a:srgbClr val="FF0000"/>
                </a:solidFill>
                <a:cs typeface="Calibri" pitchFamily="34" charset="0"/>
              </a:rPr>
              <a:t>cavities</a:t>
            </a:r>
            <a:r>
              <a:rPr lang="en-GB" b="1" kern="0" dirty="0" smtClean="0">
                <a:cs typeface="Calibri" pitchFamily="34" charset="0"/>
              </a:rPr>
              <a:t>, also for W </a:t>
            </a:r>
            <a:r>
              <a:rPr lang="en-GB" b="1" kern="0" dirty="0">
                <a:cs typeface="Calibri" pitchFamily="34" charset="0"/>
              </a:rPr>
              <a:t>machine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GB" b="1" kern="0" dirty="0">
                <a:cs typeface="Calibri" pitchFamily="34" charset="0"/>
              </a:rPr>
              <a:t>booster and t machine complement: </a:t>
            </a:r>
            <a:r>
              <a:rPr lang="en-GB" b="1" kern="0" dirty="0">
                <a:solidFill>
                  <a:srgbClr val="FF0000"/>
                </a:solidFill>
                <a:cs typeface="Calibri" pitchFamily="34" charset="0"/>
              </a:rPr>
              <a:t>800 MHz four-cell cavities </a:t>
            </a:r>
            <a:endParaRPr lang="en-GB" b="1" kern="0" dirty="0" smtClean="0">
              <a:solidFill>
                <a:srgbClr val="FF0000"/>
              </a:solidFill>
              <a:cs typeface="Calibri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GB" b="1" kern="0" dirty="0" smtClean="0">
                <a:cs typeface="Calibri" pitchFamily="34" charset="0"/>
              </a:rPr>
              <a:t>Adaptable 100MW</a:t>
            </a:r>
            <a:r>
              <a:rPr lang="en-GB" b="1" kern="0" dirty="0">
                <a:cs typeface="Calibri" pitchFamily="34" charset="0"/>
              </a:rPr>
              <a:t>, 400MHz RF power </a:t>
            </a:r>
            <a:r>
              <a:rPr lang="en-GB" b="1" kern="0" dirty="0" smtClean="0">
                <a:cs typeface="Calibri" pitchFamily="34" charset="0"/>
              </a:rPr>
              <a:t>distribution </a:t>
            </a:r>
            <a:r>
              <a:rPr lang="en-GB" b="1" kern="0" dirty="0" smtClean="0">
                <a:cs typeface="Calibri" pitchFamily="34" charset="0"/>
              </a:rPr>
              <a:t>system</a:t>
            </a:r>
          </a:p>
          <a:p>
            <a:pPr>
              <a:spcBef>
                <a:spcPts val="600"/>
              </a:spcBef>
              <a:defRPr/>
            </a:pPr>
            <a:r>
              <a:rPr lang="fr-CH" b="1" kern="0" dirty="0" smtClean="0">
                <a:cs typeface="Calibri" pitchFamily="34" charset="0"/>
                <a:sym typeface="Wingdings" panose="05000000000000000000" pitchFamily="2" charset="2"/>
              </a:rPr>
              <a:t> </a:t>
            </a:r>
            <a:r>
              <a:rPr lang="fr-CH" b="1" kern="0" dirty="0" smtClean="0">
                <a:cs typeface="Calibri" pitchFamily="34" charset="0"/>
              </a:rPr>
              <a:t>Spreads the </a:t>
            </a:r>
            <a:r>
              <a:rPr lang="fr-CH" b="1" kern="0" dirty="0" err="1" smtClean="0">
                <a:cs typeface="Calibri" pitchFamily="34" charset="0"/>
              </a:rPr>
              <a:t>funding</a:t>
            </a:r>
            <a:r>
              <a:rPr lang="fr-CH" b="1" kern="0" dirty="0" smtClean="0">
                <a:cs typeface="Calibri" pitchFamily="34" charset="0"/>
              </a:rPr>
              <a:t> profile </a:t>
            </a:r>
            <a:endParaRPr lang="en-GB" b="1" kern="0" dirty="0">
              <a:cs typeface="Calibri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432048" y="4722812"/>
            <a:ext cx="9180512" cy="1126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79512" y="6042774"/>
            <a:ext cx="8532657" cy="338554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fr-CH" sz="1600" b="1" dirty="0" smtClean="0"/>
              <a:t>indicative:   </a:t>
            </a:r>
            <a:r>
              <a:rPr lang="fr-CH" sz="1600" b="1" dirty="0" smtClean="0">
                <a:solidFill>
                  <a:schemeClr val="accent6">
                    <a:lumMod val="75000"/>
                  </a:schemeClr>
                </a:solidFill>
              </a:rPr>
              <a:t>2(</a:t>
            </a:r>
            <a:r>
              <a:rPr lang="fr-CH" sz="1600" b="1" dirty="0" err="1" smtClean="0">
                <a:solidFill>
                  <a:schemeClr val="accent6">
                    <a:lumMod val="75000"/>
                  </a:schemeClr>
                </a:solidFill>
              </a:rPr>
              <a:t>comm</a:t>
            </a:r>
            <a:r>
              <a:rPr lang="fr-CH" sz="1600" b="1" dirty="0" smtClean="0">
                <a:solidFill>
                  <a:schemeClr val="accent6">
                    <a:lumMod val="75000"/>
                  </a:schemeClr>
                </a:solidFill>
              </a:rPr>
              <a:t>) + 2          </a:t>
            </a:r>
            <a:r>
              <a:rPr lang="fr-CH" sz="1600" b="1" dirty="0" smtClean="0">
                <a:solidFill>
                  <a:srgbClr val="FF0000"/>
                </a:solidFill>
              </a:rPr>
              <a:t>2</a:t>
            </a:r>
            <a:r>
              <a:rPr lang="fr-CH" sz="1600" b="1" dirty="0" smtClean="0"/>
              <a:t>                      </a:t>
            </a:r>
            <a:r>
              <a:rPr lang="fr-CH" sz="1600" b="1" dirty="0" smtClean="0">
                <a:solidFill>
                  <a:srgbClr val="00B050"/>
                </a:solidFill>
              </a:rPr>
              <a:t>3 </a:t>
            </a:r>
            <a:r>
              <a:rPr lang="fr-CH" sz="1600" b="1" dirty="0" smtClean="0"/>
              <a:t>                                               </a:t>
            </a:r>
            <a:r>
              <a:rPr lang="fr-CH" sz="1600" b="1" dirty="0" smtClean="0">
                <a:solidFill>
                  <a:srgbClr val="0070C0"/>
                </a:solidFill>
              </a:rPr>
              <a:t>5</a:t>
            </a:r>
            <a:r>
              <a:rPr lang="fr-CH" sz="1600" b="1" dirty="0" smtClean="0"/>
              <a:t>             total ~14 </a:t>
            </a:r>
            <a:r>
              <a:rPr lang="fr-CH" sz="1600" b="1" dirty="0" err="1" smtClean="0"/>
              <a:t>years</a:t>
            </a:r>
            <a:r>
              <a:rPr lang="fr-CH" sz="1600" b="1" dirty="0" smtClean="0"/>
              <a:t>     </a:t>
            </a:r>
            <a:endParaRPr lang="en-GB" sz="16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1321905" y="4725144"/>
            <a:ext cx="634726" cy="27699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1200" b="1" dirty="0" smtClean="0"/>
              <a:t>4 </a:t>
            </a:r>
            <a:r>
              <a:rPr lang="fr-CH" sz="1200" b="1" dirty="0" err="1" smtClean="0"/>
              <a:t>years</a:t>
            </a:r>
            <a:endParaRPr lang="en-GB" sz="1200" b="1" baseline="300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11006" y="4725144"/>
            <a:ext cx="484172" cy="276999"/>
          </a:xfrm>
          <a:prstGeom prst="rect">
            <a:avLst/>
          </a:prstGeom>
          <a:solidFill>
            <a:srgbClr val="FB978D"/>
          </a:solidFill>
        </p:spPr>
        <p:txBody>
          <a:bodyPr wrap="none" rtlCol="0">
            <a:spAutoFit/>
          </a:bodyPr>
          <a:lstStyle/>
          <a:p>
            <a:r>
              <a:rPr lang="fr-CH" sz="1200" b="1" dirty="0" smtClean="0"/>
              <a:t>2 </a:t>
            </a:r>
            <a:r>
              <a:rPr lang="fr-CH" sz="1200" b="1" dirty="0" err="1" smtClean="0"/>
              <a:t>yrs</a:t>
            </a:r>
            <a:endParaRPr lang="en-GB" sz="1200" b="1" baseline="300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14082" y="4726154"/>
            <a:ext cx="1057918" cy="276999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fr-CH" sz="1200" b="1" dirty="0" smtClean="0"/>
              <a:t>  3 </a:t>
            </a:r>
            <a:r>
              <a:rPr lang="fr-CH" sz="1200" b="1" dirty="0" err="1" smtClean="0"/>
              <a:t>years</a:t>
            </a:r>
            <a:r>
              <a:rPr lang="fr-CH" sz="1200" b="1" dirty="0" smtClean="0"/>
              <a:t>          </a:t>
            </a:r>
            <a:endParaRPr lang="en-GB" sz="1200" b="1" baseline="300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76120" y="4725144"/>
            <a:ext cx="634726" cy="276999"/>
          </a:xfrm>
          <a:prstGeom prst="rect">
            <a:avLst/>
          </a:prstGeom>
          <a:solidFill>
            <a:srgbClr val="2593F3"/>
          </a:solidFill>
        </p:spPr>
        <p:txBody>
          <a:bodyPr wrap="none" rtlCol="0">
            <a:spAutoFit/>
          </a:bodyPr>
          <a:lstStyle/>
          <a:p>
            <a:r>
              <a:rPr lang="fr-CH" sz="1200" b="1" dirty="0" smtClean="0"/>
              <a:t>5 </a:t>
            </a:r>
            <a:r>
              <a:rPr lang="fr-CH" sz="1200" b="1" dirty="0" err="1" smtClean="0"/>
              <a:t>years</a:t>
            </a:r>
            <a:endParaRPr lang="en-GB" sz="1200" b="1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94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E6C92-8E15-49DD-BC9E-4A127443613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10/08/2017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126316"/>
            <a:ext cx="7632848" cy="466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03848" y="116632"/>
            <a:ext cx="548111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400" b="1" dirty="0" err="1"/>
              <a:t>D</a:t>
            </a:r>
            <a:r>
              <a:rPr lang="fr-CH" sz="2400" b="1" dirty="0" err="1" smtClean="0"/>
              <a:t>etailed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layout</a:t>
            </a:r>
            <a:r>
              <a:rPr lang="fr-CH" sz="2400" b="1" dirty="0" smtClean="0"/>
              <a:t> of the </a:t>
            </a:r>
            <a:r>
              <a:rPr lang="fr-CH" sz="2400" b="1" dirty="0" smtClean="0"/>
              <a:t>Interaction </a:t>
            </a:r>
            <a:r>
              <a:rPr lang="fr-CH" sz="2400" b="1" dirty="0" err="1" smtClean="0"/>
              <a:t>Region</a:t>
            </a:r>
            <a:r>
              <a:rPr lang="fr-CH" sz="2400" b="1" dirty="0" smtClean="0"/>
              <a:t>  </a:t>
            </a:r>
            <a:endParaRPr lang="en-GB" sz="2400" b="1" dirty="0" err="1" smtClean="0"/>
          </a:p>
        </p:txBody>
      </p:sp>
      <p:sp>
        <p:nvSpPr>
          <p:cNvPr id="7" name="TextBox 6"/>
          <p:cNvSpPr txBox="1"/>
          <p:nvPr/>
        </p:nvSpPr>
        <p:spPr>
          <a:xfrm>
            <a:off x="5715304" y="1584824"/>
            <a:ext cx="3428696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CH" sz="1800" dirty="0" err="1" smtClean="0">
                <a:latin typeface="+mn-lt"/>
              </a:rPr>
              <a:t>Beam</a:t>
            </a:r>
            <a:r>
              <a:rPr lang="fr-CH" sz="1800" dirty="0" smtClean="0">
                <a:latin typeface="+mn-lt"/>
              </a:rPr>
              <a:t> pipe radius at IP </a:t>
            </a:r>
            <a:r>
              <a:rPr lang="fr-CH" sz="1800" dirty="0" err="1" smtClean="0">
                <a:latin typeface="+mn-lt"/>
              </a:rPr>
              <a:t>is</a:t>
            </a:r>
            <a:r>
              <a:rPr lang="fr-CH" sz="1800" dirty="0" smtClean="0">
                <a:latin typeface="+mn-lt"/>
              </a:rPr>
              <a:t> 15mm </a:t>
            </a:r>
            <a:r>
              <a:rPr lang="fr-CH" sz="1800" dirty="0" smtClean="0">
                <a:latin typeface="+mn-lt"/>
                <a:sym typeface="Wingdings" panose="05000000000000000000" pitchFamily="2" charset="2"/>
              </a:rPr>
              <a:t> </a:t>
            </a:r>
            <a:endParaRPr lang="en-GB" sz="1800" dirty="0" err="1" smtClean="0">
              <a:latin typeface="+mn-lt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860032" y="1988840"/>
            <a:ext cx="1512169" cy="208823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ScreenShot 2016-04-05 8.51.34 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96" y="-1"/>
            <a:ext cx="3024336" cy="211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3207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DE056-C649-4BA7-9645-6388197973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1268760"/>
            <a:ext cx="860985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/>
              <a:t>First </a:t>
            </a:r>
            <a:r>
              <a:rPr lang="fr-CH" b="1" dirty="0" err="1" smtClean="0"/>
              <a:t>priority</a:t>
            </a:r>
            <a:r>
              <a:rPr lang="fr-CH" b="1" dirty="0" smtClean="0"/>
              <a:t> </a:t>
            </a:r>
            <a:r>
              <a:rPr lang="fr-CH" b="1" dirty="0" err="1" smtClean="0"/>
              <a:t>is</a:t>
            </a:r>
            <a:r>
              <a:rPr lang="fr-CH" b="1" dirty="0" smtClean="0"/>
              <a:t> to </a:t>
            </a:r>
            <a:r>
              <a:rPr lang="fr-CH" b="1" dirty="0" err="1" smtClean="0"/>
              <a:t>achieve</a:t>
            </a:r>
            <a:r>
              <a:rPr lang="fr-CH" b="1" dirty="0" smtClean="0"/>
              <a:t> transverse </a:t>
            </a:r>
            <a:r>
              <a:rPr lang="fr-CH" b="1" dirty="0" err="1" smtClean="0"/>
              <a:t>polarization</a:t>
            </a:r>
            <a:r>
              <a:rPr lang="fr-CH" b="1" dirty="0" smtClean="0"/>
              <a:t> for </a:t>
            </a:r>
            <a:r>
              <a:rPr lang="fr-CH" b="1" dirty="0" err="1" smtClean="0"/>
              <a:t>precision</a:t>
            </a:r>
            <a:r>
              <a:rPr lang="fr-CH" b="1" dirty="0" smtClean="0"/>
              <a:t> </a:t>
            </a:r>
            <a:r>
              <a:rPr lang="fr-CH" b="1" dirty="0" err="1" smtClean="0"/>
              <a:t>energy</a:t>
            </a:r>
            <a:r>
              <a:rPr lang="fr-CH" b="1" dirty="0" smtClean="0"/>
              <a:t> calibration </a:t>
            </a:r>
            <a:endParaRPr lang="fr-CH" b="1" dirty="0" smtClean="0"/>
          </a:p>
          <a:p>
            <a:r>
              <a:rPr lang="fr-CH" dirty="0" smtClean="0"/>
              <a:t>in a </a:t>
            </a:r>
            <a:r>
              <a:rPr lang="fr-CH" dirty="0" err="1" smtClean="0"/>
              <a:t>way</a:t>
            </a:r>
            <a:r>
              <a:rPr lang="fr-CH" dirty="0" smtClean="0"/>
              <a:t> </a:t>
            </a:r>
            <a:r>
              <a:rPr lang="fr-CH" dirty="0" err="1" smtClean="0"/>
              <a:t>that</a:t>
            </a:r>
            <a:r>
              <a:rPr lang="fr-CH" dirty="0" smtClean="0"/>
              <a:t> </a:t>
            </a:r>
            <a:r>
              <a:rPr lang="fr-CH" dirty="0" err="1" smtClean="0"/>
              <a:t>allows</a:t>
            </a:r>
            <a:r>
              <a:rPr lang="fr-CH" dirty="0" smtClean="0"/>
              <a:t> </a:t>
            </a:r>
            <a:r>
              <a:rPr lang="fr-CH" dirty="0" err="1" smtClean="0"/>
              <a:t>continuous</a:t>
            </a:r>
            <a:r>
              <a:rPr lang="fr-CH" dirty="0" smtClean="0"/>
              <a:t> </a:t>
            </a:r>
            <a:r>
              <a:rPr lang="fr-CH" dirty="0" err="1" smtClean="0"/>
              <a:t>beam</a:t>
            </a:r>
            <a:r>
              <a:rPr lang="fr-CH" dirty="0" smtClean="0"/>
              <a:t> calibration by </a:t>
            </a:r>
            <a:r>
              <a:rPr lang="fr-CH" dirty="0" err="1" smtClean="0"/>
              <a:t>resonant</a:t>
            </a:r>
            <a:r>
              <a:rPr lang="fr-CH" dirty="0" smtClean="0"/>
              <a:t> </a:t>
            </a:r>
            <a:r>
              <a:rPr lang="fr-CH" dirty="0" err="1" smtClean="0"/>
              <a:t>depolarization</a:t>
            </a:r>
            <a:endParaRPr lang="fr-CH" dirty="0" smtClean="0"/>
          </a:p>
          <a:p>
            <a:r>
              <a:rPr lang="fr-CH" dirty="0" smtClean="0"/>
              <a:t>(</a:t>
            </a:r>
            <a:r>
              <a:rPr lang="fr-CH" dirty="0" err="1" smtClean="0"/>
              <a:t>energy</a:t>
            </a:r>
            <a:r>
              <a:rPr lang="fr-CH" dirty="0" smtClean="0"/>
              <a:t> </a:t>
            </a:r>
            <a:r>
              <a:rPr lang="fr-CH" dirty="0" err="1" smtClean="0"/>
              <a:t>measurement</a:t>
            </a:r>
            <a:r>
              <a:rPr lang="fr-CH" dirty="0" smtClean="0"/>
              <a:t> </a:t>
            </a:r>
            <a:r>
              <a:rPr lang="fr-CH" dirty="0" err="1" smtClean="0"/>
              <a:t>every</a:t>
            </a:r>
            <a:r>
              <a:rPr lang="fr-CH" dirty="0" smtClean="0"/>
              <a:t> ~10 minutes on ‘monitoring’ single </a:t>
            </a:r>
            <a:r>
              <a:rPr lang="fr-CH" dirty="0" err="1" smtClean="0"/>
              <a:t>bunches</a:t>
            </a:r>
            <a:r>
              <a:rPr lang="fr-CH" dirty="0" smtClean="0"/>
              <a:t>)</a:t>
            </a:r>
          </a:p>
          <a:p>
            <a:endParaRPr lang="fr-CH" dirty="0" smtClean="0"/>
          </a:p>
          <a:p>
            <a:r>
              <a:rPr lang="fr-CH" dirty="0"/>
              <a:t> </a:t>
            </a:r>
            <a:r>
              <a:rPr lang="fr-CH" dirty="0" smtClean="0"/>
              <a:t>  </a:t>
            </a:r>
            <a:r>
              <a:rPr lang="fr-CH" b="1" dirty="0" smtClean="0"/>
              <a:t>- This </a:t>
            </a:r>
            <a:r>
              <a:rPr lang="fr-CH" b="1" dirty="0" err="1" smtClean="0"/>
              <a:t>is</a:t>
            </a:r>
            <a:r>
              <a:rPr lang="fr-CH" b="1" dirty="0" smtClean="0"/>
              <a:t> a unique </a:t>
            </a:r>
            <a:r>
              <a:rPr lang="fr-CH" b="1" dirty="0" err="1" smtClean="0"/>
              <a:t>feature</a:t>
            </a:r>
            <a:r>
              <a:rPr lang="fr-CH" b="1" dirty="0" smtClean="0"/>
              <a:t> of </a:t>
            </a:r>
            <a:r>
              <a:rPr lang="fr-CH" b="1" dirty="0" err="1" smtClean="0"/>
              <a:t>circular</a:t>
            </a:r>
            <a:r>
              <a:rPr lang="fr-CH" b="1" dirty="0" smtClean="0"/>
              <a:t> </a:t>
            </a:r>
            <a:r>
              <a:rPr lang="fr-CH" b="1" dirty="0" err="1" smtClean="0"/>
              <a:t>e+e</a:t>
            </a:r>
            <a:r>
              <a:rPr lang="fr-CH" b="1" dirty="0" smtClean="0"/>
              <a:t>- </a:t>
            </a:r>
            <a:r>
              <a:rPr lang="fr-CH" b="1" dirty="0" err="1" smtClean="0"/>
              <a:t>colliders</a:t>
            </a:r>
            <a:endParaRPr lang="fr-CH" b="1" dirty="0" smtClean="0"/>
          </a:p>
          <a:p>
            <a:endParaRPr lang="fr-CH" dirty="0" smtClean="0"/>
          </a:p>
          <a:p>
            <a:r>
              <a:rPr lang="fr-CH" dirty="0" smtClean="0"/>
              <a:t>   </a:t>
            </a:r>
            <a:r>
              <a:rPr lang="fr-CH" dirty="0" smtClean="0"/>
              <a:t>- </a:t>
            </a:r>
            <a:r>
              <a:rPr lang="fr-CH" dirty="0" err="1" smtClean="0"/>
              <a:t>baseline</a:t>
            </a:r>
            <a:r>
              <a:rPr lang="fr-CH" dirty="0" smtClean="0"/>
              <a:t> running </a:t>
            </a:r>
            <a:r>
              <a:rPr lang="fr-CH" dirty="0" err="1" smtClean="0"/>
              <a:t>scheme</a:t>
            </a:r>
            <a:r>
              <a:rPr lang="fr-CH" dirty="0" smtClean="0"/>
              <a:t> </a:t>
            </a:r>
            <a:r>
              <a:rPr lang="fr-CH" dirty="0" err="1" smtClean="0"/>
              <a:t>defined</a:t>
            </a:r>
            <a:r>
              <a:rPr lang="fr-CH" dirty="0"/>
              <a:t> </a:t>
            </a:r>
            <a:r>
              <a:rPr lang="fr-CH" dirty="0" err="1" smtClean="0"/>
              <a:t>with</a:t>
            </a:r>
            <a:r>
              <a:rPr lang="fr-CH" dirty="0" smtClean="0"/>
              <a:t> monitoring </a:t>
            </a:r>
            <a:r>
              <a:rPr lang="fr-CH" dirty="0" err="1" smtClean="0"/>
              <a:t>bunches</a:t>
            </a:r>
            <a:r>
              <a:rPr lang="fr-CH" dirty="0" smtClean="0"/>
              <a:t>, </a:t>
            </a:r>
            <a:r>
              <a:rPr lang="fr-CH" dirty="0" err="1" smtClean="0"/>
              <a:t>wigglers</a:t>
            </a:r>
            <a:r>
              <a:rPr lang="fr-CH" dirty="0" smtClean="0"/>
              <a:t>, </a:t>
            </a:r>
            <a:r>
              <a:rPr lang="fr-CH" dirty="0" err="1" smtClean="0"/>
              <a:t>polarimeter</a:t>
            </a:r>
            <a:endParaRPr lang="fr-CH" dirty="0" smtClean="0"/>
          </a:p>
          <a:p>
            <a:endParaRPr lang="fr-CH" dirty="0" smtClean="0"/>
          </a:p>
          <a:p>
            <a:r>
              <a:rPr lang="fr-CH" dirty="0" smtClean="0"/>
              <a:t>   </a:t>
            </a:r>
            <a:r>
              <a:rPr lang="fr-CH" dirty="0" smtClean="0"/>
              <a:t>- the question of the </a:t>
            </a:r>
            <a:r>
              <a:rPr lang="fr-CH" dirty="0" err="1" smtClean="0"/>
              <a:t>residual</a:t>
            </a:r>
            <a:r>
              <a:rPr lang="fr-CH" dirty="0" smtClean="0"/>
              <a:t> </a:t>
            </a:r>
            <a:r>
              <a:rPr lang="fr-CH" dirty="0" err="1" smtClean="0"/>
              <a:t>systematic</a:t>
            </a:r>
            <a:r>
              <a:rPr lang="fr-CH" dirty="0" smtClean="0"/>
              <a:t> </a:t>
            </a:r>
            <a:r>
              <a:rPr lang="fr-CH" dirty="0" err="1" smtClean="0"/>
              <a:t>error</a:t>
            </a:r>
            <a:r>
              <a:rPr lang="fr-CH" dirty="0" smtClean="0"/>
              <a:t> </a:t>
            </a:r>
            <a:r>
              <a:rPr lang="fr-CH" dirty="0" err="1" smtClean="0"/>
              <a:t>requires</a:t>
            </a:r>
            <a:r>
              <a:rPr lang="fr-CH" dirty="0" smtClean="0"/>
              <a:t> </a:t>
            </a:r>
            <a:r>
              <a:rPr lang="fr-CH" dirty="0" err="1" smtClean="0"/>
              <a:t>further</a:t>
            </a:r>
            <a:r>
              <a:rPr lang="fr-CH" dirty="0" smtClean="0"/>
              <a:t> </a:t>
            </a:r>
            <a:r>
              <a:rPr lang="fr-CH" dirty="0" err="1" smtClean="0"/>
              <a:t>studies</a:t>
            </a:r>
            <a:r>
              <a:rPr lang="fr-CH" dirty="0" smtClean="0"/>
              <a:t> of the </a:t>
            </a:r>
          </a:p>
          <a:p>
            <a:r>
              <a:rPr lang="fr-CH" dirty="0"/>
              <a:t> </a:t>
            </a:r>
            <a:r>
              <a:rPr lang="fr-CH" dirty="0" smtClean="0"/>
              <a:t>     </a:t>
            </a:r>
            <a:r>
              <a:rPr lang="fr-CH" dirty="0" err="1" smtClean="0"/>
              <a:t>relationship</a:t>
            </a:r>
            <a:r>
              <a:rPr lang="fr-CH" dirty="0" smtClean="0"/>
              <a:t> </a:t>
            </a:r>
            <a:r>
              <a:rPr lang="fr-CH" dirty="0" err="1" smtClean="0"/>
              <a:t>between</a:t>
            </a:r>
            <a:r>
              <a:rPr lang="fr-CH" dirty="0" smtClean="0"/>
              <a:t> spin tune, </a:t>
            </a:r>
            <a:r>
              <a:rPr lang="fr-CH" dirty="0" err="1" smtClean="0"/>
              <a:t>beam</a:t>
            </a:r>
            <a:r>
              <a:rPr lang="fr-CH" dirty="0" smtClean="0"/>
              <a:t> </a:t>
            </a:r>
            <a:r>
              <a:rPr lang="fr-CH" dirty="0" err="1" smtClean="0"/>
              <a:t>energy</a:t>
            </a:r>
            <a:r>
              <a:rPr lang="fr-CH" dirty="0" smtClean="0"/>
              <a:t> at </a:t>
            </a:r>
            <a:r>
              <a:rPr lang="fr-CH" dirty="0" err="1" smtClean="0"/>
              <a:t>IRs</a:t>
            </a:r>
            <a:r>
              <a:rPr lang="fr-CH" dirty="0" smtClean="0"/>
              <a:t>, and center-of-mass </a:t>
            </a:r>
            <a:r>
              <a:rPr lang="fr-CH" dirty="0" err="1" smtClean="0"/>
              <a:t>energy</a:t>
            </a:r>
            <a:endParaRPr lang="fr-CH" dirty="0"/>
          </a:p>
          <a:p>
            <a:endParaRPr lang="fr-CH" dirty="0" smtClean="0">
              <a:sym typeface="Wingdings" panose="05000000000000000000" pitchFamily="2" charset="2"/>
            </a:endParaRPr>
          </a:p>
          <a:p>
            <a:r>
              <a:rPr lang="fr-CH" dirty="0" smtClean="0">
                <a:sym typeface="Wingdings" panose="05000000000000000000" pitchFamily="2" charset="2"/>
              </a:rPr>
              <a:t> </a:t>
            </a:r>
            <a:r>
              <a:rPr lang="fr-CH" dirty="0" smtClean="0"/>
              <a:t> </a:t>
            </a:r>
            <a:r>
              <a:rPr lang="fr-CH" b="1" dirty="0" err="1" smtClean="0"/>
              <a:t>target</a:t>
            </a:r>
            <a:r>
              <a:rPr lang="fr-CH" b="1" dirty="0" smtClean="0"/>
              <a:t> </a:t>
            </a:r>
            <a:r>
              <a:rPr lang="fr-CH" b="1" dirty="0" err="1" smtClean="0"/>
              <a:t>is</a:t>
            </a:r>
            <a:r>
              <a:rPr lang="fr-CH" b="1" dirty="0" smtClean="0"/>
              <a:t> O(</a:t>
            </a:r>
            <a:r>
              <a:rPr lang="fr-CH" b="1" dirty="0" smtClean="0">
                <a:sym typeface="Symbol"/>
              </a:rPr>
              <a:t></a:t>
            </a:r>
            <a:r>
              <a:rPr lang="fr-CH" b="1" dirty="0" smtClean="0"/>
              <a:t>100keV) at Z  and W pair </a:t>
            </a:r>
            <a:r>
              <a:rPr lang="fr-CH" b="1" dirty="0" err="1" smtClean="0"/>
              <a:t>threshold</a:t>
            </a:r>
            <a:r>
              <a:rPr lang="fr-CH" b="1" dirty="0" smtClean="0"/>
              <a:t> </a:t>
            </a:r>
            <a:r>
              <a:rPr lang="fr-CH" b="1" dirty="0" err="1" smtClean="0"/>
              <a:t>energies</a:t>
            </a:r>
            <a:r>
              <a:rPr lang="fr-CH" b="1" dirty="0" smtClean="0"/>
              <a:t>  (</a:t>
            </a:r>
            <a:r>
              <a:rPr lang="fr-CH" b="1" dirty="0" err="1" smtClean="0"/>
              <a:t>averaged</a:t>
            </a:r>
            <a:r>
              <a:rPr lang="fr-CH" b="1" dirty="0" smtClean="0"/>
              <a:t> over data </a:t>
            </a:r>
            <a:r>
              <a:rPr lang="fr-CH" b="1" dirty="0" err="1" smtClean="0"/>
              <a:t>taking</a:t>
            </a:r>
            <a:r>
              <a:rPr lang="fr-CH" b="1" dirty="0" smtClean="0"/>
              <a:t>)</a:t>
            </a:r>
          </a:p>
          <a:p>
            <a:endParaRPr lang="fr-CH" dirty="0"/>
          </a:p>
          <a:p>
            <a:r>
              <a:rPr lang="fr-CH" b="1" u="sng" dirty="0" smtClean="0"/>
              <a:t>longitudinal </a:t>
            </a:r>
            <a:r>
              <a:rPr lang="fr-CH" b="1" u="sng" dirty="0" err="1" smtClean="0"/>
              <a:t>polarization</a:t>
            </a:r>
            <a:r>
              <a:rPr lang="fr-CH" b="1" u="sng" dirty="0" smtClean="0"/>
              <a:t>?</a:t>
            </a:r>
            <a:endParaRPr lang="fr-CH" b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446274" y="5088202"/>
            <a:ext cx="869772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b="0" dirty="0" smtClean="0">
                <a:latin typeface="+mj-lt"/>
                <a:sym typeface="Wingdings" panose="05000000000000000000" pitchFamily="2" charset="2"/>
              </a:rPr>
              <a:t> </a:t>
            </a:r>
            <a:r>
              <a:rPr lang="fr-CH" b="1" dirty="0" err="1" smtClean="0">
                <a:latin typeface="+mj-lt"/>
              </a:rPr>
              <a:t>lower</a:t>
            </a:r>
            <a:r>
              <a:rPr lang="fr-CH" b="1" dirty="0" smtClean="0">
                <a:latin typeface="+mj-lt"/>
              </a:rPr>
              <a:t> </a:t>
            </a:r>
            <a:r>
              <a:rPr lang="fr-CH" b="1" dirty="0" err="1" smtClean="0">
                <a:latin typeface="+mj-lt"/>
              </a:rPr>
              <a:t>priority</a:t>
            </a:r>
            <a:endParaRPr lang="fr-CH" b="1" dirty="0">
              <a:latin typeface="+mj-lt"/>
            </a:endParaRPr>
          </a:p>
          <a:p>
            <a:r>
              <a:rPr lang="fr-CH" b="1" dirty="0" smtClean="0">
                <a:latin typeface="+mj-lt"/>
              </a:rPr>
              <a:t>       at Z, W, top: no information </a:t>
            </a:r>
            <a:r>
              <a:rPr lang="fr-CH" b="1" dirty="0" err="1" smtClean="0">
                <a:latin typeface="+mj-lt"/>
              </a:rPr>
              <a:t>that</a:t>
            </a:r>
            <a:r>
              <a:rPr lang="fr-CH" b="1" dirty="0" smtClean="0">
                <a:latin typeface="+mj-lt"/>
              </a:rPr>
              <a:t> </a:t>
            </a:r>
            <a:r>
              <a:rPr lang="fr-CH" b="1" dirty="0" err="1" smtClean="0">
                <a:latin typeface="+mj-lt"/>
              </a:rPr>
              <a:t>we</a:t>
            </a:r>
            <a:r>
              <a:rPr lang="fr-CH" b="1" dirty="0" smtClean="0">
                <a:latin typeface="+mj-lt"/>
              </a:rPr>
              <a:t> </a:t>
            </a:r>
            <a:r>
              <a:rPr lang="fr-CH" b="1" dirty="0" err="1" smtClean="0">
                <a:latin typeface="+mj-lt"/>
              </a:rPr>
              <a:t>cannot</a:t>
            </a:r>
            <a:r>
              <a:rPr lang="fr-CH" b="1" dirty="0" smtClean="0">
                <a:latin typeface="+mj-lt"/>
              </a:rPr>
              <a:t> </a:t>
            </a:r>
            <a:r>
              <a:rPr lang="fr-CH" b="1" dirty="0" err="1" smtClean="0">
                <a:latin typeface="+mj-lt"/>
              </a:rPr>
              <a:t>obtain</a:t>
            </a:r>
            <a:r>
              <a:rPr lang="fr-CH" b="1" dirty="0" smtClean="0">
                <a:latin typeface="+mj-lt"/>
              </a:rPr>
              <a:t> </a:t>
            </a:r>
            <a:r>
              <a:rPr lang="fr-CH" b="1" dirty="0" err="1" smtClean="0">
                <a:latin typeface="+mj-lt"/>
              </a:rPr>
              <a:t>otherwise</a:t>
            </a:r>
            <a:r>
              <a:rPr lang="fr-CH" b="1" dirty="0" smtClean="0">
                <a:latin typeface="+mj-lt"/>
              </a:rPr>
              <a:t> </a:t>
            </a:r>
          </a:p>
          <a:p>
            <a:r>
              <a:rPr lang="fr-CH" b="1" dirty="0">
                <a:latin typeface="+mj-lt"/>
              </a:rPr>
              <a:t> </a:t>
            </a:r>
            <a:r>
              <a:rPr lang="fr-CH" b="1" dirty="0" smtClean="0">
                <a:latin typeface="+mj-lt"/>
              </a:rPr>
              <a:t>      </a:t>
            </a:r>
            <a:r>
              <a:rPr lang="fr-CH" b="1" dirty="0" err="1" smtClean="0">
                <a:latin typeface="+mj-lt"/>
              </a:rPr>
              <a:t>from</a:t>
            </a:r>
            <a:r>
              <a:rPr lang="fr-CH" b="1" dirty="0" smtClean="0">
                <a:latin typeface="+mj-lt"/>
              </a:rPr>
              <a:t> </a:t>
            </a:r>
            <a:r>
              <a:rPr lang="fr-CH" b="1" dirty="0" err="1" smtClean="0">
                <a:latin typeface="+mj-lt"/>
              </a:rPr>
              <a:t>unpolarized</a:t>
            </a:r>
            <a:r>
              <a:rPr lang="fr-CH" b="1" dirty="0" smtClean="0">
                <a:latin typeface="+mj-lt"/>
              </a:rPr>
              <a:t> A</a:t>
            </a:r>
            <a:r>
              <a:rPr lang="fr-CH" b="1" baseline="-25000" dirty="0" smtClean="0">
                <a:latin typeface="+mj-lt"/>
              </a:rPr>
              <a:t>FB</a:t>
            </a:r>
            <a:r>
              <a:rPr lang="fr-CH" b="1" dirty="0" smtClean="0">
                <a:latin typeface="+mj-lt"/>
              </a:rPr>
              <a:t> </a:t>
            </a:r>
            <a:r>
              <a:rPr lang="fr-CH" b="1" dirty="0" err="1" smtClean="0">
                <a:latin typeface="+mj-lt"/>
              </a:rPr>
              <a:t>asymmetries</a:t>
            </a:r>
            <a:r>
              <a:rPr lang="fr-CH" b="1" dirty="0">
                <a:latin typeface="+mj-lt"/>
              </a:rPr>
              <a:t> </a:t>
            </a:r>
            <a:r>
              <a:rPr lang="fr-CH" b="1" dirty="0" smtClean="0">
                <a:latin typeface="+mj-lt"/>
              </a:rPr>
              <a:t>or final state </a:t>
            </a:r>
            <a:r>
              <a:rPr lang="fr-CH" b="1" dirty="0" err="1" smtClean="0">
                <a:latin typeface="+mj-lt"/>
              </a:rPr>
              <a:t>polarization</a:t>
            </a:r>
            <a:r>
              <a:rPr lang="fr-CH" b="1" dirty="0" smtClean="0">
                <a:latin typeface="+mj-lt"/>
              </a:rPr>
              <a:t> (top, tau) </a:t>
            </a:r>
          </a:p>
          <a:p>
            <a:r>
              <a:rPr lang="fr-CH" b="1" dirty="0">
                <a:latin typeface="+mj-lt"/>
              </a:rPr>
              <a:t> </a:t>
            </a:r>
            <a:r>
              <a:rPr lang="fr-CH" b="1" dirty="0" smtClean="0">
                <a:latin typeface="+mj-lt"/>
              </a:rPr>
              <a:t>      + </a:t>
            </a:r>
            <a:r>
              <a:rPr lang="fr-CH" b="1" dirty="0" err="1" smtClean="0">
                <a:latin typeface="+mj-lt"/>
              </a:rPr>
              <a:t>too</a:t>
            </a:r>
            <a:r>
              <a:rPr lang="fr-CH" b="1" dirty="0" smtClean="0">
                <a:latin typeface="+mj-lt"/>
              </a:rPr>
              <a:t> </a:t>
            </a:r>
            <a:r>
              <a:rPr lang="fr-CH" b="1" dirty="0" err="1" smtClean="0">
                <a:latin typeface="+mj-lt"/>
              </a:rPr>
              <a:t>much</a:t>
            </a:r>
            <a:r>
              <a:rPr lang="fr-CH" b="1" dirty="0" smtClean="0">
                <a:latin typeface="+mj-lt"/>
              </a:rPr>
              <a:t> </a:t>
            </a:r>
            <a:r>
              <a:rPr lang="fr-CH" b="1" dirty="0" err="1" smtClean="0">
                <a:latin typeface="+mj-lt"/>
              </a:rPr>
              <a:t>loss</a:t>
            </a:r>
            <a:r>
              <a:rPr lang="fr-CH" b="1" dirty="0" smtClean="0">
                <a:latin typeface="+mj-lt"/>
              </a:rPr>
              <a:t> of </a:t>
            </a:r>
            <a:r>
              <a:rPr lang="fr-CH" b="1" dirty="0" err="1" smtClean="0">
                <a:latin typeface="+mj-lt"/>
              </a:rPr>
              <a:t>luminosity</a:t>
            </a:r>
            <a:r>
              <a:rPr lang="fr-CH" b="1" dirty="0" smtClean="0">
                <a:latin typeface="+mj-lt"/>
              </a:rPr>
              <a:t> in </a:t>
            </a:r>
            <a:r>
              <a:rPr lang="fr-CH" b="1" dirty="0" err="1" smtClean="0">
                <a:latin typeface="+mj-lt"/>
              </a:rPr>
              <a:t>present</a:t>
            </a:r>
            <a:r>
              <a:rPr lang="fr-CH" b="1" dirty="0" smtClean="0">
                <a:latin typeface="+mj-lt"/>
              </a:rPr>
              <a:t> running </a:t>
            </a:r>
            <a:r>
              <a:rPr lang="fr-CH" b="1" dirty="0" err="1" smtClean="0">
                <a:latin typeface="+mj-lt"/>
              </a:rPr>
              <a:t>scheme</a:t>
            </a:r>
            <a:r>
              <a:rPr lang="fr-CH" b="1" dirty="0" smtClean="0">
                <a:latin typeface="+mj-lt"/>
              </a:rPr>
              <a:t> to </a:t>
            </a:r>
            <a:r>
              <a:rPr lang="fr-CH" b="1" dirty="0" err="1" smtClean="0">
                <a:latin typeface="+mj-lt"/>
              </a:rPr>
              <a:t>provide</a:t>
            </a:r>
            <a:r>
              <a:rPr lang="fr-CH" b="1" dirty="0">
                <a:latin typeface="+mj-lt"/>
              </a:rPr>
              <a:t> </a:t>
            </a:r>
            <a:r>
              <a:rPr lang="fr-CH" b="1" dirty="0" smtClean="0">
                <a:latin typeface="+mj-lt"/>
              </a:rPr>
              <a:t>gain in </a:t>
            </a:r>
            <a:r>
              <a:rPr lang="fr-CH" b="1" dirty="0" err="1" smtClean="0">
                <a:latin typeface="+mj-lt"/>
              </a:rPr>
              <a:t>precision</a:t>
            </a:r>
            <a:r>
              <a:rPr lang="fr-CH" sz="2800" b="0" dirty="0" smtClean="0">
                <a:latin typeface="+mj-lt"/>
              </a:rPr>
              <a:t>.          </a:t>
            </a:r>
            <a:endParaRPr lang="en-GB" sz="2800" b="0" dirty="0" smtClean="0">
              <a:latin typeface="+mj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28302" y="0"/>
            <a:ext cx="9144000" cy="983461"/>
            <a:chOff x="0" y="-20538"/>
            <a:chExt cx="9144000" cy="737596"/>
          </a:xfrm>
        </p:grpSpPr>
        <p:sp>
          <p:nvSpPr>
            <p:cNvPr id="7" name="TextBox 6"/>
            <p:cNvSpPr txBox="1"/>
            <p:nvPr/>
          </p:nvSpPr>
          <p:spPr>
            <a:xfrm>
              <a:off x="0" y="-20538"/>
              <a:ext cx="9144000" cy="53091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fr-CH" sz="800" b="1" dirty="0" smtClean="0">
                <a:solidFill>
                  <a:prstClr val="black"/>
                </a:solidFill>
              </a:endParaRPr>
            </a:p>
            <a:p>
              <a:pPr algn="ctr"/>
              <a:endParaRPr lang="fr-CH" sz="800" b="1" dirty="0">
                <a:solidFill>
                  <a:prstClr val="black"/>
                </a:solidFill>
              </a:endParaRPr>
            </a:p>
            <a:p>
              <a:pPr algn="ctr"/>
              <a:endParaRPr lang="fr-CH" sz="800" b="1" dirty="0" smtClean="0">
                <a:solidFill>
                  <a:prstClr val="black"/>
                </a:solidFill>
              </a:endParaRPr>
            </a:p>
            <a:p>
              <a:pPr algn="ctr"/>
              <a:endParaRPr lang="fr-CH" sz="800" b="1" dirty="0">
                <a:solidFill>
                  <a:prstClr val="black"/>
                </a:solidFill>
              </a:endParaRPr>
            </a:p>
            <a:p>
              <a:pPr algn="ctr"/>
              <a:endParaRPr lang="fr-CH" sz="800" b="1" dirty="0" smtClean="0">
                <a:solidFill>
                  <a:prstClr val="black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20538"/>
              <a:ext cx="1763688" cy="7375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3" name="TextBox 2"/>
          <p:cNvSpPr txBox="1"/>
          <p:nvPr/>
        </p:nvSpPr>
        <p:spPr>
          <a:xfrm>
            <a:off x="2123728" y="225704"/>
            <a:ext cx="5417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 err="1" smtClean="0">
                <a:latin typeface="+mn-lt"/>
              </a:rPr>
              <a:t>Beam</a:t>
            </a:r>
            <a:r>
              <a:rPr lang="fr-CH" sz="2400" b="1" dirty="0" smtClean="0">
                <a:latin typeface="+mn-lt"/>
              </a:rPr>
              <a:t> </a:t>
            </a:r>
            <a:r>
              <a:rPr lang="fr-CH" sz="2400" b="1" dirty="0" err="1" smtClean="0">
                <a:latin typeface="+mn-lt"/>
              </a:rPr>
              <a:t>Polarization</a:t>
            </a:r>
            <a:r>
              <a:rPr lang="fr-CH" sz="2400" b="1" dirty="0" smtClean="0">
                <a:latin typeface="+mn-lt"/>
              </a:rPr>
              <a:t> and </a:t>
            </a:r>
            <a:r>
              <a:rPr lang="fr-CH" sz="2400" b="1" dirty="0" err="1" smtClean="0">
                <a:latin typeface="+mn-lt"/>
              </a:rPr>
              <a:t>Energy</a:t>
            </a:r>
            <a:r>
              <a:rPr lang="fr-CH" sz="2400" b="1" dirty="0" smtClean="0">
                <a:latin typeface="+mn-lt"/>
              </a:rPr>
              <a:t> calibration</a:t>
            </a:r>
            <a:endParaRPr lang="en-GB" sz="2400" b="1" dirty="0" err="1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7848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DE056-C649-4BA7-9645-6388197973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36512" y="12246"/>
            <a:ext cx="9144000" cy="983461"/>
            <a:chOff x="0" y="-20538"/>
            <a:chExt cx="9144000" cy="737596"/>
          </a:xfrm>
        </p:grpSpPr>
        <p:sp>
          <p:nvSpPr>
            <p:cNvPr id="4" name="TextBox 3"/>
            <p:cNvSpPr txBox="1"/>
            <p:nvPr/>
          </p:nvSpPr>
          <p:spPr>
            <a:xfrm>
              <a:off x="0" y="-20538"/>
              <a:ext cx="9144000" cy="53091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fr-CH" sz="800" b="1" dirty="0" smtClean="0">
                <a:solidFill>
                  <a:prstClr val="black"/>
                </a:solidFill>
              </a:endParaRPr>
            </a:p>
            <a:p>
              <a:pPr algn="ctr"/>
              <a:endParaRPr lang="fr-CH" sz="800" b="1" dirty="0">
                <a:solidFill>
                  <a:prstClr val="black"/>
                </a:solidFill>
              </a:endParaRPr>
            </a:p>
            <a:p>
              <a:pPr algn="ctr"/>
              <a:endParaRPr lang="fr-CH" sz="800" b="1" dirty="0" smtClean="0">
                <a:solidFill>
                  <a:prstClr val="black"/>
                </a:solidFill>
              </a:endParaRPr>
            </a:p>
            <a:p>
              <a:pPr algn="ctr"/>
              <a:endParaRPr lang="fr-CH" sz="800" b="1" dirty="0">
                <a:solidFill>
                  <a:prstClr val="black"/>
                </a:solidFill>
              </a:endParaRPr>
            </a:p>
            <a:p>
              <a:pPr algn="ctr"/>
              <a:endParaRPr lang="fr-CH" sz="800" b="1" dirty="0" smtClean="0">
                <a:solidFill>
                  <a:prstClr val="black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20538"/>
              <a:ext cx="1763688" cy="7375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6" name="TextBox 5"/>
          <p:cNvSpPr txBox="1"/>
          <p:nvPr/>
        </p:nvSpPr>
        <p:spPr>
          <a:xfrm>
            <a:off x="2123728" y="225704"/>
            <a:ext cx="5417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 err="1" smtClean="0">
                <a:latin typeface="+mn-lt"/>
              </a:rPr>
              <a:t>Beam</a:t>
            </a:r>
            <a:r>
              <a:rPr lang="fr-CH" sz="2400" b="1" dirty="0" smtClean="0">
                <a:latin typeface="+mn-lt"/>
              </a:rPr>
              <a:t> </a:t>
            </a:r>
            <a:r>
              <a:rPr lang="fr-CH" sz="2400" b="1" dirty="0" err="1" smtClean="0">
                <a:latin typeface="+mn-lt"/>
              </a:rPr>
              <a:t>Polarization</a:t>
            </a:r>
            <a:r>
              <a:rPr lang="fr-CH" sz="2400" b="1" dirty="0" smtClean="0">
                <a:latin typeface="+mn-lt"/>
              </a:rPr>
              <a:t> and </a:t>
            </a:r>
            <a:r>
              <a:rPr lang="fr-CH" sz="2400" b="1" dirty="0" err="1" smtClean="0">
                <a:latin typeface="+mn-lt"/>
              </a:rPr>
              <a:t>Energy</a:t>
            </a:r>
            <a:r>
              <a:rPr lang="fr-CH" sz="2400" b="1" dirty="0" smtClean="0">
                <a:latin typeface="+mn-lt"/>
              </a:rPr>
              <a:t> calibration</a:t>
            </a:r>
            <a:endParaRPr lang="en-GB" sz="2400" b="1" dirty="0" err="1" smtClean="0">
              <a:latin typeface="+mn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6358" y="995707"/>
            <a:ext cx="4623042" cy="372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75267"/>
            <a:ext cx="4552312" cy="3649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38" y="1030677"/>
            <a:ext cx="938077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2000" dirty="0" smtClean="0">
                <a:latin typeface="+mj-lt"/>
              </a:rPr>
              <a:t>45 </a:t>
            </a:r>
            <a:r>
              <a:rPr lang="fr-CH" sz="2000" dirty="0" err="1" smtClean="0">
                <a:latin typeface="+mj-lt"/>
              </a:rPr>
              <a:t>GeV</a:t>
            </a:r>
            <a:endParaRPr lang="en-GB" sz="2000" dirty="0" smtClean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44738" y="1082296"/>
            <a:ext cx="938077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2000" dirty="0" smtClean="0">
                <a:latin typeface="+mj-lt"/>
              </a:rPr>
              <a:t>80 </a:t>
            </a:r>
            <a:r>
              <a:rPr lang="fr-CH" sz="2000" dirty="0" err="1" smtClean="0">
                <a:latin typeface="+mj-lt"/>
              </a:rPr>
              <a:t>GeV</a:t>
            </a:r>
            <a:endParaRPr lang="en-GB" sz="2000" dirty="0" smtClean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58" y="4855700"/>
            <a:ext cx="45516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dirty="0" smtClean="0">
                <a:latin typeface="+mj-lt"/>
              </a:rPr>
              <a:t>At the Z </a:t>
            </a:r>
            <a:r>
              <a:rPr lang="fr-CH" sz="2000" dirty="0" err="1" smtClean="0">
                <a:latin typeface="+mj-lt"/>
              </a:rPr>
              <a:t>obtain</a:t>
            </a:r>
            <a:r>
              <a:rPr lang="fr-CH" sz="2000" dirty="0" smtClean="0">
                <a:latin typeface="+mj-lt"/>
              </a:rPr>
              <a:t> excellent </a:t>
            </a:r>
            <a:r>
              <a:rPr lang="fr-CH" sz="2000" dirty="0" err="1" smtClean="0">
                <a:latin typeface="+mj-lt"/>
              </a:rPr>
              <a:t>polarization</a:t>
            </a:r>
            <a:r>
              <a:rPr lang="fr-CH" sz="2000" dirty="0" smtClean="0">
                <a:latin typeface="+mj-lt"/>
              </a:rPr>
              <a:t> </a:t>
            </a:r>
            <a:r>
              <a:rPr lang="fr-CH" sz="2000" dirty="0" err="1" smtClean="0">
                <a:latin typeface="+mj-lt"/>
              </a:rPr>
              <a:t>level</a:t>
            </a:r>
            <a:endParaRPr lang="fr-CH" sz="2000" dirty="0" smtClean="0">
              <a:latin typeface="+mj-lt"/>
            </a:endParaRPr>
          </a:p>
          <a:p>
            <a:r>
              <a:rPr lang="fr-CH" sz="2000" dirty="0" smtClean="0">
                <a:latin typeface="+mj-lt"/>
              </a:rPr>
              <a:t>but </a:t>
            </a:r>
            <a:r>
              <a:rPr lang="fr-CH" sz="2000" dirty="0" err="1" smtClean="0">
                <a:latin typeface="+mj-lt"/>
              </a:rPr>
              <a:t>too</a:t>
            </a:r>
            <a:r>
              <a:rPr lang="fr-CH" sz="2000" dirty="0" smtClean="0">
                <a:latin typeface="+mj-lt"/>
              </a:rPr>
              <a:t> slow for </a:t>
            </a:r>
            <a:r>
              <a:rPr lang="fr-CH" sz="2000" dirty="0" err="1" smtClean="0">
                <a:latin typeface="+mj-lt"/>
              </a:rPr>
              <a:t>polarization</a:t>
            </a:r>
            <a:r>
              <a:rPr lang="fr-CH" sz="2000" dirty="0" smtClean="0">
                <a:latin typeface="+mj-lt"/>
              </a:rPr>
              <a:t> in </a:t>
            </a:r>
            <a:r>
              <a:rPr lang="fr-CH" sz="2000" dirty="0" err="1" smtClean="0">
                <a:latin typeface="+mj-lt"/>
              </a:rPr>
              <a:t>physics</a:t>
            </a:r>
            <a:endParaRPr lang="fr-CH" sz="2000" dirty="0" smtClean="0">
              <a:latin typeface="+mj-lt"/>
            </a:endParaRPr>
          </a:p>
          <a:p>
            <a:r>
              <a:rPr lang="fr-CH" sz="2000" dirty="0" err="1" smtClean="0">
                <a:latin typeface="+mj-lt"/>
              </a:rPr>
              <a:t>need</a:t>
            </a:r>
            <a:r>
              <a:rPr lang="fr-CH" sz="2000" dirty="0" smtClean="0">
                <a:latin typeface="+mj-lt"/>
              </a:rPr>
              <a:t> </a:t>
            </a:r>
            <a:r>
              <a:rPr lang="fr-CH" sz="2000" dirty="0" err="1" smtClean="0">
                <a:latin typeface="+mj-lt"/>
              </a:rPr>
              <a:t>wigglers</a:t>
            </a:r>
            <a:r>
              <a:rPr lang="fr-CH" sz="2000" dirty="0" smtClean="0">
                <a:latin typeface="+mj-lt"/>
              </a:rPr>
              <a:t> for </a:t>
            </a:r>
            <a:r>
              <a:rPr lang="fr-CH" sz="2000" dirty="0" err="1" smtClean="0">
                <a:latin typeface="+mj-lt"/>
              </a:rPr>
              <a:t>Energy</a:t>
            </a:r>
            <a:r>
              <a:rPr lang="fr-CH" sz="2000" dirty="0" smtClean="0">
                <a:latin typeface="+mj-lt"/>
              </a:rPr>
              <a:t> </a:t>
            </a:r>
            <a:r>
              <a:rPr lang="fr-CH" sz="2000" dirty="0" smtClean="0">
                <a:latin typeface="+mj-lt"/>
              </a:rPr>
              <a:t>calibration </a:t>
            </a:r>
          </a:p>
          <a:p>
            <a:r>
              <a:rPr lang="fr-CH" sz="2000" dirty="0" smtClean="0">
                <a:latin typeface="+mj-lt"/>
              </a:rPr>
              <a:t>– OK as long as </a:t>
            </a:r>
            <a:r>
              <a:rPr lang="fr-CH" sz="2000" dirty="0" smtClean="0">
                <a:latin typeface="+mj-lt"/>
                <a:sym typeface="Symbol"/>
              </a:rPr>
              <a:t></a:t>
            </a:r>
            <a:r>
              <a:rPr lang="fr-CH" sz="2000" baseline="-25000" dirty="0" err="1" smtClean="0">
                <a:latin typeface="+mj-lt"/>
                <a:sym typeface="Symbol"/>
              </a:rPr>
              <a:t>Eb</a:t>
            </a:r>
            <a:r>
              <a:rPr lang="fr-CH" sz="2000" dirty="0" smtClean="0">
                <a:latin typeface="+mj-lt"/>
                <a:sym typeface="Symbol"/>
              </a:rPr>
              <a:t>&lt;  ~55 MeV</a:t>
            </a:r>
            <a:endParaRPr lang="en-GB" sz="2000" dirty="0" smtClean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19135" y="4855700"/>
            <a:ext cx="42883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b="1" dirty="0">
                <a:sym typeface="Symbol"/>
              </a:rPr>
              <a:t></a:t>
            </a:r>
            <a:r>
              <a:rPr lang="fr-CH" sz="2000" b="1" baseline="-25000" dirty="0" err="1">
                <a:sym typeface="Symbol"/>
              </a:rPr>
              <a:t>Eb</a:t>
            </a:r>
            <a:r>
              <a:rPr lang="fr-CH" sz="2000" b="1" baseline="-25000" dirty="0">
                <a:sym typeface="Symbol"/>
              </a:rPr>
              <a:t> </a:t>
            </a:r>
            <a:r>
              <a:rPr lang="fr-CH" sz="2000" b="1" baseline="-25000" dirty="0" smtClean="0">
                <a:sym typeface="Symbol"/>
              </a:rPr>
              <a:t> </a:t>
            </a:r>
            <a:r>
              <a:rPr lang="fr-CH" sz="2000" b="1" dirty="0" smtClean="0">
                <a:sym typeface="Symbol"/>
              </a:rPr>
              <a:t> E</a:t>
            </a:r>
            <a:r>
              <a:rPr lang="fr-CH" sz="2000" b="1" baseline="-25000" dirty="0" smtClean="0">
                <a:sym typeface="Symbol"/>
              </a:rPr>
              <a:t>b</a:t>
            </a:r>
            <a:r>
              <a:rPr lang="fr-CH" sz="2000" b="1" baseline="30000" dirty="0" smtClean="0">
                <a:sym typeface="Symbol"/>
              </a:rPr>
              <a:t>2</a:t>
            </a:r>
            <a:r>
              <a:rPr lang="fr-CH" sz="2000" b="1" dirty="0" smtClean="0">
                <a:sym typeface="Symbol"/>
              </a:rPr>
              <a:t>/</a:t>
            </a:r>
            <a:r>
              <a:rPr lang="fr-CH" sz="2000" dirty="0" smtClean="0">
                <a:sym typeface="Symbol"/>
              </a:rPr>
              <a:t>  </a:t>
            </a:r>
          </a:p>
          <a:p>
            <a:r>
              <a:rPr lang="fr-CH" sz="2000" dirty="0" smtClean="0">
                <a:latin typeface="+mj-lt"/>
              </a:rPr>
              <a:t>At </a:t>
            </a:r>
            <a:r>
              <a:rPr lang="fr-CH" sz="2000" dirty="0" smtClean="0">
                <a:latin typeface="+mj-lt"/>
              </a:rPr>
              <a:t>the W </a:t>
            </a:r>
            <a:r>
              <a:rPr lang="fr-CH" sz="2000" dirty="0" smtClean="0">
                <a:latin typeface="+mj-lt"/>
              </a:rPr>
              <a:t>expectation </a:t>
            </a:r>
            <a:r>
              <a:rPr lang="fr-CH" sz="2000" dirty="0" err="1" smtClean="0">
                <a:latin typeface="+mj-lt"/>
              </a:rPr>
              <a:t>similar</a:t>
            </a:r>
            <a:r>
              <a:rPr lang="fr-CH" sz="2000" dirty="0" smtClean="0">
                <a:latin typeface="+mj-lt"/>
              </a:rPr>
              <a:t> to LEP at Z</a:t>
            </a:r>
          </a:p>
          <a:p>
            <a:r>
              <a:rPr lang="fr-CH" sz="2000" dirty="0" smtClean="0">
                <a:latin typeface="+mj-lt"/>
                <a:sym typeface="Wingdings" panose="05000000000000000000" pitchFamily="2" charset="2"/>
              </a:rPr>
              <a:t> </a:t>
            </a:r>
            <a:r>
              <a:rPr lang="fr-CH" sz="2000" dirty="0" err="1" smtClean="0">
                <a:latin typeface="+mj-lt"/>
              </a:rPr>
              <a:t>enough</a:t>
            </a:r>
            <a:r>
              <a:rPr lang="fr-CH" sz="2000" dirty="0" smtClean="0">
                <a:latin typeface="+mj-lt"/>
              </a:rPr>
              <a:t> for </a:t>
            </a:r>
            <a:r>
              <a:rPr lang="fr-CH" sz="2000" dirty="0" err="1" smtClean="0">
                <a:latin typeface="+mj-lt"/>
              </a:rPr>
              <a:t>energy</a:t>
            </a:r>
            <a:r>
              <a:rPr lang="fr-CH" sz="2000" dirty="0" smtClean="0">
                <a:latin typeface="+mj-lt"/>
              </a:rPr>
              <a:t> calibration</a:t>
            </a:r>
            <a:endParaRPr lang="en-GB" sz="2000" dirty="0" smtClean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36097" y="6263032"/>
            <a:ext cx="348012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2000" dirty="0" smtClean="0">
                <a:latin typeface="+mj-lt"/>
              </a:rPr>
              <a:t>Simulations by </a:t>
            </a:r>
            <a:r>
              <a:rPr lang="fr-CH" sz="2000" dirty="0" err="1" smtClean="0">
                <a:latin typeface="+mj-lt"/>
              </a:rPr>
              <a:t>Eliana</a:t>
            </a:r>
            <a:r>
              <a:rPr lang="fr-CH" sz="2000" dirty="0" smtClean="0">
                <a:latin typeface="+mj-lt"/>
              </a:rPr>
              <a:t> </a:t>
            </a:r>
            <a:r>
              <a:rPr lang="fr-CH" sz="2000" dirty="0" err="1" smtClean="0">
                <a:latin typeface="+mj-lt"/>
              </a:rPr>
              <a:t>Gianfelice</a:t>
            </a:r>
            <a:endParaRPr lang="en-GB" sz="20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0425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E6C92-8E15-49DD-BC9E-4A127443613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10/08/2017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90880" y="116632"/>
            <a:ext cx="2720938" cy="52322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algn="ctr"/>
            <a:r>
              <a:rPr lang="fr-CH" sz="2800" b="1" dirty="0">
                <a:solidFill>
                  <a:prstClr val="black"/>
                </a:solidFill>
              </a:rPr>
              <a:t>FCC-</a:t>
            </a:r>
            <a:r>
              <a:rPr lang="fr-CH" sz="2800" b="1" dirty="0" err="1">
                <a:solidFill>
                  <a:prstClr val="black"/>
                </a:solidFill>
              </a:rPr>
              <a:t>ee</a:t>
            </a:r>
            <a:r>
              <a:rPr lang="fr-CH" sz="2800" b="1" dirty="0">
                <a:solidFill>
                  <a:prstClr val="black"/>
                </a:solidFill>
              </a:rPr>
              <a:t> Detectors</a:t>
            </a:r>
            <a:endParaRPr lang="fr-CH" sz="800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166" y="1090605"/>
            <a:ext cx="728532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/>
              <a:t>Two</a:t>
            </a:r>
            <a:r>
              <a:rPr lang="fr-CH" dirty="0" smtClean="0"/>
              <a:t> </a:t>
            </a:r>
            <a:r>
              <a:rPr lang="fr-CH" dirty="0" err="1" smtClean="0"/>
              <a:t>integration</a:t>
            </a:r>
            <a:r>
              <a:rPr lang="fr-CH" dirty="0" smtClean="0"/>
              <a:t>, performance and </a:t>
            </a:r>
            <a:r>
              <a:rPr lang="fr-CH" dirty="0" err="1" smtClean="0"/>
              <a:t>cost</a:t>
            </a:r>
            <a:r>
              <a:rPr lang="fr-CH" dirty="0" smtClean="0"/>
              <a:t> </a:t>
            </a:r>
            <a:r>
              <a:rPr lang="fr-CH" dirty="0" err="1" smtClean="0"/>
              <a:t>estimates</a:t>
            </a:r>
            <a:r>
              <a:rPr lang="fr-CH" dirty="0" smtClean="0"/>
              <a:t> </a:t>
            </a:r>
            <a:r>
              <a:rPr lang="fr-CH" dirty="0" err="1" smtClean="0"/>
              <a:t>ongoing</a:t>
            </a:r>
            <a:r>
              <a:rPr lang="fr-CH" dirty="0" smtClean="0"/>
              <a:t>:</a:t>
            </a:r>
            <a:endParaRPr lang="fr-CH" dirty="0" smtClean="0"/>
          </a:p>
          <a:p>
            <a:r>
              <a:rPr lang="fr-CH" dirty="0"/>
              <a:t> </a:t>
            </a:r>
            <a:r>
              <a:rPr lang="fr-CH" dirty="0" smtClean="0"/>
              <a:t>   -- </a:t>
            </a:r>
            <a:r>
              <a:rPr lang="fr-CH" dirty="0" err="1" smtClean="0"/>
              <a:t>Linear</a:t>
            </a:r>
            <a:r>
              <a:rPr lang="fr-CH" dirty="0" smtClean="0"/>
              <a:t> </a:t>
            </a:r>
            <a:r>
              <a:rPr lang="fr-CH" dirty="0" err="1" smtClean="0"/>
              <a:t>Collider</a:t>
            </a:r>
            <a:r>
              <a:rPr lang="fr-CH" dirty="0" smtClean="0"/>
              <a:t> Detector group </a:t>
            </a:r>
            <a:r>
              <a:rPr lang="fr-CH" dirty="0" smtClean="0"/>
              <a:t>at CERN has </a:t>
            </a:r>
            <a:r>
              <a:rPr lang="fr-CH" dirty="0" err="1" smtClean="0"/>
              <a:t>undertaken</a:t>
            </a:r>
            <a:r>
              <a:rPr lang="fr-CH" dirty="0" smtClean="0"/>
              <a:t> the </a:t>
            </a:r>
            <a:r>
              <a:rPr lang="fr-CH" dirty="0" err="1" smtClean="0"/>
              <a:t>adaption</a:t>
            </a:r>
            <a:r>
              <a:rPr lang="fr-CH" dirty="0" smtClean="0"/>
              <a:t> of </a:t>
            </a:r>
            <a:endParaRPr lang="fr-CH" dirty="0" smtClean="0"/>
          </a:p>
          <a:p>
            <a:r>
              <a:rPr lang="fr-CH" dirty="0"/>
              <a:t> </a:t>
            </a:r>
            <a:r>
              <a:rPr lang="fr-CH" dirty="0" smtClean="0"/>
              <a:t>        </a:t>
            </a:r>
            <a:r>
              <a:rPr lang="fr-CH" dirty="0" smtClean="0"/>
              <a:t>CLIC-SID </a:t>
            </a:r>
            <a:r>
              <a:rPr lang="fr-CH" dirty="0" smtClean="0"/>
              <a:t>detector for FCC-</a:t>
            </a:r>
            <a:r>
              <a:rPr lang="fr-CH" dirty="0" err="1" smtClean="0"/>
              <a:t>ee</a:t>
            </a:r>
            <a:r>
              <a:rPr lang="fr-CH" dirty="0" smtClean="0"/>
              <a:t> </a:t>
            </a:r>
          </a:p>
          <a:p>
            <a:r>
              <a:rPr lang="fr-CH" dirty="0" smtClean="0"/>
              <a:t>    </a:t>
            </a:r>
            <a:r>
              <a:rPr lang="fr-CH" dirty="0" smtClean="0"/>
              <a:t> -- new </a:t>
            </a:r>
            <a:r>
              <a:rPr lang="fr-CH" dirty="0" smtClean="0"/>
              <a:t>IDEA, detector </a:t>
            </a:r>
            <a:r>
              <a:rPr lang="fr-CH" dirty="0" err="1" smtClean="0"/>
              <a:t>specifically</a:t>
            </a:r>
            <a:r>
              <a:rPr lang="fr-CH" dirty="0" smtClean="0"/>
              <a:t> </a:t>
            </a:r>
            <a:r>
              <a:rPr lang="fr-CH" dirty="0" err="1" smtClean="0"/>
              <a:t>designed</a:t>
            </a:r>
            <a:r>
              <a:rPr lang="fr-CH" dirty="0" smtClean="0"/>
              <a:t> for FCC-</a:t>
            </a:r>
            <a:r>
              <a:rPr lang="fr-CH" dirty="0" err="1" smtClean="0"/>
              <a:t>ee</a:t>
            </a:r>
            <a:r>
              <a:rPr lang="fr-CH" dirty="0" smtClean="0"/>
              <a:t> (and CEPC) </a:t>
            </a:r>
          </a:p>
          <a:p>
            <a:r>
              <a:rPr lang="fr-CH" dirty="0"/>
              <a:t> </a:t>
            </a:r>
            <a:r>
              <a:rPr lang="fr-CH" dirty="0" smtClean="0"/>
              <a:t>              </a:t>
            </a:r>
          </a:p>
          <a:p>
            <a:endParaRPr lang="en-GB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496054"/>
            <a:ext cx="8999857" cy="290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511251" y="3068960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b="1" dirty="0" smtClean="0"/>
              <a:t>MAPS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362797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DE056-C649-4BA7-9645-6388197973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-27384"/>
            <a:ext cx="9144000" cy="1061829"/>
            <a:chOff x="0" y="-20538"/>
            <a:chExt cx="9144000" cy="796372"/>
          </a:xfrm>
        </p:grpSpPr>
        <p:sp>
          <p:nvSpPr>
            <p:cNvPr id="4" name="TextBox 3"/>
            <p:cNvSpPr txBox="1"/>
            <p:nvPr/>
          </p:nvSpPr>
          <p:spPr>
            <a:xfrm>
              <a:off x="0" y="-20538"/>
              <a:ext cx="9144000" cy="79637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fr-CH" sz="800" b="1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fr-CH" sz="2400" b="1" dirty="0" smtClean="0">
                  <a:solidFill>
                    <a:prstClr val="black"/>
                  </a:solidFill>
                </a:rPr>
                <a:t>FCC-</a:t>
              </a:r>
              <a:r>
                <a:rPr lang="fr-CH" sz="2400" b="1" dirty="0" err="1" smtClean="0">
                  <a:solidFill>
                    <a:prstClr val="black"/>
                  </a:solidFill>
                </a:rPr>
                <a:t>ee</a:t>
              </a:r>
              <a:r>
                <a:rPr lang="fr-CH" sz="2400" b="1" dirty="0" smtClean="0">
                  <a:solidFill>
                    <a:prstClr val="black"/>
                  </a:solidFill>
                </a:rPr>
                <a:t> </a:t>
              </a:r>
              <a:r>
                <a:rPr lang="fr-CH" sz="2400" b="1" dirty="0" err="1">
                  <a:solidFill>
                    <a:prstClr val="black"/>
                  </a:solidFill>
                </a:rPr>
                <a:t>discovery</a:t>
              </a:r>
              <a:r>
                <a:rPr lang="fr-CH" sz="2400" b="1" dirty="0">
                  <a:solidFill>
                    <a:prstClr val="black"/>
                  </a:solidFill>
                </a:rPr>
                <a:t> </a:t>
              </a:r>
              <a:r>
                <a:rPr lang="fr-CH" sz="2400" b="1" dirty="0" err="1" smtClean="0">
                  <a:solidFill>
                    <a:prstClr val="black"/>
                  </a:solidFill>
                </a:rPr>
                <a:t>potential</a:t>
              </a:r>
              <a:endParaRPr lang="fr-CH" sz="2400" b="1" dirty="0" smtClean="0">
                <a:solidFill>
                  <a:prstClr val="black"/>
                </a:solidFill>
              </a:endParaRPr>
            </a:p>
            <a:p>
              <a:pPr algn="ctr"/>
              <a:endParaRPr lang="fr-CH" sz="2400" b="1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fr-CH" sz="700" b="1" dirty="0" smtClean="0">
                  <a:solidFill>
                    <a:prstClr val="black"/>
                  </a:solidFill>
                </a:rPr>
                <a:t> </a:t>
              </a:r>
              <a:endParaRPr lang="fr-CH" sz="700" b="1" dirty="0">
                <a:solidFill>
                  <a:prstClr val="black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20538"/>
              <a:ext cx="1763688" cy="7375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3" name="TextBox 2"/>
          <p:cNvSpPr txBox="1"/>
          <p:nvPr/>
        </p:nvSpPr>
        <p:spPr>
          <a:xfrm>
            <a:off x="116559" y="908720"/>
            <a:ext cx="9014199" cy="646330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i="1" dirty="0" err="1" smtClean="0">
                <a:solidFill>
                  <a:srgbClr val="9BBB59">
                    <a:lumMod val="75000"/>
                  </a:srgbClr>
                </a:solidFill>
              </a:rPr>
              <a:t>Today</a:t>
            </a:r>
            <a:r>
              <a:rPr lang="fr-CH" b="1" i="1" dirty="0" smtClean="0">
                <a:solidFill>
                  <a:srgbClr val="9BBB59">
                    <a:lumMod val="75000"/>
                  </a:srgbClr>
                </a:solidFill>
              </a:rPr>
              <a:t> </a:t>
            </a:r>
            <a:r>
              <a:rPr lang="fr-CH" b="1" i="1" dirty="0" err="1" smtClean="0">
                <a:solidFill>
                  <a:srgbClr val="9BBB59">
                    <a:lumMod val="75000"/>
                  </a:srgbClr>
                </a:solidFill>
              </a:rPr>
              <a:t>we</a:t>
            </a:r>
            <a:r>
              <a:rPr lang="fr-CH" b="1" i="1" dirty="0" smtClean="0">
                <a:solidFill>
                  <a:srgbClr val="9BBB59">
                    <a:lumMod val="75000"/>
                  </a:srgbClr>
                </a:solidFill>
              </a:rPr>
              <a:t> do not know how nature </a:t>
            </a:r>
            <a:r>
              <a:rPr lang="fr-CH" b="1" i="1" dirty="0" err="1" smtClean="0">
                <a:solidFill>
                  <a:srgbClr val="9BBB59">
                    <a:lumMod val="75000"/>
                  </a:srgbClr>
                </a:solidFill>
              </a:rPr>
              <a:t>will</a:t>
            </a:r>
            <a:r>
              <a:rPr lang="fr-CH" b="1" i="1" dirty="0" smtClean="0">
                <a:solidFill>
                  <a:srgbClr val="9BBB59">
                    <a:lumMod val="75000"/>
                  </a:srgbClr>
                </a:solidFill>
              </a:rPr>
              <a:t> surprise us. A 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few 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things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that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FCC-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ee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could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</a:t>
            </a:r>
            <a:r>
              <a:rPr lang="fr-CH" b="1" i="1" dirty="0" err="1">
                <a:solidFill>
                  <a:srgbClr val="9BBB59">
                    <a:lumMod val="75000"/>
                  </a:srgbClr>
                </a:solidFill>
              </a:rPr>
              <a:t>discover</a:t>
            </a:r>
            <a:r>
              <a:rPr lang="fr-CH" b="1" i="1" dirty="0">
                <a:solidFill>
                  <a:srgbClr val="9BBB59">
                    <a:lumMod val="75000"/>
                  </a:srgbClr>
                </a:solidFill>
              </a:rPr>
              <a:t> </a:t>
            </a:r>
            <a:r>
              <a:rPr lang="fr-CH" b="1" i="1" dirty="0" smtClean="0">
                <a:solidFill>
                  <a:srgbClr val="9BBB59">
                    <a:lumMod val="75000"/>
                  </a:srgbClr>
                </a:solidFill>
              </a:rPr>
              <a:t>: </a:t>
            </a:r>
            <a:endParaRPr lang="fr-CH" b="1" i="1" dirty="0">
              <a:solidFill>
                <a:srgbClr val="9BBB59">
                  <a:lumMod val="75000"/>
                </a:srgbClr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EXPLORE </a:t>
            </a:r>
            <a:r>
              <a:rPr lang="fr-CH" b="1" dirty="0" smtClean="0">
                <a:solidFill>
                  <a:prstClr val="black"/>
                </a:solidFill>
              </a:rPr>
              <a:t>10-100 </a:t>
            </a:r>
            <a:r>
              <a:rPr lang="fr-CH" b="1" dirty="0" err="1">
                <a:solidFill>
                  <a:prstClr val="black"/>
                </a:solidFill>
              </a:rPr>
              <a:t>TeV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energy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scale</a:t>
            </a:r>
            <a:r>
              <a:rPr lang="fr-CH" b="1" dirty="0">
                <a:solidFill>
                  <a:prstClr val="black"/>
                </a:solidFill>
              </a:rPr>
              <a:t> (and </a:t>
            </a:r>
            <a:r>
              <a:rPr lang="fr-CH" b="1" dirty="0" err="1">
                <a:solidFill>
                  <a:prstClr val="black"/>
                </a:solidFill>
              </a:rPr>
              <a:t>beyond</a:t>
            </a:r>
            <a:r>
              <a:rPr lang="fr-CH" b="1" dirty="0">
                <a:solidFill>
                  <a:prstClr val="black"/>
                </a:solidFill>
              </a:rPr>
              <a:t>) </a:t>
            </a:r>
            <a:r>
              <a:rPr lang="fr-CH" b="1" dirty="0" err="1">
                <a:solidFill>
                  <a:prstClr val="black"/>
                </a:solidFill>
              </a:rPr>
              <a:t>with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Precision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Measurements</a:t>
            </a:r>
            <a:r>
              <a:rPr lang="fr-CH" b="1" dirty="0">
                <a:solidFill>
                  <a:prstClr val="black"/>
                </a:solidFill>
              </a:rPr>
              <a:t>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-- ~20-50 </a:t>
            </a:r>
            <a:r>
              <a:rPr lang="fr-CH" b="1" dirty="0" err="1">
                <a:solidFill>
                  <a:prstClr val="black"/>
                </a:solidFill>
              </a:rPr>
              <a:t>fold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improved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precision</a:t>
            </a:r>
            <a:r>
              <a:rPr lang="fr-CH" b="1" dirty="0">
                <a:solidFill>
                  <a:prstClr val="black"/>
                </a:solidFill>
              </a:rPr>
              <a:t> on </a:t>
            </a:r>
            <a:r>
              <a:rPr lang="fr-CH" b="1" dirty="0" err="1">
                <a:solidFill>
                  <a:prstClr val="black"/>
                </a:solidFill>
              </a:rPr>
              <a:t>many</a:t>
            </a:r>
            <a:r>
              <a:rPr lang="fr-CH" b="1" dirty="0">
                <a:solidFill>
                  <a:prstClr val="black"/>
                </a:solidFill>
              </a:rPr>
              <a:t> EW </a:t>
            </a:r>
            <a:r>
              <a:rPr lang="fr-CH" b="1" dirty="0" err="1">
                <a:solidFill>
                  <a:prstClr val="black"/>
                </a:solidFill>
              </a:rPr>
              <a:t>quantities</a:t>
            </a:r>
            <a:r>
              <a:rPr lang="fr-CH" b="1" dirty="0">
                <a:solidFill>
                  <a:prstClr val="black"/>
                </a:solidFill>
              </a:rPr>
              <a:t>    (</a:t>
            </a:r>
            <a:r>
              <a:rPr lang="fr-CH" b="1" dirty="0" err="1">
                <a:solidFill>
                  <a:prstClr val="black"/>
                </a:solidFill>
              </a:rPr>
              <a:t>equiv</a:t>
            </a:r>
            <a:r>
              <a:rPr lang="fr-CH" b="1" dirty="0">
                <a:solidFill>
                  <a:prstClr val="black"/>
                </a:solidFill>
              </a:rPr>
              <a:t>. to factor 5-7 in mass)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              </a:t>
            </a:r>
            <a:r>
              <a:rPr lang="fr-CH" b="1" dirty="0" err="1">
                <a:solidFill>
                  <a:prstClr val="black"/>
                </a:solidFill>
              </a:rPr>
              <a:t>m</a:t>
            </a:r>
            <a:r>
              <a:rPr lang="fr-CH" b="1" baseline="-25000" dirty="0" err="1">
                <a:solidFill>
                  <a:prstClr val="black"/>
                </a:solidFill>
              </a:rPr>
              <a:t>Z</a:t>
            </a:r>
            <a:r>
              <a:rPr lang="fr-CH" b="1" baseline="-25000" dirty="0">
                <a:solidFill>
                  <a:prstClr val="black"/>
                </a:solidFill>
              </a:rPr>
              <a:t>,</a:t>
            </a:r>
            <a:r>
              <a:rPr lang="fr-CH" b="1" dirty="0">
                <a:solidFill>
                  <a:prstClr val="black"/>
                </a:solidFill>
              </a:rPr>
              <a:t>  m</a:t>
            </a:r>
            <a:r>
              <a:rPr lang="fr-CH" b="1" baseline="-25000" dirty="0">
                <a:solidFill>
                  <a:prstClr val="black"/>
                </a:solidFill>
              </a:rPr>
              <a:t>W</a:t>
            </a:r>
            <a:r>
              <a:rPr lang="fr-CH" b="1" dirty="0">
                <a:solidFill>
                  <a:prstClr val="black"/>
                </a:solidFill>
              </a:rPr>
              <a:t>, </a:t>
            </a:r>
            <a:r>
              <a:rPr lang="fr-CH" b="1" dirty="0" err="1">
                <a:solidFill>
                  <a:prstClr val="black"/>
                </a:solidFill>
              </a:rPr>
              <a:t>m</a:t>
            </a:r>
            <a:r>
              <a:rPr lang="fr-CH" b="1" baseline="-25000" dirty="0" err="1">
                <a:solidFill>
                  <a:prstClr val="black"/>
                </a:solidFill>
              </a:rPr>
              <a:t>top</a:t>
            </a:r>
            <a:r>
              <a:rPr lang="fr-CH" b="1" dirty="0">
                <a:solidFill>
                  <a:prstClr val="black"/>
                </a:solidFill>
              </a:rPr>
              <a:t> , sin</a:t>
            </a:r>
            <a:r>
              <a:rPr lang="fr-CH" b="1" baseline="30000" dirty="0">
                <a:solidFill>
                  <a:prstClr val="black"/>
                </a:solidFill>
              </a:rPr>
              <a:t>2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</a:t>
            </a:r>
            <a:r>
              <a:rPr lang="fr-CH" b="1" baseline="-25000" dirty="0" err="1">
                <a:solidFill>
                  <a:prstClr val="black"/>
                </a:solidFill>
              </a:rPr>
              <a:t>w</a:t>
            </a:r>
            <a:r>
              <a:rPr lang="fr-CH" b="1" baseline="30000" dirty="0" err="1">
                <a:solidFill>
                  <a:prstClr val="black"/>
                </a:solidFill>
              </a:rPr>
              <a:t>eff</a:t>
            </a:r>
            <a:r>
              <a:rPr lang="fr-CH" b="1" dirty="0">
                <a:solidFill>
                  <a:prstClr val="black"/>
                </a:solidFill>
              </a:rPr>
              <a:t> , R</a:t>
            </a:r>
            <a:r>
              <a:rPr lang="fr-CH" b="1" baseline="-25000" dirty="0">
                <a:solidFill>
                  <a:prstClr val="black"/>
                </a:solidFill>
              </a:rPr>
              <a:t>b </a:t>
            </a:r>
            <a:r>
              <a:rPr lang="fr-CH" b="1" dirty="0">
                <a:solidFill>
                  <a:prstClr val="black"/>
                </a:solidFill>
              </a:rPr>
              <a:t>, 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</a:t>
            </a:r>
            <a:r>
              <a:rPr lang="fr-CH" b="1" baseline="-25000" dirty="0">
                <a:solidFill>
                  <a:prstClr val="black"/>
                </a:solidFill>
                <a:sym typeface="Symbol"/>
              </a:rPr>
              <a:t>QED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 (</a:t>
            </a:r>
            <a:r>
              <a:rPr lang="fr-CH" b="1" dirty="0" err="1">
                <a:solidFill>
                  <a:prstClr val="black"/>
                </a:solidFill>
                <a:sym typeface="Symbol"/>
              </a:rPr>
              <a:t>m</a:t>
            </a:r>
            <a:r>
              <a:rPr lang="fr-CH" b="1" baseline="-25000" dirty="0" err="1">
                <a:solidFill>
                  <a:prstClr val="black"/>
                </a:solidFill>
                <a:sym typeface="Symbol"/>
              </a:rPr>
              <a:t>z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) </a:t>
            </a:r>
            <a:r>
              <a:rPr lang="fr-CH" b="1" baseline="-25000" dirty="0">
                <a:solidFill>
                  <a:prstClr val="black"/>
                </a:solidFill>
                <a:sym typeface="Symbol"/>
              </a:rPr>
              <a:t>s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 (</a:t>
            </a:r>
            <a:r>
              <a:rPr lang="fr-CH" b="1" dirty="0" err="1" smtClean="0">
                <a:solidFill>
                  <a:prstClr val="black"/>
                </a:solidFill>
                <a:sym typeface="Symbol"/>
              </a:rPr>
              <a:t>m</a:t>
            </a:r>
            <a:r>
              <a:rPr lang="fr-CH" b="1" baseline="-25000" dirty="0" err="1" smtClean="0">
                <a:solidFill>
                  <a:prstClr val="black"/>
                </a:solidFill>
                <a:sym typeface="Symbol"/>
              </a:rPr>
              <a:t>z</a:t>
            </a:r>
            <a:r>
              <a:rPr lang="fr-CH" b="1" baseline="-25000" dirty="0" smtClean="0">
                <a:solidFill>
                  <a:prstClr val="black"/>
                </a:solidFill>
                <a:sym typeface="Symbol"/>
              </a:rPr>
              <a:t>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m</a:t>
            </a:r>
            <a:r>
              <a:rPr lang="fr-CH" b="1" baseline="-25000" dirty="0" smtClean="0">
                <a:solidFill>
                  <a:prstClr val="black"/>
                </a:solidFill>
                <a:sym typeface="Symbol"/>
              </a:rPr>
              <a:t>W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m</a:t>
            </a:r>
            <a:r>
              <a:rPr lang="fr-CH" b="1" baseline="-25000" dirty="0" smtClean="0">
                <a:solidFill>
                  <a:prstClr val="black"/>
                </a:solidFill>
                <a:sym typeface="Symbol"/>
              </a:rPr>
              <a:t>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), </a:t>
            </a:r>
            <a:r>
              <a:rPr lang="fr-CH" b="1" dirty="0" err="1">
                <a:solidFill>
                  <a:prstClr val="black"/>
                </a:solidFill>
                <a:sym typeface="Symbol"/>
              </a:rPr>
              <a:t>Higgs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and 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top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quark </a:t>
            </a:r>
            <a:r>
              <a:rPr lang="fr-CH" b="1" dirty="0" err="1" smtClean="0">
                <a:solidFill>
                  <a:prstClr val="black"/>
                </a:solidFill>
                <a:sym typeface="Symbol"/>
              </a:rPr>
              <a:t>couplings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 </a:t>
            </a:r>
            <a:endParaRPr lang="fr-CH" b="1" dirty="0">
              <a:solidFill>
                <a:prstClr val="black"/>
              </a:solidFill>
              <a:sym typeface="Symbo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  <a:sym typeface="Symbol"/>
              </a:rPr>
              <a:t>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             </a:t>
            </a:r>
            <a:endParaRPr lang="fr-CH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DISCOVER a violation of </a:t>
            </a:r>
            <a:r>
              <a:rPr lang="fr-CH" b="1" dirty="0" err="1">
                <a:solidFill>
                  <a:prstClr val="black"/>
                </a:solidFill>
              </a:rPr>
              <a:t>flavour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conservation or </a:t>
            </a:r>
            <a:r>
              <a:rPr lang="fr-CH" b="1" dirty="0" err="1" smtClean="0">
                <a:solidFill>
                  <a:prstClr val="black"/>
                </a:solidFill>
              </a:rPr>
              <a:t>universality</a:t>
            </a:r>
            <a:endParaRPr lang="fr-CH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          --  ex FCNC  (Z --&gt; 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</a:t>
            </a:r>
            <a:r>
              <a:rPr lang="fr-CH" b="1" dirty="0">
                <a:solidFill>
                  <a:prstClr val="black"/>
                </a:solidFill>
              </a:rPr>
              <a:t> , e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) </a:t>
            </a:r>
            <a:r>
              <a:rPr lang="fr-CH" b="1" dirty="0">
                <a:solidFill>
                  <a:prstClr val="black"/>
                </a:solidFill>
              </a:rPr>
              <a:t> in 5 10</a:t>
            </a:r>
            <a:r>
              <a:rPr lang="fr-CH" b="1" baseline="30000" dirty="0">
                <a:solidFill>
                  <a:prstClr val="black"/>
                </a:solidFill>
              </a:rPr>
              <a:t>12</a:t>
            </a:r>
            <a:r>
              <a:rPr lang="fr-CH" b="1" dirty="0">
                <a:solidFill>
                  <a:prstClr val="black"/>
                </a:solidFill>
              </a:rPr>
              <a:t>  Z </a:t>
            </a:r>
            <a:r>
              <a:rPr lang="fr-CH" b="1" dirty="0" err="1">
                <a:solidFill>
                  <a:prstClr val="black"/>
                </a:solidFill>
              </a:rPr>
              <a:t>decays</a:t>
            </a:r>
            <a:r>
              <a:rPr lang="fr-CH" b="1" dirty="0">
                <a:solidFill>
                  <a:prstClr val="black"/>
                </a:solidFill>
              </a:rPr>
              <a:t>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                   + </a:t>
            </a:r>
            <a:r>
              <a:rPr lang="fr-CH" b="1" dirty="0" err="1">
                <a:solidFill>
                  <a:prstClr val="black"/>
                </a:solidFill>
              </a:rPr>
              <a:t>flavour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physics</a:t>
            </a:r>
            <a:r>
              <a:rPr lang="fr-CH" b="1" dirty="0">
                <a:solidFill>
                  <a:prstClr val="black"/>
                </a:solidFill>
              </a:rPr>
              <a:t> (10</a:t>
            </a:r>
            <a:r>
              <a:rPr lang="fr-CH" b="1" baseline="30000" dirty="0">
                <a:solidFill>
                  <a:prstClr val="black"/>
                </a:solidFill>
              </a:rPr>
              <a:t>12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bb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events</a:t>
            </a:r>
            <a:r>
              <a:rPr lang="fr-CH" b="1" dirty="0">
                <a:solidFill>
                  <a:prstClr val="black"/>
                </a:solidFill>
              </a:rPr>
              <a:t>)     </a:t>
            </a:r>
            <a:r>
              <a:rPr lang="fr-CH" b="1" dirty="0" smtClean="0">
                <a:solidFill>
                  <a:prstClr val="black"/>
                </a:solidFill>
              </a:rPr>
              <a:t>(</a:t>
            </a:r>
            <a:r>
              <a:rPr lang="fr-CH" b="1" dirty="0" err="1" smtClean="0">
                <a:solidFill>
                  <a:prstClr val="black"/>
                </a:solidFill>
              </a:rPr>
              <a:t>B</a:t>
            </a:r>
            <a:r>
              <a:rPr lang="fr-CH" b="1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s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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 etc..)</a:t>
            </a:r>
            <a:r>
              <a:rPr lang="fr-CH" b="1" dirty="0" smtClean="0">
                <a:solidFill>
                  <a:prstClr val="black"/>
                </a:solidFill>
              </a:rPr>
              <a:t>            </a:t>
            </a:r>
            <a:endParaRPr lang="fr-CH" b="1" dirty="0" smtClean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DISCOVER </a:t>
            </a:r>
            <a:r>
              <a:rPr lang="fr-CH" b="1" dirty="0" err="1">
                <a:solidFill>
                  <a:prstClr val="black"/>
                </a:solidFill>
              </a:rPr>
              <a:t>dark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matter</a:t>
            </a:r>
            <a:r>
              <a:rPr lang="fr-CH" b="1" dirty="0">
                <a:solidFill>
                  <a:prstClr val="black"/>
                </a:solidFill>
              </a:rPr>
              <a:t> as «invisible </a:t>
            </a:r>
            <a:r>
              <a:rPr lang="fr-CH" b="1" dirty="0" err="1">
                <a:solidFill>
                  <a:prstClr val="black"/>
                </a:solidFill>
              </a:rPr>
              <a:t>decay</a:t>
            </a:r>
            <a:r>
              <a:rPr lang="fr-CH" b="1" dirty="0">
                <a:solidFill>
                  <a:prstClr val="black"/>
                </a:solidFill>
              </a:rPr>
              <a:t>» of H or Z  </a:t>
            </a:r>
            <a:r>
              <a:rPr lang="fr-CH" b="1" dirty="0" smtClean="0">
                <a:solidFill>
                  <a:prstClr val="black"/>
                </a:solidFill>
              </a:rPr>
              <a:t>or in LHC </a:t>
            </a:r>
            <a:r>
              <a:rPr lang="fr-CH" b="1" dirty="0" err="1" smtClean="0">
                <a:solidFill>
                  <a:prstClr val="black"/>
                </a:solidFill>
              </a:rPr>
              <a:t>loopholes</a:t>
            </a:r>
            <a:r>
              <a:rPr lang="fr-CH" b="1" dirty="0" smtClean="0">
                <a:solidFill>
                  <a:prstClr val="black"/>
                </a:solidFill>
              </a:rPr>
              <a:t>.  </a:t>
            </a:r>
            <a:endParaRPr lang="fr-CH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DISCOVER </a:t>
            </a:r>
            <a:r>
              <a:rPr lang="fr-CH" b="1" dirty="0" err="1">
                <a:solidFill>
                  <a:prstClr val="black"/>
                </a:solidFill>
              </a:rPr>
              <a:t>very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weakly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coupled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particle</a:t>
            </a:r>
            <a:r>
              <a:rPr lang="fr-CH" b="1" dirty="0">
                <a:solidFill>
                  <a:prstClr val="black"/>
                </a:solidFill>
              </a:rPr>
              <a:t> in 5-100 </a:t>
            </a:r>
            <a:r>
              <a:rPr lang="fr-CH" b="1" dirty="0" err="1">
                <a:solidFill>
                  <a:prstClr val="black"/>
                </a:solidFill>
              </a:rPr>
              <a:t>GeV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energy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err="1">
                <a:solidFill>
                  <a:prstClr val="black"/>
                </a:solidFill>
              </a:rPr>
              <a:t>scale</a:t>
            </a:r>
            <a:r>
              <a:rPr lang="fr-CH" b="1" dirty="0">
                <a:solidFill>
                  <a:prstClr val="black"/>
                </a:solidFill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                   </a:t>
            </a:r>
            <a:r>
              <a:rPr lang="fr-CH" b="1" dirty="0" err="1">
                <a:solidFill>
                  <a:prstClr val="black"/>
                </a:solidFill>
              </a:rPr>
              <a:t>such</a:t>
            </a:r>
            <a:r>
              <a:rPr lang="fr-CH" b="1" dirty="0">
                <a:solidFill>
                  <a:prstClr val="black"/>
                </a:solidFill>
              </a:rPr>
              <a:t> as: Right-</a:t>
            </a:r>
            <a:r>
              <a:rPr lang="fr-CH" b="1" dirty="0" err="1">
                <a:solidFill>
                  <a:prstClr val="black"/>
                </a:solidFill>
              </a:rPr>
              <a:t>Handed</a:t>
            </a:r>
            <a:r>
              <a:rPr lang="fr-CH" b="1" dirty="0">
                <a:solidFill>
                  <a:prstClr val="black"/>
                </a:solidFill>
              </a:rPr>
              <a:t> neutrinos,  </a:t>
            </a:r>
            <a:r>
              <a:rPr lang="fr-CH" b="1" dirty="0" err="1">
                <a:solidFill>
                  <a:prstClr val="black"/>
                </a:solidFill>
              </a:rPr>
              <a:t>Dark</a:t>
            </a:r>
            <a:r>
              <a:rPr lang="fr-CH" b="1" dirty="0">
                <a:solidFill>
                  <a:prstClr val="black"/>
                </a:solidFill>
              </a:rPr>
              <a:t> Photons etc</a:t>
            </a:r>
            <a:r>
              <a:rPr lang="fr-CH" b="1" dirty="0" smtClean="0">
                <a:solidFill>
                  <a:prstClr val="black"/>
                </a:solidFill>
              </a:rPr>
              <a:t>…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+ an </a:t>
            </a:r>
            <a:r>
              <a:rPr lang="fr-CH" b="1" dirty="0" err="1" smtClean="0">
                <a:solidFill>
                  <a:prstClr val="black"/>
                </a:solidFill>
              </a:rPr>
              <a:t>enormous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amount</a:t>
            </a:r>
            <a:r>
              <a:rPr lang="fr-CH" b="1" dirty="0" smtClean="0">
                <a:solidFill>
                  <a:prstClr val="black"/>
                </a:solidFill>
              </a:rPr>
              <a:t> of clean, </a:t>
            </a:r>
            <a:r>
              <a:rPr lang="fr-CH" b="1" dirty="0" err="1" smtClean="0">
                <a:solidFill>
                  <a:prstClr val="black"/>
                </a:solidFill>
              </a:rPr>
              <a:t>unambiguous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work</a:t>
            </a:r>
            <a:r>
              <a:rPr lang="fr-CH" b="1" dirty="0" smtClean="0">
                <a:solidFill>
                  <a:prstClr val="black"/>
                </a:solidFill>
              </a:rPr>
              <a:t> on QCD etc….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NB the «Z </a:t>
            </a:r>
            <a:r>
              <a:rPr lang="fr-CH" b="1" dirty="0" err="1" smtClean="0">
                <a:solidFill>
                  <a:prstClr val="black"/>
                </a:solidFill>
              </a:rPr>
              <a:t>factory</a:t>
            </a:r>
            <a:r>
              <a:rPr lang="fr-CH" b="1" dirty="0" smtClean="0">
                <a:solidFill>
                  <a:prstClr val="black"/>
                </a:solidFill>
              </a:rPr>
              <a:t>» </a:t>
            </a:r>
            <a:r>
              <a:rPr lang="fr-CH" b="1" dirty="0" err="1" smtClean="0">
                <a:solidFill>
                  <a:prstClr val="black"/>
                </a:solidFill>
              </a:rPr>
              <a:t>plays</a:t>
            </a:r>
            <a:r>
              <a:rPr lang="fr-CH" b="1" dirty="0" smtClean="0">
                <a:solidFill>
                  <a:prstClr val="black"/>
                </a:solidFill>
              </a:rPr>
              <a:t> an important </a:t>
            </a:r>
            <a:r>
              <a:rPr lang="fr-CH" b="1" dirty="0" err="1" smtClean="0">
                <a:solidFill>
                  <a:prstClr val="black"/>
                </a:solidFill>
              </a:rPr>
              <a:t>role</a:t>
            </a:r>
            <a:r>
              <a:rPr lang="fr-CH" b="1" dirty="0" smtClean="0">
                <a:solidFill>
                  <a:prstClr val="black"/>
                </a:solidFill>
              </a:rPr>
              <a:t> in the ‘</a:t>
            </a:r>
            <a:r>
              <a:rPr lang="fr-CH" b="1" dirty="0" err="1" smtClean="0">
                <a:solidFill>
                  <a:prstClr val="black"/>
                </a:solidFill>
              </a:rPr>
              <a:t>discovery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potential</a:t>
            </a:r>
            <a:r>
              <a:rPr lang="fr-CH" b="1" dirty="0" smtClean="0">
                <a:solidFill>
                  <a:prstClr val="black"/>
                </a:solidFill>
              </a:rPr>
              <a:t>’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                               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en-GB" dirty="0"/>
              <a:t>“First Look at the Physics Case of TLEP”, JHEP 1401 (2014) </a:t>
            </a:r>
            <a:r>
              <a:rPr lang="en-GB" dirty="0" smtClean="0"/>
              <a:t>164</a:t>
            </a:r>
            <a:r>
              <a:rPr lang="fr-CH" b="1" dirty="0" smtClean="0">
                <a:solidFill>
                  <a:prstClr val="black"/>
                </a:solidFill>
              </a:rPr>
              <a:t>, 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b="1" dirty="0" smtClean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                                       </a:t>
            </a:r>
            <a:endParaRPr lang="fr-CH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50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E6C92-8E15-49DD-BC9E-4A127443613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11/08/2017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47419" y="2551845"/>
            <a:ext cx="1849161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4000" b="1" dirty="0" smtClean="0"/>
              <a:t>100 </a:t>
            </a:r>
            <a:r>
              <a:rPr lang="fr-CH" sz="4000" b="1" dirty="0" err="1" smtClean="0"/>
              <a:t>TeV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252645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3"/>
          <a:stretch/>
        </p:blipFill>
        <p:spPr>
          <a:xfrm>
            <a:off x="4427984" y="933276"/>
            <a:ext cx="4896000" cy="51849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" y="9946"/>
            <a:ext cx="9143999" cy="92333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kern="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The Future </a:t>
            </a:r>
            <a: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Calibri" pitchFamily="34" charset="0"/>
              </a:rPr>
              <a:t>Circular Colliders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Calibri" pitchFamily="34" charset="0"/>
              </a:rPr>
              <a:t>CDR and cost review for the next ESU (2018)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972679"/>
            <a:ext cx="4644008" cy="51398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sz="2000" b="1" kern="0" dirty="0" smtClean="0">
                <a:latin typeface="Arial"/>
                <a:cs typeface="Calibri" pitchFamily="34" charset="0"/>
              </a:rPr>
              <a:t>International collaboration to </a:t>
            </a:r>
            <a:r>
              <a:rPr lang="en-US" sz="2000" b="1" kern="0" dirty="0" smtClean="0">
                <a:latin typeface="Arial"/>
                <a:cs typeface="Calibri" pitchFamily="34" charset="0"/>
              </a:rPr>
              <a:t>Study </a:t>
            </a:r>
            <a:r>
              <a:rPr lang="en-US" sz="2000" b="1" kern="0" dirty="0" smtClean="0">
                <a:latin typeface="Arial"/>
                <a:cs typeface="Calibri" pitchFamily="34" charset="0"/>
              </a:rPr>
              <a:t>Colliders </a:t>
            </a:r>
            <a:r>
              <a:rPr lang="en-US" sz="2000" b="1" kern="0" dirty="0" smtClean="0">
                <a:latin typeface="Arial"/>
                <a:cs typeface="Calibri" pitchFamily="34" charset="0"/>
              </a:rPr>
              <a:t>fitting in a </a:t>
            </a:r>
            <a:r>
              <a:rPr lang="en-US" sz="2000" b="1" kern="0" dirty="0" smtClean="0">
                <a:latin typeface="Arial"/>
                <a:cs typeface="Calibri" pitchFamily="34" charset="0"/>
              </a:rPr>
              <a:t>new </a:t>
            </a:r>
            <a:r>
              <a:rPr lang="en-US" sz="2000" b="1" kern="0" dirty="0" smtClean="0">
                <a:latin typeface="Arial"/>
                <a:cs typeface="Calibri" pitchFamily="34" charset="0"/>
              </a:rPr>
              <a:t>~100 km </a:t>
            </a:r>
            <a:r>
              <a:rPr lang="en-US" sz="2000" b="1" kern="0" dirty="0" smtClean="0">
                <a:latin typeface="Arial"/>
                <a:cs typeface="Calibri" pitchFamily="34" charset="0"/>
              </a:rPr>
              <a:t>infrastructure, fitting in the </a:t>
            </a:r>
            <a:r>
              <a:rPr lang="en-US" sz="2000" b="1" i="1" kern="0" dirty="0" err="1" smtClean="0">
                <a:latin typeface="Arial"/>
                <a:cs typeface="Calibri" pitchFamily="34" charset="0"/>
              </a:rPr>
              <a:t>Genevois</a:t>
            </a:r>
            <a:endParaRPr lang="en-US" sz="2000" b="1" i="1" kern="0" dirty="0" smtClean="0">
              <a:latin typeface="Arial"/>
              <a:cs typeface="Calibri" pitchFamily="34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i="1" kern="0" dirty="0" smtClean="0">
                <a:solidFill>
                  <a:srgbClr val="C00000"/>
                </a:solidFill>
                <a:latin typeface="Arial"/>
                <a:cs typeface="Calibri" pitchFamily="34" charset="0"/>
              </a:rPr>
              <a:t>Ultimate goal: </a:t>
            </a:r>
            <a:br>
              <a:rPr lang="en-US" sz="2000" b="1" i="1" kern="0" dirty="0" smtClean="0">
                <a:solidFill>
                  <a:srgbClr val="C00000"/>
                </a:solidFill>
                <a:latin typeface="Arial"/>
                <a:cs typeface="Calibri" pitchFamily="34" charset="0"/>
              </a:rPr>
            </a:br>
            <a:r>
              <a:rPr lang="en-US" sz="2000" b="1" i="1" kern="0" dirty="0" smtClean="0">
                <a:solidFill>
                  <a:srgbClr val="C00000"/>
                </a:solidFill>
                <a:latin typeface="Arial"/>
                <a:cs typeface="Calibri" pitchFamily="34" charset="0"/>
              </a:rPr>
              <a:t>100 </a:t>
            </a:r>
            <a:r>
              <a:rPr lang="en-US" sz="2000" b="1" i="1" kern="0" dirty="0" err="1" smtClean="0">
                <a:solidFill>
                  <a:srgbClr val="C00000"/>
                </a:solidFill>
                <a:latin typeface="Arial"/>
                <a:cs typeface="Calibri" pitchFamily="34" charset="0"/>
              </a:rPr>
              <a:t>TeV</a:t>
            </a:r>
            <a:r>
              <a:rPr lang="en-US" sz="2000" b="1" i="1" kern="0" dirty="0" smtClean="0">
                <a:solidFill>
                  <a:srgbClr val="C00000"/>
                </a:solidFill>
                <a:latin typeface="Arial"/>
                <a:cs typeface="Calibri" pitchFamily="34" charset="0"/>
              </a:rPr>
              <a:t> pp</a:t>
            </a:r>
            <a:r>
              <a:rPr lang="en-US" sz="2000" b="1" kern="0" dirty="0" smtClean="0">
                <a:solidFill>
                  <a:srgbClr val="C00000"/>
                </a:solidFill>
                <a:latin typeface="Arial"/>
                <a:cs typeface="Calibri" pitchFamily="34" charset="0"/>
              </a:rPr>
              <a:t>-collider </a:t>
            </a:r>
            <a:r>
              <a:rPr lang="en-US" sz="2000" b="1" kern="0" dirty="0" smtClean="0">
                <a:solidFill>
                  <a:srgbClr val="C00000"/>
                </a:solidFill>
                <a:latin typeface="Arial"/>
                <a:cs typeface="Calibri" pitchFamily="34" charset="0"/>
              </a:rPr>
              <a:t>(</a:t>
            </a:r>
            <a:r>
              <a:rPr lang="en-US" sz="2000" b="1" i="1" kern="0" dirty="0" smtClean="0">
                <a:solidFill>
                  <a:srgbClr val="C00000"/>
                </a:solidFill>
                <a:latin typeface="Arial"/>
                <a:cs typeface="Calibri" pitchFamily="34" charset="0"/>
              </a:rPr>
              <a:t>FCC-</a:t>
            </a:r>
            <a:r>
              <a:rPr lang="en-US" sz="2000" b="1" i="1" kern="0" dirty="0" err="1" smtClean="0">
                <a:solidFill>
                  <a:srgbClr val="C00000"/>
                </a:solidFill>
                <a:latin typeface="Arial"/>
                <a:cs typeface="Calibri" pitchFamily="34" charset="0"/>
              </a:rPr>
              <a:t>hh</a:t>
            </a:r>
            <a:r>
              <a:rPr lang="en-US" sz="2000" b="1" kern="0" dirty="0" smtClean="0">
                <a:solidFill>
                  <a:srgbClr val="C00000"/>
                </a:solidFill>
                <a:latin typeface="Arial"/>
                <a:cs typeface="Calibri" pitchFamily="34" charset="0"/>
              </a:rPr>
              <a:t>) </a:t>
            </a:r>
          </a:p>
          <a:p>
            <a:pPr>
              <a:spcBef>
                <a:spcPts val="1200"/>
              </a:spcBef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Arial"/>
                <a:cs typeface="Calibri" pitchFamily="34" charset="0"/>
                <a:sym typeface="Wingdings" panose="05000000000000000000" pitchFamily="2" charset="2"/>
              </a:rPr>
              <a:t> </a:t>
            </a:r>
            <a:r>
              <a:rPr lang="en-US" sz="2000" kern="0" dirty="0" smtClean="0">
                <a:solidFill>
                  <a:srgbClr val="FF0000"/>
                </a:solidFill>
                <a:latin typeface="Arial"/>
                <a:cs typeface="Calibri" pitchFamily="34" charset="0"/>
              </a:rPr>
              <a:t>defining </a:t>
            </a:r>
            <a:r>
              <a:rPr lang="en-US" sz="2000" kern="0" dirty="0" smtClean="0">
                <a:solidFill>
                  <a:srgbClr val="FF0000"/>
                </a:solidFill>
                <a:latin typeface="Arial"/>
                <a:cs typeface="Calibri" pitchFamily="34" charset="0"/>
              </a:rPr>
              <a:t>infrastructure requirements </a:t>
            </a:r>
            <a:endParaRPr lang="en-US" sz="2000" b="1" i="1" kern="0" dirty="0" smtClean="0">
              <a:solidFill>
                <a:srgbClr val="0000FF"/>
              </a:solidFill>
              <a:latin typeface="Arial"/>
              <a:cs typeface="Calibri" pitchFamily="34" charset="0"/>
            </a:endParaRPr>
          </a:p>
          <a:p>
            <a:pPr>
              <a:spcBef>
                <a:spcPts val="1200"/>
              </a:spcBef>
              <a:defRPr/>
            </a:pPr>
            <a:r>
              <a:rPr lang="en-US" sz="2000" b="1" i="1" kern="0" dirty="0" smtClean="0">
                <a:solidFill>
                  <a:srgbClr val="0000FF"/>
                </a:solidFill>
                <a:latin typeface="Arial"/>
                <a:cs typeface="Calibri" pitchFamily="34" charset="0"/>
              </a:rPr>
              <a:t>Possible first steps: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i="1" kern="0" dirty="0" err="1" smtClean="0">
                <a:solidFill>
                  <a:srgbClr val="0000FF"/>
                </a:solidFill>
                <a:latin typeface="Arial"/>
                <a:cs typeface="Calibri" pitchFamily="34" charset="0"/>
              </a:rPr>
              <a:t>e</a:t>
            </a:r>
            <a:r>
              <a:rPr lang="en-US" sz="2000" b="1" kern="0" baseline="30000" dirty="0" err="1" smtClean="0">
                <a:solidFill>
                  <a:srgbClr val="0000FF"/>
                </a:solidFill>
                <a:latin typeface="Arial"/>
                <a:cs typeface="Calibri" pitchFamily="34" charset="0"/>
              </a:rPr>
              <a:t>+</a:t>
            </a:r>
            <a:r>
              <a:rPr lang="en-US" sz="2000" b="1" i="1" kern="0" dirty="0" err="1" smtClean="0">
                <a:solidFill>
                  <a:srgbClr val="0000FF"/>
                </a:solidFill>
                <a:latin typeface="Arial"/>
                <a:cs typeface="Calibri" pitchFamily="34" charset="0"/>
              </a:rPr>
              <a:t>e</a:t>
            </a:r>
            <a:r>
              <a:rPr lang="en-US" sz="2000" b="1" kern="0" baseline="30000" dirty="0" smtClean="0">
                <a:solidFill>
                  <a:srgbClr val="0000FF"/>
                </a:solidFill>
                <a:latin typeface="Arial"/>
                <a:cs typeface="Calibri" pitchFamily="34" charset="0"/>
              </a:rPr>
              <a:t>-</a:t>
            </a:r>
            <a:r>
              <a:rPr lang="en-US" sz="2000" b="1" kern="0" dirty="0" smtClean="0">
                <a:solidFill>
                  <a:srgbClr val="0000FF"/>
                </a:solidFill>
                <a:latin typeface="Arial"/>
                <a:cs typeface="Calibri" pitchFamily="34" charset="0"/>
              </a:rPr>
              <a:t> </a:t>
            </a:r>
            <a:r>
              <a:rPr lang="en-US" sz="2000" b="1" kern="0" dirty="0">
                <a:solidFill>
                  <a:srgbClr val="0000FF"/>
                </a:solidFill>
                <a:latin typeface="Arial"/>
                <a:cs typeface="Calibri" pitchFamily="34" charset="0"/>
              </a:rPr>
              <a:t>collider </a:t>
            </a:r>
            <a:r>
              <a:rPr lang="en-US" sz="2000" b="1" kern="0" dirty="0" smtClean="0">
                <a:solidFill>
                  <a:srgbClr val="0000FF"/>
                </a:solidFill>
                <a:latin typeface="Arial"/>
                <a:cs typeface="Calibri" pitchFamily="34" charset="0"/>
              </a:rPr>
              <a:t>(</a:t>
            </a:r>
            <a:r>
              <a:rPr lang="en-US" sz="2000" b="1" i="1" kern="0" dirty="0" smtClean="0">
                <a:solidFill>
                  <a:srgbClr val="0000FF"/>
                </a:solidFill>
                <a:latin typeface="Arial"/>
                <a:cs typeface="Calibri" pitchFamily="34" charset="0"/>
              </a:rPr>
              <a:t>FCC-</a:t>
            </a:r>
            <a:r>
              <a:rPr lang="en-US" sz="2000" b="1" i="1" kern="0" dirty="0" err="1" smtClean="0">
                <a:solidFill>
                  <a:srgbClr val="0000FF"/>
                </a:solidFill>
                <a:latin typeface="Arial"/>
                <a:cs typeface="Calibri" pitchFamily="34" charset="0"/>
              </a:rPr>
              <a:t>ee</a:t>
            </a:r>
            <a:r>
              <a:rPr lang="en-US" sz="2000" b="1" kern="0" dirty="0" smtClean="0">
                <a:solidFill>
                  <a:srgbClr val="0000FF"/>
                </a:solidFill>
                <a:latin typeface="Arial"/>
                <a:cs typeface="Calibri" pitchFamily="34" charset="0"/>
              </a:rPr>
              <a:t>) </a:t>
            </a:r>
            <a:r>
              <a:rPr lang="en-US" sz="2000" b="1" kern="0" dirty="0">
                <a:solidFill>
                  <a:srgbClr val="0000FF"/>
                </a:solidFill>
                <a:latin typeface="Arial"/>
                <a:cs typeface="Calibri" pitchFamily="34" charset="0"/>
              </a:rPr>
              <a:t/>
            </a:r>
            <a:br>
              <a:rPr lang="en-US" sz="2000" b="1" kern="0" dirty="0">
                <a:solidFill>
                  <a:srgbClr val="0000FF"/>
                </a:solidFill>
                <a:latin typeface="Arial"/>
                <a:cs typeface="Calibri" pitchFamily="34" charset="0"/>
              </a:rPr>
            </a:br>
            <a:r>
              <a:rPr lang="en-US" b="1" kern="0" dirty="0" smtClean="0">
                <a:solidFill>
                  <a:srgbClr val="0000FF"/>
                </a:solidFill>
                <a:latin typeface="Arial"/>
                <a:cs typeface="Calibri" pitchFamily="34" charset="0"/>
              </a:rPr>
              <a:t>High </a:t>
            </a:r>
            <a:r>
              <a:rPr lang="en-US" b="1" kern="0" dirty="0" err="1" smtClean="0">
                <a:solidFill>
                  <a:srgbClr val="0000FF"/>
                </a:solidFill>
                <a:latin typeface="Arial"/>
                <a:cs typeface="Calibri" pitchFamily="34" charset="0"/>
              </a:rPr>
              <a:t>Lumi</a:t>
            </a:r>
            <a:r>
              <a:rPr lang="en-US" b="1" kern="0" dirty="0" smtClean="0">
                <a:solidFill>
                  <a:srgbClr val="0000FF"/>
                </a:solidFill>
                <a:latin typeface="Arial"/>
                <a:cs typeface="Calibri" pitchFamily="34" charset="0"/>
              </a:rPr>
              <a:t>, E</a:t>
            </a:r>
            <a:r>
              <a:rPr lang="en-US" b="1" kern="0" baseline="-25000" dirty="0" smtClean="0">
                <a:solidFill>
                  <a:srgbClr val="0000FF"/>
                </a:solidFill>
                <a:latin typeface="Arial"/>
                <a:cs typeface="Calibri" pitchFamily="34" charset="0"/>
              </a:rPr>
              <a:t>CM</a:t>
            </a:r>
            <a:r>
              <a:rPr lang="en-US" b="1" kern="0" dirty="0" smtClean="0">
                <a:solidFill>
                  <a:srgbClr val="0000FF"/>
                </a:solidFill>
                <a:latin typeface="Arial"/>
                <a:cs typeface="Calibri" pitchFamily="34" charset="0"/>
              </a:rPr>
              <a:t> =90-400 GeV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i="1" kern="0" dirty="0" smtClean="0">
                <a:solidFill>
                  <a:srgbClr val="0000FF"/>
                </a:solidFill>
                <a:latin typeface="Arial"/>
                <a:cs typeface="Calibri" pitchFamily="34" charset="0"/>
              </a:rPr>
              <a:t>HE-LHC</a:t>
            </a:r>
            <a:r>
              <a:rPr lang="en-US" sz="2000" i="1" kern="0" dirty="0" smtClean="0">
                <a:solidFill>
                  <a:srgbClr val="0000FF"/>
                </a:solidFill>
                <a:latin typeface="Arial"/>
                <a:cs typeface="Calibri" pitchFamily="34" charset="0"/>
              </a:rPr>
              <a:t> </a:t>
            </a:r>
            <a:r>
              <a:rPr lang="en-US" sz="2000" kern="0" dirty="0" smtClean="0">
                <a:solidFill>
                  <a:srgbClr val="0000FF"/>
                </a:solidFill>
                <a:latin typeface="Arial"/>
                <a:cs typeface="Calibri" pitchFamily="34" charset="0"/>
              </a:rPr>
              <a:t> </a:t>
            </a:r>
            <a:r>
              <a:rPr lang="en-US" sz="2000" b="1" kern="0" dirty="0" smtClean="0">
                <a:solidFill>
                  <a:srgbClr val="0000FF"/>
                </a:solidFill>
                <a:latin typeface="Arial"/>
                <a:cs typeface="Calibri" pitchFamily="34" charset="0"/>
              </a:rPr>
              <a:t>16T </a:t>
            </a:r>
            <a:r>
              <a:rPr lang="en-US" sz="2000" b="1" kern="0" dirty="0" smtClean="0">
                <a:solidFill>
                  <a:srgbClr val="0000FF"/>
                </a:solidFill>
                <a:latin typeface="Arial"/>
                <a:cs typeface="Calibri" pitchFamily="34" charset="0"/>
                <a:sym typeface="Symbol"/>
              </a:rPr>
              <a:t></a:t>
            </a:r>
            <a:r>
              <a:rPr lang="en-US" sz="2000" b="1" kern="0" dirty="0" smtClean="0">
                <a:solidFill>
                  <a:srgbClr val="0000FF"/>
                </a:solidFill>
                <a:latin typeface="Arial"/>
                <a:cs typeface="Calibri" pitchFamily="34" charset="0"/>
                <a:sym typeface="Wingdings" panose="05000000000000000000" pitchFamily="2" charset="2"/>
              </a:rPr>
              <a:t> </a:t>
            </a:r>
            <a:r>
              <a:rPr lang="en-US" sz="2000" b="1" kern="0" dirty="0" smtClean="0">
                <a:solidFill>
                  <a:srgbClr val="0000FF"/>
                </a:solidFill>
                <a:latin typeface="Arial"/>
                <a:cs typeface="Calibri" pitchFamily="34" charset="0"/>
                <a:sym typeface="Wingdings" panose="05000000000000000000" pitchFamily="2" charset="2"/>
              </a:rPr>
              <a:t>28 </a:t>
            </a:r>
            <a:r>
              <a:rPr lang="en-US" sz="2000" b="1" kern="0" dirty="0" err="1" smtClean="0">
                <a:solidFill>
                  <a:srgbClr val="0000FF"/>
                </a:solidFill>
                <a:latin typeface="Arial"/>
                <a:cs typeface="Calibri" pitchFamily="34" charset="0"/>
                <a:sym typeface="Wingdings" panose="05000000000000000000" pitchFamily="2" charset="2"/>
              </a:rPr>
              <a:t>TeV</a:t>
            </a:r>
            <a:r>
              <a:rPr lang="en-US" sz="2000" b="1" kern="0" dirty="0" smtClean="0">
                <a:solidFill>
                  <a:srgbClr val="0000FF"/>
                </a:solidFill>
                <a:latin typeface="Arial"/>
                <a:cs typeface="Calibri" pitchFamily="34" charset="0"/>
                <a:sym typeface="Wingdings" panose="05000000000000000000" pitchFamily="2" charset="2"/>
              </a:rPr>
              <a:t> </a:t>
            </a:r>
            <a:br>
              <a:rPr lang="en-US" sz="2000" b="1" kern="0" dirty="0" smtClean="0">
                <a:solidFill>
                  <a:srgbClr val="0000FF"/>
                </a:solidFill>
                <a:latin typeface="Arial"/>
                <a:cs typeface="Calibri" pitchFamily="34" charset="0"/>
                <a:sym typeface="Wingdings" panose="05000000000000000000" pitchFamily="2" charset="2"/>
              </a:rPr>
            </a:br>
            <a:r>
              <a:rPr lang="en-US" sz="2000" b="1" kern="0" dirty="0" smtClean="0">
                <a:solidFill>
                  <a:srgbClr val="0000FF"/>
                </a:solidFill>
                <a:latin typeface="Arial"/>
                <a:cs typeface="Calibri" pitchFamily="34" charset="0"/>
                <a:sym typeface="Wingdings" panose="05000000000000000000" pitchFamily="2" charset="2"/>
              </a:rPr>
              <a:t>in LEP/LHC tunnel</a:t>
            </a:r>
          </a:p>
          <a:p>
            <a:pPr>
              <a:spcBef>
                <a:spcPts val="1200"/>
              </a:spcBef>
              <a:defRPr/>
            </a:pPr>
            <a:r>
              <a:rPr lang="en-US" sz="2000" b="1" kern="0" dirty="0" smtClean="0">
                <a:solidFill>
                  <a:schemeClr val="accent5">
                    <a:lumMod val="75000"/>
                  </a:schemeClr>
                </a:solidFill>
                <a:latin typeface="Arial"/>
                <a:cs typeface="Calibri" pitchFamily="34" charset="0"/>
                <a:sym typeface="Wingdings" panose="05000000000000000000" pitchFamily="2" charset="2"/>
              </a:rPr>
              <a:t>Possible add-on:</a:t>
            </a:r>
            <a:endParaRPr lang="en-US" sz="2000" b="1" kern="0" dirty="0" smtClean="0">
              <a:solidFill>
                <a:schemeClr val="accent5">
                  <a:lumMod val="75000"/>
                </a:schemeClr>
              </a:solidFill>
              <a:latin typeface="Arial"/>
              <a:cs typeface="Calibri" pitchFamily="34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1" i="1" kern="0" dirty="0" smtClean="0">
                <a:solidFill>
                  <a:schemeClr val="accent5">
                    <a:lumMod val="75000"/>
                  </a:schemeClr>
                </a:solidFill>
                <a:latin typeface="Arial"/>
                <a:cs typeface="Calibri" pitchFamily="34" charset="0"/>
              </a:rPr>
              <a:t>p-e</a:t>
            </a:r>
            <a:r>
              <a:rPr lang="en-US" sz="2000" b="1" kern="0" dirty="0" smtClean="0">
                <a:solidFill>
                  <a:schemeClr val="accent5">
                    <a:lumMod val="75000"/>
                  </a:schemeClr>
                </a:solidFill>
                <a:latin typeface="Arial"/>
                <a:cs typeface="Calibri" pitchFamily="34" charset="0"/>
              </a:rPr>
              <a:t> (</a:t>
            </a:r>
            <a:r>
              <a:rPr lang="en-US" sz="2000" b="1" i="1" kern="0" dirty="0" smtClean="0">
                <a:solidFill>
                  <a:schemeClr val="accent5">
                    <a:lumMod val="75000"/>
                  </a:schemeClr>
                </a:solidFill>
                <a:latin typeface="Arial"/>
                <a:cs typeface="Calibri" pitchFamily="34" charset="0"/>
              </a:rPr>
              <a:t>FCC-he</a:t>
            </a:r>
            <a:r>
              <a:rPr lang="en-US" sz="2000" b="1" kern="0" dirty="0" smtClean="0">
                <a:solidFill>
                  <a:schemeClr val="accent5">
                    <a:lumMod val="75000"/>
                  </a:schemeClr>
                </a:solidFill>
                <a:latin typeface="Arial"/>
                <a:cs typeface="Calibri" pitchFamily="34" charset="0"/>
              </a:rPr>
              <a:t>) </a:t>
            </a:r>
            <a:r>
              <a:rPr lang="en-US" sz="2000" b="1" kern="0" dirty="0" smtClean="0">
                <a:solidFill>
                  <a:schemeClr val="accent5">
                    <a:lumMod val="75000"/>
                  </a:schemeClr>
                </a:solidFill>
                <a:latin typeface="Arial"/>
                <a:cs typeface="Calibri" pitchFamily="34" charset="0"/>
              </a:rPr>
              <a:t>option</a:t>
            </a:r>
            <a:endParaRPr lang="en-US" sz="2000" b="1" kern="0" dirty="0" smtClean="0">
              <a:solidFill>
                <a:schemeClr val="accent5">
                  <a:lumMod val="75000"/>
                </a:schemeClr>
              </a:solidFill>
              <a:latin typeface="Arial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11760" y="2020778"/>
            <a:ext cx="2088232" cy="400110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B2B2B2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</a:rPr>
              <a:t>~16 T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  <a:sym typeface="Symbol"/>
              </a:rPr>
              <a:t>magnets</a:t>
            </a:r>
            <a:endParaRPr kumimoji="0" lang="fr-CH" sz="20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sym typeface="Symbol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E79D4-7C1C-420B-BCF4-016F0487C0E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09/08/2017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6109975"/>
            <a:ext cx="9289032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b="1" kern="0" dirty="0" smtClean="0">
                <a:latin typeface="Arial"/>
                <a:cs typeface="Calibri" pitchFamily="34" charset="0"/>
              </a:rPr>
              <a:t>From European Strategy </a:t>
            </a:r>
            <a:r>
              <a:rPr lang="en-US" b="1" kern="0" dirty="0">
                <a:latin typeface="Arial"/>
                <a:cs typeface="Calibri" pitchFamily="34" charset="0"/>
              </a:rPr>
              <a:t>in </a:t>
            </a:r>
            <a:r>
              <a:rPr lang="en-US" b="1" kern="0" dirty="0" smtClean="0">
                <a:latin typeface="Arial"/>
                <a:cs typeface="Calibri" pitchFamily="34" charset="0"/>
              </a:rPr>
              <a:t>2013: “ambitious post-LHC accelerator project” </a:t>
            </a:r>
            <a:br>
              <a:rPr lang="en-US" b="1" kern="0" dirty="0" smtClean="0">
                <a:latin typeface="Arial"/>
                <a:cs typeface="Calibri" pitchFamily="34" charset="0"/>
              </a:rPr>
            </a:br>
            <a:r>
              <a:rPr lang="en-US" b="1" kern="0" dirty="0" smtClean="0">
                <a:latin typeface="Arial"/>
                <a:cs typeface="Calibri" pitchFamily="34" charset="0"/>
              </a:rPr>
              <a:t>Study kicked-off </a:t>
            </a:r>
            <a:r>
              <a:rPr lang="en-US" b="1" kern="0" dirty="0">
                <a:latin typeface="Arial"/>
                <a:cs typeface="Calibri" pitchFamily="34" charset="0"/>
              </a:rPr>
              <a:t>in Geneva Feb 2014</a:t>
            </a:r>
          </a:p>
        </p:txBody>
      </p:sp>
    </p:spTree>
    <p:extLst>
      <p:ext uri="{BB962C8B-B14F-4D97-AF65-F5344CB8AC3E}">
        <p14:creationId xmlns:p14="http://schemas.microsoft.com/office/powerpoint/2010/main" val="87300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5372181"/>
              </p:ext>
            </p:extLst>
          </p:nvPr>
        </p:nvGraphicFramePr>
        <p:xfrm>
          <a:off x="107505" y="1034232"/>
          <a:ext cx="8967488" cy="5070943"/>
        </p:xfrm>
        <a:graphic>
          <a:graphicData uri="http://schemas.openxmlformats.org/drawingml/2006/table">
            <a:tbl>
              <a:tblPr firstRow="1" bandRow="1"/>
              <a:tblGrid>
                <a:gridCol w="352294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2060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8140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4120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60133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91879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parameter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FCC-</a:t>
                      </a:r>
                      <a:r>
                        <a:rPr lang="en-GB" sz="2000" b="1" dirty="0" err="1" smtClean="0">
                          <a:solidFill>
                            <a:schemeClr val="bg1"/>
                          </a:solidFill>
                        </a:rPr>
                        <a:t>hh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HE-LHC*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2000" b="1" dirty="0" smtClean="0">
                          <a:solidFill>
                            <a:schemeClr val="bg1"/>
                          </a:solidFill>
                        </a:rPr>
                        <a:t>(HL) LHC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collision energy </a:t>
                      </a:r>
                      <a:r>
                        <a:rPr kumimoji="0" lang="en-GB" sz="1800" b="1" kern="1200" dirty="0" err="1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cms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[</a:t>
                      </a:r>
                      <a:r>
                        <a:rPr kumimoji="0" lang="en-GB" sz="1800" b="1" kern="1200" dirty="0" err="1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TeV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100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&gt;25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14</a:t>
                      </a:r>
                      <a:endParaRPr kumimoji="0" lang="de-AT" sz="18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1093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dipole field [T]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16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16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8.3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55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circumference</a:t>
                      </a:r>
                      <a:r>
                        <a:rPr kumimoji="0" lang="de-AT" sz="1800" b="1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[km]</a:t>
                      </a:r>
                      <a:endParaRPr kumimoji="0" lang="en-GB" sz="1800" b="1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100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27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27</a:t>
                      </a:r>
                      <a:endParaRPr kumimoji="0" lang="de-AT" sz="18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55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# IP</a:t>
                      </a: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2 main &amp; 2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2 &amp; 2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2 &amp; 2</a:t>
                      </a:r>
                      <a:endParaRPr kumimoji="0" lang="de-AT" sz="1800" b="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15528">
                <a:tc>
                  <a:txBody>
                    <a:bodyPr/>
                    <a:lstStyle/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beam current [A]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0.5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1.12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(1.12) 0.58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bunch intensity  [10</a:t>
                      </a:r>
                      <a:r>
                        <a:rPr kumimoji="0" lang="en-GB" sz="1800" b="1" kern="1200" baseline="300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1 (0.2)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2.2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(2.2) 1.15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bunch spacing  [ns]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25 (5)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beta* 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[m]</a:t>
                      </a: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de-AT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1.1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de-AT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0.3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0.25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(0.15) 0.55</a:t>
                      </a:r>
                      <a:endParaRPr kumimoji="0" lang="en-GB" sz="1800" b="0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7552864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luminosity/IP [10</a:t>
                      </a:r>
                      <a:r>
                        <a:rPr kumimoji="0" lang="en-GB" sz="1800" b="1" kern="1200" baseline="300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34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cm</a:t>
                      </a:r>
                      <a:r>
                        <a:rPr kumimoji="0" lang="en-GB" sz="1800" b="1" kern="1200" baseline="300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-2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en-GB" sz="1800" b="1" kern="1200" baseline="300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-1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20 - 30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&gt;25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(5)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events/bunch crossing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170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&lt;1020 (204)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850</a:t>
                      </a:r>
                      <a:endParaRPr kumimoji="0" lang="en-GB" sz="18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(135) 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stored energy/beam [GJ]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8.4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1.2</a:t>
                      </a:r>
                      <a:endParaRPr kumimoji="0" lang="en-GB" sz="18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(0.7) 0.36</a:t>
                      </a:r>
                      <a:endParaRPr kumimoji="0" lang="en-GB" sz="1800" b="0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GB" sz="1800" b="1" kern="1200" dirty="0" err="1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synchrotr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. rad.</a:t>
                      </a:r>
                      <a:r>
                        <a:rPr kumimoji="0" lang="en-GB" sz="1800" b="1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[W/m/beam]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30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3.6</a:t>
                      </a:r>
                      <a:endParaRPr kumimoji="0" lang="en-GB" sz="18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AT" sz="18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(0.35) 0.18</a:t>
                      </a:r>
                      <a:endParaRPr kumimoji="0" lang="en-GB" sz="1800" b="0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918724" y="1293521"/>
            <a:ext cx="8242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*</a:t>
            </a:r>
            <a:r>
              <a:rPr lang="en-GB" sz="1200" dirty="0" smtClean="0">
                <a:solidFill>
                  <a:schemeClr val="bg1"/>
                </a:solidFill>
              </a:rPr>
              <a:t>tentative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H</a:t>
            </a:r>
            <a:r>
              <a:rPr lang="en-US" dirty="0" err="1" smtClean="0"/>
              <a:t>adron</a:t>
            </a:r>
            <a:r>
              <a:rPr lang="en-US" dirty="0" smtClean="0"/>
              <a:t> collider parameters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8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80444-E6F6-4433-B20E-F8CBC7C4ADE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09/08/2017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6309320"/>
            <a:ext cx="7961154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 smtClean="0"/>
              <a:t>Performance </a:t>
            </a:r>
            <a:r>
              <a:rPr lang="fr-CH" dirty="0" err="1" smtClean="0"/>
              <a:t>easier</a:t>
            </a:r>
            <a:r>
              <a:rPr lang="fr-CH" dirty="0" smtClean="0"/>
              <a:t> to </a:t>
            </a:r>
            <a:r>
              <a:rPr lang="fr-CH" dirty="0" err="1" smtClean="0"/>
              <a:t>achieve</a:t>
            </a:r>
            <a:r>
              <a:rPr lang="fr-CH" dirty="0" smtClean="0"/>
              <a:t> </a:t>
            </a:r>
            <a:r>
              <a:rPr lang="fr-CH" dirty="0" err="1" smtClean="0"/>
              <a:t>with</a:t>
            </a:r>
            <a:r>
              <a:rPr lang="fr-CH" dirty="0" smtClean="0"/>
              <a:t> 25 ns second </a:t>
            </a:r>
            <a:r>
              <a:rPr lang="fr-CH" dirty="0" err="1" smtClean="0"/>
              <a:t>spacing</a:t>
            </a:r>
            <a:r>
              <a:rPr lang="fr-CH" dirty="0" smtClean="0"/>
              <a:t>… 5ns </a:t>
            </a:r>
            <a:r>
              <a:rPr lang="fr-CH" dirty="0" err="1" smtClean="0"/>
              <a:t>preferred</a:t>
            </a:r>
            <a:r>
              <a:rPr lang="fr-CH" dirty="0" smtClean="0"/>
              <a:t> by </a:t>
            </a:r>
            <a:r>
              <a:rPr lang="fr-CH" dirty="0" err="1" smtClean="0"/>
              <a:t>expts</a:t>
            </a:r>
            <a:r>
              <a:rPr lang="fr-CH" dirty="0" smtClean="0"/>
              <a:t>!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401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E6C92-8E15-49DD-BC9E-4A127443613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11/08/2017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35"/>
          <a:stretch/>
        </p:blipFill>
        <p:spPr bwMode="auto">
          <a:xfrm>
            <a:off x="59506" y="633935"/>
            <a:ext cx="8933969" cy="4355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59832" y="0"/>
            <a:ext cx="2735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600" b="1" dirty="0" smtClean="0"/>
              <a:t>16 T </a:t>
            </a:r>
            <a:r>
              <a:rPr lang="fr-CH" sz="3600" b="1" dirty="0" err="1" smtClean="0"/>
              <a:t>magnets</a:t>
            </a:r>
            <a:endParaRPr lang="en-GB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236296" y="5229200"/>
            <a:ext cx="1878719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CH" i="1" dirty="0" smtClean="0">
                <a:solidFill>
                  <a:srgbClr val="92D050"/>
                </a:solidFill>
              </a:rPr>
              <a:t>D. </a:t>
            </a:r>
            <a:r>
              <a:rPr lang="fr-CH" i="1" dirty="0" err="1" smtClean="0">
                <a:solidFill>
                  <a:srgbClr val="92D050"/>
                </a:solidFill>
              </a:rPr>
              <a:t>Schulte</a:t>
            </a:r>
            <a:r>
              <a:rPr lang="fr-CH" i="1" dirty="0" smtClean="0">
                <a:solidFill>
                  <a:srgbClr val="92D050"/>
                </a:solidFill>
              </a:rPr>
              <a:t>, EPS’17</a:t>
            </a:r>
            <a:endParaRPr lang="en-GB" i="1" dirty="0">
              <a:solidFill>
                <a:srgbClr val="92D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9345" y="5413866"/>
            <a:ext cx="5092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-- possible </a:t>
            </a:r>
            <a:r>
              <a:rPr lang="fr-CH" dirty="0" err="1" smtClean="0"/>
              <a:t>shorter</a:t>
            </a:r>
            <a:r>
              <a:rPr lang="fr-CH" dirty="0" smtClean="0"/>
              <a:t> </a:t>
            </a:r>
            <a:r>
              <a:rPr lang="fr-CH" dirty="0" err="1" smtClean="0"/>
              <a:t>term</a:t>
            </a:r>
            <a:r>
              <a:rPr lang="fr-CH" dirty="0" smtClean="0"/>
              <a:t> application SCSPS or HE-LHC</a:t>
            </a:r>
          </a:p>
          <a:p>
            <a:r>
              <a:rPr lang="fr-CH" dirty="0" smtClean="0"/>
              <a:t>-- For longer </a:t>
            </a:r>
            <a:r>
              <a:rPr lang="fr-CH" dirty="0" err="1" smtClean="0"/>
              <a:t>timescale</a:t>
            </a:r>
            <a:r>
              <a:rPr lang="fr-CH" dirty="0" smtClean="0"/>
              <a:t> HTS </a:t>
            </a:r>
            <a:r>
              <a:rPr lang="fr-CH" dirty="0" err="1" smtClean="0"/>
              <a:t>is</a:t>
            </a:r>
            <a:r>
              <a:rPr lang="fr-CH" dirty="0" smtClean="0"/>
              <a:t> </a:t>
            </a:r>
            <a:r>
              <a:rPr lang="fr-CH" dirty="0" err="1" smtClean="0"/>
              <a:t>also</a:t>
            </a:r>
            <a:r>
              <a:rPr lang="fr-CH" dirty="0" smtClean="0"/>
              <a:t> </a:t>
            </a:r>
            <a:r>
              <a:rPr lang="fr-CH" dirty="0" err="1" smtClean="0"/>
              <a:t>studied</a:t>
            </a:r>
            <a:r>
              <a:rPr lang="fr-CH" dirty="0" smtClean="0"/>
              <a:t> </a:t>
            </a:r>
            <a:r>
              <a:rPr lang="fr-CH" dirty="0" smtClean="0">
                <a:sym typeface="Wingdings" panose="05000000000000000000" pitchFamily="2" charset="2"/>
              </a:rPr>
              <a:t> 20T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207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9624" y="56426"/>
            <a:ext cx="152535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Title 1"/>
          <p:cNvSpPr txBox="1">
            <a:spLocks/>
          </p:cNvSpPr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kern="0" dirty="0" smtClean="0"/>
              <a:t>      Cryogenic beam vacuum system</a:t>
            </a:r>
            <a:endParaRPr lang="en-US" kern="0" dirty="0"/>
          </a:p>
        </p:txBody>
      </p:sp>
      <p:pic>
        <p:nvPicPr>
          <p:cNvPr id="7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5" y="84885"/>
            <a:ext cx="152535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16024" y="1077840"/>
            <a:ext cx="88924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One of the most critical elements for FCC-</a:t>
            </a:r>
            <a:r>
              <a:rPr lang="en-US" sz="2000" b="1" dirty="0" err="1" smtClean="0"/>
              <a:t>hh</a:t>
            </a: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Absorption of synchrotron radiation at ~50 K for cryogenic efficiency (5 MW total power)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Provision of beam vacuum, suppression of photo-electrons, electron cloud effect, impedance, etc.</a:t>
            </a:r>
            <a:endParaRPr lang="en-US" sz="2000" dirty="0"/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3011643" y="2844586"/>
            <a:ext cx="6102678" cy="87990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dirty="0" smtClean="0"/>
              <a:t>FCC </a:t>
            </a:r>
            <a:r>
              <a:rPr lang="en-GB" b="1" dirty="0" err="1" smtClean="0"/>
              <a:t>Beamscreen</a:t>
            </a:r>
            <a:r>
              <a:rPr lang="en-GB" b="1" dirty="0" smtClean="0"/>
              <a:t> prototype for test at ANKA:</a:t>
            </a:r>
          </a:p>
          <a:p>
            <a:pPr algn="l"/>
            <a:r>
              <a:rPr lang="en-GB" dirty="0" smtClean="0"/>
              <a:t>External copper rings for heat transfer to cooling tubes</a:t>
            </a:r>
          </a:p>
        </p:txBody>
      </p:sp>
      <p:pic>
        <p:nvPicPr>
          <p:cNvPr id="16" name="Picture 2" descr="http://cds.cern.ch/record/2260679/files/DSC_7494.jpg?subformat=icon-144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40" y="3645024"/>
            <a:ext cx="565312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2754995"/>
            <a:ext cx="2899556" cy="3122277"/>
          </a:xfrm>
          <a:prstGeom prst="rect">
            <a:avLst/>
          </a:prstGeom>
        </p:spPr>
      </p:pic>
      <p:cxnSp>
        <p:nvCxnSpPr>
          <p:cNvPr id="46" name="Straight Arrow Connector 45"/>
          <p:cNvCxnSpPr/>
          <p:nvPr/>
        </p:nvCxnSpPr>
        <p:spPr>
          <a:xfrm flipH="1" flipV="1">
            <a:off x="743444" y="4193953"/>
            <a:ext cx="912233" cy="95631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743442" y="4316134"/>
            <a:ext cx="912234" cy="144016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743443" y="3518991"/>
            <a:ext cx="159980" cy="648408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757938" y="4458995"/>
            <a:ext cx="87648" cy="488766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0116" y="188643"/>
            <a:ext cx="994382" cy="637075"/>
          </a:xfrm>
          <a:prstGeom prst="rect">
            <a:avLst/>
          </a:prstGeom>
          <a:solidFill>
            <a:srgbClr val="0C377B"/>
          </a:solidFill>
        </p:spPr>
      </p:pic>
    </p:spTree>
    <p:extLst>
      <p:ext uri="{BB962C8B-B14F-4D97-AF65-F5344CB8AC3E}">
        <p14:creationId xmlns:p14="http://schemas.microsoft.com/office/powerpoint/2010/main" val="318094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16" y="-171400"/>
            <a:ext cx="8293100" cy="620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6309320"/>
            <a:ext cx="5481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/>
              <a:t>S</a:t>
            </a:r>
            <a:r>
              <a:rPr lang="fr-CH" dirty="0" err="1" smtClean="0"/>
              <a:t>olenoids</a:t>
            </a:r>
            <a:r>
              <a:rPr lang="fr-CH" dirty="0" smtClean="0"/>
              <a:t> in Central *and* </a:t>
            </a:r>
            <a:r>
              <a:rPr lang="fr-CH" dirty="0" err="1" smtClean="0"/>
              <a:t>forward</a:t>
            </a:r>
            <a:r>
              <a:rPr lang="fr-CH" dirty="0" smtClean="0"/>
              <a:t> areas no flux return.  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63" t="23914" r="1" b="21248"/>
          <a:stretch/>
        </p:blipFill>
        <p:spPr bwMode="auto">
          <a:xfrm>
            <a:off x="6300192" y="4941168"/>
            <a:ext cx="2863850" cy="2597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937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206" y="260648"/>
            <a:ext cx="8204200" cy="614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9701C-A640-455A-B5A5-313393E5535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09/08/2017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05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DE056-C649-4BA7-9645-6388197973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96" y="836712"/>
            <a:ext cx="9233169" cy="6740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b="1" i="1" dirty="0" smtClean="0">
              <a:solidFill>
                <a:srgbClr val="9BBB59">
                  <a:lumMod val="75000"/>
                </a:srgbClr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i="1" dirty="0" smtClean="0">
                <a:solidFill>
                  <a:srgbClr val="9BBB59">
                    <a:lumMod val="75000"/>
                  </a:srgbClr>
                </a:solidFill>
              </a:rPr>
              <a:t>FCC-</a:t>
            </a:r>
            <a:r>
              <a:rPr lang="fr-CH" b="1" i="1" dirty="0" err="1" smtClean="0">
                <a:solidFill>
                  <a:srgbClr val="9BBB59">
                    <a:lumMod val="75000"/>
                  </a:srgbClr>
                </a:solidFill>
              </a:rPr>
              <a:t>hh</a:t>
            </a:r>
            <a:r>
              <a:rPr lang="fr-CH" b="1" i="1" dirty="0" smtClean="0">
                <a:solidFill>
                  <a:srgbClr val="9BBB59">
                    <a:lumMod val="75000"/>
                  </a:srgbClr>
                </a:solidFill>
              </a:rPr>
              <a:t> </a:t>
            </a:r>
            <a:r>
              <a:rPr lang="fr-CH" b="1" i="1" dirty="0" err="1" smtClean="0">
                <a:solidFill>
                  <a:srgbClr val="9BBB59">
                    <a:lumMod val="75000"/>
                  </a:srgbClr>
                </a:solidFill>
              </a:rPr>
              <a:t>is</a:t>
            </a:r>
            <a:r>
              <a:rPr lang="fr-CH" b="1" i="1" dirty="0" smtClean="0">
                <a:solidFill>
                  <a:srgbClr val="9BBB59">
                    <a:lumMod val="75000"/>
                  </a:srgbClr>
                </a:solidFill>
              </a:rPr>
              <a:t> a HUGE </a:t>
            </a:r>
            <a:r>
              <a:rPr lang="fr-CH" b="1" i="1" dirty="0" err="1" smtClean="0">
                <a:solidFill>
                  <a:srgbClr val="9BBB59">
                    <a:lumMod val="75000"/>
                  </a:srgbClr>
                </a:solidFill>
              </a:rPr>
              <a:t>discovery</a:t>
            </a:r>
            <a:r>
              <a:rPr lang="fr-CH" b="1" i="1" dirty="0" smtClean="0">
                <a:solidFill>
                  <a:srgbClr val="9BBB59">
                    <a:lumMod val="75000"/>
                  </a:srgbClr>
                </a:solidFill>
              </a:rPr>
              <a:t> machine (if nature …),  but not </a:t>
            </a:r>
            <a:r>
              <a:rPr lang="fr-CH" b="1" i="1" dirty="0" err="1" smtClean="0">
                <a:solidFill>
                  <a:srgbClr val="9BBB59">
                    <a:lumMod val="75000"/>
                  </a:srgbClr>
                </a:solidFill>
              </a:rPr>
              <a:t>only</a:t>
            </a:r>
            <a:r>
              <a:rPr lang="fr-CH" b="1" i="1" dirty="0" smtClean="0">
                <a:solidFill>
                  <a:srgbClr val="9BBB59">
                    <a:lumMod val="75000"/>
                  </a:srgbClr>
                </a:solidFill>
              </a:rPr>
              <a:t>.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b="1" i="1" dirty="0">
              <a:solidFill>
                <a:srgbClr val="9BBB59">
                  <a:lumMod val="75000"/>
                </a:srgbClr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FCC-</a:t>
            </a:r>
            <a:r>
              <a:rPr lang="fr-CH" b="1" dirty="0" err="1" smtClean="0">
                <a:solidFill>
                  <a:prstClr val="black"/>
                </a:solidFill>
              </a:rPr>
              <a:t>hh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physics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is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dominated</a:t>
            </a: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by </a:t>
            </a:r>
            <a:r>
              <a:rPr lang="fr-CH" b="1" dirty="0" err="1" smtClean="0">
                <a:solidFill>
                  <a:prstClr val="black"/>
                </a:solidFill>
              </a:rPr>
              <a:t>three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features</a:t>
            </a:r>
            <a:r>
              <a:rPr lang="fr-CH" b="1" dirty="0" smtClean="0">
                <a:solidFill>
                  <a:prstClr val="black"/>
                </a:solidFill>
              </a:rPr>
              <a:t>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b="1" dirty="0" smtClean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   </a:t>
            </a:r>
            <a:r>
              <a:rPr lang="fr-CH" b="1" dirty="0" smtClean="0">
                <a:solidFill>
                  <a:srgbClr val="FF0000"/>
                </a:solidFill>
              </a:rPr>
              <a:t>-- </a:t>
            </a:r>
            <a:r>
              <a:rPr lang="fr-CH" b="1" dirty="0" err="1" smtClean="0">
                <a:solidFill>
                  <a:srgbClr val="FF0000"/>
                </a:solidFill>
              </a:rPr>
              <a:t>Highest</a:t>
            </a:r>
            <a:r>
              <a:rPr lang="fr-CH" b="1" dirty="0" smtClean="0">
                <a:solidFill>
                  <a:srgbClr val="FF0000"/>
                </a:solidFill>
              </a:rPr>
              <a:t> center of mass </a:t>
            </a:r>
            <a:r>
              <a:rPr lang="fr-CH" b="1" dirty="0" err="1" smtClean="0">
                <a:solidFill>
                  <a:srgbClr val="FF0000"/>
                </a:solidFill>
              </a:rPr>
              <a:t>energy</a:t>
            </a:r>
            <a:r>
              <a:rPr lang="fr-CH" b="1" dirty="0" smtClean="0">
                <a:solidFill>
                  <a:srgbClr val="FF0000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–&gt; </a:t>
            </a:r>
            <a:r>
              <a:rPr lang="fr-CH" b="1" dirty="0" smtClean="0">
                <a:solidFill>
                  <a:prstClr val="black"/>
                </a:solidFill>
              </a:rPr>
              <a:t>a </a:t>
            </a:r>
            <a:r>
              <a:rPr lang="fr-CH" b="1" dirty="0" err="1" smtClean="0">
                <a:solidFill>
                  <a:prstClr val="black"/>
                </a:solidFill>
              </a:rPr>
              <a:t>big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step</a:t>
            </a:r>
            <a:r>
              <a:rPr lang="fr-CH" b="1" dirty="0" smtClean="0">
                <a:solidFill>
                  <a:prstClr val="black"/>
                </a:solidFill>
              </a:rPr>
              <a:t> in </a:t>
            </a:r>
            <a:r>
              <a:rPr lang="fr-CH" b="1" dirty="0" smtClean="0">
                <a:solidFill>
                  <a:prstClr val="black"/>
                </a:solidFill>
              </a:rPr>
              <a:t>high mass </a:t>
            </a:r>
            <a:r>
              <a:rPr lang="fr-CH" b="1" dirty="0" err="1" smtClean="0">
                <a:solidFill>
                  <a:prstClr val="black"/>
                </a:solidFill>
              </a:rPr>
              <a:t>reach</a:t>
            </a:r>
            <a:r>
              <a:rPr lang="fr-CH" b="1" dirty="0" smtClean="0">
                <a:solidFill>
                  <a:prstClr val="black"/>
                </a:solidFill>
              </a:rPr>
              <a:t>!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          ex: </a:t>
            </a:r>
            <a:r>
              <a:rPr lang="fr-CH" b="1" dirty="0" err="1" smtClean="0">
                <a:solidFill>
                  <a:prstClr val="black"/>
                </a:solidFill>
              </a:rPr>
              <a:t>strongly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coupled</a:t>
            </a:r>
            <a:r>
              <a:rPr lang="fr-CH" b="1" dirty="0" smtClean="0">
                <a:solidFill>
                  <a:prstClr val="black"/>
                </a:solidFill>
              </a:rPr>
              <a:t> new </a:t>
            </a:r>
            <a:r>
              <a:rPr lang="fr-CH" b="1" dirty="0" err="1" smtClean="0">
                <a:solidFill>
                  <a:prstClr val="black"/>
                </a:solidFill>
              </a:rPr>
              <a:t>particle</a:t>
            </a:r>
            <a:r>
              <a:rPr lang="fr-CH" b="1" dirty="0" smtClean="0">
                <a:solidFill>
                  <a:prstClr val="black"/>
                </a:solidFill>
              </a:rPr>
              <a:t> up to 50 </a:t>
            </a:r>
            <a:r>
              <a:rPr lang="fr-CH" b="1" dirty="0" err="1" smtClean="0">
                <a:solidFill>
                  <a:prstClr val="black"/>
                </a:solidFill>
              </a:rPr>
              <a:t>TeV</a:t>
            </a:r>
            <a:endParaRPr lang="fr-CH" b="1" dirty="0" smtClean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                 </a:t>
            </a:r>
            <a:r>
              <a:rPr lang="fr-CH" b="1" dirty="0" err="1" smtClean="0">
                <a:solidFill>
                  <a:prstClr val="black"/>
                </a:solidFill>
              </a:rPr>
              <a:t>Excited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>
                <a:solidFill>
                  <a:prstClr val="black"/>
                </a:solidFill>
              </a:rPr>
              <a:t>quarks, Z’, W’, up to </a:t>
            </a:r>
            <a:r>
              <a:rPr lang="fr-CH" b="1" dirty="0" smtClean="0">
                <a:solidFill>
                  <a:prstClr val="black"/>
                </a:solidFill>
              </a:rPr>
              <a:t>~</a:t>
            </a:r>
            <a:r>
              <a:rPr lang="fr-CH" b="1" dirty="0" err="1" smtClean="0">
                <a:solidFill>
                  <a:prstClr val="black"/>
                </a:solidFill>
              </a:rPr>
              <a:t>tens</a:t>
            </a:r>
            <a:r>
              <a:rPr lang="fr-CH" b="1" dirty="0" smtClean="0">
                <a:solidFill>
                  <a:prstClr val="black"/>
                </a:solidFill>
              </a:rPr>
              <a:t> of </a:t>
            </a:r>
            <a:r>
              <a:rPr lang="fr-CH" b="1" dirty="0" err="1" smtClean="0">
                <a:solidFill>
                  <a:prstClr val="black"/>
                </a:solidFill>
              </a:rPr>
              <a:t>TeV</a:t>
            </a:r>
            <a:r>
              <a:rPr lang="fr-CH" b="1" dirty="0" smtClean="0">
                <a:solidFill>
                  <a:prstClr val="black"/>
                </a:solidFill>
              </a:rPr>
              <a:t>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                </a:t>
            </a:r>
            <a:r>
              <a:rPr lang="fr-CH" b="1" u="sng" dirty="0" err="1" smtClean="0">
                <a:solidFill>
                  <a:prstClr val="black"/>
                </a:solidFill>
              </a:rPr>
              <a:t>Give</a:t>
            </a:r>
            <a:r>
              <a:rPr lang="fr-CH" b="1" u="sng" dirty="0" smtClean="0">
                <a:solidFill>
                  <a:prstClr val="black"/>
                </a:solidFill>
              </a:rPr>
              <a:t> the final </a:t>
            </a:r>
            <a:r>
              <a:rPr lang="fr-CH" b="1" u="sng" dirty="0" err="1" smtClean="0">
                <a:solidFill>
                  <a:prstClr val="black"/>
                </a:solidFill>
              </a:rPr>
              <a:t>word</a:t>
            </a:r>
            <a:r>
              <a:rPr lang="fr-CH" b="1" u="sng" dirty="0" smtClean="0">
                <a:solidFill>
                  <a:prstClr val="black"/>
                </a:solidFill>
              </a:rPr>
              <a:t> on </a:t>
            </a:r>
            <a:r>
              <a:rPr lang="fr-CH" b="1" u="sng" dirty="0" err="1" smtClean="0">
                <a:solidFill>
                  <a:prstClr val="black"/>
                </a:solidFill>
              </a:rPr>
              <a:t>natural</a:t>
            </a:r>
            <a:r>
              <a:rPr lang="fr-CH" b="1" u="sng" dirty="0" smtClean="0">
                <a:solidFill>
                  <a:prstClr val="black"/>
                </a:solidFill>
              </a:rPr>
              <a:t> </a:t>
            </a:r>
            <a:r>
              <a:rPr lang="fr-CH" b="1" u="sng" dirty="0" err="1" smtClean="0">
                <a:solidFill>
                  <a:prstClr val="black"/>
                </a:solidFill>
              </a:rPr>
              <a:t>Supersymmetry</a:t>
            </a:r>
            <a:r>
              <a:rPr lang="fr-CH" b="1" u="sng" dirty="0" smtClean="0">
                <a:solidFill>
                  <a:prstClr val="black"/>
                </a:solidFill>
              </a:rPr>
              <a:t>, </a:t>
            </a:r>
            <a:r>
              <a:rPr lang="fr-CH" b="1" dirty="0" smtClean="0">
                <a:solidFill>
                  <a:prstClr val="black"/>
                </a:solidFill>
              </a:rPr>
              <a:t>extra </a:t>
            </a:r>
            <a:r>
              <a:rPr lang="fr-CH" b="1" dirty="0" err="1" smtClean="0">
                <a:solidFill>
                  <a:prstClr val="black"/>
                </a:solidFill>
              </a:rPr>
              <a:t>Higgs</a:t>
            </a:r>
            <a:r>
              <a:rPr lang="fr-CH" b="1" dirty="0" smtClean="0">
                <a:solidFill>
                  <a:prstClr val="black"/>
                </a:solidFill>
              </a:rPr>
              <a:t> etc.. 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reach</a:t>
            </a:r>
            <a:r>
              <a:rPr lang="fr-CH" b="1" dirty="0" smtClean="0">
                <a:solidFill>
                  <a:prstClr val="black"/>
                </a:solidFill>
              </a:rPr>
              <a:t> up to 5-20 </a:t>
            </a:r>
            <a:r>
              <a:rPr lang="fr-CH" b="1" dirty="0" err="1" smtClean="0">
                <a:solidFill>
                  <a:prstClr val="black"/>
                </a:solidFill>
              </a:rPr>
              <a:t>TeV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br>
              <a:rPr lang="fr-CH" b="1" dirty="0" smtClean="0">
                <a:solidFill>
                  <a:prstClr val="black"/>
                </a:solidFill>
              </a:rPr>
            </a:br>
            <a:r>
              <a:rPr lang="fr-CH" b="1" dirty="0" smtClean="0">
                <a:solidFill>
                  <a:prstClr val="black"/>
                </a:solidFill>
              </a:rPr>
              <a:t>                 </a:t>
            </a:r>
            <a:r>
              <a:rPr lang="fr-CH" b="1" dirty="0" err="1" smtClean="0">
                <a:solidFill>
                  <a:prstClr val="black"/>
                </a:solidFill>
              </a:rPr>
              <a:t>Sensitivity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to high </a:t>
            </a:r>
            <a:r>
              <a:rPr lang="fr-CH" b="1" dirty="0" err="1" smtClean="0">
                <a:solidFill>
                  <a:prstClr val="black"/>
                </a:solidFill>
              </a:rPr>
              <a:t>energy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phenomena</a:t>
            </a:r>
            <a:r>
              <a:rPr lang="fr-CH" b="1" dirty="0" smtClean="0">
                <a:solidFill>
                  <a:prstClr val="black"/>
                </a:solidFill>
              </a:rPr>
              <a:t> in </a:t>
            </a:r>
            <a:r>
              <a:rPr lang="fr-CH" b="1" dirty="0" err="1" smtClean="0">
                <a:solidFill>
                  <a:prstClr val="black"/>
                </a:solidFill>
              </a:rPr>
              <a:t>e.g</a:t>
            </a:r>
            <a:r>
              <a:rPr lang="fr-CH" b="1" dirty="0" smtClean="0">
                <a:solidFill>
                  <a:prstClr val="black"/>
                </a:solidFill>
              </a:rPr>
              <a:t>. </a:t>
            </a:r>
            <a:r>
              <a:rPr lang="fr-CH" b="1" dirty="0" smtClean="0">
                <a:solidFill>
                  <a:prstClr val="black"/>
                </a:solidFill>
              </a:rPr>
              <a:t>WW </a:t>
            </a:r>
            <a:r>
              <a:rPr lang="fr-CH" b="1" dirty="0" err="1" smtClean="0">
                <a:solidFill>
                  <a:prstClr val="black"/>
                </a:solidFill>
              </a:rPr>
              <a:t>scattering</a:t>
            </a:r>
            <a:r>
              <a:rPr lang="fr-CH" b="1" dirty="0" smtClean="0">
                <a:solidFill>
                  <a:prstClr val="black"/>
                </a:solidFill>
              </a:rPr>
              <a:t>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           </a:t>
            </a:r>
            <a:endParaRPr lang="fr-CH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  -- </a:t>
            </a:r>
            <a:r>
              <a:rPr lang="fr-CH" b="1" dirty="0" smtClean="0">
                <a:solidFill>
                  <a:srgbClr val="FF0000"/>
                </a:solidFill>
              </a:rPr>
              <a:t>HUGE production rates </a:t>
            </a:r>
            <a:r>
              <a:rPr lang="fr-CH" b="1" dirty="0" smtClean="0">
                <a:solidFill>
                  <a:prstClr val="black"/>
                </a:solidFill>
              </a:rPr>
              <a:t>for single and multiple production of SM bosons (H,W,Z) and quarks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       -- </a:t>
            </a:r>
            <a:r>
              <a:rPr lang="fr-CH" b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Higgs</a:t>
            </a:r>
            <a:r>
              <a:rPr lang="fr-CH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CH" b="1" u="sng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precision</a:t>
            </a:r>
            <a:r>
              <a:rPr lang="fr-CH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tests  </a:t>
            </a:r>
            <a:r>
              <a:rPr lang="fr-CH" b="1" dirty="0" err="1" smtClean="0">
                <a:solidFill>
                  <a:prstClr val="black"/>
                </a:solidFill>
              </a:rPr>
              <a:t>using</a:t>
            </a:r>
            <a:r>
              <a:rPr lang="fr-CH" b="1" dirty="0" smtClean="0">
                <a:solidFill>
                  <a:prstClr val="black"/>
                </a:solidFill>
              </a:rPr>
              <a:t> ratios to  </a:t>
            </a:r>
            <a:r>
              <a:rPr lang="fr-CH" b="1" dirty="0" err="1" smtClean="0">
                <a:solidFill>
                  <a:prstClr val="black"/>
                </a:solidFill>
              </a:rPr>
              <a:t>e.g</a:t>
            </a:r>
            <a:r>
              <a:rPr lang="fr-CH" b="1" dirty="0" smtClean="0">
                <a:solidFill>
                  <a:prstClr val="black"/>
                </a:solidFill>
              </a:rPr>
              <a:t>.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//</a:t>
            </a:r>
            <a:r>
              <a:rPr lang="fr-CH" b="1" dirty="0">
                <a:solidFill>
                  <a:prstClr val="black"/>
                </a:solidFill>
                <a:sym typeface="Symbol"/>
              </a:rPr>
              <a:t>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/</a:t>
            </a:r>
            <a:r>
              <a:rPr lang="fr-CH" b="1" dirty="0" smtClean="0">
                <a:solidFill>
                  <a:prstClr val="black"/>
                </a:solidFill>
              </a:rPr>
              <a:t>ZZ,  </a:t>
            </a:r>
            <a:r>
              <a:rPr lang="fr-CH" b="1" dirty="0" err="1" smtClean="0">
                <a:solidFill>
                  <a:prstClr val="black"/>
                </a:solidFill>
              </a:rPr>
              <a:t>ttH</a:t>
            </a:r>
            <a:r>
              <a:rPr lang="fr-CH" b="1" dirty="0" smtClean="0">
                <a:solidFill>
                  <a:prstClr val="black"/>
                </a:solidFill>
              </a:rPr>
              <a:t>/</a:t>
            </a:r>
            <a:r>
              <a:rPr lang="fr-CH" b="1" dirty="0" err="1" smtClean="0">
                <a:solidFill>
                  <a:prstClr val="black"/>
                </a:solidFill>
              </a:rPr>
              <a:t>ttZ</a:t>
            </a:r>
            <a:r>
              <a:rPr lang="fr-CH" b="1" dirty="0" smtClean="0">
                <a:solidFill>
                  <a:prstClr val="black"/>
                </a:solidFill>
              </a:rPr>
              <a:t> @% </a:t>
            </a:r>
            <a:r>
              <a:rPr lang="fr-CH" b="1" dirty="0" err="1" smtClean="0">
                <a:solidFill>
                  <a:prstClr val="black"/>
                </a:solidFill>
              </a:rPr>
              <a:t>level</a:t>
            </a:r>
            <a:endParaRPr lang="fr-CH" b="1" dirty="0" smtClean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      -- </a:t>
            </a:r>
            <a:r>
              <a:rPr lang="fr-CH" b="1" u="sng" dirty="0" err="1" smtClean="0">
                <a:solidFill>
                  <a:prstClr val="black"/>
                </a:solidFill>
              </a:rPr>
              <a:t>Precise</a:t>
            </a:r>
            <a:r>
              <a:rPr lang="fr-CH" b="1" u="sng" dirty="0" smtClean="0">
                <a:solidFill>
                  <a:prstClr val="black"/>
                </a:solidFill>
              </a:rPr>
              <a:t> </a:t>
            </a:r>
            <a:r>
              <a:rPr lang="fr-CH" b="1" u="sng" dirty="0" err="1" smtClean="0">
                <a:solidFill>
                  <a:prstClr val="black"/>
                </a:solidFill>
              </a:rPr>
              <a:t>determination</a:t>
            </a:r>
            <a:r>
              <a:rPr lang="fr-CH" b="1" u="sng" dirty="0" smtClean="0">
                <a:solidFill>
                  <a:prstClr val="black"/>
                </a:solidFill>
              </a:rPr>
              <a:t> of </a:t>
            </a:r>
            <a:r>
              <a:rPr lang="fr-CH" b="1" u="sng" dirty="0" smtClean="0">
                <a:solidFill>
                  <a:prstClr val="black"/>
                </a:solidFill>
                <a:sym typeface="Wingdings" panose="05000000000000000000" pitchFamily="2" charset="2"/>
              </a:rPr>
              <a:t>triple </a:t>
            </a:r>
            <a:r>
              <a:rPr lang="fr-CH" b="1" u="sng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Higgs</a:t>
            </a:r>
            <a:r>
              <a:rPr lang="fr-CH" b="1" u="sng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fr-CH" b="1" u="sng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coupling</a:t>
            </a:r>
            <a:r>
              <a:rPr lang="fr-CH" b="1" u="sng" dirty="0" smtClean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(~3% </a:t>
            </a:r>
            <a:r>
              <a:rPr lang="fr-CH" b="1" dirty="0" err="1" smtClean="0">
                <a:solidFill>
                  <a:prstClr val="black"/>
                </a:solidFill>
              </a:rPr>
              <a:t>level</a:t>
            </a:r>
            <a:r>
              <a:rPr lang="fr-CH" b="1" dirty="0" smtClean="0">
                <a:solidFill>
                  <a:prstClr val="black"/>
                </a:solidFill>
              </a:rPr>
              <a:t>) and </a:t>
            </a:r>
            <a:r>
              <a:rPr lang="fr-CH" b="1" dirty="0" err="1" smtClean="0">
                <a:solidFill>
                  <a:prstClr val="black"/>
                </a:solidFill>
              </a:rPr>
              <a:t>quartic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Higgs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coupling</a:t>
            </a:r>
            <a:endParaRPr lang="fr-CH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       -- </a:t>
            </a:r>
            <a:r>
              <a:rPr lang="fr-CH" b="1" dirty="0" err="1" smtClean="0">
                <a:solidFill>
                  <a:prstClr val="black"/>
                </a:solidFill>
              </a:rPr>
              <a:t>detection</a:t>
            </a:r>
            <a:r>
              <a:rPr lang="fr-CH" b="1" dirty="0" smtClean="0">
                <a:solidFill>
                  <a:prstClr val="black"/>
                </a:solidFill>
              </a:rPr>
              <a:t> of rare </a:t>
            </a:r>
            <a:r>
              <a:rPr lang="fr-CH" b="1" dirty="0" err="1" smtClean="0">
                <a:solidFill>
                  <a:prstClr val="black"/>
                </a:solidFill>
              </a:rPr>
              <a:t>decays</a:t>
            </a:r>
            <a:r>
              <a:rPr lang="fr-CH" b="1" dirty="0" smtClean="0">
                <a:solidFill>
                  <a:prstClr val="black"/>
                </a:solidFill>
              </a:rPr>
              <a:t>  H</a:t>
            </a:r>
            <a:r>
              <a:rPr lang="fr-CH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 V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  (V= ,,J/,,Z…)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  <a:sym typeface="Symbol"/>
              </a:rPr>
              <a:t>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      -- </a:t>
            </a:r>
            <a:r>
              <a:rPr lang="fr-CH" b="1" u="sng" dirty="0" err="1" smtClean="0">
                <a:solidFill>
                  <a:prstClr val="black"/>
                </a:solidFill>
                <a:sym typeface="Symbol"/>
              </a:rPr>
              <a:t>search</a:t>
            </a:r>
            <a:r>
              <a:rPr lang="fr-CH" b="1" u="sng" dirty="0" smtClean="0">
                <a:solidFill>
                  <a:prstClr val="black"/>
                </a:solidFill>
                <a:sym typeface="Symbol"/>
              </a:rPr>
              <a:t> for invisibles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(DM </a:t>
            </a:r>
            <a:r>
              <a:rPr lang="fr-CH" b="1" dirty="0" err="1" smtClean="0">
                <a:solidFill>
                  <a:prstClr val="black"/>
                </a:solidFill>
                <a:sym typeface="Symbol"/>
              </a:rPr>
              <a:t>searches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, RH neutrinos in W </a:t>
            </a:r>
            <a:r>
              <a:rPr lang="fr-CH" b="1" dirty="0" err="1" smtClean="0">
                <a:solidFill>
                  <a:prstClr val="black"/>
                </a:solidFill>
                <a:sym typeface="Symbol"/>
              </a:rPr>
              <a:t>decays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  <a:sym typeface="Symbol"/>
              </a:rPr>
              <a:t> 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      -- </a:t>
            </a:r>
            <a:r>
              <a:rPr lang="fr-CH" b="1" dirty="0" err="1" smtClean="0">
                <a:solidFill>
                  <a:prstClr val="black"/>
                </a:solidFill>
                <a:sym typeface="Symbol"/>
              </a:rPr>
              <a:t>renewed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 </a:t>
            </a:r>
            <a:r>
              <a:rPr lang="fr-CH" b="1" dirty="0" err="1" smtClean="0">
                <a:solidFill>
                  <a:prstClr val="black"/>
                </a:solidFill>
                <a:sym typeface="Symbol"/>
              </a:rPr>
              <a:t>interest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 for long </a:t>
            </a:r>
            <a:r>
              <a:rPr lang="fr-CH" b="1" dirty="0" err="1" smtClean="0">
                <a:solidFill>
                  <a:prstClr val="black"/>
                </a:solidFill>
                <a:sym typeface="Symbol"/>
              </a:rPr>
              <a:t>lived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 (</a:t>
            </a:r>
            <a:r>
              <a:rPr lang="fr-CH" b="1" dirty="0" err="1" smtClean="0">
                <a:solidFill>
                  <a:prstClr val="black"/>
                </a:solidFill>
                <a:sym typeface="Symbol"/>
              </a:rPr>
              <a:t>very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 </a:t>
            </a:r>
            <a:r>
              <a:rPr lang="fr-CH" b="1" dirty="0" err="1" smtClean="0">
                <a:solidFill>
                  <a:prstClr val="black"/>
                </a:solidFill>
                <a:sym typeface="Symbol"/>
              </a:rPr>
              <a:t>weakly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 </a:t>
            </a:r>
            <a:r>
              <a:rPr lang="fr-CH" b="1" dirty="0" err="1" smtClean="0">
                <a:solidFill>
                  <a:prstClr val="black"/>
                </a:solidFill>
                <a:sym typeface="Symbol"/>
              </a:rPr>
              <a:t>coupled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) </a:t>
            </a:r>
            <a:r>
              <a:rPr lang="fr-CH" b="1" dirty="0" err="1" smtClean="0">
                <a:solidFill>
                  <a:prstClr val="black"/>
                </a:solidFill>
                <a:sym typeface="Symbol"/>
              </a:rPr>
              <a:t>particles</a:t>
            </a:r>
            <a:r>
              <a:rPr lang="fr-CH" b="1" dirty="0" smtClean="0">
                <a:solidFill>
                  <a:prstClr val="black"/>
                </a:solidFill>
                <a:sym typeface="Symbol"/>
              </a:rPr>
              <a:t>. 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       -- </a:t>
            </a:r>
            <a:r>
              <a:rPr lang="fr-CH" b="1" dirty="0" err="1" smtClean="0">
                <a:solidFill>
                  <a:prstClr val="black"/>
                </a:solidFill>
              </a:rPr>
              <a:t>rich</a:t>
            </a:r>
            <a:r>
              <a:rPr lang="fr-CH" b="1" dirty="0" smtClean="0">
                <a:solidFill>
                  <a:prstClr val="black"/>
                </a:solidFill>
              </a:rPr>
              <a:t> top and HF </a:t>
            </a:r>
            <a:r>
              <a:rPr lang="fr-CH" b="1" dirty="0" err="1" smtClean="0">
                <a:solidFill>
                  <a:prstClr val="black"/>
                </a:solidFill>
              </a:rPr>
              <a:t>physics</a:t>
            </a:r>
            <a:r>
              <a:rPr lang="fr-CH" b="1" dirty="0" smtClean="0">
                <a:solidFill>
                  <a:prstClr val="black"/>
                </a:solidFill>
              </a:rPr>
              <a:t> program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b="1" dirty="0" smtClean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>
                <a:solidFill>
                  <a:prstClr val="black"/>
                </a:solidFill>
              </a:rPr>
              <a:t> </a:t>
            </a:r>
            <a:r>
              <a:rPr lang="fr-CH" b="1" dirty="0" smtClean="0">
                <a:solidFill>
                  <a:prstClr val="black"/>
                </a:solidFill>
              </a:rPr>
              <a:t> -- </a:t>
            </a:r>
            <a:r>
              <a:rPr lang="fr-CH" b="1" dirty="0" err="1" smtClean="0">
                <a:solidFill>
                  <a:srgbClr val="FF0000"/>
                </a:solidFill>
              </a:rPr>
              <a:t>Cleaner</a:t>
            </a:r>
            <a:r>
              <a:rPr lang="fr-CH" b="1" dirty="0" smtClean="0">
                <a:solidFill>
                  <a:srgbClr val="FF0000"/>
                </a:solidFill>
              </a:rPr>
              <a:t> </a:t>
            </a:r>
            <a:r>
              <a:rPr lang="fr-CH" b="1" dirty="0" err="1" smtClean="0">
                <a:solidFill>
                  <a:srgbClr val="FF0000"/>
                </a:solidFill>
              </a:rPr>
              <a:t>signals</a:t>
            </a:r>
            <a:r>
              <a:rPr lang="fr-CH" b="1" dirty="0" smtClean="0">
                <a:solidFill>
                  <a:srgbClr val="FF0000"/>
                </a:solidFill>
              </a:rPr>
              <a:t> for high Pt  </a:t>
            </a:r>
            <a:r>
              <a:rPr lang="fr-CH" b="1" dirty="0" err="1" smtClean="0">
                <a:solidFill>
                  <a:srgbClr val="FF0000"/>
                </a:solidFill>
              </a:rPr>
              <a:t>physics</a:t>
            </a:r>
            <a:r>
              <a:rPr lang="fr-CH" b="1" dirty="0" smtClean="0">
                <a:solidFill>
                  <a:srgbClr val="FF0000"/>
                </a:solidFill>
              </a:rPr>
              <a:t> </a:t>
            </a:r>
            <a:endParaRPr lang="fr-CH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-- </a:t>
            </a:r>
            <a:r>
              <a:rPr lang="fr-CH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allows</a:t>
            </a:r>
            <a:r>
              <a:rPr lang="fr-C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clean </a:t>
            </a:r>
            <a:r>
              <a:rPr lang="fr-CH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signals</a:t>
            </a:r>
            <a:r>
              <a:rPr lang="fr-C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for </a:t>
            </a:r>
            <a:r>
              <a:rPr lang="fr-CH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channels</a:t>
            </a:r>
            <a:r>
              <a:rPr lang="fr-C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CH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presently</a:t>
            </a:r>
            <a:r>
              <a:rPr lang="fr-C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CH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difficult</a:t>
            </a:r>
            <a:r>
              <a:rPr lang="fr-C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LHC (</a:t>
            </a:r>
            <a:r>
              <a:rPr lang="fr-CH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e.g</a:t>
            </a:r>
            <a:r>
              <a:rPr lang="fr-C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H</a:t>
            </a:r>
            <a:r>
              <a:rPr lang="fr-CH" b="1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fr-CH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bb</a:t>
            </a:r>
            <a:r>
              <a:rPr lang="fr-CH" b="1" dirty="0" smtClean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) </a:t>
            </a:r>
            <a:r>
              <a:rPr lang="fr-C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endParaRPr lang="fr-CH" b="1" dirty="0" smtClean="0">
              <a:solidFill>
                <a:srgbClr val="FF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b="1" dirty="0" smtClean="0">
                <a:solidFill>
                  <a:prstClr val="black"/>
                </a:solidFill>
              </a:rPr>
              <a:t>    </a:t>
            </a:r>
            <a:endParaRPr lang="fr-CH" b="1" dirty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b="1" dirty="0" smtClean="0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b="1" dirty="0">
              <a:solidFill>
                <a:prstClr val="black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1935" y="-99392"/>
            <a:ext cx="9144000" cy="1184940"/>
            <a:chOff x="0" y="-20538"/>
            <a:chExt cx="9144000" cy="888705"/>
          </a:xfrm>
        </p:grpSpPr>
        <p:sp>
          <p:nvSpPr>
            <p:cNvPr id="4" name="TextBox 3"/>
            <p:cNvSpPr txBox="1"/>
            <p:nvPr/>
          </p:nvSpPr>
          <p:spPr>
            <a:xfrm>
              <a:off x="0" y="-20538"/>
              <a:ext cx="9144000" cy="88870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fr-CH" sz="800" b="1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fr-CH" sz="2800" b="1" dirty="0" smtClean="0">
                  <a:solidFill>
                    <a:prstClr val="black"/>
                  </a:solidFill>
                </a:rPr>
                <a:t>FCC-</a:t>
              </a:r>
              <a:r>
                <a:rPr lang="fr-CH" sz="2800" b="1" dirty="0" err="1" smtClean="0">
                  <a:solidFill>
                    <a:prstClr val="black"/>
                  </a:solidFill>
                </a:rPr>
                <a:t>hh</a:t>
              </a:r>
              <a:r>
                <a:rPr lang="fr-CH" sz="2800" b="1" dirty="0" smtClean="0">
                  <a:solidFill>
                    <a:prstClr val="black"/>
                  </a:solidFill>
                </a:rPr>
                <a:t> </a:t>
              </a:r>
              <a:r>
                <a:rPr lang="fr-CH" sz="2800" b="1" dirty="0" err="1">
                  <a:solidFill>
                    <a:prstClr val="black"/>
                  </a:solidFill>
                </a:rPr>
                <a:t>discovery</a:t>
              </a:r>
              <a:r>
                <a:rPr lang="fr-CH" sz="2800" b="1" dirty="0">
                  <a:solidFill>
                    <a:prstClr val="black"/>
                  </a:solidFill>
                </a:rPr>
                <a:t> </a:t>
              </a:r>
              <a:r>
                <a:rPr lang="fr-CH" sz="2800" b="1" dirty="0" err="1" smtClean="0">
                  <a:solidFill>
                    <a:prstClr val="black"/>
                  </a:solidFill>
                </a:rPr>
                <a:t>potential</a:t>
              </a:r>
              <a:endParaRPr lang="fr-CH" sz="2800" b="1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fr-CH" sz="2800" b="1" dirty="0" err="1" smtClean="0">
                  <a:solidFill>
                    <a:prstClr val="black"/>
                  </a:solidFill>
                </a:rPr>
                <a:t>Highlights</a:t>
              </a:r>
              <a:endParaRPr lang="fr-CH" sz="2400" b="1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fr-CH" sz="700" b="1" dirty="0" smtClean="0">
                  <a:solidFill>
                    <a:prstClr val="black"/>
                  </a:solidFill>
                </a:rPr>
                <a:t> </a:t>
              </a:r>
              <a:endParaRPr lang="fr-CH" sz="700" b="1" dirty="0">
                <a:solidFill>
                  <a:prstClr val="black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20538"/>
              <a:ext cx="1763688" cy="7375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352183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C691D3-1268-BC46-A466-4FE7F8FFD0C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4806" y="91951"/>
            <a:ext cx="7085450" cy="384721"/>
          </a:xfrm>
          <a:prstGeom prst="rect">
            <a:avLst/>
          </a:prstGeom>
          <a:solidFill>
            <a:srgbClr val="000090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900" dirty="0" smtClean="0">
                <a:solidFill>
                  <a:schemeClr val="bg1"/>
                </a:solidFill>
                <a:effectLst/>
              </a:rPr>
              <a:t>Hadron colliders: direct exploration of the “energy frontier”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5496" y="533915"/>
            <a:ext cx="5586488" cy="5127333"/>
            <a:chOff x="35496" y="533915"/>
            <a:chExt cx="5586488" cy="5127333"/>
          </a:xfrm>
        </p:grpSpPr>
        <p:pic>
          <p:nvPicPr>
            <p:cNvPr id="5" name="Picture 4" descr="Untitled.png"/>
            <p:cNvPicPr preferRelativeResize="0"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533915"/>
              <a:ext cx="5586488" cy="5127333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107504" y="5312241"/>
              <a:ext cx="1328459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effectLst/>
                </a:rPr>
                <a:t>arXiv:1310.5189 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796136" y="975979"/>
            <a:ext cx="3203868" cy="4336261"/>
            <a:chOff x="5364088" y="620688"/>
            <a:chExt cx="3203868" cy="3965188"/>
          </a:xfrm>
          <a:solidFill>
            <a:srgbClr val="FFCC99"/>
          </a:solidFill>
        </p:grpSpPr>
        <p:sp>
          <p:nvSpPr>
            <p:cNvPr id="9" name="TextBox 8"/>
            <p:cNvSpPr txBox="1"/>
            <p:nvPr/>
          </p:nvSpPr>
          <p:spPr>
            <a:xfrm>
              <a:off x="5364088" y="620688"/>
              <a:ext cx="3202507" cy="3965188"/>
            </a:xfrm>
            <a:prstGeom prst="rect">
              <a:avLst/>
            </a:prstGeom>
            <a:solidFill>
              <a:srgbClr val="FFCC33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effectLst/>
                </a:rPr>
                <a:t>Process    </a:t>
              </a:r>
              <a:r>
                <a:rPr lang="en-US" sz="1900" dirty="0" err="1" smtClean="0">
                  <a:effectLst/>
                </a:rPr>
                <a:t>σ</a:t>
              </a:r>
              <a:r>
                <a:rPr lang="en-US" sz="1900" dirty="0" smtClean="0">
                  <a:effectLst/>
                </a:rPr>
                <a:t> </a:t>
              </a:r>
              <a:r>
                <a:rPr lang="en-US" sz="1400" dirty="0" smtClean="0">
                  <a:effectLst/>
                </a:rPr>
                <a:t>(100 </a:t>
              </a:r>
              <a:r>
                <a:rPr lang="en-US" sz="1400" dirty="0" err="1" smtClean="0">
                  <a:effectLst/>
                </a:rPr>
                <a:t>TeV</a:t>
              </a:r>
              <a:r>
                <a:rPr lang="en-US" sz="1400" dirty="0" smtClean="0">
                  <a:effectLst/>
                </a:rPr>
                <a:t>)</a:t>
              </a:r>
              <a:r>
                <a:rPr lang="en-US" dirty="0" smtClean="0">
                  <a:effectLst/>
                </a:rPr>
                <a:t>/</a:t>
              </a:r>
              <a:r>
                <a:rPr lang="en-US" sz="1900" dirty="0" err="1" smtClean="0">
                  <a:effectLst/>
                </a:rPr>
                <a:t>σ</a:t>
              </a:r>
              <a:r>
                <a:rPr lang="en-US" sz="1900" dirty="0">
                  <a:effectLst/>
                </a:rPr>
                <a:t> </a:t>
              </a:r>
              <a:r>
                <a:rPr lang="en-US" sz="1400" dirty="0" smtClean="0">
                  <a:effectLst/>
                </a:rPr>
                <a:t>(14 </a:t>
              </a:r>
              <a:r>
                <a:rPr lang="en-US" sz="1400" dirty="0" err="1" smtClean="0">
                  <a:effectLst/>
                </a:rPr>
                <a:t>TeV</a:t>
              </a:r>
              <a:r>
                <a:rPr lang="en-US" sz="1400" dirty="0" smtClean="0">
                  <a:effectLst/>
                </a:rPr>
                <a:t>)</a:t>
              </a:r>
            </a:p>
            <a:p>
              <a:endParaRPr lang="en-US" dirty="0">
                <a:effectLst/>
              </a:endParaRPr>
            </a:p>
            <a:p>
              <a:r>
                <a:rPr lang="en-US" dirty="0" smtClean="0">
                  <a:effectLst/>
                </a:rPr>
                <a:t>Total </a:t>
              </a:r>
              <a:r>
                <a:rPr lang="en-US" dirty="0" err="1" smtClean="0">
                  <a:effectLst/>
                </a:rPr>
                <a:t>pp</a:t>
              </a:r>
              <a:r>
                <a:rPr lang="en-US" dirty="0" smtClean="0">
                  <a:effectLst/>
                </a:rPr>
                <a:t>       1.25</a:t>
              </a:r>
            </a:p>
            <a:p>
              <a:endParaRPr lang="en-US" dirty="0">
                <a:effectLst/>
              </a:endParaRPr>
            </a:p>
            <a:p>
              <a:r>
                <a:rPr lang="en-US" dirty="0" smtClean="0">
                  <a:effectLst/>
                </a:rPr>
                <a:t>W                 ~7 </a:t>
              </a:r>
            </a:p>
            <a:p>
              <a:r>
                <a:rPr lang="en-US" dirty="0" smtClean="0">
                  <a:effectLst/>
                </a:rPr>
                <a:t>Z                  ~7</a:t>
              </a:r>
            </a:p>
            <a:p>
              <a:r>
                <a:rPr lang="en-US" dirty="0" smtClean="0">
                  <a:effectLst/>
                </a:rPr>
                <a:t>WW             ~</a:t>
              </a:r>
              <a:r>
                <a:rPr lang="en-US" dirty="0">
                  <a:effectLst/>
                </a:rPr>
                <a:t>10</a:t>
              </a:r>
              <a:endParaRPr lang="en-US" dirty="0" smtClean="0">
                <a:effectLst/>
              </a:endParaRPr>
            </a:p>
            <a:p>
              <a:r>
                <a:rPr lang="en-US" dirty="0" smtClean="0">
                  <a:effectLst/>
                </a:rPr>
                <a:t>ZZ               ~10</a:t>
              </a:r>
            </a:p>
            <a:p>
              <a:r>
                <a:rPr lang="en-US" dirty="0" err="1">
                  <a:effectLst/>
                </a:rPr>
                <a:t>tt</a:t>
              </a:r>
              <a:r>
                <a:rPr lang="en-US" dirty="0">
                  <a:effectLst/>
                </a:rPr>
                <a:t>                </a:t>
              </a:r>
              <a:r>
                <a:rPr lang="en-US" dirty="0" smtClean="0">
                  <a:effectLst/>
                </a:rPr>
                <a:t>~</a:t>
              </a:r>
              <a:r>
                <a:rPr lang="en-US" dirty="0">
                  <a:effectLst/>
                </a:rPr>
                <a:t>30    </a:t>
              </a:r>
            </a:p>
            <a:p>
              <a:endParaRPr lang="en-US" dirty="0">
                <a:effectLst/>
              </a:endParaRPr>
            </a:p>
            <a:p>
              <a:r>
                <a:rPr lang="en-US" dirty="0" smtClean="0">
                  <a:effectLst/>
                </a:rPr>
                <a:t>H                  ~15 </a:t>
              </a:r>
              <a:r>
                <a:rPr lang="en-US" baseline="30000" dirty="0" smtClean="0">
                  <a:effectLst/>
                </a:rPr>
                <a:t>    </a:t>
              </a:r>
              <a:r>
                <a:rPr lang="en-US" dirty="0" smtClean="0">
                  <a:effectLst/>
                </a:rPr>
                <a:t>(</a:t>
              </a:r>
              <a:r>
                <a:rPr lang="en-US" sz="1500" dirty="0" err="1" smtClean="0">
                  <a:effectLst/>
                </a:rPr>
                <a:t>ttH</a:t>
              </a:r>
              <a:r>
                <a:rPr lang="en-US" sz="1500" dirty="0" smtClean="0">
                  <a:effectLst/>
                </a:rPr>
                <a:t>  </a:t>
              </a:r>
              <a:r>
                <a:rPr lang="en-US" sz="1500" dirty="0">
                  <a:effectLst/>
                </a:rPr>
                <a:t>~</a:t>
              </a:r>
              <a:r>
                <a:rPr lang="en-US" sz="1500" dirty="0" smtClean="0">
                  <a:effectLst/>
                </a:rPr>
                <a:t>60) </a:t>
              </a:r>
              <a:endParaRPr lang="en-US" sz="1500" dirty="0">
                <a:effectLst/>
              </a:endParaRPr>
            </a:p>
            <a:p>
              <a:endParaRPr lang="en-US" baseline="30000" dirty="0" smtClean="0">
                <a:effectLst/>
              </a:endParaRPr>
            </a:p>
            <a:p>
              <a:r>
                <a:rPr lang="en-US" dirty="0" smtClean="0">
                  <a:effectLst/>
                </a:rPr>
                <a:t>HH               ~40</a:t>
              </a:r>
              <a:endParaRPr lang="en-US" dirty="0">
                <a:effectLst/>
              </a:endParaRPr>
            </a:p>
            <a:p>
              <a:endParaRPr lang="en-US" dirty="0" smtClean="0">
                <a:effectLst/>
              </a:endParaRPr>
            </a:p>
            <a:p>
              <a:r>
                <a:rPr lang="en-US" dirty="0" smtClean="0">
                  <a:effectLst/>
                </a:rPr>
                <a:t>stop              ~10</a:t>
              </a:r>
              <a:r>
                <a:rPr lang="en-US" baseline="30000" dirty="0" smtClean="0">
                  <a:effectLst/>
                </a:rPr>
                <a:t>3</a:t>
              </a:r>
            </a:p>
            <a:p>
              <a:r>
                <a:rPr lang="en-US" sz="1400" dirty="0" smtClean="0">
                  <a:effectLst/>
                </a:rPr>
                <a:t>(m=1 </a:t>
              </a:r>
              <a:r>
                <a:rPr lang="en-US" sz="1400" dirty="0" err="1" smtClean="0">
                  <a:effectLst/>
                </a:rPr>
                <a:t>TeV</a:t>
              </a:r>
              <a:r>
                <a:rPr lang="en-US" sz="1400" dirty="0" smtClean="0">
                  <a:effectLst/>
                </a:rPr>
                <a:t>) </a:t>
              </a:r>
              <a:endParaRPr lang="en-US" sz="1400" baseline="30000" dirty="0" smtClean="0">
                <a:effectLst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 bwMode="auto">
            <a:xfrm>
              <a:off x="5364088" y="980728"/>
              <a:ext cx="3203868" cy="0"/>
            </a:xfrm>
            <a:prstGeom prst="lin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 flipH="1">
              <a:off x="6335708" y="620688"/>
              <a:ext cx="0" cy="3960440"/>
            </a:xfrm>
            <a:prstGeom prst="lin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extBox 1"/>
          <p:cNvSpPr txBox="1"/>
          <p:nvPr/>
        </p:nvSpPr>
        <p:spPr>
          <a:xfrm>
            <a:off x="105312" y="5805264"/>
            <a:ext cx="8558753" cy="338554"/>
          </a:xfrm>
          <a:prstGeom prst="rect">
            <a:avLst/>
          </a:prstGeom>
          <a:solidFill>
            <a:srgbClr val="6666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/>
                <a:sym typeface="Wingdings"/>
              </a:rPr>
              <a:t>With 4</a:t>
            </a:r>
            <a:r>
              <a:rPr lang="en-US" dirty="0" smtClean="0">
                <a:solidFill>
                  <a:schemeClr val="bg1"/>
                </a:solidFill>
                <a:effectLst/>
              </a:rPr>
              <a:t>0/</a:t>
            </a:r>
            <a:r>
              <a:rPr lang="en-US" dirty="0" err="1">
                <a:solidFill>
                  <a:schemeClr val="bg1"/>
                </a:solidFill>
                <a:effectLst/>
              </a:rPr>
              <a:t>a</a:t>
            </a:r>
            <a:r>
              <a:rPr lang="en-US" dirty="0" err="1" smtClean="0">
                <a:solidFill>
                  <a:schemeClr val="bg1"/>
                </a:solidFill>
                <a:effectLst/>
              </a:rPr>
              <a:t>b</a:t>
            </a:r>
            <a:r>
              <a:rPr lang="en-US" dirty="0" smtClean="0">
                <a:solidFill>
                  <a:schemeClr val="bg1"/>
                </a:solidFill>
                <a:effectLst/>
              </a:rPr>
              <a:t> at √s=100 </a:t>
            </a:r>
            <a:r>
              <a:rPr lang="en-US" dirty="0" err="1" smtClean="0">
                <a:solidFill>
                  <a:schemeClr val="bg1"/>
                </a:solidFill>
                <a:effectLst/>
              </a:rPr>
              <a:t>TeV</a:t>
            </a:r>
            <a:r>
              <a:rPr lang="en-US" dirty="0" smtClean="0">
                <a:solidFill>
                  <a:schemeClr val="bg1"/>
                </a:solidFill>
                <a:effectLst/>
              </a:rPr>
              <a:t> expect: ~10</a:t>
            </a:r>
            <a:r>
              <a:rPr lang="en-US" baseline="30000" dirty="0" smtClean="0">
                <a:solidFill>
                  <a:schemeClr val="bg1"/>
                </a:solidFill>
                <a:effectLst/>
              </a:rPr>
              <a:t>12</a:t>
            </a:r>
            <a:r>
              <a:rPr lang="en-US" dirty="0" smtClean="0">
                <a:solidFill>
                  <a:schemeClr val="bg1"/>
                </a:solidFill>
                <a:effectLst/>
              </a:rPr>
              <a:t> top, 10</a:t>
            </a:r>
            <a:r>
              <a:rPr lang="en-US" baseline="30000" dirty="0" smtClean="0">
                <a:solidFill>
                  <a:schemeClr val="bg1"/>
                </a:solidFill>
                <a:effectLst/>
              </a:rPr>
              <a:t>10 </a:t>
            </a:r>
            <a:r>
              <a:rPr lang="en-US" dirty="0" smtClean="0">
                <a:solidFill>
                  <a:schemeClr val="bg1"/>
                </a:solidFill>
                <a:effectLst/>
              </a:rPr>
              <a:t>H bosons, 10</a:t>
            </a:r>
            <a:r>
              <a:rPr lang="en-US" baseline="30000" dirty="0">
                <a:solidFill>
                  <a:schemeClr val="bg1"/>
                </a:solidFill>
                <a:effectLst/>
              </a:rPr>
              <a:t>5</a:t>
            </a:r>
            <a:r>
              <a:rPr lang="en-US" dirty="0" smtClean="0">
                <a:solidFill>
                  <a:schemeClr val="bg1"/>
                </a:solidFill>
                <a:effectLst/>
              </a:rPr>
              <a:t> m=8 </a:t>
            </a:r>
            <a:r>
              <a:rPr lang="en-US" dirty="0" err="1" smtClean="0">
                <a:solidFill>
                  <a:schemeClr val="bg1"/>
                </a:solidFill>
                <a:effectLst/>
              </a:rPr>
              <a:t>TeV</a:t>
            </a:r>
            <a:r>
              <a:rPr lang="en-US" dirty="0" smtClean="0">
                <a:solidFill>
                  <a:schemeClr val="bg1"/>
                </a:solidFill>
                <a:effectLst/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/>
              </a:rPr>
              <a:t>gluino</a:t>
            </a:r>
            <a:r>
              <a:rPr lang="en-US" dirty="0" smtClean="0">
                <a:solidFill>
                  <a:schemeClr val="bg1"/>
                </a:solidFill>
                <a:effectLst/>
              </a:rPr>
              <a:t> pairs, 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4609" y="6228600"/>
            <a:ext cx="8598127" cy="584776"/>
          </a:xfrm>
          <a:prstGeom prst="rect">
            <a:avLst/>
          </a:prstGeom>
          <a:solidFill>
            <a:srgbClr val="80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/>
              </a:rPr>
              <a:t>If new (heavy) physics </a:t>
            </a:r>
            <a:r>
              <a:rPr lang="en-US" dirty="0" smtClean="0">
                <a:solidFill>
                  <a:schemeClr val="bg1"/>
                </a:solidFill>
                <a:effectLst/>
              </a:rPr>
              <a:t>discovered </a:t>
            </a:r>
            <a:r>
              <a:rPr lang="en-US" dirty="0">
                <a:solidFill>
                  <a:schemeClr val="bg1"/>
                </a:solidFill>
                <a:effectLst/>
              </a:rPr>
              <a:t>at the LHC</a:t>
            </a:r>
            <a:r>
              <a:rPr lang="en-US" dirty="0">
                <a:effectLst/>
              </a:rPr>
              <a:t> </a:t>
            </a:r>
            <a:r>
              <a:rPr lang="en-US" dirty="0">
                <a:solidFill>
                  <a:srgbClr val="FFFFFF"/>
                </a:solidFill>
                <a:effectLst/>
                <a:sym typeface="Wingdings"/>
              </a:rPr>
              <a:t> completion of spectrum </a:t>
            </a:r>
            <a:r>
              <a:rPr lang="en-US" dirty="0" smtClean="0">
                <a:solidFill>
                  <a:srgbClr val="FFFFFF"/>
                </a:solidFill>
                <a:effectLst/>
                <a:sym typeface="Wingdings"/>
              </a:rPr>
              <a:t>is a “</a:t>
            </a:r>
            <a:r>
              <a:rPr lang="en-US" dirty="0">
                <a:solidFill>
                  <a:srgbClr val="FFFFFF"/>
                </a:solidFill>
                <a:effectLst/>
                <a:sym typeface="Wingdings"/>
              </a:rPr>
              <a:t>no-lose</a:t>
            </a:r>
            <a:r>
              <a:rPr lang="en-US" dirty="0" smtClean="0">
                <a:solidFill>
                  <a:srgbClr val="FFFFFF"/>
                </a:solidFill>
                <a:effectLst/>
                <a:sym typeface="Wingdings"/>
              </a:rPr>
              <a:t>”</a:t>
            </a:r>
          </a:p>
          <a:p>
            <a:r>
              <a:rPr lang="en-US" dirty="0" smtClean="0">
                <a:solidFill>
                  <a:srgbClr val="FFFFFF"/>
                </a:solidFill>
                <a:effectLst/>
                <a:sym typeface="Wingdings"/>
              </a:rPr>
              <a:t>argument </a:t>
            </a:r>
            <a:r>
              <a:rPr lang="en-US" dirty="0">
                <a:solidFill>
                  <a:srgbClr val="FFFFFF"/>
                </a:solidFill>
                <a:effectLst/>
                <a:sym typeface="Wingdings"/>
              </a:rPr>
              <a:t>for </a:t>
            </a:r>
            <a:r>
              <a:rPr lang="en-US" dirty="0" smtClean="0">
                <a:solidFill>
                  <a:srgbClr val="FFFFFF"/>
                </a:solidFill>
                <a:effectLst/>
                <a:sym typeface="Wingdings"/>
              </a:rPr>
              <a:t>future </a:t>
            </a:r>
            <a:r>
              <a:rPr lang="en-US" dirty="0">
                <a:solidFill>
                  <a:srgbClr val="FFFFFF"/>
                </a:solidFill>
                <a:effectLst/>
                <a:sym typeface="Wingdings"/>
              </a:rPr>
              <a:t>~ 100 </a:t>
            </a:r>
            <a:r>
              <a:rPr lang="en-US" dirty="0" err="1">
                <a:solidFill>
                  <a:srgbClr val="FFFFFF"/>
                </a:solidFill>
                <a:effectLst/>
                <a:sym typeface="Wingdings"/>
              </a:rPr>
              <a:t>TeV</a:t>
            </a:r>
            <a:r>
              <a:rPr lang="en-US" dirty="0">
                <a:solidFill>
                  <a:srgbClr val="FFFFFF"/>
                </a:solidFill>
                <a:effectLst/>
                <a:sym typeface="Wingdings"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sym typeface="Wingdings"/>
              </a:rPr>
              <a:t>pp</a:t>
            </a:r>
            <a:r>
              <a:rPr lang="en-US" dirty="0">
                <a:solidFill>
                  <a:srgbClr val="FFFFFF"/>
                </a:solidFill>
                <a:effectLst/>
                <a:sym typeface="Wingdings"/>
              </a:rPr>
              <a:t> </a:t>
            </a:r>
            <a:r>
              <a:rPr lang="en-US" dirty="0" smtClean="0">
                <a:solidFill>
                  <a:srgbClr val="FFFFFF"/>
                </a:solidFill>
                <a:effectLst/>
                <a:sym typeface="Wingdings"/>
              </a:rPr>
              <a:t>collider: extend </a:t>
            </a:r>
            <a:r>
              <a:rPr lang="en-US" dirty="0" smtClean="0">
                <a:solidFill>
                  <a:schemeClr val="bg1"/>
                </a:solidFill>
                <a:effectLst/>
              </a:rPr>
              <a:t>discovery potential up to m~50 </a:t>
            </a:r>
            <a:r>
              <a:rPr lang="en-US" dirty="0" err="1" smtClean="0">
                <a:solidFill>
                  <a:schemeClr val="bg1"/>
                </a:solidFill>
                <a:effectLst/>
              </a:rPr>
              <a:t>TeV</a:t>
            </a:r>
            <a:r>
              <a:rPr lang="en-US" dirty="0" smtClean="0">
                <a:solidFill>
                  <a:schemeClr val="bg1"/>
                </a:solidFill>
                <a:effectLst/>
              </a:rPr>
              <a:t> </a:t>
            </a:r>
            <a:endParaRPr lang="en-US" dirty="0">
              <a:solidFill>
                <a:schemeClr val="bg1"/>
              </a:soli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97146" y="554528"/>
            <a:ext cx="941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i="1" dirty="0" err="1" smtClean="0">
                <a:solidFill>
                  <a:srgbClr val="92D050"/>
                </a:solidFill>
              </a:rPr>
              <a:t>Gianotti</a:t>
            </a:r>
            <a:endParaRPr lang="en-GB" i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23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E6C92-8E15-49DD-BC9E-4A127443613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12/08/2017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576" y="1628800"/>
            <a:ext cx="73448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/>
              <a:t>Physics </a:t>
            </a:r>
            <a:r>
              <a:rPr lang="en-GB" b="1" dirty="0"/>
              <a:t>at a 100 </a:t>
            </a:r>
            <a:r>
              <a:rPr lang="en-GB" b="1" dirty="0" err="1"/>
              <a:t>TeV</a:t>
            </a:r>
            <a:r>
              <a:rPr lang="en-GB" b="1" dirty="0"/>
              <a:t> pp collider: CERN Yellow Report (2017) no.3 </a:t>
            </a:r>
            <a:endParaRPr lang="en-GB" b="1" dirty="0" smtClean="0"/>
          </a:p>
          <a:p>
            <a:endParaRPr lang="en-GB" dirty="0"/>
          </a:p>
          <a:p>
            <a:r>
              <a:rPr lang="en-GB" dirty="0"/>
              <a:t>1) Standard Model processes: </a:t>
            </a:r>
            <a:r>
              <a:rPr lang="en-GB" dirty="0">
                <a:hlinkClick r:id="rId2"/>
              </a:rPr>
              <a:t>https://arxiv.org/pdf/1607.01831v1.pdf</a:t>
            </a:r>
            <a:endParaRPr lang="en-GB" dirty="0"/>
          </a:p>
          <a:p>
            <a:r>
              <a:rPr lang="en-GB" dirty="0"/>
              <a:t>2) Higgs and EW symmetry breaking studies: </a:t>
            </a:r>
            <a:r>
              <a:rPr lang="en-GB" dirty="0">
                <a:hlinkClick r:id="rId3"/>
              </a:rPr>
              <a:t>https://arxiv.org/pdf/1606.09408v1.pdf</a:t>
            </a:r>
            <a:endParaRPr lang="en-GB" dirty="0"/>
          </a:p>
          <a:p>
            <a:r>
              <a:rPr lang="en-GB" dirty="0"/>
              <a:t>3) </a:t>
            </a:r>
            <a:r>
              <a:rPr lang="en-GB" dirty="0" err="1"/>
              <a:t>Βeyond</a:t>
            </a:r>
            <a:r>
              <a:rPr lang="en-GB" dirty="0"/>
              <a:t> the Standard Model phenomena: </a:t>
            </a:r>
            <a:r>
              <a:rPr lang="en-GB" dirty="0">
                <a:hlinkClick r:id="rId4"/>
              </a:rPr>
              <a:t>https://arxiv.org/abs/1606.00947</a:t>
            </a:r>
            <a:endParaRPr lang="en-GB" dirty="0"/>
          </a:p>
          <a:p>
            <a:r>
              <a:rPr lang="en-GB" dirty="0"/>
              <a:t>4) Heavy ions at the Future Circular Collider: </a:t>
            </a:r>
            <a:r>
              <a:rPr lang="en-GB" dirty="0">
                <a:hlinkClick r:id="rId5"/>
              </a:rPr>
              <a:t>https://arxiv.org/abs/1605.01389</a:t>
            </a:r>
            <a:r>
              <a:rPr lang="en-GB" dirty="0"/>
              <a:t/>
            </a:r>
            <a:br>
              <a:rPr lang="en-GB" dirty="0"/>
            </a:br>
            <a:endParaRPr lang="en-GB" dirty="0" smtClean="0"/>
          </a:p>
          <a:p>
            <a:r>
              <a:rPr lang="fr-CH" dirty="0" err="1" smtClean="0"/>
              <a:t>Now</a:t>
            </a:r>
            <a:r>
              <a:rPr lang="fr-CH" dirty="0" smtClean="0"/>
              <a:t> </a:t>
            </a:r>
            <a:r>
              <a:rPr lang="fr-CH" dirty="0" err="1" smtClean="0"/>
              <a:t>proceeding</a:t>
            </a:r>
            <a:r>
              <a:rPr lang="fr-CH" dirty="0" smtClean="0"/>
              <a:t> to </a:t>
            </a:r>
            <a:r>
              <a:rPr lang="fr-CH" dirty="0" err="1" smtClean="0"/>
              <a:t>ascertain</a:t>
            </a:r>
            <a:r>
              <a:rPr lang="fr-CH" dirty="0" smtClean="0"/>
              <a:t>  </a:t>
            </a:r>
            <a:r>
              <a:rPr lang="fr-CH" dirty="0" err="1" smtClean="0"/>
              <a:t>these</a:t>
            </a:r>
            <a:r>
              <a:rPr lang="fr-CH" dirty="0" smtClean="0"/>
              <a:t> cross-section </a:t>
            </a:r>
            <a:r>
              <a:rPr lang="fr-CH" dirty="0" err="1" smtClean="0"/>
              <a:t>calculations</a:t>
            </a:r>
            <a:r>
              <a:rPr lang="fr-CH" dirty="0" smtClean="0"/>
              <a:t> </a:t>
            </a:r>
            <a:r>
              <a:rPr lang="fr-CH" dirty="0" err="1" smtClean="0"/>
              <a:t>with</a:t>
            </a:r>
            <a:r>
              <a:rPr lang="fr-CH" dirty="0" smtClean="0"/>
              <a:t> real detector and simulations… 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0" y="-27384"/>
            <a:ext cx="9144000" cy="1123384"/>
            <a:chOff x="0" y="-20538"/>
            <a:chExt cx="9144000" cy="842538"/>
          </a:xfrm>
        </p:grpSpPr>
        <p:sp>
          <p:nvSpPr>
            <p:cNvPr id="7" name="TextBox 6"/>
            <p:cNvSpPr txBox="1"/>
            <p:nvPr/>
          </p:nvSpPr>
          <p:spPr>
            <a:xfrm>
              <a:off x="0" y="-20538"/>
              <a:ext cx="9144000" cy="84253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fr-CH" sz="800" b="1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fr-CH" sz="2800" b="1" dirty="0" smtClean="0">
                  <a:solidFill>
                    <a:prstClr val="black"/>
                  </a:solidFill>
                </a:rPr>
                <a:t>FCC-</a:t>
              </a:r>
              <a:r>
                <a:rPr lang="fr-CH" sz="2800" b="1" dirty="0" err="1" smtClean="0">
                  <a:solidFill>
                    <a:prstClr val="black"/>
                  </a:solidFill>
                </a:rPr>
                <a:t>hh</a:t>
              </a:r>
              <a:r>
                <a:rPr lang="fr-CH" sz="2800" b="1" dirty="0" smtClean="0">
                  <a:solidFill>
                    <a:prstClr val="black"/>
                  </a:solidFill>
                </a:rPr>
                <a:t> </a:t>
              </a:r>
              <a:r>
                <a:rPr lang="fr-CH" sz="2800" b="1" dirty="0" err="1">
                  <a:solidFill>
                    <a:prstClr val="black"/>
                  </a:solidFill>
                </a:rPr>
                <a:t>discovery</a:t>
              </a:r>
              <a:r>
                <a:rPr lang="fr-CH" sz="2800" b="1" dirty="0">
                  <a:solidFill>
                    <a:prstClr val="black"/>
                  </a:solidFill>
                </a:rPr>
                <a:t> </a:t>
              </a:r>
              <a:r>
                <a:rPr lang="fr-CH" sz="2800" b="1" dirty="0" err="1" smtClean="0">
                  <a:solidFill>
                    <a:prstClr val="black"/>
                  </a:solidFill>
                </a:rPr>
                <a:t>potential</a:t>
              </a:r>
              <a:endParaRPr lang="fr-CH" sz="2800" b="1" dirty="0" smtClean="0">
                <a:solidFill>
                  <a:prstClr val="black"/>
                </a:solidFill>
              </a:endParaRPr>
            </a:p>
            <a:p>
              <a:pPr algn="ctr"/>
              <a:endParaRPr lang="fr-CH" sz="2400" b="1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fr-CH" sz="700" b="1" dirty="0" smtClean="0">
                  <a:solidFill>
                    <a:prstClr val="black"/>
                  </a:solidFill>
                </a:rPr>
                <a:t> </a:t>
              </a:r>
              <a:endParaRPr lang="fr-CH" sz="700" b="1" dirty="0">
                <a:solidFill>
                  <a:prstClr val="black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20538"/>
              <a:ext cx="1763688" cy="7375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09356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E6C92-8E15-49DD-BC9E-4A127443613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11/08/2017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088"/>
            <a:ext cx="9153290" cy="680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547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5" y="48052"/>
            <a:ext cx="51271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b="1" dirty="0" smtClean="0"/>
              <a:t>PHYSICS COMPLEMENTARITY</a:t>
            </a:r>
            <a:endParaRPr lang="en-GB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40737" y="1239074"/>
            <a:ext cx="8842485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err="1" smtClean="0"/>
              <a:t>Higgs</a:t>
            </a:r>
            <a:r>
              <a:rPr lang="fr-CH" b="1" dirty="0" smtClean="0"/>
              <a:t> </a:t>
            </a:r>
            <a:r>
              <a:rPr lang="fr-CH" b="1" dirty="0" err="1" smtClean="0"/>
              <a:t>Physics</a:t>
            </a:r>
            <a:r>
              <a:rPr lang="fr-CH" b="1" dirty="0" smtClean="0"/>
              <a:t>    </a:t>
            </a:r>
            <a:r>
              <a:rPr lang="fr-CH" dirty="0" smtClean="0"/>
              <a:t>-- </a:t>
            </a:r>
            <a:r>
              <a:rPr lang="fr-CH" dirty="0" err="1" smtClean="0"/>
              <a:t>ee</a:t>
            </a:r>
            <a:r>
              <a:rPr lang="fr-CH" dirty="0" smtClean="0"/>
              <a:t> </a:t>
            </a:r>
            <a:r>
              <a:rPr lang="fr-CH" dirty="0" smtClean="0">
                <a:sym typeface="Wingdings" panose="05000000000000000000" pitchFamily="2" charset="2"/>
              </a:rPr>
              <a:t> ZH fixes </a:t>
            </a:r>
            <a:r>
              <a:rPr lang="fr-CH" dirty="0" err="1" smtClean="0">
                <a:sym typeface="Wingdings" panose="05000000000000000000" pitchFamily="2" charset="2"/>
              </a:rPr>
              <a:t>Higgs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width</a:t>
            </a:r>
            <a:r>
              <a:rPr lang="fr-CH" dirty="0" smtClean="0">
                <a:sym typeface="Wingdings" panose="05000000000000000000" pitchFamily="2" charset="2"/>
              </a:rPr>
              <a:t> and HZZ </a:t>
            </a:r>
            <a:r>
              <a:rPr lang="fr-CH" dirty="0" err="1" smtClean="0">
                <a:sym typeface="Wingdings" panose="05000000000000000000" pitchFamily="2" charset="2"/>
              </a:rPr>
              <a:t>coupling</a:t>
            </a:r>
            <a:r>
              <a:rPr lang="fr-CH" dirty="0" smtClean="0">
                <a:sym typeface="Wingdings" panose="05000000000000000000" pitchFamily="2" charset="2"/>
              </a:rPr>
              <a:t> , </a:t>
            </a:r>
            <a:r>
              <a:rPr lang="fr-CH" dirty="0" smtClean="0">
                <a:sym typeface="Wingdings" panose="05000000000000000000" pitchFamily="2" charset="2"/>
              </a:rPr>
              <a:t>(and </a:t>
            </a:r>
            <a:r>
              <a:rPr lang="fr-CH" dirty="0" err="1" smtClean="0">
                <a:sym typeface="Wingdings" panose="05000000000000000000" pitchFamily="2" charset="2"/>
              </a:rPr>
              <a:t>many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others</a:t>
            </a:r>
            <a:r>
              <a:rPr lang="fr-CH" dirty="0" smtClean="0">
                <a:sym typeface="Wingdings" panose="05000000000000000000" pitchFamily="2" charset="2"/>
              </a:rPr>
              <a:t>)</a:t>
            </a:r>
            <a:endParaRPr lang="fr-CH" dirty="0" smtClean="0">
              <a:sym typeface="Wingdings" panose="05000000000000000000" pitchFamily="2" charset="2"/>
            </a:endParaRPr>
          </a:p>
          <a:p>
            <a:r>
              <a:rPr lang="fr-CH" dirty="0">
                <a:sym typeface="Wingdings" panose="05000000000000000000" pitchFamily="2" charset="2"/>
              </a:rPr>
              <a:t> </a:t>
            </a:r>
            <a:r>
              <a:rPr lang="fr-CH" dirty="0" smtClean="0">
                <a:sym typeface="Wingdings" panose="05000000000000000000" pitchFamily="2" charset="2"/>
              </a:rPr>
              <a:t>                          --  FCC-</a:t>
            </a:r>
            <a:r>
              <a:rPr lang="fr-CH" dirty="0" err="1" smtClean="0">
                <a:sym typeface="Wingdings" panose="05000000000000000000" pitchFamily="2" charset="2"/>
              </a:rPr>
              <a:t>hh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gives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huge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statistics</a:t>
            </a:r>
            <a:r>
              <a:rPr lang="fr-CH" dirty="0" smtClean="0">
                <a:sym typeface="Wingdings" panose="05000000000000000000" pitchFamily="2" charset="2"/>
              </a:rPr>
              <a:t> of HH </a:t>
            </a:r>
            <a:r>
              <a:rPr lang="fr-CH" dirty="0" err="1" smtClean="0">
                <a:sym typeface="Wingdings" panose="05000000000000000000" pitchFamily="2" charset="2"/>
              </a:rPr>
              <a:t>events</a:t>
            </a:r>
            <a:r>
              <a:rPr lang="fr-CH" dirty="0" smtClean="0">
                <a:sym typeface="Wingdings" panose="05000000000000000000" pitchFamily="2" charset="2"/>
              </a:rPr>
              <a:t>   for </a:t>
            </a:r>
            <a:r>
              <a:rPr lang="fr-CH" dirty="0" err="1" smtClean="0">
                <a:sym typeface="Wingdings" panose="05000000000000000000" pitchFamily="2" charset="2"/>
              </a:rPr>
              <a:t>Higgs</a:t>
            </a:r>
            <a:r>
              <a:rPr lang="fr-CH" dirty="0" smtClean="0">
                <a:sym typeface="Wingdings" panose="05000000000000000000" pitchFamily="2" charset="2"/>
              </a:rPr>
              <a:t> self-</a:t>
            </a:r>
            <a:r>
              <a:rPr lang="fr-CH" dirty="0" err="1" smtClean="0">
                <a:sym typeface="Wingdings" panose="05000000000000000000" pitchFamily="2" charset="2"/>
              </a:rPr>
              <a:t>coupling</a:t>
            </a:r>
            <a:endParaRPr lang="fr-CH" dirty="0" smtClean="0"/>
          </a:p>
          <a:p>
            <a:endParaRPr lang="fr-CH" dirty="0" smtClean="0"/>
          </a:p>
          <a:p>
            <a:r>
              <a:rPr lang="fr-CH" b="1" dirty="0" err="1"/>
              <a:t>Search</a:t>
            </a:r>
            <a:r>
              <a:rPr lang="fr-CH" b="1" dirty="0"/>
              <a:t> for Heavy </a:t>
            </a:r>
            <a:r>
              <a:rPr lang="fr-CH" b="1" dirty="0" err="1" smtClean="0"/>
              <a:t>Physics</a:t>
            </a:r>
            <a:r>
              <a:rPr lang="fr-CH" b="1" dirty="0" smtClean="0"/>
              <a:t>  </a:t>
            </a:r>
            <a:endParaRPr lang="en-GB" b="1" dirty="0"/>
          </a:p>
          <a:p>
            <a:r>
              <a:rPr lang="fr-CH" dirty="0" smtClean="0"/>
              <a:t>                            -- </a:t>
            </a:r>
            <a:r>
              <a:rPr lang="fr-CH" dirty="0" err="1" smtClean="0"/>
              <a:t>ee</a:t>
            </a:r>
            <a:r>
              <a:rPr lang="fr-CH" dirty="0" smtClean="0"/>
              <a:t> </a:t>
            </a:r>
            <a:r>
              <a:rPr lang="fr-CH" dirty="0" err="1" smtClean="0"/>
              <a:t>gives</a:t>
            </a:r>
            <a:r>
              <a:rPr lang="fr-CH" dirty="0" smtClean="0"/>
              <a:t> </a:t>
            </a:r>
            <a:r>
              <a:rPr lang="fr-CH" dirty="0" err="1" smtClean="0"/>
              <a:t>precision</a:t>
            </a:r>
            <a:r>
              <a:rPr lang="fr-CH" dirty="0" smtClean="0"/>
              <a:t> </a:t>
            </a:r>
            <a:r>
              <a:rPr lang="fr-CH" dirty="0" err="1" smtClean="0"/>
              <a:t>measurements</a:t>
            </a:r>
            <a:r>
              <a:rPr lang="fr-CH" dirty="0" smtClean="0"/>
              <a:t> (</a:t>
            </a:r>
            <a:r>
              <a:rPr lang="fr-CH" dirty="0" err="1" smtClean="0"/>
              <a:t>m</a:t>
            </a:r>
            <a:r>
              <a:rPr lang="fr-CH" baseline="-25000" dirty="0" err="1" smtClean="0"/>
              <a:t>Z</a:t>
            </a:r>
            <a:r>
              <a:rPr lang="fr-CH" dirty="0" smtClean="0"/>
              <a:t> m</a:t>
            </a:r>
            <a:r>
              <a:rPr lang="fr-CH" baseline="-25000" dirty="0" smtClean="0"/>
              <a:t>W</a:t>
            </a:r>
            <a:r>
              <a:rPr lang="fr-CH" dirty="0" smtClean="0"/>
              <a:t> to &lt; 0.5 MeV, </a:t>
            </a:r>
            <a:r>
              <a:rPr lang="fr-CH" dirty="0" err="1" smtClean="0"/>
              <a:t>m</a:t>
            </a:r>
            <a:r>
              <a:rPr lang="fr-CH" baseline="-25000" dirty="0" err="1" smtClean="0"/>
              <a:t>top</a:t>
            </a:r>
            <a:r>
              <a:rPr lang="fr-CH" baseline="-25000" dirty="0" smtClean="0"/>
              <a:t> </a:t>
            </a:r>
            <a:r>
              <a:rPr lang="fr-CH" dirty="0" smtClean="0"/>
              <a:t>10 MeV, etc…)</a:t>
            </a:r>
          </a:p>
          <a:p>
            <a:r>
              <a:rPr lang="fr-CH" dirty="0"/>
              <a:t> </a:t>
            </a:r>
            <a:r>
              <a:rPr lang="fr-CH" dirty="0" smtClean="0"/>
              <a:t>                               sensitive to </a:t>
            </a:r>
            <a:r>
              <a:rPr lang="fr-CH" dirty="0" err="1" smtClean="0"/>
              <a:t>heavy</a:t>
            </a:r>
            <a:r>
              <a:rPr lang="fr-CH" dirty="0" smtClean="0"/>
              <a:t> </a:t>
            </a:r>
            <a:r>
              <a:rPr lang="fr-CH" dirty="0" err="1" smtClean="0"/>
              <a:t>physics</a:t>
            </a:r>
            <a:r>
              <a:rPr lang="fr-CH" dirty="0" smtClean="0"/>
              <a:t> up to … 100 </a:t>
            </a:r>
            <a:r>
              <a:rPr lang="fr-CH" dirty="0" err="1" smtClean="0"/>
              <a:t>TeV</a:t>
            </a:r>
            <a:r>
              <a:rPr lang="fr-CH" dirty="0" smtClean="0"/>
              <a:t> </a:t>
            </a:r>
          </a:p>
          <a:p>
            <a:r>
              <a:rPr lang="fr-CH" dirty="0" smtClean="0"/>
              <a:t>	           --  FCC-</a:t>
            </a:r>
            <a:r>
              <a:rPr lang="fr-CH" dirty="0" err="1" smtClean="0"/>
              <a:t>hh</a:t>
            </a:r>
            <a:r>
              <a:rPr lang="fr-CH" dirty="0" smtClean="0"/>
              <a:t> </a:t>
            </a:r>
            <a:r>
              <a:rPr lang="fr-CH" dirty="0" err="1" smtClean="0"/>
              <a:t>gives</a:t>
            </a:r>
            <a:r>
              <a:rPr lang="fr-CH" dirty="0" smtClean="0"/>
              <a:t> </a:t>
            </a:r>
            <a:r>
              <a:rPr lang="fr-CH" dirty="0" err="1" smtClean="0"/>
              <a:t>access</a:t>
            </a:r>
            <a:r>
              <a:rPr lang="fr-CH" dirty="0" smtClean="0"/>
              <a:t> to direct observation </a:t>
            </a:r>
            <a:r>
              <a:rPr lang="fr-CH" dirty="0" smtClean="0"/>
              <a:t>at </a:t>
            </a:r>
            <a:r>
              <a:rPr lang="fr-CH" dirty="0" err="1" smtClean="0"/>
              <a:t>unprecedented</a:t>
            </a:r>
            <a:r>
              <a:rPr lang="fr-CH" dirty="0" smtClean="0"/>
              <a:t> </a:t>
            </a:r>
            <a:r>
              <a:rPr lang="fr-CH" dirty="0" err="1" smtClean="0"/>
              <a:t>energies</a:t>
            </a:r>
            <a:endParaRPr lang="fr-CH" dirty="0" smtClean="0"/>
          </a:p>
          <a:p>
            <a:r>
              <a:rPr lang="fr-CH" dirty="0"/>
              <a:t> </a:t>
            </a:r>
            <a:r>
              <a:rPr lang="fr-CH" dirty="0" smtClean="0"/>
              <a:t>                                  </a:t>
            </a:r>
            <a:r>
              <a:rPr lang="fr-CH" dirty="0" err="1" smtClean="0"/>
              <a:t>Also</a:t>
            </a:r>
            <a:r>
              <a:rPr lang="fr-CH" dirty="0" smtClean="0"/>
              <a:t> </a:t>
            </a:r>
            <a:r>
              <a:rPr lang="fr-CH" dirty="0" err="1" smtClean="0"/>
              <a:t>huge</a:t>
            </a:r>
            <a:r>
              <a:rPr lang="fr-CH" dirty="0" smtClean="0"/>
              <a:t> </a:t>
            </a:r>
            <a:r>
              <a:rPr lang="fr-CH" dirty="0" err="1" smtClean="0"/>
              <a:t>statistics</a:t>
            </a:r>
            <a:r>
              <a:rPr lang="fr-CH" dirty="0" smtClean="0"/>
              <a:t> of Z,W and top </a:t>
            </a:r>
            <a:r>
              <a:rPr lang="fr-CH" dirty="0" smtClean="0">
                <a:sym typeface="Wingdings" panose="05000000000000000000" pitchFamily="2" charset="2"/>
              </a:rPr>
              <a:t> rare </a:t>
            </a:r>
            <a:r>
              <a:rPr lang="fr-CH" dirty="0" err="1" smtClean="0">
                <a:sym typeface="Wingdings" panose="05000000000000000000" pitchFamily="2" charset="2"/>
              </a:rPr>
              <a:t>decays</a:t>
            </a:r>
            <a:r>
              <a:rPr lang="fr-CH" dirty="0" smtClean="0"/>
              <a:t>   </a:t>
            </a:r>
            <a:endParaRPr lang="fr-CH" dirty="0" smtClean="0"/>
          </a:p>
          <a:p>
            <a:endParaRPr lang="fr-CH" dirty="0" smtClean="0"/>
          </a:p>
          <a:p>
            <a:r>
              <a:rPr lang="fr-CH" b="1" dirty="0" smtClean="0"/>
              <a:t>QCD      </a:t>
            </a:r>
            <a:r>
              <a:rPr lang="fr-CH" dirty="0" smtClean="0"/>
              <a:t>              --  </a:t>
            </a:r>
            <a:r>
              <a:rPr lang="fr-CH" dirty="0" err="1" smtClean="0"/>
              <a:t>ee</a:t>
            </a:r>
            <a:r>
              <a:rPr lang="fr-CH" dirty="0" smtClean="0"/>
              <a:t> </a:t>
            </a:r>
            <a:r>
              <a:rPr lang="fr-CH" dirty="0" err="1" smtClean="0"/>
              <a:t>gives</a:t>
            </a:r>
            <a:r>
              <a:rPr lang="fr-CH" dirty="0" smtClean="0"/>
              <a:t> </a:t>
            </a:r>
            <a:r>
              <a:rPr lang="fr-CH" dirty="0" smtClean="0">
                <a:sym typeface="Symbol"/>
              </a:rPr>
              <a:t></a:t>
            </a:r>
            <a:r>
              <a:rPr lang="fr-CH" baseline="-25000" dirty="0" smtClean="0">
                <a:sym typeface="Symbol"/>
              </a:rPr>
              <a:t>s </a:t>
            </a:r>
            <a:r>
              <a:rPr lang="fr-CH" dirty="0" smtClean="0">
                <a:sym typeface="Symbol"/>
              </a:rPr>
              <a:t> 0.0002 (</a:t>
            </a:r>
            <a:r>
              <a:rPr lang="fr-CH" dirty="0" err="1" smtClean="0">
                <a:sym typeface="Symbol"/>
              </a:rPr>
              <a:t>R</a:t>
            </a:r>
            <a:r>
              <a:rPr lang="fr-CH" baseline="-25000" dirty="0" err="1" smtClean="0">
                <a:sym typeface="Symbol"/>
              </a:rPr>
              <a:t>had</a:t>
            </a:r>
            <a:r>
              <a:rPr lang="fr-CH" dirty="0" smtClean="0">
                <a:sym typeface="Symbol"/>
              </a:rPr>
              <a:t> )   </a:t>
            </a:r>
          </a:p>
          <a:p>
            <a:r>
              <a:rPr lang="fr-CH" dirty="0">
                <a:sym typeface="Symbol"/>
              </a:rPr>
              <a:t> </a:t>
            </a:r>
            <a:r>
              <a:rPr lang="fr-CH" dirty="0" smtClean="0">
                <a:sym typeface="Symbol"/>
              </a:rPr>
              <a:t>                                </a:t>
            </a:r>
            <a:r>
              <a:rPr lang="fr-CH" dirty="0" err="1" smtClean="0">
                <a:sym typeface="Symbol"/>
              </a:rPr>
              <a:t>also</a:t>
            </a:r>
            <a:r>
              <a:rPr lang="fr-CH" dirty="0" smtClean="0">
                <a:sym typeface="Symbol"/>
              </a:rPr>
              <a:t> </a:t>
            </a:r>
            <a:r>
              <a:rPr lang="fr-CH" dirty="0" err="1" smtClean="0">
                <a:sym typeface="Symbol"/>
              </a:rPr>
              <a:t>H</a:t>
            </a:r>
            <a:r>
              <a:rPr lang="fr-CH" dirty="0" err="1" smtClean="0">
                <a:sym typeface="Wingdings" panose="05000000000000000000" pitchFamily="2" charset="2"/>
              </a:rPr>
              <a:t>gg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events</a:t>
            </a:r>
            <a:r>
              <a:rPr lang="fr-CH" dirty="0" smtClean="0">
                <a:sym typeface="Wingdings" panose="05000000000000000000" pitchFamily="2" charset="2"/>
              </a:rPr>
              <a:t> (gluon fragmentation!)</a:t>
            </a:r>
          </a:p>
          <a:p>
            <a:r>
              <a:rPr lang="fr-CH" baseline="-25000" dirty="0">
                <a:sym typeface="Wingdings" panose="05000000000000000000" pitchFamily="2" charset="2"/>
              </a:rPr>
              <a:t> </a:t>
            </a:r>
            <a:r>
              <a:rPr lang="fr-CH" baseline="-25000" dirty="0" smtClean="0">
                <a:sym typeface="Wingdings" panose="05000000000000000000" pitchFamily="2" charset="2"/>
              </a:rPr>
              <a:t>                                          </a:t>
            </a:r>
            <a:r>
              <a:rPr lang="fr-CH" dirty="0" smtClean="0">
                <a:sym typeface="Wingdings" panose="05000000000000000000" pitchFamily="2" charset="2"/>
              </a:rPr>
              <a:t>--  </a:t>
            </a:r>
            <a:r>
              <a:rPr lang="fr-CH" dirty="0" err="1" smtClean="0">
                <a:sym typeface="Wingdings" panose="05000000000000000000" pitchFamily="2" charset="2"/>
              </a:rPr>
              <a:t>ep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provides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tructure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functions</a:t>
            </a:r>
            <a:r>
              <a:rPr lang="fr-CH" dirty="0" smtClean="0">
                <a:sym typeface="Wingdings" panose="05000000000000000000" pitchFamily="2" charset="2"/>
              </a:rPr>
              <a:t> and </a:t>
            </a:r>
            <a:r>
              <a:rPr lang="fr-CH" dirty="0">
                <a:sym typeface="Symbol"/>
              </a:rPr>
              <a:t></a:t>
            </a:r>
            <a:r>
              <a:rPr lang="fr-CH" baseline="-25000" dirty="0">
                <a:sym typeface="Symbol"/>
              </a:rPr>
              <a:t>s </a:t>
            </a:r>
            <a:r>
              <a:rPr lang="fr-CH" dirty="0">
                <a:sym typeface="Symbol"/>
              </a:rPr>
              <a:t> </a:t>
            </a:r>
            <a:r>
              <a:rPr lang="fr-CH" dirty="0" smtClean="0">
                <a:sym typeface="Symbol"/>
              </a:rPr>
              <a:t>0.0002</a:t>
            </a:r>
            <a:endParaRPr lang="fr-CH" dirty="0" smtClean="0">
              <a:sym typeface="Symbol"/>
            </a:endParaRPr>
          </a:p>
          <a:p>
            <a:r>
              <a:rPr lang="fr-CH" dirty="0">
                <a:sym typeface="Symbol"/>
              </a:rPr>
              <a:t> </a:t>
            </a:r>
            <a:r>
              <a:rPr lang="fr-CH" dirty="0" smtClean="0">
                <a:sym typeface="Symbol"/>
              </a:rPr>
              <a:t>                            -- all </a:t>
            </a:r>
            <a:r>
              <a:rPr lang="fr-CH" dirty="0" err="1" smtClean="0">
                <a:sym typeface="Symbol"/>
              </a:rPr>
              <a:t>this</a:t>
            </a:r>
            <a:r>
              <a:rPr lang="fr-CH" dirty="0" smtClean="0">
                <a:sym typeface="Symbol"/>
              </a:rPr>
              <a:t> </a:t>
            </a:r>
            <a:r>
              <a:rPr lang="fr-CH" dirty="0" err="1" smtClean="0">
                <a:sym typeface="Symbol"/>
              </a:rPr>
              <a:t>improves</a:t>
            </a:r>
            <a:r>
              <a:rPr lang="fr-CH" dirty="0" smtClean="0">
                <a:sym typeface="Symbol"/>
              </a:rPr>
              <a:t> the signal and background </a:t>
            </a:r>
            <a:r>
              <a:rPr lang="fr-CH" dirty="0" err="1" smtClean="0">
                <a:sym typeface="Symbol"/>
              </a:rPr>
              <a:t>predictions</a:t>
            </a:r>
            <a:r>
              <a:rPr lang="fr-CH" dirty="0" smtClean="0">
                <a:sym typeface="Symbol"/>
              </a:rPr>
              <a:t> </a:t>
            </a:r>
          </a:p>
          <a:p>
            <a:r>
              <a:rPr lang="fr-CH" dirty="0">
                <a:sym typeface="Symbol"/>
              </a:rPr>
              <a:t> </a:t>
            </a:r>
            <a:r>
              <a:rPr lang="fr-CH" dirty="0" smtClean="0">
                <a:sym typeface="Symbol"/>
              </a:rPr>
              <a:t>                                     for new </a:t>
            </a:r>
            <a:r>
              <a:rPr lang="fr-CH" dirty="0" err="1" smtClean="0">
                <a:sym typeface="Symbol"/>
              </a:rPr>
              <a:t>physics</a:t>
            </a:r>
            <a:r>
              <a:rPr lang="fr-CH" dirty="0" smtClean="0">
                <a:sym typeface="Symbol"/>
              </a:rPr>
              <a:t> </a:t>
            </a:r>
            <a:r>
              <a:rPr lang="fr-CH" dirty="0" err="1" smtClean="0">
                <a:sym typeface="Symbol"/>
              </a:rPr>
              <a:t>signals</a:t>
            </a:r>
            <a:r>
              <a:rPr lang="fr-CH" dirty="0" smtClean="0">
                <a:sym typeface="Symbol"/>
              </a:rPr>
              <a:t> at FCC-</a:t>
            </a:r>
            <a:r>
              <a:rPr lang="fr-CH" dirty="0" err="1" smtClean="0">
                <a:sym typeface="Symbol"/>
              </a:rPr>
              <a:t>hh</a:t>
            </a:r>
            <a:endParaRPr lang="fr-CH" dirty="0" smtClean="0"/>
          </a:p>
          <a:p>
            <a:r>
              <a:rPr lang="fr-CH" dirty="0" smtClean="0"/>
              <a:t> </a:t>
            </a:r>
          </a:p>
          <a:p>
            <a:r>
              <a:rPr lang="fr-CH" b="1" dirty="0" smtClean="0"/>
              <a:t>Heavy Neutrinos  </a:t>
            </a:r>
            <a:r>
              <a:rPr lang="fr-CH" dirty="0" smtClean="0"/>
              <a:t>--  </a:t>
            </a:r>
            <a:r>
              <a:rPr lang="fr-CH" dirty="0" err="1" smtClean="0"/>
              <a:t>ee</a:t>
            </a:r>
            <a:r>
              <a:rPr lang="fr-CH" dirty="0" smtClean="0"/>
              <a:t>: </a:t>
            </a:r>
            <a:r>
              <a:rPr lang="fr-CH" dirty="0" err="1" smtClean="0"/>
              <a:t>very</a:t>
            </a:r>
            <a:r>
              <a:rPr lang="fr-CH" dirty="0" smtClean="0"/>
              <a:t> </a:t>
            </a:r>
            <a:r>
              <a:rPr lang="fr-CH" dirty="0" err="1" smtClean="0"/>
              <a:t>powerful</a:t>
            </a:r>
            <a:r>
              <a:rPr lang="fr-CH" dirty="0" smtClean="0"/>
              <a:t> </a:t>
            </a:r>
            <a:r>
              <a:rPr lang="fr-CH" dirty="0" smtClean="0"/>
              <a:t>and clean, but </a:t>
            </a:r>
            <a:r>
              <a:rPr lang="fr-CH" dirty="0" err="1" smtClean="0"/>
              <a:t>flavour-blind</a:t>
            </a:r>
            <a:r>
              <a:rPr lang="fr-CH" dirty="0"/>
              <a:t> </a:t>
            </a:r>
            <a:r>
              <a:rPr lang="fr-CH" dirty="0" smtClean="0"/>
              <a:t> </a:t>
            </a:r>
            <a:endParaRPr lang="fr-CH" dirty="0" smtClean="0"/>
          </a:p>
          <a:p>
            <a:r>
              <a:rPr lang="fr-CH" dirty="0"/>
              <a:t> </a:t>
            </a:r>
            <a:r>
              <a:rPr lang="fr-CH" dirty="0" smtClean="0"/>
              <a:t>                               --  </a:t>
            </a:r>
            <a:r>
              <a:rPr lang="fr-CH" dirty="0" err="1" smtClean="0"/>
              <a:t>hh</a:t>
            </a:r>
            <a:r>
              <a:rPr lang="fr-CH" dirty="0" smtClean="0"/>
              <a:t> and eh more </a:t>
            </a:r>
            <a:r>
              <a:rPr lang="fr-CH" dirty="0" err="1" smtClean="0"/>
              <a:t>difficult</a:t>
            </a:r>
            <a:r>
              <a:rPr lang="fr-CH" dirty="0" smtClean="0"/>
              <a:t>, but </a:t>
            </a:r>
            <a:r>
              <a:rPr lang="fr-CH" dirty="0" err="1" smtClean="0"/>
              <a:t>potentially</a:t>
            </a:r>
            <a:r>
              <a:rPr lang="fr-CH" dirty="0" smtClean="0"/>
              <a:t> </a:t>
            </a:r>
            <a:r>
              <a:rPr lang="fr-CH" dirty="0" err="1" smtClean="0"/>
              <a:t>flavour</a:t>
            </a:r>
            <a:r>
              <a:rPr lang="fr-CH" dirty="0" smtClean="0"/>
              <a:t> sensitive </a:t>
            </a:r>
          </a:p>
          <a:p>
            <a:r>
              <a:rPr lang="fr-CH" dirty="0"/>
              <a:t> </a:t>
            </a:r>
            <a:r>
              <a:rPr lang="fr-CH" dirty="0" smtClean="0"/>
              <a:t>                                      NB </a:t>
            </a:r>
            <a:r>
              <a:rPr lang="fr-CH" dirty="0" err="1" smtClean="0"/>
              <a:t>this</a:t>
            </a:r>
            <a:r>
              <a:rPr lang="fr-CH" dirty="0" smtClean="0"/>
              <a:t> </a:t>
            </a:r>
            <a:r>
              <a:rPr lang="fr-CH" dirty="0" err="1" smtClean="0"/>
              <a:t>is</a:t>
            </a:r>
            <a:r>
              <a:rPr lang="fr-CH" dirty="0" smtClean="0"/>
              <a:t> </a:t>
            </a:r>
            <a:r>
              <a:rPr lang="fr-CH" dirty="0" err="1" smtClean="0"/>
              <a:t>very</a:t>
            </a:r>
            <a:r>
              <a:rPr lang="fr-CH" dirty="0" smtClean="0"/>
              <a:t> </a:t>
            </a:r>
            <a:r>
              <a:rPr lang="fr-CH" dirty="0" err="1" smtClean="0"/>
              <a:t>much</a:t>
            </a:r>
            <a:r>
              <a:rPr lang="fr-CH" dirty="0" smtClean="0"/>
              <a:t> </a:t>
            </a:r>
            <a:r>
              <a:rPr lang="fr-CH" dirty="0" err="1" smtClean="0"/>
              <a:t>work</a:t>
            </a:r>
            <a:r>
              <a:rPr lang="fr-CH" dirty="0" smtClean="0"/>
              <a:t> in </a:t>
            </a:r>
            <a:r>
              <a:rPr lang="fr-CH" dirty="0" err="1" smtClean="0"/>
              <a:t>progress</a:t>
            </a:r>
            <a:r>
              <a:rPr lang="fr-CH" dirty="0" smtClean="0"/>
              <a:t>!!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9855" y="688430"/>
            <a:ext cx="1906227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fr-CH" sz="2000" b="1" dirty="0" err="1"/>
              <a:t>S</a:t>
            </a:r>
            <a:r>
              <a:rPr lang="fr-CH" sz="2000" b="1" dirty="0" err="1" smtClean="0"/>
              <a:t>ome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examples</a:t>
            </a:r>
            <a:r>
              <a:rPr lang="fr-CH" sz="2000" b="1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744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E6C92-8E15-49DD-BC9E-4A127443613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11/08/2017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766188"/>
            <a:ext cx="9144000" cy="510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173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34459"/>
              </p:ext>
            </p:extLst>
          </p:nvPr>
        </p:nvGraphicFramePr>
        <p:xfrm>
          <a:off x="3131840" y="260648"/>
          <a:ext cx="4876800" cy="5958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28"/>
                <a:gridCol w="1286272"/>
                <a:gridCol w="1219200"/>
                <a:gridCol w="1219200"/>
              </a:tblGrid>
              <a:tr h="370840">
                <a:tc>
                  <a:txBody>
                    <a:bodyPr/>
                    <a:lstStyle/>
                    <a:p>
                      <a:r>
                        <a:rPr lang="fr-CH" sz="2000" dirty="0" err="1" smtClean="0"/>
                        <a:t>g</a:t>
                      </a:r>
                      <a:r>
                        <a:rPr lang="fr-CH" sz="2000" baseline="-25000" dirty="0" err="1" smtClean="0"/>
                        <a:t>Hxx</a:t>
                      </a:r>
                      <a:endParaRPr lang="en-GB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FCC-</a:t>
                      </a:r>
                      <a:r>
                        <a:rPr lang="fr-CH" dirty="0" err="1" smtClean="0"/>
                        <a:t>ee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CH" dirty="0" smtClean="0"/>
                        <a:t>FCC-</a:t>
                      </a:r>
                      <a:r>
                        <a:rPr lang="fr-CH" dirty="0" err="1" smtClean="0"/>
                        <a:t>hh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CH" dirty="0" smtClean="0"/>
                        <a:t>FCC-eh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H" dirty="0" smtClean="0"/>
                        <a:t>ZZ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b="1" dirty="0" smtClean="0"/>
                        <a:t>0.15 %</a:t>
                      </a:r>
                      <a:endParaRPr lang="en-GB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H" dirty="0" smtClean="0"/>
                        <a:t>WW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b="1" dirty="0" smtClean="0"/>
                        <a:t>0.20%</a:t>
                      </a:r>
                      <a:endParaRPr lang="en-GB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 smtClean="0">
                          <a:sym typeface="Symbol"/>
                        </a:rPr>
                        <a:t></a:t>
                      </a:r>
                      <a:r>
                        <a:rPr lang="en-GB" b="1" baseline="-25000" dirty="0" smtClean="0">
                          <a:sym typeface="Symbol"/>
                        </a:rPr>
                        <a:t>H</a:t>
                      </a:r>
                      <a:endParaRPr lang="en-GB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b="1" dirty="0" smtClean="0"/>
                        <a:t>1%</a:t>
                      </a:r>
                      <a:endParaRPr lang="en-GB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ym typeface="Symbol"/>
                        </a:rPr>
                        <a:t>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1.5%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b="1" dirty="0" smtClean="0"/>
                        <a:t>&lt;1%</a:t>
                      </a:r>
                      <a:endParaRPr lang="en-GB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H" dirty="0" smtClean="0"/>
                        <a:t>Z</a:t>
                      </a:r>
                      <a:r>
                        <a:rPr lang="fr-CH" dirty="0" smtClean="0">
                          <a:sym typeface="Symbol"/>
                        </a:rPr>
                        <a:t>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 -- 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b="1" dirty="0" smtClean="0"/>
                        <a:t>1%</a:t>
                      </a:r>
                      <a:endParaRPr lang="en-GB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H" dirty="0" smtClean="0"/>
                        <a:t>tt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13%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b="1" dirty="0" smtClean="0"/>
                        <a:t>1%</a:t>
                      </a:r>
                      <a:endParaRPr lang="en-GB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H" dirty="0" err="1" smtClean="0"/>
                        <a:t>bb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CH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0.4%</a:t>
                      </a:r>
                      <a:endParaRPr lang="en-GB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dirty="0" smtClean="0"/>
                        <a:t>0.5%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ym typeface="Symbol"/>
                        </a:rPr>
                        <a:t></a:t>
                      </a:r>
                      <a:endParaRPr lang="en-GB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CH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0.5%</a:t>
                      </a:r>
                      <a:endParaRPr lang="en-GB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H" dirty="0" smtClean="0"/>
                        <a:t>cc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CH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0.7%</a:t>
                      </a:r>
                      <a:endParaRPr lang="en-GB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dirty="0" smtClean="0"/>
                        <a:t>1.8%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ym typeface="Symbol"/>
                        </a:rPr>
                        <a:t></a:t>
                      </a:r>
                      <a:endParaRPr lang="en-GB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6.2%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b="1" dirty="0" smtClean="0"/>
                        <a:t>2%</a:t>
                      </a:r>
                      <a:endParaRPr lang="en-GB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dirty="0" err="1" smtClean="0"/>
                        <a:t>uu,dd</a:t>
                      </a:r>
                      <a:endParaRPr lang="en-GB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dirty="0" smtClean="0"/>
                        <a:t>H</a:t>
                      </a:r>
                      <a:r>
                        <a:rPr lang="fr-CH" sz="1800" dirty="0" smtClean="0"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fr-CH" sz="1800" dirty="0" smtClean="0">
                          <a:sym typeface="Symbol"/>
                        </a:rPr>
                        <a:t>?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dirty="0" smtClean="0"/>
                        <a:t>H</a:t>
                      </a:r>
                      <a:r>
                        <a:rPr lang="fr-CH" sz="1800" dirty="0" smtClean="0"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fr-CH" sz="1800" dirty="0" smtClean="0">
                          <a:sym typeface="Symbol"/>
                        </a:rPr>
                        <a:t>?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H" dirty="0" err="1" smtClean="0"/>
                        <a:t>ss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dirty="0" smtClean="0"/>
                        <a:t>H</a:t>
                      </a:r>
                      <a:r>
                        <a:rPr lang="fr-CH" sz="1800" dirty="0" smtClean="0"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fr-CH" sz="1800" dirty="0" smtClean="0">
                          <a:sym typeface="Symbol"/>
                        </a:rPr>
                        <a:t> 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dirty="0" smtClean="0"/>
                        <a:t>H</a:t>
                      </a:r>
                      <a:r>
                        <a:rPr lang="fr-CH" sz="1800" dirty="0" smtClean="0"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fr-CH" sz="1800" dirty="0" smtClean="0">
                          <a:sym typeface="Symbol"/>
                        </a:rPr>
                        <a:t> 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H" dirty="0" err="1" smtClean="0"/>
                        <a:t>ee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b="1" dirty="0" err="1" smtClean="0"/>
                        <a:t>ee</a:t>
                      </a:r>
                      <a:r>
                        <a:rPr lang="fr-CH" b="1" dirty="0" smtClean="0"/>
                        <a:t> </a:t>
                      </a:r>
                      <a:r>
                        <a:rPr lang="fr-CH" b="1" dirty="0" smtClean="0">
                          <a:sym typeface="Wingdings" panose="05000000000000000000" pitchFamily="2" charset="2"/>
                        </a:rPr>
                        <a:t> H </a:t>
                      </a:r>
                      <a:endParaRPr lang="en-GB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H" dirty="0" smtClean="0"/>
                        <a:t>HH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30%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b="1" dirty="0" smtClean="0"/>
                        <a:t>~3%</a:t>
                      </a:r>
                      <a:endParaRPr lang="en-GB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dirty="0" smtClean="0"/>
                        <a:t>20%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H" dirty="0" err="1" smtClean="0"/>
                        <a:t>inv</a:t>
                      </a:r>
                      <a:r>
                        <a:rPr lang="fr-CH" dirty="0" smtClean="0"/>
                        <a:t>, exo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&lt;0.45%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b="1" dirty="0" smtClean="0"/>
                        <a:t>10</a:t>
                      </a:r>
                      <a:r>
                        <a:rPr lang="fr-CH" b="1" baseline="30000" dirty="0" smtClean="0"/>
                        <a:t>-3</a:t>
                      </a:r>
                      <a:endParaRPr lang="en-GB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dirty="0" smtClean="0"/>
                        <a:t>5%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836712"/>
            <a:ext cx="1635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>
                <a:solidFill>
                  <a:prstClr val="black"/>
                </a:solidFill>
              </a:rPr>
              <a:t>HIGGS PHYSICS</a:t>
            </a:r>
            <a:endParaRPr lang="en-GB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536" y="1580709"/>
            <a:ext cx="2587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>
                <a:solidFill>
                  <a:prstClr val="black"/>
                </a:solidFill>
              </a:rPr>
              <a:t>hh</a:t>
            </a:r>
            <a:r>
              <a:rPr lang="fr-CH" dirty="0" smtClean="0">
                <a:solidFill>
                  <a:prstClr val="black"/>
                </a:solidFill>
              </a:rPr>
              <a:t>, eh </a:t>
            </a:r>
            <a:r>
              <a:rPr lang="fr-CH" dirty="0" err="1" smtClean="0">
                <a:solidFill>
                  <a:prstClr val="black"/>
                </a:solidFill>
              </a:rPr>
              <a:t>precisions</a:t>
            </a:r>
            <a:r>
              <a:rPr lang="fr-CH" dirty="0" smtClean="0">
                <a:solidFill>
                  <a:prstClr val="black"/>
                </a:solidFill>
              </a:rPr>
              <a:t> assume </a:t>
            </a:r>
            <a:endParaRPr lang="fr-CH" dirty="0" smtClean="0">
              <a:solidFill>
                <a:prstClr val="black"/>
              </a:solidFill>
            </a:endParaRPr>
          </a:p>
          <a:p>
            <a:r>
              <a:rPr lang="fr-CH" dirty="0" smtClean="0">
                <a:solidFill>
                  <a:prstClr val="black"/>
                </a:solidFill>
              </a:rPr>
              <a:t>SM or </a:t>
            </a:r>
            <a:r>
              <a:rPr lang="fr-CH" dirty="0" err="1" smtClean="0">
                <a:solidFill>
                  <a:prstClr val="black"/>
                </a:solidFill>
              </a:rPr>
              <a:t>ee</a:t>
            </a:r>
            <a:r>
              <a:rPr lang="fr-CH" dirty="0" smtClean="0">
                <a:solidFill>
                  <a:prstClr val="black"/>
                </a:solidFill>
              </a:rPr>
              <a:t> </a:t>
            </a:r>
            <a:r>
              <a:rPr lang="fr-CH" dirty="0" err="1" smtClean="0">
                <a:solidFill>
                  <a:prstClr val="black"/>
                </a:solidFill>
              </a:rPr>
              <a:t>measurements</a:t>
            </a:r>
            <a:endParaRPr lang="fr-CH" dirty="0" smtClean="0">
              <a:solidFill>
                <a:prstClr val="black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AD3E7-FB23-4F4D-BC98-EF35EE6A344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11/08/2017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Alain </a:t>
            </a:r>
            <a:r>
              <a:rPr lang="en-GB" dirty="0" err="1" smtClean="0">
                <a:solidFill>
                  <a:prstClr val="black">
                    <a:tint val="75000"/>
                  </a:prstClr>
                </a:solidFill>
              </a:rPr>
              <a:t>Blondel</a:t>
            </a:r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 </a:t>
            </a:r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The FCCs</a:t>
            </a:r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211377"/>
            <a:ext cx="3097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err="1" smtClean="0"/>
              <a:t>Higgs</a:t>
            </a:r>
            <a:r>
              <a:rPr lang="fr-CH" b="1" dirty="0" smtClean="0"/>
              <a:t> </a:t>
            </a:r>
            <a:r>
              <a:rPr lang="fr-CH" b="1" dirty="0" err="1" smtClean="0"/>
              <a:t>couplings</a:t>
            </a:r>
            <a:r>
              <a:rPr lang="fr-CH" b="1" dirty="0" smtClean="0"/>
              <a:t>  </a:t>
            </a:r>
            <a:r>
              <a:rPr lang="fr-CH" b="1" dirty="0" err="1" smtClean="0"/>
              <a:t>g</a:t>
            </a:r>
            <a:r>
              <a:rPr lang="fr-CH" b="1" baseline="-25000" dirty="0" err="1" smtClean="0"/>
              <a:t>Hxx</a:t>
            </a:r>
            <a:r>
              <a:rPr lang="fr-CH" b="1" baseline="-25000" dirty="0" smtClean="0"/>
              <a:t> </a:t>
            </a:r>
            <a:r>
              <a:rPr lang="fr-CH" b="1" dirty="0" err="1" smtClean="0"/>
              <a:t>precisions</a:t>
            </a:r>
            <a:endParaRPr lang="en-GB" b="1" dirty="0"/>
          </a:p>
        </p:txBody>
      </p:sp>
      <p:sp>
        <p:nvSpPr>
          <p:cNvPr id="9" name="Rectangle 8"/>
          <p:cNvSpPr/>
          <p:nvPr/>
        </p:nvSpPr>
        <p:spPr>
          <a:xfrm>
            <a:off x="3131840" y="260648"/>
            <a:ext cx="4896544" cy="59766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47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0070" y="1268730"/>
            <a:ext cx="8241030" cy="42176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93330" y="5764289"/>
            <a:ext cx="7448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NB </a:t>
            </a:r>
            <a:r>
              <a:rPr lang="fr-CH" dirty="0" err="1" smtClean="0"/>
              <a:t>this</a:t>
            </a:r>
            <a:r>
              <a:rPr lang="fr-CH" dirty="0" smtClean="0"/>
              <a:t> </a:t>
            </a:r>
            <a:r>
              <a:rPr lang="fr-CH" dirty="0" err="1" smtClean="0"/>
              <a:t>is</a:t>
            </a:r>
            <a:r>
              <a:rPr lang="fr-CH" dirty="0" smtClean="0"/>
              <a:t> an ‘impression plot’ not the consistent </a:t>
            </a:r>
            <a:r>
              <a:rPr lang="fr-CH" dirty="0" err="1" smtClean="0"/>
              <a:t>result</a:t>
            </a:r>
            <a:r>
              <a:rPr lang="fr-CH" dirty="0" smtClean="0"/>
              <a:t> of a </a:t>
            </a:r>
            <a:r>
              <a:rPr lang="fr-CH" dirty="0" err="1" smtClean="0"/>
              <a:t>Higgs</a:t>
            </a:r>
            <a:r>
              <a:rPr lang="fr-CH" dirty="0" smtClean="0"/>
              <a:t> </a:t>
            </a:r>
            <a:r>
              <a:rPr lang="fr-CH" dirty="0" err="1" smtClean="0"/>
              <a:t>coupling</a:t>
            </a:r>
            <a:r>
              <a:rPr lang="fr-CH" dirty="0" smtClean="0"/>
              <a:t> fit!</a:t>
            </a: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979712" y="6413142"/>
            <a:ext cx="5076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err="1" smtClean="0">
                <a:solidFill>
                  <a:prstClr val="black"/>
                </a:solidFill>
              </a:rPr>
              <a:t>hh</a:t>
            </a:r>
            <a:r>
              <a:rPr lang="fr-CH" b="1" dirty="0" smtClean="0">
                <a:solidFill>
                  <a:prstClr val="black"/>
                </a:solidFill>
              </a:rPr>
              <a:t>, eh </a:t>
            </a:r>
            <a:r>
              <a:rPr lang="fr-CH" b="1" dirty="0" err="1" smtClean="0">
                <a:solidFill>
                  <a:prstClr val="black"/>
                </a:solidFill>
              </a:rPr>
              <a:t>precisions</a:t>
            </a:r>
            <a:r>
              <a:rPr lang="fr-CH" b="1" dirty="0" smtClean="0">
                <a:solidFill>
                  <a:prstClr val="black"/>
                </a:solidFill>
              </a:rPr>
              <a:t> assume </a:t>
            </a:r>
            <a:r>
              <a:rPr lang="fr-CH" b="1" dirty="0" smtClean="0">
                <a:solidFill>
                  <a:prstClr val="black"/>
                </a:solidFill>
              </a:rPr>
              <a:t>SM or </a:t>
            </a:r>
            <a:r>
              <a:rPr lang="fr-CH" b="1" dirty="0" err="1" smtClean="0">
                <a:solidFill>
                  <a:prstClr val="black"/>
                </a:solidFill>
              </a:rPr>
              <a:t>ee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measurements</a:t>
            </a:r>
            <a:r>
              <a:rPr lang="fr-CH" b="1" dirty="0" smtClean="0">
                <a:solidFill>
                  <a:prstClr val="black"/>
                </a:solidFill>
              </a:rPr>
              <a:t>! </a:t>
            </a:r>
            <a:endParaRPr lang="en-GB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7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E6C92-8E15-49DD-BC9E-4A127443613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11/08/2017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42572"/>
            <a:ext cx="8760059" cy="6354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196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E6C92-8E15-49DD-BC9E-4A127443613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11/08/2017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987" y="908720"/>
            <a:ext cx="8534584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143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9C571-78A8-4F2C-B8B6-6FAB61903C2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Physics at the FCCs  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651" y="0"/>
            <a:ext cx="9148651" cy="6854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4651" y="3150258"/>
            <a:ext cx="1552315" cy="147732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chemeClr val="tx2">
                    <a:lumMod val="75000"/>
                  </a:schemeClr>
                </a:solidFill>
              </a:rPr>
              <a:t>EWPO</a:t>
            </a:r>
          </a:p>
          <a:p>
            <a:r>
              <a:rPr lang="fr-CH" b="1" dirty="0" err="1">
                <a:solidFill>
                  <a:schemeClr val="tx2">
                    <a:lumMod val="75000"/>
                  </a:schemeClr>
                </a:solidFill>
              </a:rPr>
              <a:t>sensitivity</a:t>
            </a:r>
            <a:r>
              <a:rPr lang="fr-CH" b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r>
              <a:rPr lang="fr-CH" b="1" dirty="0" smtClean="0">
                <a:solidFill>
                  <a:schemeClr val="tx2">
                    <a:lumMod val="75000"/>
                  </a:schemeClr>
                </a:solidFill>
              </a:rPr>
              <a:t>up to </a:t>
            </a:r>
            <a:r>
              <a:rPr lang="fr-CH" b="1" dirty="0" err="1" smtClean="0">
                <a:solidFill>
                  <a:schemeClr val="tx2">
                    <a:lumMod val="75000"/>
                  </a:schemeClr>
                </a:solidFill>
              </a:rPr>
              <a:t>very</a:t>
            </a:r>
            <a:r>
              <a:rPr lang="fr-CH" b="1" dirty="0" smtClean="0">
                <a:solidFill>
                  <a:schemeClr val="tx2">
                    <a:lumMod val="75000"/>
                  </a:schemeClr>
                </a:solidFill>
              </a:rPr>
              <a:t> high mass </a:t>
            </a:r>
            <a:r>
              <a:rPr lang="fr-CH" b="1" dirty="0" err="1" smtClean="0">
                <a:solidFill>
                  <a:schemeClr val="tx2">
                    <a:lumMod val="75000"/>
                  </a:schemeClr>
                </a:solidFill>
              </a:rPr>
              <a:t>scales</a:t>
            </a:r>
            <a:endParaRPr lang="en-GB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547664" y="3501008"/>
            <a:ext cx="792088" cy="1109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547664" y="3611923"/>
            <a:ext cx="792088" cy="3931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95736" y="0"/>
            <a:ext cx="62512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err="1" smtClean="0">
                <a:solidFill>
                  <a:srgbClr val="FFFF00"/>
                </a:solidFill>
              </a:rPr>
              <a:t>Another</a:t>
            </a:r>
            <a:r>
              <a:rPr lang="fr-CH" b="1" dirty="0" smtClean="0">
                <a:solidFill>
                  <a:srgbClr val="FFFF00"/>
                </a:solidFill>
              </a:rPr>
              <a:t> </a:t>
            </a:r>
            <a:r>
              <a:rPr lang="fr-CH" b="1" dirty="0" err="1" smtClean="0">
                <a:solidFill>
                  <a:srgbClr val="FFFF00"/>
                </a:solidFill>
              </a:rPr>
              <a:t>example</a:t>
            </a:r>
            <a:r>
              <a:rPr lang="fr-CH" b="1" dirty="0" smtClean="0">
                <a:solidFill>
                  <a:srgbClr val="FFFF00"/>
                </a:solidFill>
              </a:rPr>
              <a:t> of </a:t>
            </a:r>
            <a:r>
              <a:rPr lang="fr-CH" b="1" dirty="0" err="1" smtClean="0">
                <a:solidFill>
                  <a:srgbClr val="FFFF00"/>
                </a:solidFill>
              </a:rPr>
              <a:t>Synergy</a:t>
            </a:r>
            <a:r>
              <a:rPr lang="fr-CH" b="1" dirty="0" smtClean="0">
                <a:solidFill>
                  <a:srgbClr val="FFFF00"/>
                </a:solidFill>
              </a:rPr>
              <a:t> and </a:t>
            </a:r>
            <a:r>
              <a:rPr lang="fr-CH" b="1" dirty="0" err="1" smtClean="0">
                <a:solidFill>
                  <a:srgbClr val="FFFF00"/>
                </a:solidFill>
              </a:rPr>
              <a:t>complementarity</a:t>
            </a:r>
            <a:endParaRPr lang="fr-CH" b="1" dirty="0" smtClean="0">
              <a:solidFill>
                <a:srgbClr val="FFFF00"/>
              </a:solidFill>
            </a:endParaRPr>
          </a:p>
          <a:p>
            <a:r>
              <a:rPr lang="fr-CH" b="1" dirty="0" err="1" smtClean="0">
                <a:solidFill>
                  <a:srgbClr val="FFFF00"/>
                </a:solidFill>
              </a:rPr>
              <a:t>while</a:t>
            </a:r>
            <a:r>
              <a:rPr lang="fr-CH" b="1" dirty="0" smtClean="0">
                <a:solidFill>
                  <a:srgbClr val="FFFF00"/>
                </a:solidFill>
              </a:rPr>
              <a:t> </a:t>
            </a:r>
            <a:r>
              <a:rPr lang="fr-CH" b="1" dirty="0" err="1" smtClean="0">
                <a:solidFill>
                  <a:srgbClr val="FFFF00"/>
                </a:solidFill>
              </a:rPr>
              <a:t>ee</a:t>
            </a:r>
            <a:r>
              <a:rPr lang="fr-CH" b="1" dirty="0" smtClean="0">
                <a:solidFill>
                  <a:srgbClr val="FFFF00"/>
                </a:solidFill>
              </a:rPr>
              <a:t> </a:t>
            </a:r>
            <a:r>
              <a:rPr lang="fr-CH" b="1" dirty="0" err="1" smtClean="0">
                <a:solidFill>
                  <a:srgbClr val="FFFF00"/>
                </a:solidFill>
              </a:rPr>
              <a:t>covers</a:t>
            </a:r>
            <a:r>
              <a:rPr lang="fr-CH" b="1" dirty="0" smtClean="0">
                <a:solidFill>
                  <a:srgbClr val="FFFF00"/>
                </a:solidFill>
              </a:rPr>
              <a:t> a large part of </a:t>
            </a:r>
            <a:r>
              <a:rPr lang="fr-CH" b="1" dirty="0" err="1" smtClean="0">
                <a:solidFill>
                  <a:srgbClr val="FFFF00"/>
                </a:solidFill>
              </a:rPr>
              <a:t>space</a:t>
            </a:r>
            <a:r>
              <a:rPr lang="fr-CH" b="1" dirty="0" smtClean="0">
                <a:solidFill>
                  <a:srgbClr val="FFFF00"/>
                </a:solidFill>
              </a:rPr>
              <a:t> </a:t>
            </a:r>
            <a:r>
              <a:rPr lang="fr-CH" b="1" dirty="0" err="1" smtClean="0">
                <a:solidFill>
                  <a:srgbClr val="FFFF00"/>
                </a:solidFill>
              </a:rPr>
              <a:t>very</a:t>
            </a:r>
            <a:r>
              <a:rPr lang="fr-CH" b="1" dirty="0" smtClean="0">
                <a:solidFill>
                  <a:srgbClr val="FFFF00"/>
                </a:solidFill>
              </a:rPr>
              <a:t> </a:t>
            </a:r>
            <a:r>
              <a:rPr lang="fr-CH" b="1" dirty="0" err="1" smtClean="0">
                <a:solidFill>
                  <a:srgbClr val="FFFF00"/>
                </a:solidFill>
              </a:rPr>
              <a:t>cleanly</a:t>
            </a:r>
            <a:r>
              <a:rPr lang="fr-CH" b="1" dirty="0" smtClean="0">
                <a:solidFill>
                  <a:srgbClr val="FFFF00"/>
                </a:solidFill>
              </a:rPr>
              <a:t> , </a:t>
            </a:r>
          </a:p>
          <a:p>
            <a:r>
              <a:rPr lang="fr-CH" b="1" dirty="0" err="1" smtClean="0">
                <a:solidFill>
                  <a:srgbClr val="FFFF00"/>
                </a:solidFill>
              </a:rPr>
              <a:t>its</a:t>
            </a:r>
            <a:r>
              <a:rPr lang="fr-CH" b="1" dirty="0" smtClean="0">
                <a:solidFill>
                  <a:srgbClr val="FFFF00"/>
                </a:solidFill>
              </a:rPr>
              <a:t> </a:t>
            </a:r>
            <a:r>
              <a:rPr lang="fr-CH" b="1" dirty="0" err="1" smtClean="0">
                <a:solidFill>
                  <a:srgbClr val="FFFF00"/>
                </a:solidFill>
              </a:rPr>
              <a:t>either</a:t>
            </a:r>
            <a:r>
              <a:rPr lang="fr-CH" b="1" dirty="0" smtClean="0">
                <a:solidFill>
                  <a:srgbClr val="FFFF00"/>
                </a:solidFill>
              </a:rPr>
              <a:t> ‘white’ in lepton </a:t>
            </a:r>
            <a:r>
              <a:rPr lang="fr-CH" b="1" dirty="0" err="1" smtClean="0">
                <a:solidFill>
                  <a:srgbClr val="FFFF00"/>
                </a:solidFill>
              </a:rPr>
              <a:t>flavour</a:t>
            </a:r>
            <a:r>
              <a:rPr lang="fr-CH" b="1" dirty="0" smtClean="0">
                <a:solidFill>
                  <a:srgbClr val="FFFF00"/>
                </a:solidFill>
              </a:rPr>
              <a:t>  or the </a:t>
            </a:r>
            <a:r>
              <a:rPr lang="fr-CH" b="1" dirty="0" err="1" smtClean="0">
                <a:solidFill>
                  <a:srgbClr val="FFFF00"/>
                </a:solidFill>
              </a:rPr>
              <a:t>result</a:t>
            </a:r>
            <a:r>
              <a:rPr lang="fr-CH" b="1" dirty="0" smtClean="0">
                <a:solidFill>
                  <a:srgbClr val="FFFF00"/>
                </a:solidFill>
              </a:rPr>
              <a:t> of </a:t>
            </a:r>
            <a:r>
              <a:rPr lang="fr-CH" b="1" dirty="0" err="1" smtClean="0">
                <a:solidFill>
                  <a:srgbClr val="FFFF00"/>
                </a:solidFill>
              </a:rPr>
              <a:t>EWPOs</a:t>
            </a:r>
            <a:r>
              <a:rPr lang="fr-CH" b="1" dirty="0" smtClean="0">
                <a:solidFill>
                  <a:srgbClr val="FFFF00"/>
                </a:solidFill>
              </a:rPr>
              <a:t> </a:t>
            </a:r>
            <a:r>
              <a:rPr lang="fr-CH" b="1" dirty="0" err="1" smtClean="0">
                <a:solidFill>
                  <a:srgbClr val="FFFF00"/>
                </a:solidFill>
              </a:rPr>
              <a:t>etc</a:t>
            </a:r>
            <a:r>
              <a:rPr lang="fr-CH" b="1" dirty="0" smtClean="0">
                <a:solidFill>
                  <a:srgbClr val="FFFF00"/>
                </a:solidFill>
              </a:rPr>
              <a:t> </a:t>
            </a:r>
          </a:p>
          <a:p>
            <a:r>
              <a:rPr lang="fr-CH" b="1" dirty="0" smtClean="0">
                <a:solidFill>
                  <a:srgbClr val="FFFF00"/>
                </a:solidFill>
              </a:rPr>
              <a:t>Observation at FCC –</a:t>
            </a:r>
            <a:r>
              <a:rPr lang="fr-CH" b="1" dirty="0" err="1" smtClean="0">
                <a:solidFill>
                  <a:srgbClr val="FFFF00"/>
                </a:solidFill>
              </a:rPr>
              <a:t>hh</a:t>
            </a:r>
            <a:r>
              <a:rPr lang="fr-CH" b="1" dirty="0" smtClean="0">
                <a:solidFill>
                  <a:srgbClr val="FFFF00"/>
                </a:solidFill>
              </a:rPr>
              <a:t> or eh </a:t>
            </a:r>
            <a:r>
              <a:rPr lang="fr-CH" b="1" dirty="0" err="1" smtClean="0">
                <a:solidFill>
                  <a:srgbClr val="FFFF00"/>
                </a:solidFill>
              </a:rPr>
              <a:t>would</a:t>
            </a:r>
            <a:r>
              <a:rPr lang="fr-CH" b="1" dirty="0" smtClean="0">
                <a:solidFill>
                  <a:srgbClr val="FFFF00"/>
                </a:solidFill>
              </a:rPr>
              <a:t> test </a:t>
            </a:r>
            <a:r>
              <a:rPr lang="fr-CH" b="1" dirty="0" err="1" smtClean="0">
                <a:solidFill>
                  <a:srgbClr val="FFFF00"/>
                </a:solidFill>
              </a:rPr>
              <a:t>flavour</a:t>
            </a:r>
            <a:r>
              <a:rPr lang="fr-CH" b="1" dirty="0">
                <a:solidFill>
                  <a:srgbClr val="FFFF00"/>
                </a:solidFill>
              </a:rPr>
              <a:t> </a:t>
            </a:r>
            <a:r>
              <a:rPr lang="fr-CH" b="1" dirty="0" err="1" smtClean="0">
                <a:solidFill>
                  <a:srgbClr val="FFFF00"/>
                </a:solidFill>
              </a:rPr>
              <a:t>mixing</a:t>
            </a:r>
            <a:r>
              <a:rPr lang="fr-CH" b="1" dirty="0" smtClean="0">
                <a:solidFill>
                  <a:srgbClr val="FFFF00"/>
                </a:solidFill>
              </a:rPr>
              <a:t> matrix!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07436" y="6546830"/>
            <a:ext cx="7228582" cy="338554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CH" sz="1600" dirty="0" err="1" smtClean="0"/>
              <a:t>detailed</a:t>
            </a:r>
            <a:r>
              <a:rPr lang="fr-CH" sz="1600" dirty="0" smtClean="0"/>
              <a:t> </a:t>
            </a:r>
            <a:r>
              <a:rPr lang="fr-CH" sz="1600" dirty="0" err="1" smtClean="0"/>
              <a:t>study</a:t>
            </a:r>
            <a:r>
              <a:rPr lang="fr-CH" sz="1600" dirty="0" smtClean="0"/>
              <a:t> </a:t>
            </a:r>
            <a:r>
              <a:rPr lang="fr-CH" sz="1600" dirty="0" err="1" smtClean="0"/>
              <a:t>required</a:t>
            </a:r>
            <a:r>
              <a:rPr lang="fr-CH" sz="1600" dirty="0" smtClean="0"/>
              <a:t> for all </a:t>
            </a:r>
            <a:r>
              <a:rPr lang="fr-CH" sz="1600" dirty="0" err="1" smtClean="0"/>
              <a:t>FCCs</a:t>
            </a:r>
            <a:r>
              <a:rPr lang="fr-CH" sz="1600" dirty="0" smtClean="0"/>
              <a:t> – </a:t>
            </a:r>
            <a:r>
              <a:rPr lang="fr-CH" sz="1600" dirty="0" err="1" smtClean="0"/>
              <a:t>especially</a:t>
            </a:r>
            <a:r>
              <a:rPr lang="fr-CH" sz="1600" dirty="0" smtClean="0"/>
              <a:t> FCC-</a:t>
            </a:r>
            <a:r>
              <a:rPr lang="fr-CH" sz="1600" dirty="0" err="1" smtClean="0"/>
              <a:t>hh</a:t>
            </a:r>
            <a:r>
              <a:rPr lang="fr-CH" sz="1600" dirty="0" smtClean="0"/>
              <a:t> to </a:t>
            </a:r>
            <a:r>
              <a:rPr lang="fr-CH" sz="1600" dirty="0" err="1" smtClean="0"/>
              <a:t>understand</a:t>
            </a:r>
            <a:r>
              <a:rPr lang="fr-CH" sz="1600" dirty="0" smtClean="0"/>
              <a:t> </a:t>
            </a:r>
            <a:r>
              <a:rPr lang="fr-CH" sz="1600" dirty="0" err="1" smtClean="0"/>
              <a:t>feasibility</a:t>
            </a:r>
            <a:r>
              <a:rPr lang="fr-CH" sz="1600" dirty="0" smtClean="0"/>
              <a:t> at all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17137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836712"/>
            <a:ext cx="892899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+mj-lt"/>
              </a:rPr>
              <a:t>-- T</a:t>
            </a:r>
            <a:r>
              <a:rPr lang="en-US" sz="2400" b="1" dirty="0" smtClean="0">
                <a:latin typeface="+mj-lt"/>
              </a:rPr>
              <a:t>he </a:t>
            </a:r>
            <a:r>
              <a:rPr lang="en-US" sz="2400" b="1" dirty="0" smtClean="0">
                <a:latin typeface="+mj-lt"/>
              </a:rPr>
              <a:t>FCC </a:t>
            </a:r>
            <a:r>
              <a:rPr lang="en-US" sz="2400" b="1" dirty="0" smtClean="0">
                <a:latin typeface="+mj-lt"/>
              </a:rPr>
              <a:t>design study is establishing the feasibility or the path to feasibility of an ambitious set of colliders after LEP/LHC, at the cutting edge of knowledge and technology. </a:t>
            </a:r>
          </a:p>
          <a:p>
            <a:endParaRPr lang="en-US" sz="2400" b="1" dirty="0" smtClean="0">
              <a:latin typeface="+mj-lt"/>
            </a:endParaRPr>
          </a:p>
          <a:p>
            <a:r>
              <a:rPr lang="en-US" sz="2400" b="1" dirty="0" smtClean="0">
                <a:latin typeface="+mj-lt"/>
              </a:rPr>
              <a:t>-- Both FCC-</a:t>
            </a:r>
            <a:r>
              <a:rPr lang="en-US" sz="2400" b="1" dirty="0" err="1" smtClean="0">
                <a:latin typeface="+mj-lt"/>
              </a:rPr>
              <a:t>ee</a:t>
            </a:r>
            <a:r>
              <a:rPr lang="en-US" sz="2400" b="1" dirty="0" smtClean="0">
                <a:latin typeface="+mj-lt"/>
              </a:rPr>
              <a:t> and FCC-</a:t>
            </a:r>
            <a:r>
              <a:rPr lang="en-US" sz="2400" b="1" dirty="0" err="1" smtClean="0">
                <a:latin typeface="+mj-lt"/>
              </a:rPr>
              <a:t>hh</a:t>
            </a:r>
            <a:r>
              <a:rPr lang="en-US" sz="2400" b="1" dirty="0" smtClean="0">
                <a:latin typeface="+mj-lt"/>
              </a:rPr>
              <a:t> have outstanding physics cases </a:t>
            </a:r>
          </a:p>
          <a:p>
            <a:r>
              <a:rPr lang="en-US" sz="2400" b="1" dirty="0">
                <a:latin typeface="+mj-lt"/>
              </a:rPr>
              <a:t> </a:t>
            </a:r>
            <a:r>
              <a:rPr lang="en-US" sz="2400" b="1" dirty="0" smtClean="0">
                <a:latin typeface="+mj-lt"/>
              </a:rPr>
              <a:t>           -- each in their own right </a:t>
            </a:r>
          </a:p>
          <a:p>
            <a:r>
              <a:rPr lang="en-US" sz="2400" b="1" dirty="0" smtClean="0">
                <a:latin typeface="+mj-lt"/>
              </a:rPr>
              <a:t>            -- </a:t>
            </a:r>
            <a:r>
              <a:rPr lang="en-GB" sz="2400" b="1" dirty="0" smtClean="0"/>
              <a:t>the </a:t>
            </a:r>
            <a:r>
              <a:rPr lang="en-GB" sz="2400" b="1" dirty="0"/>
              <a:t>sequential implementation of </a:t>
            </a:r>
            <a:r>
              <a:rPr lang="en-GB" sz="2400" b="1" dirty="0" smtClean="0"/>
              <a:t>FCC-</a:t>
            </a:r>
            <a:r>
              <a:rPr lang="en-GB" sz="2400" b="1" dirty="0" err="1" smtClean="0"/>
              <a:t>ee</a:t>
            </a:r>
            <a:r>
              <a:rPr lang="en-GB" sz="2400" b="1" dirty="0" smtClean="0"/>
              <a:t>, FCC-</a:t>
            </a:r>
            <a:r>
              <a:rPr lang="en-GB" sz="2400" b="1" dirty="0" err="1" smtClean="0"/>
              <a:t>hh</a:t>
            </a:r>
            <a:r>
              <a:rPr lang="en-GB" sz="2400" b="1" dirty="0" smtClean="0"/>
              <a:t>, FCC-eh</a:t>
            </a:r>
          </a:p>
          <a:p>
            <a:r>
              <a:rPr lang="en-GB" sz="2400" b="1" dirty="0" smtClean="0"/>
              <a:t>                would maximise </a:t>
            </a:r>
            <a:r>
              <a:rPr lang="en-GB" sz="2400" b="1" dirty="0"/>
              <a:t>the physics reach</a:t>
            </a:r>
            <a:endParaRPr lang="en-US" sz="2400" b="1" dirty="0" smtClean="0">
              <a:latin typeface="+mj-lt"/>
            </a:endParaRPr>
          </a:p>
          <a:p>
            <a:endParaRPr lang="en-US" sz="2400" b="1" dirty="0" smtClean="0">
              <a:latin typeface="+mj-lt"/>
            </a:endParaRPr>
          </a:p>
          <a:p>
            <a:r>
              <a:rPr lang="en-US" sz="2400" b="1" dirty="0" smtClean="0">
                <a:latin typeface="+mj-lt"/>
              </a:rPr>
              <a:t>-- Attractive </a:t>
            </a:r>
            <a:r>
              <a:rPr lang="en-US" sz="2400" b="1" dirty="0">
                <a:latin typeface="+mj-lt"/>
              </a:rPr>
              <a:t>s</a:t>
            </a:r>
            <a:r>
              <a:rPr lang="en-US" sz="2400" b="1" dirty="0" smtClean="0">
                <a:latin typeface="+mj-lt"/>
              </a:rPr>
              <a:t>cenarios of staging and implementation (budget!) </a:t>
            </a:r>
            <a:r>
              <a:rPr lang="en-US" sz="2400" b="1" dirty="0" smtClean="0"/>
              <a:t>cover more </a:t>
            </a:r>
            <a:r>
              <a:rPr lang="en-US" sz="2400" b="1" dirty="0"/>
              <a:t>than </a:t>
            </a:r>
            <a:r>
              <a:rPr lang="en-US" sz="2400" b="1" dirty="0" smtClean="0"/>
              <a:t>50 years of exploratory physics, taking full advantage of the synergies and complementarities.  </a:t>
            </a:r>
          </a:p>
          <a:p>
            <a:endParaRPr lang="en-US" sz="2400" b="1" dirty="0" smtClean="0"/>
          </a:p>
          <a:p>
            <a:r>
              <a:rPr lang="en-GB" sz="2400" b="1" dirty="0" smtClean="0"/>
              <a:t>-- the FCC are shaping up as the most natural, complete and powerful aspiration of HEP for its long-term future</a:t>
            </a:r>
            <a:endParaRPr lang="en-US" sz="2400" b="1" dirty="0" smtClean="0"/>
          </a:p>
          <a:p>
            <a:endParaRPr lang="en-US" sz="2400" b="1" dirty="0"/>
          </a:p>
          <a:p>
            <a:endParaRPr lang="en-US" sz="2400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3275856" y="170500"/>
            <a:ext cx="2335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 smtClean="0"/>
              <a:t>CONCLUSIONS</a:t>
            </a:r>
            <a:endParaRPr lang="fr-CH" sz="28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28156-9D66-44D7-BB71-B29FA16CED8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12/08/2017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Alain </a:t>
            </a:r>
            <a:r>
              <a:rPr lang="en-GB" dirty="0" err="1" smtClean="0">
                <a:solidFill>
                  <a:prstClr val="black">
                    <a:tint val="75000"/>
                  </a:prstClr>
                </a:solidFill>
              </a:rPr>
              <a:t>Blondel</a:t>
            </a:r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 The FCCs</a:t>
            </a:r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28302" y="0"/>
            <a:ext cx="9144000" cy="983461"/>
            <a:chOff x="0" y="-20538"/>
            <a:chExt cx="9144000" cy="737596"/>
          </a:xfrm>
        </p:grpSpPr>
        <p:sp>
          <p:nvSpPr>
            <p:cNvPr id="8" name="TextBox 7"/>
            <p:cNvSpPr txBox="1"/>
            <p:nvPr/>
          </p:nvSpPr>
          <p:spPr>
            <a:xfrm>
              <a:off x="0" y="-20538"/>
              <a:ext cx="9144000" cy="53091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fr-CH" sz="800" b="1" dirty="0" smtClean="0">
                <a:solidFill>
                  <a:prstClr val="black"/>
                </a:solidFill>
              </a:endParaRPr>
            </a:p>
            <a:p>
              <a:pPr algn="ctr"/>
              <a:endParaRPr lang="fr-CH" sz="800" b="1" dirty="0">
                <a:solidFill>
                  <a:prstClr val="black"/>
                </a:solidFill>
              </a:endParaRPr>
            </a:p>
            <a:p>
              <a:pPr algn="ctr"/>
              <a:endParaRPr lang="fr-CH" sz="800" b="1" dirty="0" smtClean="0">
                <a:solidFill>
                  <a:prstClr val="black"/>
                </a:solidFill>
              </a:endParaRPr>
            </a:p>
            <a:p>
              <a:pPr algn="ctr"/>
              <a:endParaRPr lang="fr-CH" sz="800" b="1" dirty="0">
                <a:solidFill>
                  <a:prstClr val="black"/>
                </a:solidFill>
              </a:endParaRPr>
            </a:p>
            <a:p>
              <a:pPr algn="ctr"/>
              <a:endParaRPr lang="fr-CH" sz="800" b="1" dirty="0" smtClean="0">
                <a:solidFill>
                  <a:prstClr val="black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20538"/>
              <a:ext cx="1763688" cy="7375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0" name="TextBox 9"/>
          <p:cNvSpPr txBox="1"/>
          <p:nvPr/>
        </p:nvSpPr>
        <p:spPr>
          <a:xfrm>
            <a:off x="3404148" y="92333"/>
            <a:ext cx="2335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 smtClean="0"/>
              <a:t>CONCLUSIONS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56919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764704"/>
            <a:ext cx="8928992" cy="60016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+mj-lt"/>
              </a:rPr>
              <a:t>-- T</a:t>
            </a:r>
            <a:r>
              <a:rPr lang="en-US" sz="2400" b="1" dirty="0" smtClean="0">
                <a:latin typeface="+mj-lt"/>
              </a:rPr>
              <a:t>he </a:t>
            </a:r>
            <a:r>
              <a:rPr lang="en-US" sz="2400" b="1" dirty="0" smtClean="0">
                <a:latin typeface="+mj-lt"/>
              </a:rPr>
              <a:t>FCC </a:t>
            </a:r>
            <a:r>
              <a:rPr lang="en-US" sz="2400" b="1" dirty="0" smtClean="0">
                <a:latin typeface="+mj-lt"/>
              </a:rPr>
              <a:t>design study is establishing the feasibility or the path to feasibility of an ambitious set of colliders after LEP/LHC, at the cutting edge of knowledge and technology. </a:t>
            </a:r>
          </a:p>
          <a:p>
            <a:endParaRPr lang="en-US" sz="2400" b="1" dirty="0" smtClean="0">
              <a:latin typeface="+mj-lt"/>
            </a:endParaRPr>
          </a:p>
          <a:p>
            <a:r>
              <a:rPr lang="en-US" sz="2400" b="1" dirty="0" smtClean="0">
                <a:latin typeface="+mj-lt"/>
              </a:rPr>
              <a:t>-- Both FCC-</a:t>
            </a:r>
            <a:r>
              <a:rPr lang="en-US" sz="2400" b="1" dirty="0" err="1" smtClean="0">
                <a:latin typeface="+mj-lt"/>
              </a:rPr>
              <a:t>ee</a:t>
            </a:r>
            <a:r>
              <a:rPr lang="en-US" sz="2400" b="1" dirty="0" smtClean="0">
                <a:latin typeface="+mj-lt"/>
              </a:rPr>
              <a:t> and FCC-</a:t>
            </a:r>
            <a:r>
              <a:rPr lang="en-US" sz="2400" b="1" dirty="0" err="1" smtClean="0">
                <a:latin typeface="+mj-lt"/>
              </a:rPr>
              <a:t>hh</a:t>
            </a:r>
            <a:r>
              <a:rPr lang="en-US" sz="2400" b="1" dirty="0" smtClean="0">
                <a:latin typeface="+mj-lt"/>
              </a:rPr>
              <a:t> have outstanding physics cases </a:t>
            </a:r>
          </a:p>
          <a:p>
            <a:r>
              <a:rPr lang="en-US" sz="2400" b="1" dirty="0">
                <a:latin typeface="+mj-lt"/>
              </a:rPr>
              <a:t> </a:t>
            </a:r>
            <a:r>
              <a:rPr lang="en-US" sz="2400" b="1" dirty="0" smtClean="0">
                <a:latin typeface="+mj-lt"/>
              </a:rPr>
              <a:t>           -- each in their own right </a:t>
            </a:r>
          </a:p>
          <a:p>
            <a:endParaRPr lang="en-US" sz="2400" b="1" dirty="0" smtClean="0">
              <a:latin typeface="+mj-lt"/>
            </a:endParaRPr>
          </a:p>
          <a:p>
            <a:r>
              <a:rPr lang="en-US" sz="2400" b="1" dirty="0" smtClean="0">
                <a:latin typeface="+mj-lt"/>
              </a:rPr>
              <a:t>-- T</a:t>
            </a:r>
            <a:r>
              <a:rPr lang="en-GB" sz="2400" b="1" dirty="0" smtClean="0"/>
              <a:t>he </a:t>
            </a:r>
            <a:r>
              <a:rPr lang="en-GB" sz="2400" b="1" dirty="0"/>
              <a:t>sequential implementation of </a:t>
            </a:r>
            <a:r>
              <a:rPr lang="en-GB" sz="2400" b="1" dirty="0" smtClean="0"/>
              <a:t>FCC-</a:t>
            </a:r>
            <a:r>
              <a:rPr lang="en-GB" sz="2400" b="1" dirty="0" err="1" smtClean="0"/>
              <a:t>ee</a:t>
            </a:r>
            <a:r>
              <a:rPr lang="en-GB" sz="2400" b="1" dirty="0" smtClean="0"/>
              <a:t>, FCC-</a:t>
            </a:r>
            <a:r>
              <a:rPr lang="en-GB" sz="2400" b="1" dirty="0" err="1" smtClean="0"/>
              <a:t>hh</a:t>
            </a:r>
            <a:r>
              <a:rPr lang="en-GB" sz="2400" b="1" dirty="0" smtClean="0"/>
              <a:t>, FCC-eh</a:t>
            </a:r>
          </a:p>
          <a:p>
            <a:r>
              <a:rPr lang="en-GB" sz="2400" b="1" dirty="0" smtClean="0"/>
              <a:t>would maximise </a:t>
            </a:r>
            <a:r>
              <a:rPr lang="en-GB" sz="2400" b="1" dirty="0"/>
              <a:t>the physics reach</a:t>
            </a:r>
            <a:endParaRPr lang="en-US" sz="2400" b="1" dirty="0" smtClean="0">
              <a:latin typeface="+mj-lt"/>
            </a:endParaRPr>
          </a:p>
          <a:p>
            <a:endParaRPr lang="en-US" sz="2400" b="1" dirty="0" smtClean="0">
              <a:latin typeface="+mj-lt"/>
            </a:endParaRPr>
          </a:p>
          <a:p>
            <a:r>
              <a:rPr lang="en-US" sz="2400" b="1" dirty="0" smtClean="0">
                <a:latin typeface="+mj-lt"/>
              </a:rPr>
              <a:t>-- Attractive </a:t>
            </a:r>
            <a:r>
              <a:rPr lang="en-US" sz="2400" b="1" dirty="0">
                <a:latin typeface="+mj-lt"/>
              </a:rPr>
              <a:t>s</a:t>
            </a:r>
            <a:r>
              <a:rPr lang="en-US" sz="2400" b="1" dirty="0" smtClean="0">
                <a:latin typeface="+mj-lt"/>
              </a:rPr>
              <a:t>cenarios of staging and implementation (budget!) </a:t>
            </a:r>
            <a:r>
              <a:rPr lang="en-US" sz="2400" b="1" dirty="0" smtClean="0"/>
              <a:t>cover more </a:t>
            </a:r>
            <a:r>
              <a:rPr lang="en-US" sz="2400" b="1" dirty="0"/>
              <a:t>than </a:t>
            </a:r>
            <a:r>
              <a:rPr lang="en-US" sz="2400" b="1" dirty="0" smtClean="0"/>
              <a:t>50 years of exploratory physics, taking full advantage of the synergies and complementarities.  </a:t>
            </a:r>
          </a:p>
          <a:p>
            <a:endParaRPr lang="en-US" sz="2400" b="1" dirty="0"/>
          </a:p>
          <a:p>
            <a:r>
              <a:rPr lang="en-US" sz="2400" b="1" dirty="0" smtClean="0"/>
              <a:t>--</a:t>
            </a:r>
            <a:r>
              <a:rPr lang="en-GB" sz="2400" b="1" dirty="0" smtClean="0"/>
              <a:t> </a:t>
            </a:r>
            <a:r>
              <a:rPr lang="en-GB" sz="2400" b="1" dirty="0"/>
              <a:t>the FCC are shaping up as the most natural, complete and powerful aspiration of HEP for its long-term </a:t>
            </a:r>
            <a:r>
              <a:rPr lang="en-GB" sz="2400" b="1" dirty="0" smtClean="0"/>
              <a:t>future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275856" y="170500"/>
            <a:ext cx="2335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 smtClean="0"/>
              <a:t>CONCLUSIONS</a:t>
            </a:r>
            <a:endParaRPr lang="fr-CH" sz="28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28156-9D66-44D7-BB71-B29FA16CED8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12/08/2017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28302" y="0"/>
            <a:ext cx="9144000" cy="983461"/>
            <a:chOff x="0" y="-20538"/>
            <a:chExt cx="9144000" cy="737596"/>
          </a:xfrm>
        </p:grpSpPr>
        <p:sp>
          <p:nvSpPr>
            <p:cNvPr id="8" name="TextBox 7"/>
            <p:cNvSpPr txBox="1"/>
            <p:nvPr/>
          </p:nvSpPr>
          <p:spPr>
            <a:xfrm>
              <a:off x="0" y="-20538"/>
              <a:ext cx="9144000" cy="53091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fr-CH" sz="800" b="1" dirty="0" smtClean="0">
                <a:solidFill>
                  <a:prstClr val="black"/>
                </a:solidFill>
              </a:endParaRPr>
            </a:p>
            <a:p>
              <a:pPr algn="ctr"/>
              <a:endParaRPr lang="fr-CH" sz="800" b="1" dirty="0">
                <a:solidFill>
                  <a:prstClr val="black"/>
                </a:solidFill>
              </a:endParaRPr>
            </a:p>
            <a:p>
              <a:pPr algn="ctr"/>
              <a:endParaRPr lang="fr-CH" sz="800" b="1" dirty="0" smtClean="0">
                <a:solidFill>
                  <a:prstClr val="black"/>
                </a:solidFill>
              </a:endParaRPr>
            </a:p>
            <a:p>
              <a:pPr algn="ctr"/>
              <a:endParaRPr lang="fr-CH" sz="800" b="1" dirty="0">
                <a:solidFill>
                  <a:prstClr val="black"/>
                </a:solidFill>
              </a:endParaRPr>
            </a:p>
            <a:p>
              <a:pPr algn="ctr"/>
              <a:endParaRPr lang="fr-CH" sz="800" b="1" dirty="0" smtClean="0">
                <a:solidFill>
                  <a:prstClr val="black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20538"/>
              <a:ext cx="1763688" cy="7375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0" name="TextBox 9"/>
          <p:cNvSpPr txBox="1"/>
          <p:nvPr/>
        </p:nvSpPr>
        <p:spPr>
          <a:xfrm>
            <a:off x="3404148" y="92333"/>
            <a:ext cx="2335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 smtClean="0"/>
              <a:t>CONCLUSIONS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82395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E6C92-8E15-49DD-BC9E-4A127443613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11/08/2017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6359" y="374637"/>
            <a:ext cx="4608512" cy="1644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6419" y="507272"/>
            <a:ext cx="1693540" cy="542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39" y="2019439"/>
            <a:ext cx="5738341" cy="840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71800" y="3474079"/>
            <a:ext cx="3024336" cy="338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35496" y="2859782"/>
            <a:ext cx="910850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7203" y="3284538"/>
            <a:ext cx="2683278" cy="65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244393" y="-4123"/>
            <a:ext cx="2703625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CH" sz="2400" b="1" dirty="0" smtClean="0">
                <a:solidFill>
                  <a:srgbClr val="0033CC"/>
                </a:solidFill>
                <a:latin typeface="+mj-lt"/>
              </a:rPr>
              <a:t>A </a:t>
            </a:r>
            <a:r>
              <a:rPr lang="fr-CH" sz="2400" b="1" dirty="0" err="1" smtClean="0">
                <a:solidFill>
                  <a:srgbClr val="0033CC"/>
                </a:solidFill>
                <a:latin typeface="+mj-lt"/>
              </a:rPr>
              <a:t>successful</a:t>
            </a:r>
            <a:r>
              <a:rPr lang="fr-CH" sz="2400" b="1" dirty="0" smtClean="0">
                <a:solidFill>
                  <a:srgbClr val="0033CC"/>
                </a:solidFill>
                <a:latin typeface="+mj-lt"/>
              </a:rPr>
              <a:t> model!</a:t>
            </a:r>
            <a:endParaRPr lang="fr-CH" sz="3600" b="1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0225" y="4454199"/>
            <a:ext cx="2241575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B050"/>
                </a:solidFill>
              </a:defRPr>
            </a:lvl1pPr>
          </a:lstStyle>
          <a:p>
            <a:r>
              <a:rPr lang="fr-CH" dirty="0" err="1">
                <a:solidFill>
                  <a:srgbClr val="FF0000"/>
                </a:solidFill>
              </a:rPr>
              <a:t>e+e</a:t>
            </a:r>
            <a:r>
              <a:rPr lang="fr-CH" dirty="0">
                <a:solidFill>
                  <a:srgbClr val="FF0000"/>
                </a:solidFill>
              </a:rPr>
              <a:t>- </a:t>
            </a:r>
            <a:r>
              <a:rPr lang="fr-CH" dirty="0" smtClean="0">
                <a:solidFill>
                  <a:schemeClr val="tx1"/>
                </a:solidFill>
              </a:rPr>
              <a:t>1989-2000</a:t>
            </a:r>
            <a:endParaRPr lang="fr-CH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65990" y="4454199"/>
            <a:ext cx="2074362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CH" sz="2400" dirty="0" smtClean="0">
                <a:solidFill>
                  <a:srgbClr val="00B050"/>
                </a:solidFill>
                <a:latin typeface="+mn-lt"/>
              </a:rPr>
              <a:t>p </a:t>
            </a:r>
            <a:r>
              <a:rPr lang="fr-CH" sz="2400" dirty="0" err="1" smtClean="0">
                <a:solidFill>
                  <a:srgbClr val="00B050"/>
                </a:solidFill>
                <a:latin typeface="+mn-lt"/>
              </a:rPr>
              <a:t>p</a:t>
            </a:r>
            <a:r>
              <a:rPr lang="fr-CH" sz="2400" dirty="0" smtClean="0">
                <a:solidFill>
                  <a:srgbClr val="00B050"/>
                </a:solidFill>
                <a:latin typeface="+mn-lt"/>
              </a:rPr>
              <a:t>  </a:t>
            </a:r>
            <a:r>
              <a:rPr lang="fr-CH" sz="2400" dirty="0" smtClean="0">
                <a:latin typeface="+mn-lt"/>
              </a:rPr>
              <a:t>2009-2039 </a:t>
            </a:r>
            <a:endParaRPr lang="fr-CH" sz="2400" dirty="0" smtClean="0">
              <a:latin typeface="+mn-lt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8499959" y="1197038"/>
            <a:ext cx="0" cy="3257161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7504" y="2798551"/>
            <a:ext cx="885698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CH" sz="1800" dirty="0" err="1" smtClean="0">
                <a:latin typeface="+mn-lt"/>
              </a:rPr>
              <a:t>Did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these</a:t>
            </a:r>
            <a:r>
              <a:rPr lang="fr-CH" sz="1800" dirty="0" smtClean="0">
                <a:latin typeface="+mn-lt"/>
              </a:rPr>
              <a:t> people know </a:t>
            </a:r>
            <a:r>
              <a:rPr lang="fr-CH" sz="1800" dirty="0" err="1" smtClean="0">
                <a:latin typeface="+mn-lt"/>
              </a:rPr>
              <a:t>that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we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would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be</a:t>
            </a:r>
            <a:r>
              <a:rPr lang="fr-CH" sz="1800" dirty="0" smtClean="0">
                <a:latin typeface="+mn-lt"/>
              </a:rPr>
              <a:t> running HL-LHC in </a:t>
            </a:r>
            <a:r>
              <a:rPr lang="fr-CH" sz="1800" dirty="0" err="1" smtClean="0">
                <a:latin typeface="+mn-lt"/>
              </a:rPr>
              <a:t>that</a:t>
            </a:r>
            <a:r>
              <a:rPr lang="fr-CH" sz="1800" dirty="0" smtClean="0">
                <a:latin typeface="+mn-lt"/>
              </a:rPr>
              <a:t> tunnel &gt;</a:t>
            </a:r>
            <a:r>
              <a:rPr lang="fr-CH" b="1" dirty="0" smtClean="0"/>
              <a:t>60 </a:t>
            </a:r>
            <a:r>
              <a:rPr lang="fr-CH" b="1" dirty="0" err="1" smtClean="0"/>
              <a:t>years</a:t>
            </a:r>
            <a:r>
              <a:rPr lang="fr-CH" b="1" dirty="0" smtClean="0"/>
              <a:t> </a:t>
            </a:r>
            <a:r>
              <a:rPr lang="fr-CH" b="1" dirty="0" err="1" smtClean="0"/>
              <a:t>later</a:t>
            </a:r>
            <a:r>
              <a:rPr lang="fr-CH" b="1" dirty="0" smtClean="0"/>
              <a:t>?</a:t>
            </a:r>
            <a:endParaRPr lang="en-GB" sz="1800" b="1" dirty="0" err="1" smtClean="0"/>
          </a:p>
        </p:txBody>
      </p:sp>
      <p:sp>
        <p:nvSpPr>
          <p:cNvPr id="19" name="TextBox 18"/>
          <p:cNvSpPr txBox="1"/>
          <p:nvPr/>
        </p:nvSpPr>
        <p:spPr>
          <a:xfrm>
            <a:off x="6093550" y="5517232"/>
            <a:ext cx="3050450" cy="58477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CH" sz="3200" b="1" dirty="0" err="1" smtClean="0">
                <a:latin typeface="+mn-lt"/>
              </a:rPr>
              <a:t>Let’s</a:t>
            </a:r>
            <a:r>
              <a:rPr lang="fr-CH" sz="3200" b="1" dirty="0" smtClean="0">
                <a:latin typeface="+mn-lt"/>
              </a:rPr>
              <a:t> not </a:t>
            </a:r>
            <a:r>
              <a:rPr lang="fr-CH" sz="3200" b="1" dirty="0" err="1" smtClean="0">
                <a:latin typeface="+mn-lt"/>
              </a:rPr>
              <a:t>be</a:t>
            </a:r>
            <a:r>
              <a:rPr lang="fr-CH" sz="3200" b="1" dirty="0" smtClean="0">
                <a:latin typeface="+mn-lt"/>
              </a:rPr>
              <a:t> SHY!</a:t>
            </a:r>
            <a:endParaRPr lang="en-GB" sz="3200" b="1" dirty="0" err="1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319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E6C92-8E15-49DD-BC9E-4A127443613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11/08/2017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6112" y="2630244"/>
            <a:ext cx="2271776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800" b="1" dirty="0" smtClean="0"/>
              <a:t>Back up slides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01231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E6C92-8E15-49DD-BC9E-4A127443613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12/08/2017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6" y="764704"/>
            <a:ext cx="9253654" cy="5181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573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E6C92-8E15-49DD-BC9E-4A127443613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09/08/2017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3562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562351"/>
            <a:ext cx="8496944" cy="3319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19872" y="3167390"/>
            <a:ext cx="1678665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2800" b="1" dirty="0" smtClean="0"/>
              <a:t>CDR plans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62815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E6C92-8E15-49DD-BC9E-4A127443613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12/08/2017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4295"/>
            <a:ext cx="8352928" cy="655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213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E6C92-8E15-49DD-BC9E-4A127443613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12/08/2017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7079" y="116632"/>
            <a:ext cx="8352928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err="1" smtClean="0"/>
              <a:t>Physics</a:t>
            </a:r>
            <a:r>
              <a:rPr lang="fr-CH" b="1" dirty="0" smtClean="0"/>
              <a:t> </a:t>
            </a:r>
            <a:r>
              <a:rPr lang="fr-CH" b="1" dirty="0" err="1" smtClean="0"/>
              <a:t>references</a:t>
            </a:r>
            <a:endParaRPr lang="fr-CH" b="1" dirty="0" smtClean="0"/>
          </a:p>
          <a:p>
            <a:endParaRPr lang="fr-CH" dirty="0"/>
          </a:p>
          <a:p>
            <a:r>
              <a:rPr lang="fr-CH" b="1" dirty="0" smtClean="0"/>
              <a:t>FCC-</a:t>
            </a:r>
            <a:r>
              <a:rPr lang="fr-CH" b="1" dirty="0" err="1" smtClean="0"/>
              <a:t>ee</a:t>
            </a:r>
            <a:r>
              <a:rPr lang="fr-CH" b="1" dirty="0" smtClean="0"/>
              <a:t> </a:t>
            </a:r>
          </a:p>
          <a:p>
            <a:r>
              <a:rPr lang="fr-CH" b="1" dirty="0" smtClean="0"/>
              <a:t>-- First look at the </a:t>
            </a:r>
            <a:r>
              <a:rPr lang="fr-CH" b="1" dirty="0" err="1" smtClean="0"/>
              <a:t>physics</a:t>
            </a:r>
            <a:r>
              <a:rPr lang="fr-CH" b="1" dirty="0" smtClean="0"/>
              <a:t> case of TLEP  </a:t>
            </a:r>
            <a:r>
              <a:rPr lang="en-GB" b="1" dirty="0"/>
              <a:t>JHEP 1401 (2014) </a:t>
            </a:r>
            <a:r>
              <a:rPr lang="en-GB" b="1" dirty="0" smtClean="0"/>
              <a:t>164  arXiv:1308.6176</a:t>
            </a:r>
            <a:endParaRPr lang="en-GB" b="1" dirty="0"/>
          </a:p>
          <a:p>
            <a:r>
              <a:rPr lang="en-GB" dirty="0" smtClean="0"/>
              <a:t>-- “</a:t>
            </a:r>
            <a:r>
              <a:rPr lang="en-GB" dirty="0"/>
              <a:t>Precision Observables and Radiative Corrections”, </a:t>
            </a:r>
            <a:r>
              <a:rPr lang="en-GB" dirty="0">
                <a:hlinkClick r:id="rId2"/>
              </a:rPr>
              <a:t>https://indico.cern.ch/event/387296</a:t>
            </a:r>
            <a:r>
              <a:rPr lang="en-GB" dirty="0" smtClean="0">
                <a:hlinkClick r:id="rId2"/>
              </a:rPr>
              <a:t>/</a:t>
            </a:r>
            <a:endParaRPr lang="en-GB" dirty="0" smtClean="0"/>
          </a:p>
          <a:p>
            <a:r>
              <a:rPr lang="en-GB" dirty="0" smtClean="0"/>
              <a:t>--  </a:t>
            </a:r>
            <a:r>
              <a:rPr lang="en-GB" dirty="0"/>
              <a:t>“Higgs at FCC-</a:t>
            </a:r>
            <a:r>
              <a:rPr lang="en-GB" dirty="0" err="1"/>
              <a:t>ee</a:t>
            </a:r>
            <a:r>
              <a:rPr lang="en-GB" dirty="0"/>
              <a:t>”, https://indico.cern.ch/event/401590/</a:t>
            </a:r>
          </a:p>
          <a:p>
            <a:r>
              <a:rPr lang="en-GB" dirty="0" smtClean="0"/>
              <a:t>-- </a:t>
            </a:r>
            <a:r>
              <a:rPr lang="en-GB" dirty="0"/>
              <a:t>“High-precision α</a:t>
            </a:r>
            <a:r>
              <a:rPr lang="en-GB" baseline="-25000" dirty="0"/>
              <a:t>S</a:t>
            </a:r>
            <a:r>
              <a:rPr lang="en-GB" dirty="0"/>
              <a:t> measurements: from LHC to FCC-</a:t>
            </a:r>
            <a:r>
              <a:rPr lang="en-GB" dirty="0" err="1"/>
              <a:t>ee</a:t>
            </a:r>
            <a:r>
              <a:rPr lang="en-GB" dirty="0"/>
              <a:t>”, </a:t>
            </a:r>
            <a:r>
              <a:rPr lang="en-GB" dirty="0" smtClean="0"/>
              <a:t> https</a:t>
            </a:r>
            <a:r>
              <a:rPr lang="en-GB" dirty="0"/>
              <a:t>://indico.cern.ch/event/392530/</a:t>
            </a:r>
          </a:p>
          <a:p>
            <a:r>
              <a:rPr lang="en-GB" dirty="0" err="1" smtClean="0"/>
              <a:t>serie</a:t>
            </a:r>
            <a:r>
              <a:rPr lang="en-GB" dirty="0" smtClean="0"/>
              <a:t> ongoing: FCC-</a:t>
            </a:r>
            <a:r>
              <a:rPr lang="en-GB" dirty="0" err="1" smtClean="0"/>
              <a:t>ee</a:t>
            </a:r>
            <a:r>
              <a:rPr lang="en-GB" dirty="0" smtClean="0"/>
              <a:t> </a:t>
            </a:r>
            <a:r>
              <a:rPr lang="en-GB" dirty="0"/>
              <a:t>physics </a:t>
            </a:r>
            <a:r>
              <a:rPr lang="en-GB" dirty="0" smtClean="0"/>
              <a:t> </a:t>
            </a:r>
            <a:r>
              <a:rPr lang="en-GB" dirty="0" err="1" smtClean="0"/>
              <a:t>Indico</a:t>
            </a:r>
            <a:r>
              <a:rPr lang="en-GB" dirty="0"/>
              <a:t>: </a:t>
            </a:r>
            <a:r>
              <a:rPr lang="en-GB" dirty="0" smtClean="0"/>
              <a:t> </a:t>
            </a:r>
            <a:r>
              <a:rPr lang="en-GB" dirty="0" smtClean="0">
                <a:hlinkClick r:id="rId3"/>
              </a:rPr>
              <a:t>https</a:t>
            </a:r>
            <a:r>
              <a:rPr lang="en-GB" dirty="0">
                <a:hlinkClick r:id="rId3"/>
              </a:rPr>
              <a:t>://indico.cern.ch/category/5259</a:t>
            </a:r>
            <a:r>
              <a:rPr lang="en-GB" dirty="0" smtClean="0">
                <a:hlinkClick r:id="rId3"/>
              </a:rPr>
              <a:t>/</a:t>
            </a:r>
            <a:r>
              <a:rPr lang="en-GB" dirty="0" smtClean="0"/>
              <a:t> </a:t>
            </a:r>
            <a:endParaRPr lang="fr-CH" b="1" dirty="0" smtClean="0"/>
          </a:p>
          <a:p>
            <a:endParaRPr lang="fr-CH" dirty="0"/>
          </a:p>
          <a:p>
            <a:r>
              <a:rPr lang="en-GB" b="1" dirty="0" smtClean="0"/>
              <a:t>Physics at a 100 </a:t>
            </a:r>
            <a:r>
              <a:rPr lang="en-GB" b="1" dirty="0" err="1" smtClean="0"/>
              <a:t>TeV</a:t>
            </a:r>
            <a:r>
              <a:rPr lang="en-GB" b="1" dirty="0" smtClean="0"/>
              <a:t> pp collider: </a:t>
            </a:r>
            <a:r>
              <a:rPr lang="en-GB" b="1" dirty="0"/>
              <a:t>CERN Yellow Report (2017) no.3 </a:t>
            </a:r>
            <a:endParaRPr lang="en-GB" dirty="0"/>
          </a:p>
          <a:p>
            <a:r>
              <a:rPr lang="en-GB" dirty="0"/>
              <a:t>1) Standard Model processes: </a:t>
            </a:r>
            <a:r>
              <a:rPr lang="en-GB" dirty="0">
                <a:hlinkClick r:id="rId4"/>
              </a:rPr>
              <a:t>https://</a:t>
            </a:r>
            <a:r>
              <a:rPr lang="en-GB" dirty="0" smtClean="0">
                <a:hlinkClick r:id="rId4"/>
              </a:rPr>
              <a:t>arxiv.org/pdf/1607.01831v1.pdf</a:t>
            </a:r>
            <a:endParaRPr lang="en-GB" dirty="0"/>
          </a:p>
          <a:p>
            <a:r>
              <a:rPr lang="en-GB" dirty="0"/>
              <a:t>2) Higgs and EW symmetry breaking studies: </a:t>
            </a:r>
            <a:r>
              <a:rPr lang="en-GB" dirty="0" smtClean="0">
                <a:hlinkClick r:id="rId5"/>
              </a:rPr>
              <a:t>https</a:t>
            </a:r>
            <a:r>
              <a:rPr lang="en-GB" dirty="0">
                <a:hlinkClick r:id="rId5"/>
              </a:rPr>
              <a:t>://</a:t>
            </a:r>
            <a:r>
              <a:rPr lang="en-GB" dirty="0" smtClean="0">
                <a:hlinkClick r:id="rId5"/>
              </a:rPr>
              <a:t>arxiv.org/pdf/1606.09408v1.pdf</a:t>
            </a:r>
            <a:endParaRPr lang="en-GB" dirty="0"/>
          </a:p>
          <a:p>
            <a:r>
              <a:rPr lang="en-GB" dirty="0"/>
              <a:t>3) </a:t>
            </a:r>
            <a:r>
              <a:rPr lang="en-GB" dirty="0" err="1"/>
              <a:t>Βeyond</a:t>
            </a:r>
            <a:r>
              <a:rPr lang="en-GB" dirty="0"/>
              <a:t> the Standard Model phenomena: </a:t>
            </a:r>
            <a:r>
              <a:rPr lang="en-GB" dirty="0">
                <a:hlinkClick r:id="rId6"/>
              </a:rPr>
              <a:t>https://arxiv.org/abs/1606.00947</a:t>
            </a:r>
            <a:endParaRPr lang="en-GB" dirty="0"/>
          </a:p>
          <a:p>
            <a:r>
              <a:rPr lang="en-GB" dirty="0"/>
              <a:t>4) Heavy ions at the Future Circular Collider: </a:t>
            </a:r>
            <a:r>
              <a:rPr lang="en-GB" dirty="0">
                <a:hlinkClick r:id="rId7"/>
              </a:rPr>
              <a:t>https://arxiv.org/abs/1605.01389</a:t>
            </a:r>
            <a:r>
              <a:rPr lang="en-GB" dirty="0"/>
              <a:t/>
            </a:r>
            <a:br>
              <a:rPr lang="en-GB" dirty="0"/>
            </a:br>
            <a:endParaRPr lang="en-GB" dirty="0" smtClean="0"/>
          </a:p>
          <a:p>
            <a:r>
              <a:rPr lang="fr-CH" b="1" dirty="0" err="1" smtClean="0"/>
              <a:t>LHeC</a:t>
            </a:r>
            <a:r>
              <a:rPr lang="fr-CH" b="1" dirty="0" smtClean="0"/>
              <a:t> and FCC-eh </a:t>
            </a:r>
            <a:endParaRPr lang="en-GB" b="1" dirty="0" smtClean="0"/>
          </a:p>
          <a:p>
            <a:r>
              <a:rPr lang="en-GB" dirty="0"/>
              <a:t>• “A Large Hadron Electron Collider at CERN: Report on the Physics and Design Concepts </a:t>
            </a:r>
            <a:r>
              <a:rPr lang="en-GB" dirty="0" smtClean="0"/>
              <a:t>for Machine </a:t>
            </a:r>
            <a:r>
              <a:rPr lang="en-GB" dirty="0"/>
              <a:t>and Detector”, </a:t>
            </a:r>
            <a:r>
              <a:rPr lang="en-GB" dirty="0" err="1"/>
              <a:t>J.Phys</a:t>
            </a:r>
            <a:r>
              <a:rPr lang="en-GB" dirty="0"/>
              <a:t>. G39 (2012) 075001</a:t>
            </a:r>
          </a:p>
          <a:p>
            <a:r>
              <a:rPr lang="en-GB" dirty="0"/>
              <a:t>• </a:t>
            </a:r>
            <a:r>
              <a:rPr lang="en-GB" dirty="0" err="1"/>
              <a:t>LHeC</a:t>
            </a:r>
            <a:r>
              <a:rPr lang="en-GB" dirty="0"/>
              <a:t> Workshop (24-26 June 2015) https://indico.cern.ch/event/356714/</a:t>
            </a:r>
          </a:p>
          <a:p>
            <a:r>
              <a:rPr lang="en-GB" dirty="0"/>
              <a:t>• Higgs at </a:t>
            </a:r>
            <a:r>
              <a:rPr lang="en-GB" dirty="0" err="1"/>
              <a:t>LHeC</a:t>
            </a:r>
            <a:r>
              <a:rPr lang="en-GB" dirty="0"/>
              <a:t>/FCC-eh: WG </a:t>
            </a:r>
            <a:r>
              <a:rPr lang="en-GB" dirty="0" err="1"/>
              <a:t>mtgs</a:t>
            </a:r>
            <a:r>
              <a:rPr lang="en-GB" dirty="0"/>
              <a:t> at https://indico.cern.ch/category/1874/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  <a:p>
            <a:endParaRPr lang="en-GB" b="1" dirty="0" smtClean="0"/>
          </a:p>
          <a:p>
            <a:endParaRPr lang="fr-CH" dirty="0" smtClean="0"/>
          </a:p>
          <a:p>
            <a:r>
              <a:rPr lang="fr-CH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683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21B4-D357-4851-A8D6-747C848CBE1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09/08/2017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08029" y="404664"/>
            <a:ext cx="55504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3600" b="1" dirty="0" err="1" smtClean="0"/>
              <a:t>Higgs</a:t>
            </a:r>
            <a:r>
              <a:rPr lang="fr-CH" sz="3600" b="1" dirty="0" smtClean="0"/>
              <a:t> </a:t>
            </a:r>
            <a:r>
              <a:rPr lang="fr-CH" sz="3600" b="1" dirty="0" err="1" smtClean="0"/>
              <a:t>Physics</a:t>
            </a:r>
            <a:r>
              <a:rPr lang="fr-CH" sz="3600" b="1" dirty="0" smtClean="0"/>
              <a:t> </a:t>
            </a:r>
          </a:p>
          <a:p>
            <a:pPr algn="ctr"/>
            <a:endParaRPr lang="fr-CH" sz="2000" b="1" dirty="0"/>
          </a:p>
          <a:p>
            <a:pPr algn="ctr"/>
            <a:r>
              <a:rPr lang="fr-CH" sz="2000" b="1" dirty="0" smtClean="0"/>
              <a:t>The </a:t>
            </a:r>
            <a:r>
              <a:rPr lang="fr-CH" sz="2000" b="1" dirty="0" err="1" smtClean="0"/>
              <a:t>only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known</a:t>
            </a:r>
            <a:r>
              <a:rPr lang="fr-CH" sz="2000" b="1" dirty="0" smtClean="0"/>
              <a:t> spin = 0 </a:t>
            </a:r>
            <a:r>
              <a:rPr lang="fr-CH" sz="2000" b="1" dirty="0" err="1" smtClean="0"/>
              <a:t>elementary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particle</a:t>
            </a:r>
            <a:endParaRPr lang="fr-CH" sz="2000" b="1" dirty="0" smtClean="0"/>
          </a:p>
          <a:p>
            <a:pPr algn="ctr"/>
            <a:r>
              <a:rPr lang="fr-CH" sz="2000" b="1" dirty="0" err="1" smtClean="0"/>
              <a:t>We</a:t>
            </a:r>
            <a:r>
              <a:rPr lang="fr-CH" sz="2000" b="1" dirty="0" smtClean="0"/>
              <a:t> must </a:t>
            </a:r>
            <a:r>
              <a:rPr lang="fr-CH" sz="2000" b="1" dirty="0" err="1" smtClean="0"/>
              <a:t>study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it</a:t>
            </a:r>
            <a:r>
              <a:rPr lang="fr-CH" sz="2000" b="1" dirty="0" smtClean="0"/>
              <a:t> as </a:t>
            </a:r>
            <a:r>
              <a:rPr lang="fr-CH" sz="2000" b="1" dirty="0" err="1" smtClean="0"/>
              <a:t>well</a:t>
            </a:r>
            <a:r>
              <a:rPr lang="fr-CH" sz="2000" b="1" dirty="0" smtClean="0"/>
              <a:t> and </a:t>
            </a:r>
            <a:r>
              <a:rPr lang="fr-CH" sz="2000" b="1" dirty="0" err="1" smtClean="0"/>
              <a:t>thoroughly</a:t>
            </a:r>
            <a:r>
              <a:rPr lang="fr-CH" sz="2000" b="1" dirty="0" smtClean="0"/>
              <a:t> as </a:t>
            </a:r>
            <a:r>
              <a:rPr lang="fr-CH" sz="2000" b="1" dirty="0" err="1" smtClean="0"/>
              <a:t>we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can</a:t>
            </a:r>
            <a:endParaRPr lang="en-GB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84356" y="3573016"/>
            <a:ext cx="244669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rgbClr val="00B050"/>
                </a:solidFill>
              </a:rPr>
              <a:t>Aram </a:t>
            </a:r>
            <a:r>
              <a:rPr lang="en-GB" i="1" dirty="0" err="1" smtClean="0">
                <a:solidFill>
                  <a:srgbClr val="00B050"/>
                </a:solidFill>
              </a:rPr>
              <a:t>Apyan</a:t>
            </a:r>
            <a:r>
              <a:rPr lang="en-GB" i="1" dirty="0" smtClean="0">
                <a:solidFill>
                  <a:srgbClr val="00B050"/>
                </a:solidFill>
              </a:rPr>
              <a:t> </a:t>
            </a:r>
          </a:p>
          <a:p>
            <a:r>
              <a:rPr lang="en-GB" i="1" dirty="0" smtClean="0">
                <a:solidFill>
                  <a:srgbClr val="00B050"/>
                </a:solidFill>
              </a:rPr>
              <a:t>Michelangelo </a:t>
            </a:r>
            <a:r>
              <a:rPr lang="en-GB" i="1" dirty="0" err="1" smtClean="0">
                <a:solidFill>
                  <a:srgbClr val="00B050"/>
                </a:solidFill>
              </a:rPr>
              <a:t>Mangano</a:t>
            </a:r>
            <a:r>
              <a:rPr lang="en-GB" i="1" dirty="0" smtClean="0">
                <a:solidFill>
                  <a:srgbClr val="00B050"/>
                </a:solidFill>
              </a:rPr>
              <a:t> </a:t>
            </a:r>
          </a:p>
          <a:p>
            <a:r>
              <a:rPr lang="en-GB" i="1" dirty="0" err="1" smtClean="0">
                <a:solidFill>
                  <a:srgbClr val="00B050"/>
                </a:solidFill>
              </a:rPr>
              <a:t>Biagio</a:t>
            </a:r>
            <a:r>
              <a:rPr lang="en-GB" i="1" dirty="0" smtClean="0">
                <a:solidFill>
                  <a:srgbClr val="00B050"/>
                </a:solidFill>
              </a:rPr>
              <a:t> Di </a:t>
            </a:r>
            <a:r>
              <a:rPr lang="en-GB" i="1" dirty="0" err="1" smtClean="0">
                <a:solidFill>
                  <a:srgbClr val="00B050"/>
                </a:solidFill>
              </a:rPr>
              <a:t>Micco</a:t>
            </a:r>
            <a:r>
              <a:rPr lang="en-GB" i="1" dirty="0" smtClean="0">
                <a:solidFill>
                  <a:srgbClr val="00B050"/>
                </a:solidFill>
              </a:rPr>
              <a:t> </a:t>
            </a:r>
          </a:p>
          <a:p>
            <a:r>
              <a:rPr lang="en-GB" i="1" dirty="0" err="1" smtClean="0">
                <a:solidFill>
                  <a:srgbClr val="00B050"/>
                </a:solidFill>
              </a:rPr>
              <a:t>Fady</a:t>
            </a:r>
            <a:r>
              <a:rPr lang="en-GB" i="1" dirty="0" smtClean="0">
                <a:solidFill>
                  <a:srgbClr val="00B050"/>
                </a:solidFill>
              </a:rPr>
              <a:t> </a:t>
            </a:r>
            <a:r>
              <a:rPr lang="en-GB" i="1" dirty="0" err="1" smtClean="0">
                <a:solidFill>
                  <a:srgbClr val="00B050"/>
                </a:solidFill>
              </a:rPr>
              <a:t>Bishara</a:t>
            </a:r>
            <a:r>
              <a:rPr lang="en-GB" i="1" dirty="0" smtClean="0">
                <a:solidFill>
                  <a:srgbClr val="00B050"/>
                </a:solidFill>
              </a:rPr>
              <a:t> </a:t>
            </a:r>
          </a:p>
          <a:p>
            <a:r>
              <a:rPr lang="en-GB" i="1" dirty="0" err="1" smtClean="0">
                <a:solidFill>
                  <a:srgbClr val="00B050"/>
                </a:solidFill>
              </a:rPr>
              <a:t>Ennio</a:t>
            </a:r>
            <a:r>
              <a:rPr lang="en-GB" i="1" dirty="0" smtClean="0">
                <a:solidFill>
                  <a:srgbClr val="00B050"/>
                </a:solidFill>
              </a:rPr>
              <a:t> </a:t>
            </a:r>
            <a:r>
              <a:rPr lang="en-GB" i="1" dirty="0" err="1" smtClean="0">
                <a:solidFill>
                  <a:srgbClr val="00B050"/>
                </a:solidFill>
              </a:rPr>
              <a:t>Salvioni</a:t>
            </a:r>
            <a:r>
              <a:rPr lang="en-GB" i="1" dirty="0" smtClean="0">
                <a:solidFill>
                  <a:srgbClr val="00B050"/>
                </a:solidFill>
              </a:rPr>
              <a:t> </a:t>
            </a:r>
          </a:p>
          <a:p>
            <a:r>
              <a:rPr lang="en-GB" i="1" dirty="0" smtClean="0">
                <a:solidFill>
                  <a:srgbClr val="00B050"/>
                </a:solidFill>
              </a:rPr>
              <a:t>Masahiro Tanaka</a:t>
            </a:r>
          </a:p>
          <a:p>
            <a:r>
              <a:rPr lang="en-GB" i="1" dirty="0" smtClean="0">
                <a:solidFill>
                  <a:srgbClr val="00B050"/>
                </a:solidFill>
              </a:rPr>
              <a:t>Gilad Perez</a:t>
            </a:r>
            <a:endParaRPr lang="en-GB" i="1" dirty="0">
              <a:solidFill>
                <a:srgbClr val="00B05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3143" y="2493053"/>
            <a:ext cx="4720857" cy="3759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/>
          <p:nvPr/>
        </p:nvCxnSpPr>
        <p:spPr>
          <a:xfrm>
            <a:off x="5940152" y="6741368"/>
            <a:ext cx="50405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own Arrow 9"/>
          <p:cNvSpPr/>
          <p:nvPr/>
        </p:nvSpPr>
        <p:spPr>
          <a:xfrm>
            <a:off x="6192180" y="6021288"/>
            <a:ext cx="108012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5966798" y="6372036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ym typeface="Symbol"/>
              </a:rPr>
              <a:t>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044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7014"/>
            <a:ext cx="9144000" cy="3902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46100" y="4083904"/>
            <a:ext cx="8267700" cy="227754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33CC"/>
                </a:solidFill>
              </a:rPr>
              <a:t>The LHC is a Higgs Factory !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1600" b="1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600" b="1" dirty="0" err="1">
                <a:solidFill>
                  <a:srgbClr val="000000"/>
                </a:solidFill>
              </a:rPr>
              <a:t>Difficulties</a:t>
            </a:r>
            <a:r>
              <a:rPr lang="fr-CH" sz="1600" b="1" dirty="0">
                <a:solidFill>
                  <a:srgbClr val="000000"/>
                </a:solidFill>
              </a:rPr>
              <a:t>: </a:t>
            </a:r>
            <a:r>
              <a:rPr lang="fr-CH" sz="1600" b="1" dirty="0" err="1">
                <a:solidFill>
                  <a:srgbClr val="000000"/>
                </a:solidFill>
              </a:rPr>
              <a:t>several</a:t>
            </a:r>
            <a:r>
              <a:rPr lang="fr-CH" sz="1600" b="1" dirty="0">
                <a:solidFill>
                  <a:srgbClr val="000000"/>
                </a:solidFill>
              </a:rPr>
              <a:t> production </a:t>
            </a:r>
            <a:r>
              <a:rPr lang="fr-CH" sz="1600" b="1" dirty="0" err="1">
                <a:solidFill>
                  <a:srgbClr val="000000"/>
                </a:solidFill>
              </a:rPr>
              <a:t>mechanisms</a:t>
            </a:r>
            <a:r>
              <a:rPr lang="fr-CH" sz="1600" b="1" dirty="0">
                <a:solidFill>
                  <a:srgbClr val="000000"/>
                </a:solidFill>
              </a:rPr>
              <a:t> to </a:t>
            </a:r>
            <a:r>
              <a:rPr lang="fr-CH" sz="1600" b="1" dirty="0" err="1">
                <a:solidFill>
                  <a:srgbClr val="000000"/>
                </a:solidFill>
              </a:rPr>
              <a:t>disentangle</a:t>
            </a:r>
            <a:r>
              <a:rPr lang="fr-CH" sz="1600" b="1" dirty="0">
                <a:solidFill>
                  <a:srgbClr val="000000"/>
                </a:solidFill>
              </a:rPr>
              <a:t> and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600" b="1" dirty="0" err="1">
                <a:solidFill>
                  <a:srgbClr val="000000"/>
                </a:solidFill>
              </a:rPr>
              <a:t>significant</a:t>
            </a:r>
            <a:r>
              <a:rPr lang="fr-CH" sz="1600" b="1" dirty="0">
                <a:solidFill>
                  <a:srgbClr val="000000"/>
                </a:solidFill>
              </a:rPr>
              <a:t> </a:t>
            </a:r>
            <a:r>
              <a:rPr lang="fr-CH" sz="1600" b="1" dirty="0" err="1">
                <a:solidFill>
                  <a:srgbClr val="000000"/>
                </a:solidFill>
              </a:rPr>
              <a:t>systematics</a:t>
            </a:r>
            <a:r>
              <a:rPr lang="fr-CH" sz="1600" b="1" dirty="0">
                <a:solidFill>
                  <a:srgbClr val="000000"/>
                </a:solidFill>
              </a:rPr>
              <a:t> in the production cross-sections </a:t>
            </a:r>
            <a:r>
              <a:rPr lang="fr-CH" sz="1600" b="1" dirty="0">
                <a:solidFill>
                  <a:srgbClr val="0033CC"/>
                </a:solidFill>
                <a:latin typeface="Times New Roman" pitchFamily="18" charset="0"/>
                <a:sym typeface="Symbol"/>
              </a:rPr>
              <a:t></a:t>
            </a:r>
            <a:r>
              <a:rPr lang="fr-CH" sz="1600" b="1" baseline="-25000" dirty="0" err="1">
                <a:solidFill>
                  <a:srgbClr val="0033CC"/>
                </a:solidFill>
                <a:latin typeface="Times New Roman" pitchFamily="18" charset="0"/>
                <a:sym typeface="Symbol"/>
              </a:rPr>
              <a:t>prod</a:t>
            </a:r>
            <a:r>
              <a:rPr lang="fr-CH" sz="1600" b="1" dirty="0">
                <a:solidFill>
                  <a:srgbClr val="0033CC"/>
                </a:solidFill>
                <a:latin typeface="Times New Roman" pitchFamily="18" charset="0"/>
                <a:sym typeface="Symbol"/>
              </a:rPr>
              <a:t> </a:t>
            </a:r>
            <a:r>
              <a:rPr lang="fr-CH" sz="1600" b="1" dirty="0">
                <a:solidFill>
                  <a:srgbClr val="000000"/>
                </a:solidFill>
                <a:latin typeface="Times New Roman" pitchFamily="18" charset="0"/>
              </a:rPr>
              <a:t>.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600" b="1" dirty="0">
                <a:solidFill>
                  <a:srgbClr val="000000"/>
                </a:solidFill>
              </a:rPr>
              <a:t>Challenge </a:t>
            </a:r>
            <a:r>
              <a:rPr lang="fr-CH" sz="1600" b="1" dirty="0" err="1">
                <a:solidFill>
                  <a:srgbClr val="000000"/>
                </a:solidFill>
              </a:rPr>
              <a:t>will</a:t>
            </a:r>
            <a:r>
              <a:rPr lang="fr-CH" sz="1600" b="1" dirty="0">
                <a:solidFill>
                  <a:srgbClr val="000000"/>
                </a:solidFill>
              </a:rPr>
              <a:t> </a:t>
            </a:r>
            <a:r>
              <a:rPr lang="fr-CH" sz="1600" b="1" dirty="0" err="1">
                <a:solidFill>
                  <a:srgbClr val="000000"/>
                </a:solidFill>
              </a:rPr>
              <a:t>be</a:t>
            </a:r>
            <a:r>
              <a:rPr lang="fr-CH" sz="1600" b="1" dirty="0">
                <a:solidFill>
                  <a:srgbClr val="000000"/>
                </a:solidFill>
              </a:rPr>
              <a:t> to </a:t>
            </a:r>
            <a:r>
              <a:rPr lang="fr-CH" sz="1600" b="1" dirty="0" err="1">
                <a:solidFill>
                  <a:srgbClr val="000000"/>
                </a:solidFill>
              </a:rPr>
              <a:t>reduce</a:t>
            </a:r>
            <a:r>
              <a:rPr lang="fr-CH" sz="1600" b="1" dirty="0">
                <a:solidFill>
                  <a:srgbClr val="000000"/>
                </a:solidFill>
              </a:rPr>
              <a:t> </a:t>
            </a:r>
            <a:r>
              <a:rPr lang="fr-CH" sz="1600" b="1" dirty="0" err="1">
                <a:solidFill>
                  <a:srgbClr val="000000"/>
                </a:solidFill>
              </a:rPr>
              <a:t>systematics</a:t>
            </a:r>
            <a:r>
              <a:rPr lang="fr-CH" sz="1600" b="1" dirty="0">
                <a:solidFill>
                  <a:srgbClr val="000000"/>
                </a:solidFill>
              </a:rPr>
              <a:t> by </a:t>
            </a:r>
            <a:r>
              <a:rPr lang="fr-CH" sz="1600" b="1" dirty="0" err="1">
                <a:solidFill>
                  <a:srgbClr val="000000"/>
                </a:solidFill>
              </a:rPr>
              <a:t>measuring</a:t>
            </a:r>
            <a:r>
              <a:rPr lang="fr-CH" sz="1600" b="1" dirty="0">
                <a:solidFill>
                  <a:srgbClr val="000000"/>
                </a:solidFill>
              </a:rPr>
              <a:t> </a:t>
            </a:r>
            <a:r>
              <a:rPr lang="fr-CH" sz="1600" b="1" dirty="0" err="1">
                <a:solidFill>
                  <a:srgbClr val="000000"/>
                </a:solidFill>
              </a:rPr>
              <a:t>related</a:t>
            </a:r>
            <a:r>
              <a:rPr lang="fr-CH" sz="1600" b="1" dirty="0">
                <a:solidFill>
                  <a:srgbClr val="000000"/>
                </a:solidFill>
              </a:rPr>
              <a:t> </a:t>
            </a:r>
            <a:r>
              <a:rPr lang="fr-CH" sz="1600" b="1" dirty="0" err="1">
                <a:solidFill>
                  <a:srgbClr val="000000"/>
                </a:solidFill>
              </a:rPr>
              <a:t>processes</a:t>
            </a:r>
            <a:r>
              <a:rPr lang="fr-CH" sz="1600" b="1" dirty="0">
                <a:solidFill>
                  <a:srgbClr val="000000"/>
                </a:solidFill>
              </a:rPr>
              <a:t>. </a:t>
            </a:r>
            <a:endParaRPr lang="fr-CH" sz="1600" b="1" dirty="0" smtClean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b="1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</a:t>
            </a:r>
            <a:r>
              <a:rPr lang="fr-CH" sz="2000" b="1" baseline="-25000" dirty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i</a:t>
            </a:r>
            <a:r>
              <a:rPr lang="fr-CH" sz="2000" b="1" baseline="-25000" dirty="0">
                <a:solidFill>
                  <a:srgbClr val="FF0000"/>
                </a:solidFill>
                <a:latin typeface="Calibri" panose="020F0502020204030204" pitchFamily="34" charset="0"/>
                <a:sym typeface="Wingdings" pitchFamily="2" charset="2"/>
              </a:rPr>
              <a:t>f </a:t>
            </a:r>
            <a:r>
              <a:rPr lang="fr-CH" sz="2000" b="1" dirty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 </a:t>
            </a:r>
            <a:r>
              <a:rPr lang="fr-CH" sz="2000" b="1" baseline="30000" dirty="0" err="1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observed</a:t>
            </a:r>
            <a:r>
              <a:rPr lang="fr-CH" sz="2000" b="1" baseline="30000" dirty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   </a:t>
            </a:r>
            <a:r>
              <a:rPr lang="fr-CH" sz="2000" b="1" dirty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 </a:t>
            </a:r>
            <a:r>
              <a:rPr lang="fr-CH" sz="2000" b="1" baseline="-25000" dirty="0" err="1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prod</a:t>
            </a:r>
            <a:r>
              <a:rPr lang="fr-CH" sz="2000" b="1" dirty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  (</a:t>
            </a:r>
            <a:r>
              <a:rPr lang="fr-CH" sz="2000" b="1" dirty="0" err="1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g</a:t>
            </a:r>
            <a:r>
              <a:rPr lang="fr-CH" sz="2000" b="1" baseline="-25000" dirty="0" err="1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Hi</a:t>
            </a:r>
            <a:r>
              <a:rPr lang="fr-CH" sz="2000" b="1" dirty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 )</a:t>
            </a:r>
            <a:r>
              <a:rPr lang="fr-CH" sz="2000" b="1" baseline="30000" dirty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2</a:t>
            </a:r>
            <a:r>
              <a:rPr lang="fr-CH" sz="2000" b="1" dirty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(</a:t>
            </a:r>
            <a:r>
              <a:rPr lang="fr-CH" sz="2000" b="1" dirty="0" err="1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g</a:t>
            </a:r>
            <a:r>
              <a:rPr lang="fr-CH" sz="2000" b="1" baseline="-25000" dirty="0" err="1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Hf</a:t>
            </a:r>
            <a:r>
              <a:rPr lang="fr-CH" sz="2000" b="1" dirty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)</a:t>
            </a:r>
            <a:r>
              <a:rPr lang="fr-CH" sz="2000" b="1" baseline="30000" dirty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2 </a:t>
            </a:r>
            <a:r>
              <a:rPr lang="fr-CH" sz="2000" b="1" baseline="30000" dirty="0" smtClean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   </a:t>
            </a:r>
            <a:r>
              <a:rPr lang="fr-CH" sz="2000" b="1" dirty="0" smtClean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     </a:t>
            </a:r>
            <a:r>
              <a:rPr lang="fr-CH" sz="2000" b="1" dirty="0" err="1" smtClean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overall</a:t>
            </a:r>
            <a:r>
              <a:rPr lang="fr-CH" sz="2000" b="1" dirty="0" smtClean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 </a:t>
            </a:r>
            <a:r>
              <a:rPr lang="fr-CH" sz="2000" b="1" dirty="0" err="1" smtClean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normalization</a:t>
            </a:r>
            <a:r>
              <a:rPr lang="fr-CH" sz="2000" b="1" dirty="0" smtClean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 by </a:t>
            </a:r>
            <a:r>
              <a:rPr lang="fr-CH" sz="2000" b="1" baseline="-25000" dirty="0" smtClean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H  </a:t>
            </a:r>
            <a:r>
              <a:rPr lang="fr-CH" sz="2000" b="1" dirty="0" err="1" smtClean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required</a:t>
            </a:r>
            <a:r>
              <a:rPr lang="fr-CH" sz="2000" b="1" dirty="0" smtClean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baseline="30000" dirty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 </a:t>
            </a:r>
            <a:r>
              <a:rPr lang="fr-CH" sz="2000" b="1" baseline="30000" dirty="0" smtClean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                                                                    </a:t>
            </a:r>
            <a:r>
              <a:rPr lang="fr-CH" sz="2000" b="1" dirty="0" smtClean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</a:t>
            </a:r>
            <a:r>
              <a:rPr lang="fr-CH" sz="2000" b="1" baseline="-25000" dirty="0" smtClean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H                    </a:t>
            </a:r>
            <a:r>
              <a:rPr lang="fr-CH" sz="2000" b="1" dirty="0" err="1" smtClean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this</a:t>
            </a:r>
            <a:r>
              <a:rPr lang="fr-CH" sz="2000" b="1" dirty="0" smtClean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 </a:t>
            </a:r>
            <a:r>
              <a:rPr lang="fr-CH" sz="2000" b="1" dirty="0" err="1" smtClean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is</a:t>
            </a:r>
            <a:r>
              <a:rPr lang="fr-CH" sz="2000" b="1" dirty="0" smtClean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 </a:t>
            </a:r>
            <a:r>
              <a:rPr lang="fr-CH" sz="2000" b="1" dirty="0" err="1" smtClean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also</a:t>
            </a:r>
            <a:r>
              <a:rPr lang="fr-CH" sz="2000" b="1" dirty="0" smtClean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 </a:t>
            </a:r>
            <a:r>
              <a:rPr lang="fr-CH" sz="2000" b="1" dirty="0" err="1" smtClean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true</a:t>
            </a:r>
            <a:r>
              <a:rPr lang="fr-CH" sz="2000" b="1" dirty="0" smtClean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 for FCC-</a:t>
            </a:r>
            <a:r>
              <a:rPr lang="fr-CH" sz="2000" b="1" dirty="0" err="1" smtClean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hh</a:t>
            </a:r>
            <a:r>
              <a:rPr lang="fr-CH" sz="2000" b="1" dirty="0" smtClean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 and FCC-</a:t>
            </a:r>
            <a:r>
              <a:rPr lang="fr-CH" sz="2000" b="1" dirty="0" err="1" smtClean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ep</a:t>
            </a:r>
            <a:endParaRPr lang="fr-CH" sz="20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2843808" y="6021288"/>
            <a:ext cx="1102980" cy="0"/>
          </a:xfrm>
          <a:prstGeom prst="line">
            <a:avLst/>
          </a:prstGeom>
          <a:noFill/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45569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3" name="Picture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827300" y="3073400"/>
            <a:ext cx="5599408" cy="379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275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4732421" cy="303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Freeform 29"/>
          <p:cNvSpPr/>
          <p:nvPr/>
        </p:nvSpPr>
        <p:spPr>
          <a:xfrm>
            <a:off x="268767" y="3447016"/>
            <a:ext cx="914400" cy="1828800"/>
          </a:xfrm>
          <a:custGeom>
            <a:avLst/>
            <a:gdLst>
              <a:gd name="connsiteX0" fmla="*/ 0 w 914400"/>
              <a:gd name="connsiteY0" fmla="*/ 0 h 1828800"/>
              <a:gd name="connsiteX1" fmla="*/ 914400 w 914400"/>
              <a:gd name="connsiteY1" fmla="*/ 903768 h 1828800"/>
              <a:gd name="connsiteX2" fmla="*/ 0 w 914400"/>
              <a:gd name="connsiteY2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1828800">
                <a:moveTo>
                  <a:pt x="0" y="0"/>
                </a:moveTo>
                <a:lnTo>
                  <a:pt x="914400" y="903768"/>
                </a:lnTo>
                <a:lnTo>
                  <a:pt x="0" y="1828800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2097567" y="3441700"/>
            <a:ext cx="925033" cy="9090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08000" y="49657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</a:t>
            </a:r>
            <a:r>
              <a:rPr lang="en-GB" baseline="30000" dirty="0" smtClean="0"/>
              <a:t>+</a:t>
            </a:r>
            <a:endParaRPr lang="en-GB" baseline="30000" dirty="0"/>
          </a:p>
        </p:txBody>
      </p:sp>
      <p:sp>
        <p:nvSpPr>
          <p:cNvPr id="33" name="TextBox 32"/>
          <p:cNvSpPr txBox="1"/>
          <p:nvPr/>
        </p:nvSpPr>
        <p:spPr>
          <a:xfrm>
            <a:off x="584200" y="34417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</a:t>
            </a:r>
            <a:r>
              <a:rPr lang="en-GB" baseline="30000" dirty="0" smtClean="0"/>
              <a:t>-</a:t>
            </a:r>
            <a:endParaRPr lang="en-GB" baseline="30000" dirty="0"/>
          </a:p>
        </p:txBody>
      </p:sp>
      <p:sp>
        <p:nvSpPr>
          <p:cNvPr id="34" name="TextBox 33"/>
          <p:cNvSpPr txBox="1"/>
          <p:nvPr/>
        </p:nvSpPr>
        <p:spPr>
          <a:xfrm>
            <a:off x="1472116" y="3975100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Z*</a:t>
            </a:r>
            <a:endParaRPr lang="en-GB" dirty="0"/>
          </a:p>
        </p:txBody>
      </p:sp>
      <p:sp>
        <p:nvSpPr>
          <p:cNvPr id="35" name="TextBox 34"/>
          <p:cNvSpPr txBox="1"/>
          <p:nvPr/>
        </p:nvSpPr>
        <p:spPr>
          <a:xfrm>
            <a:off x="2413000" y="4901168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Z</a:t>
            </a:r>
            <a:endParaRPr lang="en-GB" dirty="0"/>
          </a:p>
        </p:txBody>
      </p:sp>
      <p:sp>
        <p:nvSpPr>
          <p:cNvPr id="36" name="TextBox 35"/>
          <p:cNvSpPr txBox="1"/>
          <p:nvPr/>
        </p:nvSpPr>
        <p:spPr>
          <a:xfrm>
            <a:off x="2413000" y="3441700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</a:t>
            </a:r>
            <a:endParaRPr lang="en-GB" dirty="0"/>
          </a:p>
        </p:txBody>
      </p:sp>
      <p:grpSp>
        <p:nvGrpSpPr>
          <p:cNvPr id="2" name="Group 20"/>
          <p:cNvGrpSpPr/>
          <p:nvPr/>
        </p:nvGrpSpPr>
        <p:grpSpPr>
          <a:xfrm>
            <a:off x="1193800" y="4311799"/>
            <a:ext cx="914400" cy="76200"/>
            <a:chOff x="0" y="4336312"/>
            <a:chExt cx="5486400" cy="1864240"/>
          </a:xfrm>
        </p:grpSpPr>
        <p:grpSp>
          <p:nvGrpSpPr>
            <p:cNvPr id="3" name="Group 12"/>
            <p:cNvGrpSpPr/>
            <p:nvPr/>
          </p:nvGrpSpPr>
          <p:grpSpPr>
            <a:xfrm>
              <a:off x="0" y="4336312"/>
              <a:ext cx="2743200" cy="1857152"/>
              <a:chOff x="0" y="4336312"/>
              <a:chExt cx="7315200" cy="1857152"/>
            </a:xfrm>
          </p:grpSpPr>
          <p:grpSp>
            <p:nvGrpSpPr>
              <p:cNvPr id="4" name="Group 8"/>
              <p:cNvGrpSpPr/>
              <p:nvPr/>
            </p:nvGrpSpPr>
            <p:grpSpPr>
              <a:xfrm>
                <a:off x="0" y="4336312"/>
                <a:ext cx="3657600" cy="1850064"/>
                <a:chOff x="0" y="4336312"/>
                <a:chExt cx="7315200" cy="1850064"/>
              </a:xfrm>
            </p:grpSpPr>
            <p:sp>
              <p:nvSpPr>
                <p:cNvPr id="50" name="Freeform 5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1" name="Freeform 6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5" name="Group 9"/>
              <p:cNvGrpSpPr/>
              <p:nvPr/>
            </p:nvGrpSpPr>
            <p:grpSpPr>
              <a:xfrm>
                <a:off x="3657600" y="4343400"/>
                <a:ext cx="3657600" cy="1850064"/>
                <a:chOff x="0" y="4336312"/>
                <a:chExt cx="7315200" cy="1850064"/>
              </a:xfrm>
            </p:grpSpPr>
            <p:sp>
              <p:nvSpPr>
                <p:cNvPr id="48" name="Freeform 10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9" name="Freeform 11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6" name="Group 13"/>
            <p:cNvGrpSpPr/>
            <p:nvPr/>
          </p:nvGrpSpPr>
          <p:grpSpPr>
            <a:xfrm>
              <a:off x="2743200" y="4343400"/>
              <a:ext cx="2743200" cy="1857152"/>
              <a:chOff x="0" y="4336312"/>
              <a:chExt cx="7315200" cy="1857152"/>
            </a:xfrm>
          </p:grpSpPr>
          <p:grpSp>
            <p:nvGrpSpPr>
              <p:cNvPr id="7" name="Group 8"/>
              <p:cNvGrpSpPr/>
              <p:nvPr/>
            </p:nvGrpSpPr>
            <p:grpSpPr>
              <a:xfrm>
                <a:off x="0" y="4336312"/>
                <a:ext cx="3657600" cy="1850064"/>
                <a:chOff x="0" y="4336312"/>
                <a:chExt cx="7315200" cy="1850064"/>
              </a:xfrm>
            </p:grpSpPr>
            <p:sp>
              <p:nvSpPr>
                <p:cNvPr id="44" name="Freeform 43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5" name="Freeform 44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8" name="Group 9"/>
              <p:cNvGrpSpPr/>
              <p:nvPr/>
            </p:nvGrpSpPr>
            <p:grpSpPr>
              <a:xfrm>
                <a:off x="3657600" y="4343400"/>
                <a:ext cx="3657600" cy="1850064"/>
                <a:chOff x="0" y="4336312"/>
                <a:chExt cx="7315200" cy="1850064"/>
              </a:xfrm>
            </p:grpSpPr>
            <p:sp>
              <p:nvSpPr>
                <p:cNvPr id="42" name="Freeform 41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3" name="Freeform 42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grpSp>
        <p:nvGrpSpPr>
          <p:cNvPr id="9" name="Group 97"/>
          <p:cNvGrpSpPr/>
          <p:nvPr/>
        </p:nvGrpSpPr>
        <p:grpSpPr>
          <a:xfrm>
            <a:off x="2732555" y="4075455"/>
            <a:ext cx="770481" cy="1828800"/>
            <a:chOff x="3367555" y="4062755"/>
            <a:chExt cx="770481" cy="1828800"/>
          </a:xfrm>
        </p:grpSpPr>
        <p:grpSp>
          <p:nvGrpSpPr>
            <p:cNvPr id="10" name="Group 65"/>
            <p:cNvGrpSpPr/>
            <p:nvPr/>
          </p:nvGrpSpPr>
          <p:grpSpPr>
            <a:xfrm rot="2700000">
              <a:off x="2491255" y="4939055"/>
              <a:ext cx="1828800" cy="76200"/>
              <a:chOff x="914400" y="2438400"/>
              <a:chExt cx="1828800" cy="76200"/>
            </a:xfrm>
          </p:grpSpPr>
          <p:grpSp>
            <p:nvGrpSpPr>
              <p:cNvPr id="11" name="Group 36"/>
              <p:cNvGrpSpPr/>
              <p:nvPr/>
            </p:nvGrpSpPr>
            <p:grpSpPr>
              <a:xfrm>
                <a:off x="914400" y="2438400"/>
                <a:ext cx="914400" cy="76200"/>
                <a:chOff x="0" y="4336312"/>
                <a:chExt cx="5486400" cy="1864240"/>
              </a:xfrm>
            </p:grpSpPr>
            <p:grpSp>
              <p:nvGrpSpPr>
                <p:cNvPr id="12" name="Group 12"/>
                <p:cNvGrpSpPr/>
                <p:nvPr/>
              </p:nvGrpSpPr>
              <p:grpSpPr>
                <a:xfrm>
                  <a:off x="0" y="4336312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13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83" name="Freeform 5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84" name="Freeform 6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14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81" name="Freeform 10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82" name="Freeform 11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15" name="Group 13"/>
                <p:cNvGrpSpPr/>
                <p:nvPr/>
              </p:nvGrpSpPr>
              <p:grpSpPr>
                <a:xfrm>
                  <a:off x="2743200" y="4343400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16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77" name="Freeform 76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78" name="Freeform 77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17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75" name="Freeform 74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76" name="Freeform 75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  <p:grpSp>
            <p:nvGrpSpPr>
              <p:cNvPr id="18" name="Group 51"/>
              <p:cNvGrpSpPr/>
              <p:nvPr/>
            </p:nvGrpSpPr>
            <p:grpSpPr>
              <a:xfrm>
                <a:off x="1828800" y="2438400"/>
                <a:ext cx="914400" cy="76200"/>
                <a:chOff x="0" y="4336312"/>
                <a:chExt cx="5486400" cy="1864240"/>
              </a:xfrm>
            </p:grpSpPr>
            <p:grpSp>
              <p:nvGrpSpPr>
                <p:cNvPr id="19" name="Group 12"/>
                <p:cNvGrpSpPr/>
                <p:nvPr/>
              </p:nvGrpSpPr>
              <p:grpSpPr>
                <a:xfrm>
                  <a:off x="0" y="4336312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20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69" name="Freeform 5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70" name="Freeform 6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21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67" name="Freeform 10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68" name="Freeform 11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22" name="Group 13"/>
                <p:cNvGrpSpPr/>
                <p:nvPr/>
              </p:nvGrpSpPr>
              <p:grpSpPr>
                <a:xfrm>
                  <a:off x="2743200" y="4343400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23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63" name="Freeform 62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64" name="Freeform 63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24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61" name="Freeform 60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62" name="Freeform 61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</p:grpSp>
        <p:sp>
          <p:nvSpPr>
            <p:cNvPr id="54" name="Rectangle 53"/>
            <p:cNvSpPr/>
            <p:nvPr/>
          </p:nvSpPr>
          <p:spPr>
            <a:xfrm rot="2700000">
              <a:off x="3560957" y="5291963"/>
              <a:ext cx="762000" cy="3921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4749800" y="241300"/>
            <a:ext cx="43091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b="1" dirty="0" smtClean="0">
                <a:solidFill>
                  <a:srgbClr val="C00000"/>
                </a:solidFill>
                <a:latin typeface="+mn-lt"/>
              </a:rPr>
              <a:t>FCC-</a:t>
            </a:r>
            <a:r>
              <a:rPr lang="fr-CH" sz="3200" b="1" dirty="0" err="1" smtClean="0">
                <a:solidFill>
                  <a:srgbClr val="C00000"/>
                </a:solidFill>
                <a:latin typeface="+mn-lt"/>
              </a:rPr>
              <a:t>ee</a:t>
            </a:r>
            <a:r>
              <a:rPr lang="fr-CH" sz="3200" b="1" dirty="0" smtClean="0">
                <a:solidFill>
                  <a:srgbClr val="C00000"/>
                </a:solidFill>
                <a:latin typeface="+mn-lt"/>
              </a:rPr>
              <a:t> </a:t>
            </a:r>
          </a:p>
          <a:p>
            <a:r>
              <a:rPr lang="fr-CH" sz="3200" b="1" dirty="0" smtClean="0">
                <a:solidFill>
                  <a:srgbClr val="C00000"/>
                </a:solidFill>
                <a:latin typeface="+mn-lt"/>
              </a:rPr>
              <a:t>H signal in </a:t>
            </a:r>
            <a:r>
              <a:rPr lang="fr-CH" sz="3200" b="1" dirty="0" err="1" smtClean="0">
                <a:solidFill>
                  <a:srgbClr val="C00000"/>
                </a:solidFill>
                <a:latin typeface="+mn-lt"/>
              </a:rPr>
              <a:t>missing</a:t>
            </a:r>
            <a:r>
              <a:rPr lang="fr-CH" sz="3200" b="1" dirty="0" smtClean="0">
                <a:solidFill>
                  <a:srgbClr val="C00000"/>
                </a:solidFill>
                <a:latin typeface="+mn-lt"/>
              </a:rPr>
              <a:t> mass</a:t>
            </a:r>
            <a:r>
              <a:rPr lang="fr-CH" sz="1800" b="1" dirty="0" smtClean="0">
                <a:solidFill>
                  <a:srgbClr val="C00000"/>
                </a:solidFill>
                <a:latin typeface="+mn-lt"/>
              </a:rPr>
              <a:t> </a:t>
            </a:r>
            <a:endParaRPr lang="en-US" sz="1800" b="1" dirty="0" err="1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670300" y="203200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smtClean="0">
                <a:solidFill>
                  <a:srgbClr val="00B050"/>
                </a:solidFill>
                <a:latin typeface="+mn-lt"/>
              </a:rPr>
              <a:t>ILC</a:t>
            </a:r>
            <a:r>
              <a:rPr lang="fr-CH" sz="1800" dirty="0" smtClean="0">
                <a:latin typeface="+mn-lt"/>
              </a:rPr>
              <a:t> </a:t>
            </a:r>
            <a:endParaRPr lang="en-US" sz="1800" dirty="0" err="1" smtClean="0">
              <a:latin typeface="+mn-lt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817174" y="1308100"/>
            <a:ext cx="354872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b="1" dirty="0" smtClean="0"/>
              <a:t>total rate </a:t>
            </a:r>
            <a:r>
              <a:rPr lang="fr-CH" sz="1800" b="1" dirty="0" smtClean="0">
                <a:sym typeface="Symbol"/>
              </a:rPr>
              <a:t> g</a:t>
            </a:r>
            <a:r>
              <a:rPr lang="fr-CH" sz="1800" b="1" baseline="-25000" dirty="0" smtClean="0">
                <a:sym typeface="Symbol"/>
              </a:rPr>
              <a:t>HZZ</a:t>
            </a:r>
            <a:r>
              <a:rPr lang="fr-CH" sz="1800" b="1" baseline="30000" dirty="0" smtClean="0">
                <a:sym typeface="Symbol"/>
              </a:rPr>
              <a:t>2</a:t>
            </a:r>
          </a:p>
          <a:p>
            <a:r>
              <a:rPr lang="fr-CH" sz="1800" b="1" dirty="0" smtClean="0">
                <a:sym typeface="Symbol"/>
              </a:rPr>
              <a:t>ZZZ final state  g</a:t>
            </a:r>
            <a:r>
              <a:rPr lang="fr-CH" sz="1800" b="1" baseline="-25000" dirty="0" smtClean="0">
                <a:sym typeface="Symbol"/>
              </a:rPr>
              <a:t>HZZ</a:t>
            </a:r>
            <a:r>
              <a:rPr lang="fr-CH" sz="1800" b="1" baseline="30000" dirty="0" smtClean="0">
                <a:sym typeface="Symbol"/>
              </a:rPr>
              <a:t>4</a:t>
            </a:r>
            <a:r>
              <a:rPr lang="fr-CH" sz="1800" b="1" dirty="0" smtClean="0">
                <a:sym typeface="Symbol"/>
              </a:rPr>
              <a:t>/ </a:t>
            </a:r>
            <a:r>
              <a:rPr lang="fr-CH" sz="1800" b="1" baseline="-25000" dirty="0" smtClean="0">
                <a:sym typeface="Symbol"/>
              </a:rPr>
              <a:t>H</a:t>
            </a:r>
            <a:endParaRPr lang="fr-CH" sz="1800" b="1" dirty="0" smtClean="0">
              <a:sym typeface="Symbol"/>
            </a:endParaRPr>
          </a:p>
          <a:p>
            <a:r>
              <a:rPr lang="fr-CH" sz="1800" b="1" dirty="0" smtClean="0">
                <a:sym typeface="Wingdings" pitchFamily="2" charset="2"/>
              </a:rPr>
              <a:t> </a:t>
            </a:r>
            <a:r>
              <a:rPr lang="fr-CH" sz="1800" b="1" dirty="0" err="1" smtClean="0">
                <a:sym typeface="Wingdings" pitchFamily="2" charset="2"/>
              </a:rPr>
              <a:t>measure</a:t>
            </a:r>
            <a:r>
              <a:rPr lang="fr-CH" sz="1800" b="1" dirty="0" smtClean="0">
                <a:sym typeface="Wingdings" pitchFamily="2" charset="2"/>
              </a:rPr>
              <a:t> total </a:t>
            </a:r>
            <a:r>
              <a:rPr lang="fr-CH" sz="1800" b="1" dirty="0" err="1" smtClean="0">
                <a:sym typeface="Wingdings" pitchFamily="2" charset="2"/>
              </a:rPr>
              <a:t>width</a:t>
            </a:r>
            <a:r>
              <a:rPr lang="fr-CH" sz="1800" b="1" dirty="0" smtClean="0">
                <a:sym typeface="Wingdings" pitchFamily="2" charset="2"/>
              </a:rPr>
              <a:t> </a:t>
            </a:r>
            <a:r>
              <a:rPr lang="fr-CH" sz="1800" b="1" dirty="0" smtClean="0">
                <a:sym typeface="Symbol"/>
              </a:rPr>
              <a:t></a:t>
            </a:r>
            <a:r>
              <a:rPr lang="fr-CH" sz="1800" b="1" baseline="-25000" dirty="0" smtClean="0">
                <a:sym typeface="Symbol"/>
              </a:rPr>
              <a:t>H  </a:t>
            </a:r>
            <a:r>
              <a:rPr lang="fr-CH" sz="1800" b="1" dirty="0" smtClean="0">
                <a:sym typeface="Symbol"/>
              </a:rPr>
              <a:t>and </a:t>
            </a:r>
            <a:r>
              <a:rPr lang="fr-CH" b="1" dirty="0" err="1">
                <a:solidFill>
                  <a:prstClr val="black"/>
                </a:solidFill>
                <a:sym typeface="Symbol"/>
              </a:rPr>
              <a:t>g</a:t>
            </a:r>
            <a:r>
              <a:rPr lang="fr-CH" b="1" baseline="-25000" dirty="0" err="1">
                <a:solidFill>
                  <a:prstClr val="black"/>
                </a:solidFill>
                <a:sym typeface="Symbol"/>
              </a:rPr>
              <a:t>HZZ</a:t>
            </a:r>
            <a:endParaRPr lang="fr-CH" sz="1800" b="1" baseline="-25000" dirty="0" smtClean="0">
              <a:sym typeface="Symbol"/>
            </a:endParaRPr>
          </a:p>
          <a:p>
            <a:r>
              <a:rPr lang="fr-CH" sz="1800" b="1" dirty="0" err="1" smtClean="0">
                <a:sym typeface="Symbol"/>
              </a:rPr>
              <a:t>empty</a:t>
            </a:r>
            <a:r>
              <a:rPr lang="fr-CH" sz="1800" b="1" dirty="0" smtClean="0">
                <a:sym typeface="Symbol"/>
              </a:rPr>
              <a:t> </a:t>
            </a:r>
            <a:r>
              <a:rPr lang="fr-CH" sz="1800" b="1" dirty="0" err="1" smtClean="0">
                <a:sym typeface="Symbol"/>
              </a:rPr>
              <a:t>recoil</a:t>
            </a:r>
            <a:r>
              <a:rPr lang="fr-CH" sz="1800" b="1" dirty="0" smtClean="0">
                <a:sym typeface="Symbol"/>
              </a:rPr>
              <a:t> = invisible </a:t>
            </a:r>
            <a:r>
              <a:rPr lang="fr-CH" sz="1800" b="1" dirty="0" err="1" smtClean="0">
                <a:sym typeface="Symbol"/>
              </a:rPr>
              <a:t>width</a:t>
            </a:r>
            <a:endParaRPr lang="fr-CH" sz="1800" b="1" dirty="0" smtClean="0">
              <a:sym typeface="Symbol"/>
            </a:endParaRPr>
          </a:p>
          <a:p>
            <a:r>
              <a:rPr lang="fr-CH" sz="1800" b="1" dirty="0" smtClean="0">
                <a:sym typeface="Symbol"/>
              </a:rPr>
              <a:t>‘</a:t>
            </a:r>
            <a:r>
              <a:rPr lang="fr-CH" sz="1800" b="1" dirty="0" err="1" smtClean="0">
                <a:sym typeface="Symbol"/>
              </a:rPr>
              <a:t>funny</a:t>
            </a:r>
            <a:r>
              <a:rPr lang="fr-CH" sz="1800" b="1" dirty="0" smtClean="0">
                <a:sym typeface="Symbol"/>
              </a:rPr>
              <a:t> </a:t>
            </a:r>
            <a:r>
              <a:rPr lang="fr-CH" sz="1800" b="1" dirty="0" err="1" smtClean="0">
                <a:sym typeface="Symbol"/>
              </a:rPr>
              <a:t>recoil</a:t>
            </a:r>
            <a:r>
              <a:rPr lang="fr-CH" sz="1800" b="1" dirty="0" smtClean="0">
                <a:sym typeface="Symbol"/>
              </a:rPr>
              <a:t>’ = </a:t>
            </a:r>
            <a:r>
              <a:rPr lang="fr-CH" sz="1800" b="1" dirty="0" err="1" smtClean="0">
                <a:sym typeface="Symbol"/>
              </a:rPr>
              <a:t>exotic</a:t>
            </a:r>
            <a:r>
              <a:rPr lang="fr-CH" sz="1800" b="1" dirty="0" smtClean="0">
                <a:sym typeface="Symbol"/>
              </a:rPr>
              <a:t> </a:t>
            </a:r>
            <a:r>
              <a:rPr lang="fr-CH" sz="1800" b="1" dirty="0" err="1" smtClean="0">
                <a:sym typeface="Symbol"/>
              </a:rPr>
              <a:t>Higgs</a:t>
            </a:r>
            <a:r>
              <a:rPr lang="fr-CH" sz="1800" b="1" dirty="0" smtClean="0">
                <a:sym typeface="Symbol"/>
              </a:rPr>
              <a:t> </a:t>
            </a:r>
            <a:r>
              <a:rPr lang="fr-CH" sz="1800" b="1" dirty="0" err="1" smtClean="0">
                <a:sym typeface="Symbol"/>
              </a:rPr>
              <a:t>decay</a:t>
            </a:r>
            <a:endParaRPr lang="fr-CH" sz="1800" b="1" dirty="0" smtClean="0">
              <a:sym typeface="Symbol"/>
            </a:endParaRPr>
          </a:p>
          <a:p>
            <a:r>
              <a:rPr lang="fr-CH" sz="1800" b="1" dirty="0" err="1" smtClean="0">
                <a:sym typeface="Symbol"/>
              </a:rPr>
              <a:t>easy</a:t>
            </a:r>
            <a:r>
              <a:rPr lang="fr-CH" sz="1800" b="1" dirty="0" smtClean="0">
                <a:sym typeface="Symbol"/>
              </a:rPr>
              <a:t> control </a:t>
            </a:r>
            <a:r>
              <a:rPr lang="fr-CH" sz="1800" b="1" dirty="0" err="1" smtClean="0">
                <a:sym typeface="Symbol"/>
              </a:rPr>
              <a:t>below</a:t>
            </a:r>
            <a:r>
              <a:rPr lang="fr-CH" sz="1800" b="1" dirty="0" smtClean="0">
                <a:sym typeface="Symbol"/>
              </a:rPr>
              <a:t> </a:t>
            </a:r>
            <a:r>
              <a:rPr lang="fr-CH" sz="1800" b="1" dirty="0" err="1" smtClean="0">
                <a:sym typeface="Symbol"/>
              </a:rPr>
              <a:t>theshold</a:t>
            </a:r>
            <a:r>
              <a:rPr lang="fr-CH" sz="1800" b="1" dirty="0" smtClean="0">
                <a:sym typeface="Symbol"/>
              </a:rPr>
              <a:t> </a:t>
            </a:r>
            <a:r>
              <a:rPr lang="fr-CH" sz="1800" b="1" baseline="-25000" dirty="0" smtClean="0">
                <a:sym typeface="Wingdings" pitchFamily="2" charset="2"/>
              </a:rPr>
              <a:t> </a:t>
            </a:r>
            <a:r>
              <a:rPr lang="fr-CH" sz="1800" b="1" dirty="0" smtClean="0">
                <a:sym typeface="Symbol"/>
              </a:rPr>
              <a:t> </a:t>
            </a:r>
            <a:endParaRPr lang="en-US" sz="1800" b="1" dirty="0" err="1" smtClean="0"/>
          </a:p>
        </p:txBody>
      </p:sp>
      <p:sp>
        <p:nvSpPr>
          <p:cNvPr id="25" name="TextBox 24"/>
          <p:cNvSpPr txBox="1"/>
          <p:nvPr/>
        </p:nvSpPr>
        <p:spPr>
          <a:xfrm>
            <a:off x="2438" y="5470416"/>
            <a:ext cx="4071692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1600" b="1" dirty="0" smtClean="0">
                <a:latin typeface="+mj-lt"/>
              </a:rPr>
              <a:t>UNIQUE!</a:t>
            </a:r>
          </a:p>
          <a:p>
            <a:r>
              <a:rPr lang="fr-CH" sz="1600" b="1" dirty="0" smtClean="0">
                <a:latin typeface="+mj-lt"/>
              </a:rPr>
              <a:t>The </a:t>
            </a:r>
            <a:r>
              <a:rPr lang="fr-CH" sz="1600" b="1" dirty="0" err="1" smtClean="0">
                <a:latin typeface="+mj-lt"/>
              </a:rPr>
              <a:t>ability</a:t>
            </a:r>
            <a:r>
              <a:rPr lang="fr-CH" sz="1600" b="1" dirty="0" smtClean="0">
                <a:latin typeface="+mj-lt"/>
              </a:rPr>
              <a:t> to </a:t>
            </a:r>
            <a:r>
              <a:rPr lang="fr-CH" sz="1600" b="1" dirty="0" err="1" smtClean="0">
                <a:latin typeface="+mj-lt"/>
              </a:rPr>
              <a:t>measure</a:t>
            </a:r>
            <a:r>
              <a:rPr lang="fr-CH" sz="1600" b="1" dirty="0" smtClean="0">
                <a:latin typeface="+mj-lt"/>
              </a:rPr>
              <a:t> the </a:t>
            </a:r>
            <a:r>
              <a:rPr lang="fr-CH" sz="1600" b="1" dirty="0" err="1" smtClean="0">
                <a:latin typeface="+mj-lt"/>
              </a:rPr>
              <a:t>Higgs</a:t>
            </a:r>
            <a:r>
              <a:rPr lang="fr-CH" sz="1600" b="1" dirty="0" smtClean="0">
                <a:latin typeface="+mj-lt"/>
              </a:rPr>
              <a:t> cross-section</a:t>
            </a:r>
          </a:p>
          <a:p>
            <a:r>
              <a:rPr lang="fr-CH" sz="1600" b="1" dirty="0" err="1" smtClean="0">
                <a:latin typeface="+mj-lt"/>
              </a:rPr>
              <a:t>without</a:t>
            </a:r>
            <a:r>
              <a:rPr lang="fr-CH" sz="1600" b="1" dirty="0" smtClean="0">
                <a:latin typeface="+mj-lt"/>
              </a:rPr>
              <a:t> </a:t>
            </a:r>
            <a:r>
              <a:rPr lang="fr-CH" sz="1600" b="1" dirty="0" err="1" smtClean="0">
                <a:latin typeface="+mj-lt"/>
              </a:rPr>
              <a:t>seeing</a:t>
            </a:r>
            <a:r>
              <a:rPr lang="fr-CH" sz="1600" b="1" dirty="0" smtClean="0">
                <a:latin typeface="+mj-lt"/>
              </a:rPr>
              <a:t> the </a:t>
            </a:r>
            <a:r>
              <a:rPr lang="fr-CH" sz="1600" b="1" dirty="0" err="1" smtClean="0">
                <a:latin typeface="+mj-lt"/>
              </a:rPr>
              <a:t>Higgs</a:t>
            </a:r>
            <a:r>
              <a:rPr lang="fr-CH" sz="1600" b="1" dirty="0" smtClean="0">
                <a:latin typeface="+mj-lt"/>
              </a:rPr>
              <a:t> </a:t>
            </a:r>
            <a:r>
              <a:rPr lang="fr-CH" sz="1600" b="1" dirty="0" err="1" smtClean="0">
                <a:latin typeface="+mj-lt"/>
              </a:rPr>
              <a:t>is</a:t>
            </a:r>
            <a:r>
              <a:rPr lang="fr-CH" sz="1600" b="1" dirty="0" smtClean="0">
                <a:latin typeface="+mj-lt"/>
              </a:rPr>
              <a:t> crucial for </a:t>
            </a:r>
            <a:r>
              <a:rPr lang="fr-CH" sz="1600" b="1" dirty="0" err="1" smtClean="0">
                <a:latin typeface="+mj-lt"/>
              </a:rPr>
              <a:t>this</a:t>
            </a:r>
            <a:r>
              <a:rPr lang="fr-CH" sz="1600" b="1" dirty="0" smtClean="0">
                <a:latin typeface="+mj-lt"/>
              </a:rPr>
              <a:t>. </a:t>
            </a:r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18820-965B-4C88-9C26-91E473B85A1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09/08/2017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06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6B624-2DA5-4F67-B726-E21A8BFB35A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09/08/2017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39952" y="812736"/>
            <a:ext cx="4248472" cy="9848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b="1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dirty="0" smtClean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</a:t>
            </a:r>
            <a:r>
              <a:rPr lang="fr-CH" sz="2000" b="1" baseline="-25000" dirty="0" err="1" smtClean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ep</a:t>
            </a:r>
            <a:r>
              <a:rPr lang="fr-CH" sz="2000" b="1" baseline="-25000" dirty="0" err="1" smtClean="0">
                <a:solidFill>
                  <a:srgbClr val="FF0000"/>
                </a:solidFill>
                <a:latin typeface="Calibri" panose="020F0502020204030204" pitchFamily="34" charset="0"/>
                <a:sym typeface="Wingdings" pitchFamily="2" charset="2"/>
              </a:rPr>
              <a:t>H</a:t>
            </a:r>
            <a:r>
              <a:rPr lang="fr-CH" sz="2000" b="1" baseline="-25000" dirty="0" smtClean="0">
                <a:solidFill>
                  <a:srgbClr val="FF0000"/>
                </a:solidFill>
                <a:latin typeface="Calibri" panose="020F0502020204030204" pitchFamily="34" charset="0"/>
                <a:sym typeface="Wingdings" pitchFamily="2" charset="2"/>
              </a:rPr>
              <a:t>-&gt;</a:t>
            </a:r>
            <a:r>
              <a:rPr lang="fr-CH" sz="2000" b="1" baseline="-25000" dirty="0" err="1" smtClean="0">
                <a:solidFill>
                  <a:srgbClr val="FF0000"/>
                </a:solidFill>
                <a:latin typeface="Calibri" panose="020F0502020204030204" pitchFamily="34" charset="0"/>
                <a:sym typeface="Wingdings" pitchFamily="2" charset="2"/>
              </a:rPr>
              <a:t>bb</a:t>
            </a:r>
            <a:r>
              <a:rPr lang="fr-CH" sz="2000" b="1" baseline="-25000" dirty="0" smtClean="0">
                <a:solidFill>
                  <a:srgbClr val="FF0000"/>
                </a:solidFill>
                <a:latin typeface="Calibri" panose="020F0502020204030204" pitchFamily="34" charset="0"/>
                <a:sym typeface="Wingdings" pitchFamily="2" charset="2"/>
              </a:rPr>
              <a:t> </a:t>
            </a:r>
            <a:r>
              <a:rPr lang="fr-CH" sz="2000" b="1" dirty="0" smtClean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 </a:t>
            </a:r>
            <a:r>
              <a:rPr lang="fr-CH" sz="2000" b="1" baseline="30000" dirty="0" err="1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observed</a:t>
            </a:r>
            <a:r>
              <a:rPr lang="fr-CH" sz="2000" b="1" baseline="30000" dirty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   </a:t>
            </a:r>
            <a:r>
              <a:rPr lang="fr-CH" sz="2000" b="1" dirty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 </a:t>
            </a:r>
            <a:r>
              <a:rPr lang="fr-CH" sz="2000" b="1" baseline="-25000" dirty="0" err="1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prod</a:t>
            </a:r>
            <a:r>
              <a:rPr lang="fr-CH" sz="2000" b="1" dirty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  (</a:t>
            </a:r>
            <a:r>
              <a:rPr lang="fr-CH" sz="2000" b="1" dirty="0" err="1" smtClean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g</a:t>
            </a:r>
            <a:r>
              <a:rPr lang="fr-CH" sz="2000" b="1" baseline="-25000" dirty="0" err="1" smtClean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Hww</a:t>
            </a:r>
            <a:r>
              <a:rPr lang="fr-CH" sz="2000" b="1" dirty="0" smtClean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 </a:t>
            </a:r>
            <a:r>
              <a:rPr lang="fr-CH" sz="2000" b="1" dirty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)</a:t>
            </a:r>
            <a:r>
              <a:rPr lang="fr-CH" sz="2000" b="1" baseline="30000" dirty="0" smtClean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2</a:t>
            </a:r>
            <a:r>
              <a:rPr lang="fr-CH" sz="2000" b="1" dirty="0" smtClean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(</a:t>
            </a:r>
            <a:r>
              <a:rPr lang="fr-CH" sz="2000" b="1" dirty="0" err="1" smtClean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g</a:t>
            </a:r>
            <a:r>
              <a:rPr lang="fr-CH" sz="2000" b="1" baseline="-25000" dirty="0" err="1" smtClean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Hbb</a:t>
            </a:r>
            <a:r>
              <a:rPr lang="fr-CH" sz="2000" b="1" dirty="0" smtClean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)</a:t>
            </a:r>
            <a:r>
              <a:rPr lang="fr-CH" sz="2000" b="1" baseline="30000" dirty="0" smtClean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2</a:t>
            </a:r>
            <a:endParaRPr lang="fr-CH" sz="2000" b="1" dirty="0" smtClean="0">
              <a:solidFill>
                <a:srgbClr val="FF0000"/>
              </a:solidFill>
              <a:latin typeface="Calibri" panose="020F0502020204030204" pitchFamily="34" charset="0"/>
              <a:sym typeface="Symbo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000" b="1" baseline="30000" dirty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 </a:t>
            </a:r>
            <a:r>
              <a:rPr lang="fr-CH" sz="2000" b="1" baseline="30000" dirty="0" smtClean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                                                                                    </a:t>
            </a:r>
            <a:r>
              <a:rPr lang="fr-CH" sz="2000" b="1" dirty="0" smtClean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</a:t>
            </a:r>
            <a:r>
              <a:rPr lang="fr-CH" sz="2000" b="1" baseline="-25000" dirty="0" smtClean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H</a:t>
            </a:r>
            <a:endParaRPr lang="fr-CH" sz="20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6997412" y="1461924"/>
            <a:ext cx="1102980" cy="0"/>
          </a:xfrm>
          <a:prstGeom prst="line">
            <a:avLst/>
          </a:prstGeom>
          <a:noFill/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935554"/>
            <a:ext cx="3476625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794269" y="1844824"/>
            <a:ext cx="48994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/>
              <a:t>because</a:t>
            </a:r>
            <a:r>
              <a:rPr lang="fr-CH" dirty="0" smtClean="0"/>
              <a:t> </a:t>
            </a:r>
            <a:r>
              <a:rPr lang="fr-CH" b="1" dirty="0" smtClean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</a:t>
            </a:r>
            <a:r>
              <a:rPr lang="fr-CH" b="1" baseline="-25000" dirty="0" smtClean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H</a:t>
            </a:r>
            <a:r>
              <a:rPr lang="fr-CH" b="1" baseline="-25000" dirty="0" smtClean="0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fr-CH" b="1" baseline="-25000" dirty="0" err="1" smtClean="0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bb</a:t>
            </a:r>
            <a:r>
              <a:rPr lang="fr-CH" b="1" dirty="0" smtClean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~ 0.6  </a:t>
            </a:r>
            <a:r>
              <a:rPr lang="fr-CH" b="1" baseline="-25000" dirty="0" smtClean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H</a:t>
            </a:r>
            <a:r>
              <a:rPr lang="fr-CH" b="1" dirty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 </a:t>
            </a:r>
            <a:r>
              <a:rPr lang="fr-CH" b="1" dirty="0" smtClean="0">
                <a:solidFill>
                  <a:srgbClr val="FF0000"/>
                </a:solidFill>
                <a:latin typeface="Calibri" panose="020F0502020204030204" pitchFamily="34" charset="0"/>
                <a:sym typeface="Symbol"/>
              </a:rPr>
              <a:t>   </a:t>
            </a:r>
            <a:r>
              <a:rPr lang="fr-CH" dirty="0" err="1" smtClean="0"/>
              <a:t>sensitivity</a:t>
            </a:r>
            <a:r>
              <a:rPr lang="fr-CH" dirty="0" smtClean="0"/>
              <a:t> to </a:t>
            </a:r>
            <a:r>
              <a:rPr lang="fr-CH" dirty="0" err="1" smtClean="0"/>
              <a:t>g</a:t>
            </a:r>
            <a:r>
              <a:rPr lang="fr-CH" baseline="-25000" dirty="0" err="1" smtClean="0"/>
              <a:t>Hbb</a:t>
            </a:r>
            <a:r>
              <a:rPr lang="fr-CH" dirty="0" smtClean="0"/>
              <a:t> </a:t>
            </a:r>
            <a:r>
              <a:rPr lang="fr-CH" dirty="0" err="1" smtClean="0"/>
              <a:t>is</a:t>
            </a:r>
            <a:r>
              <a:rPr lang="fr-CH" dirty="0" smtClean="0"/>
              <a:t> </a:t>
            </a:r>
          </a:p>
          <a:p>
            <a:r>
              <a:rPr lang="fr-CH" dirty="0" err="1" smtClean="0"/>
              <a:t>reduced</a:t>
            </a:r>
            <a:r>
              <a:rPr lang="fr-CH" dirty="0" smtClean="0"/>
              <a:t> by factor 1/(1-0.6) =2.5  </a:t>
            </a:r>
          </a:p>
          <a:p>
            <a:r>
              <a:rPr lang="fr-CH" dirty="0" smtClean="0"/>
              <a:t>0.4% </a:t>
            </a:r>
            <a:r>
              <a:rPr lang="fr-CH" dirty="0" err="1" smtClean="0"/>
              <a:t>meast</a:t>
            </a:r>
            <a:r>
              <a:rPr lang="fr-CH" dirty="0" smtClean="0"/>
              <a:t> of x-section</a:t>
            </a:r>
            <a:r>
              <a:rPr lang="fr-CH" dirty="0" smtClean="0">
                <a:sym typeface="Wingdings" panose="05000000000000000000" pitchFamily="2" charset="2"/>
              </a:rPr>
              <a:t> 0.5 % on </a:t>
            </a:r>
            <a:r>
              <a:rPr lang="fr-CH" dirty="0" err="1" smtClean="0">
                <a:sym typeface="Wingdings" panose="05000000000000000000" pitchFamily="2" charset="2"/>
              </a:rPr>
              <a:t>g</a:t>
            </a:r>
            <a:r>
              <a:rPr lang="fr-CH" baseline="-25000" dirty="0" err="1" smtClean="0">
                <a:sym typeface="Wingdings" panose="05000000000000000000" pitchFamily="2" charset="2"/>
              </a:rPr>
              <a:t>Hbb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coupling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139952" y="3068960"/>
            <a:ext cx="52005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è"/>
            </a:pPr>
            <a:r>
              <a:rPr lang="fr-CH" b="1" dirty="0" smtClean="0">
                <a:sym typeface="Wingdings" panose="05000000000000000000" pitchFamily="2" charset="2"/>
              </a:rPr>
              <a:t>for </a:t>
            </a:r>
            <a:r>
              <a:rPr lang="fr-CH" b="1" dirty="0" err="1" smtClean="0">
                <a:sym typeface="Wingdings" panose="05000000000000000000" pitchFamily="2" charset="2"/>
              </a:rPr>
              <a:t>complementarity</a:t>
            </a:r>
            <a:r>
              <a:rPr lang="fr-CH" b="1" dirty="0" smtClean="0">
                <a:sym typeface="Wingdings" panose="05000000000000000000" pitchFamily="2" charset="2"/>
              </a:rPr>
              <a:t>  </a:t>
            </a:r>
            <a:r>
              <a:rPr lang="fr-CH" b="1" dirty="0" err="1" smtClean="0">
                <a:sym typeface="Wingdings" panose="05000000000000000000" pitchFamily="2" charset="2"/>
              </a:rPr>
              <a:t>study</a:t>
            </a:r>
            <a:r>
              <a:rPr lang="fr-CH" b="1" dirty="0" smtClean="0">
                <a:sym typeface="Wingdings" panose="05000000000000000000" pitchFamily="2" charset="2"/>
              </a:rPr>
              <a:t>,</a:t>
            </a:r>
          </a:p>
          <a:p>
            <a:r>
              <a:rPr lang="fr-CH" b="1" dirty="0" err="1" smtClean="0">
                <a:sym typeface="Wingdings" panose="05000000000000000000" pitchFamily="2" charset="2"/>
              </a:rPr>
              <a:t>suggest</a:t>
            </a:r>
            <a:r>
              <a:rPr lang="fr-CH" b="1" dirty="0" smtClean="0">
                <a:sym typeface="Wingdings" panose="05000000000000000000" pitchFamily="2" charset="2"/>
              </a:rPr>
              <a:t> to </a:t>
            </a:r>
            <a:r>
              <a:rPr lang="fr-CH" b="1" dirty="0" err="1" smtClean="0">
                <a:sym typeface="Wingdings" panose="05000000000000000000" pitchFamily="2" charset="2"/>
              </a:rPr>
              <a:t>include</a:t>
            </a:r>
            <a:r>
              <a:rPr lang="fr-CH" b="1" dirty="0" smtClean="0">
                <a:sym typeface="Wingdings" panose="05000000000000000000" pitchFamily="2" charset="2"/>
              </a:rPr>
              <a:t> </a:t>
            </a:r>
            <a:r>
              <a:rPr lang="fr-CH" b="1" dirty="0" err="1" smtClean="0">
                <a:sym typeface="Wingdings" panose="05000000000000000000" pitchFamily="2" charset="2"/>
              </a:rPr>
              <a:t>bb</a:t>
            </a:r>
            <a:r>
              <a:rPr lang="fr-CH" b="1" dirty="0" smtClean="0">
                <a:sym typeface="Wingdings" panose="05000000000000000000" pitchFamily="2" charset="2"/>
              </a:rPr>
              <a:t>, cc  in global fit </a:t>
            </a:r>
            <a:r>
              <a:rPr lang="fr-CH" b="1" dirty="0" err="1" smtClean="0">
                <a:sym typeface="Wingdings" panose="05000000000000000000" pitchFamily="2" charset="2"/>
              </a:rPr>
              <a:t>with</a:t>
            </a:r>
            <a:r>
              <a:rPr lang="fr-CH" b="1" dirty="0" smtClean="0">
                <a:sym typeface="Wingdings" panose="05000000000000000000" pitchFamily="2" charset="2"/>
              </a:rPr>
              <a:t> </a:t>
            </a:r>
            <a:r>
              <a:rPr lang="fr-CH" b="1" dirty="0" err="1" smtClean="0">
                <a:sym typeface="Wingdings" panose="05000000000000000000" pitchFamily="2" charset="2"/>
              </a:rPr>
              <a:t>ee</a:t>
            </a:r>
            <a:r>
              <a:rPr lang="fr-CH" b="1" dirty="0" smtClean="0">
                <a:sym typeface="Wingdings" panose="05000000000000000000" pitchFamily="2" charset="2"/>
              </a:rPr>
              <a:t> </a:t>
            </a:r>
            <a:r>
              <a:rPr lang="fr-CH" b="1" dirty="0" err="1" smtClean="0">
                <a:sym typeface="Wingdings" panose="05000000000000000000" pitchFamily="2" charset="2"/>
              </a:rPr>
              <a:t>results</a:t>
            </a:r>
            <a:r>
              <a:rPr lang="fr-CH" b="1" dirty="0" smtClean="0">
                <a:sym typeface="Wingdings" panose="05000000000000000000" pitchFamily="2" charset="2"/>
              </a:rPr>
              <a:t> </a:t>
            </a:r>
          </a:p>
          <a:p>
            <a:r>
              <a:rPr lang="fr-CH" dirty="0" smtClean="0">
                <a:sym typeface="Wingdings" panose="05000000000000000000" pitchFamily="2" charset="2"/>
              </a:rPr>
              <a:t> </a:t>
            </a:r>
          </a:p>
          <a:p>
            <a:r>
              <a:rPr lang="fr-CH" dirty="0" err="1" smtClean="0">
                <a:sym typeface="Wingdings" panose="05000000000000000000" pitchFamily="2" charset="2"/>
              </a:rPr>
              <a:t>simillarly</a:t>
            </a:r>
            <a:r>
              <a:rPr lang="fr-CH" dirty="0" smtClean="0">
                <a:sym typeface="Wingdings" panose="05000000000000000000" pitchFamily="2" charset="2"/>
              </a:rPr>
              <a:t> for HH </a:t>
            </a:r>
            <a:r>
              <a:rPr lang="fr-CH" dirty="0" err="1" smtClean="0">
                <a:sym typeface="Wingdings" panose="05000000000000000000" pitchFamily="2" charset="2"/>
              </a:rPr>
              <a:t>result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303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125" y="460375"/>
            <a:ext cx="8159750" cy="593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C27D3-E1E2-4908-95AA-C3676144B50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09/08/2017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15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057" y="404664"/>
            <a:ext cx="809625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92280" y="6093296"/>
            <a:ext cx="181440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dirty="0" smtClean="0"/>
              <a:t>&gt;10</a:t>
            </a:r>
            <a:r>
              <a:rPr lang="fr-CH" baseline="30000" dirty="0" smtClean="0"/>
              <a:t>9   </a:t>
            </a:r>
            <a:r>
              <a:rPr lang="fr-CH" dirty="0" smtClean="0"/>
              <a:t>H </a:t>
            </a:r>
            <a:r>
              <a:rPr lang="fr-CH" dirty="0" err="1" smtClean="0"/>
              <a:t>produced</a:t>
            </a:r>
            <a:endParaRPr lang="en-GB" baseline="30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C26C2-D583-42F7-8A03-02E671B1331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09/08/2017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56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275" y="301625"/>
            <a:ext cx="8299450" cy="625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02" y="139492"/>
            <a:ext cx="8267700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00513" y="2708920"/>
            <a:ext cx="25779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smtClean="0">
                <a:latin typeface="+mn-lt"/>
              </a:rPr>
              <a:t>for L= 2 10</a:t>
            </a:r>
            <a:r>
              <a:rPr lang="fr-CH" sz="1800" baseline="30000" dirty="0" smtClean="0">
                <a:latin typeface="+mn-lt"/>
              </a:rPr>
              <a:t>35</a:t>
            </a:r>
            <a:r>
              <a:rPr lang="fr-CH" sz="1800" dirty="0" smtClean="0">
                <a:latin typeface="+mn-lt"/>
              </a:rPr>
              <a:t>/cm</a:t>
            </a:r>
            <a:r>
              <a:rPr lang="fr-CH" sz="1800" baseline="30000" dirty="0" smtClean="0">
                <a:latin typeface="+mn-lt"/>
              </a:rPr>
              <a:t>2</a:t>
            </a:r>
          </a:p>
          <a:p>
            <a:endParaRPr lang="fr-CH" baseline="30000" dirty="0"/>
          </a:p>
          <a:p>
            <a:r>
              <a:rPr lang="fr-CH" sz="1800" baseline="30000" dirty="0" smtClean="0">
                <a:latin typeface="+mn-lt"/>
              </a:rPr>
              <a:t>This </a:t>
            </a:r>
            <a:r>
              <a:rPr lang="fr-CH" sz="1800" baseline="30000" dirty="0" err="1" smtClean="0">
                <a:latin typeface="+mn-lt"/>
              </a:rPr>
              <a:t>is</a:t>
            </a:r>
            <a:r>
              <a:rPr lang="fr-CH" sz="1800" baseline="30000" dirty="0" smtClean="0">
                <a:latin typeface="+mn-lt"/>
              </a:rPr>
              <a:t> 200 times the LHC rate. </a:t>
            </a:r>
            <a:r>
              <a:rPr lang="fr-CH" sz="1800" dirty="0" smtClean="0">
                <a:latin typeface="+mn-lt"/>
              </a:rPr>
              <a:t> </a:t>
            </a:r>
            <a:endParaRPr lang="en-GB" sz="1800" dirty="0" err="1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230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E6C92-8E15-49DD-BC9E-4A127443613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12/08/2017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56" y="-1"/>
            <a:ext cx="9171156" cy="683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056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E6C92-8E15-49DD-BC9E-4A127443613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09/08/2017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96" y="4049749"/>
            <a:ext cx="9122576" cy="26196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512" y="-27384"/>
            <a:ext cx="5143384" cy="42383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06872" y="0"/>
            <a:ext cx="4048894" cy="42473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Optimisation in view of accessibility surface points, tunneling rock type,      shaft depth, etc</a:t>
            </a:r>
            <a:r>
              <a:rPr lang="de-DE" dirty="0" smtClean="0"/>
              <a:t>.  optimum: </a:t>
            </a:r>
            <a:r>
              <a:rPr lang="de-DE" b="1" dirty="0" smtClean="0"/>
              <a:t>97.5 km</a:t>
            </a:r>
            <a:r>
              <a:rPr lang="de-DE" dirty="0" smtClean="0"/>
              <a:t> </a:t>
            </a:r>
            <a:endParaRPr lang="de-DE" dirty="0" smtClean="0"/>
          </a:p>
          <a:p>
            <a:endParaRPr lang="de-DE" dirty="0"/>
          </a:p>
          <a:p>
            <a:r>
              <a:rPr lang="de-DE" b="1" dirty="0" smtClean="0"/>
              <a:t>Tunneling</a:t>
            </a:r>
            <a:r>
              <a:rPr lang="de-DE" dirty="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FF0000"/>
                </a:solidFill>
              </a:rPr>
              <a:t>Molasse 90</a:t>
            </a:r>
            <a:r>
              <a:rPr lang="de-DE" dirty="0" smtClean="0">
                <a:solidFill>
                  <a:srgbClr val="FF0000"/>
                </a:solidFill>
              </a:rPr>
              <a:t>% (good rock),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Limestone </a:t>
            </a:r>
            <a:r>
              <a:rPr lang="de-DE" dirty="0" smtClean="0"/>
              <a:t>5%, Moraines 5</a:t>
            </a:r>
            <a:r>
              <a:rPr lang="de-DE" dirty="0" smtClean="0"/>
              <a:t>%  (tough)</a:t>
            </a:r>
            <a:endParaRPr lang="de-DE" dirty="0" smtClean="0"/>
          </a:p>
          <a:p>
            <a:endParaRPr lang="de-DE" dirty="0" smtClean="0"/>
          </a:p>
          <a:p>
            <a:r>
              <a:rPr lang="de-DE" b="1" dirty="0" smtClean="0"/>
              <a:t>Shallow implementation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~ 30 m below </a:t>
            </a:r>
            <a:r>
              <a:rPr lang="de-DE" dirty="0" smtClean="0"/>
              <a:t>Léman lakebed</a:t>
            </a:r>
            <a:endParaRPr lang="de-D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Reduction of shaft </a:t>
            </a:r>
            <a:r>
              <a:rPr lang="de-DE" dirty="0" smtClean="0"/>
              <a:t>lengths etc...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 One </a:t>
            </a:r>
            <a:r>
              <a:rPr lang="de-DE" dirty="0" smtClean="0"/>
              <a:t>very deep shaft </a:t>
            </a:r>
            <a:r>
              <a:rPr lang="de-DE" b="1" dirty="0" smtClean="0"/>
              <a:t>F</a:t>
            </a:r>
            <a:r>
              <a:rPr lang="de-DE" dirty="0" smtClean="0"/>
              <a:t> </a:t>
            </a:r>
            <a:r>
              <a:rPr lang="de-DE" dirty="0" smtClean="0"/>
              <a:t>(476m)</a:t>
            </a:r>
            <a:br>
              <a:rPr lang="de-DE" dirty="0" smtClean="0"/>
            </a:br>
            <a:r>
              <a:rPr lang="de-DE" dirty="0" smtClean="0"/>
              <a:t>(</a:t>
            </a:r>
            <a:r>
              <a:rPr lang="de-DE" dirty="0" smtClean="0"/>
              <a:t>RF or collimation), alternatives being studied, e.g. </a:t>
            </a:r>
            <a:r>
              <a:rPr lang="de-DE" dirty="0"/>
              <a:t>i</a:t>
            </a:r>
            <a:r>
              <a:rPr lang="de-DE" dirty="0" smtClean="0"/>
              <a:t>nclined access</a:t>
            </a:r>
          </a:p>
          <a:p>
            <a:endParaRPr lang="de-DE" dirty="0"/>
          </a:p>
        </p:txBody>
      </p:sp>
      <p:sp>
        <p:nvSpPr>
          <p:cNvPr id="8" name="TextBox 7"/>
          <p:cNvSpPr txBox="1"/>
          <p:nvPr/>
        </p:nvSpPr>
        <p:spPr>
          <a:xfrm>
            <a:off x="8316" y="-17301"/>
            <a:ext cx="2974853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CH" sz="2400" b="1" dirty="0" smtClean="0"/>
              <a:t>The FCC Home -- 2017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8440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0112679"/>
              </p:ext>
            </p:extLst>
          </p:nvPr>
        </p:nvGraphicFramePr>
        <p:xfrm>
          <a:off x="1835696" y="260648"/>
          <a:ext cx="4876800" cy="5958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28"/>
                <a:gridCol w="1286272"/>
                <a:gridCol w="1219200"/>
                <a:gridCol w="1219200"/>
              </a:tblGrid>
              <a:tr h="370840">
                <a:tc>
                  <a:txBody>
                    <a:bodyPr/>
                    <a:lstStyle/>
                    <a:p>
                      <a:r>
                        <a:rPr lang="fr-CH" sz="2000" dirty="0" err="1" smtClean="0"/>
                        <a:t>g</a:t>
                      </a:r>
                      <a:r>
                        <a:rPr lang="fr-CH" sz="2000" baseline="-25000" dirty="0" err="1" smtClean="0"/>
                        <a:t>Hxx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FCC-</a:t>
                      </a:r>
                      <a:r>
                        <a:rPr lang="fr-CH" dirty="0" err="1" smtClean="0"/>
                        <a:t>ee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smtClean="0"/>
                        <a:t>FCC-</a:t>
                      </a:r>
                      <a:r>
                        <a:rPr lang="fr-CH" dirty="0" err="1" smtClean="0"/>
                        <a:t>hh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smtClean="0"/>
                        <a:t>FCC-eh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H" dirty="0" smtClean="0"/>
                        <a:t>ZZ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b="1" dirty="0" smtClean="0"/>
                        <a:t>0.15 %</a:t>
                      </a:r>
                      <a:endParaRPr lang="en-GB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H" dirty="0" smtClean="0"/>
                        <a:t>WW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b="1" dirty="0" smtClean="0"/>
                        <a:t>0.20%</a:t>
                      </a:r>
                      <a:endParaRPr lang="en-GB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 smtClean="0">
                          <a:sym typeface="Symbol"/>
                        </a:rPr>
                        <a:t></a:t>
                      </a:r>
                      <a:r>
                        <a:rPr lang="en-GB" b="1" baseline="-25000" dirty="0" smtClean="0">
                          <a:sym typeface="Symbol"/>
                        </a:rPr>
                        <a:t>H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b="1" dirty="0" smtClean="0"/>
                        <a:t>1%</a:t>
                      </a:r>
                      <a:endParaRPr lang="en-GB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ym typeface="Symbol"/>
                        </a:rPr>
                        <a:t>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1.5%</a:t>
                      </a:r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b="1" dirty="0" smtClean="0"/>
                        <a:t>&lt;1%</a:t>
                      </a:r>
                      <a:endParaRPr lang="en-GB" b="1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H" dirty="0" smtClean="0"/>
                        <a:t>Z</a:t>
                      </a:r>
                      <a:r>
                        <a:rPr lang="fr-CH" dirty="0" smtClean="0">
                          <a:sym typeface="Symbol"/>
                        </a:rPr>
                        <a:t>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 -- </a:t>
                      </a:r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b="1" dirty="0" smtClean="0"/>
                        <a:t>1%</a:t>
                      </a:r>
                      <a:endParaRPr lang="en-GB" b="1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H" dirty="0" smtClean="0"/>
                        <a:t>tt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13%</a:t>
                      </a:r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b="1" dirty="0" smtClean="0"/>
                        <a:t>1%</a:t>
                      </a:r>
                      <a:endParaRPr lang="en-GB" b="1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H" dirty="0" err="1" smtClean="0"/>
                        <a:t>bb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CH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0.4%</a:t>
                      </a:r>
                      <a:endParaRPr lang="en-GB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dirty="0" smtClean="0"/>
                        <a:t>0.5%</a:t>
                      </a:r>
                      <a:endParaRPr lang="en-GB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ym typeface="Symbol"/>
                        </a:rPr>
                        <a:t>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CH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0.5%</a:t>
                      </a:r>
                      <a:endParaRPr lang="en-GB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H" dirty="0" smtClean="0"/>
                        <a:t>cc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CH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0.7%</a:t>
                      </a:r>
                      <a:endParaRPr lang="en-GB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dirty="0" smtClean="0"/>
                        <a:t>1.8%</a:t>
                      </a:r>
                      <a:endParaRPr lang="en-GB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ym typeface="Symbol"/>
                        </a:rPr>
                        <a:t>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6.2%</a:t>
                      </a:r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b="1" dirty="0" smtClean="0"/>
                        <a:t>2%</a:t>
                      </a:r>
                      <a:endParaRPr lang="en-GB" b="1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dirty="0" err="1" smtClean="0"/>
                        <a:t>uu,dd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dirty="0" smtClean="0"/>
                        <a:t>H</a:t>
                      </a:r>
                      <a:r>
                        <a:rPr lang="fr-CH" sz="1800" dirty="0" smtClean="0"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fr-CH" sz="1800" dirty="0" smtClean="0">
                          <a:sym typeface="Symbol"/>
                        </a:rPr>
                        <a:t>?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dirty="0" smtClean="0"/>
                        <a:t>H</a:t>
                      </a:r>
                      <a:r>
                        <a:rPr lang="fr-CH" sz="1800" dirty="0" smtClean="0"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fr-CH" sz="1800" dirty="0" smtClean="0">
                          <a:sym typeface="Symbol"/>
                        </a:rPr>
                        <a:t>?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H" dirty="0" err="1" smtClean="0"/>
                        <a:t>ss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dirty="0" smtClean="0"/>
                        <a:t>H</a:t>
                      </a:r>
                      <a:r>
                        <a:rPr lang="fr-CH" sz="1800" dirty="0" smtClean="0"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fr-CH" sz="1800" dirty="0" smtClean="0">
                          <a:sym typeface="Symbol"/>
                        </a:rPr>
                        <a:t> ?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dirty="0" smtClean="0"/>
                        <a:t>H</a:t>
                      </a:r>
                      <a:r>
                        <a:rPr lang="fr-CH" sz="1800" dirty="0" smtClean="0"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fr-CH" sz="1800" dirty="0" smtClean="0">
                          <a:sym typeface="Symbol"/>
                        </a:rPr>
                        <a:t> ?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H" dirty="0" err="1" smtClean="0"/>
                        <a:t>ee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b="1" dirty="0" err="1" smtClean="0"/>
                        <a:t>ee</a:t>
                      </a:r>
                      <a:r>
                        <a:rPr lang="fr-CH" b="1" dirty="0" smtClean="0"/>
                        <a:t> </a:t>
                      </a:r>
                      <a:r>
                        <a:rPr lang="fr-CH" b="1" dirty="0" smtClean="0">
                          <a:sym typeface="Wingdings" panose="05000000000000000000" pitchFamily="2" charset="2"/>
                        </a:rPr>
                        <a:t> H </a:t>
                      </a:r>
                      <a:endParaRPr lang="en-GB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H" dirty="0" smtClean="0"/>
                        <a:t>HH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30%</a:t>
                      </a:r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b="1" dirty="0" smtClean="0"/>
                        <a:t>&lt;5%</a:t>
                      </a:r>
                      <a:endParaRPr lang="en-GB" b="1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dirty="0" smtClean="0"/>
                        <a:t>20%</a:t>
                      </a:r>
                      <a:endParaRPr lang="en-GB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H" dirty="0" err="1" smtClean="0"/>
                        <a:t>inv</a:t>
                      </a:r>
                      <a:r>
                        <a:rPr lang="fr-CH" dirty="0" smtClean="0"/>
                        <a:t>, exo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&lt;0.45%</a:t>
                      </a:r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b="1" dirty="0" smtClean="0"/>
                        <a:t>10</a:t>
                      </a:r>
                      <a:r>
                        <a:rPr lang="fr-CH" b="1" baseline="30000" dirty="0" smtClean="0"/>
                        <a:t>-3</a:t>
                      </a:r>
                      <a:endParaRPr lang="en-GB" b="1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dirty="0" smtClean="0"/>
                        <a:t>5%</a:t>
                      </a:r>
                      <a:endParaRPr lang="en-GB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836712"/>
            <a:ext cx="1635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>
                <a:solidFill>
                  <a:prstClr val="black"/>
                </a:solidFill>
              </a:rPr>
              <a:t>HIGGS PHYSICS</a:t>
            </a:r>
            <a:endParaRPr lang="en-GB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1720" y="6413142"/>
            <a:ext cx="4454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err="1" smtClean="0">
                <a:solidFill>
                  <a:prstClr val="black"/>
                </a:solidFill>
              </a:rPr>
              <a:t>hh</a:t>
            </a:r>
            <a:r>
              <a:rPr lang="fr-CH" b="1" dirty="0" smtClean="0">
                <a:solidFill>
                  <a:prstClr val="black"/>
                </a:solidFill>
              </a:rPr>
              <a:t>, eh </a:t>
            </a:r>
            <a:r>
              <a:rPr lang="fr-CH" b="1" dirty="0" err="1" smtClean="0">
                <a:solidFill>
                  <a:prstClr val="black"/>
                </a:solidFill>
              </a:rPr>
              <a:t>precisions</a:t>
            </a:r>
            <a:r>
              <a:rPr lang="fr-CH" b="1" dirty="0" smtClean="0">
                <a:solidFill>
                  <a:prstClr val="black"/>
                </a:solidFill>
              </a:rPr>
              <a:t> assume </a:t>
            </a:r>
            <a:r>
              <a:rPr lang="fr-CH" b="1" dirty="0" err="1" smtClean="0">
                <a:solidFill>
                  <a:prstClr val="black"/>
                </a:solidFill>
              </a:rPr>
              <a:t>ee</a:t>
            </a:r>
            <a:r>
              <a:rPr lang="fr-CH" b="1" dirty="0" smtClean="0">
                <a:solidFill>
                  <a:prstClr val="black"/>
                </a:solidFill>
              </a:rPr>
              <a:t> </a:t>
            </a:r>
            <a:r>
              <a:rPr lang="fr-CH" b="1" dirty="0" err="1" smtClean="0">
                <a:solidFill>
                  <a:prstClr val="black"/>
                </a:solidFill>
              </a:rPr>
              <a:t>measurements</a:t>
            </a:r>
            <a:r>
              <a:rPr lang="fr-CH" b="1" dirty="0" smtClean="0">
                <a:solidFill>
                  <a:prstClr val="black"/>
                </a:solidFill>
              </a:rPr>
              <a:t>! </a:t>
            </a:r>
            <a:endParaRPr lang="en-GB" b="1" dirty="0">
              <a:solidFill>
                <a:prstClr val="black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AD3E7-FB23-4F4D-BC98-EF35EE6A344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09/08/2017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4248" y="836712"/>
            <a:ext cx="2177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NB </a:t>
            </a:r>
            <a:r>
              <a:rPr lang="fr-CH" dirty="0" err="1" smtClean="0"/>
              <a:t>precisions</a:t>
            </a:r>
            <a:r>
              <a:rPr lang="fr-CH" dirty="0" smtClean="0"/>
              <a:t> on </a:t>
            </a:r>
            <a:r>
              <a:rPr lang="fr-CH" dirty="0" err="1" smtClean="0"/>
              <a:t>g</a:t>
            </a:r>
            <a:r>
              <a:rPr lang="fr-CH" baseline="-25000" dirty="0" err="1" smtClean="0"/>
              <a:t>Hxx</a:t>
            </a:r>
            <a:r>
              <a:rPr lang="fr-CH" baseline="-25000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158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0070" y="1268730"/>
            <a:ext cx="8241030" cy="42176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56104" y="5798203"/>
            <a:ext cx="7448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NB </a:t>
            </a:r>
            <a:r>
              <a:rPr lang="fr-CH" dirty="0" err="1" smtClean="0"/>
              <a:t>this</a:t>
            </a:r>
            <a:r>
              <a:rPr lang="fr-CH" dirty="0" smtClean="0"/>
              <a:t> </a:t>
            </a:r>
            <a:r>
              <a:rPr lang="fr-CH" dirty="0" err="1" smtClean="0"/>
              <a:t>is</a:t>
            </a:r>
            <a:r>
              <a:rPr lang="fr-CH" dirty="0" smtClean="0"/>
              <a:t> an ‘impression plot’ not the consistent </a:t>
            </a:r>
            <a:r>
              <a:rPr lang="fr-CH" dirty="0" err="1" smtClean="0"/>
              <a:t>result</a:t>
            </a:r>
            <a:r>
              <a:rPr lang="fr-CH" dirty="0" smtClean="0"/>
              <a:t> of a </a:t>
            </a:r>
            <a:r>
              <a:rPr lang="fr-CH" dirty="0" err="1" smtClean="0"/>
              <a:t>Higgs</a:t>
            </a:r>
            <a:r>
              <a:rPr lang="fr-CH" dirty="0" smtClean="0"/>
              <a:t> </a:t>
            </a:r>
            <a:r>
              <a:rPr lang="fr-CH" dirty="0" err="1" smtClean="0"/>
              <a:t>coupling</a:t>
            </a:r>
            <a:r>
              <a:rPr lang="fr-CH" dirty="0" smtClean="0"/>
              <a:t> fit!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541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E6C92-8E15-49DD-BC9E-4A127443613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11/08/2017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-4132"/>
            <a:ext cx="6669311" cy="5020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507144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800" dirty="0" err="1" smtClean="0">
                <a:latin typeface="+mn-lt"/>
              </a:rPr>
              <a:t>Luminosity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measurement</a:t>
            </a:r>
            <a:r>
              <a:rPr lang="fr-CH" sz="1800" dirty="0" smtClean="0">
                <a:latin typeface="+mn-lt"/>
              </a:rPr>
              <a:t>  </a:t>
            </a:r>
            <a:r>
              <a:rPr lang="fr-CH" dirty="0"/>
              <a:t> </a:t>
            </a:r>
            <a:r>
              <a:rPr lang="fr-CH" sz="1800" dirty="0" err="1" smtClean="0">
                <a:latin typeface="+mn-lt"/>
              </a:rPr>
              <a:t>challenging</a:t>
            </a:r>
            <a:r>
              <a:rPr lang="fr-CH" dirty="0" smtClean="0"/>
              <a:t>: </a:t>
            </a:r>
            <a:r>
              <a:rPr lang="fr-CH" sz="1800" dirty="0" smtClean="0">
                <a:latin typeface="+mn-lt"/>
              </a:rPr>
              <a:t>L* </a:t>
            </a:r>
            <a:r>
              <a:rPr lang="fr-CH" sz="1800" dirty="0" err="1" smtClean="0">
                <a:latin typeface="+mn-lt"/>
              </a:rPr>
              <a:t>is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small</a:t>
            </a:r>
            <a:r>
              <a:rPr lang="fr-CH" sz="1800" dirty="0" smtClean="0">
                <a:latin typeface="+mn-lt"/>
              </a:rPr>
              <a:t>.</a:t>
            </a:r>
          </a:p>
          <a:p>
            <a:r>
              <a:rPr lang="fr-CH" sz="1800" dirty="0" smtClean="0">
                <a:latin typeface="+mn-lt"/>
              </a:rPr>
              <a:t>Use </a:t>
            </a:r>
            <a:r>
              <a:rPr lang="fr-CH" sz="1800" dirty="0" err="1" smtClean="0">
                <a:latin typeface="+mn-lt"/>
              </a:rPr>
              <a:t>mainly</a:t>
            </a:r>
            <a:r>
              <a:rPr lang="fr-CH" sz="1800" dirty="0" smtClean="0">
                <a:latin typeface="+mn-lt"/>
              </a:rPr>
              <a:t> for Z line </a:t>
            </a:r>
            <a:r>
              <a:rPr lang="fr-CH" sz="1800" dirty="0" err="1" smtClean="0">
                <a:latin typeface="+mn-lt"/>
              </a:rPr>
              <a:t>shape</a:t>
            </a:r>
            <a:r>
              <a:rPr lang="fr-CH" sz="1800" dirty="0" smtClean="0">
                <a:latin typeface="+mn-lt"/>
              </a:rPr>
              <a:t> </a:t>
            </a:r>
            <a:r>
              <a:rPr lang="fr-CH" dirty="0" smtClean="0"/>
              <a:t>and </a:t>
            </a:r>
            <a:r>
              <a:rPr lang="fr-CH" dirty="0" err="1" smtClean="0"/>
              <a:t>fast</a:t>
            </a:r>
            <a:r>
              <a:rPr lang="fr-CH" dirty="0" smtClean="0"/>
              <a:t> </a:t>
            </a:r>
            <a:r>
              <a:rPr lang="fr-CH" dirty="0" err="1" smtClean="0"/>
              <a:t>lumi</a:t>
            </a:r>
            <a:r>
              <a:rPr lang="fr-CH" dirty="0" smtClean="0"/>
              <a:t>. </a:t>
            </a:r>
            <a:endParaRPr lang="fr-CH" sz="1800" dirty="0" smtClean="0">
              <a:latin typeface="+mn-lt"/>
            </a:endParaRPr>
          </a:p>
          <a:p>
            <a:endParaRPr lang="fr-CH" dirty="0" smtClean="0"/>
          </a:p>
          <a:p>
            <a:r>
              <a:rPr lang="fr-CH" dirty="0" smtClean="0"/>
              <a:t>For </a:t>
            </a:r>
            <a:r>
              <a:rPr lang="fr-CH" dirty="0" err="1" smtClean="0"/>
              <a:t>absolute</a:t>
            </a:r>
            <a:r>
              <a:rPr lang="fr-CH" dirty="0" smtClean="0"/>
              <a:t> </a:t>
            </a:r>
            <a:r>
              <a:rPr lang="fr-CH" dirty="0" err="1" smtClean="0"/>
              <a:t>measurements</a:t>
            </a:r>
            <a:r>
              <a:rPr lang="fr-CH" dirty="0" smtClean="0"/>
              <a:t> </a:t>
            </a:r>
            <a:r>
              <a:rPr lang="fr-CH" dirty="0" err="1" smtClean="0"/>
              <a:t>can</a:t>
            </a:r>
            <a:r>
              <a:rPr lang="fr-CH" dirty="0" smtClean="0"/>
              <a:t> use large angle </a:t>
            </a:r>
            <a:r>
              <a:rPr lang="fr-CH" dirty="0" err="1" smtClean="0"/>
              <a:t>e+e</a:t>
            </a:r>
            <a:r>
              <a:rPr lang="fr-CH" dirty="0" smtClean="0"/>
              <a:t>- </a:t>
            </a:r>
            <a:r>
              <a:rPr lang="fr-CH" dirty="0" smtClean="0">
                <a:sym typeface="Symbol"/>
              </a:rPr>
              <a:t> </a:t>
            </a:r>
            <a:endParaRPr lang="en-GB" sz="1800" dirty="0" err="1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261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78806" y="-12879"/>
            <a:ext cx="4468531" cy="461665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400" b="1" dirty="0" smtClean="0">
                <a:solidFill>
                  <a:srgbClr val="1F497D"/>
                </a:solidFill>
                <a:latin typeface="Times New Roman" pitchFamily="18" charset="0"/>
              </a:rPr>
              <a:t>A </a:t>
            </a:r>
            <a:r>
              <a:rPr lang="fr-CH" sz="2400" b="1" dirty="0" err="1" smtClean="0">
                <a:solidFill>
                  <a:srgbClr val="1F497D"/>
                </a:solidFill>
                <a:latin typeface="Times New Roman" pitchFamily="18" charset="0"/>
              </a:rPr>
              <a:t>Sample</a:t>
            </a:r>
            <a:r>
              <a:rPr lang="fr-CH" sz="2400" b="1" dirty="0" smtClean="0">
                <a:solidFill>
                  <a:srgbClr val="1F497D"/>
                </a:solidFill>
                <a:latin typeface="Times New Roman" pitchFamily="18" charset="0"/>
              </a:rPr>
              <a:t> of Essential </a:t>
            </a:r>
            <a:r>
              <a:rPr lang="fr-CH" sz="2400" b="1" dirty="0" err="1">
                <a:solidFill>
                  <a:srgbClr val="1F497D"/>
                </a:solidFill>
                <a:latin typeface="Times New Roman" pitchFamily="18" charset="0"/>
              </a:rPr>
              <a:t>Q</a:t>
            </a:r>
            <a:r>
              <a:rPr lang="fr-CH" sz="2400" b="1" dirty="0" err="1" smtClean="0">
                <a:solidFill>
                  <a:srgbClr val="1F497D"/>
                </a:solidFill>
                <a:latin typeface="Times New Roman" pitchFamily="18" charset="0"/>
              </a:rPr>
              <a:t>uantities</a:t>
            </a:r>
            <a:r>
              <a:rPr lang="fr-CH" sz="2400" b="1" dirty="0" smtClean="0">
                <a:solidFill>
                  <a:srgbClr val="1F497D"/>
                </a:solidFill>
                <a:latin typeface="Times New Roman" pitchFamily="18" charset="0"/>
              </a:rPr>
              <a:t>: </a:t>
            </a:r>
            <a:endParaRPr lang="fr-CH" sz="2400" b="1" dirty="0">
              <a:solidFill>
                <a:srgbClr val="1F497D"/>
              </a:solidFill>
              <a:latin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6837404"/>
              </p:ext>
            </p:extLst>
          </p:nvPr>
        </p:nvGraphicFramePr>
        <p:xfrm>
          <a:off x="51515" y="490384"/>
          <a:ext cx="9040971" cy="61747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9594"/>
                <a:gridCol w="1268149"/>
                <a:gridCol w="1017429"/>
                <a:gridCol w="1390919"/>
                <a:gridCol w="1596980"/>
                <a:gridCol w="1491543"/>
                <a:gridCol w="1496357"/>
              </a:tblGrid>
              <a:tr h="502680">
                <a:tc>
                  <a:txBody>
                    <a:bodyPr/>
                    <a:lstStyle/>
                    <a:p>
                      <a:r>
                        <a:rPr lang="fr-CH" sz="2400" dirty="0" smtClean="0">
                          <a:solidFill>
                            <a:schemeClr val="tx2"/>
                          </a:solidFill>
                        </a:rPr>
                        <a:t>X</a:t>
                      </a:r>
                      <a:endParaRPr lang="fr-CH" sz="2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rgbClr val="EDF6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2000" dirty="0" err="1" smtClean="0">
                          <a:solidFill>
                            <a:schemeClr val="tx2"/>
                          </a:solidFill>
                        </a:rPr>
                        <a:t>Physics</a:t>
                      </a:r>
                      <a:endParaRPr lang="fr-CH" sz="20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rgbClr val="EDF6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600" dirty="0" err="1" smtClean="0">
                          <a:solidFill>
                            <a:schemeClr val="tx2"/>
                          </a:solidFill>
                        </a:rPr>
                        <a:t>Present</a:t>
                      </a:r>
                      <a:r>
                        <a:rPr lang="fr-CH" sz="160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fr-CH" sz="1600" dirty="0" err="1" smtClean="0">
                          <a:solidFill>
                            <a:schemeClr val="tx2"/>
                          </a:solidFill>
                        </a:rPr>
                        <a:t>precision</a:t>
                      </a:r>
                      <a:endParaRPr lang="fr-CH" sz="16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rgbClr val="EDF6F9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CH" dirty="0"/>
                    </a:p>
                  </a:txBody>
                  <a:tcPr anchor="ctr">
                    <a:solidFill>
                      <a:srgbClr val="EDF6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dirty="0" smtClean="0">
                          <a:solidFill>
                            <a:schemeClr val="tx2"/>
                          </a:solidFill>
                        </a:rPr>
                        <a:t>TLEP </a:t>
                      </a:r>
                      <a:r>
                        <a:rPr lang="fr-CH" dirty="0" smtClean="0">
                          <a:solidFill>
                            <a:srgbClr val="0000FF"/>
                          </a:solidFill>
                        </a:rPr>
                        <a:t>stat</a:t>
                      </a:r>
                    </a:p>
                    <a:p>
                      <a:r>
                        <a:rPr lang="fr-CH" dirty="0" err="1" smtClean="0">
                          <a:solidFill>
                            <a:srgbClr val="FF0000"/>
                          </a:solidFill>
                        </a:rPr>
                        <a:t>Syst</a:t>
                      </a:r>
                      <a:r>
                        <a:rPr lang="fr-CH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fr-CH" dirty="0" err="1" smtClean="0">
                          <a:solidFill>
                            <a:schemeClr val="tx2"/>
                          </a:solidFill>
                        </a:rPr>
                        <a:t>Precision</a:t>
                      </a:r>
                      <a:r>
                        <a:rPr lang="fr-CH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endParaRPr lang="fr-CH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rgbClr val="EDF6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dirty="0" smtClean="0">
                          <a:solidFill>
                            <a:schemeClr val="tx2"/>
                          </a:solidFill>
                        </a:rPr>
                        <a:t>TLEP</a:t>
                      </a:r>
                      <a:r>
                        <a:rPr lang="fr-CH" baseline="0" dirty="0" smtClean="0">
                          <a:solidFill>
                            <a:schemeClr val="tx2"/>
                          </a:solidFill>
                        </a:rPr>
                        <a:t> key</a:t>
                      </a:r>
                      <a:endParaRPr lang="fr-CH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rgbClr val="EDF6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dirty="0" smtClean="0">
                          <a:solidFill>
                            <a:schemeClr val="tx2"/>
                          </a:solidFill>
                        </a:rPr>
                        <a:t>Challenge</a:t>
                      </a:r>
                      <a:endParaRPr lang="fr-CH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solidFill>
                      <a:srgbClr val="EDF6F9"/>
                    </a:solidFill>
                  </a:tcPr>
                </a:tc>
              </a:tr>
              <a:tr h="709931">
                <a:tc>
                  <a:txBody>
                    <a:bodyPr/>
                    <a:lstStyle/>
                    <a:p>
                      <a:r>
                        <a:rPr lang="fr-CH" sz="2000" b="1" dirty="0" smtClean="0"/>
                        <a:t>M</a:t>
                      </a:r>
                      <a:r>
                        <a:rPr lang="fr-CH" sz="2000" b="1" baseline="-25000" dirty="0" smtClean="0"/>
                        <a:t>Z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MeV/c2</a:t>
                      </a:r>
                      <a:endParaRPr lang="fr-CH" sz="14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1" dirty="0" smtClean="0"/>
                        <a:t>Input</a:t>
                      </a:r>
                      <a:endParaRPr lang="fr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91187.5 </a:t>
                      </a:r>
                      <a:r>
                        <a:rPr lang="fr-CH" sz="1800" b="0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Symbol"/>
                        </a:rPr>
                        <a:t></a:t>
                      </a:r>
                      <a:r>
                        <a:rPr lang="fr-CH" sz="1800" b="0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2.1</a:t>
                      </a:r>
                      <a:endParaRPr lang="fr-CH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smtClean="0"/>
                        <a:t>Z Line </a:t>
                      </a:r>
                      <a:r>
                        <a:rPr lang="fr-CH" dirty="0" err="1" smtClean="0"/>
                        <a:t>shape</a:t>
                      </a:r>
                      <a:r>
                        <a:rPr lang="fr-CH" dirty="0" smtClean="0"/>
                        <a:t> scan</a:t>
                      </a:r>
                      <a:endParaRPr lang="fr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b="1" dirty="0" smtClean="0">
                          <a:solidFill>
                            <a:srgbClr val="0000FF"/>
                          </a:solidFill>
                          <a:sym typeface="Symbol"/>
                        </a:rPr>
                        <a:t>0.005</a:t>
                      </a:r>
                      <a:r>
                        <a:rPr lang="fr-CH" b="1" baseline="0" dirty="0" smtClean="0">
                          <a:solidFill>
                            <a:srgbClr val="0000FF"/>
                          </a:solidFill>
                          <a:sym typeface="Symbol"/>
                        </a:rPr>
                        <a:t> MeV</a:t>
                      </a:r>
                      <a:endParaRPr lang="fr-CH" b="1" dirty="0" smtClean="0">
                        <a:solidFill>
                          <a:srgbClr val="0000FF"/>
                        </a:solidFill>
                        <a:sym typeface="Symbol"/>
                      </a:endParaRPr>
                    </a:p>
                    <a:p>
                      <a:r>
                        <a:rPr lang="fr-CH" b="1" dirty="0" smtClean="0">
                          <a:solidFill>
                            <a:srgbClr val="FF0000"/>
                          </a:solidFill>
                          <a:sym typeface="Symbol"/>
                        </a:rPr>
                        <a:t>&lt;</a:t>
                      </a:r>
                      <a:r>
                        <a:rPr lang="fr-CH" b="1" dirty="0" smtClean="0">
                          <a:solidFill>
                            <a:srgbClr val="FF0000"/>
                          </a:solidFill>
                        </a:rPr>
                        <a:t>0.1</a:t>
                      </a:r>
                      <a:r>
                        <a:rPr lang="fr-CH" b="1" baseline="0" dirty="0" smtClean="0">
                          <a:solidFill>
                            <a:srgbClr val="FF0000"/>
                          </a:solidFill>
                        </a:rPr>
                        <a:t> MeV</a:t>
                      </a:r>
                      <a:endParaRPr lang="fr-CH" sz="1400" b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err="1" smtClean="0"/>
                        <a:t>E_cal</a:t>
                      </a:r>
                      <a:endParaRPr lang="fr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smtClean="0"/>
                        <a:t>QED corrections</a:t>
                      </a:r>
                      <a:endParaRPr lang="fr-CH" dirty="0"/>
                    </a:p>
                  </a:txBody>
                  <a:tcPr/>
                </a:tc>
              </a:tr>
              <a:tr h="709931">
                <a:tc>
                  <a:txBody>
                    <a:bodyPr/>
                    <a:lstStyle/>
                    <a:p>
                      <a:r>
                        <a:rPr lang="fr-CH" sz="2000" b="1" dirty="0" smtClean="0">
                          <a:sym typeface="Symbol"/>
                        </a:rPr>
                        <a:t></a:t>
                      </a:r>
                      <a:r>
                        <a:rPr lang="fr-CH" sz="2000" b="1" baseline="-25000" dirty="0" smtClean="0">
                          <a:sym typeface="Symbol"/>
                        </a:rPr>
                        <a:t>Z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H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MeV/c2</a:t>
                      </a:r>
                      <a:endParaRPr kumimoji="0" lang="fr-CH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1" dirty="0" smtClean="0">
                          <a:sym typeface="Symbol"/>
                        </a:rPr>
                        <a:t> (T)</a:t>
                      </a:r>
                    </a:p>
                    <a:p>
                      <a:r>
                        <a:rPr lang="fr-CH" sz="1600" b="1" dirty="0" smtClean="0">
                          <a:solidFill>
                            <a:srgbClr val="0000FF"/>
                          </a:solidFill>
                          <a:sym typeface="Symbol"/>
                        </a:rPr>
                        <a:t>(no !)</a:t>
                      </a:r>
                      <a:endParaRPr lang="fr-CH" sz="16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2495.2  </a:t>
                      </a:r>
                      <a:r>
                        <a:rPr lang="fr-CH" sz="1800" b="0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Symbol"/>
                        </a:rPr>
                        <a:t></a:t>
                      </a:r>
                      <a:r>
                        <a:rPr lang="fr-CH" sz="1800" b="0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2.3</a:t>
                      </a:r>
                      <a:endParaRPr lang="fr-CH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smtClean="0"/>
                        <a:t>Z Line </a:t>
                      </a:r>
                      <a:r>
                        <a:rPr lang="fr-CH" dirty="0" err="1" smtClean="0"/>
                        <a:t>shape</a:t>
                      </a:r>
                      <a:r>
                        <a:rPr lang="fr-CH" dirty="0" smtClean="0"/>
                        <a:t> scan</a:t>
                      </a:r>
                      <a:endParaRPr lang="fr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b="1" dirty="0" smtClean="0">
                          <a:solidFill>
                            <a:srgbClr val="0000FF"/>
                          </a:solidFill>
                          <a:sym typeface="Symbol"/>
                        </a:rPr>
                        <a:t>0.008</a:t>
                      </a:r>
                      <a:r>
                        <a:rPr lang="fr-CH" b="1" baseline="0" dirty="0" smtClean="0">
                          <a:solidFill>
                            <a:srgbClr val="0000FF"/>
                          </a:solidFill>
                          <a:sym typeface="Symbol"/>
                        </a:rPr>
                        <a:t> MeV</a:t>
                      </a:r>
                      <a:endParaRPr lang="fr-CH" b="1" dirty="0" smtClean="0">
                        <a:solidFill>
                          <a:srgbClr val="0000FF"/>
                        </a:solidFill>
                        <a:sym typeface="Symbol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b="1" dirty="0" smtClean="0">
                          <a:solidFill>
                            <a:srgbClr val="FF0000"/>
                          </a:solidFill>
                          <a:sym typeface="Symbol"/>
                        </a:rPr>
                        <a:t>&lt;</a:t>
                      </a:r>
                      <a:r>
                        <a:rPr lang="fr-CH" b="1" dirty="0" smtClean="0">
                          <a:solidFill>
                            <a:srgbClr val="FF0000"/>
                          </a:solidFill>
                        </a:rPr>
                        <a:t>0.1</a:t>
                      </a:r>
                      <a:r>
                        <a:rPr lang="fr-CH" b="1" baseline="0" dirty="0" smtClean="0">
                          <a:solidFill>
                            <a:srgbClr val="FF0000"/>
                          </a:solidFill>
                        </a:rPr>
                        <a:t> MeV</a:t>
                      </a:r>
                      <a:endParaRPr lang="fr-CH" sz="1400" b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err="1" smtClean="0"/>
                        <a:t>E_cal</a:t>
                      </a:r>
                      <a:endParaRPr lang="fr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smtClean="0"/>
                        <a:t>QED corrections</a:t>
                      </a:r>
                      <a:endParaRPr lang="fr-CH" dirty="0"/>
                    </a:p>
                  </a:txBody>
                  <a:tcPr/>
                </a:tc>
              </a:tr>
              <a:tr h="502680">
                <a:tc>
                  <a:txBody>
                    <a:bodyPr/>
                    <a:lstStyle/>
                    <a:p>
                      <a:r>
                        <a:rPr lang="fr-CH" sz="2400" b="1" dirty="0" err="1" smtClean="0"/>
                        <a:t>R</a:t>
                      </a:r>
                      <a:r>
                        <a:rPr lang="fr-CH" sz="2400" b="1" baseline="-25000" dirty="0" err="1" smtClean="0">
                          <a:latin typeface="French Script MT" pitchFamily="66" charset="0"/>
                        </a:rPr>
                        <a:t>l</a:t>
                      </a:r>
                      <a:endParaRPr lang="fr-CH" sz="24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1" dirty="0" smtClean="0">
                          <a:sym typeface="Symbol"/>
                        </a:rPr>
                        <a:t></a:t>
                      </a:r>
                      <a:r>
                        <a:rPr lang="fr-CH" sz="1600" b="1" baseline="-25000" dirty="0" smtClean="0">
                          <a:sym typeface="Symbol"/>
                        </a:rPr>
                        <a:t>s , </a:t>
                      </a:r>
                      <a:r>
                        <a:rPr lang="fr-CH" sz="1600" b="1" dirty="0" smtClean="0">
                          <a:sym typeface="Symbol"/>
                        </a:rPr>
                        <a:t></a:t>
                      </a:r>
                      <a:r>
                        <a:rPr lang="fr-CH" sz="1600" b="1" baseline="-25000" dirty="0" smtClean="0">
                          <a:sym typeface="Symbol"/>
                        </a:rPr>
                        <a:t>b</a:t>
                      </a:r>
                      <a:r>
                        <a:rPr lang="fr-CH" sz="1600" b="1" dirty="0" smtClean="0">
                          <a:sym typeface="Symbol"/>
                        </a:rPr>
                        <a:t>  </a:t>
                      </a:r>
                      <a:endParaRPr lang="fr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20.767 </a:t>
                      </a:r>
                    </a:p>
                    <a:p>
                      <a:r>
                        <a:rPr lang="fr-CH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Symbol"/>
                        </a:rPr>
                        <a:t></a:t>
                      </a:r>
                      <a:r>
                        <a:rPr lang="fr-CH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H" sz="1800" b="0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0.025</a:t>
                      </a:r>
                      <a:endParaRPr lang="fr-CH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smtClean="0"/>
                        <a:t>Z </a:t>
                      </a:r>
                      <a:r>
                        <a:rPr lang="fr-CH" dirty="0" err="1" smtClean="0"/>
                        <a:t>Peak</a:t>
                      </a:r>
                      <a:r>
                        <a:rPr lang="fr-CH" dirty="0" smtClean="0"/>
                        <a:t> </a:t>
                      </a:r>
                      <a:endParaRPr lang="fr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800" b="1" i="0" u="none" strike="noStrike" kern="1200" baseline="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  <a:sym typeface="Symbol"/>
                        </a:rPr>
                        <a:t>0.0001</a:t>
                      </a:r>
                    </a:p>
                    <a:p>
                      <a:r>
                        <a:rPr lang="fr-CH" sz="18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Symbol"/>
                        </a:rPr>
                        <a:t></a:t>
                      </a:r>
                      <a:r>
                        <a:rPr lang="fr-CH" sz="18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fr-CH" b="1" dirty="0" smtClean="0">
                          <a:solidFill>
                            <a:srgbClr val="FF0000"/>
                          </a:solidFill>
                        </a:rPr>
                        <a:t>0.0002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err="1" smtClean="0"/>
                        <a:t>Statistics</a:t>
                      </a:r>
                      <a:endParaRPr lang="fr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smtClean="0"/>
                        <a:t>QED</a:t>
                      </a:r>
                      <a:r>
                        <a:rPr lang="fr-CH" baseline="0" dirty="0" smtClean="0"/>
                        <a:t> corrections</a:t>
                      </a:r>
                      <a:endParaRPr lang="fr-CH" dirty="0"/>
                    </a:p>
                  </a:txBody>
                  <a:tcPr/>
                </a:tc>
              </a:tr>
              <a:tr h="502680">
                <a:tc>
                  <a:txBody>
                    <a:bodyPr/>
                    <a:lstStyle/>
                    <a:p>
                      <a:r>
                        <a:rPr lang="fr-CH" sz="2000" b="1" dirty="0" smtClean="0"/>
                        <a:t>N</a:t>
                      </a:r>
                      <a:r>
                        <a:rPr lang="fr-CH" sz="2000" b="1" baseline="-25000" dirty="0" smtClean="0">
                          <a:sym typeface="Symbol"/>
                        </a:rPr>
                        <a:t></a:t>
                      </a:r>
                      <a:endParaRPr lang="fr-CH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1" dirty="0" err="1" smtClean="0"/>
                        <a:t>Unitarity</a:t>
                      </a:r>
                      <a:r>
                        <a:rPr lang="fr-CH" sz="1600" b="1" baseline="0" dirty="0" smtClean="0"/>
                        <a:t> of PMNS, </a:t>
                      </a:r>
                      <a:r>
                        <a:rPr lang="fr-CH" sz="1600" b="1" baseline="0" dirty="0" err="1" smtClean="0"/>
                        <a:t>sterile</a:t>
                      </a:r>
                      <a:r>
                        <a:rPr lang="fr-CH" sz="1600" b="1" baseline="0" dirty="0" smtClean="0"/>
                        <a:t> </a:t>
                      </a:r>
                      <a:r>
                        <a:rPr lang="fr-CH" sz="1600" b="1" baseline="0" dirty="0" smtClean="0">
                          <a:sym typeface="Symbol"/>
                        </a:rPr>
                        <a:t>’s</a:t>
                      </a:r>
                      <a:endParaRPr lang="fr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2.984 </a:t>
                      </a:r>
                      <a:r>
                        <a:rPr lang="fr-CH" sz="1800" b="0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Symbol"/>
                        </a:rPr>
                        <a:t></a:t>
                      </a:r>
                      <a:r>
                        <a:rPr lang="fr-CH" sz="1800" b="0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0.008</a:t>
                      </a:r>
                      <a:endParaRPr lang="fr-CH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smtClean="0"/>
                        <a:t>Z </a:t>
                      </a:r>
                      <a:r>
                        <a:rPr lang="fr-CH" dirty="0" err="1" smtClean="0"/>
                        <a:t>Peak</a:t>
                      </a:r>
                      <a:endParaRPr lang="fr-CH" dirty="0" smtClean="0"/>
                    </a:p>
                    <a:p>
                      <a:endParaRPr lang="fr-CH" dirty="0" smtClean="0"/>
                    </a:p>
                    <a:p>
                      <a:r>
                        <a:rPr lang="fr-CH" dirty="0" smtClean="0"/>
                        <a:t>Z+</a:t>
                      </a:r>
                      <a:r>
                        <a:rPr lang="fr-CH" dirty="0" smtClean="0">
                          <a:sym typeface="Symbol"/>
                        </a:rPr>
                        <a:t></a:t>
                      </a:r>
                      <a:r>
                        <a:rPr lang="fr-CH" sz="1600" dirty="0" smtClean="0">
                          <a:sym typeface="Symbol"/>
                        </a:rPr>
                        <a:t>(161</a:t>
                      </a:r>
                      <a:r>
                        <a:rPr lang="fr-CH" sz="1600" baseline="0" dirty="0" smtClean="0">
                          <a:sym typeface="Symbol"/>
                        </a:rPr>
                        <a:t> </a:t>
                      </a:r>
                      <a:r>
                        <a:rPr lang="fr-CH" sz="1600" dirty="0" err="1" smtClean="0">
                          <a:sym typeface="Symbol"/>
                        </a:rPr>
                        <a:t>GeV</a:t>
                      </a:r>
                      <a:r>
                        <a:rPr lang="fr-CH" sz="1600" dirty="0" smtClean="0">
                          <a:sym typeface="Symbol"/>
                        </a:rPr>
                        <a:t>)</a:t>
                      </a:r>
                      <a:r>
                        <a:rPr lang="fr-CH" sz="1600" dirty="0" smtClean="0"/>
                        <a:t> </a:t>
                      </a:r>
                      <a:endParaRPr lang="fr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800" b="1" i="0" u="none" strike="noStrike" kern="1200" baseline="0" dirty="0" smtClean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  <a:sym typeface="Symbol"/>
                        </a:rPr>
                        <a:t>0.00008</a:t>
                      </a:r>
                    </a:p>
                    <a:p>
                      <a:r>
                        <a:rPr lang="fr-CH" sz="18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Symbol"/>
                        </a:rPr>
                        <a:t></a:t>
                      </a:r>
                      <a:r>
                        <a:rPr lang="fr-CH" sz="1800" b="1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0.004 </a:t>
                      </a:r>
                      <a:r>
                        <a:rPr lang="fr-CH" b="1" dirty="0" smtClean="0">
                          <a:solidFill>
                            <a:srgbClr val="0000FF"/>
                          </a:solidFill>
                        </a:rPr>
                        <a:t>  </a:t>
                      </a:r>
                    </a:p>
                    <a:p>
                      <a:r>
                        <a:rPr lang="fr-CH" b="1" dirty="0" smtClean="0">
                          <a:solidFill>
                            <a:srgbClr val="0000FF"/>
                          </a:solidFill>
                        </a:rPr>
                        <a:t>0.0004-0.001 </a:t>
                      </a:r>
                      <a:endParaRPr lang="fr-CH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smtClean="0"/>
                        <a:t>-&gt;</a:t>
                      </a:r>
                      <a:r>
                        <a:rPr lang="fr-CH" dirty="0" err="1" smtClean="0"/>
                        <a:t>lumi</a:t>
                      </a:r>
                      <a:r>
                        <a:rPr lang="fr-CH" baseline="0" dirty="0" smtClean="0"/>
                        <a:t> </a:t>
                      </a:r>
                      <a:r>
                        <a:rPr lang="fr-CH" baseline="0" dirty="0" err="1" smtClean="0"/>
                        <a:t>meast</a:t>
                      </a:r>
                      <a:endParaRPr lang="fr-CH" baseline="0" dirty="0" smtClean="0"/>
                    </a:p>
                    <a:p>
                      <a:endParaRPr lang="fr-CH" baseline="0" dirty="0" smtClean="0"/>
                    </a:p>
                    <a:p>
                      <a:r>
                        <a:rPr lang="fr-CH" baseline="0" dirty="0" err="1" smtClean="0"/>
                        <a:t>Statistics</a:t>
                      </a:r>
                      <a:endParaRPr lang="fr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b="1" dirty="0" smtClean="0">
                          <a:solidFill>
                            <a:schemeClr val="tx2"/>
                          </a:solidFill>
                        </a:rPr>
                        <a:t>QED corrections to </a:t>
                      </a:r>
                      <a:r>
                        <a:rPr lang="fr-CH" b="1" dirty="0" err="1" smtClean="0">
                          <a:solidFill>
                            <a:schemeClr val="tx2"/>
                          </a:solidFill>
                        </a:rPr>
                        <a:t>Bhabha</a:t>
                      </a:r>
                      <a:r>
                        <a:rPr lang="fr-CH" b="1" dirty="0" smtClean="0">
                          <a:solidFill>
                            <a:schemeClr val="tx2"/>
                          </a:solidFill>
                        </a:rPr>
                        <a:t> scat.</a:t>
                      </a:r>
                      <a:endParaRPr lang="fr-CH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502680">
                <a:tc>
                  <a:txBody>
                    <a:bodyPr/>
                    <a:lstStyle/>
                    <a:p>
                      <a:r>
                        <a:rPr lang="fr-CH" sz="2000" b="1" dirty="0" smtClean="0"/>
                        <a:t>R</a:t>
                      </a:r>
                      <a:r>
                        <a:rPr lang="fr-CH" sz="2000" b="1" baseline="-25000" dirty="0" smtClean="0"/>
                        <a:t>b</a:t>
                      </a:r>
                      <a:endParaRPr lang="fr-CH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1" dirty="0" smtClean="0">
                          <a:sym typeface="Symbol"/>
                        </a:rPr>
                        <a:t></a:t>
                      </a:r>
                      <a:r>
                        <a:rPr lang="fr-CH" sz="1600" b="1" baseline="-25000" dirty="0" smtClean="0">
                          <a:sym typeface="Symbol"/>
                        </a:rPr>
                        <a:t>b</a:t>
                      </a:r>
                      <a:r>
                        <a:rPr lang="fr-CH" sz="1600" b="1" dirty="0" smtClean="0">
                          <a:sym typeface="Symbol"/>
                        </a:rPr>
                        <a:t> </a:t>
                      </a:r>
                      <a:endParaRPr lang="fr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0.21629  </a:t>
                      </a:r>
                      <a:r>
                        <a:rPr lang="fr-CH" sz="16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Symbol"/>
                        </a:rPr>
                        <a:t></a:t>
                      </a:r>
                      <a:r>
                        <a:rPr lang="fr-CH" sz="1600" b="0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0.00066</a:t>
                      </a:r>
                      <a:endParaRPr lang="fr-CH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smtClean="0"/>
                        <a:t>Z </a:t>
                      </a:r>
                      <a:r>
                        <a:rPr lang="fr-CH" dirty="0" err="1" smtClean="0"/>
                        <a:t>Peak</a:t>
                      </a:r>
                      <a:endParaRPr lang="fr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b="1" dirty="0" smtClean="0">
                          <a:solidFill>
                            <a:srgbClr val="0000FF"/>
                          </a:solidFill>
                          <a:sym typeface="Symbol"/>
                        </a:rPr>
                        <a:t>0.000003</a:t>
                      </a:r>
                    </a:p>
                    <a:p>
                      <a:r>
                        <a:rPr lang="fr-CH" b="1" dirty="0" smtClean="0">
                          <a:solidFill>
                            <a:srgbClr val="FF0000"/>
                          </a:solidFill>
                          <a:sym typeface="Symbol"/>
                        </a:rPr>
                        <a:t>0.000020 - 60</a:t>
                      </a:r>
                      <a:endParaRPr lang="fr-CH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err="1" smtClean="0"/>
                        <a:t>Statistics</a:t>
                      </a:r>
                      <a:r>
                        <a:rPr lang="fr-CH" dirty="0" smtClean="0"/>
                        <a:t>, </a:t>
                      </a:r>
                      <a:r>
                        <a:rPr lang="fr-CH" dirty="0" err="1" smtClean="0"/>
                        <a:t>small</a:t>
                      </a:r>
                      <a:r>
                        <a:rPr lang="fr-CH" baseline="0" dirty="0" smtClean="0"/>
                        <a:t> IP</a:t>
                      </a:r>
                      <a:endParaRPr lang="fr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err="1" smtClean="0"/>
                        <a:t>Hemisphere</a:t>
                      </a:r>
                      <a:r>
                        <a:rPr lang="fr-CH" baseline="0" dirty="0" smtClean="0"/>
                        <a:t> </a:t>
                      </a:r>
                      <a:r>
                        <a:rPr lang="fr-CH" baseline="0" dirty="0" err="1" smtClean="0"/>
                        <a:t>correlations</a:t>
                      </a:r>
                      <a:endParaRPr lang="fr-CH" dirty="0"/>
                    </a:p>
                  </a:txBody>
                  <a:tcPr/>
                </a:tc>
              </a:tr>
              <a:tr h="638483">
                <a:tc>
                  <a:txBody>
                    <a:bodyPr/>
                    <a:lstStyle/>
                    <a:p>
                      <a:r>
                        <a:rPr lang="fr-CH" sz="2000" b="1" dirty="0" smtClean="0"/>
                        <a:t>A</a:t>
                      </a:r>
                      <a:r>
                        <a:rPr lang="fr-CH" sz="2000" b="1" baseline="-25000" dirty="0" smtClean="0"/>
                        <a:t>LR</a:t>
                      </a:r>
                      <a:endParaRPr lang="fr-CH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1" dirty="0" smtClean="0">
                          <a:sym typeface="Symbol"/>
                        </a:rPr>
                        <a:t>, </a:t>
                      </a:r>
                      <a:r>
                        <a:rPr lang="fr-CH" sz="1600" b="1" baseline="-25000" dirty="0" smtClean="0">
                          <a:sym typeface="Symbol"/>
                        </a:rPr>
                        <a:t>3 ,</a:t>
                      </a:r>
                      <a:r>
                        <a:rPr lang="fr-CH" sz="1600" b="1" dirty="0" smtClean="0">
                          <a:sym typeface="Symbol"/>
                        </a:rPr>
                        <a:t></a:t>
                      </a:r>
                    </a:p>
                    <a:p>
                      <a:r>
                        <a:rPr lang="fr-CH" sz="1600" b="1" dirty="0" smtClean="0">
                          <a:sym typeface="Symbol"/>
                        </a:rPr>
                        <a:t>(T, S )</a:t>
                      </a:r>
                      <a:endParaRPr lang="fr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b="0" dirty="0" smtClean="0"/>
                        <a:t>0.1514</a:t>
                      </a:r>
                    </a:p>
                    <a:p>
                      <a:r>
                        <a:rPr lang="fr-CH" sz="1400" b="0" dirty="0" smtClean="0">
                          <a:sym typeface="Symbol"/>
                        </a:rPr>
                        <a:t></a:t>
                      </a:r>
                      <a:r>
                        <a:rPr lang="fr-CH" sz="1400" b="0" dirty="0" smtClean="0">
                          <a:solidFill>
                            <a:srgbClr val="FF0000"/>
                          </a:solidFill>
                          <a:sym typeface="Symbol"/>
                        </a:rPr>
                        <a:t>0.0022</a:t>
                      </a:r>
                      <a:endParaRPr lang="fr-CH" sz="1400" b="0" dirty="0" smtClean="0">
                        <a:solidFill>
                          <a:schemeClr val="tx1"/>
                        </a:solidFill>
                        <a:sym typeface="Symbo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smtClean="0"/>
                        <a:t>Z </a:t>
                      </a:r>
                      <a:r>
                        <a:rPr lang="fr-CH" dirty="0" err="1" smtClean="0"/>
                        <a:t>peak</a:t>
                      </a:r>
                      <a:r>
                        <a:rPr lang="fr-CH" dirty="0" smtClean="0"/>
                        <a:t>,</a:t>
                      </a:r>
                      <a:r>
                        <a:rPr lang="fr-CH" baseline="0" dirty="0" smtClean="0"/>
                        <a:t> </a:t>
                      </a:r>
                      <a:r>
                        <a:rPr lang="fr-CH" dirty="0" err="1" smtClean="0"/>
                        <a:t>polarized</a:t>
                      </a:r>
                      <a:endParaRPr lang="fr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b="1" dirty="0" smtClean="0">
                          <a:solidFill>
                            <a:srgbClr val="FF0000"/>
                          </a:solidFill>
                          <a:sym typeface="Symbol"/>
                        </a:rPr>
                        <a:t></a:t>
                      </a:r>
                      <a:r>
                        <a:rPr lang="fr-CH" b="1" dirty="0" smtClean="0">
                          <a:solidFill>
                            <a:srgbClr val="FF0000"/>
                          </a:solidFill>
                        </a:rPr>
                        <a:t>0.000015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smtClean="0"/>
                        <a:t>4 </a:t>
                      </a:r>
                      <a:r>
                        <a:rPr lang="fr-CH" dirty="0" err="1" smtClean="0"/>
                        <a:t>bunch</a:t>
                      </a:r>
                      <a:r>
                        <a:rPr lang="fr-CH" dirty="0" smtClean="0"/>
                        <a:t> </a:t>
                      </a:r>
                      <a:r>
                        <a:rPr lang="fr-CH" dirty="0" err="1" smtClean="0"/>
                        <a:t>scheme</a:t>
                      </a:r>
                      <a:endParaRPr lang="fr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smtClean="0"/>
                        <a:t>Design</a:t>
                      </a:r>
                      <a:r>
                        <a:rPr lang="fr-CH" baseline="0" dirty="0" smtClean="0"/>
                        <a:t> </a:t>
                      </a:r>
                      <a:r>
                        <a:rPr lang="fr-CH" baseline="0" dirty="0" err="1" smtClean="0"/>
                        <a:t>experiment</a:t>
                      </a:r>
                      <a:endParaRPr lang="fr-CH" dirty="0"/>
                    </a:p>
                  </a:txBody>
                  <a:tcPr/>
                </a:tc>
              </a:tr>
              <a:tr h="502680">
                <a:tc>
                  <a:txBody>
                    <a:bodyPr/>
                    <a:lstStyle/>
                    <a:p>
                      <a:r>
                        <a:rPr lang="fr-CH" sz="2000" b="1" dirty="0" smtClean="0"/>
                        <a:t>M</a:t>
                      </a:r>
                      <a:r>
                        <a:rPr lang="fr-CH" sz="2000" b="1" baseline="-25000" dirty="0" smtClean="0"/>
                        <a:t>W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H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MeV/c2</a:t>
                      </a:r>
                      <a:endParaRPr kumimoji="0" lang="fr-CH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 smtClean="0">
                          <a:sym typeface="Symbol"/>
                        </a:rPr>
                        <a:t>, </a:t>
                      </a:r>
                      <a:r>
                        <a:rPr lang="fr-CH" sz="1600" b="1" baseline="-25000" dirty="0" smtClean="0">
                          <a:sym typeface="Symbol"/>
                        </a:rPr>
                        <a:t>3 , </a:t>
                      </a:r>
                      <a:r>
                        <a:rPr lang="fr-CH" sz="1600" b="1" dirty="0" smtClean="0">
                          <a:sym typeface="Symbol"/>
                        </a:rPr>
                        <a:t></a:t>
                      </a:r>
                      <a:r>
                        <a:rPr lang="fr-CH" sz="1600" b="1" baseline="-25000" dirty="0" smtClean="0">
                          <a:sym typeface="Symbol"/>
                        </a:rPr>
                        <a:t>2,</a:t>
                      </a:r>
                      <a:r>
                        <a:rPr lang="fr-CH" sz="1600" b="1" baseline="0" dirty="0" smtClean="0">
                          <a:sym typeface="Symbol"/>
                        </a:rPr>
                        <a:t> </a:t>
                      </a:r>
                      <a:r>
                        <a:rPr lang="fr-CH" sz="1600" b="1" dirty="0" smtClean="0">
                          <a:sym typeface="Symbol"/>
                        </a:rPr>
                        <a:t>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dirty="0" smtClean="0">
                          <a:sym typeface="Symbol"/>
                        </a:rPr>
                        <a:t>(T, S,</a:t>
                      </a:r>
                      <a:r>
                        <a:rPr lang="fr-CH" sz="1600" b="1" baseline="0" dirty="0" smtClean="0">
                          <a:sym typeface="Symbol"/>
                        </a:rPr>
                        <a:t> </a:t>
                      </a:r>
                      <a:r>
                        <a:rPr lang="fr-CH" sz="1600" b="1" dirty="0" smtClean="0">
                          <a:sym typeface="Symbol"/>
                        </a:rPr>
                        <a:t>U) </a:t>
                      </a:r>
                      <a:endParaRPr lang="fr-CH" sz="16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80385</a:t>
                      </a:r>
                    </a:p>
                    <a:p>
                      <a:r>
                        <a:rPr lang="fr-CH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± </a:t>
                      </a:r>
                      <a:r>
                        <a:rPr lang="fr-CH" sz="1800" b="0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fr-CH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err="1" smtClean="0"/>
                        <a:t>Threshold</a:t>
                      </a:r>
                      <a:r>
                        <a:rPr lang="fr-CH" dirty="0" smtClean="0"/>
                        <a:t> (161 </a:t>
                      </a:r>
                      <a:r>
                        <a:rPr lang="fr-CH" dirty="0" err="1" smtClean="0"/>
                        <a:t>GeV</a:t>
                      </a:r>
                      <a:r>
                        <a:rPr lang="fr-CH" dirty="0" smtClean="0"/>
                        <a:t>)</a:t>
                      </a:r>
                      <a:endParaRPr lang="fr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b="1" dirty="0" smtClean="0">
                          <a:solidFill>
                            <a:srgbClr val="0000FF"/>
                          </a:solidFill>
                        </a:rPr>
                        <a:t>0.3 MeV</a:t>
                      </a:r>
                    </a:p>
                    <a:p>
                      <a:r>
                        <a:rPr lang="fr-CH" b="1" dirty="0" smtClean="0">
                          <a:solidFill>
                            <a:srgbClr val="FF0000"/>
                          </a:solidFill>
                        </a:rPr>
                        <a:t>&lt;0.5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dirty="0" err="1" smtClean="0"/>
                        <a:t>E_cal</a:t>
                      </a:r>
                      <a:r>
                        <a:rPr lang="fr-CH" dirty="0" smtClean="0"/>
                        <a:t> &amp;</a:t>
                      </a:r>
                    </a:p>
                    <a:p>
                      <a:r>
                        <a:rPr lang="fr-CH" dirty="0" err="1" smtClean="0"/>
                        <a:t>Statistics</a:t>
                      </a:r>
                      <a:endParaRPr lang="fr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smtClean="0"/>
                        <a:t>Backgrounds,</a:t>
                      </a:r>
                    </a:p>
                    <a:p>
                      <a:r>
                        <a:rPr lang="fr-CH" dirty="0" smtClean="0"/>
                        <a:t>QED/EW </a:t>
                      </a:r>
                      <a:endParaRPr lang="fr-CH" dirty="0"/>
                    </a:p>
                  </a:txBody>
                  <a:tcPr/>
                </a:tc>
              </a:tr>
              <a:tr h="502680">
                <a:tc>
                  <a:txBody>
                    <a:bodyPr/>
                    <a:lstStyle/>
                    <a:p>
                      <a:r>
                        <a:rPr lang="fr-CH" sz="2000" b="1" dirty="0" err="1" smtClean="0"/>
                        <a:t>m</a:t>
                      </a:r>
                      <a:r>
                        <a:rPr lang="fr-CH" sz="2000" b="1" baseline="-25000" dirty="0" err="1" smtClean="0"/>
                        <a:t>top</a:t>
                      </a:r>
                      <a:endParaRPr lang="fr-CH" sz="2000" b="1" baseline="-2500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H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MeV/c2</a:t>
                      </a:r>
                      <a:endParaRPr kumimoji="0" lang="fr-CH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600" b="1" dirty="0" smtClean="0"/>
                        <a:t>Input</a:t>
                      </a:r>
                      <a:endParaRPr lang="fr-CH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173340</a:t>
                      </a:r>
                    </a:p>
                    <a:p>
                      <a:r>
                        <a:rPr lang="fr-CH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± </a:t>
                      </a:r>
                      <a:r>
                        <a:rPr lang="fr-CH" sz="1800" b="0" i="0" u="none" strike="noStrike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760</a:t>
                      </a:r>
                      <a:endParaRPr lang="fr-CH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err="1" smtClean="0"/>
                        <a:t>Threshold</a:t>
                      </a:r>
                      <a:r>
                        <a:rPr lang="fr-CH" dirty="0" smtClean="0"/>
                        <a:t> scan</a:t>
                      </a:r>
                      <a:endParaRPr lang="fr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b="1" dirty="0" smtClean="0">
                          <a:solidFill>
                            <a:srgbClr val="0000FF"/>
                          </a:solidFill>
                        </a:rPr>
                        <a:t>10 MeV</a:t>
                      </a:r>
                      <a:endParaRPr lang="fr-CH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dirty="0" err="1" smtClean="0"/>
                        <a:t>E_cal</a:t>
                      </a:r>
                      <a:r>
                        <a:rPr lang="fr-CH" dirty="0" smtClean="0"/>
                        <a:t> &amp;</a:t>
                      </a:r>
                    </a:p>
                    <a:p>
                      <a:r>
                        <a:rPr lang="fr-CH" dirty="0" err="1" smtClean="0"/>
                        <a:t>Statistics</a:t>
                      </a:r>
                      <a:endParaRPr lang="fr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 smtClean="0"/>
                        <a:t>Theory</a:t>
                      </a:r>
                      <a:r>
                        <a:rPr lang="fr-CH" baseline="0" dirty="0" smtClean="0"/>
                        <a:t> </a:t>
                      </a:r>
                      <a:r>
                        <a:rPr lang="fr-CH" baseline="0" dirty="0" err="1" smtClean="0"/>
                        <a:t>limit</a:t>
                      </a:r>
                      <a:r>
                        <a:rPr lang="fr-CH" baseline="0" dirty="0" smtClean="0"/>
                        <a:t> at 50 MeV?</a:t>
                      </a:r>
                      <a:endParaRPr lang="fr-CH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8BCC6-9A2A-485B-A396-41106531031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09/08/2017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7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5FEDC-626B-4775-9B9F-DD10313017F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09/08/2017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95914"/>
            <a:ext cx="5125887" cy="5167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89012" y="4580092"/>
            <a:ext cx="1990640" cy="1108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1313" y="4456391"/>
            <a:ext cx="1780247" cy="1137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94605" y="3030189"/>
            <a:ext cx="2856488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CH" sz="1800" dirty="0" smtClean="0">
                <a:latin typeface="+mn-lt"/>
              </a:rPr>
              <a:t>Top </a:t>
            </a:r>
            <a:r>
              <a:rPr lang="fr-CH" sz="1800" dirty="0" err="1" smtClean="0">
                <a:latin typeface="+mn-lt"/>
              </a:rPr>
              <a:t>beam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energy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is</a:t>
            </a:r>
            <a:r>
              <a:rPr lang="fr-CH" sz="1800" dirty="0" smtClean="0">
                <a:latin typeface="+mn-lt"/>
              </a:rPr>
              <a:t> 185 </a:t>
            </a:r>
            <a:r>
              <a:rPr lang="fr-CH" sz="1800" dirty="0" err="1" smtClean="0">
                <a:latin typeface="+mn-lt"/>
              </a:rPr>
              <a:t>GeV</a:t>
            </a:r>
            <a:endParaRPr lang="fr-CH" sz="1800" dirty="0" smtClean="0">
              <a:latin typeface="+mn-lt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2860" y="197109"/>
            <a:ext cx="3407459" cy="2399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63109" y="2571172"/>
            <a:ext cx="42398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smtClean="0">
                <a:latin typeface="+mn-lt"/>
              </a:rPr>
              <a:t>Top mas </a:t>
            </a:r>
            <a:r>
              <a:rPr lang="fr-CH" sz="1800" dirty="0" err="1" smtClean="0">
                <a:latin typeface="+mn-lt"/>
              </a:rPr>
              <a:t>can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be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measured</a:t>
            </a:r>
            <a:r>
              <a:rPr lang="fr-CH" sz="1800" dirty="0" smtClean="0">
                <a:latin typeface="+mn-lt"/>
              </a:rPr>
              <a:t> to O(10 MeV)</a:t>
            </a:r>
          </a:p>
          <a:p>
            <a:r>
              <a:rPr lang="fr-CH" sz="1800" dirty="0" err="1" smtClean="0">
                <a:latin typeface="+mn-lt"/>
              </a:rPr>
              <a:t>Beam</a:t>
            </a:r>
            <a:r>
              <a:rPr lang="fr-CH" sz="1800" dirty="0" smtClean="0">
                <a:latin typeface="+mn-lt"/>
              </a:rPr>
              <a:t> </a:t>
            </a:r>
            <a:r>
              <a:rPr lang="fr-CH" sz="1800" dirty="0" err="1" smtClean="0">
                <a:latin typeface="+mn-lt"/>
              </a:rPr>
              <a:t>energy</a:t>
            </a:r>
            <a:r>
              <a:rPr lang="fr-CH" sz="1800" dirty="0" smtClean="0">
                <a:latin typeface="+mn-lt"/>
              </a:rPr>
              <a:t> calibration </a:t>
            </a:r>
            <a:r>
              <a:rPr lang="fr-CH" sz="1800" dirty="0" err="1" smtClean="0">
                <a:latin typeface="+mn-lt"/>
              </a:rPr>
              <a:t>from</a:t>
            </a:r>
            <a:r>
              <a:rPr lang="fr-CH" sz="1800" dirty="0" smtClean="0">
                <a:latin typeface="+mn-lt"/>
              </a:rPr>
              <a:t> WW, </a:t>
            </a:r>
            <a:r>
              <a:rPr lang="fr-CH" sz="1800" dirty="0" smtClean="0">
                <a:latin typeface="+mn-lt"/>
                <a:sym typeface="Symbol"/>
              </a:rPr>
              <a:t>Z, ZZ</a:t>
            </a:r>
          </a:p>
          <a:p>
            <a:r>
              <a:rPr lang="fr-CH" sz="1800" dirty="0" err="1" smtClean="0">
                <a:latin typeface="+mn-lt"/>
                <a:sym typeface="Symbol"/>
              </a:rPr>
              <a:t>Reduce</a:t>
            </a:r>
            <a:r>
              <a:rPr lang="fr-CH" sz="1800" dirty="0" smtClean="0">
                <a:latin typeface="+mn-lt"/>
                <a:sym typeface="Symbol"/>
              </a:rPr>
              <a:t>  th. </a:t>
            </a:r>
            <a:r>
              <a:rPr lang="fr-CH" sz="1800" dirty="0" err="1" smtClean="0">
                <a:latin typeface="+mn-lt"/>
                <a:sym typeface="Symbol"/>
              </a:rPr>
              <a:t>errors</a:t>
            </a:r>
            <a:r>
              <a:rPr lang="fr-CH" sz="1800" dirty="0" smtClean="0">
                <a:latin typeface="+mn-lt"/>
                <a:sym typeface="Symbol"/>
              </a:rPr>
              <a:t> due </a:t>
            </a:r>
            <a:r>
              <a:rPr lang="en-US" sz="1800" dirty="0" smtClean="0">
                <a:sym typeface="Symbol"/>
              </a:rPr>
              <a:t></a:t>
            </a:r>
            <a:r>
              <a:rPr lang="en-US" sz="1800" baseline="-25000" dirty="0" smtClean="0">
                <a:sym typeface="Symbol"/>
              </a:rPr>
              <a:t>S</a:t>
            </a:r>
            <a:r>
              <a:rPr lang="en-US" sz="1800" dirty="0" smtClean="0">
                <a:sym typeface="Symbol"/>
              </a:rPr>
              <a:t> </a:t>
            </a:r>
            <a:r>
              <a:rPr lang="en-US" sz="1800" dirty="0" err="1" smtClean="0">
                <a:latin typeface="+mn-lt"/>
                <a:sym typeface="Symbol"/>
              </a:rPr>
              <a:t>meast</a:t>
            </a:r>
            <a:r>
              <a:rPr lang="en-US" sz="1800" dirty="0" smtClean="0">
                <a:sym typeface="Symbol"/>
              </a:rPr>
              <a:t> </a:t>
            </a:r>
            <a:r>
              <a:rPr lang="en-US" sz="1800" dirty="0" smtClean="0">
                <a:latin typeface="+mn-lt"/>
                <a:sym typeface="Symbol"/>
              </a:rPr>
              <a:t>@FCC-</a:t>
            </a:r>
            <a:r>
              <a:rPr lang="en-US" sz="1800" dirty="0" err="1" smtClean="0">
                <a:latin typeface="+mn-lt"/>
                <a:sym typeface="Symbol"/>
              </a:rPr>
              <a:t>ee</a:t>
            </a:r>
            <a:r>
              <a:rPr lang="fr-CH" sz="1800" dirty="0" smtClean="0">
                <a:latin typeface="+mn-lt"/>
                <a:sym typeface="Symbol"/>
              </a:rPr>
              <a:t>  </a:t>
            </a:r>
            <a:endParaRPr lang="fr-CH" sz="1800" dirty="0" smtClean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1628" y="197109"/>
            <a:ext cx="1316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smtClean="0">
                <a:latin typeface="+mn-lt"/>
              </a:rPr>
              <a:t>Top </a:t>
            </a:r>
            <a:r>
              <a:rPr lang="fr-CH" sz="1800" dirty="0" err="1" smtClean="0">
                <a:latin typeface="+mn-lt"/>
              </a:rPr>
              <a:t>physics</a:t>
            </a:r>
            <a:r>
              <a:rPr lang="fr-CH" sz="1800" dirty="0" smtClean="0">
                <a:latin typeface="+mn-lt"/>
              </a:rPr>
              <a:t> </a:t>
            </a:r>
          </a:p>
        </p:txBody>
      </p:sp>
      <p:sp>
        <p:nvSpPr>
          <p:cNvPr id="10" name="Down Arrow 9"/>
          <p:cNvSpPr/>
          <p:nvPr/>
        </p:nvSpPr>
        <p:spPr>
          <a:xfrm flipV="1">
            <a:off x="482136" y="3399521"/>
            <a:ext cx="91440" cy="2082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TextBox 10"/>
          <p:cNvSpPr txBox="1"/>
          <p:nvPr/>
        </p:nvSpPr>
        <p:spPr>
          <a:xfrm>
            <a:off x="5412859" y="3890356"/>
            <a:ext cx="3257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800" dirty="0" err="1" smtClean="0">
                <a:latin typeface="+mn-lt"/>
              </a:rPr>
              <a:t>Also</a:t>
            </a:r>
            <a:r>
              <a:rPr lang="fr-CH" sz="1800" dirty="0" smtClean="0">
                <a:latin typeface="+mn-lt"/>
              </a:rPr>
              <a:t>:</a:t>
            </a:r>
          </a:p>
          <a:p>
            <a:r>
              <a:rPr lang="fr-CH" sz="1800" dirty="0" smtClean="0">
                <a:latin typeface="+mn-lt"/>
              </a:rPr>
              <a:t>CKM </a:t>
            </a:r>
            <a:r>
              <a:rPr lang="fr-CH" sz="1800" dirty="0" err="1" smtClean="0">
                <a:latin typeface="+mn-lt"/>
              </a:rPr>
              <a:t>measurements</a:t>
            </a:r>
            <a:endParaRPr lang="fr-CH" sz="1800" dirty="0" smtClean="0">
              <a:latin typeface="+mn-lt"/>
            </a:endParaRPr>
          </a:p>
          <a:p>
            <a:r>
              <a:rPr lang="fr-CH" sz="1800" dirty="0" smtClean="0">
                <a:latin typeface="+mn-lt"/>
              </a:rPr>
              <a:t>FCNC </a:t>
            </a:r>
            <a:r>
              <a:rPr lang="fr-CH" sz="1800" dirty="0" err="1" smtClean="0">
                <a:latin typeface="+mn-lt"/>
              </a:rPr>
              <a:t>decays</a:t>
            </a:r>
            <a:r>
              <a:rPr lang="fr-CH" sz="1800" dirty="0" smtClean="0">
                <a:latin typeface="+mn-lt"/>
              </a:rPr>
              <a:t> down to 10</a:t>
            </a:r>
            <a:r>
              <a:rPr lang="fr-CH" sz="1800" baseline="30000" dirty="0" smtClean="0">
                <a:latin typeface="+mn-lt"/>
              </a:rPr>
              <a:t>-6 </a:t>
            </a:r>
            <a:endParaRPr lang="fr-CH" sz="1800" baseline="30000" dirty="0" smtClean="0">
              <a:solidFill>
                <a:srgbClr val="FF0000"/>
              </a:solidFill>
              <a:latin typeface="+mn-lt"/>
            </a:endParaRPr>
          </a:p>
          <a:p>
            <a:r>
              <a:rPr lang="fr-CH" sz="1800" dirty="0" smtClean="0">
                <a:solidFill>
                  <a:srgbClr val="FF0000"/>
                </a:solidFill>
                <a:latin typeface="+mn-lt"/>
              </a:rPr>
              <a:t>All </a:t>
            </a:r>
            <a:r>
              <a:rPr lang="fr-CH" sz="1800" dirty="0" err="1" smtClean="0">
                <a:solidFill>
                  <a:srgbClr val="FF0000"/>
                </a:solidFill>
                <a:latin typeface="+mn-lt"/>
              </a:rPr>
              <a:t>luminosity</a:t>
            </a:r>
            <a:r>
              <a:rPr lang="fr-CH" sz="1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fr-CH" sz="1800" dirty="0" err="1" smtClean="0">
                <a:solidFill>
                  <a:srgbClr val="FF0000"/>
                </a:solidFill>
                <a:latin typeface="+mn-lt"/>
              </a:rPr>
              <a:t>can</a:t>
            </a:r>
            <a:r>
              <a:rPr lang="fr-CH" sz="1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fr-CH" sz="1800" dirty="0" err="1" smtClean="0">
                <a:solidFill>
                  <a:srgbClr val="FF0000"/>
                </a:solidFill>
                <a:latin typeface="+mn-lt"/>
              </a:rPr>
              <a:t>be</a:t>
            </a:r>
            <a:r>
              <a:rPr lang="fr-CH" sz="1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fr-CH" sz="1800" dirty="0" err="1" smtClean="0">
                <a:solidFill>
                  <a:srgbClr val="FF0000"/>
                </a:solidFill>
                <a:latin typeface="+mn-lt"/>
              </a:rPr>
              <a:t>used</a:t>
            </a:r>
            <a:r>
              <a:rPr lang="fr-CH" sz="1800" dirty="0" smtClean="0">
                <a:solidFill>
                  <a:srgbClr val="FF0000"/>
                </a:solidFill>
                <a:latin typeface="+mn-lt"/>
              </a:rPr>
              <a:t>!</a:t>
            </a:r>
            <a:r>
              <a:rPr lang="fr-CH" sz="1800" baseline="30000" dirty="0" smtClean="0">
                <a:latin typeface="+mn-lt"/>
              </a:rPr>
              <a:t> </a:t>
            </a:r>
            <a:endParaRPr lang="fr-CH" sz="1800" dirty="0" smtClean="0">
              <a:latin typeface="+mn-lt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21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05114" y="368664"/>
            <a:ext cx="41542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3200" b="1" dirty="0" err="1">
                <a:solidFill>
                  <a:prstClr val="black"/>
                </a:solidFill>
                <a:latin typeface="Times New Roman" pitchFamily="18" charset="0"/>
              </a:rPr>
              <a:t>Theoretical</a:t>
            </a:r>
            <a:r>
              <a:rPr lang="fr-CH" sz="3200" b="1" dirty="0">
                <a:solidFill>
                  <a:prstClr val="black"/>
                </a:solidFill>
                <a:latin typeface="Times New Roman" pitchFamily="18" charset="0"/>
              </a:rPr>
              <a:t> limitations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1452" y="2141354"/>
            <a:ext cx="7780949" cy="1371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91880" y="1098823"/>
            <a:ext cx="2350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b="1" i="1" dirty="0">
                <a:solidFill>
                  <a:srgbClr val="9BBB59">
                    <a:lumMod val="75000"/>
                  </a:srgbClr>
                </a:solidFill>
                <a:latin typeface="Times New Roman" pitchFamily="18" charset="0"/>
              </a:rPr>
              <a:t>R. </a:t>
            </a:r>
            <a:r>
              <a:rPr lang="fr-CH" sz="1400" b="1" i="1" dirty="0" err="1">
                <a:solidFill>
                  <a:srgbClr val="9BBB59">
                    <a:lumMod val="75000"/>
                  </a:srgbClr>
                </a:solidFill>
                <a:latin typeface="Times New Roman" pitchFamily="18" charset="0"/>
              </a:rPr>
              <a:t>Kogler</a:t>
            </a:r>
            <a:r>
              <a:rPr lang="fr-CH" sz="1400" b="1" i="1" dirty="0">
                <a:solidFill>
                  <a:srgbClr val="9BBB59">
                    <a:lumMod val="75000"/>
                  </a:srgbClr>
                </a:solidFill>
                <a:latin typeface="Times New Roman" pitchFamily="18" charset="0"/>
              </a:rPr>
              <a:t>, </a:t>
            </a:r>
            <a:r>
              <a:rPr lang="fr-CH" sz="1400" b="1" i="1" dirty="0" err="1">
                <a:solidFill>
                  <a:srgbClr val="9BBB59">
                    <a:lumMod val="75000"/>
                  </a:srgbClr>
                </a:solidFill>
                <a:latin typeface="Times New Roman" pitchFamily="18" charset="0"/>
              </a:rPr>
              <a:t>Moriond</a:t>
            </a:r>
            <a:r>
              <a:rPr lang="fr-CH" sz="1400" b="1" i="1" dirty="0">
                <a:solidFill>
                  <a:srgbClr val="9BBB59">
                    <a:lumMod val="75000"/>
                  </a:srgbClr>
                </a:solidFill>
                <a:latin typeface="Times New Roman" pitchFamily="18" charset="0"/>
              </a:rPr>
              <a:t> EW 2013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515" y="3699030"/>
            <a:ext cx="7765314" cy="135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86574" y="575600"/>
            <a:ext cx="1399564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2800" b="1" dirty="0">
                <a:solidFill>
                  <a:prstClr val="black"/>
                </a:solidFill>
                <a:latin typeface="Times New Roman" pitchFamily="18" charset="0"/>
              </a:rPr>
              <a:t>FCC-</a:t>
            </a:r>
            <a:r>
              <a:rPr lang="fr-CH" sz="2800" b="1" dirty="0" err="1">
                <a:solidFill>
                  <a:prstClr val="black"/>
                </a:solidFill>
                <a:latin typeface="Times New Roman" pitchFamily="18" charset="0"/>
              </a:rPr>
              <a:t>ee</a:t>
            </a:r>
            <a:endParaRPr lang="fr-CH" sz="28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447230" y="1098820"/>
            <a:ext cx="2312403" cy="11600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715718" y="1098820"/>
            <a:ext cx="1305146" cy="11600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474174" y="1098820"/>
            <a:ext cx="2483093" cy="179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429496" y="2294586"/>
            <a:ext cx="768159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b="1" dirty="0">
                <a:solidFill>
                  <a:prstClr val="black"/>
                </a:solidFill>
                <a:latin typeface="Times New Roman" pitchFamily="18" charset="0"/>
              </a:rPr>
              <a:t>  0.0002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88249" y="2294586"/>
            <a:ext cx="768159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b="1" dirty="0">
                <a:solidFill>
                  <a:prstClr val="black"/>
                </a:solidFill>
                <a:latin typeface="Times New Roman" pitchFamily="18" charset="0"/>
              </a:rPr>
              <a:t>0.0001 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29496" y="2742894"/>
            <a:ext cx="813043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b="1" dirty="0">
                <a:solidFill>
                  <a:prstClr val="black"/>
                </a:solidFill>
                <a:latin typeface="Times New Roman" pitchFamily="18" charset="0"/>
              </a:rPr>
              <a:t>  0.0001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28797" y="2332686"/>
            <a:ext cx="723275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b="1" dirty="0">
                <a:solidFill>
                  <a:prstClr val="black"/>
                </a:solidFill>
                <a:latin typeface="Times New Roman" pitchFamily="18" charset="0"/>
              </a:rPr>
              <a:t> 0.0003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91580" y="2663353"/>
            <a:ext cx="678391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b="1" dirty="0">
                <a:solidFill>
                  <a:prstClr val="black"/>
                </a:solidFill>
                <a:latin typeface="Times New Roman" pitchFamily="18" charset="0"/>
              </a:rPr>
              <a:t>0.0005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1580" y="1808822"/>
            <a:ext cx="2827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b="1" dirty="0">
                <a:solidFill>
                  <a:prstClr val="black"/>
                </a:solidFill>
                <a:latin typeface="Times New Roman" pitchFamily="18" charset="0"/>
              </a:rPr>
              <a:t>SM </a:t>
            </a:r>
            <a:r>
              <a:rPr lang="fr-CH" sz="1400" b="1" dirty="0" err="1">
                <a:solidFill>
                  <a:prstClr val="black"/>
                </a:solidFill>
                <a:latin typeface="Times New Roman" pitchFamily="18" charset="0"/>
              </a:rPr>
              <a:t>predictions</a:t>
            </a:r>
            <a:r>
              <a:rPr lang="fr-CH" sz="1400" b="1" dirty="0">
                <a:solidFill>
                  <a:prstClr val="black"/>
                </a:solidFill>
                <a:latin typeface="Times New Roman" pitchFamily="18" charset="0"/>
              </a:rPr>
              <a:t> (</a:t>
            </a:r>
            <a:r>
              <a:rPr lang="fr-CH" sz="1400" b="1" dirty="0" err="1">
                <a:solidFill>
                  <a:prstClr val="black"/>
                </a:solidFill>
                <a:latin typeface="Times New Roman" pitchFamily="18" charset="0"/>
              </a:rPr>
              <a:t>using</a:t>
            </a:r>
            <a:r>
              <a:rPr lang="fr-CH" sz="14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fr-CH" sz="1400" b="1" dirty="0" err="1">
                <a:solidFill>
                  <a:prstClr val="black"/>
                </a:solidFill>
                <a:latin typeface="Times New Roman" pitchFamily="18" charset="0"/>
              </a:rPr>
              <a:t>other</a:t>
            </a:r>
            <a:r>
              <a:rPr lang="fr-CH" sz="1400" b="1" dirty="0">
                <a:solidFill>
                  <a:prstClr val="black"/>
                </a:solidFill>
                <a:latin typeface="Times New Roman" pitchFamily="18" charset="0"/>
              </a:rPr>
              <a:t> input)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454456" y="3789043"/>
            <a:ext cx="947695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b="1" dirty="0">
                <a:solidFill>
                  <a:prstClr val="black"/>
                </a:solidFill>
                <a:latin typeface="Times New Roman" pitchFamily="18" charset="0"/>
              </a:rPr>
              <a:t>0.0000015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93597" y="3824755"/>
            <a:ext cx="857927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b="1" dirty="0">
                <a:solidFill>
                  <a:prstClr val="black"/>
                </a:solidFill>
                <a:latin typeface="Times New Roman" pitchFamily="18" charset="0"/>
              </a:rPr>
              <a:t>0.000001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41192" y="4230599"/>
            <a:ext cx="947695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b="1" dirty="0">
                <a:solidFill>
                  <a:prstClr val="black"/>
                </a:solidFill>
                <a:latin typeface="Times New Roman" pitchFamily="18" charset="0"/>
              </a:rPr>
              <a:t>0.0000014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88811" y="3808271"/>
            <a:ext cx="902811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b="1" dirty="0">
                <a:solidFill>
                  <a:prstClr val="black"/>
                </a:solidFill>
                <a:latin typeface="Times New Roman" pitchFamily="18" charset="0"/>
              </a:rPr>
              <a:t>   0.00001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30666" y="4213580"/>
            <a:ext cx="768159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b="1" dirty="0">
                <a:solidFill>
                  <a:prstClr val="black"/>
                </a:solidFill>
                <a:latin typeface="Times New Roman" pitchFamily="18" charset="0"/>
              </a:rPr>
              <a:t>0.00001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849716" y="2714999"/>
            <a:ext cx="678391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b="1" dirty="0">
                <a:solidFill>
                  <a:prstClr val="black"/>
                </a:solidFill>
                <a:latin typeface="Times New Roman" pitchFamily="18" charset="0"/>
              </a:rPr>
              <a:t>0.0000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994432" y="4229801"/>
            <a:ext cx="857927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b="1" dirty="0">
                <a:solidFill>
                  <a:prstClr val="black"/>
                </a:solidFill>
                <a:latin typeface="Times New Roman" pitchFamily="18" charset="0"/>
              </a:rPr>
              <a:t>0.000000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5C69F-8A3B-465C-AAD9-1FE0CC85C34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09/08/2017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0276-BA16-4FEC-A67E-DD18CE5CC5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7207" y="5194475"/>
            <a:ext cx="8165443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b="1" dirty="0" err="1">
                <a:solidFill>
                  <a:srgbClr val="0000FF"/>
                </a:solidFill>
                <a:latin typeface="Times New Roman" pitchFamily="18" charset="0"/>
              </a:rPr>
              <a:t>Experimental</a:t>
            </a:r>
            <a:r>
              <a:rPr lang="fr-CH" sz="1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fr-CH" sz="1400" b="1" dirty="0" err="1">
                <a:solidFill>
                  <a:srgbClr val="0000FF"/>
                </a:solidFill>
                <a:latin typeface="Times New Roman" pitchFamily="18" charset="0"/>
              </a:rPr>
              <a:t>errors</a:t>
            </a:r>
            <a:r>
              <a:rPr lang="fr-CH" sz="1400" b="1" dirty="0">
                <a:solidFill>
                  <a:srgbClr val="0000FF"/>
                </a:solidFill>
                <a:latin typeface="Times New Roman" pitchFamily="18" charset="0"/>
              </a:rPr>
              <a:t> at FCC-</a:t>
            </a:r>
            <a:r>
              <a:rPr lang="fr-CH" sz="1400" b="1" dirty="0" err="1">
                <a:solidFill>
                  <a:srgbClr val="0000FF"/>
                </a:solidFill>
                <a:latin typeface="Times New Roman" pitchFamily="18" charset="0"/>
              </a:rPr>
              <a:t>ee</a:t>
            </a:r>
            <a:r>
              <a:rPr lang="fr-CH" sz="1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fr-CH" sz="1400" b="1" dirty="0" err="1">
                <a:solidFill>
                  <a:srgbClr val="0000FF"/>
                </a:solidFill>
                <a:latin typeface="Times New Roman" pitchFamily="18" charset="0"/>
              </a:rPr>
              <a:t>will</a:t>
            </a:r>
            <a:r>
              <a:rPr lang="fr-CH" sz="1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fr-CH" sz="1400" b="1" dirty="0" err="1">
                <a:solidFill>
                  <a:srgbClr val="0000FF"/>
                </a:solidFill>
                <a:latin typeface="Times New Roman" pitchFamily="18" charset="0"/>
              </a:rPr>
              <a:t>be</a:t>
            </a:r>
            <a:r>
              <a:rPr lang="fr-CH" sz="1400" b="1" dirty="0">
                <a:solidFill>
                  <a:srgbClr val="0000FF"/>
                </a:solidFill>
                <a:latin typeface="Times New Roman" pitchFamily="18" charset="0"/>
              </a:rPr>
              <a:t> 20-100 times </a:t>
            </a:r>
            <a:r>
              <a:rPr lang="fr-CH" sz="1400" b="1" dirty="0" err="1">
                <a:solidFill>
                  <a:srgbClr val="0000FF"/>
                </a:solidFill>
                <a:latin typeface="Times New Roman" pitchFamily="18" charset="0"/>
              </a:rPr>
              <a:t>smaller</a:t>
            </a:r>
            <a:r>
              <a:rPr lang="fr-CH" sz="1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fr-CH" sz="1400" b="1" dirty="0" err="1">
                <a:solidFill>
                  <a:srgbClr val="0000FF"/>
                </a:solidFill>
                <a:latin typeface="Times New Roman" pitchFamily="18" charset="0"/>
              </a:rPr>
              <a:t>than</a:t>
            </a:r>
            <a:r>
              <a:rPr lang="fr-CH" sz="1400" b="1" dirty="0">
                <a:solidFill>
                  <a:srgbClr val="0000FF"/>
                </a:solidFill>
                <a:latin typeface="Times New Roman" pitchFamily="18" charset="0"/>
              </a:rPr>
              <a:t> the </a:t>
            </a:r>
            <a:r>
              <a:rPr lang="fr-CH" sz="1400" b="1" dirty="0" err="1">
                <a:solidFill>
                  <a:srgbClr val="0000FF"/>
                </a:solidFill>
                <a:latin typeface="Times New Roman" pitchFamily="18" charset="0"/>
              </a:rPr>
              <a:t>present</a:t>
            </a:r>
            <a:r>
              <a:rPr lang="fr-CH" sz="1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fr-CH" sz="1400" b="1" dirty="0" err="1">
                <a:solidFill>
                  <a:srgbClr val="0000FF"/>
                </a:solidFill>
                <a:latin typeface="Times New Roman" pitchFamily="18" charset="0"/>
              </a:rPr>
              <a:t>errors</a:t>
            </a:r>
            <a:r>
              <a:rPr lang="fr-CH" sz="14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b="1" dirty="0">
                <a:solidFill>
                  <a:srgbClr val="0000FF"/>
                </a:solidFill>
                <a:latin typeface="Times New Roman" pitchFamily="18" charset="0"/>
              </a:rPr>
              <a:t>BUT </a:t>
            </a:r>
            <a:r>
              <a:rPr lang="fr-CH" sz="1400" b="1" dirty="0" err="1">
                <a:solidFill>
                  <a:srgbClr val="0000FF"/>
                </a:solidFill>
                <a:latin typeface="Times New Roman" pitchFamily="18" charset="0"/>
              </a:rPr>
              <a:t>can</a:t>
            </a:r>
            <a:r>
              <a:rPr lang="fr-CH" sz="1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fr-CH" sz="1400" b="1" dirty="0" err="1">
                <a:solidFill>
                  <a:srgbClr val="0000FF"/>
                </a:solidFill>
                <a:latin typeface="Times New Roman" pitchFamily="18" charset="0"/>
              </a:rPr>
              <a:t>be</a:t>
            </a:r>
            <a:r>
              <a:rPr lang="fr-CH" sz="1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fr-CH" sz="1400" b="1" dirty="0" err="1">
                <a:solidFill>
                  <a:srgbClr val="0000FF"/>
                </a:solidFill>
                <a:latin typeface="Times New Roman" pitchFamily="18" charset="0"/>
              </a:rPr>
              <a:t>typically</a:t>
            </a:r>
            <a:r>
              <a:rPr lang="fr-CH" sz="1400" b="1" dirty="0">
                <a:solidFill>
                  <a:srgbClr val="0000FF"/>
                </a:solidFill>
                <a:latin typeface="Times New Roman" pitchFamily="18" charset="0"/>
              </a:rPr>
              <a:t> 10 -30 times </a:t>
            </a:r>
            <a:r>
              <a:rPr lang="fr-CH" sz="1400" b="1" dirty="0" err="1" smtClean="0">
                <a:solidFill>
                  <a:srgbClr val="0000FF"/>
                </a:solidFill>
                <a:latin typeface="Times New Roman" pitchFamily="18" charset="0"/>
              </a:rPr>
              <a:t>smaller</a:t>
            </a:r>
            <a:r>
              <a:rPr lang="fr-CH" sz="14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fr-CH" sz="1400" b="1" dirty="0" err="1">
                <a:solidFill>
                  <a:srgbClr val="0000FF"/>
                </a:solidFill>
                <a:latin typeface="Times New Roman" pitchFamily="18" charset="0"/>
              </a:rPr>
              <a:t>than</a:t>
            </a:r>
            <a:r>
              <a:rPr lang="fr-CH" sz="1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fr-CH" sz="1400" b="1" dirty="0" err="1">
                <a:solidFill>
                  <a:srgbClr val="0000FF"/>
                </a:solidFill>
                <a:latin typeface="Times New Roman" pitchFamily="18" charset="0"/>
              </a:rPr>
              <a:t>present</a:t>
            </a:r>
            <a:r>
              <a:rPr lang="fr-CH" sz="1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fr-CH" sz="1400" b="1" dirty="0" err="1">
                <a:solidFill>
                  <a:srgbClr val="0000FF"/>
                </a:solidFill>
                <a:latin typeface="Times New Roman" pitchFamily="18" charset="0"/>
              </a:rPr>
              <a:t>level</a:t>
            </a:r>
            <a:r>
              <a:rPr lang="fr-CH" sz="1400" b="1" dirty="0">
                <a:solidFill>
                  <a:srgbClr val="0000FF"/>
                </a:solidFill>
                <a:latin typeface="Times New Roman" pitchFamily="18" charset="0"/>
              </a:rPr>
              <a:t> of </a:t>
            </a:r>
            <a:r>
              <a:rPr lang="fr-CH" sz="1400" b="1" dirty="0" err="1">
                <a:solidFill>
                  <a:srgbClr val="0000FF"/>
                </a:solidFill>
                <a:latin typeface="Times New Roman" pitchFamily="18" charset="0"/>
              </a:rPr>
              <a:t>theory</a:t>
            </a:r>
            <a:r>
              <a:rPr lang="fr-CH" sz="1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fr-CH" sz="1400" b="1" dirty="0" err="1">
                <a:solidFill>
                  <a:srgbClr val="0000FF"/>
                </a:solidFill>
                <a:latin typeface="Times New Roman" pitchFamily="18" charset="0"/>
              </a:rPr>
              <a:t>errors</a:t>
            </a:r>
            <a:endParaRPr lang="fr-CH" sz="14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b="1" u="sng" dirty="0">
                <a:solidFill>
                  <a:srgbClr val="0000FF"/>
                </a:solidFill>
                <a:latin typeface="Times New Roman" pitchFamily="18" charset="0"/>
              </a:rPr>
              <a:t>Will </a:t>
            </a:r>
            <a:r>
              <a:rPr lang="fr-CH" sz="1400" b="1" u="sng" dirty="0" err="1">
                <a:solidFill>
                  <a:srgbClr val="0000FF"/>
                </a:solidFill>
                <a:latin typeface="Times New Roman" pitchFamily="18" charset="0"/>
              </a:rPr>
              <a:t>require</a:t>
            </a:r>
            <a:r>
              <a:rPr lang="fr-CH" sz="1400" b="1" u="sng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fr-CH" sz="1400" b="1" u="sng" dirty="0" err="1">
                <a:solidFill>
                  <a:srgbClr val="0000FF"/>
                </a:solidFill>
                <a:latin typeface="Times New Roman" pitchFamily="18" charset="0"/>
              </a:rPr>
              <a:t>significant</a:t>
            </a:r>
            <a:r>
              <a:rPr lang="fr-CH" sz="1400" b="1" u="sng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fr-CH" sz="1400" b="1" u="sng" dirty="0" err="1">
                <a:solidFill>
                  <a:srgbClr val="0000FF"/>
                </a:solidFill>
                <a:latin typeface="Times New Roman" pitchFamily="18" charset="0"/>
              </a:rPr>
              <a:t>theoretical</a:t>
            </a:r>
            <a:r>
              <a:rPr lang="fr-CH" sz="1400" b="1" u="sng" dirty="0">
                <a:solidFill>
                  <a:srgbClr val="0000FF"/>
                </a:solidFill>
                <a:latin typeface="Times New Roman" pitchFamily="18" charset="0"/>
              </a:rPr>
              <a:t> effort and </a:t>
            </a:r>
            <a:r>
              <a:rPr lang="fr-CH" sz="1400" b="1" u="sng" dirty="0" err="1">
                <a:solidFill>
                  <a:srgbClr val="0000FF"/>
                </a:solidFill>
                <a:latin typeface="Times New Roman" pitchFamily="18" charset="0"/>
              </a:rPr>
              <a:t>additional</a:t>
            </a:r>
            <a:r>
              <a:rPr lang="fr-CH" sz="1400" b="1" u="sng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fr-CH" sz="1400" b="1" u="sng" dirty="0" err="1">
                <a:solidFill>
                  <a:srgbClr val="0000FF"/>
                </a:solidFill>
                <a:latin typeface="Times New Roman" pitchFamily="18" charset="0"/>
              </a:rPr>
              <a:t>measurements</a:t>
            </a:r>
            <a:r>
              <a:rPr lang="fr-CH" sz="1400" b="1" u="sng" dirty="0">
                <a:solidFill>
                  <a:srgbClr val="0000FF"/>
                </a:solidFill>
                <a:latin typeface="Times New Roman" pitchFamily="18" charset="0"/>
              </a:rPr>
              <a:t>!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14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b="1" dirty="0">
                <a:solidFill>
                  <a:prstClr val="black"/>
                </a:solidFill>
                <a:latin typeface="Times New Roman" pitchFamily="18" charset="0"/>
              </a:rPr>
              <a:t>Radiative correction </a:t>
            </a:r>
            <a:r>
              <a:rPr lang="fr-CH" sz="1400" b="1" dirty="0" smtClean="0">
                <a:solidFill>
                  <a:prstClr val="black"/>
                </a:solidFill>
                <a:latin typeface="Times New Roman" pitchFamily="18" charset="0"/>
              </a:rPr>
              <a:t>: </a:t>
            </a:r>
            <a:r>
              <a:rPr lang="fr-CH" sz="1400" b="1" dirty="0" err="1" smtClean="0">
                <a:solidFill>
                  <a:prstClr val="black"/>
                </a:solidFill>
                <a:latin typeface="Times New Roman" pitchFamily="18" charset="0"/>
              </a:rPr>
              <a:t>need</a:t>
            </a:r>
            <a:r>
              <a:rPr lang="fr-CH" sz="1400" b="1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fr-CH" sz="1400" b="1" dirty="0">
                <a:solidFill>
                  <a:prstClr val="black"/>
                </a:solidFill>
                <a:latin typeface="Times New Roman" pitchFamily="18" charset="0"/>
              </a:rPr>
              <a:t>for 3 </a:t>
            </a:r>
            <a:r>
              <a:rPr lang="fr-CH" sz="1400" b="1" dirty="0" err="1">
                <a:solidFill>
                  <a:prstClr val="black"/>
                </a:solidFill>
                <a:latin typeface="Times New Roman" pitchFamily="18" charset="0"/>
              </a:rPr>
              <a:t>loop</a:t>
            </a:r>
            <a:r>
              <a:rPr lang="fr-CH" sz="14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fr-CH" sz="1400" b="1" dirty="0" err="1">
                <a:solidFill>
                  <a:prstClr val="black"/>
                </a:solidFill>
                <a:latin typeface="Times New Roman" pitchFamily="18" charset="0"/>
              </a:rPr>
              <a:t>calculations</a:t>
            </a:r>
            <a:r>
              <a:rPr lang="fr-CH" sz="1400" b="1" dirty="0">
                <a:solidFill>
                  <a:prstClr val="black"/>
                </a:solidFill>
                <a:latin typeface="Times New Roman" pitchFamily="18" charset="0"/>
              </a:rPr>
              <a:t> for the future!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sz="1400" b="1" u="sng" dirty="0" err="1">
                <a:solidFill>
                  <a:prstClr val="black"/>
                </a:solidFill>
                <a:latin typeface="Times New Roman" pitchFamily="18" charset="0"/>
              </a:rPr>
              <a:t>Suggest</a:t>
            </a:r>
            <a:r>
              <a:rPr lang="fr-CH" sz="1400" b="1" u="sng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fr-CH" sz="1400" b="1" u="sng" dirty="0" err="1">
                <a:solidFill>
                  <a:prstClr val="black"/>
                </a:solidFill>
                <a:latin typeface="Times New Roman" pitchFamily="18" charset="0"/>
              </a:rPr>
              <a:t>including</a:t>
            </a:r>
            <a:r>
              <a:rPr lang="fr-CH" sz="1400" b="1" u="sng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fr-CH" sz="1400" b="1" u="sng" dirty="0" err="1">
                <a:solidFill>
                  <a:prstClr val="black"/>
                </a:solidFill>
                <a:latin typeface="Times New Roman" pitchFamily="18" charset="0"/>
              </a:rPr>
              <a:t>manpower</a:t>
            </a:r>
            <a:r>
              <a:rPr lang="fr-CH" sz="1400" b="1" u="sng" dirty="0">
                <a:solidFill>
                  <a:prstClr val="black"/>
                </a:solidFill>
                <a:latin typeface="Times New Roman" pitchFamily="18" charset="0"/>
              </a:rPr>
              <a:t> for </a:t>
            </a:r>
            <a:r>
              <a:rPr lang="fr-CH" sz="1400" b="1" u="sng" dirty="0" err="1">
                <a:solidFill>
                  <a:prstClr val="black"/>
                </a:solidFill>
                <a:latin typeface="Times New Roman" pitchFamily="18" charset="0"/>
              </a:rPr>
              <a:t>theoretical</a:t>
            </a:r>
            <a:r>
              <a:rPr lang="fr-CH" sz="1400" b="1" u="sng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fr-CH" sz="1400" b="1" u="sng" dirty="0" err="1">
                <a:solidFill>
                  <a:prstClr val="black"/>
                </a:solidFill>
                <a:latin typeface="Times New Roman" pitchFamily="18" charset="0"/>
              </a:rPr>
              <a:t>calculations</a:t>
            </a:r>
            <a:r>
              <a:rPr lang="fr-CH" sz="1400" b="1" u="sng" dirty="0">
                <a:solidFill>
                  <a:prstClr val="black"/>
                </a:solidFill>
                <a:latin typeface="Times New Roman" pitchFamily="18" charset="0"/>
              </a:rPr>
              <a:t> in the </a:t>
            </a:r>
            <a:r>
              <a:rPr lang="fr-CH" sz="1400" b="1" u="sng" dirty="0" err="1">
                <a:solidFill>
                  <a:prstClr val="black"/>
                </a:solidFill>
                <a:latin typeface="Times New Roman" pitchFamily="18" charset="0"/>
              </a:rPr>
              <a:t>project</a:t>
            </a:r>
            <a:r>
              <a:rPr lang="fr-CH" sz="1400" b="1" u="sng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fr-CH" sz="1400" b="1" u="sng" dirty="0" err="1">
                <a:solidFill>
                  <a:prstClr val="black"/>
                </a:solidFill>
                <a:latin typeface="Times New Roman" pitchFamily="18" charset="0"/>
              </a:rPr>
              <a:t>cost</a:t>
            </a:r>
            <a:r>
              <a:rPr lang="fr-CH" sz="1400" b="1" u="sng" dirty="0">
                <a:solidFill>
                  <a:prstClr val="black"/>
                </a:solidFill>
                <a:latin typeface="Times New Roman" pitchFamily="18" charset="0"/>
              </a:rPr>
              <a:t>.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1588593" y="969196"/>
            <a:ext cx="5197982" cy="17304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658867" y="3244906"/>
            <a:ext cx="2788363" cy="268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1400" b="1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811267" y="4724394"/>
            <a:ext cx="2788363" cy="268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1400" b="1">
              <a:solidFill>
                <a:prstClr val="white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46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30" grpId="0" animBg="1"/>
      <p:bldP spid="31" grpId="0" animBg="1"/>
      <p:bldP spid="3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AC9FB-ECF7-4342-BE3D-5CB9614711D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09/08/2017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850" y="548680"/>
            <a:ext cx="8242300" cy="606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14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FFF40-136A-40B5-9C97-E11723F6334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09/08/2017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550" y="454025"/>
            <a:ext cx="8216900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40152" y="6525344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i="1" dirty="0" err="1" smtClean="0">
                <a:solidFill>
                  <a:srgbClr val="00B050"/>
                </a:solidFill>
              </a:rPr>
              <a:t>McCullough</a:t>
            </a:r>
            <a:endParaRPr lang="en-GB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82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D3D43-E67D-4EC7-9EAB-F5F9F504A88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09/08/2017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02640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079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EA7DF-98FF-436D-93F1-8A5DE0F9D71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09/08/2017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625" y="431800"/>
            <a:ext cx="8032750" cy="59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40152" y="6525344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i="1" dirty="0" err="1" smtClean="0">
                <a:solidFill>
                  <a:srgbClr val="00B050"/>
                </a:solidFill>
              </a:rPr>
              <a:t>McCullough</a:t>
            </a:r>
            <a:endParaRPr lang="en-GB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3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5496" y="6236889"/>
            <a:ext cx="4603918" cy="40011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b="1" dirty="0" smtClean="0">
                <a:solidFill>
                  <a:srgbClr val="0C377B"/>
                </a:solidFill>
              </a:rPr>
              <a:t>2 main IPs in A, G for both </a:t>
            </a:r>
            <a:r>
              <a:rPr lang="en-GB" sz="2000" b="1" dirty="0" smtClean="0">
                <a:solidFill>
                  <a:srgbClr val="0C377B"/>
                </a:solidFill>
              </a:rPr>
              <a:t>machines</a:t>
            </a:r>
            <a:endParaRPr lang="en-GB" sz="2000" b="1" dirty="0">
              <a:solidFill>
                <a:srgbClr val="0C377B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common layouts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for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hh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&amp;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1" name="Group 90"/>
          <p:cNvGrpSpPr/>
          <p:nvPr/>
        </p:nvGrpSpPr>
        <p:grpSpPr>
          <a:xfrm>
            <a:off x="4593438" y="991819"/>
            <a:ext cx="4659082" cy="4579498"/>
            <a:chOff x="5001062" y="2379766"/>
            <a:chExt cx="6732389" cy="6733660"/>
          </a:xfrm>
        </p:grpSpPr>
        <p:grpSp>
          <p:nvGrpSpPr>
            <p:cNvPr id="92" name="Group 241"/>
            <p:cNvGrpSpPr>
              <a:grpSpLocks noChangeAspect="1"/>
            </p:cNvGrpSpPr>
            <p:nvPr/>
          </p:nvGrpSpPr>
          <p:grpSpPr>
            <a:xfrm>
              <a:off x="5359744" y="2866186"/>
              <a:ext cx="6373707" cy="6192926"/>
              <a:chOff x="0" y="0"/>
              <a:chExt cx="8399202" cy="8160970"/>
            </a:xfrm>
          </p:grpSpPr>
          <p:grpSp>
            <p:nvGrpSpPr>
              <p:cNvPr id="119" name="Group 213"/>
              <p:cNvGrpSpPr/>
              <p:nvPr/>
            </p:nvGrpSpPr>
            <p:grpSpPr>
              <a:xfrm>
                <a:off x="0" y="-1"/>
                <a:ext cx="4200582" cy="8160972"/>
                <a:chOff x="0" y="0"/>
                <a:chExt cx="4200581" cy="8160970"/>
              </a:xfrm>
            </p:grpSpPr>
            <p:sp>
              <p:nvSpPr>
                <p:cNvPr id="147" name="Shape 187"/>
                <p:cNvSpPr/>
                <p:nvPr/>
              </p:nvSpPr>
              <p:spPr>
                <a:xfrm flipV="1">
                  <a:off x="217840" y="3508400"/>
                  <a:ext cx="115201" cy="349114"/>
                </a:xfrm>
                <a:prstGeom prst="line">
                  <a:avLst/>
                </a:prstGeom>
                <a:noFill/>
                <a:ln w="25400" cap="flat">
                  <a:solidFill>
                    <a:srgbClr val="0433FF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250"/>
                </a:p>
              </p:txBody>
            </p:sp>
            <p:sp>
              <p:nvSpPr>
                <p:cNvPr id="148" name="Shape 188"/>
                <p:cNvSpPr/>
                <p:nvPr/>
              </p:nvSpPr>
              <p:spPr>
                <a:xfrm>
                  <a:off x="217840" y="4291872"/>
                  <a:ext cx="115201" cy="349114"/>
                </a:xfrm>
                <a:prstGeom prst="line">
                  <a:avLst/>
                </a:prstGeom>
                <a:noFill/>
                <a:ln w="25400" cap="flat">
                  <a:solidFill>
                    <a:srgbClr val="FF27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250"/>
                </a:p>
              </p:txBody>
            </p:sp>
            <p:grpSp>
              <p:nvGrpSpPr>
                <p:cNvPr id="149" name="Group 199"/>
                <p:cNvGrpSpPr/>
                <p:nvPr/>
              </p:nvGrpSpPr>
              <p:grpSpPr>
                <a:xfrm>
                  <a:off x="217077" y="-1"/>
                  <a:ext cx="3983505" cy="3525471"/>
                  <a:chOff x="0" y="0"/>
                  <a:chExt cx="3983504" cy="3525469"/>
                </a:xfrm>
              </p:grpSpPr>
              <p:grpSp>
                <p:nvGrpSpPr>
                  <p:cNvPr id="163" name="Group 192"/>
                  <p:cNvGrpSpPr/>
                  <p:nvPr/>
                </p:nvGrpSpPr>
                <p:grpSpPr>
                  <a:xfrm>
                    <a:off x="0" y="315920"/>
                    <a:ext cx="2339442" cy="3209550"/>
                    <a:chOff x="0" y="0"/>
                    <a:chExt cx="2339441" cy="3209549"/>
                  </a:xfrm>
                </p:grpSpPr>
                <p:sp>
                  <p:nvSpPr>
                    <p:cNvPr id="170" name="Shape 189"/>
                    <p:cNvSpPr/>
                    <p:nvPr/>
                  </p:nvSpPr>
                  <p:spPr>
                    <a:xfrm>
                      <a:off x="0" y="870001"/>
                      <a:ext cx="1041543" cy="233954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cubicBezTo>
                            <a:pt x="206" y="19380"/>
                            <a:pt x="869" y="17174"/>
                            <a:pt x="1983" y="15008"/>
                          </a:cubicBezTo>
                          <a:cubicBezTo>
                            <a:pt x="3148" y="12744"/>
                            <a:pt x="4801" y="10532"/>
                            <a:pt x="7097" y="8445"/>
                          </a:cubicBezTo>
                          <a:cubicBezTo>
                            <a:pt x="9125" y="6602"/>
                            <a:pt x="11638" y="4873"/>
                            <a:pt x="14547" y="3281"/>
                          </a:cubicBezTo>
                          <a:cubicBezTo>
                            <a:pt x="16697" y="2105"/>
                            <a:pt x="19055" y="1008"/>
                            <a:pt x="21600" y="0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FF27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>
                        <a:defRPr sz="32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 sz="2250"/>
                    </a:p>
                  </p:txBody>
                </p:sp>
                <p:sp>
                  <p:nvSpPr>
                    <p:cNvPr id="171" name="Shape 190"/>
                    <p:cNvSpPr/>
                    <p:nvPr/>
                  </p:nvSpPr>
                  <p:spPr>
                    <a:xfrm>
                      <a:off x="1314709" y="0"/>
                      <a:ext cx="1024733" cy="63122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cubicBezTo>
                            <a:pt x="2424" y="18137"/>
                            <a:pt x="4982" y="14932"/>
                            <a:pt x="7660" y="12004"/>
                          </a:cubicBezTo>
                          <a:cubicBezTo>
                            <a:pt x="12034" y="7220"/>
                            <a:pt x="16707" y="3197"/>
                            <a:pt x="21600" y="0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FF27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>
                        <a:defRPr sz="32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 sz="2250"/>
                    </a:p>
                  </p:txBody>
                </p:sp>
                <p:sp>
                  <p:nvSpPr>
                    <p:cNvPr id="172" name="Shape 191"/>
                    <p:cNvSpPr/>
                    <p:nvPr/>
                  </p:nvSpPr>
                  <p:spPr>
                    <a:xfrm flipV="1">
                      <a:off x="1034004" y="620297"/>
                      <a:ext cx="292697" cy="257129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41414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>
                        <a:defRPr sz="32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 sz="2250"/>
                    </a:p>
                  </p:txBody>
                </p:sp>
              </p:grpSp>
              <p:sp>
                <p:nvSpPr>
                  <p:cNvPr id="164" name="Shape 193"/>
                  <p:cNvSpPr/>
                  <p:nvPr/>
                </p:nvSpPr>
                <p:spPr>
                  <a:xfrm>
                    <a:off x="2333871" y="-1"/>
                    <a:ext cx="1649634" cy="31300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330" extrusionOk="0">
                        <a:moveTo>
                          <a:pt x="21600" y="3710"/>
                        </a:moveTo>
                        <a:cubicBezTo>
                          <a:pt x="20266" y="1626"/>
                          <a:pt x="18887" y="410"/>
                          <a:pt x="17496" y="89"/>
                        </a:cubicBezTo>
                        <a:cubicBezTo>
                          <a:pt x="15941" y="-270"/>
                          <a:pt x="14388" y="490"/>
                          <a:pt x="12851" y="1741"/>
                        </a:cubicBezTo>
                        <a:cubicBezTo>
                          <a:pt x="11335" y="2975"/>
                          <a:pt x="9835" y="4685"/>
                          <a:pt x="8352" y="6721"/>
                        </a:cubicBezTo>
                        <a:cubicBezTo>
                          <a:pt x="6832" y="8806"/>
                          <a:pt x="5330" y="11230"/>
                          <a:pt x="3843" y="13885"/>
                        </a:cubicBezTo>
                        <a:cubicBezTo>
                          <a:pt x="2550" y="16194"/>
                          <a:pt x="1268" y="18676"/>
                          <a:pt x="0" y="2133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65" name="Shape 194"/>
                  <p:cNvSpPr/>
                  <p:nvPr/>
                </p:nvSpPr>
                <p:spPr>
                  <a:xfrm>
                    <a:off x="107559" y="1256129"/>
                    <a:ext cx="1010288" cy="22693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06" y="19380"/>
                          <a:pt x="869" y="17174"/>
                          <a:pt x="1983" y="15008"/>
                        </a:cubicBezTo>
                        <a:cubicBezTo>
                          <a:pt x="3148" y="12744"/>
                          <a:pt x="4801" y="10532"/>
                          <a:pt x="7097" y="8445"/>
                        </a:cubicBezTo>
                        <a:cubicBezTo>
                          <a:pt x="9125" y="6602"/>
                          <a:pt x="11638" y="4873"/>
                          <a:pt x="14547" y="3281"/>
                        </a:cubicBezTo>
                        <a:cubicBezTo>
                          <a:pt x="16697" y="2105"/>
                          <a:pt x="19055" y="1008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66" name="Shape 195"/>
                  <p:cNvSpPr/>
                  <p:nvPr/>
                </p:nvSpPr>
                <p:spPr>
                  <a:xfrm>
                    <a:off x="1382815" y="412235"/>
                    <a:ext cx="993982" cy="6122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424" y="18137"/>
                          <a:pt x="4982" y="14932"/>
                          <a:pt x="7660" y="12004"/>
                        </a:cubicBezTo>
                        <a:cubicBezTo>
                          <a:pt x="12034" y="7220"/>
                          <a:pt x="16707" y="319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67" name="Shape 196"/>
                  <p:cNvSpPr/>
                  <p:nvPr/>
                </p:nvSpPr>
                <p:spPr>
                  <a:xfrm flipV="1">
                    <a:off x="1110534" y="1013918"/>
                    <a:ext cx="283914" cy="249413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414141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68" name="Shape 197"/>
                  <p:cNvSpPr/>
                  <p:nvPr/>
                </p:nvSpPr>
                <p:spPr>
                  <a:xfrm rot="10800000" flipH="1">
                    <a:off x="2371040" y="50338"/>
                    <a:ext cx="1600394" cy="3597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21600"/>
                        </a:moveTo>
                        <a:cubicBezTo>
                          <a:pt x="20202" y="20511"/>
                          <a:pt x="18803" y="19473"/>
                          <a:pt x="17401" y="18484"/>
                        </a:cubicBezTo>
                        <a:cubicBezTo>
                          <a:pt x="15768" y="17332"/>
                          <a:pt x="14133" y="16248"/>
                          <a:pt x="12507" y="14921"/>
                        </a:cubicBezTo>
                        <a:cubicBezTo>
                          <a:pt x="11109" y="13781"/>
                          <a:pt x="9719" y="12461"/>
                          <a:pt x="8331" y="11105"/>
                        </a:cubicBezTo>
                        <a:cubicBezTo>
                          <a:pt x="7048" y="9852"/>
                          <a:pt x="5766" y="8566"/>
                          <a:pt x="4501" y="6989"/>
                        </a:cubicBezTo>
                        <a:cubicBezTo>
                          <a:pt x="2968" y="5078"/>
                          <a:pt x="1465" y="2744"/>
                          <a:pt x="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69" name="Shape 198"/>
                  <p:cNvSpPr/>
                  <p:nvPr/>
                </p:nvSpPr>
                <p:spPr>
                  <a:xfrm>
                    <a:off x="2570641" y="171978"/>
                    <a:ext cx="1409734" cy="16360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523" y="15566"/>
                          <a:pt x="5091" y="11065"/>
                          <a:pt x="7687" y="8131"/>
                        </a:cubicBezTo>
                        <a:cubicBezTo>
                          <a:pt x="9741" y="5810"/>
                          <a:pt x="11807" y="4475"/>
                          <a:pt x="13874" y="3337"/>
                        </a:cubicBezTo>
                        <a:cubicBezTo>
                          <a:pt x="16447" y="1919"/>
                          <a:pt x="19023" y="80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07D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</p:grpSp>
            <p:grpSp>
              <p:nvGrpSpPr>
                <p:cNvPr id="150" name="Group 209"/>
                <p:cNvGrpSpPr/>
                <p:nvPr/>
              </p:nvGrpSpPr>
              <p:grpSpPr>
                <a:xfrm>
                  <a:off x="217077" y="4635500"/>
                  <a:ext cx="3983505" cy="3525470"/>
                  <a:chOff x="0" y="0"/>
                  <a:chExt cx="3983504" cy="3525469"/>
                </a:xfrm>
              </p:grpSpPr>
              <p:sp>
                <p:nvSpPr>
                  <p:cNvPr id="154" name="Shape 200"/>
                  <p:cNvSpPr/>
                  <p:nvPr/>
                </p:nvSpPr>
                <p:spPr>
                  <a:xfrm rot="10800000" flipH="1">
                    <a:off x="0" y="0"/>
                    <a:ext cx="1041543" cy="23395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06" y="19380"/>
                          <a:pt x="869" y="17174"/>
                          <a:pt x="1983" y="15008"/>
                        </a:cubicBezTo>
                        <a:cubicBezTo>
                          <a:pt x="3148" y="12744"/>
                          <a:pt x="4801" y="10532"/>
                          <a:pt x="7097" y="8445"/>
                        </a:cubicBezTo>
                        <a:cubicBezTo>
                          <a:pt x="9125" y="6602"/>
                          <a:pt x="11638" y="4873"/>
                          <a:pt x="14547" y="3281"/>
                        </a:cubicBezTo>
                        <a:cubicBezTo>
                          <a:pt x="16697" y="2105"/>
                          <a:pt x="19055" y="1008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55" name="Shape 201"/>
                  <p:cNvSpPr/>
                  <p:nvPr/>
                </p:nvSpPr>
                <p:spPr>
                  <a:xfrm rot="10800000" flipH="1">
                    <a:off x="1314709" y="2578327"/>
                    <a:ext cx="1024733" cy="6312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424" y="18137"/>
                          <a:pt x="4982" y="14932"/>
                          <a:pt x="7660" y="12004"/>
                        </a:cubicBezTo>
                        <a:cubicBezTo>
                          <a:pt x="12034" y="7220"/>
                          <a:pt x="16707" y="319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56" name="Shape 202"/>
                  <p:cNvSpPr/>
                  <p:nvPr/>
                </p:nvSpPr>
                <p:spPr>
                  <a:xfrm>
                    <a:off x="1034004" y="2332123"/>
                    <a:ext cx="292697" cy="257129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414141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57" name="Shape 203"/>
                  <p:cNvSpPr/>
                  <p:nvPr/>
                </p:nvSpPr>
                <p:spPr>
                  <a:xfrm rot="10800000" flipH="1">
                    <a:off x="2333871" y="3212464"/>
                    <a:ext cx="1649634" cy="31300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330" extrusionOk="0">
                        <a:moveTo>
                          <a:pt x="21600" y="3710"/>
                        </a:moveTo>
                        <a:cubicBezTo>
                          <a:pt x="20266" y="1626"/>
                          <a:pt x="18887" y="410"/>
                          <a:pt x="17496" y="89"/>
                        </a:cubicBezTo>
                        <a:cubicBezTo>
                          <a:pt x="15941" y="-270"/>
                          <a:pt x="14388" y="490"/>
                          <a:pt x="12851" y="1741"/>
                        </a:cubicBezTo>
                        <a:cubicBezTo>
                          <a:pt x="11335" y="2975"/>
                          <a:pt x="9835" y="4685"/>
                          <a:pt x="8352" y="6721"/>
                        </a:cubicBezTo>
                        <a:cubicBezTo>
                          <a:pt x="6832" y="8806"/>
                          <a:pt x="5330" y="11230"/>
                          <a:pt x="3843" y="13885"/>
                        </a:cubicBezTo>
                        <a:cubicBezTo>
                          <a:pt x="2550" y="16194"/>
                          <a:pt x="1268" y="18676"/>
                          <a:pt x="0" y="2133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58" name="Shape 204"/>
                  <p:cNvSpPr/>
                  <p:nvPr/>
                </p:nvSpPr>
                <p:spPr>
                  <a:xfrm rot="10800000" flipH="1">
                    <a:off x="107559" y="0"/>
                    <a:ext cx="1010288" cy="22693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06" y="19380"/>
                          <a:pt x="869" y="17174"/>
                          <a:pt x="1983" y="15008"/>
                        </a:cubicBezTo>
                        <a:cubicBezTo>
                          <a:pt x="3148" y="12744"/>
                          <a:pt x="4801" y="10532"/>
                          <a:pt x="7097" y="8445"/>
                        </a:cubicBezTo>
                        <a:cubicBezTo>
                          <a:pt x="9125" y="6602"/>
                          <a:pt x="11638" y="4873"/>
                          <a:pt x="14547" y="3281"/>
                        </a:cubicBezTo>
                        <a:cubicBezTo>
                          <a:pt x="16697" y="2105"/>
                          <a:pt x="19055" y="1008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59" name="Shape 205"/>
                  <p:cNvSpPr/>
                  <p:nvPr/>
                </p:nvSpPr>
                <p:spPr>
                  <a:xfrm rot="10800000" flipH="1">
                    <a:off x="1382815" y="2500955"/>
                    <a:ext cx="993982" cy="6122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424" y="18137"/>
                          <a:pt x="4982" y="14932"/>
                          <a:pt x="7660" y="12004"/>
                        </a:cubicBezTo>
                        <a:cubicBezTo>
                          <a:pt x="12034" y="7220"/>
                          <a:pt x="16707" y="319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60" name="Shape 206"/>
                  <p:cNvSpPr/>
                  <p:nvPr/>
                </p:nvSpPr>
                <p:spPr>
                  <a:xfrm>
                    <a:off x="1110534" y="2262139"/>
                    <a:ext cx="283914" cy="249413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414141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61" name="Shape 207"/>
                  <p:cNvSpPr/>
                  <p:nvPr/>
                </p:nvSpPr>
                <p:spPr>
                  <a:xfrm>
                    <a:off x="2371040" y="3115358"/>
                    <a:ext cx="1600394" cy="3597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21600"/>
                        </a:moveTo>
                        <a:cubicBezTo>
                          <a:pt x="20202" y="20511"/>
                          <a:pt x="18803" y="19473"/>
                          <a:pt x="17401" y="18484"/>
                        </a:cubicBezTo>
                        <a:cubicBezTo>
                          <a:pt x="15768" y="17332"/>
                          <a:pt x="14133" y="16248"/>
                          <a:pt x="12507" y="14921"/>
                        </a:cubicBezTo>
                        <a:cubicBezTo>
                          <a:pt x="11109" y="13781"/>
                          <a:pt x="9719" y="12461"/>
                          <a:pt x="8331" y="11105"/>
                        </a:cubicBezTo>
                        <a:cubicBezTo>
                          <a:pt x="7048" y="9852"/>
                          <a:pt x="5766" y="8566"/>
                          <a:pt x="4501" y="6989"/>
                        </a:cubicBezTo>
                        <a:cubicBezTo>
                          <a:pt x="2968" y="5078"/>
                          <a:pt x="1465" y="2744"/>
                          <a:pt x="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62" name="Shape 208"/>
                  <p:cNvSpPr/>
                  <p:nvPr/>
                </p:nvSpPr>
                <p:spPr>
                  <a:xfrm rot="10800000" flipH="1">
                    <a:off x="2570641" y="3189891"/>
                    <a:ext cx="1409734" cy="16360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523" y="15566"/>
                          <a:pt x="5091" y="11065"/>
                          <a:pt x="7687" y="8131"/>
                        </a:cubicBezTo>
                        <a:cubicBezTo>
                          <a:pt x="9741" y="5810"/>
                          <a:pt x="11807" y="4475"/>
                          <a:pt x="13874" y="3337"/>
                        </a:cubicBezTo>
                        <a:cubicBezTo>
                          <a:pt x="16447" y="1919"/>
                          <a:pt x="19023" y="80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07D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</p:grpSp>
            <p:sp>
              <p:nvSpPr>
                <p:cNvPr id="151" name="Shape 210"/>
                <p:cNvSpPr/>
                <p:nvPr/>
              </p:nvSpPr>
              <p:spPr>
                <a:xfrm>
                  <a:off x="0" y="3844423"/>
                  <a:ext cx="404376" cy="472124"/>
                </a:xfrm>
                <a:prstGeom prst="rect">
                  <a:avLst/>
                </a:prstGeom>
                <a:blipFill rotWithShape="1"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FFFFFF"/>
                      </a:solidFill>
                      <a:effectLst>
                        <a:outerShdw blurRad="25400" dist="33948" dir="2700000" rotWithShape="0">
                          <a:srgbClr val="3B3936"/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250"/>
                </a:p>
              </p:txBody>
            </p:sp>
            <p:sp>
              <p:nvSpPr>
                <p:cNvPr id="152" name="Shape 211"/>
                <p:cNvSpPr/>
                <p:nvPr/>
              </p:nvSpPr>
              <p:spPr>
                <a:xfrm>
                  <a:off x="217840" y="3512819"/>
                  <a:ext cx="3260" cy="344256"/>
                </a:xfrm>
                <a:prstGeom prst="line">
                  <a:avLst/>
                </a:prstGeom>
                <a:noFill/>
                <a:ln w="25400" cap="flat">
                  <a:solidFill>
                    <a:srgbClr val="FF27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250"/>
                </a:p>
              </p:txBody>
            </p:sp>
            <p:sp>
              <p:nvSpPr>
                <p:cNvPr id="153" name="Shape 212"/>
                <p:cNvSpPr/>
                <p:nvPr/>
              </p:nvSpPr>
              <p:spPr>
                <a:xfrm flipV="1">
                  <a:off x="217840" y="4291752"/>
                  <a:ext cx="3260" cy="344256"/>
                </a:xfrm>
                <a:prstGeom prst="line">
                  <a:avLst/>
                </a:prstGeom>
                <a:noFill/>
                <a:ln w="25400" cap="flat">
                  <a:solidFill>
                    <a:srgbClr val="0433FF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250"/>
                </a:p>
              </p:txBody>
            </p:sp>
          </p:grpSp>
          <p:grpSp>
            <p:nvGrpSpPr>
              <p:cNvPr id="120" name="Group 240"/>
              <p:cNvGrpSpPr/>
              <p:nvPr/>
            </p:nvGrpSpPr>
            <p:grpSpPr>
              <a:xfrm rot="10800000">
                <a:off x="4198620" y="-1"/>
                <a:ext cx="4200583" cy="8160972"/>
                <a:chOff x="0" y="0"/>
                <a:chExt cx="4200581" cy="8160970"/>
              </a:xfrm>
            </p:grpSpPr>
            <p:sp>
              <p:nvSpPr>
                <p:cNvPr id="121" name="Shape 214"/>
                <p:cNvSpPr/>
                <p:nvPr/>
              </p:nvSpPr>
              <p:spPr>
                <a:xfrm flipV="1">
                  <a:off x="217840" y="3508400"/>
                  <a:ext cx="115201" cy="349114"/>
                </a:xfrm>
                <a:prstGeom prst="line">
                  <a:avLst/>
                </a:prstGeom>
                <a:noFill/>
                <a:ln w="25400" cap="flat">
                  <a:solidFill>
                    <a:srgbClr val="0433FF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250"/>
                </a:p>
              </p:txBody>
            </p:sp>
            <p:sp>
              <p:nvSpPr>
                <p:cNvPr id="122" name="Shape 215"/>
                <p:cNvSpPr/>
                <p:nvPr/>
              </p:nvSpPr>
              <p:spPr>
                <a:xfrm>
                  <a:off x="217840" y="4291872"/>
                  <a:ext cx="115201" cy="349114"/>
                </a:xfrm>
                <a:prstGeom prst="line">
                  <a:avLst/>
                </a:prstGeom>
                <a:noFill/>
                <a:ln w="25400" cap="flat">
                  <a:solidFill>
                    <a:srgbClr val="FF27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250"/>
                </a:p>
              </p:txBody>
            </p:sp>
            <p:grpSp>
              <p:nvGrpSpPr>
                <p:cNvPr id="123" name="Group 226"/>
                <p:cNvGrpSpPr/>
                <p:nvPr/>
              </p:nvGrpSpPr>
              <p:grpSpPr>
                <a:xfrm>
                  <a:off x="217077" y="-1"/>
                  <a:ext cx="3983505" cy="3525471"/>
                  <a:chOff x="0" y="0"/>
                  <a:chExt cx="3983504" cy="3525469"/>
                </a:xfrm>
              </p:grpSpPr>
              <p:grpSp>
                <p:nvGrpSpPr>
                  <p:cNvPr id="137" name="Group 219"/>
                  <p:cNvGrpSpPr/>
                  <p:nvPr/>
                </p:nvGrpSpPr>
                <p:grpSpPr>
                  <a:xfrm>
                    <a:off x="0" y="315920"/>
                    <a:ext cx="2339442" cy="3209550"/>
                    <a:chOff x="0" y="0"/>
                    <a:chExt cx="2339441" cy="3209549"/>
                  </a:xfrm>
                </p:grpSpPr>
                <p:sp>
                  <p:nvSpPr>
                    <p:cNvPr id="144" name="Shape 216"/>
                    <p:cNvSpPr/>
                    <p:nvPr/>
                  </p:nvSpPr>
                  <p:spPr>
                    <a:xfrm>
                      <a:off x="0" y="870001"/>
                      <a:ext cx="1041543" cy="233954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cubicBezTo>
                            <a:pt x="206" y="19380"/>
                            <a:pt x="869" y="17174"/>
                            <a:pt x="1983" y="15008"/>
                          </a:cubicBezTo>
                          <a:cubicBezTo>
                            <a:pt x="3148" y="12744"/>
                            <a:pt x="4801" y="10532"/>
                            <a:pt x="7097" y="8445"/>
                          </a:cubicBezTo>
                          <a:cubicBezTo>
                            <a:pt x="9125" y="6602"/>
                            <a:pt x="11638" y="4873"/>
                            <a:pt x="14547" y="3281"/>
                          </a:cubicBezTo>
                          <a:cubicBezTo>
                            <a:pt x="16697" y="2105"/>
                            <a:pt x="19055" y="1008"/>
                            <a:pt x="21600" y="0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FF27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>
                        <a:defRPr sz="32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 sz="2250"/>
                    </a:p>
                  </p:txBody>
                </p:sp>
                <p:sp>
                  <p:nvSpPr>
                    <p:cNvPr id="145" name="Shape 217"/>
                    <p:cNvSpPr/>
                    <p:nvPr/>
                  </p:nvSpPr>
                  <p:spPr>
                    <a:xfrm>
                      <a:off x="1314709" y="0"/>
                      <a:ext cx="1024733" cy="63122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cubicBezTo>
                            <a:pt x="2424" y="18137"/>
                            <a:pt x="4982" y="14932"/>
                            <a:pt x="7660" y="12004"/>
                          </a:cubicBezTo>
                          <a:cubicBezTo>
                            <a:pt x="12034" y="7220"/>
                            <a:pt x="16707" y="3197"/>
                            <a:pt x="21600" y="0"/>
                          </a:cubicBezTo>
                        </a:path>
                      </a:pathLst>
                    </a:custGeom>
                    <a:noFill/>
                    <a:ln w="25400" cap="flat">
                      <a:solidFill>
                        <a:srgbClr val="FF27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>
                        <a:defRPr sz="32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 sz="2250"/>
                    </a:p>
                  </p:txBody>
                </p:sp>
                <p:sp>
                  <p:nvSpPr>
                    <p:cNvPr id="146" name="Shape 218"/>
                    <p:cNvSpPr/>
                    <p:nvPr/>
                  </p:nvSpPr>
                  <p:spPr>
                    <a:xfrm flipV="1">
                      <a:off x="1034004" y="620297"/>
                      <a:ext cx="292697" cy="257129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414141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35719" tIns="35719" rIns="35719" bIns="35719" numCol="1" anchor="ctr">
                      <a:noAutofit/>
                    </a:bodyPr>
                    <a:lstStyle/>
                    <a:p>
                      <a:pPr>
                        <a:defRPr sz="32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endParaRPr sz="2250"/>
                    </a:p>
                  </p:txBody>
                </p:sp>
              </p:grpSp>
              <p:sp>
                <p:nvSpPr>
                  <p:cNvPr id="138" name="Shape 220"/>
                  <p:cNvSpPr/>
                  <p:nvPr/>
                </p:nvSpPr>
                <p:spPr>
                  <a:xfrm>
                    <a:off x="2333871" y="-1"/>
                    <a:ext cx="1649634" cy="31300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330" extrusionOk="0">
                        <a:moveTo>
                          <a:pt x="21600" y="3710"/>
                        </a:moveTo>
                        <a:cubicBezTo>
                          <a:pt x="20266" y="1626"/>
                          <a:pt x="18887" y="410"/>
                          <a:pt x="17496" y="89"/>
                        </a:cubicBezTo>
                        <a:cubicBezTo>
                          <a:pt x="15941" y="-270"/>
                          <a:pt x="14388" y="490"/>
                          <a:pt x="12851" y="1741"/>
                        </a:cubicBezTo>
                        <a:cubicBezTo>
                          <a:pt x="11335" y="2975"/>
                          <a:pt x="9835" y="4685"/>
                          <a:pt x="8352" y="6721"/>
                        </a:cubicBezTo>
                        <a:cubicBezTo>
                          <a:pt x="6832" y="8806"/>
                          <a:pt x="5330" y="11230"/>
                          <a:pt x="3843" y="13885"/>
                        </a:cubicBezTo>
                        <a:cubicBezTo>
                          <a:pt x="2550" y="16194"/>
                          <a:pt x="1268" y="18676"/>
                          <a:pt x="0" y="2133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39" name="Shape 221"/>
                  <p:cNvSpPr/>
                  <p:nvPr/>
                </p:nvSpPr>
                <p:spPr>
                  <a:xfrm>
                    <a:off x="107559" y="1256129"/>
                    <a:ext cx="1010288" cy="22693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06" y="19380"/>
                          <a:pt x="869" y="17174"/>
                          <a:pt x="1983" y="15008"/>
                        </a:cubicBezTo>
                        <a:cubicBezTo>
                          <a:pt x="3148" y="12744"/>
                          <a:pt x="4801" y="10532"/>
                          <a:pt x="7097" y="8445"/>
                        </a:cubicBezTo>
                        <a:cubicBezTo>
                          <a:pt x="9125" y="6602"/>
                          <a:pt x="11638" y="4873"/>
                          <a:pt x="14547" y="3281"/>
                        </a:cubicBezTo>
                        <a:cubicBezTo>
                          <a:pt x="16697" y="2105"/>
                          <a:pt x="19055" y="1008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40" name="Shape 222"/>
                  <p:cNvSpPr/>
                  <p:nvPr/>
                </p:nvSpPr>
                <p:spPr>
                  <a:xfrm>
                    <a:off x="1382815" y="412235"/>
                    <a:ext cx="993982" cy="6122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424" y="18137"/>
                          <a:pt x="4982" y="14932"/>
                          <a:pt x="7660" y="12004"/>
                        </a:cubicBezTo>
                        <a:cubicBezTo>
                          <a:pt x="12034" y="7220"/>
                          <a:pt x="16707" y="319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41" name="Shape 223"/>
                  <p:cNvSpPr/>
                  <p:nvPr/>
                </p:nvSpPr>
                <p:spPr>
                  <a:xfrm flipV="1">
                    <a:off x="1110534" y="1013918"/>
                    <a:ext cx="283914" cy="249413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414141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42" name="Shape 224"/>
                  <p:cNvSpPr/>
                  <p:nvPr/>
                </p:nvSpPr>
                <p:spPr>
                  <a:xfrm rot="10800000" flipH="1">
                    <a:off x="2371040" y="50338"/>
                    <a:ext cx="1600394" cy="3597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21600"/>
                        </a:moveTo>
                        <a:cubicBezTo>
                          <a:pt x="20202" y="20511"/>
                          <a:pt x="18803" y="19473"/>
                          <a:pt x="17401" y="18484"/>
                        </a:cubicBezTo>
                        <a:cubicBezTo>
                          <a:pt x="15768" y="17332"/>
                          <a:pt x="14133" y="16248"/>
                          <a:pt x="12507" y="14921"/>
                        </a:cubicBezTo>
                        <a:cubicBezTo>
                          <a:pt x="11109" y="13781"/>
                          <a:pt x="9719" y="12461"/>
                          <a:pt x="8331" y="11105"/>
                        </a:cubicBezTo>
                        <a:cubicBezTo>
                          <a:pt x="7048" y="9852"/>
                          <a:pt x="5766" y="8566"/>
                          <a:pt x="4501" y="6989"/>
                        </a:cubicBezTo>
                        <a:cubicBezTo>
                          <a:pt x="2968" y="5078"/>
                          <a:pt x="1465" y="2744"/>
                          <a:pt x="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43" name="Shape 225"/>
                  <p:cNvSpPr/>
                  <p:nvPr/>
                </p:nvSpPr>
                <p:spPr>
                  <a:xfrm>
                    <a:off x="2570641" y="171978"/>
                    <a:ext cx="1409734" cy="16360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523" y="15566"/>
                          <a:pt x="5091" y="11065"/>
                          <a:pt x="7687" y="8131"/>
                        </a:cubicBezTo>
                        <a:cubicBezTo>
                          <a:pt x="9741" y="5810"/>
                          <a:pt x="11807" y="4475"/>
                          <a:pt x="13874" y="3337"/>
                        </a:cubicBezTo>
                        <a:cubicBezTo>
                          <a:pt x="16447" y="1919"/>
                          <a:pt x="19023" y="80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07D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</p:grpSp>
            <p:grpSp>
              <p:nvGrpSpPr>
                <p:cNvPr id="124" name="Group 236"/>
                <p:cNvGrpSpPr/>
                <p:nvPr/>
              </p:nvGrpSpPr>
              <p:grpSpPr>
                <a:xfrm>
                  <a:off x="217077" y="4635500"/>
                  <a:ext cx="3983505" cy="3525470"/>
                  <a:chOff x="0" y="0"/>
                  <a:chExt cx="3983504" cy="3525469"/>
                </a:xfrm>
              </p:grpSpPr>
              <p:sp>
                <p:nvSpPr>
                  <p:cNvPr id="128" name="Shape 227"/>
                  <p:cNvSpPr/>
                  <p:nvPr/>
                </p:nvSpPr>
                <p:spPr>
                  <a:xfrm rot="10800000" flipH="1">
                    <a:off x="0" y="0"/>
                    <a:ext cx="1041543" cy="23395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06" y="19380"/>
                          <a:pt x="869" y="17174"/>
                          <a:pt x="1983" y="15008"/>
                        </a:cubicBezTo>
                        <a:cubicBezTo>
                          <a:pt x="3148" y="12744"/>
                          <a:pt x="4801" y="10532"/>
                          <a:pt x="7097" y="8445"/>
                        </a:cubicBezTo>
                        <a:cubicBezTo>
                          <a:pt x="9125" y="6602"/>
                          <a:pt x="11638" y="4873"/>
                          <a:pt x="14547" y="3281"/>
                        </a:cubicBezTo>
                        <a:cubicBezTo>
                          <a:pt x="16697" y="2105"/>
                          <a:pt x="19055" y="1008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29" name="Shape 228"/>
                  <p:cNvSpPr/>
                  <p:nvPr/>
                </p:nvSpPr>
                <p:spPr>
                  <a:xfrm rot="10800000" flipH="1">
                    <a:off x="1314709" y="2578327"/>
                    <a:ext cx="1024733" cy="6312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424" y="18137"/>
                          <a:pt x="4982" y="14932"/>
                          <a:pt x="7660" y="12004"/>
                        </a:cubicBezTo>
                        <a:cubicBezTo>
                          <a:pt x="12034" y="7220"/>
                          <a:pt x="16707" y="319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30" name="Shape 229"/>
                  <p:cNvSpPr/>
                  <p:nvPr/>
                </p:nvSpPr>
                <p:spPr>
                  <a:xfrm>
                    <a:off x="1034004" y="2332123"/>
                    <a:ext cx="292697" cy="257129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414141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31" name="Shape 230"/>
                  <p:cNvSpPr/>
                  <p:nvPr/>
                </p:nvSpPr>
                <p:spPr>
                  <a:xfrm rot="10800000" flipH="1">
                    <a:off x="2333871" y="3212464"/>
                    <a:ext cx="1649634" cy="31300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330" extrusionOk="0">
                        <a:moveTo>
                          <a:pt x="21600" y="3710"/>
                        </a:moveTo>
                        <a:cubicBezTo>
                          <a:pt x="20266" y="1626"/>
                          <a:pt x="18887" y="410"/>
                          <a:pt x="17496" y="89"/>
                        </a:cubicBezTo>
                        <a:cubicBezTo>
                          <a:pt x="15941" y="-270"/>
                          <a:pt x="14388" y="490"/>
                          <a:pt x="12851" y="1741"/>
                        </a:cubicBezTo>
                        <a:cubicBezTo>
                          <a:pt x="11335" y="2975"/>
                          <a:pt x="9835" y="4685"/>
                          <a:pt x="8352" y="6721"/>
                        </a:cubicBezTo>
                        <a:cubicBezTo>
                          <a:pt x="6832" y="8806"/>
                          <a:pt x="5330" y="11230"/>
                          <a:pt x="3843" y="13885"/>
                        </a:cubicBezTo>
                        <a:cubicBezTo>
                          <a:pt x="2550" y="16194"/>
                          <a:pt x="1268" y="18676"/>
                          <a:pt x="0" y="2133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32" name="Shape 231"/>
                  <p:cNvSpPr/>
                  <p:nvPr/>
                </p:nvSpPr>
                <p:spPr>
                  <a:xfrm rot="10800000" flipH="1">
                    <a:off x="107559" y="0"/>
                    <a:ext cx="1010288" cy="22693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06" y="19380"/>
                          <a:pt x="869" y="17174"/>
                          <a:pt x="1983" y="15008"/>
                        </a:cubicBezTo>
                        <a:cubicBezTo>
                          <a:pt x="3148" y="12744"/>
                          <a:pt x="4801" y="10532"/>
                          <a:pt x="7097" y="8445"/>
                        </a:cubicBezTo>
                        <a:cubicBezTo>
                          <a:pt x="9125" y="6602"/>
                          <a:pt x="11638" y="4873"/>
                          <a:pt x="14547" y="3281"/>
                        </a:cubicBezTo>
                        <a:cubicBezTo>
                          <a:pt x="16697" y="2105"/>
                          <a:pt x="19055" y="1008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33" name="Shape 232"/>
                  <p:cNvSpPr/>
                  <p:nvPr/>
                </p:nvSpPr>
                <p:spPr>
                  <a:xfrm rot="10800000" flipH="1">
                    <a:off x="1382815" y="2500955"/>
                    <a:ext cx="993982" cy="6122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424" y="18137"/>
                          <a:pt x="4982" y="14932"/>
                          <a:pt x="7660" y="12004"/>
                        </a:cubicBezTo>
                        <a:cubicBezTo>
                          <a:pt x="12034" y="7220"/>
                          <a:pt x="16707" y="319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34" name="Shape 233"/>
                  <p:cNvSpPr/>
                  <p:nvPr/>
                </p:nvSpPr>
                <p:spPr>
                  <a:xfrm>
                    <a:off x="1110534" y="2262139"/>
                    <a:ext cx="283914" cy="249413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414141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35" name="Shape 234"/>
                  <p:cNvSpPr/>
                  <p:nvPr/>
                </p:nvSpPr>
                <p:spPr>
                  <a:xfrm>
                    <a:off x="2371040" y="3115358"/>
                    <a:ext cx="1600394" cy="3597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21600"/>
                        </a:moveTo>
                        <a:cubicBezTo>
                          <a:pt x="20202" y="20511"/>
                          <a:pt x="18803" y="19473"/>
                          <a:pt x="17401" y="18484"/>
                        </a:cubicBezTo>
                        <a:cubicBezTo>
                          <a:pt x="15768" y="17332"/>
                          <a:pt x="14133" y="16248"/>
                          <a:pt x="12507" y="14921"/>
                        </a:cubicBezTo>
                        <a:cubicBezTo>
                          <a:pt x="11109" y="13781"/>
                          <a:pt x="9719" y="12461"/>
                          <a:pt x="8331" y="11105"/>
                        </a:cubicBezTo>
                        <a:cubicBezTo>
                          <a:pt x="7048" y="9852"/>
                          <a:pt x="5766" y="8566"/>
                          <a:pt x="4501" y="6989"/>
                        </a:cubicBezTo>
                        <a:cubicBezTo>
                          <a:pt x="2968" y="5078"/>
                          <a:pt x="1465" y="2744"/>
                          <a:pt x="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  <p:sp>
                <p:nvSpPr>
                  <p:cNvPr id="136" name="Shape 235"/>
                  <p:cNvSpPr/>
                  <p:nvPr/>
                </p:nvSpPr>
                <p:spPr>
                  <a:xfrm rot="10800000" flipH="1">
                    <a:off x="2570641" y="3189891"/>
                    <a:ext cx="1409734" cy="16360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cubicBezTo>
                          <a:pt x="2523" y="15566"/>
                          <a:pt x="5091" y="11065"/>
                          <a:pt x="7687" y="8131"/>
                        </a:cubicBezTo>
                        <a:cubicBezTo>
                          <a:pt x="9741" y="5810"/>
                          <a:pt x="11807" y="4475"/>
                          <a:pt x="13874" y="3337"/>
                        </a:cubicBezTo>
                        <a:cubicBezTo>
                          <a:pt x="16447" y="1919"/>
                          <a:pt x="19023" y="807"/>
                          <a:pt x="21600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007D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  <a:endParaRPr sz="2250"/>
                  </a:p>
                </p:txBody>
              </p:sp>
            </p:grpSp>
            <p:sp>
              <p:nvSpPr>
                <p:cNvPr id="125" name="Shape 237"/>
                <p:cNvSpPr/>
                <p:nvPr/>
              </p:nvSpPr>
              <p:spPr>
                <a:xfrm>
                  <a:off x="0" y="3844423"/>
                  <a:ext cx="404376" cy="472124"/>
                </a:xfrm>
                <a:prstGeom prst="rect">
                  <a:avLst/>
                </a:prstGeom>
                <a:blipFill rotWithShape="1"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FFFFFF"/>
                      </a:solidFill>
                      <a:effectLst>
                        <a:outerShdw blurRad="25400" dist="33948" dir="2700000" rotWithShape="0">
                          <a:srgbClr val="3B3936"/>
                        </a:outerShdw>
                      </a:effectLst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250"/>
                </a:p>
              </p:txBody>
            </p:sp>
            <p:sp>
              <p:nvSpPr>
                <p:cNvPr id="126" name="Shape 238"/>
                <p:cNvSpPr/>
                <p:nvPr/>
              </p:nvSpPr>
              <p:spPr>
                <a:xfrm>
                  <a:off x="217840" y="3512819"/>
                  <a:ext cx="3260" cy="344256"/>
                </a:xfrm>
                <a:prstGeom prst="line">
                  <a:avLst/>
                </a:prstGeom>
                <a:noFill/>
                <a:ln w="25400" cap="flat">
                  <a:solidFill>
                    <a:srgbClr val="FF27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250"/>
                </a:p>
              </p:txBody>
            </p:sp>
            <p:sp>
              <p:nvSpPr>
                <p:cNvPr id="127" name="Shape 239"/>
                <p:cNvSpPr/>
                <p:nvPr/>
              </p:nvSpPr>
              <p:spPr>
                <a:xfrm flipV="1">
                  <a:off x="217840" y="4291752"/>
                  <a:ext cx="3260" cy="344256"/>
                </a:xfrm>
                <a:prstGeom prst="line">
                  <a:avLst/>
                </a:prstGeom>
                <a:noFill/>
                <a:ln w="25400" cap="flat">
                  <a:solidFill>
                    <a:srgbClr val="0433FF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  <a:endParaRPr sz="2250"/>
                </a:p>
              </p:txBody>
            </p:sp>
          </p:grpSp>
        </p:grpSp>
        <p:sp>
          <p:nvSpPr>
            <p:cNvPr id="93" name="Shape 242"/>
            <p:cNvSpPr/>
            <p:nvPr/>
          </p:nvSpPr>
          <p:spPr>
            <a:xfrm>
              <a:off x="8916949" y="2844384"/>
              <a:ext cx="44755" cy="9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8" h="21600" extrusionOk="0">
                  <a:moveTo>
                    <a:pt x="0" y="0"/>
                  </a:moveTo>
                  <a:cubicBezTo>
                    <a:pt x="12398" y="538"/>
                    <a:pt x="21600" y="6189"/>
                    <a:pt x="20071" y="12370"/>
                  </a:cubicBezTo>
                  <a:cubicBezTo>
                    <a:pt x="18833" y="17379"/>
                    <a:pt x="10642" y="21233"/>
                    <a:pt x="610" y="21600"/>
                  </a:cubicBezTo>
                </a:path>
              </a:pathLst>
            </a:custGeom>
            <a:ln w="25400">
              <a:solidFill>
                <a:srgbClr val="414141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/>
            </a:p>
          </p:txBody>
        </p:sp>
        <p:sp>
          <p:nvSpPr>
            <p:cNvPr id="94" name="Shape 243"/>
            <p:cNvSpPr/>
            <p:nvPr/>
          </p:nvSpPr>
          <p:spPr>
            <a:xfrm>
              <a:off x="8108523" y="2456091"/>
              <a:ext cx="1" cy="373920"/>
            </a:xfrm>
            <a:prstGeom prst="line">
              <a:avLst/>
            </a:prstGeom>
            <a:ln w="25400">
              <a:solidFill>
                <a:srgbClr val="41414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/>
            </a:p>
          </p:txBody>
        </p:sp>
        <p:sp>
          <p:nvSpPr>
            <p:cNvPr id="95" name="Shape 244"/>
            <p:cNvSpPr/>
            <p:nvPr/>
          </p:nvSpPr>
          <p:spPr>
            <a:xfrm flipV="1">
              <a:off x="8108523" y="3018901"/>
              <a:ext cx="1" cy="373920"/>
            </a:xfrm>
            <a:prstGeom prst="line">
              <a:avLst/>
            </a:prstGeom>
            <a:ln w="25400">
              <a:solidFill>
                <a:srgbClr val="41414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/>
            </a:p>
          </p:txBody>
        </p:sp>
        <p:sp>
          <p:nvSpPr>
            <p:cNvPr id="96" name="Shape 245"/>
            <p:cNvSpPr/>
            <p:nvPr/>
          </p:nvSpPr>
          <p:spPr>
            <a:xfrm>
              <a:off x="7187402" y="2443238"/>
              <a:ext cx="870074" cy="41027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sz="1406" dirty="0"/>
                <a:t>11.9 m</a:t>
              </a:r>
            </a:p>
          </p:txBody>
        </p:sp>
        <p:sp>
          <p:nvSpPr>
            <p:cNvPr id="97" name="Shape 246"/>
            <p:cNvSpPr/>
            <p:nvPr/>
          </p:nvSpPr>
          <p:spPr>
            <a:xfrm>
              <a:off x="9051561" y="2521004"/>
              <a:ext cx="1046441" cy="41027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0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sz="1406" dirty="0"/>
                <a:t>30 </a:t>
              </a:r>
              <a:r>
                <a:rPr sz="1406" dirty="0" err="1"/>
                <a:t>mrad</a:t>
              </a:r>
              <a:endParaRPr sz="1406" dirty="0"/>
            </a:p>
          </p:txBody>
        </p:sp>
        <p:sp>
          <p:nvSpPr>
            <p:cNvPr id="98" name="Shape 247"/>
            <p:cNvSpPr/>
            <p:nvPr/>
          </p:nvSpPr>
          <p:spPr>
            <a:xfrm>
              <a:off x="8539304" y="2494757"/>
              <a:ext cx="1" cy="373920"/>
            </a:xfrm>
            <a:prstGeom prst="line">
              <a:avLst/>
            </a:prstGeom>
            <a:ln w="25400">
              <a:solidFill>
                <a:srgbClr val="41414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/>
            </a:p>
          </p:txBody>
        </p:sp>
        <p:sp>
          <p:nvSpPr>
            <p:cNvPr id="99" name="Shape 248"/>
            <p:cNvSpPr/>
            <p:nvPr/>
          </p:nvSpPr>
          <p:spPr>
            <a:xfrm flipV="1">
              <a:off x="8517646" y="2998290"/>
              <a:ext cx="21659" cy="632177"/>
            </a:xfrm>
            <a:prstGeom prst="line">
              <a:avLst/>
            </a:prstGeom>
            <a:ln w="25400">
              <a:solidFill>
                <a:srgbClr val="41414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/>
            </a:p>
          </p:txBody>
        </p:sp>
        <p:sp>
          <p:nvSpPr>
            <p:cNvPr id="100" name="Shape 249"/>
            <p:cNvSpPr/>
            <p:nvPr/>
          </p:nvSpPr>
          <p:spPr>
            <a:xfrm>
              <a:off x="8291693" y="3590969"/>
              <a:ext cx="745503" cy="41027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sz="1406" dirty="0"/>
                <a:t>9.4 m</a:t>
              </a:r>
            </a:p>
          </p:txBody>
        </p:sp>
        <p:sp>
          <p:nvSpPr>
            <p:cNvPr id="101" name="Shape 252"/>
            <p:cNvSpPr/>
            <p:nvPr/>
          </p:nvSpPr>
          <p:spPr>
            <a:xfrm>
              <a:off x="8536560" y="3010756"/>
              <a:ext cx="1292662" cy="65668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pPr>
                <a:defRPr sz="1700">
                  <a:solidFill>
                    <a:srgbClr val="007D00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sz="1266" b="1" dirty="0"/>
                <a:t>FCC-</a:t>
              </a:r>
              <a:r>
                <a:rPr sz="1266" b="1" dirty="0" err="1"/>
                <a:t>hh</a:t>
              </a:r>
              <a:r>
                <a:rPr sz="1266" b="1" dirty="0"/>
                <a:t>/</a:t>
              </a:r>
            </a:p>
            <a:p>
              <a:pPr>
                <a:defRPr sz="1700">
                  <a:solidFill>
                    <a:srgbClr val="007D00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lang="de-AT" sz="1266" b="1" dirty="0" smtClean="0"/>
                <a:t>ee </a:t>
              </a:r>
              <a:r>
                <a:rPr sz="1266" b="1" dirty="0" smtClean="0"/>
                <a:t>Booster</a:t>
              </a:r>
              <a:endParaRPr sz="1266" b="1" dirty="0"/>
            </a:p>
          </p:txBody>
        </p:sp>
        <p:sp>
          <p:nvSpPr>
            <p:cNvPr id="102" name="Shape 253"/>
            <p:cNvSpPr/>
            <p:nvPr/>
          </p:nvSpPr>
          <p:spPr>
            <a:xfrm>
              <a:off x="5606131" y="5647571"/>
              <a:ext cx="934730" cy="5950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pPr>
                <a:defRPr sz="1600"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sz="1125" dirty="0"/>
                <a:t>Common</a:t>
              </a:r>
            </a:p>
            <a:p>
              <a:pPr>
                <a:defRPr sz="1600"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sz="1125" dirty="0"/>
                <a:t>RF (</a:t>
              </a:r>
              <a:r>
                <a:rPr sz="1125" dirty="0" err="1"/>
                <a:t>tt</a:t>
              </a:r>
              <a:r>
                <a:rPr sz="1125" dirty="0"/>
                <a:t>)</a:t>
              </a:r>
            </a:p>
          </p:txBody>
        </p:sp>
        <p:sp>
          <p:nvSpPr>
            <p:cNvPr id="103" name="Shape 254"/>
            <p:cNvSpPr/>
            <p:nvPr/>
          </p:nvSpPr>
          <p:spPr>
            <a:xfrm>
              <a:off x="10563167" y="5655553"/>
              <a:ext cx="934730" cy="5950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pPr>
                <a:defRPr sz="1600"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sz="1125" dirty="0"/>
                <a:t>Common</a:t>
              </a:r>
            </a:p>
            <a:p>
              <a:pPr>
                <a:defRPr sz="1600"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sz="1125" dirty="0"/>
                <a:t>RF (</a:t>
              </a:r>
              <a:r>
                <a:rPr sz="1125" dirty="0" err="1"/>
                <a:t>tt</a:t>
              </a:r>
              <a:r>
                <a:rPr sz="1125" dirty="0"/>
                <a:t>)</a:t>
              </a:r>
            </a:p>
          </p:txBody>
        </p:sp>
        <p:sp>
          <p:nvSpPr>
            <p:cNvPr id="104" name="Shape 255"/>
            <p:cNvSpPr/>
            <p:nvPr/>
          </p:nvSpPr>
          <p:spPr>
            <a:xfrm flipV="1">
              <a:off x="5274797" y="5483052"/>
              <a:ext cx="1" cy="924073"/>
            </a:xfrm>
            <a:prstGeom prst="line">
              <a:avLst/>
            </a:prstGeom>
            <a:ln w="25400">
              <a:solidFill>
                <a:srgbClr val="414141"/>
              </a:solidFill>
              <a:miter lim="400000"/>
              <a:headEnd type="triangle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/>
            </a:p>
          </p:txBody>
        </p:sp>
        <p:sp>
          <p:nvSpPr>
            <p:cNvPr id="105" name="Shape 257"/>
            <p:cNvSpPr/>
            <p:nvPr/>
          </p:nvSpPr>
          <p:spPr>
            <a:xfrm>
              <a:off x="8558907" y="2379766"/>
              <a:ext cx="369333" cy="44119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sz="1547" b="1" dirty="0"/>
                <a:t>IP</a:t>
              </a:r>
            </a:p>
          </p:txBody>
        </p:sp>
        <p:sp>
          <p:nvSpPr>
            <p:cNvPr id="106" name="Shape 258"/>
            <p:cNvSpPr/>
            <p:nvPr/>
          </p:nvSpPr>
          <p:spPr>
            <a:xfrm>
              <a:off x="8371146" y="8495948"/>
              <a:ext cx="369333" cy="44119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2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sz="1547" b="1" dirty="0"/>
                <a:t>IP</a:t>
              </a:r>
            </a:p>
          </p:txBody>
        </p:sp>
        <p:sp>
          <p:nvSpPr>
            <p:cNvPr id="107" name="Shape 260"/>
            <p:cNvSpPr/>
            <p:nvPr/>
          </p:nvSpPr>
          <p:spPr>
            <a:xfrm flipH="1">
              <a:off x="7074338" y="2973754"/>
              <a:ext cx="347333" cy="101632"/>
            </a:xfrm>
            <a:prstGeom prst="line">
              <a:avLst/>
            </a:prstGeom>
            <a:ln w="25400">
              <a:solidFill>
                <a:srgbClr val="FF2700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/>
            </a:p>
          </p:txBody>
        </p:sp>
        <p:sp>
          <p:nvSpPr>
            <p:cNvPr id="108" name="Shape 261"/>
            <p:cNvSpPr/>
            <p:nvPr/>
          </p:nvSpPr>
          <p:spPr>
            <a:xfrm>
              <a:off x="9654006" y="2973754"/>
              <a:ext cx="347334" cy="101632"/>
            </a:xfrm>
            <a:prstGeom prst="line">
              <a:avLst/>
            </a:prstGeom>
            <a:ln w="25400">
              <a:solidFill>
                <a:srgbClr val="0433FF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/>
            </a:p>
          </p:txBody>
        </p:sp>
        <p:sp>
          <p:nvSpPr>
            <p:cNvPr id="109" name="Shape 262"/>
            <p:cNvSpPr/>
            <p:nvPr/>
          </p:nvSpPr>
          <p:spPr>
            <a:xfrm flipH="1" flipV="1">
              <a:off x="7553634" y="9011793"/>
              <a:ext cx="347333" cy="101633"/>
            </a:xfrm>
            <a:prstGeom prst="line">
              <a:avLst/>
            </a:prstGeom>
            <a:ln w="25400">
              <a:solidFill>
                <a:srgbClr val="0433FF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/>
            </a:p>
          </p:txBody>
        </p:sp>
        <p:sp>
          <p:nvSpPr>
            <p:cNvPr id="110" name="Shape 263"/>
            <p:cNvSpPr/>
            <p:nvPr/>
          </p:nvSpPr>
          <p:spPr>
            <a:xfrm flipV="1">
              <a:off x="9269819" y="9003848"/>
              <a:ext cx="347334" cy="101633"/>
            </a:xfrm>
            <a:prstGeom prst="line">
              <a:avLst/>
            </a:prstGeom>
            <a:ln w="25400">
              <a:solidFill>
                <a:srgbClr val="FF2700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/>
            </a:p>
          </p:txBody>
        </p:sp>
        <p:sp>
          <p:nvSpPr>
            <p:cNvPr id="111" name="Shape 264"/>
            <p:cNvSpPr/>
            <p:nvPr/>
          </p:nvSpPr>
          <p:spPr>
            <a:xfrm>
              <a:off x="5283461" y="4405072"/>
              <a:ext cx="396043" cy="247476"/>
            </a:xfrm>
            <a:prstGeom prst="line">
              <a:avLst/>
            </a:prstGeom>
            <a:ln w="25400">
              <a:solidFill>
                <a:srgbClr val="41414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/>
            </a:p>
          </p:txBody>
        </p:sp>
        <p:sp>
          <p:nvSpPr>
            <p:cNvPr id="112" name="Shape 265"/>
            <p:cNvSpPr/>
            <p:nvPr/>
          </p:nvSpPr>
          <p:spPr>
            <a:xfrm flipH="1" flipV="1">
              <a:off x="5803279" y="4707255"/>
              <a:ext cx="396043" cy="247476"/>
            </a:xfrm>
            <a:prstGeom prst="line">
              <a:avLst/>
            </a:prstGeom>
            <a:ln w="25400">
              <a:solidFill>
                <a:srgbClr val="41414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/>
            </a:p>
          </p:txBody>
        </p:sp>
        <p:sp>
          <p:nvSpPr>
            <p:cNvPr id="113" name="Shape 266"/>
            <p:cNvSpPr/>
            <p:nvPr/>
          </p:nvSpPr>
          <p:spPr>
            <a:xfrm>
              <a:off x="5001062" y="4050308"/>
              <a:ext cx="745503" cy="41027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40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sz="1406" dirty="0"/>
                <a:t>0.6 m</a:t>
              </a:r>
            </a:p>
          </p:txBody>
        </p:sp>
        <p:sp>
          <p:nvSpPr>
            <p:cNvPr id="114" name="Shape 267"/>
            <p:cNvSpPr/>
            <p:nvPr/>
          </p:nvSpPr>
          <p:spPr>
            <a:xfrm>
              <a:off x="6199323" y="7487325"/>
              <a:ext cx="4622289" cy="89050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anchor="ctr">
              <a:spAutoFit/>
            </a:bodyPr>
            <a:lstStyle/>
            <a:p>
              <a:pPr algn="ctr">
                <a:defRPr sz="17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lang="de-AT" sz="1200" b="1" dirty="0" smtClean="0"/>
                <a:t>Max. </a:t>
              </a:r>
              <a:r>
                <a:rPr sz="1200" b="1" dirty="0" smtClean="0"/>
                <a:t>separation </a:t>
              </a:r>
              <a:r>
                <a:rPr sz="1200" b="1" dirty="0"/>
                <a:t>of 3(4) rings is about 12 m: </a:t>
              </a:r>
            </a:p>
            <a:p>
              <a:pPr algn="ctr">
                <a:defRPr sz="17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sz="1200" b="1" dirty="0"/>
                <a:t>wide</a:t>
              </a:r>
              <a:r>
                <a:rPr lang="de-AT" sz="1200" b="1" dirty="0"/>
                <a:t>r</a:t>
              </a:r>
              <a:r>
                <a:rPr sz="1200" b="1" dirty="0"/>
                <a:t> tunnel </a:t>
              </a:r>
              <a:r>
                <a:rPr lang="de-AT" sz="1200" b="1" dirty="0"/>
                <a:t>or</a:t>
              </a:r>
              <a:r>
                <a:rPr sz="1200" b="1" dirty="0"/>
                <a:t> two tunnels are necessary around the I</a:t>
              </a:r>
              <a:r>
                <a:rPr lang="de-AT" sz="1200" b="1" dirty="0"/>
                <a:t>Ps</a:t>
              </a:r>
              <a:r>
                <a:rPr sz="1200" b="1" dirty="0"/>
                <a:t>, for ±1.2 km. </a:t>
              </a:r>
            </a:p>
          </p:txBody>
        </p:sp>
        <p:sp>
          <p:nvSpPr>
            <p:cNvPr id="115" name="Shape 268"/>
            <p:cNvSpPr/>
            <p:nvPr/>
          </p:nvSpPr>
          <p:spPr>
            <a:xfrm>
              <a:off x="6345612" y="3985431"/>
              <a:ext cx="4504077" cy="89050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5719" tIns="35719" rIns="35719" bIns="35719" anchor="ctr">
              <a:spAutoFit/>
            </a:bodyPr>
            <a:lstStyle/>
            <a:p>
              <a:pPr algn="ctr">
                <a:defRPr sz="18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lang="de-AT" sz="1200" dirty="0" smtClean="0"/>
                <a:t>Lepton b</a:t>
              </a:r>
              <a:r>
                <a:rPr sz="1200" dirty="0" err="1" smtClean="0"/>
                <a:t>eams</a:t>
              </a:r>
              <a:r>
                <a:rPr sz="1200" dirty="0" smtClean="0"/>
                <a:t> </a:t>
              </a:r>
              <a:r>
                <a:rPr sz="1200" dirty="0"/>
                <a:t>must cross over through the </a:t>
              </a:r>
              <a:r>
                <a:rPr lang="de-AT" sz="1200" dirty="0"/>
                <a:t>         </a:t>
              </a:r>
              <a:r>
                <a:rPr sz="1200" dirty="0"/>
                <a:t>common RF to enter the IP from inside.</a:t>
              </a:r>
            </a:p>
            <a:p>
              <a:pPr algn="ctr">
                <a:defRPr sz="18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rPr sz="1200" dirty="0"/>
                <a:t>Only a half of each ring is filled with bunches.</a:t>
              </a:r>
            </a:p>
          </p:txBody>
        </p:sp>
        <p:sp>
          <p:nvSpPr>
            <p:cNvPr id="116" name="Shape 269"/>
            <p:cNvSpPr/>
            <p:nvPr/>
          </p:nvSpPr>
          <p:spPr>
            <a:xfrm flipH="1">
              <a:off x="5768673" y="4896018"/>
              <a:ext cx="747030" cy="834908"/>
            </a:xfrm>
            <a:prstGeom prst="line">
              <a:avLst/>
            </a:prstGeom>
            <a:ln w="25400">
              <a:solidFill>
                <a:srgbClr val="41414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/>
            </a:p>
          </p:txBody>
        </p:sp>
        <p:sp>
          <p:nvSpPr>
            <p:cNvPr id="117" name="Shape 270"/>
            <p:cNvSpPr/>
            <p:nvPr/>
          </p:nvSpPr>
          <p:spPr>
            <a:xfrm>
              <a:off x="10777773" y="4864086"/>
              <a:ext cx="621331" cy="822855"/>
            </a:xfrm>
            <a:prstGeom prst="line">
              <a:avLst/>
            </a:prstGeom>
            <a:ln w="25400">
              <a:solidFill>
                <a:srgbClr val="414141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3200">
                  <a:solidFill>
                    <a:srgbClr val="414141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 sz="2250"/>
            </a:p>
          </p:txBody>
        </p:sp>
        <p:pic>
          <p:nvPicPr>
            <p:cNvPr id="118" name="ScreenShot 2016-04-05 8.51.34 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700768" y="4838875"/>
              <a:ext cx="3677333" cy="261919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58" name="TextBox 257"/>
          <p:cNvSpPr txBox="1"/>
          <p:nvPr/>
        </p:nvSpPr>
        <p:spPr>
          <a:xfrm>
            <a:off x="4772830" y="5713669"/>
            <a:ext cx="425039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 smtClean="0"/>
              <a:t>FCC-</a:t>
            </a:r>
            <a:r>
              <a:rPr lang="en-GB" sz="2400" b="1" dirty="0" err="1" smtClean="0"/>
              <a:t>ee</a:t>
            </a:r>
            <a:r>
              <a:rPr lang="en-GB" sz="2400" b="1" dirty="0" smtClean="0"/>
              <a:t> 1, </a:t>
            </a:r>
            <a:r>
              <a:rPr lang="en-GB" sz="2400" b="1" dirty="0" smtClean="0">
                <a:solidFill>
                  <a:srgbClr val="FF0000"/>
                </a:solidFill>
              </a:rPr>
              <a:t>FCC-</a:t>
            </a:r>
            <a:r>
              <a:rPr lang="en-GB" sz="2400" b="1" dirty="0" err="1" smtClean="0">
                <a:solidFill>
                  <a:srgbClr val="FF0000"/>
                </a:solidFill>
              </a:rPr>
              <a:t>ee</a:t>
            </a:r>
            <a:r>
              <a:rPr lang="en-GB" sz="2400" b="1" dirty="0" smtClean="0">
                <a:solidFill>
                  <a:srgbClr val="FF0000"/>
                </a:solidFill>
              </a:rPr>
              <a:t> 2, </a:t>
            </a:r>
          </a:p>
          <a:p>
            <a:pPr algn="ctr"/>
            <a:r>
              <a:rPr lang="en-GB" sz="2000" b="1" dirty="0" smtClean="0">
                <a:solidFill>
                  <a:srgbClr val="00B050"/>
                </a:solidFill>
              </a:rPr>
              <a:t>FCC-</a:t>
            </a:r>
            <a:r>
              <a:rPr lang="en-GB" sz="2000" b="1" dirty="0" err="1" smtClean="0">
                <a:solidFill>
                  <a:srgbClr val="00B050"/>
                </a:solidFill>
              </a:rPr>
              <a:t>ee</a:t>
            </a:r>
            <a:r>
              <a:rPr lang="en-GB" sz="2000" b="1" dirty="0" smtClean="0">
                <a:solidFill>
                  <a:srgbClr val="00B050"/>
                </a:solidFill>
              </a:rPr>
              <a:t> booster (FCC-</a:t>
            </a:r>
            <a:r>
              <a:rPr lang="en-GB" sz="2000" b="1" dirty="0" err="1" smtClean="0">
                <a:solidFill>
                  <a:srgbClr val="00B050"/>
                </a:solidFill>
              </a:rPr>
              <a:t>hh</a:t>
            </a:r>
            <a:r>
              <a:rPr lang="en-GB" sz="2000" b="1" dirty="0" smtClean="0">
                <a:solidFill>
                  <a:srgbClr val="00B050"/>
                </a:solidFill>
              </a:rPr>
              <a:t> footprint</a:t>
            </a:r>
            <a:r>
              <a:rPr lang="en-GB" sz="2000" b="1" dirty="0" smtClean="0">
                <a:solidFill>
                  <a:srgbClr val="00B050"/>
                </a:solidFill>
              </a:rPr>
              <a:t>)</a:t>
            </a:r>
          </a:p>
          <a:p>
            <a:pPr algn="ctr"/>
            <a:r>
              <a:rPr lang="fr-CH" sz="2000" b="1" dirty="0" err="1" smtClean="0">
                <a:solidFill>
                  <a:srgbClr val="00B050"/>
                </a:solidFill>
              </a:rPr>
              <a:t>Asymmetric</a:t>
            </a:r>
            <a:r>
              <a:rPr lang="fr-CH" sz="2000" b="1" dirty="0" smtClean="0">
                <a:solidFill>
                  <a:srgbClr val="00B050"/>
                </a:solidFill>
              </a:rPr>
              <a:t> IR for </a:t>
            </a:r>
            <a:r>
              <a:rPr lang="fr-CH" sz="2000" b="1" dirty="0" err="1" smtClean="0">
                <a:solidFill>
                  <a:srgbClr val="00B050"/>
                </a:solidFill>
              </a:rPr>
              <a:t>ee</a:t>
            </a:r>
            <a:r>
              <a:rPr lang="fr-CH" sz="2000" b="1" dirty="0" smtClean="0">
                <a:solidFill>
                  <a:srgbClr val="00B050"/>
                </a:solidFill>
              </a:rPr>
              <a:t>, </a:t>
            </a:r>
            <a:r>
              <a:rPr lang="fr-CH" sz="2000" b="1" dirty="0" err="1" smtClean="0">
                <a:solidFill>
                  <a:srgbClr val="00B050"/>
                </a:solidFill>
              </a:rPr>
              <a:t>limits</a:t>
            </a:r>
            <a:r>
              <a:rPr lang="fr-CH" sz="2000" b="1" dirty="0" smtClean="0">
                <a:solidFill>
                  <a:srgbClr val="00B050"/>
                </a:solidFill>
              </a:rPr>
              <a:t> SR to </a:t>
            </a:r>
            <a:r>
              <a:rPr lang="fr-CH" sz="2000" b="1" dirty="0" err="1">
                <a:solidFill>
                  <a:srgbClr val="00B050"/>
                </a:solidFill>
              </a:rPr>
              <a:t>e</a:t>
            </a:r>
            <a:r>
              <a:rPr lang="fr-CH" sz="2000" b="1" dirty="0" err="1" smtClean="0">
                <a:solidFill>
                  <a:srgbClr val="00B050"/>
                </a:solidFill>
              </a:rPr>
              <a:t>xpt</a:t>
            </a:r>
            <a:endParaRPr lang="en-GB" sz="2000" b="1" dirty="0">
              <a:solidFill>
                <a:srgbClr val="00B050"/>
              </a:solidFill>
            </a:endParaRPr>
          </a:p>
          <a:p>
            <a:pPr algn="ctr"/>
            <a:endParaRPr lang="en-GB" sz="2400" b="1" dirty="0">
              <a:solidFill>
                <a:srgbClr val="00B050"/>
              </a:solidFill>
            </a:endParaRPr>
          </a:p>
        </p:txBody>
      </p:sp>
      <p:sp>
        <p:nvSpPr>
          <p:cNvPr id="261" name="Shape 262"/>
          <p:cNvSpPr/>
          <p:nvPr/>
        </p:nvSpPr>
        <p:spPr>
          <a:xfrm flipH="1">
            <a:off x="7102745" y="3926556"/>
            <a:ext cx="243821" cy="158297"/>
          </a:xfrm>
          <a:prstGeom prst="line">
            <a:avLst/>
          </a:prstGeom>
          <a:ln w="25400">
            <a:solidFill>
              <a:srgbClr val="0433FF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 sz="2250"/>
          </a:p>
        </p:txBody>
      </p:sp>
      <p:sp>
        <p:nvSpPr>
          <p:cNvPr id="262" name="Shape 263"/>
          <p:cNvSpPr/>
          <p:nvPr/>
        </p:nvSpPr>
        <p:spPr>
          <a:xfrm>
            <a:off x="6595842" y="3910294"/>
            <a:ext cx="222248" cy="175307"/>
          </a:xfrm>
          <a:prstGeom prst="line">
            <a:avLst/>
          </a:prstGeom>
          <a:ln w="25400">
            <a:solidFill>
              <a:srgbClr val="FF27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 sz="225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172D3-B8A6-429B-9E26-0056187E835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10/08/2017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73" name="Picture 172" descr="layout_c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60" y="914721"/>
            <a:ext cx="4596497" cy="525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16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D3D1-8097-476F-8D3E-344EEE208DD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09/08/2017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60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450" y="342900"/>
            <a:ext cx="82931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538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CCCB0-CCEC-44C4-A19B-71D90618F2D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09/08/2017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61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75" y="333375"/>
            <a:ext cx="8223250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54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117601" y="1062400"/>
                <a:ext cx="629919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CH" sz="1800" i="1" smtClean="0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fr-CH" sz="180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fr-CH" sz="1800" b="1" i="1" smtClean="0">
                                  <a:latin typeface="Cambria Math"/>
                                </a:rPr>
                                <m:t>𝒆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fr-CH" sz="180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CH" sz="1800" b="1" i="1" smtClean="0">
                                      <a:latin typeface="Cambria Math"/>
                                    </a:rPr>
                                    <m:t>𝒗</m:t>
                                  </m:r>
                                </m:e>
                                <m:sub>
                                  <m:r>
                                    <a:rPr lang="fr-CH" sz="1800" b="1" i="1" smtClean="0">
                                      <a:latin typeface="Cambria Math"/>
                                    </a:rPr>
                                    <m:t>𝒆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fr-CH" sz="1800" dirty="0" smtClean="0">
                  <a:latin typeface="+mj-lt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601" y="1062400"/>
                <a:ext cx="629919" cy="71468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1625600" y="1462123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smtClean="0">
                <a:latin typeface="+mj-lt"/>
              </a:rPr>
              <a:t>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930401" y="1062400"/>
                <a:ext cx="629919" cy="7376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CH" sz="1800" i="1" smtClean="0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fr-CH" sz="180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fr-CH" sz="1800" b="1" i="1" smtClean="0">
                                  <a:latin typeface="Cambria Math"/>
                                  <a:sym typeface="Symbol"/>
                                </a:rPr>
                                <m:t>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fr-CH" sz="180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CH" sz="1800" b="1" i="1" smtClean="0">
                                      <a:latin typeface="Cambria Math"/>
                                    </a:rPr>
                                    <m:t>𝒗</m:t>
                                  </m:r>
                                </m:e>
                                <m:sub>
                                  <m:r>
                                    <a:rPr lang="fr-CH" sz="1800" b="1" i="1" smtClean="0">
                                      <a:latin typeface="Cambria Math"/>
                                      <a:sym typeface="Symbol"/>
                                    </a:rPr>
                                    <m:t>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fr-CH" sz="1800" dirty="0" smtClean="0">
                  <a:latin typeface="+mj-lt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0401" y="1062400"/>
                <a:ext cx="629919" cy="73763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2458720" y="1462123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smtClean="0">
                <a:latin typeface="+mj-lt"/>
              </a:rPr>
              <a:t>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753361" y="1072560"/>
                <a:ext cx="629919" cy="7376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CH" sz="1800" i="1" smtClean="0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fr-CH" sz="180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fr-CH" sz="1800" b="1" i="1" smtClean="0">
                                  <a:latin typeface="Cambria Math"/>
                                  <a:sym typeface="Symbol"/>
                                </a:rPr>
                                <m:t>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fr-CH" sz="180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CH" sz="1800" b="1" i="1" smtClean="0">
                                      <a:latin typeface="Cambria Math"/>
                                    </a:rPr>
                                    <m:t>𝒗</m:t>
                                  </m:r>
                                </m:e>
                                <m:sub>
                                  <m:r>
                                    <a:rPr lang="fr-CH" sz="1800" b="1" i="1" smtClean="0">
                                      <a:latin typeface="Cambria Math"/>
                                      <a:sym typeface="Symbol"/>
                                    </a:rPr>
                                    <m:t>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fr-CH" sz="1800" dirty="0" smtClean="0">
                  <a:latin typeface="+mj-lt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3361" y="1072560"/>
                <a:ext cx="629919" cy="73763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3261360" y="1472283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smtClean="0">
                <a:latin typeface="+mj-lt"/>
              </a:rPr>
              <a:t>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023359" y="1067480"/>
                <a:ext cx="5557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CH" sz="180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CH" sz="1800" b="1" i="1" smtClean="0">
                              <a:latin typeface="Cambria Math"/>
                            </a:rPr>
                            <m:t>𝒆</m:t>
                          </m:r>
                        </m:e>
                      </m:d>
                    </m:oMath>
                  </m:oMathPara>
                </a14:m>
                <a:endParaRPr lang="fr-CH" sz="1800" dirty="0" smtClean="0">
                  <a:latin typeface="+mj-lt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359" y="1067480"/>
                <a:ext cx="555793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576144" y="1057231"/>
                <a:ext cx="5622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CH" sz="180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CH" sz="1800" i="1">
                              <a:latin typeface="Cambria Math"/>
                              <a:sym typeface="Symbol"/>
                            </a:rPr>
                            <m:t></m:t>
                          </m:r>
                        </m:e>
                      </m:d>
                    </m:oMath>
                  </m:oMathPara>
                </a14:m>
                <a:endParaRPr lang="fr-CH" sz="1800" dirty="0" smtClean="0">
                  <a:latin typeface="+mj-lt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6144" y="1057231"/>
                <a:ext cx="562205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217018" y="1053937"/>
                <a:ext cx="5301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CH" sz="180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CH" sz="1800" i="1" smtClean="0">
                              <a:latin typeface="Cambria Math"/>
                              <a:sym typeface="Symbol"/>
                            </a:rPr>
                            <m:t></m:t>
                          </m:r>
                        </m:e>
                      </m:d>
                    </m:oMath>
                  </m:oMathPara>
                </a14:m>
                <a:endParaRPr lang="fr-CH" sz="1800" dirty="0" smtClean="0">
                  <a:latin typeface="+mj-lt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7018" y="1053937"/>
                <a:ext cx="530145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975300" y="1484784"/>
                <a:ext cx="6519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CH" sz="180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CH" sz="180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CH" sz="180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sym typeface="Symbol"/>
                                </a:rPr>
                                <m:t></m:t>
                              </m:r>
                            </m:e>
                            <m:sub>
                              <m:r>
                                <a:rPr lang="fr-CH" sz="1800" b="1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𝒆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CH" sz="1800" dirty="0" smtClean="0">
                  <a:solidFill>
                    <a:srgbClr val="C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5300" y="1484784"/>
                <a:ext cx="651910" cy="3693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596464" y="1498721"/>
                <a:ext cx="650114" cy="3911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CH" sz="160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CH" sz="160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CH" sz="160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sym typeface="Symbol"/>
                                </a:rPr>
                                <m:t></m:t>
                              </m:r>
                            </m:e>
                            <m:sub>
                              <m:r>
                                <a:rPr lang="fr-CH" sz="1600" b="1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sym typeface="Symbol"/>
                                </a:rPr>
                                <m:t>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CH" sz="1800" dirty="0" smtClean="0">
                  <a:solidFill>
                    <a:srgbClr val="C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6464" y="1498721"/>
                <a:ext cx="650114" cy="391133"/>
              </a:xfrm>
              <a:prstGeom prst="rect">
                <a:avLst/>
              </a:prstGeom>
              <a:blipFill rotWithShape="1">
                <a:blip r:embed="rId9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172142" y="1490347"/>
                <a:ext cx="6599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CH" sz="180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CH" sz="180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CH" sz="180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sym typeface="Symbol"/>
                                </a:rPr>
                                <m:t></m:t>
                              </m:r>
                            </m:e>
                            <m:sub>
                              <m:r>
                                <a:rPr lang="fr-CH" sz="1800" b="1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  <a:sym typeface="Symbol"/>
                                </a:rPr>
                                <m:t>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fr-CH" sz="1800" dirty="0" smtClean="0">
                  <a:solidFill>
                    <a:srgbClr val="C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2142" y="1490347"/>
                <a:ext cx="659924" cy="36933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930401" y="2291760"/>
            <a:ext cx="8002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smtClean="0">
                <a:latin typeface="+mj-lt"/>
              </a:rPr>
              <a:t>I = 1/2</a:t>
            </a:r>
          </a:p>
          <a:p>
            <a:endParaRPr lang="fr-CH" sz="1800" dirty="0">
              <a:latin typeface="+mj-lt"/>
            </a:endParaRPr>
          </a:p>
          <a:p>
            <a:endParaRPr lang="fr-CH" sz="1800" dirty="0" smtClean="0">
              <a:latin typeface="+mj-lt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105297" y="869360"/>
            <a:ext cx="4877026" cy="1239520"/>
            <a:chOff x="1105297" y="1463040"/>
            <a:chExt cx="4877026" cy="1239520"/>
          </a:xfrm>
        </p:grpSpPr>
        <p:sp>
          <p:nvSpPr>
            <p:cNvPr id="18" name="Rectangle 17"/>
            <p:cNvSpPr/>
            <p:nvPr/>
          </p:nvSpPr>
          <p:spPr>
            <a:xfrm>
              <a:off x="1105297" y="1463040"/>
              <a:ext cx="4877026" cy="123952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3686050" y="1463040"/>
              <a:ext cx="0" cy="1239520"/>
            </a:xfrm>
            <a:prstGeom prst="line">
              <a:avLst/>
            </a:prstGeom>
            <a:ln w="3175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22"/>
          <p:cNvCxnSpPr/>
          <p:nvPr/>
        </p:nvCxnSpPr>
        <p:spPr>
          <a:xfrm>
            <a:off x="1115457" y="1458640"/>
            <a:ext cx="61286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339840" y="1072560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smtClean="0">
                <a:latin typeface="+mj-lt"/>
              </a:rPr>
              <a:t>Q= -1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339840" y="1489120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smtClean="0">
                <a:latin typeface="+mj-lt"/>
              </a:rPr>
              <a:t>Q=  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443928" y="2281600"/>
            <a:ext cx="5838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smtClean="0">
                <a:latin typeface="+mj-lt"/>
              </a:rPr>
              <a:t>I = 0</a:t>
            </a:r>
          </a:p>
          <a:p>
            <a:endParaRPr lang="fr-CH" sz="1800" dirty="0">
              <a:latin typeface="+mj-lt"/>
            </a:endParaRPr>
          </a:p>
          <a:p>
            <a:endParaRPr lang="fr-CH" sz="1800" dirty="0" smtClean="0">
              <a:latin typeface="+mj-lt"/>
            </a:endParaRPr>
          </a:p>
        </p:txBody>
      </p:sp>
      <p:sp>
        <p:nvSpPr>
          <p:cNvPr id="30" name="Notched Right Arrow 29"/>
          <p:cNvSpPr/>
          <p:nvPr/>
        </p:nvSpPr>
        <p:spPr>
          <a:xfrm rot="13736727">
            <a:off x="5832066" y="2291760"/>
            <a:ext cx="690654" cy="461665"/>
          </a:xfrm>
          <a:prstGeom prst="notch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1" name="TextBox 30"/>
          <p:cNvSpPr txBox="1"/>
          <p:nvPr/>
        </p:nvSpPr>
        <p:spPr>
          <a:xfrm>
            <a:off x="4351044" y="1145377"/>
            <a:ext cx="300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dirty="0" smtClean="0">
                <a:latin typeface="+mj-lt"/>
              </a:rPr>
              <a:t>R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01844" y="1633057"/>
            <a:ext cx="300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dirty="0" smtClean="0">
                <a:solidFill>
                  <a:srgbClr val="C00000"/>
                </a:solidFill>
                <a:latin typeface="+mj-lt"/>
              </a:rPr>
              <a:t>R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905856" y="1160597"/>
            <a:ext cx="300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dirty="0" smtClean="0">
                <a:latin typeface="+mj-lt"/>
              </a:rPr>
              <a:t>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05682" y="1155835"/>
            <a:ext cx="300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dirty="0" smtClean="0">
                <a:latin typeface="+mj-lt"/>
              </a:rPr>
              <a:t>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640070" y="1613035"/>
            <a:ext cx="300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dirty="0" smtClean="0">
                <a:solidFill>
                  <a:srgbClr val="C00000"/>
                </a:solidFill>
                <a:latin typeface="+mj-lt"/>
              </a:rPr>
              <a:t>R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064006" y="1623195"/>
            <a:ext cx="300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dirty="0" smtClean="0">
                <a:solidFill>
                  <a:srgbClr val="C00000"/>
                </a:solidFill>
                <a:latin typeface="+mj-lt"/>
              </a:rPr>
              <a:t>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330510" y="188640"/>
            <a:ext cx="2488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err="1" smtClean="0">
                <a:latin typeface="+mj-lt"/>
              </a:rPr>
              <a:t>Electroweak</a:t>
            </a:r>
            <a:r>
              <a:rPr lang="fr-CH" sz="1800" dirty="0" smtClean="0">
                <a:latin typeface="+mj-lt"/>
              </a:rPr>
              <a:t> </a:t>
            </a:r>
            <a:r>
              <a:rPr lang="fr-CH" sz="1800" dirty="0" err="1" smtClean="0">
                <a:latin typeface="+mj-lt"/>
              </a:rPr>
              <a:t>eigenstates</a:t>
            </a:r>
            <a:endParaRPr lang="fr-CH" sz="1800" dirty="0" smtClean="0">
              <a:latin typeface="+mj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326630" y="2708920"/>
            <a:ext cx="2442785" cy="3139321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CH" sz="1800" dirty="0" smtClean="0">
                <a:latin typeface="+mj-lt"/>
              </a:rPr>
              <a:t>Right </a:t>
            </a:r>
            <a:r>
              <a:rPr lang="fr-CH" sz="1800" dirty="0" err="1" smtClean="0">
                <a:latin typeface="+mj-lt"/>
              </a:rPr>
              <a:t>handed</a:t>
            </a:r>
            <a:r>
              <a:rPr lang="fr-CH" sz="1800" dirty="0" smtClean="0">
                <a:latin typeface="+mj-lt"/>
              </a:rPr>
              <a:t> neutrinos </a:t>
            </a:r>
          </a:p>
          <a:p>
            <a:r>
              <a:rPr lang="fr-CH" sz="1800" dirty="0">
                <a:latin typeface="+mj-lt"/>
              </a:rPr>
              <a:t> </a:t>
            </a:r>
            <a:r>
              <a:rPr lang="fr-CH" sz="1800" dirty="0" smtClean="0">
                <a:latin typeface="+mj-lt"/>
              </a:rPr>
              <a:t>       are singlets </a:t>
            </a:r>
          </a:p>
          <a:p>
            <a:r>
              <a:rPr lang="fr-CH" sz="1800" dirty="0" smtClean="0">
                <a:latin typeface="+mj-lt"/>
              </a:rPr>
              <a:t>no </a:t>
            </a:r>
            <a:r>
              <a:rPr lang="fr-CH" sz="1800" dirty="0" err="1" smtClean="0">
                <a:latin typeface="+mj-lt"/>
              </a:rPr>
              <a:t>weak</a:t>
            </a:r>
            <a:r>
              <a:rPr lang="fr-CH" sz="1800" dirty="0" smtClean="0">
                <a:latin typeface="+mj-lt"/>
              </a:rPr>
              <a:t> interaction</a:t>
            </a:r>
          </a:p>
          <a:p>
            <a:r>
              <a:rPr lang="fr-CH" sz="1800" dirty="0" smtClean="0">
                <a:latin typeface="+mj-lt"/>
              </a:rPr>
              <a:t>no EM interaction</a:t>
            </a:r>
          </a:p>
          <a:p>
            <a:r>
              <a:rPr lang="fr-CH" sz="1800" dirty="0" smtClean="0">
                <a:latin typeface="+mj-lt"/>
              </a:rPr>
              <a:t>no </a:t>
            </a:r>
            <a:r>
              <a:rPr lang="fr-CH" sz="1800" dirty="0" err="1" smtClean="0">
                <a:latin typeface="+mj-lt"/>
              </a:rPr>
              <a:t>strong</a:t>
            </a:r>
            <a:r>
              <a:rPr lang="fr-CH" sz="1800" dirty="0" smtClean="0">
                <a:latin typeface="+mj-lt"/>
              </a:rPr>
              <a:t> interaction</a:t>
            </a:r>
          </a:p>
          <a:p>
            <a:endParaRPr lang="fr-CH" sz="1800" dirty="0" smtClean="0">
              <a:latin typeface="+mj-lt"/>
            </a:endParaRPr>
          </a:p>
          <a:p>
            <a:r>
              <a:rPr lang="fr-CH" sz="1800" dirty="0" err="1" smtClean="0">
                <a:latin typeface="+mj-lt"/>
              </a:rPr>
              <a:t>can’t</a:t>
            </a:r>
            <a:r>
              <a:rPr lang="fr-CH" sz="1800" dirty="0" smtClean="0">
                <a:latin typeface="+mj-lt"/>
              </a:rPr>
              <a:t> </a:t>
            </a:r>
            <a:r>
              <a:rPr lang="fr-CH" sz="1800" dirty="0" err="1" smtClean="0">
                <a:latin typeface="+mj-lt"/>
              </a:rPr>
              <a:t>produce</a:t>
            </a:r>
            <a:r>
              <a:rPr lang="fr-CH" sz="1800" dirty="0" smtClean="0">
                <a:latin typeface="+mj-lt"/>
              </a:rPr>
              <a:t> </a:t>
            </a:r>
            <a:r>
              <a:rPr lang="fr-CH" sz="1800" dirty="0" err="1" smtClean="0">
                <a:latin typeface="+mj-lt"/>
              </a:rPr>
              <a:t>them</a:t>
            </a:r>
            <a:r>
              <a:rPr lang="fr-CH" sz="1800" dirty="0" smtClean="0">
                <a:latin typeface="+mj-lt"/>
              </a:rPr>
              <a:t> </a:t>
            </a:r>
          </a:p>
          <a:p>
            <a:r>
              <a:rPr lang="fr-CH" sz="1800" dirty="0" err="1" smtClean="0">
                <a:latin typeface="+mj-lt"/>
              </a:rPr>
              <a:t>can’t</a:t>
            </a:r>
            <a:r>
              <a:rPr lang="fr-CH" sz="1800" dirty="0" smtClean="0">
                <a:latin typeface="+mj-lt"/>
              </a:rPr>
              <a:t> </a:t>
            </a:r>
            <a:r>
              <a:rPr lang="fr-CH" sz="1800" dirty="0" err="1" smtClean="0">
                <a:latin typeface="+mj-lt"/>
              </a:rPr>
              <a:t>detect</a:t>
            </a:r>
            <a:r>
              <a:rPr lang="fr-CH" sz="1800" dirty="0" smtClean="0">
                <a:latin typeface="+mj-lt"/>
              </a:rPr>
              <a:t> </a:t>
            </a:r>
            <a:r>
              <a:rPr lang="fr-CH" sz="1800" dirty="0" err="1" smtClean="0">
                <a:latin typeface="+mj-lt"/>
              </a:rPr>
              <a:t>them</a:t>
            </a:r>
            <a:endParaRPr lang="fr-CH" sz="1800" dirty="0" smtClean="0">
              <a:latin typeface="+mj-lt"/>
            </a:endParaRPr>
          </a:p>
          <a:p>
            <a:r>
              <a:rPr lang="fr-CH" sz="1800" dirty="0" smtClean="0">
                <a:latin typeface="+mj-lt"/>
              </a:rPr>
              <a:t>   -- </a:t>
            </a:r>
            <a:r>
              <a:rPr lang="fr-CH" sz="1800" dirty="0" err="1" smtClean="0">
                <a:latin typeface="+mj-lt"/>
              </a:rPr>
              <a:t>so</a:t>
            </a:r>
            <a:r>
              <a:rPr lang="fr-CH" sz="1800" dirty="0" smtClean="0">
                <a:latin typeface="+mj-lt"/>
              </a:rPr>
              <a:t> </a:t>
            </a:r>
            <a:r>
              <a:rPr lang="fr-CH" sz="1800" dirty="0" err="1" smtClean="0">
                <a:latin typeface="+mj-lt"/>
              </a:rPr>
              <a:t>why</a:t>
            </a:r>
            <a:r>
              <a:rPr lang="fr-CH" sz="1800" dirty="0" smtClean="0">
                <a:latin typeface="+mj-lt"/>
              </a:rPr>
              <a:t> </a:t>
            </a:r>
            <a:r>
              <a:rPr lang="fr-CH" sz="1800" dirty="0" err="1" smtClean="0">
                <a:latin typeface="+mj-lt"/>
              </a:rPr>
              <a:t>bother</a:t>
            </a:r>
            <a:r>
              <a:rPr lang="fr-CH" sz="1800" dirty="0" smtClean="0">
                <a:latin typeface="+mj-lt"/>
              </a:rPr>
              <a:t>? –</a:t>
            </a:r>
          </a:p>
          <a:p>
            <a:endParaRPr lang="fr-CH" dirty="0">
              <a:latin typeface="+mj-lt"/>
            </a:endParaRPr>
          </a:p>
          <a:p>
            <a:r>
              <a:rPr lang="fr-CH" sz="1800" b="1" i="1" dirty="0" err="1" smtClean="0">
                <a:latin typeface="+mj-lt"/>
              </a:rPr>
              <a:t>Also</a:t>
            </a:r>
            <a:r>
              <a:rPr lang="fr-CH" sz="1800" b="1" i="1" dirty="0" smtClean="0">
                <a:latin typeface="+mj-lt"/>
              </a:rPr>
              <a:t> </a:t>
            </a:r>
            <a:r>
              <a:rPr lang="fr-CH" sz="1800" b="1" i="1" dirty="0" err="1" smtClean="0">
                <a:latin typeface="+mj-lt"/>
              </a:rPr>
              <a:t>called</a:t>
            </a:r>
            <a:r>
              <a:rPr lang="fr-CH" sz="1800" b="1" i="1" dirty="0" smtClean="0">
                <a:latin typeface="+mj-lt"/>
              </a:rPr>
              <a:t> ‘</a:t>
            </a:r>
            <a:r>
              <a:rPr lang="fr-CH" sz="1800" b="1" i="1" dirty="0" err="1" smtClean="0">
                <a:latin typeface="+mj-lt"/>
              </a:rPr>
              <a:t>sterile</a:t>
            </a:r>
            <a:r>
              <a:rPr lang="fr-CH" sz="1800" b="1" i="1" dirty="0" smtClean="0">
                <a:latin typeface="+mj-lt"/>
              </a:rPr>
              <a:t>’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C6FE8-2D8F-4DEF-9E38-F9420A57D24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09/08/2017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62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4432" y="2708920"/>
            <a:ext cx="2895600" cy="3810000"/>
          </a:xfrm>
          <a:prstGeom prst="rect">
            <a:avLst/>
          </a:prstGeom>
        </p:spPr>
      </p:pic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6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275" y="2162175"/>
            <a:ext cx="7997825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4450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16"/>
          <p:cNvSpPr>
            <a:spLocks noChangeArrowheads="1"/>
          </p:cNvSpPr>
          <p:nvPr/>
        </p:nvSpPr>
        <p:spPr bwMode="auto">
          <a:xfrm>
            <a:off x="62606" y="4503676"/>
            <a:ext cx="2854325" cy="2252662"/>
          </a:xfrm>
          <a:prstGeom prst="rect">
            <a:avLst/>
          </a:prstGeom>
          <a:solidFill>
            <a:srgbClr val="DDF9FF"/>
          </a:solidFill>
          <a:ln w="4445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fr-CH" altLang="fr-FR">
              <a:solidFill>
                <a:srgbClr val="000000"/>
              </a:solidFill>
            </a:endParaRP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1738" y="676275"/>
            <a:ext cx="6692900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4450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Box 2"/>
          <p:cNvSpPr txBox="1">
            <a:spLocks noChangeArrowheads="1"/>
          </p:cNvSpPr>
          <p:nvPr/>
        </p:nvSpPr>
        <p:spPr bwMode="auto">
          <a:xfrm>
            <a:off x="-5408" y="677432"/>
            <a:ext cx="1853008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CH" altLang="fr-FR" sz="2000" dirty="0" err="1" smtClean="0">
                <a:solidFill>
                  <a:srgbClr val="000000"/>
                </a:solidFill>
                <a:latin typeface="Calibri"/>
              </a:rPr>
              <a:t>See</a:t>
            </a:r>
            <a:r>
              <a:rPr lang="fr-CH" altLang="fr-FR" sz="2000" dirty="0" err="1">
                <a:solidFill>
                  <a:srgbClr val="000000"/>
                </a:solidFill>
                <a:latin typeface="Calibri"/>
              </a:rPr>
              <a:t>-</a:t>
            </a:r>
            <a:r>
              <a:rPr lang="fr-CH" altLang="fr-FR" sz="2000" dirty="0" err="1" smtClean="0">
                <a:solidFill>
                  <a:srgbClr val="000000"/>
                </a:solidFill>
                <a:latin typeface="Calibri"/>
              </a:rPr>
              <a:t>saw</a:t>
            </a:r>
            <a:r>
              <a:rPr lang="fr-CH" altLang="fr-FR" sz="2000" dirty="0" smtClean="0">
                <a:solidFill>
                  <a:srgbClr val="000000"/>
                </a:solidFill>
                <a:latin typeface="Calibri"/>
              </a:rPr>
              <a:t> type I :</a:t>
            </a:r>
            <a:endParaRPr lang="fr-CH" altLang="fr-FR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67" name="TextBox 1"/>
          <p:cNvSpPr txBox="1">
            <a:spLocks noChangeArrowheads="1"/>
          </p:cNvSpPr>
          <p:nvPr/>
        </p:nvSpPr>
        <p:spPr bwMode="auto">
          <a:xfrm>
            <a:off x="6935216" y="984046"/>
            <a:ext cx="206171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CH" altLang="fr-FR" sz="2000" dirty="0">
                <a:solidFill>
                  <a:srgbClr val="000000"/>
                </a:solidFill>
                <a:latin typeface="Calibri"/>
              </a:rPr>
              <a:t>M</a:t>
            </a:r>
            <a:r>
              <a:rPr lang="fr-CH" altLang="fr-FR" sz="2000" baseline="-25000" dirty="0">
                <a:solidFill>
                  <a:srgbClr val="000000"/>
                </a:solidFill>
                <a:latin typeface="Calibri"/>
              </a:rPr>
              <a:t>R</a:t>
            </a:r>
            <a:r>
              <a:rPr lang="fr-CH" altLang="fr-FR" sz="20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CH" altLang="fr-FR" sz="2000" dirty="0">
                <a:solidFill>
                  <a:srgbClr val="000000"/>
                </a:solidFill>
                <a:latin typeface="Calibri"/>
                <a:sym typeface="Symbol" pitchFamily="18" charset="2"/>
              </a:rPr>
              <a:t></a:t>
            </a:r>
            <a:r>
              <a:rPr lang="fr-CH" altLang="fr-FR" sz="2000" dirty="0">
                <a:solidFill>
                  <a:srgbClr val="000000"/>
                </a:solidFill>
                <a:latin typeface="Calibri"/>
              </a:rPr>
              <a:t> 0</a:t>
            </a:r>
          </a:p>
          <a:p>
            <a:r>
              <a:rPr lang="fr-CH" altLang="fr-FR" sz="2000" dirty="0" err="1">
                <a:solidFill>
                  <a:srgbClr val="000000"/>
                </a:solidFill>
                <a:latin typeface="Calibri"/>
              </a:rPr>
              <a:t>m</a:t>
            </a:r>
            <a:r>
              <a:rPr lang="fr-CH" altLang="fr-FR" sz="2000" baseline="-25000" dirty="0" err="1">
                <a:solidFill>
                  <a:srgbClr val="000000"/>
                </a:solidFill>
                <a:latin typeface="Calibri"/>
                <a:sym typeface="Symbol" pitchFamily="18" charset="2"/>
              </a:rPr>
              <a:t>D</a:t>
            </a:r>
            <a:r>
              <a:rPr lang="fr-CH" altLang="fr-FR" sz="2000" dirty="0">
                <a:solidFill>
                  <a:srgbClr val="000000"/>
                </a:solidFill>
                <a:latin typeface="Calibri"/>
                <a:sym typeface="Symbol" pitchFamily="18" charset="2"/>
              </a:rPr>
              <a:t>  0</a:t>
            </a:r>
          </a:p>
          <a:p>
            <a:r>
              <a:rPr lang="fr-CH" altLang="fr-FR" sz="2000" u="sng" dirty="0">
                <a:solidFill>
                  <a:srgbClr val="000000"/>
                </a:solidFill>
                <a:latin typeface="Calibri"/>
                <a:sym typeface="Symbol" pitchFamily="18" charset="2"/>
              </a:rPr>
              <a:t>Dirac + </a:t>
            </a:r>
            <a:r>
              <a:rPr lang="fr-CH" altLang="fr-FR" sz="2000" u="sng" dirty="0" err="1" smtClean="0">
                <a:solidFill>
                  <a:srgbClr val="000000"/>
                </a:solidFill>
                <a:latin typeface="Calibri"/>
                <a:sym typeface="Symbol" pitchFamily="18" charset="2"/>
              </a:rPr>
              <a:t>Majorana</a:t>
            </a:r>
            <a:r>
              <a:rPr lang="fr-CH" altLang="fr-FR" sz="2000" u="sng" dirty="0" smtClean="0">
                <a:solidFill>
                  <a:srgbClr val="000000"/>
                </a:solidFill>
                <a:latin typeface="Calibri"/>
                <a:sym typeface="Symbol" pitchFamily="18" charset="2"/>
              </a:rPr>
              <a:t> </a:t>
            </a:r>
          </a:p>
          <a:p>
            <a:r>
              <a:rPr lang="fr-CH" altLang="fr-FR" sz="2000" u="sng" dirty="0" smtClean="0">
                <a:solidFill>
                  <a:srgbClr val="000000"/>
                </a:solidFill>
                <a:latin typeface="Calibri"/>
                <a:sym typeface="Symbol" pitchFamily="18" charset="2"/>
              </a:rPr>
              <a:t>mass </a:t>
            </a:r>
            <a:r>
              <a:rPr lang="fr-CH" altLang="fr-FR" sz="2000" u="sng" dirty="0" err="1" smtClean="0">
                <a:solidFill>
                  <a:srgbClr val="000000"/>
                </a:solidFill>
                <a:latin typeface="Calibri"/>
                <a:sym typeface="Symbol" pitchFamily="18" charset="2"/>
              </a:rPr>
              <a:t>terms</a:t>
            </a:r>
            <a:r>
              <a:rPr lang="fr-CH" altLang="fr-FR" sz="2000" u="sng" dirty="0" smtClean="0">
                <a:solidFill>
                  <a:srgbClr val="000000"/>
                </a:solidFill>
                <a:latin typeface="Calibri"/>
                <a:sym typeface="Symbol" pitchFamily="18" charset="2"/>
              </a:rPr>
              <a:t> </a:t>
            </a:r>
            <a:endParaRPr lang="fr-CH" altLang="fr-FR" sz="2000" u="sng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68" name="TextBox 2"/>
          <p:cNvSpPr txBox="1">
            <a:spLocks noChangeArrowheads="1"/>
          </p:cNvSpPr>
          <p:nvPr/>
        </p:nvSpPr>
        <p:spPr bwMode="auto">
          <a:xfrm>
            <a:off x="650875" y="4524313"/>
            <a:ext cx="2438400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CH" altLang="fr-FR" dirty="0">
                <a:solidFill>
                  <a:srgbClr val="000000"/>
                </a:solidFill>
              </a:rPr>
              <a:t>M</a:t>
            </a:r>
            <a:r>
              <a:rPr lang="fr-CH" altLang="fr-FR" baseline="-25000" dirty="0">
                <a:solidFill>
                  <a:srgbClr val="000000"/>
                </a:solidFill>
              </a:rPr>
              <a:t>R</a:t>
            </a:r>
            <a:r>
              <a:rPr lang="fr-CH" altLang="fr-FR" dirty="0">
                <a:solidFill>
                  <a:srgbClr val="000000"/>
                </a:solidFill>
              </a:rPr>
              <a:t> = 0</a:t>
            </a:r>
          </a:p>
          <a:p>
            <a:r>
              <a:rPr lang="fr-CH" altLang="fr-FR" dirty="0" err="1">
                <a:solidFill>
                  <a:srgbClr val="000000"/>
                </a:solidFill>
              </a:rPr>
              <a:t>m</a:t>
            </a:r>
            <a:r>
              <a:rPr lang="fr-CH" altLang="fr-FR" baseline="-25000" dirty="0" err="1">
                <a:solidFill>
                  <a:srgbClr val="000000"/>
                </a:solidFill>
                <a:sym typeface="Symbol" pitchFamily="18" charset="2"/>
              </a:rPr>
              <a:t>D</a:t>
            </a:r>
            <a:r>
              <a:rPr lang="fr-CH" altLang="fr-FR" dirty="0">
                <a:solidFill>
                  <a:srgbClr val="000000"/>
                </a:solidFill>
                <a:sym typeface="Symbol" pitchFamily="18" charset="2"/>
              </a:rPr>
              <a:t>  0</a:t>
            </a:r>
          </a:p>
          <a:p>
            <a:r>
              <a:rPr lang="fr-CH" altLang="fr-FR" u="sng" dirty="0">
                <a:solidFill>
                  <a:srgbClr val="000000"/>
                </a:solidFill>
                <a:sym typeface="Symbol" pitchFamily="18" charset="2"/>
              </a:rPr>
              <a:t>Dirac </a:t>
            </a:r>
            <a:r>
              <a:rPr lang="fr-CH" altLang="fr-FR" u="sng" dirty="0" err="1">
                <a:solidFill>
                  <a:srgbClr val="000000"/>
                </a:solidFill>
                <a:sym typeface="Symbol" pitchFamily="18" charset="2"/>
              </a:rPr>
              <a:t>only</a:t>
            </a:r>
            <a:r>
              <a:rPr lang="fr-CH" altLang="fr-FR" u="sng" dirty="0">
                <a:solidFill>
                  <a:srgbClr val="000000"/>
                </a:solidFill>
                <a:sym typeface="Symbol" pitchFamily="18" charset="2"/>
              </a:rPr>
              <a:t>, (</a:t>
            </a:r>
            <a:r>
              <a:rPr lang="fr-CH" altLang="fr-FR" u="sng" dirty="0" err="1">
                <a:solidFill>
                  <a:srgbClr val="000000"/>
                </a:solidFill>
                <a:sym typeface="Symbol" pitchFamily="18" charset="2"/>
              </a:rPr>
              <a:t>like</a:t>
            </a:r>
            <a:r>
              <a:rPr lang="fr-CH" altLang="fr-FR" u="sng" dirty="0">
                <a:solidFill>
                  <a:srgbClr val="000000"/>
                </a:solidFill>
                <a:sym typeface="Symbol" pitchFamily="18" charset="2"/>
              </a:rPr>
              <a:t> e- vs e+): </a:t>
            </a:r>
          </a:p>
          <a:p>
            <a:endParaRPr lang="en-US" altLang="fr-FR" dirty="0">
              <a:solidFill>
                <a:srgbClr val="000000"/>
              </a:solidFill>
              <a:sym typeface="Symbol" pitchFamily="18" charset="2"/>
            </a:endParaRPr>
          </a:p>
          <a:p>
            <a:r>
              <a:rPr lang="en-US" altLang="fr-FR" sz="1800" dirty="0">
                <a:solidFill>
                  <a:srgbClr val="000000"/>
                </a:solidFill>
                <a:sym typeface="Symbol" pitchFamily="18" charset="2"/>
              </a:rPr>
              <a:t></a:t>
            </a:r>
            <a:r>
              <a:rPr lang="en-US" altLang="fr-FR" sz="1800" baseline="-25000" dirty="0">
                <a:solidFill>
                  <a:srgbClr val="FF0000"/>
                </a:solidFill>
                <a:sym typeface="Symbol" pitchFamily="18" charset="2"/>
              </a:rPr>
              <a:t>L     </a:t>
            </a:r>
            <a:r>
              <a:rPr lang="en-US" altLang="fr-FR" sz="1800" dirty="0">
                <a:solidFill>
                  <a:srgbClr val="000000"/>
                </a:solidFill>
                <a:sym typeface="Symbol" pitchFamily="18" charset="2"/>
              </a:rPr>
              <a:t></a:t>
            </a:r>
            <a:r>
              <a:rPr lang="en-US" altLang="fr-FR" sz="1800" baseline="-25000" dirty="0">
                <a:solidFill>
                  <a:srgbClr val="FF0000"/>
                </a:solidFill>
                <a:sym typeface="Symbol" pitchFamily="18" charset="2"/>
              </a:rPr>
              <a:t>R     </a:t>
            </a:r>
            <a:r>
              <a:rPr lang="en-US" altLang="fr-FR" dirty="0" smtClean="0">
                <a:solidFill>
                  <a:srgbClr val="000000"/>
                </a:solidFill>
                <a:sym typeface="Symbol" pitchFamily="18" charset="2"/>
              </a:rPr>
              <a:t></a:t>
            </a:r>
            <a:r>
              <a:rPr lang="en-US" altLang="fr-FR" sz="1800" dirty="0" smtClean="0">
                <a:solidFill>
                  <a:srgbClr val="000000"/>
                </a:solidFill>
                <a:sym typeface="Symbol" pitchFamily="18" charset="2"/>
              </a:rPr>
              <a:t></a:t>
            </a:r>
            <a:r>
              <a:rPr lang="en-US" altLang="fr-FR" sz="1800" baseline="-25000" dirty="0">
                <a:solidFill>
                  <a:srgbClr val="FF0000"/>
                </a:solidFill>
                <a:sym typeface="Symbol" pitchFamily="18" charset="2"/>
              </a:rPr>
              <a:t>L</a:t>
            </a:r>
            <a:r>
              <a:rPr lang="en-US" altLang="fr-FR" sz="1800" baseline="-25000" dirty="0" smtClean="0">
                <a:solidFill>
                  <a:srgbClr val="FF0000"/>
                </a:solidFill>
                <a:sym typeface="Symbol" pitchFamily="18" charset="2"/>
              </a:rPr>
              <a:t>  </a:t>
            </a:r>
            <a:r>
              <a:rPr lang="en-US" altLang="fr-FR" dirty="0" smtClean="0">
                <a:solidFill>
                  <a:srgbClr val="000000"/>
                </a:solidFill>
                <a:sym typeface="Symbol" pitchFamily="18" charset="2"/>
              </a:rPr>
              <a:t></a:t>
            </a:r>
            <a:r>
              <a:rPr lang="en-US" altLang="fr-FR" sz="1800" dirty="0" smtClean="0">
                <a:solidFill>
                  <a:srgbClr val="000000"/>
                </a:solidFill>
                <a:sym typeface="Symbol" pitchFamily="18" charset="2"/>
              </a:rPr>
              <a:t></a:t>
            </a:r>
            <a:r>
              <a:rPr lang="en-US" altLang="fr-FR" sz="1800" baseline="-25000" dirty="0">
                <a:solidFill>
                  <a:srgbClr val="FF0000"/>
                </a:solidFill>
                <a:sym typeface="Symbol" pitchFamily="18" charset="2"/>
              </a:rPr>
              <a:t>R</a:t>
            </a:r>
            <a:endParaRPr lang="fr-CH" altLang="fr-FR" dirty="0">
              <a:solidFill>
                <a:srgbClr val="000000"/>
              </a:solidFill>
            </a:endParaRPr>
          </a:p>
          <a:p>
            <a:r>
              <a:rPr lang="fr-CH" altLang="fr-FR" dirty="0">
                <a:solidFill>
                  <a:srgbClr val="000000"/>
                </a:solidFill>
              </a:rPr>
              <a:t> ½      0          ½      0</a:t>
            </a:r>
          </a:p>
          <a:p>
            <a:r>
              <a:rPr lang="fr-CH" altLang="fr-FR" dirty="0">
                <a:solidFill>
                  <a:srgbClr val="000000"/>
                </a:solidFill>
              </a:rPr>
              <a:t>4 states of </a:t>
            </a:r>
            <a:r>
              <a:rPr lang="fr-CH" altLang="fr-FR" dirty="0" err="1">
                <a:solidFill>
                  <a:srgbClr val="000000"/>
                </a:solidFill>
              </a:rPr>
              <a:t>equal</a:t>
            </a:r>
            <a:r>
              <a:rPr lang="fr-CH" altLang="fr-FR" dirty="0">
                <a:solidFill>
                  <a:srgbClr val="000000"/>
                </a:solidFill>
              </a:rPr>
              <a:t> masses</a:t>
            </a:r>
          </a:p>
        </p:txBody>
      </p:sp>
      <p:cxnSp>
        <p:nvCxnSpPr>
          <p:cNvPr id="15369" name="Straight Connector 4"/>
          <p:cNvCxnSpPr>
            <a:cxnSpLocks noChangeShapeType="1"/>
            <a:stCxn id="15368" idx="1"/>
          </p:cNvCxnSpPr>
          <p:nvPr/>
        </p:nvCxnSpPr>
        <p:spPr bwMode="auto">
          <a:xfrm flipV="1">
            <a:off x="650875" y="5356163"/>
            <a:ext cx="334963" cy="0"/>
          </a:xfrm>
          <a:prstGeom prst="line">
            <a:avLst/>
          </a:prstGeom>
          <a:noFill/>
          <a:ln w="44450" algn="ctr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370" name="Straight Connector 9"/>
          <p:cNvCxnSpPr>
            <a:cxnSpLocks noChangeShapeType="1"/>
          </p:cNvCxnSpPr>
          <p:nvPr/>
        </p:nvCxnSpPr>
        <p:spPr bwMode="auto">
          <a:xfrm flipV="1">
            <a:off x="1087438" y="5356163"/>
            <a:ext cx="334962" cy="0"/>
          </a:xfrm>
          <a:prstGeom prst="line">
            <a:avLst/>
          </a:prstGeom>
          <a:noFill/>
          <a:ln w="44450" algn="ctr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371" name="Straight Connector 10"/>
          <p:cNvCxnSpPr>
            <a:cxnSpLocks noChangeShapeType="1"/>
          </p:cNvCxnSpPr>
          <p:nvPr/>
        </p:nvCxnSpPr>
        <p:spPr bwMode="auto">
          <a:xfrm flipV="1">
            <a:off x="1595438" y="5356163"/>
            <a:ext cx="334962" cy="0"/>
          </a:xfrm>
          <a:prstGeom prst="line">
            <a:avLst/>
          </a:prstGeom>
          <a:noFill/>
          <a:ln w="44450" algn="ctr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372" name="Straight Connector 11"/>
          <p:cNvCxnSpPr>
            <a:cxnSpLocks noChangeShapeType="1"/>
          </p:cNvCxnSpPr>
          <p:nvPr/>
        </p:nvCxnSpPr>
        <p:spPr bwMode="auto">
          <a:xfrm flipV="1">
            <a:off x="2082800" y="5356163"/>
            <a:ext cx="334963" cy="0"/>
          </a:xfrm>
          <a:prstGeom prst="line">
            <a:avLst/>
          </a:prstGeom>
          <a:noFill/>
          <a:ln w="44450" algn="ctr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373" name="Straight Arrow Connector 8"/>
          <p:cNvCxnSpPr>
            <a:cxnSpLocks noChangeShapeType="1"/>
          </p:cNvCxnSpPr>
          <p:nvPr/>
        </p:nvCxnSpPr>
        <p:spPr bwMode="auto">
          <a:xfrm flipV="1">
            <a:off x="284163" y="5041838"/>
            <a:ext cx="0" cy="474662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5374" name="TextBox 12"/>
          <p:cNvSpPr txBox="1">
            <a:spLocks noChangeArrowheads="1"/>
          </p:cNvSpPr>
          <p:nvPr/>
        </p:nvSpPr>
        <p:spPr bwMode="auto">
          <a:xfrm>
            <a:off x="0" y="5210113"/>
            <a:ext cx="333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CH" altLang="fr-FR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15375" name="TextBox 14"/>
          <p:cNvSpPr txBox="1">
            <a:spLocks noChangeArrowheads="1"/>
          </p:cNvSpPr>
          <p:nvPr/>
        </p:nvSpPr>
        <p:spPr bwMode="auto">
          <a:xfrm>
            <a:off x="95250" y="5629213"/>
            <a:ext cx="6238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CH" altLang="fr-FR">
                <a:solidFill>
                  <a:srgbClr val="000000"/>
                </a:solidFill>
              </a:rPr>
              <a:t>I</a:t>
            </a:r>
            <a:r>
              <a:rPr lang="fr-CH" altLang="fr-FR" baseline="-25000">
                <a:solidFill>
                  <a:srgbClr val="000000"/>
                </a:solidFill>
              </a:rPr>
              <a:t>weak</a:t>
            </a:r>
            <a:r>
              <a:rPr lang="fr-CH" altLang="fr-FR">
                <a:solidFill>
                  <a:srgbClr val="000000"/>
                </a:solidFill>
              </a:rPr>
              <a:t>=</a:t>
            </a:r>
          </a:p>
        </p:txBody>
      </p:sp>
      <p:sp>
        <p:nvSpPr>
          <p:cNvPr id="15376" name="TextBox 15"/>
          <p:cNvSpPr txBox="1">
            <a:spLocks noChangeArrowheads="1"/>
          </p:cNvSpPr>
          <p:nvPr/>
        </p:nvSpPr>
        <p:spPr bwMode="auto">
          <a:xfrm>
            <a:off x="571842" y="6138862"/>
            <a:ext cx="2111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CH" altLang="fr-FR" dirty="0" err="1">
                <a:solidFill>
                  <a:srgbClr val="000000"/>
                </a:solidFill>
              </a:rPr>
              <a:t>Some</a:t>
            </a:r>
            <a:r>
              <a:rPr lang="fr-CH" altLang="fr-FR" dirty="0">
                <a:solidFill>
                  <a:srgbClr val="000000"/>
                </a:solidFill>
              </a:rPr>
              <a:t> have I=1/2  (active)</a:t>
            </a:r>
          </a:p>
          <a:p>
            <a:r>
              <a:rPr lang="fr-CH" altLang="fr-FR" dirty="0" err="1">
                <a:solidFill>
                  <a:srgbClr val="000000"/>
                </a:solidFill>
              </a:rPr>
              <a:t>Some</a:t>
            </a:r>
            <a:r>
              <a:rPr lang="fr-CH" altLang="fr-FR" dirty="0">
                <a:solidFill>
                  <a:srgbClr val="000000"/>
                </a:solidFill>
              </a:rPr>
              <a:t> have I=0    (</a:t>
            </a:r>
            <a:r>
              <a:rPr lang="fr-CH" altLang="fr-FR" dirty="0" err="1">
                <a:solidFill>
                  <a:srgbClr val="000000"/>
                </a:solidFill>
              </a:rPr>
              <a:t>sterile</a:t>
            </a:r>
            <a:r>
              <a:rPr lang="fr-CH" altLang="fr-FR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5377" name="Rectangle 21"/>
          <p:cNvSpPr>
            <a:spLocks noChangeArrowheads="1"/>
          </p:cNvSpPr>
          <p:nvPr/>
        </p:nvSpPr>
        <p:spPr bwMode="auto">
          <a:xfrm>
            <a:off x="3068638" y="4493260"/>
            <a:ext cx="2854325" cy="2252663"/>
          </a:xfrm>
          <a:prstGeom prst="rect">
            <a:avLst/>
          </a:prstGeom>
          <a:solidFill>
            <a:srgbClr val="EBFDFF"/>
          </a:solidFill>
          <a:ln w="4445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fr-CH" altLang="fr-FR">
              <a:solidFill>
                <a:srgbClr val="000000"/>
              </a:solidFill>
            </a:endParaRPr>
          </a:p>
        </p:txBody>
      </p:sp>
      <p:sp>
        <p:nvSpPr>
          <p:cNvPr id="15378" name="TextBox 22"/>
          <p:cNvSpPr txBox="1">
            <a:spLocks noChangeArrowheads="1"/>
          </p:cNvSpPr>
          <p:nvPr/>
        </p:nvSpPr>
        <p:spPr bwMode="auto">
          <a:xfrm>
            <a:off x="3717925" y="4533900"/>
            <a:ext cx="24384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CH" altLang="fr-FR" dirty="0">
                <a:solidFill>
                  <a:srgbClr val="000000"/>
                </a:solidFill>
              </a:rPr>
              <a:t>M</a:t>
            </a:r>
            <a:r>
              <a:rPr lang="fr-CH" altLang="fr-FR" baseline="-25000" dirty="0">
                <a:solidFill>
                  <a:srgbClr val="000000"/>
                </a:solidFill>
              </a:rPr>
              <a:t>R</a:t>
            </a:r>
            <a:r>
              <a:rPr lang="fr-CH" altLang="fr-FR" dirty="0">
                <a:solidFill>
                  <a:srgbClr val="000000"/>
                </a:solidFill>
              </a:rPr>
              <a:t> </a:t>
            </a:r>
            <a:r>
              <a:rPr lang="fr-CH" altLang="fr-FR" dirty="0">
                <a:solidFill>
                  <a:srgbClr val="000000"/>
                </a:solidFill>
                <a:sym typeface="Symbol" pitchFamily="18" charset="2"/>
              </a:rPr>
              <a:t></a:t>
            </a:r>
            <a:r>
              <a:rPr lang="fr-CH" altLang="fr-FR" dirty="0">
                <a:solidFill>
                  <a:srgbClr val="000000"/>
                </a:solidFill>
              </a:rPr>
              <a:t> 0</a:t>
            </a:r>
          </a:p>
          <a:p>
            <a:r>
              <a:rPr lang="fr-CH" altLang="fr-FR" dirty="0" err="1">
                <a:solidFill>
                  <a:srgbClr val="000000"/>
                </a:solidFill>
              </a:rPr>
              <a:t>m</a:t>
            </a:r>
            <a:r>
              <a:rPr lang="fr-CH" altLang="fr-FR" baseline="-25000" dirty="0" err="1">
                <a:solidFill>
                  <a:srgbClr val="000000"/>
                </a:solidFill>
                <a:sym typeface="Symbol" pitchFamily="18" charset="2"/>
              </a:rPr>
              <a:t>D</a:t>
            </a:r>
            <a:r>
              <a:rPr lang="fr-CH" altLang="fr-FR" dirty="0">
                <a:solidFill>
                  <a:srgbClr val="000000"/>
                </a:solidFill>
                <a:sym typeface="Symbol" pitchFamily="18" charset="2"/>
              </a:rPr>
              <a:t> = 0</a:t>
            </a:r>
          </a:p>
          <a:p>
            <a:r>
              <a:rPr lang="fr-CH" altLang="fr-FR" u="sng" dirty="0" err="1">
                <a:solidFill>
                  <a:srgbClr val="000000"/>
                </a:solidFill>
                <a:sym typeface="Symbol" pitchFamily="18" charset="2"/>
              </a:rPr>
              <a:t>Majorana</a:t>
            </a:r>
            <a:r>
              <a:rPr lang="fr-CH" altLang="fr-FR" u="sng" dirty="0">
                <a:solidFill>
                  <a:srgbClr val="000000"/>
                </a:solidFill>
                <a:sym typeface="Symbol" pitchFamily="18" charset="2"/>
              </a:rPr>
              <a:t> </a:t>
            </a:r>
            <a:r>
              <a:rPr lang="fr-CH" altLang="fr-FR" u="sng" dirty="0" err="1">
                <a:solidFill>
                  <a:srgbClr val="000000"/>
                </a:solidFill>
                <a:sym typeface="Symbol" pitchFamily="18" charset="2"/>
              </a:rPr>
              <a:t>only</a:t>
            </a:r>
            <a:endParaRPr lang="fr-CH" altLang="fr-FR" u="sng" dirty="0">
              <a:solidFill>
                <a:srgbClr val="000000"/>
              </a:solidFill>
            </a:endParaRPr>
          </a:p>
          <a:p>
            <a:endParaRPr lang="en-US" altLang="fr-FR" dirty="0">
              <a:solidFill>
                <a:srgbClr val="000000"/>
              </a:solidFill>
              <a:sym typeface="Symbol" pitchFamily="18" charset="2"/>
            </a:endParaRPr>
          </a:p>
          <a:p>
            <a:r>
              <a:rPr lang="en-US" altLang="fr-FR" sz="1800" dirty="0">
                <a:solidFill>
                  <a:srgbClr val="000000"/>
                </a:solidFill>
                <a:sym typeface="Symbol" pitchFamily="18" charset="2"/>
              </a:rPr>
              <a:t></a:t>
            </a:r>
            <a:r>
              <a:rPr lang="en-US" altLang="fr-FR" sz="1800" baseline="-25000" dirty="0">
                <a:solidFill>
                  <a:srgbClr val="FF0000"/>
                </a:solidFill>
                <a:sym typeface="Symbol" pitchFamily="18" charset="2"/>
              </a:rPr>
              <a:t>L               </a:t>
            </a:r>
            <a:r>
              <a:rPr lang="en-US" altLang="fr-FR" dirty="0">
                <a:solidFill>
                  <a:srgbClr val="000000"/>
                </a:solidFill>
                <a:sym typeface="Symbol" pitchFamily="18" charset="2"/>
              </a:rPr>
              <a:t></a:t>
            </a:r>
            <a:r>
              <a:rPr lang="en-US" altLang="fr-FR" sz="1800" dirty="0">
                <a:solidFill>
                  <a:srgbClr val="000000"/>
                </a:solidFill>
                <a:sym typeface="Symbol" pitchFamily="18" charset="2"/>
              </a:rPr>
              <a:t></a:t>
            </a:r>
            <a:r>
              <a:rPr lang="en-US" altLang="fr-FR" sz="1800" baseline="-25000" dirty="0">
                <a:solidFill>
                  <a:srgbClr val="FF0000"/>
                </a:solidFill>
                <a:sym typeface="Symbol" pitchFamily="18" charset="2"/>
              </a:rPr>
              <a:t>R   </a:t>
            </a:r>
            <a:endParaRPr lang="fr-CH" altLang="fr-FR" dirty="0">
              <a:solidFill>
                <a:srgbClr val="000000"/>
              </a:solidFill>
            </a:endParaRPr>
          </a:p>
          <a:p>
            <a:r>
              <a:rPr lang="fr-CH" altLang="fr-FR" dirty="0">
                <a:solidFill>
                  <a:srgbClr val="000000"/>
                </a:solidFill>
              </a:rPr>
              <a:t> ½                 ½      </a:t>
            </a:r>
          </a:p>
          <a:p>
            <a:r>
              <a:rPr lang="fr-CH" altLang="fr-FR" dirty="0">
                <a:solidFill>
                  <a:srgbClr val="000000"/>
                </a:solidFill>
              </a:rPr>
              <a:t>2 states of </a:t>
            </a:r>
            <a:r>
              <a:rPr lang="fr-CH" altLang="fr-FR" dirty="0" err="1">
                <a:solidFill>
                  <a:srgbClr val="000000"/>
                </a:solidFill>
              </a:rPr>
              <a:t>equal</a:t>
            </a:r>
            <a:r>
              <a:rPr lang="fr-CH" altLang="fr-FR" dirty="0">
                <a:solidFill>
                  <a:srgbClr val="000000"/>
                </a:solidFill>
              </a:rPr>
              <a:t> masses</a:t>
            </a:r>
          </a:p>
        </p:txBody>
      </p:sp>
      <p:cxnSp>
        <p:nvCxnSpPr>
          <p:cNvPr id="15379" name="Straight Connector 23"/>
          <p:cNvCxnSpPr>
            <a:cxnSpLocks noChangeShapeType="1"/>
          </p:cNvCxnSpPr>
          <p:nvPr/>
        </p:nvCxnSpPr>
        <p:spPr bwMode="auto">
          <a:xfrm flipV="1">
            <a:off x="3717925" y="5335270"/>
            <a:ext cx="336550" cy="0"/>
          </a:xfrm>
          <a:prstGeom prst="line">
            <a:avLst/>
          </a:prstGeom>
          <a:noFill/>
          <a:ln w="44450" algn="ctr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380" name="Straight Connector 25"/>
          <p:cNvCxnSpPr>
            <a:cxnSpLocks noChangeShapeType="1"/>
          </p:cNvCxnSpPr>
          <p:nvPr/>
        </p:nvCxnSpPr>
        <p:spPr bwMode="auto">
          <a:xfrm flipV="1">
            <a:off x="4664075" y="5335270"/>
            <a:ext cx="334963" cy="0"/>
          </a:xfrm>
          <a:prstGeom prst="line">
            <a:avLst/>
          </a:prstGeom>
          <a:noFill/>
          <a:ln w="44450" algn="ctr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381" name="Straight Arrow Connector 27"/>
          <p:cNvCxnSpPr>
            <a:cxnSpLocks noChangeShapeType="1"/>
          </p:cNvCxnSpPr>
          <p:nvPr/>
        </p:nvCxnSpPr>
        <p:spPr bwMode="auto">
          <a:xfrm flipV="1">
            <a:off x="3352800" y="4941508"/>
            <a:ext cx="0" cy="474662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5382" name="TextBox 28"/>
          <p:cNvSpPr txBox="1">
            <a:spLocks noChangeArrowheads="1"/>
          </p:cNvSpPr>
          <p:nvPr/>
        </p:nvSpPr>
        <p:spPr bwMode="auto">
          <a:xfrm>
            <a:off x="3068638" y="5108195"/>
            <a:ext cx="333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CH" altLang="fr-FR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15383" name="TextBox 29"/>
          <p:cNvSpPr txBox="1">
            <a:spLocks noChangeArrowheads="1"/>
          </p:cNvSpPr>
          <p:nvPr/>
        </p:nvSpPr>
        <p:spPr bwMode="auto">
          <a:xfrm>
            <a:off x="3153728" y="5669280"/>
            <a:ext cx="6238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CH" altLang="fr-FR" dirty="0" err="1">
                <a:solidFill>
                  <a:srgbClr val="000000"/>
                </a:solidFill>
              </a:rPr>
              <a:t>I</a:t>
            </a:r>
            <a:r>
              <a:rPr lang="fr-CH" altLang="fr-FR" baseline="-25000" dirty="0" err="1">
                <a:solidFill>
                  <a:srgbClr val="000000"/>
                </a:solidFill>
              </a:rPr>
              <a:t>weak</a:t>
            </a:r>
            <a:r>
              <a:rPr lang="fr-CH" altLang="fr-FR" dirty="0">
                <a:solidFill>
                  <a:srgbClr val="000000"/>
                </a:solidFill>
              </a:rPr>
              <a:t>=</a:t>
            </a:r>
          </a:p>
        </p:txBody>
      </p:sp>
      <p:sp>
        <p:nvSpPr>
          <p:cNvPr id="15384" name="TextBox 30"/>
          <p:cNvSpPr txBox="1">
            <a:spLocks noChangeArrowheads="1"/>
          </p:cNvSpPr>
          <p:nvPr/>
        </p:nvSpPr>
        <p:spPr bwMode="auto">
          <a:xfrm>
            <a:off x="3617913" y="6165533"/>
            <a:ext cx="2101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CH" altLang="fr-FR">
                <a:solidFill>
                  <a:srgbClr val="000000"/>
                </a:solidFill>
              </a:rPr>
              <a:t>All have     I=1/2  (active)</a:t>
            </a:r>
          </a:p>
        </p:txBody>
      </p:sp>
      <p:sp>
        <p:nvSpPr>
          <p:cNvPr id="15385" name="Rectangle 31"/>
          <p:cNvSpPr>
            <a:spLocks noChangeArrowheads="1"/>
          </p:cNvSpPr>
          <p:nvPr/>
        </p:nvSpPr>
        <p:spPr bwMode="auto">
          <a:xfrm>
            <a:off x="6096000" y="4402138"/>
            <a:ext cx="2854325" cy="2435225"/>
          </a:xfrm>
          <a:prstGeom prst="rect">
            <a:avLst/>
          </a:prstGeom>
          <a:solidFill>
            <a:srgbClr val="EBFDFF"/>
          </a:solidFill>
          <a:ln w="4445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fr-CH" altLang="fr-FR" dirty="0">
              <a:solidFill>
                <a:srgbClr val="000000"/>
              </a:solidFill>
            </a:endParaRPr>
          </a:p>
        </p:txBody>
      </p:sp>
      <p:sp>
        <p:nvSpPr>
          <p:cNvPr id="15386" name="TextBox 32"/>
          <p:cNvSpPr txBox="1">
            <a:spLocks noChangeArrowheads="1"/>
          </p:cNvSpPr>
          <p:nvPr/>
        </p:nvSpPr>
        <p:spPr bwMode="auto">
          <a:xfrm>
            <a:off x="6746875" y="4432300"/>
            <a:ext cx="2438400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CH" altLang="fr-FR" dirty="0">
                <a:solidFill>
                  <a:srgbClr val="000000"/>
                </a:solidFill>
              </a:rPr>
              <a:t>M</a:t>
            </a:r>
            <a:r>
              <a:rPr lang="fr-CH" altLang="fr-FR" baseline="-25000" dirty="0">
                <a:solidFill>
                  <a:srgbClr val="000000"/>
                </a:solidFill>
              </a:rPr>
              <a:t>R</a:t>
            </a:r>
            <a:r>
              <a:rPr lang="fr-CH" altLang="fr-FR" dirty="0">
                <a:solidFill>
                  <a:srgbClr val="000000"/>
                </a:solidFill>
              </a:rPr>
              <a:t> </a:t>
            </a:r>
            <a:r>
              <a:rPr lang="fr-CH" altLang="fr-FR" dirty="0" smtClean="0">
                <a:solidFill>
                  <a:srgbClr val="000000"/>
                </a:solidFill>
              </a:rPr>
              <a:t>&gt;</a:t>
            </a:r>
            <a:r>
              <a:rPr lang="fr-CH" altLang="fr-FR" dirty="0">
                <a:solidFill>
                  <a:srgbClr val="000000"/>
                </a:solidFill>
              </a:rPr>
              <a:t> </a:t>
            </a:r>
            <a:r>
              <a:rPr lang="fr-CH" altLang="fr-FR" dirty="0" err="1" smtClean="0">
                <a:solidFill>
                  <a:srgbClr val="000000"/>
                </a:solidFill>
              </a:rPr>
              <a:t>m</a:t>
            </a:r>
            <a:r>
              <a:rPr lang="fr-CH" altLang="fr-FR" baseline="-25000" dirty="0" err="1" smtClean="0">
                <a:solidFill>
                  <a:srgbClr val="000000"/>
                </a:solidFill>
                <a:sym typeface="Symbol" pitchFamily="18" charset="2"/>
              </a:rPr>
              <a:t>D</a:t>
            </a:r>
            <a:r>
              <a:rPr lang="fr-CH" altLang="fr-FR" dirty="0" smtClean="0">
                <a:solidFill>
                  <a:srgbClr val="000000"/>
                </a:solidFill>
                <a:sym typeface="Symbol" pitchFamily="18" charset="2"/>
              </a:rPr>
              <a:t> </a:t>
            </a:r>
            <a:r>
              <a:rPr lang="fr-CH" altLang="fr-FR" dirty="0">
                <a:solidFill>
                  <a:srgbClr val="000000"/>
                </a:solidFill>
                <a:sym typeface="Symbol" pitchFamily="18" charset="2"/>
              </a:rPr>
              <a:t> </a:t>
            </a:r>
            <a:r>
              <a:rPr lang="fr-CH" altLang="fr-FR" dirty="0" smtClean="0">
                <a:solidFill>
                  <a:srgbClr val="000000"/>
                </a:solidFill>
                <a:sym typeface="Symbol" pitchFamily="18" charset="2"/>
              </a:rPr>
              <a:t>0</a:t>
            </a:r>
          </a:p>
          <a:p>
            <a:endParaRPr lang="fr-CH" altLang="fr-FR" dirty="0">
              <a:solidFill>
                <a:srgbClr val="000000"/>
              </a:solidFill>
              <a:sym typeface="Symbol" pitchFamily="18" charset="2"/>
            </a:endParaRPr>
          </a:p>
          <a:p>
            <a:r>
              <a:rPr lang="fr-CH" altLang="fr-FR" u="sng" dirty="0">
                <a:solidFill>
                  <a:srgbClr val="000000"/>
                </a:solidFill>
                <a:sym typeface="Symbol" pitchFamily="18" charset="2"/>
              </a:rPr>
              <a:t>Dirac + </a:t>
            </a:r>
            <a:r>
              <a:rPr lang="fr-CH" altLang="fr-FR" u="sng" dirty="0" err="1">
                <a:solidFill>
                  <a:srgbClr val="000000"/>
                </a:solidFill>
                <a:sym typeface="Symbol" pitchFamily="18" charset="2"/>
              </a:rPr>
              <a:t>Majorana</a:t>
            </a:r>
            <a:r>
              <a:rPr lang="fr-CH" altLang="fr-FR" u="sng" dirty="0">
                <a:solidFill>
                  <a:srgbClr val="000000"/>
                </a:solidFill>
                <a:sym typeface="Symbol" pitchFamily="18" charset="2"/>
              </a:rPr>
              <a:t> </a:t>
            </a:r>
            <a:endParaRPr lang="fr-CH" altLang="fr-FR" u="sng" dirty="0">
              <a:solidFill>
                <a:srgbClr val="000000"/>
              </a:solidFill>
            </a:endParaRPr>
          </a:p>
          <a:p>
            <a:endParaRPr lang="en-US" altLang="fr-FR" dirty="0">
              <a:solidFill>
                <a:srgbClr val="000000"/>
              </a:solidFill>
              <a:sym typeface="Symbol" pitchFamily="18" charset="2"/>
            </a:endParaRPr>
          </a:p>
          <a:p>
            <a:endParaRPr lang="en-US" altLang="fr-FR" dirty="0">
              <a:solidFill>
                <a:srgbClr val="000000"/>
              </a:solidFill>
              <a:sym typeface="Symbol" pitchFamily="18" charset="2"/>
            </a:endParaRPr>
          </a:p>
          <a:p>
            <a:r>
              <a:rPr lang="en-US" altLang="fr-FR" sz="1800" dirty="0" smtClean="0">
                <a:solidFill>
                  <a:srgbClr val="000000"/>
                </a:solidFill>
                <a:sym typeface="Symbol" pitchFamily="18" charset="2"/>
              </a:rPr>
              <a:t></a:t>
            </a:r>
            <a:r>
              <a:rPr lang="en-US" altLang="fr-FR" sz="1800" baseline="-25000" dirty="0" smtClean="0">
                <a:solidFill>
                  <a:srgbClr val="FF0000"/>
                </a:solidFill>
                <a:sym typeface="Symbol" pitchFamily="18" charset="2"/>
              </a:rPr>
              <a:t>        </a:t>
            </a:r>
            <a:r>
              <a:rPr lang="en-US" altLang="fr-FR" sz="1800" dirty="0" smtClean="0">
                <a:solidFill>
                  <a:srgbClr val="000000"/>
                </a:solidFill>
                <a:sym typeface="Symbol" pitchFamily="18" charset="2"/>
              </a:rPr>
              <a:t>N</a:t>
            </a:r>
            <a:r>
              <a:rPr lang="en-US" altLang="fr-FR" sz="1800" baseline="-25000" dirty="0" smtClean="0">
                <a:solidFill>
                  <a:srgbClr val="FF0000"/>
                </a:solidFill>
                <a:sym typeface="Symbol" pitchFamily="18" charset="2"/>
              </a:rPr>
              <a:t>        </a:t>
            </a:r>
            <a:r>
              <a:rPr lang="en-US" altLang="fr-FR" dirty="0" smtClean="0">
                <a:solidFill>
                  <a:srgbClr val="000000"/>
                </a:solidFill>
                <a:sym typeface="Symbol" pitchFamily="18" charset="2"/>
              </a:rPr>
              <a:t></a:t>
            </a:r>
            <a:r>
              <a:rPr lang="en-US" altLang="fr-FR" sz="1800" dirty="0" smtClean="0">
                <a:solidFill>
                  <a:srgbClr val="000000"/>
                </a:solidFill>
                <a:sym typeface="Symbol" pitchFamily="18" charset="2"/>
              </a:rPr>
              <a:t></a:t>
            </a:r>
            <a:r>
              <a:rPr lang="en-US" altLang="fr-FR" sz="1800" baseline="-25000" dirty="0" smtClean="0">
                <a:solidFill>
                  <a:srgbClr val="FF0000"/>
                </a:solidFill>
                <a:sym typeface="Symbol" pitchFamily="18" charset="2"/>
              </a:rPr>
              <a:t>       </a:t>
            </a:r>
            <a:r>
              <a:rPr lang="en-US" altLang="fr-FR" sz="1800" dirty="0" smtClean="0">
                <a:solidFill>
                  <a:srgbClr val="FF0000"/>
                </a:solidFill>
                <a:sym typeface="Symbol" pitchFamily="18" charset="2"/>
              </a:rPr>
              <a:t>  </a:t>
            </a:r>
            <a:r>
              <a:rPr lang="en-US" altLang="fr-FR" dirty="0" smtClean="0">
                <a:solidFill>
                  <a:srgbClr val="000000"/>
                </a:solidFill>
                <a:sym typeface="Symbol" pitchFamily="18" charset="2"/>
              </a:rPr>
              <a:t></a:t>
            </a:r>
            <a:r>
              <a:rPr lang="en-US" altLang="fr-FR" sz="1800" dirty="0" smtClean="0">
                <a:solidFill>
                  <a:srgbClr val="000000"/>
                </a:solidFill>
                <a:sym typeface="Symbol" pitchFamily="18" charset="2"/>
              </a:rPr>
              <a:t>N</a:t>
            </a:r>
            <a:endParaRPr lang="fr-CH" altLang="fr-FR" dirty="0">
              <a:solidFill>
                <a:srgbClr val="000000"/>
              </a:solidFill>
            </a:endParaRPr>
          </a:p>
          <a:p>
            <a:r>
              <a:rPr lang="fr-CH" altLang="fr-FR" dirty="0">
                <a:solidFill>
                  <a:srgbClr val="000000"/>
                </a:solidFill>
              </a:rPr>
              <a:t> ½      0          ½      0</a:t>
            </a:r>
          </a:p>
          <a:p>
            <a:r>
              <a:rPr lang="fr-CH" altLang="fr-FR" dirty="0">
                <a:solidFill>
                  <a:srgbClr val="000000"/>
                </a:solidFill>
              </a:rPr>
              <a:t>4 states , 2  mass </a:t>
            </a:r>
            <a:r>
              <a:rPr lang="fr-CH" altLang="fr-FR" dirty="0" err="1">
                <a:solidFill>
                  <a:srgbClr val="000000"/>
                </a:solidFill>
              </a:rPr>
              <a:t>levels</a:t>
            </a:r>
            <a:endParaRPr lang="fr-CH" altLang="fr-FR" dirty="0">
              <a:solidFill>
                <a:srgbClr val="000000"/>
              </a:solidFill>
            </a:endParaRPr>
          </a:p>
        </p:txBody>
      </p:sp>
      <p:cxnSp>
        <p:nvCxnSpPr>
          <p:cNvPr id="15387" name="Straight Connector 33"/>
          <p:cNvCxnSpPr>
            <a:cxnSpLocks noChangeShapeType="1"/>
          </p:cNvCxnSpPr>
          <p:nvPr/>
        </p:nvCxnSpPr>
        <p:spPr bwMode="auto">
          <a:xfrm flipV="1">
            <a:off x="6746875" y="5426075"/>
            <a:ext cx="334963" cy="0"/>
          </a:xfrm>
          <a:prstGeom prst="line">
            <a:avLst/>
          </a:prstGeom>
          <a:noFill/>
          <a:ln w="44450" algn="ctr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388" name="Straight Connector 34"/>
          <p:cNvCxnSpPr>
            <a:cxnSpLocks noChangeShapeType="1"/>
          </p:cNvCxnSpPr>
          <p:nvPr/>
        </p:nvCxnSpPr>
        <p:spPr bwMode="auto">
          <a:xfrm flipV="1">
            <a:off x="7183438" y="5187950"/>
            <a:ext cx="334962" cy="0"/>
          </a:xfrm>
          <a:prstGeom prst="line">
            <a:avLst/>
          </a:prstGeom>
          <a:noFill/>
          <a:ln w="44450" algn="ctr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389" name="Straight Connector 35"/>
          <p:cNvCxnSpPr>
            <a:cxnSpLocks noChangeShapeType="1"/>
          </p:cNvCxnSpPr>
          <p:nvPr/>
        </p:nvCxnSpPr>
        <p:spPr bwMode="auto">
          <a:xfrm flipV="1">
            <a:off x="7691438" y="5426075"/>
            <a:ext cx="334962" cy="0"/>
          </a:xfrm>
          <a:prstGeom prst="line">
            <a:avLst/>
          </a:prstGeom>
          <a:noFill/>
          <a:ln w="44450" algn="ctr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390" name="Straight Connector 36"/>
          <p:cNvCxnSpPr>
            <a:cxnSpLocks noChangeShapeType="1"/>
          </p:cNvCxnSpPr>
          <p:nvPr/>
        </p:nvCxnSpPr>
        <p:spPr bwMode="auto">
          <a:xfrm flipV="1">
            <a:off x="8178800" y="5187950"/>
            <a:ext cx="334963" cy="0"/>
          </a:xfrm>
          <a:prstGeom prst="line">
            <a:avLst/>
          </a:prstGeom>
          <a:noFill/>
          <a:ln w="44450" algn="ctr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391" name="Straight Arrow Connector 37"/>
          <p:cNvCxnSpPr>
            <a:cxnSpLocks noChangeShapeType="1"/>
          </p:cNvCxnSpPr>
          <p:nvPr/>
        </p:nvCxnSpPr>
        <p:spPr bwMode="auto">
          <a:xfrm flipV="1">
            <a:off x="6380163" y="4951413"/>
            <a:ext cx="0" cy="474662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5392" name="TextBox 38"/>
          <p:cNvSpPr txBox="1">
            <a:spLocks noChangeArrowheads="1"/>
          </p:cNvSpPr>
          <p:nvPr/>
        </p:nvSpPr>
        <p:spPr bwMode="auto">
          <a:xfrm>
            <a:off x="6096000" y="5118100"/>
            <a:ext cx="333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CH" altLang="fr-FR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15393" name="TextBox 39"/>
          <p:cNvSpPr txBox="1">
            <a:spLocks noChangeArrowheads="1"/>
          </p:cNvSpPr>
          <p:nvPr/>
        </p:nvSpPr>
        <p:spPr bwMode="auto">
          <a:xfrm>
            <a:off x="6191250" y="5760720"/>
            <a:ext cx="6238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CH" altLang="fr-FR">
                <a:solidFill>
                  <a:srgbClr val="000000"/>
                </a:solidFill>
              </a:rPr>
              <a:t>I</a:t>
            </a:r>
            <a:r>
              <a:rPr lang="fr-CH" altLang="fr-FR" baseline="-25000">
                <a:solidFill>
                  <a:srgbClr val="000000"/>
                </a:solidFill>
              </a:rPr>
              <a:t>weak</a:t>
            </a:r>
            <a:r>
              <a:rPr lang="fr-CH" altLang="fr-FR">
                <a:solidFill>
                  <a:srgbClr val="000000"/>
                </a:solidFill>
              </a:rPr>
              <a:t>=</a:t>
            </a:r>
          </a:p>
        </p:txBody>
      </p:sp>
      <p:sp>
        <p:nvSpPr>
          <p:cNvPr id="15394" name="TextBox 40"/>
          <p:cNvSpPr txBox="1">
            <a:spLocks noChangeArrowheads="1"/>
          </p:cNvSpPr>
          <p:nvPr/>
        </p:nvSpPr>
        <p:spPr bwMode="auto">
          <a:xfrm>
            <a:off x="6645275" y="6267450"/>
            <a:ext cx="21323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CH" altLang="fr-FR" dirty="0">
                <a:solidFill>
                  <a:srgbClr val="000000"/>
                </a:solidFill>
              </a:rPr>
              <a:t>m</a:t>
            </a:r>
            <a:r>
              <a:rPr lang="fr-CH" altLang="fr-FR" baseline="-25000" dirty="0">
                <a:solidFill>
                  <a:srgbClr val="000000"/>
                </a:solidFill>
              </a:rPr>
              <a:t>1</a:t>
            </a:r>
            <a:r>
              <a:rPr lang="fr-CH" altLang="fr-FR" dirty="0">
                <a:solidFill>
                  <a:srgbClr val="000000"/>
                </a:solidFill>
              </a:rPr>
              <a:t>  have </a:t>
            </a:r>
            <a:r>
              <a:rPr lang="fr-CH" altLang="fr-FR" dirty="0" smtClean="0">
                <a:solidFill>
                  <a:srgbClr val="000000"/>
                </a:solidFill>
              </a:rPr>
              <a:t>~I=1/2  (~active</a:t>
            </a:r>
            <a:r>
              <a:rPr lang="fr-CH" altLang="fr-FR" dirty="0">
                <a:solidFill>
                  <a:srgbClr val="000000"/>
                </a:solidFill>
              </a:rPr>
              <a:t>)</a:t>
            </a:r>
          </a:p>
          <a:p>
            <a:r>
              <a:rPr lang="fr-CH" altLang="fr-FR" dirty="0">
                <a:solidFill>
                  <a:srgbClr val="000000"/>
                </a:solidFill>
              </a:rPr>
              <a:t>m</a:t>
            </a:r>
            <a:r>
              <a:rPr lang="fr-CH" altLang="fr-FR" baseline="-25000" dirty="0">
                <a:solidFill>
                  <a:srgbClr val="000000"/>
                </a:solidFill>
              </a:rPr>
              <a:t>2</a:t>
            </a:r>
            <a:r>
              <a:rPr lang="fr-CH" altLang="fr-FR" dirty="0">
                <a:solidFill>
                  <a:srgbClr val="000000"/>
                </a:solidFill>
              </a:rPr>
              <a:t>  have </a:t>
            </a:r>
            <a:r>
              <a:rPr lang="fr-CH" altLang="fr-FR" dirty="0" smtClean="0">
                <a:solidFill>
                  <a:srgbClr val="000000"/>
                </a:solidFill>
              </a:rPr>
              <a:t>~I=0    (~</a:t>
            </a:r>
            <a:r>
              <a:rPr lang="fr-CH" altLang="fr-FR" dirty="0" err="1" smtClean="0">
                <a:solidFill>
                  <a:srgbClr val="000000"/>
                </a:solidFill>
              </a:rPr>
              <a:t>sterile</a:t>
            </a:r>
            <a:r>
              <a:rPr lang="fr-CH" altLang="fr-FR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980521" y="4420672"/>
            <a:ext cx="952312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 err="1" smtClean="0">
                <a:solidFill>
                  <a:prstClr val="black"/>
                </a:solidFill>
              </a:rPr>
              <a:t>see-saw</a:t>
            </a:r>
            <a:endParaRPr lang="fr-CH" dirty="0" smtClean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9680" y="79494"/>
            <a:ext cx="1815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prstClr val="black"/>
                </a:solidFill>
              </a:rPr>
              <a:t>Mass </a:t>
            </a:r>
            <a:r>
              <a:rPr lang="fr-CH" dirty="0" err="1" smtClean="0">
                <a:solidFill>
                  <a:prstClr val="black"/>
                </a:solidFill>
              </a:rPr>
              <a:t>eigenstates</a:t>
            </a:r>
            <a:endParaRPr lang="fr-CH" dirty="0" smtClean="0">
              <a:solidFill>
                <a:prstClr val="black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6A96B-431F-4FDE-805F-947D78CBDD3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09/08/2017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63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80314" y="5529943"/>
            <a:ext cx="960712" cy="276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1200" dirty="0" err="1" smtClean="0">
                <a:solidFill>
                  <a:prstClr val="black"/>
                </a:solidFill>
              </a:rPr>
              <a:t>dominantly</a:t>
            </a:r>
            <a:r>
              <a:rPr lang="fr-CH" sz="1200" dirty="0" smtClean="0">
                <a:solidFill>
                  <a:prstClr val="black"/>
                </a:solidFill>
              </a:rPr>
              <a:t>:</a:t>
            </a:r>
            <a:endParaRPr lang="en-US" sz="12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0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23528" y="2546189"/>
                <a:ext cx="8487971" cy="3724096"/>
              </a:xfrm>
              <a:prstGeom prst="rect">
                <a:avLst/>
              </a:prstGeom>
              <a:ln w="76200" cmpd="thinThick">
                <a:solidFill>
                  <a:srgbClr val="00B05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fr-CH" sz="1800" dirty="0" smtClean="0">
                    <a:latin typeface="+mn-lt"/>
                  </a:rPr>
                  <a:t>-- </a:t>
                </a:r>
                <a:r>
                  <a:rPr lang="fr-CH" sz="1800" dirty="0" err="1">
                    <a:latin typeface="+mn-lt"/>
                  </a:rPr>
                  <a:t>mixing</a:t>
                </a:r>
                <a:r>
                  <a:rPr lang="fr-CH" sz="1800" dirty="0">
                    <a:latin typeface="+mn-lt"/>
                  </a:rPr>
                  <a:t> </a:t>
                </a:r>
                <a:r>
                  <a:rPr lang="fr-CH" sz="1800" dirty="0" err="1">
                    <a:latin typeface="+mn-lt"/>
                  </a:rPr>
                  <a:t>with</a:t>
                </a:r>
                <a:r>
                  <a:rPr lang="fr-CH" sz="1800" dirty="0">
                    <a:latin typeface="+mn-lt"/>
                  </a:rPr>
                  <a:t> active neutrinos leads to </a:t>
                </a:r>
                <a:r>
                  <a:rPr lang="fr-CH" sz="1800" dirty="0" err="1">
                    <a:latin typeface="+mn-lt"/>
                  </a:rPr>
                  <a:t>various</a:t>
                </a:r>
                <a:r>
                  <a:rPr lang="fr-CH" sz="1800" dirty="0">
                    <a:latin typeface="+mn-lt"/>
                  </a:rPr>
                  <a:t> observable </a:t>
                </a:r>
                <a:r>
                  <a:rPr lang="fr-CH" sz="1800" dirty="0" err="1" smtClean="0">
                    <a:latin typeface="+mn-lt"/>
                  </a:rPr>
                  <a:t>consequences</a:t>
                </a:r>
                <a:endParaRPr lang="fr-CH" sz="1800" dirty="0" smtClean="0">
                  <a:latin typeface="+mn-lt"/>
                </a:endParaRPr>
              </a:p>
              <a:p>
                <a:r>
                  <a:rPr lang="fr-CH" sz="1800" dirty="0">
                    <a:latin typeface="+mn-lt"/>
                  </a:rPr>
                  <a:t> </a:t>
                </a:r>
                <a:r>
                  <a:rPr lang="fr-CH" sz="1800" dirty="0" smtClean="0">
                    <a:solidFill>
                      <a:schemeClr val="accent3"/>
                    </a:solidFill>
                    <a:latin typeface="+mn-lt"/>
                  </a:rPr>
                  <a:t> </a:t>
                </a:r>
                <a:r>
                  <a:rPr lang="fr-CH" sz="1800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  </a:t>
                </a:r>
                <a:r>
                  <a:rPr lang="fr-CH" sz="1800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-- if </a:t>
                </a:r>
                <a:r>
                  <a:rPr lang="fr-CH" sz="1800" dirty="0" err="1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very</a:t>
                </a:r>
                <a:r>
                  <a:rPr lang="fr-CH" sz="1800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 light (eV) , possible </a:t>
                </a:r>
                <a:r>
                  <a:rPr lang="fr-CH" sz="1800" dirty="0" err="1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effect</a:t>
                </a:r>
                <a:r>
                  <a:rPr lang="fr-CH" sz="1800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 on neutrino </a:t>
                </a:r>
                <a:r>
                  <a:rPr lang="fr-CH" sz="1800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oscillations </a:t>
                </a:r>
              </a:p>
              <a:p>
                <a:r>
                  <a:rPr lang="fr-CH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fr-CH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  </a:t>
                </a:r>
                <a:r>
                  <a:rPr lang="fr-CH" sz="1800" dirty="0" smtClean="0">
                    <a:latin typeface="+mn-lt"/>
                  </a:rPr>
                  <a:t>-- if in keV </a:t>
                </a:r>
                <a:r>
                  <a:rPr lang="fr-CH" sz="1800" dirty="0" err="1" smtClean="0">
                    <a:latin typeface="+mn-lt"/>
                  </a:rPr>
                  <a:t>region</a:t>
                </a:r>
                <a:r>
                  <a:rPr lang="fr-CH" sz="1800" dirty="0" smtClean="0">
                    <a:latin typeface="+mn-lt"/>
                  </a:rPr>
                  <a:t> (</a:t>
                </a:r>
                <a:r>
                  <a:rPr lang="fr-CH" sz="1800" dirty="0" err="1" smtClean="0">
                    <a:latin typeface="+mn-lt"/>
                  </a:rPr>
                  <a:t>dark</a:t>
                </a:r>
                <a:r>
                  <a:rPr lang="fr-CH" sz="1800" dirty="0" smtClean="0">
                    <a:latin typeface="+mn-lt"/>
                  </a:rPr>
                  <a:t> </a:t>
                </a:r>
                <a:r>
                  <a:rPr lang="fr-CH" sz="1800" dirty="0" err="1" smtClean="0">
                    <a:latin typeface="+mn-lt"/>
                  </a:rPr>
                  <a:t>matter</a:t>
                </a:r>
                <a:r>
                  <a:rPr lang="fr-CH" sz="1800" dirty="0" smtClean="0">
                    <a:latin typeface="+mn-lt"/>
                  </a:rPr>
                  <a:t>), </a:t>
                </a:r>
                <a:r>
                  <a:rPr lang="fr-CH" sz="1800" dirty="0" err="1" smtClean="0">
                    <a:latin typeface="+mn-lt"/>
                  </a:rPr>
                  <a:t>monochromatic</a:t>
                </a:r>
                <a:r>
                  <a:rPr lang="fr-CH" sz="1800" dirty="0" smtClean="0">
                    <a:latin typeface="+mn-lt"/>
                  </a:rPr>
                  <a:t>  photons </a:t>
                </a:r>
                <a:r>
                  <a:rPr lang="fr-CH" sz="1800" dirty="0" err="1" smtClean="0">
                    <a:latin typeface="+mn-lt"/>
                  </a:rPr>
                  <a:t>from</a:t>
                </a:r>
                <a:r>
                  <a:rPr lang="fr-CH" sz="1800" dirty="0" smtClean="0">
                    <a:latin typeface="+mn-lt"/>
                  </a:rPr>
                  <a:t> galaxies </a:t>
                </a:r>
                <a:r>
                  <a:rPr lang="fr-CH" sz="1800" dirty="0" err="1" smtClean="0">
                    <a:latin typeface="+mn-lt"/>
                  </a:rPr>
                  <a:t>with</a:t>
                </a:r>
                <a:r>
                  <a:rPr lang="fr-CH" sz="1800" dirty="0" smtClean="0">
                    <a:latin typeface="+mn-lt"/>
                  </a:rPr>
                  <a:t> E=m</a:t>
                </a:r>
                <a:r>
                  <a:rPr lang="fr-CH" sz="1800" baseline="-25000" dirty="0" smtClean="0">
                    <a:latin typeface="+mn-lt"/>
                  </a:rPr>
                  <a:t>N</a:t>
                </a:r>
                <a:r>
                  <a:rPr lang="fr-CH" sz="1800" dirty="0" smtClean="0">
                    <a:latin typeface="+mn-lt"/>
                  </a:rPr>
                  <a:t>/2  </a:t>
                </a:r>
              </a:p>
              <a:p>
                <a:r>
                  <a:rPr lang="fr-CH" sz="1800" dirty="0" smtClean="0">
                    <a:latin typeface="+mn-lt"/>
                  </a:rPr>
                  <a:t>-- </a:t>
                </a:r>
                <a:r>
                  <a:rPr lang="fr-CH" sz="1800" dirty="0" err="1" smtClean="0">
                    <a:latin typeface="+mn-lt"/>
                  </a:rPr>
                  <a:t>possibly</a:t>
                </a:r>
                <a:r>
                  <a:rPr lang="fr-CH" sz="1800" dirty="0" smtClean="0">
                    <a:latin typeface="+mn-lt"/>
                  </a:rPr>
                  <a:t> </a:t>
                </a:r>
                <a:r>
                  <a:rPr lang="fr-CH" sz="1800" dirty="0" err="1">
                    <a:latin typeface="+mn-lt"/>
                  </a:rPr>
                  <a:t>measurable</a:t>
                </a:r>
                <a:r>
                  <a:rPr lang="fr-CH" sz="1800" dirty="0">
                    <a:latin typeface="+mn-lt"/>
                  </a:rPr>
                  <a:t> </a:t>
                </a:r>
                <a:r>
                  <a:rPr lang="fr-CH" sz="1800" dirty="0" err="1">
                    <a:latin typeface="+mn-lt"/>
                  </a:rPr>
                  <a:t>effects</a:t>
                </a:r>
                <a:r>
                  <a:rPr lang="fr-CH" sz="1800" dirty="0">
                    <a:latin typeface="+mn-lt"/>
                  </a:rPr>
                  <a:t> </a:t>
                </a:r>
                <a:r>
                  <a:rPr lang="fr-CH" sz="1800" dirty="0" smtClean="0">
                    <a:latin typeface="+mn-lt"/>
                  </a:rPr>
                  <a:t>at High </a:t>
                </a:r>
                <a:r>
                  <a:rPr lang="fr-CH" sz="1800" dirty="0" err="1" smtClean="0">
                    <a:latin typeface="+mn-lt"/>
                  </a:rPr>
                  <a:t>Energy</a:t>
                </a:r>
                <a:endParaRPr lang="fr-CH" sz="1800" dirty="0">
                  <a:latin typeface="+mn-lt"/>
                </a:endParaRPr>
              </a:p>
              <a:p>
                <a:r>
                  <a:rPr lang="fr-CH" sz="1800" b="1" dirty="0" smtClean="0">
                    <a:latin typeface="+mn-lt"/>
                  </a:rPr>
                  <a:t>        If N </a:t>
                </a:r>
                <a:r>
                  <a:rPr lang="fr-CH" sz="1800" b="1" dirty="0" err="1" smtClean="0">
                    <a:latin typeface="+mn-lt"/>
                  </a:rPr>
                  <a:t>is</a:t>
                </a:r>
                <a:r>
                  <a:rPr lang="fr-CH" sz="1800" b="1" dirty="0" smtClean="0">
                    <a:latin typeface="+mn-lt"/>
                  </a:rPr>
                  <a:t> </a:t>
                </a:r>
                <a:r>
                  <a:rPr lang="fr-CH" sz="1800" b="1" dirty="0" err="1" smtClean="0">
                    <a:latin typeface="+mn-lt"/>
                  </a:rPr>
                  <a:t>heavy</a:t>
                </a:r>
                <a:r>
                  <a:rPr lang="fr-CH" sz="1800" b="1" dirty="0" smtClean="0">
                    <a:latin typeface="+mn-lt"/>
                  </a:rPr>
                  <a:t> </a:t>
                </a:r>
                <a:r>
                  <a:rPr lang="fr-CH" sz="1800" b="1" dirty="0" err="1" smtClean="0">
                    <a:latin typeface="+mn-lt"/>
                  </a:rPr>
                  <a:t>it</a:t>
                </a:r>
                <a:r>
                  <a:rPr lang="fr-CH" sz="1800" b="1" dirty="0" smtClean="0">
                    <a:latin typeface="+mn-lt"/>
                  </a:rPr>
                  <a:t> </a:t>
                </a:r>
                <a:r>
                  <a:rPr lang="fr-CH" sz="1800" b="1" dirty="0" err="1" smtClean="0">
                    <a:latin typeface="+mn-lt"/>
                  </a:rPr>
                  <a:t>will</a:t>
                </a:r>
                <a:r>
                  <a:rPr lang="fr-CH" sz="1800" b="1" dirty="0" smtClean="0">
                    <a:latin typeface="+mn-lt"/>
                  </a:rPr>
                  <a:t> </a:t>
                </a:r>
                <a:r>
                  <a:rPr lang="fr-CH" sz="1800" b="1" dirty="0" err="1" smtClean="0">
                    <a:latin typeface="+mn-lt"/>
                  </a:rPr>
                  <a:t>decay</a:t>
                </a:r>
                <a:r>
                  <a:rPr lang="fr-CH" sz="1800" b="1" dirty="0" smtClean="0">
                    <a:latin typeface="+mn-lt"/>
                  </a:rPr>
                  <a:t> in the detector </a:t>
                </a:r>
                <a:r>
                  <a:rPr lang="fr-CH" sz="1800" dirty="0" smtClean="0">
                    <a:latin typeface="+mn-lt"/>
                  </a:rPr>
                  <a:t>(not invisible)  </a:t>
                </a:r>
              </a:p>
              <a:p>
                <a:r>
                  <a:rPr lang="fr-CH" sz="1800" dirty="0" smtClean="0">
                    <a:latin typeface="+mn-lt"/>
                  </a:rPr>
                  <a:t>         </a:t>
                </a:r>
                <a:r>
                  <a:rPr lang="fr-CH" sz="1800" dirty="0" smtClean="0">
                    <a:latin typeface="+mn-lt"/>
                    <a:sym typeface="Wingdings" panose="05000000000000000000" pitchFamily="2" charset="2"/>
                  </a:rPr>
                  <a:t></a:t>
                </a:r>
                <a:r>
                  <a:rPr lang="fr-CH" sz="1800" dirty="0" smtClean="0">
                    <a:latin typeface="+mn-lt"/>
                  </a:rPr>
                  <a:t> </a:t>
                </a:r>
                <a:r>
                  <a:rPr lang="fr-CH" sz="1800" dirty="0">
                    <a:latin typeface="+mn-lt"/>
                  </a:rPr>
                  <a:t>PMNS matrix </a:t>
                </a:r>
                <a:r>
                  <a:rPr lang="fr-CH" sz="1800" dirty="0" err="1">
                    <a:latin typeface="+mn-lt"/>
                  </a:rPr>
                  <a:t>unitarity</a:t>
                </a:r>
                <a:r>
                  <a:rPr lang="fr-CH" sz="1800" dirty="0">
                    <a:latin typeface="+mn-lt"/>
                  </a:rPr>
                  <a:t> violation </a:t>
                </a:r>
                <a:r>
                  <a:rPr lang="fr-CH" sz="1800" dirty="0">
                    <a:latin typeface="+mn-lt"/>
                    <a:sym typeface="Symbol"/>
                  </a:rPr>
                  <a:t>and </a:t>
                </a:r>
                <a:r>
                  <a:rPr lang="fr-CH" sz="1800" dirty="0" err="1">
                    <a:solidFill>
                      <a:srgbClr val="C00000"/>
                    </a:solidFill>
                    <a:latin typeface="+mn-lt"/>
                    <a:sym typeface="Symbol"/>
                  </a:rPr>
                  <a:t>deficit</a:t>
                </a:r>
                <a:r>
                  <a:rPr lang="fr-CH" sz="1800" dirty="0">
                    <a:solidFill>
                      <a:srgbClr val="C00000"/>
                    </a:solidFill>
                    <a:latin typeface="+mn-lt"/>
                    <a:sym typeface="Symbol"/>
                  </a:rPr>
                  <a:t> in Z </a:t>
                </a:r>
                <a:r>
                  <a:rPr lang="fr-CH" sz="1800" dirty="0" smtClean="0">
                    <a:solidFill>
                      <a:srgbClr val="C00000"/>
                    </a:solidFill>
                    <a:latin typeface="+mn-lt"/>
                    <a:sym typeface="Symbol"/>
                  </a:rPr>
                  <a:t>«invisible» </a:t>
                </a:r>
                <a:r>
                  <a:rPr lang="fr-CH" sz="1800" dirty="0" err="1" smtClean="0">
                    <a:solidFill>
                      <a:srgbClr val="C00000"/>
                    </a:solidFill>
                    <a:latin typeface="+mn-lt"/>
                    <a:sym typeface="Symbol"/>
                  </a:rPr>
                  <a:t>width</a:t>
                </a:r>
                <a:endParaRPr lang="fr-CH" sz="1800" dirty="0" smtClean="0">
                  <a:latin typeface="+mn-lt"/>
                </a:endParaRPr>
              </a:p>
              <a:p>
                <a:r>
                  <a:rPr lang="fr-CH" sz="1800" dirty="0" smtClean="0">
                    <a:latin typeface="+mn-lt"/>
                  </a:rPr>
                  <a:t>         </a:t>
                </a:r>
                <a:r>
                  <a:rPr lang="fr-CH" sz="1800" dirty="0" smtClean="0">
                    <a:latin typeface="+mn-lt"/>
                    <a:sym typeface="Wingdings" panose="05000000000000000000" pitchFamily="2" charset="2"/>
                  </a:rPr>
                  <a:t></a:t>
                </a:r>
                <a:r>
                  <a:rPr lang="fr-CH" sz="1800" dirty="0" smtClean="0">
                    <a:latin typeface="+mn-lt"/>
                  </a:rPr>
                  <a:t> </a:t>
                </a:r>
                <a:r>
                  <a:rPr lang="fr-CH" sz="1800" dirty="0" err="1" smtClean="0">
                    <a:solidFill>
                      <a:srgbClr val="C00000"/>
                    </a:solidFill>
                    <a:latin typeface="+mn-lt"/>
                  </a:rPr>
                  <a:t>Higgs</a:t>
                </a:r>
                <a:r>
                  <a:rPr lang="fr-CH" dirty="0" smtClean="0">
                    <a:solidFill>
                      <a:srgbClr val="C00000"/>
                    </a:solidFill>
                  </a:rPr>
                  <a:t>, </a:t>
                </a:r>
                <a:r>
                  <a:rPr lang="fr-CH" sz="1800" dirty="0" smtClean="0">
                    <a:solidFill>
                      <a:srgbClr val="C00000"/>
                    </a:solidFill>
                    <a:latin typeface="+mn-lt"/>
                  </a:rPr>
                  <a:t>Z, W visible </a:t>
                </a:r>
                <a:r>
                  <a:rPr lang="fr-CH" sz="1800" dirty="0" err="1" smtClean="0">
                    <a:solidFill>
                      <a:srgbClr val="C00000"/>
                    </a:solidFill>
                    <a:latin typeface="+mn-lt"/>
                  </a:rPr>
                  <a:t>exotic</a:t>
                </a:r>
                <a:r>
                  <a:rPr lang="fr-CH" sz="1800" dirty="0" smtClean="0">
                    <a:solidFill>
                      <a:srgbClr val="C00000"/>
                    </a:solidFill>
                    <a:latin typeface="+mn-lt"/>
                  </a:rPr>
                  <a:t> </a:t>
                </a:r>
                <a:r>
                  <a:rPr lang="fr-CH" sz="1800" dirty="0" err="1" smtClean="0">
                    <a:solidFill>
                      <a:srgbClr val="C00000"/>
                    </a:solidFill>
                    <a:latin typeface="+mn-lt"/>
                  </a:rPr>
                  <a:t>decays</a:t>
                </a:r>
                <a:r>
                  <a:rPr lang="fr-CH" sz="1800" dirty="0" smtClean="0">
                    <a:solidFill>
                      <a:srgbClr val="C00000"/>
                    </a:solidFill>
                    <a:latin typeface="+mn-lt"/>
                  </a:rPr>
                  <a:t> </a:t>
                </a:r>
                <a:r>
                  <a:rPr lang="fr-CH" sz="1800" dirty="0">
                    <a:solidFill>
                      <a:srgbClr val="C00000"/>
                    </a:solidFill>
                    <a:latin typeface="+mn-lt"/>
                  </a:rPr>
                  <a:t>H</a:t>
                </a:r>
                <a:r>
                  <a:rPr lang="fr-CH" sz="1800" dirty="0">
                    <a:solidFill>
                      <a:srgbClr val="C00000"/>
                    </a:solidFill>
                    <a:latin typeface="+mn-lt"/>
                    <a:sym typeface="Wingdings" pitchFamily="2" charset="2"/>
                  </a:rPr>
                  <a:t> </a:t>
                </a:r>
                <a:r>
                  <a:rPr lang="fr-CH" sz="1800" dirty="0" smtClean="0">
                    <a:solidFill>
                      <a:srgbClr val="C00000"/>
                    </a:solidFill>
                    <a:latin typeface="+mn-lt"/>
                    <a:sym typeface="Symbol"/>
                  </a:rPr>
                  <a:t></a:t>
                </a:r>
                <a:r>
                  <a:rPr lang="fr-CH" sz="1800" baseline="-25000" dirty="0" smtClean="0">
                    <a:solidFill>
                      <a:srgbClr val="C00000"/>
                    </a:solidFill>
                    <a:latin typeface="+mn-lt"/>
                    <a:sym typeface="Symbol"/>
                  </a:rPr>
                  <a:t>i</a:t>
                </a:r>
                <a:r>
                  <a:rPr lang="fr-CH" sz="1800" dirty="0" smtClean="0">
                    <a:solidFill>
                      <a:srgbClr val="C00000"/>
                    </a:solidFill>
                    <a:latin typeface="+mn-lt"/>
                    <a:sym typeface="Symbol"/>
                  </a:rPr>
                  <a:t></a:t>
                </a:r>
                <a:r>
                  <a:rPr lang="fr-CH" sz="1800" baseline="-25000" dirty="0" smtClean="0">
                    <a:solidFill>
                      <a:srgbClr val="C00000"/>
                    </a:solidFill>
                    <a:latin typeface="+mn-lt"/>
                    <a:sym typeface="Symbol"/>
                  </a:rPr>
                  <a:t>i </a:t>
                </a:r>
                <a:r>
                  <a:rPr lang="fr-CH" sz="1800" dirty="0" smtClean="0">
                    <a:solidFill>
                      <a:srgbClr val="C00000"/>
                    </a:solidFill>
                    <a:latin typeface="+mn-lt"/>
                    <a:sym typeface="Symbol"/>
                  </a:rPr>
                  <a:t> and Z</a:t>
                </a:r>
                <a:r>
                  <a:rPr lang="fr-CH" sz="1800" dirty="0" smtClean="0">
                    <a:solidFill>
                      <a:srgbClr val="C00000"/>
                    </a:solidFill>
                    <a:latin typeface="+mn-lt"/>
                    <a:sym typeface="Wingdings" panose="05000000000000000000" pitchFamily="2" charset="2"/>
                  </a:rPr>
                  <a:t></a:t>
                </a:r>
                <a:r>
                  <a:rPr lang="fr-CH" sz="1800" dirty="0" smtClean="0">
                    <a:solidFill>
                      <a:srgbClr val="C00000"/>
                    </a:solidFill>
                    <a:latin typeface="+mn-lt"/>
                    <a:sym typeface="Symbol"/>
                  </a:rPr>
                  <a:t> </a:t>
                </a:r>
                <a:r>
                  <a:rPr lang="fr-CH" sz="1800" dirty="0">
                    <a:solidFill>
                      <a:srgbClr val="C00000"/>
                    </a:solidFill>
                    <a:sym typeface="Symbol"/>
                  </a:rPr>
                  <a:t></a:t>
                </a:r>
                <a:r>
                  <a:rPr lang="fr-CH" sz="1800" baseline="-25000" dirty="0">
                    <a:solidFill>
                      <a:srgbClr val="C00000"/>
                    </a:solidFill>
                    <a:sym typeface="Symbol"/>
                  </a:rPr>
                  <a:t>i</a:t>
                </a:r>
                <a:r>
                  <a:rPr lang="fr-CH" sz="1800" dirty="0">
                    <a:solidFill>
                      <a:srgbClr val="C00000"/>
                    </a:solidFill>
                    <a:sym typeface="Symbol"/>
                  </a:rPr>
                  <a:t></a:t>
                </a:r>
                <a:r>
                  <a:rPr lang="fr-CH" sz="1800" baseline="-25000" dirty="0">
                    <a:solidFill>
                      <a:srgbClr val="C00000"/>
                    </a:solidFill>
                    <a:sym typeface="Symbol"/>
                  </a:rPr>
                  <a:t>i </a:t>
                </a:r>
                <a:r>
                  <a:rPr lang="fr-CH" sz="1800" baseline="-25000" dirty="0" smtClean="0">
                    <a:solidFill>
                      <a:srgbClr val="C00000"/>
                    </a:solidFill>
                    <a:sym typeface="Symbol"/>
                  </a:rPr>
                  <a:t> </a:t>
                </a:r>
                <a:r>
                  <a:rPr lang="fr-CH" sz="1800" dirty="0" smtClean="0">
                    <a:solidFill>
                      <a:srgbClr val="C00000"/>
                    </a:solidFill>
                    <a:sym typeface="Symbol"/>
                  </a:rPr>
                  <a:t>, </a:t>
                </a:r>
                <a:r>
                  <a:rPr lang="fr-CH" sz="1800" dirty="0" smtClean="0">
                    <a:solidFill>
                      <a:schemeClr val="accent4">
                        <a:lumMod val="50000"/>
                      </a:schemeClr>
                    </a:solidFill>
                    <a:latin typeface="Calibri"/>
                    <a:sym typeface="Symbol"/>
                  </a:rPr>
                  <a:t>W-</a:t>
                </a:r>
                <a:r>
                  <a:rPr lang="fr-CH" sz="1800" dirty="0">
                    <a:solidFill>
                      <a:schemeClr val="accent4">
                        <a:lumMod val="50000"/>
                      </a:schemeClr>
                    </a:solidFill>
                    <a:latin typeface="Calibri"/>
                    <a:sym typeface="Symbol"/>
                  </a:rPr>
                  <a:t>&gt; l</a:t>
                </a:r>
                <a:r>
                  <a:rPr lang="fr-CH" sz="1800" baseline="-25000" dirty="0">
                    <a:solidFill>
                      <a:schemeClr val="accent4">
                        <a:lumMod val="50000"/>
                      </a:schemeClr>
                    </a:solidFill>
                    <a:latin typeface="Calibri"/>
                    <a:sym typeface="Symbol"/>
                  </a:rPr>
                  <a:t>i</a:t>
                </a:r>
                <a:r>
                  <a:rPr lang="fr-CH" sz="1800" dirty="0">
                    <a:solidFill>
                      <a:schemeClr val="accent4">
                        <a:lumMod val="50000"/>
                      </a:schemeClr>
                    </a:solidFill>
                    <a:latin typeface="Calibri"/>
                    <a:sym typeface="Symbol"/>
                  </a:rPr>
                  <a:t> </a:t>
                </a:r>
                <a:r>
                  <a:rPr lang="fr-CH" sz="1800" dirty="0">
                    <a:solidFill>
                      <a:schemeClr val="accent4">
                        <a:lumMod val="50000"/>
                      </a:schemeClr>
                    </a:solidFill>
                    <a:sym typeface="Symbol"/>
                  </a:rPr>
                  <a:t></a:t>
                </a:r>
                <a:r>
                  <a:rPr lang="fr-CH" sz="1800" baseline="-25000" dirty="0">
                    <a:solidFill>
                      <a:schemeClr val="accent4">
                        <a:lumMod val="50000"/>
                      </a:schemeClr>
                    </a:solidFill>
                    <a:sym typeface="Symbol"/>
                  </a:rPr>
                  <a:t>i</a:t>
                </a:r>
                <a:r>
                  <a:rPr lang="fr-CH" sz="1800" dirty="0">
                    <a:solidFill>
                      <a:srgbClr val="00B050"/>
                    </a:solidFill>
                    <a:latin typeface="Calibri"/>
                    <a:sym typeface="Symbol"/>
                  </a:rPr>
                  <a:t> </a:t>
                </a:r>
                <a:endParaRPr lang="fr-CH" sz="1800" dirty="0" smtClean="0">
                  <a:solidFill>
                    <a:srgbClr val="C00000"/>
                  </a:solidFill>
                  <a:latin typeface="+mn-lt"/>
                  <a:sym typeface="Symbol"/>
                </a:endParaRPr>
              </a:p>
              <a:p>
                <a:r>
                  <a:rPr lang="fr-CH" sz="1800" dirty="0">
                    <a:solidFill>
                      <a:srgbClr val="C00000"/>
                    </a:solidFill>
                    <a:latin typeface="+mn-lt"/>
                    <a:sym typeface="Symbol"/>
                  </a:rPr>
                  <a:t> </a:t>
                </a:r>
                <a:r>
                  <a:rPr lang="fr-CH" sz="1800" dirty="0" smtClean="0">
                    <a:solidFill>
                      <a:srgbClr val="C00000"/>
                    </a:solidFill>
                    <a:latin typeface="+mn-lt"/>
                    <a:sym typeface="Symbol"/>
                  </a:rPr>
                  <a:t>       </a:t>
                </a:r>
                <a:r>
                  <a:rPr lang="fr-CH" sz="1800" dirty="0" smtClean="0">
                    <a:latin typeface="+mn-lt"/>
                    <a:sym typeface="Symbol"/>
                  </a:rPr>
                  <a:t> </a:t>
                </a:r>
                <a:r>
                  <a:rPr lang="fr-CH" sz="1800" dirty="0" smtClean="0">
                    <a:latin typeface="+mn-lt"/>
                    <a:sym typeface="Wingdings" panose="05000000000000000000" pitchFamily="2" charset="2"/>
                  </a:rPr>
                  <a:t> </a:t>
                </a:r>
                <a:r>
                  <a:rPr lang="fr-CH" sz="1800" dirty="0" err="1" smtClean="0">
                    <a:solidFill>
                      <a:schemeClr val="accent4">
                        <a:lumMod val="50000"/>
                      </a:schemeClr>
                    </a:solidFill>
                    <a:latin typeface="+mn-lt"/>
                    <a:sym typeface="Symbol"/>
                  </a:rPr>
                  <a:t>also</a:t>
                </a:r>
                <a:r>
                  <a:rPr lang="fr-CH" sz="1800" dirty="0" smtClean="0">
                    <a:solidFill>
                      <a:schemeClr val="accent4">
                        <a:lumMod val="50000"/>
                      </a:schemeClr>
                    </a:solidFill>
                    <a:latin typeface="+mn-lt"/>
                    <a:sym typeface="Symbol"/>
                  </a:rPr>
                  <a:t> in K, </a:t>
                </a:r>
                <a:r>
                  <a:rPr lang="fr-CH" sz="1800" dirty="0" err="1" smtClean="0">
                    <a:solidFill>
                      <a:schemeClr val="accent4">
                        <a:lumMod val="50000"/>
                      </a:schemeClr>
                    </a:solidFill>
                    <a:latin typeface="+mn-lt"/>
                    <a:sym typeface="Symbol"/>
                  </a:rPr>
                  <a:t>charm</a:t>
                </a:r>
                <a:r>
                  <a:rPr lang="fr-CH" sz="1800" dirty="0" smtClean="0">
                    <a:solidFill>
                      <a:schemeClr val="accent4">
                        <a:lumMod val="50000"/>
                      </a:schemeClr>
                    </a:solidFill>
                    <a:latin typeface="+mn-lt"/>
                    <a:sym typeface="Symbol"/>
                  </a:rPr>
                  <a:t> and b </a:t>
                </a:r>
                <a:r>
                  <a:rPr lang="fr-CH" sz="1800" dirty="0" err="1" smtClean="0">
                    <a:solidFill>
                      <a:schemeClr val="accent4">
                        <a:lumMod val="50000"/>
                      </a:schemeClr>
                    </a:solidFill>
                    <a:latin typeface="+mn-lt"/>
                    <a:sym typeface="Symbol"/>
                  </a:rPr>
                  <a:t>decays</a:t>
                </a:r>
                <a:r>
                  <a:rPr lang="fr-CH" sz="1800" dirty="0" smtClean="0">
                    <a:solidFill>
                      <a:schemeClr val="accent4">
                        <a:lumMod val="50000"/>
                      </a:schemeClr>
                    </a:solidFill>
                    <a:latin typeface="+mn-lt"/>
                    <a:sym typeface="Symbol"/>
                  </a:rPr>
                  <a:t> via W</a:t>
                </a:r>
                <a:r>
                  <a:rPr lang="fr-CH" sz="1800" baseline="30000" dirty="0" smtClean="0">
                    <a:solidFill>
                      <a:schemeClr val="accent4">
                        <a:lumMod val="50000"/>
                      </a:schemeClr>
                    </a:solidFill>
                    <a:latin typeface="+mn-lt"/>
                    <a:sym typeface="Symbol"/>
                  </a:rPr>
                  <a:t>*</a:t>
                </a:r>
                <a:r>
                  <a:rPr lang="fr-CH" sz="1800" dirty="0" smtClean="0">
                    <a:solidFill>
                      <a:schemeClr val="accent4">
                        <a:lumMod val="50000"/>
                      </a:schemeClr>
                    </a:solidFill>
                    <a:latin typeface="+mn-lt"/>
                    <a:sym typeface="Symbol"/>
                  </a:rPr>
                  <a:t>-&gt; l</a:t>
                </a:r>
                <a:r>
                  <a:rPr lang="fr-CH" sz="1800" baseline="-25000" dirty="0" smtClean="0">
                    <a:solidFill>
                      <a:schemeClr val="accent4">
                        <a:lumMod val="50000"/>
                      </a:schemeClr>
                    </a:solidFill>
                    <a:latin typeface="+mn-lt"/>
                    <a:sym typeface="Symbol"/>
                  </a:rPr>
                  <a:t>i</a:t>
                </a:r>
                <a:r>
                  <a:rPr lang="fr-CH" sz="1800" dirty="0" smtClean="0">
                    <a:solidFill>
                      <a:schemeClr val="accent4">
                        <a:lumMod val="50000"/>
                      </a:schemeClr>
                    </a:solidFill>
                    <a:latin typeface="+mn-lt"/>
                    <a:sym typeface="Symbol"/>
                  </a:rPr>
                  <a:t> </a:t>
                </a:r>
                <a:r>
                  <a:rPr lang="fr-CH" sz="1800" baseline="30000" dirty="0" smtClean="0">
                    <a:solidFill>
                      <a:schemeClr val="accent4">
                        <a:lumMod val="50000"/>
                      </a:schemeClr>
                    </a:solidFill>
                    <a:latin typeface="+mn-lt"/>
                    <a:sym typeface="Symbol"/>
                  </a:rPr>
                  <a:t></a:t>
                </a:r>
                <a:r>
                  <a:rPr lang="fr-CH" sz="1800" dirty="0" smtClean="0">
                    <a:solidFill>
                      <a:schemeClr val="accent4">
                        <a:lumMod val="50000"/>
                      </a:schemeClr>
                    </a:solidFill>
                    <a:sym typeface="Symbol"/>
                  </a:rPr>
                  <a:t></a:t>
                </a:r>
                <a:r>
                  <a:rPr lang="fr-CH" sz="1800" dirty="0" smtClean="0">
                    <a:solidFill>
                      <a:schemeClr val="accent4">
                        <a:lumMod val="50000"/>
                      </a:schemeClr>
                    </a:solidFill>
                    <a:latin typeface="+mn-lt"/>
                    <a:sym typeface="Symbol"/>
                  </a:rPr>
                  <a:t>   , </a:t>
                </a:r>
                <a:r>
                  <a:rPr lang="fr-CH" dirty="0" smtClean="0">
                    <a:solidFill>
                      <a:schemeClr val="accent4">
                        <a:lumMod val="50000"/>
                      </a:schemeClr>
                    </a:solidFill>
                    <a:sym typeface="Symbol"/>
                  </a:rPr>
                  <a:t> </a:t>
                </a:r>
                <a:r>
                  <a:rPr lang="fr-CH" dirty="0" smtClean="0">
                    <a:solidFill>
                      <a:schemeClr val="accent4">
                        <a:lumMod val="50000"/>
                      </a:schemeClr>
                    </a:solidFill>
                    <a:sym typeface="Wingdings" panose="05000000000000000000" pitchFamily="2" charset="2"/>
                  </a:rPr>
                  <a:t></a:t>
                </a:r>
                <a:r>
                  <a:rPr lang="fr-CH" dirty="0">
                    <a:solidFill>
                      <a:schemeClr val="accent4">
                        <a:lumMod val="50000"/>
                      </a:schemeClr>
                    </a:solidFill>
                    <a:sym typeface="Symbol"/>
                  </a:rPr>
                  <a:t> </a:t>
                </a:r>
                <a:r>
                  <a:rPr lang="fr-CH" dirty="0" err="1" smtClean="0">
                    <a:solidFill>
                      <a:schemeClr val="accent4">
                        <a:lumMod val="50000"/>
                      </a:schemeClr>
                    </a:solidFill>
                    <a:sym typeface="Symbol"/>
                  </a:rPr>
                  <a:t>l</a:t>
                </a:r>
                <a:r>
                  <a:rPr lang="fr-CH" baseline="-25000" dirty="0" err="1" smtClean="0">
                    <a:solidFill>
                      <a:schemeClr val="accent4">
                        <a:lumMod val="50000"/>
                      </a:schemeClr>
                    </a:solidFill>
                    <a:sym typeface="Symbol"/>
                  </a:rPr>
                  <a:t>j</a:t>
                </a:r>
                <a:r>
                  <a:rPr lang="fr-CH" sz="1800" dirty="0" smtClean="0">
                    <a:solidFill>
                      <a:schemeClr val="accent4">
                        <a:lumMod val="50000"/>
                      </a:schemeClr>
                    </a:solidFill>
                    <a:latin typeface="+mn-lt"/>
                    <a:sym typeface="Symbol"/>
                  </a:rPr>
                  <a:t> </a:t>
                </a:r>
                <a:r>
                  <a:rPr lang="fr-CH" sz="1800" baseline="30000" dirty="0" smtClean="0">
                    <a:solidFill>
                      <a:schemeClr val="accent4">
                        <a:lumMod val="50000"/>
                      </a:schemeClr>
                    </a:solidFill>
                    <a:latin typeface="+mn-lt"/>
                    <a:sym typeface="Symbol"/>
                  </a:rPr>
                  <a:t></a:t>
                </a:r>
                <a:r>
                  <a:rPr lang="fr-CH" sz="1800" dirty="0" smtClean="0">
                    <a:solidFill>
                      <a:schemeClr val="accent4">
                        <a:lumMod val="50000"/>
                      </a:schemeClr>
                    </a:solidFill>
                    <a:latin typeface="+mn-lt"/>
                    <a:sym typeface="Symbol"/>
                  </a:rPr>
                  <a:t> </a:t>
                </a:r>
              </a:p>
              <a:p>
                <a:r>
                  <a:rPr lang="fr-CH" dirty="0">
                    <a:solidFill>
                      <a:schemeClr val="accent4">
                        <a:lumMod val="50000"/>
                      </a:schemeClr>
                    </a:solidFill>
                    <a:sym typeface="Symbol"/>
                  </a:rPr>
                  <a:t> </a:t>
                </a:r>
                <a:r>
                  <a:rPr lang="fr-CH" dirty="0" smtClean="0">
                    <a:solidFill>
                      <a:schemeClr val="accent4">
                        <a:lumMod val="50000"/>
                      </a:schemeClr>
                    </a:solidFill>
                    <a:sym typeface="Symbol"/>
                  </a:rPr>
                  <a:t>                         </a:t>
                </a:r>
                <a:r>
                  <a:rPr lang="fr-CH" sz="1800" dirty="0" err="1" smtClean="0">
                    <a:solidFill>
                      <a:schemeClr val="accent4">
                        <a:lumMod val="50000"/>
                      </a:schemeClr>
                    </a:solidFill>
                    <a:latin typeface="+mn-lt"/>
                    <a:sym typeface="Symbol"/>
                  </a:rPr>
                  <a:t>with</a:t>
                </a:r>
                <a:r>
                  <a:rPr lang="fr-CH" dirty="0" smtClean="0">
                    <a:solidFill>
                      <a:schemeClr val="accent4">
                        <a:lumMod val="50000"/>
                      </a:schemeClr>
                    </a:solidFill>
                    <a:sym typeface="Symbol"/>
                  </a:rPr>
                  <a:t> </a:t>
                </a:r>
                <a:r>
                  <a:rPr lang="fr-CH" dirty="0" err="1" smtClean="0">
                    <a:solidFill>
                      <a:schemeClr val="accent4">
                        <a:lumMod val="50000"/>
                      </a:schemeClr>
                    </a:solidFill>
                    <a:sym typeface="Symbol"/>
                  </a:rPr>
                  <a:t>any</a:t>
                </a:r>
                <a:r>
                  <a:rPr lang="fr-CH" dirty="0" smtClean="0">
                    <a:solidFill>
                      <a:schemeClr val="accent4">
                        <a:lumMod val="50000"/>
                      </a:schemeClr>
                    </a:solidFill>
                    <a:sym typeface="Symbol"/>
                  </a:rPr>
                  <a:t> of six </a:t>
                </a:r>
                <a:r>
                  <a:rPr lang="fr-CH" dirty="0" err="1" smtClean="0">
                    <a:solidFill>
                      <a:schemeClr val="accent4">
                        <a:lumMod val="50000"/>
                      </a:schemeClr>
                    </a:solidFill>
                    <a:sym typeface="Symbol"/>
                  </a:rPr>
                  <a:t>sign</a:t>
                </a:r>
                <a:r>
                  <a:rPr lang="fr-CH" dirty="0" smtClean="0">
                    <a:solidFill>
                      <a:schemeClr val="accent4">
                        <a:lumMod val="50000"/>
                      </a:schemeClr>
                    </a:solidFill>
                    <a:sym typeface="Symbol"/>
                  </a:rPr>
                  <a:t> and lepton </a:t>
                </a:r>
                <a:r>
                  <a:rPr lang="fr-CH" dirty="0" err="1" smtClean="0">
                    <a:solidFill>
                      <a:schemeClr val="accent4">
                        <a:lumMod val="50000"/>
                      </a:schemeClr>
                    </a:solidFill>
                    <a:sym typeface="Symbol"/>
                  </a:rPr>
                  <a:t>flavour</a:t>
                </a:r>
                <a:r>
                  <a:rPr lang="fr-CH" dirty="0" smtClean="0">
                    <a:solidFill>
                      <a:schemeClr val="accent4">
                        <a:lumMod val="50000"/>
                      </a:schemeClr>
                    </a:solidFill>
                    <a:sym typeface="Symbol"/>
                  </a:rPr>
                  <a:t> </a:t>
                </a:r>
                <a:r>
                  <a:rPr lang="fr-CH" dirty="0" err="1" smtClean="0">
                    <a:solidFill>
                      <a:schemeClr val="accent4">
                        <a:lumMod val="50000"/>
                      </a:schemeClr>
                    </a:solidFill>
                    <a:sym typeface="Symbol"/>
                  </a:rPr>
                  <a:t>combination</a:t>
                </a:r>
                <a:r>
                  <a:rPr lang="fr-CH" dirty="0" smtClean="0">
                    <a:solidFill>
                      <a:schemeClr val="accent4">
                        <a:lumMod val="50000"/>
                      </a:schemeClr>
                    </a:solidFill>
                    <a:sym typeface="Symbol"/>
                  </a:rPr>
                  <a:t> </a:t>
                </a:r>
                <a:r>
                  <a:rPr lang="fr-CH" sz="1800" dirty="0" smtClean="0">
                    <a:solidFill>
                      <a:schemeClr val="accent4">
                        <a:lumMod val="50000"/>
                      </a:schemeClr>
                    </a:solidFill>
                    <a:latin typeface="+mn-lt"/>
                    <a:sym typeface="Symbol"/>
                  </a:rPr>
                  <a:t> </a:t>
                </a:r>
              </a:p>
              <a:p>
                <a:r>
                  <a:rPr lang="fr-CH" sz="1800" dirty="0" smtClean="0">
                    <a:latin typeface="+mn-lt"/>
                    <a:sym typeface="Symbol"/>
                  </a:rPr>
                  <a:t>         </a:t>
                </a:r>
                <a:r>
                  <a:rPr lang="fr-CH" sz="1800" dirty="0" smtClean="0">
                    <a:latin typeface="+mn-lt"/>
                    <a:sym typeface="Wingdings" panose="05000000000000000000" pitchFamily="2" charset="2"/>
                  </a:rPr>
                  <a:t></a:t>
                </a:r>
                <a:r>
                  <a:rPr lang="fr-CH" sz="1800" dirty="0" smtClean="0">
                    <a:latin typeface="+mn-lt"/>
                    <a:sym typeface="Symbol"/>
                  </a:rPr>
                  <a:t> </a:t>
                </a:r>
                <a:r>
                  <a:rPr lang="fr-CH" sz="1800" dirty="0">
                    <a:latin typeface="+mn-lt"/>
                    <a:sym typeface="Symbol"/>
                  </a:rPr>
                  <a:t>violation of </a:t>
                </a:r>
                <a:r>
                  <a:rPr lang="fr-CH" sz="1800" dirty="0" err="1">
                    <a:latin typeface="+mn-lt"/>
                    <a:sym typeface="Symbol"/>
                  </a:rPr>
                  <a:t>unitarity</a:t>
                </a:r>
                <a:r>
                  <a:rPr lang="fr-CH" sz="1800" dirty="0">
                    <a:latin typeface="+mn-lt"/>
                    <a:sym typeface="Symbol"/>
                  </a:rPr>
                  <a:t> and lepton </a:t>
                </a:r>
                <a:r>
                  <a:rPr lang="fr-CH" sz="1800" dirty="0" err="1">
                    <a:latin typeface="+mn-lt"/>
                    <a:sym typeface="Symbol"/>
                  </a:rPr>
                  <a:t>universality</a:t>
                </a:r>
                <a:r>
                  <a:rPr lang="fr-CH" sz="1800" dirty="0">
                    <a:latin typeface="+mn-lt"/>
                    <a:sym typeface="Symbol"/>
                  </a:rPr>
                  <a:t> in </a:t>
                </a:r>
                <a:r>
                  <a:rPr lang="fr-CH" sz="1800" dirty="0">
                    <a:solidFill>
                      <a:srgbClr val="C00000"/>
                    </a:solidFill>
                    <a:latin typeface="+mn-lt"/>
                    <a:sym typeface="Symbol"/>
                  </a:rPr>
                  <a:t>Z, </a:t>
                </a:r>
                <a:r>
                  <a:rPr lang="fr-CH" sz="1800" dirty="0" smtClean="0">
                    <a:solidFill>
                      <a:srgbClr val="C00000"/>
                    </a:solidFill>
                    <a:latin typeface="+mn-lt"/>
                    <a:sym typeface="Symbol"/>
                  </a:rPr>
                  <a:t>W </a:t>
                </a:r>
                <a:r>
                  <a:rPr lang="fr-CH" sz="1800" dirty="0">
                    <a:solidFill>
                      <a:srgbClr val="C00000"/>
                    </a:solidFill>
                    <a:latin typeface="+mn-lt"/>
                    <a:sym typeface="Symbol"/>
                  </a:rPr>
                  <a:t>or </a:t>
                </a:r>
                <a:r>
                  <a:rPr lang="fr-CH" sz="2000" dirty="0">
                    <a:solidFill>
                      <a:srgbClr val="C00000"/>
                    </a:solidFill>
                    <a:latin typeface="+mn-lt"/>
                    <a:sym typeface="Symbol"/>
                  </a:rPr>
                  <a:t></a:t>
                </a:r>
                <a:r>
                  <a:rPr lang="fr-CH" sz="1800" dirty="0">
                    <a:solidFill>
                      <a:srgbClr val="C00000"/>
                    </a:solidFill>
                    <a:latin typeface="+mn-lt"/>
                    <a:sym typeface="Symbol"/>
                  </a:rPr>
                  <a:t>  </a:t>
                </a:r>
                <a:r>
                  <a:rPr lang="fr-CH" sz="1800" dirty="0" err="1">
                    <a:solidFill>
                      <a:srgbClr val="C00000"/>
                    </a:solidFill>
                    <a:latin typeface="+mn-lt"/>
                    <a:sym typeface="Symbol"/>
                  </a:rPr>
                  <a:t>decays</a:t>
                </a:r>
                <a:r>
                  <a:rPr lang="fr-CH" sz="1800" dirty="0">
                    <a:solidFill>
                      <a:srgbClr val="C00000"/>
                    </a:solidFill>
                    <a:latin typeface="+mn-lt"/>
                    <a:sym typeface="Symbol"/>
                  </a:rPr>
                  <a:t> </a:t>
                </a:r>
                <a:endParaRPr lang="fr-CH" sz="1800" dirty="0" smtClean="0">
                  <a:latin typeface="+mn-lt"/>
                  <a:sym typeface="Symbol"/>
                </a:endParaRPr>
              </a:p>
              <a:p>
                <a:r>
                  <a:rPr lang="fr-CH" sz="1800" dirty="0" smtClean="0">
                    <a:latin typeface="+mn-lt"/>
                    <a:sym typeface="Symbol"/>
                  </a:rPr>
                  <a:t>         </a:t>
                </a:r>
                <a:r>
                  <a:rPr lang="fr-CH" sz="1800" dirty="0">
                    <a:latin typeface="+mn-lt"/>
                    <a:sym typeface="Symbol"/>
                  </a:rPr>
                  <a:t>-- </a:t>
                </a:r>
                <a:r>
                  <a:rPr lang="fr-CH" sz="1800" dirty="0" smtClean="0">
                    <a:latin typeface="+mn-lt"/>
                    <a:sym typeface="Symbol"/>
                  </a:rPr>
                  <a:t>etc... etc...  </a:t>
                </a:r>
                <a:endParaRPr lang="fr-CH" sz="1800" dirty="0">
                  <a:latin typeface="+mn-lt"/>
                </a:endParaRPr>
              </a:p>
              <a:p>
                <a:r>
                  <a:rPr lang="fr-CH" sz="1800" b="1" dirty="0" smtClean="0">
                    <a:latin typeface="+mn-lt"/>
                  </a:rPr>
                  <a:t>-- </a:t>
                </a:r>
                <a:r>
                  <a:rPr lang="fr-CH" sz="1800" b="1" dirty="0" err="1" smtClean="0">
                    <a:latin typeface="+mn-lt"/>
                  </a:rPr>
                  <a:t>Couplings</a:t>
                </a:r>
                <a:r>
                  <a:rPr lang="fr-CH" sz="1800" b="1" dirty="0" smtClean="0">
                    <a:latin typeface="+mn-lt"/>
                  </a:rPr>
                  <a:t> are </a:t>
                </a:r>
                <a:r>
                  <a:rPr lang="fr-CH" sz="1800" b="1" dirty="0" err="1" smtClean="0">
                    <a:latin typeface="+mn-lt"/>
                  </a:rPr>
                  <a:t>very</a:t>
                </a:r>
                <a:r>
                  <a:rPr lang="fr-CH" sz="1800" b="1" dirty="0" smtClean="0">
                    <a:latin typeface="+mn-lt"/>
                  </a:rPr>
                  <a:t> </a:t>
                </a:r>
                <a:r>
                  <a:rPr lang="fr-CH" sz="1800" b="1" dirty="0" err="1" smtClean="0">
                    <a:latin typeface="+mn-lt"/>
                  </a:rPr>
                  <a:t>small</a:t>
                </a:r>
                <a:r>
                  <a:rPr lang="fr-CH" sz="1800" dirty="0" smtClean="0">
                    <a:latin typeface="+mn-lt"/>
                  </a:rPr>
                  <a:t> (</a:t>
                </a:r>
                <a14:m>
                  <m:oMath xmlns:m="http://schemas.openxmlformats.org/officeDocument/2006/math">
                    <m:r>
                      <a:rPr lang="fr-CH" sz="1800" i="1">
                        <a:latin typeface="Cambria Math"/>
                      </a:rPr>
                      <m:t>𝒎</m:t>
                    </m:r>
                    <m:r>
                      <a:rPr lang="fr-CH" sz="1800" i="1" baseline="-25000">
                        <a:latin typeface="Cambria Math"/>
                      </a:rPr>
                      <m:t>𝒗</m:t>
                    </m:r>
                    <m:r>
                      <a:rPr lang="fr-CH" sz="1800" i="1" baseline="-25000">
                        <a:latin typeface="Cambria Math"/>
                      </a:rPr>
                      <m:t> </m:t>
                    </m:r>
                  </m:oMath>
                </a14:m>
                <a:r>
                  <a:rPr lang="fr-CH" sz="1800" dirty="0"/>
                  <a:t>/</a:t>
                </a:r>
                <a:r>
                  <a:rPr lang="fr-CH" sz="1800" i="1" dirty="0"/>
                  <a:t> </a:t>
                </a:r>
                <a:r>
                  <a:rPr lang="fr-CH" sz="1800" i="1" dirty="0" smtClean="0"/>
                  <a:t>m</a:t>
                </a:r>
                <a:r>
                  <a:rPr lang="fr-CH" sz="1800" baseline="-25000" dirty="0" smtClean="0"/>
                  <a:t>N</a:t>
                </a:r>
                <a:r>
                  <a:rPr lang="fr-CH" sz="1800" dirty="0" smtClean="0">
                    <a:latin typeface="+mn-lt"/>
                  </a:rPr>
                  <a:t>) </a:t>
                </a:r>
                <a:r>
                  <a:rPr lang="fr-CH" sz="1800" b="0" i="1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(but </a:t>
                </a:r>
                <a:r>
                  <a:rPr lang="fr-CH" sz="1800" b="0" i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who</a:t>
                </a:r>
                <a:r>
                  <a:rPr lang="fr-CH" sz="1800" b="0" i="1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 </a:t>
                </a:r>
                <a:r>
                  <a:rPr lang="fr-CH" sz="1800" b="0" i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knows</a:t>
                </a:r>
                <a:r>
                  <a:rPr lang="fr-CH" sz="1800" b="0" i="1" dirty="0" smtClean="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?) </a:t>
                </a:r>
                <a:r>
                  <a:rPr lang="fr-CH" i="1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fr-CH" b="1" dirty="0" smtClean="0"/>
                  <a:t>a</a:t>
                </a:r>
                <a:r>
                  <a:rPr lang="fr-CH" sz="1800" b="1" dirty="0" smtClean="0"/>
                  <a:t>nd </a:t>
                </a:r>
                <a:r>
                  <a:rPr lang="fr-CH" sz="1800" b="1" dirty="0" err="1" smtClean="0"/>
                  <a:t>generally</a:t>
                </a:r>
                <a:r>
                  <a:rPr lang="fr-CH" sz="1800" b="1" dirty="0" smtClean="0"/>
                  <a:t> </a:t>
                </a:r>
                <a:r>
                  <a:rPr lang="fr-CH" sz="1800" b="1" dirty="0" err="1" smtClean="0"/>
                  <a:t>seem</a:t>
                </a:r>
                <a:endParaRPr lang="fr-CH" sz="1800" b="1" dirty="0" smtClean="0"/>
              </a:p>
              <a:p>
                <a:r>
                  <a:rPr lang="fr-CH" b="1" dirty="0"/>
                  <a:t> </a:t>
                </a:r>
                <a:r>
                  <a:rPr lang="fr-CH" b="1" dirty="0" smtClean="0"/>
                  <a:t>       </a:t>
                </a:r>
                <a:r>
                  <a:rPr lang="fr-CH" sz="1800" b="1" dirty="0" smtClean="0"/>
                  <a:t>out of </a:t>
                </a:r>
                <a:r>
                  <a:rPr lang="fr-CH" sz="1800" b="1" dirty="0" err="1" smtClean="0"/>
                  <a:t>reach</a:t>
                </a:r>
                <a:r>
                  <a:rPr lang="fr-CH" sz="1800" b="1" dirty="0" smtClean="0"/>
                  <a:t> at high </a:t>
                </a:r>
                <a:r>
                  <a:rPr lang="fr-CH" sz="1800" b="1" dirty="0" err="1" smtClean="0"/>
                  <a:t>energy</a:t>
                </a:r>
                <a:r>
                  <a:rPr lang="fr-CH" sz="1800" b="1" dirty="0" smtClean="0"/>
                  <a:t> </a:t>
                </a:r>
                <a:r>
                  <a:rPr lang="fr-CH" sz="1800" b="1" dirty="0" err="1" smtClean="0"/>
                  <a:t>colliders</a:t>
                </a:r>
                <a:r>
                  <a:rPr lang="fr-CH" sz="1800" b="1" dirty="0" smtClean="0"/>
                  <a:t>. 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2546189"/>
                <a:ext cx="8487971" cy="3724096"/>
              </a:xfrm>
              <a:prstGeom prst="rect">
                <a:avLst/>
              </a:prstGeom>
              <a:blipFill rotWithShape="1">
                <a:blip r:embed="rId2"/>
                <a:stretch>
                  <a:fillRect l="-142" b="-481"/>
                </a:stretch>
              </a:blipFill>
              <a:ln w="76200" cmpd="thinThick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505918" y="671299"/>
                <a:ext cx="281795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CH" sz="2000" i="1">
                        <a:latin typeface="Cambria Math"/>
                      </a:rPr>
                      <m:t>𝒗</m:t>
                    </m:r>
                    <m:r>
                      <a:rPr lang="fr-CH" sz="2000" i="1">
                        <a:latin typeface="Cambria Math"/>
                      </a:rPr>
                      <m:t>= </m:t>
                    </m:r>
                    <m:r>
                      <a:rPr lang="fr-CH" sz="2000" i="1">
                        <a:latin typeface="Cambria Math"/>
                      </a:rPr>
                      <m:t>𝒗𝑳</m:t>
                    </m:r>
                  </m:oMath>
                </a14:m>
                <a:r>
                  <a:rPr lang="fr-CH" sz="2000" baseline="-25000" dirty="0"/>
                  <a:t> </a:t>
                </a:r>
                <a:r>
                  <a:rPr lang="fr-CH" sz="2000" dirty="0"/>
                  <a:t>cos</a:t>
                </a:r>
                <a:r>
                  <a:rPr lang="fr-CH" sz="2000" dirty="0">
                    <a:sym typeface="Symbol"/>
                  </a:rPr>
                  <a:t>  -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CH" sz="2000" i="1">
                            <a:latin typeface="Cambria Math"/>
                          </a:rPr>
                        </m:ctrlPr>
                      </m:sSubSupPr>
                      <m:e>
                        <m:r>
                          <a:rPr lang="fr-CH" sz="2000" i="1">
                            <a:latin typeface="Cambria Math"/>
                          </a:rPr>
                          <m:t>𝑵</m:t>
                        </m:r>
                        <m:r>
                          <a:rPr lang="fr-CH" sz="2000" i="1" baseline="30000">
                            <a:latin typeface="Cambria Math"/>
                          </a:rPr>
                          <m:t>𝒄</m:t>
                        </m:r>
                      </m:e>
                      <m:sub>
                        <m:r>
                          <a:rPr lang="fr-CH" sz="2000" i="1">
                            <a:latin typeface="Cambria Math"/>
                          </a:rPr>
                          <m:t>𝑹</m:t>
                        </m:r>
                        <m:r>
                          <a:rPr lang="fr-CH" sz="2000" i="1">
                            <a:latin typeface="Cambria Math"/>
                          </a:rPr>
                          <m:t> </m:t>
                        </m:r>
                      </m:sub>
                      <m:sup/>
                    </m:sSubSup>
                    <m:r>
                      <a:rPr lang="fr-CH" sz="2000">
                        <a:latin typeface="Cambria Math"/>
                      </a:rPr>
                      <m:t> </m:t>
                    </m:r>
                    <m:r>
                      <a:rPr lang="fr-CH" sz="2000">
                        <a:latin typeface="Cambria Math"/>
                      </a:rPr>
                      <m:t>𝐬𝐢𝐧</m:t>
                    </m:r>
                  </m:oMath>
                </a14:m>
                <a:r>
                  <a:rPr lang="fr-CH" sz="2000" dirty="0">
                    <a:sym typeface="Symbol"/>
                  </a:rPr>
                  <a:t></a:t>
                </a:r>
                <a:endParaRPr lang="fr-CH" sz="2000" baseline="-25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918" y="671299"/>
                <a:ext cx="2817951" cy="400110"/>
              </a:xfrm>
              <a:prstGeom prst="rect">
                <a:avLst/>
              </a:prstGeom>
              <a:blipFill rotWithShape="1">
                <a:blip r:embed="rId3"/>
                <a:stretch>
                  <a:fillRect t="-10606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649764" y="59680"/>
            <a:ext cx="544251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sz="2400" dirty="0" smtClean="0">
                <a:latin typeface="+mj-lt"/>
              </a:rPr>
              <a:t>Manifestations of right </a:t>
            </a:r>
            <a:r>
              <a:rPr lang="fr-CH" sz="2400" dirty="0" err="1" smtClean="0">
                <a:latin typeface="+mj-lt"/>
              </a:rPr>
              <a:t>handed</a:t>
            </a:r>
            <a:r>
              <a:rPr lang="fr-CH" sz="2400" dirty="0" smtClean="0">
                <a:latin typeface="+mj-lt"/>
              </a:rPr>
              <a:t> neutrinos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505918" y="1194102"/>
                <a:ext cx="288194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CH" sz="2000" b="1" i="1" smtClean="0">
                        <a:latin typeface="Cambria Math"/>
                      </a:rPr>
                      <m:t>𝑵</m:t>
                    </m:r>
                    <m:r>
                      <a:rPr lang="fr-CH" sz="2000" b="1" i="1" smtClean="0">
                        <a:latin typeface="Cambria Math"/>
                      </a:rPr>
                      <m:t>=</m:t>
                    </m:r>
                    <m:sSubSup>
                      <m:sSubSupPr>
                        <m:ctrlPr>
                          <a:rPr lang="fr-CH" sz="2000" i="1">
                            <a:latin typeface="Cambria Math"/>
                          </a:rPr>
                        </m:ctrlPr>
                      </m:sSubSupPr>
                      <m:e>
                        <m:r>
                          <a:rPr lang="fr-CH" sz="2000" i="1">
                            <a:latin typeface="Cambria Math"/>
                          </a:rPr>
                          <m:t>𝑵</m:t>
                        </m:r>
                      </m:e>
                      <m:sub>
                        <m:r>
                          <a:rPr lang="fr-CH" sz="2000" i="1">
                            <a:latin typeface="Cambria Math"/>
                          </a:rPr>
                          <m:t>𝑹</m:t>
                        </m:r>
                      </m:sub>
                      <m:sup/>
                    </m:sSubSup>
                    <m:r>
                      <m:rPr>
                        <m:nor/>
                      </m:rPr>
                      <a:rPr lang="fr-CH" sz="2000" dirty="0">
                        <a:sym typeface="Symbol"/>
                      </a:rPr>
                      <m:t> </m:t>
                    </m:r>
                    <m:r>
                      <m:rPr>
                        <m:nor/>
                      </m:rPr>
                      <a:rPr lang="fr-CH" sz="2000" dirty="0">
                        <a:sym typeface="Symbol"/>
                      </a:rPr>
                      <m:t>cos</m:t>
                    </m:r>
                    <m:r>
                      <m:rPr>
                        <m:nor/>
                      </m:rPr>
                      <a:rPr lang="fr-CH" sz="2000" dirty="0">
                        <a:sym typeface="Symbol"/>
                      </a:rPr>
                      <m:t></m:t>
                    </m:r>
                    <m:r>
                      <a:rPr lang="fr-CH" sz="2000" b="1" i="1" dirty="0" smtClean="0">
                        <a:latin typeface="Cambria Math"/>
                        <a:sym typeface="Symbol"/>
                      </a:rPr>
                      <m:t>+ </m:t>
                    </m:r>
                    <m:r>
                      <a:rPr lang="fr-CH" sz="2000" b="1" i="1" smtClean="0">
                        <a:latin typeface="Cambria Math"/>
                      </a:rPr>
                      <m:t>𝒗</m:t>
                    </m:r>
                    <m:r>
                      <a:rPr lang="fr-CH" sz="2000" b="1" i="1" baseline="-25000" smtClean="0">
                        <a:latin typeface="Cambria Math"/>
                      </a:rPr>
                      <m:t>𝑳</m:t>
                    </m:r>
                  </m:oMath>
                </a14:m>
                <a:r>
                  <a:rPr lang="fr-CH" sz="2000" baseline="-25000" dirty="0" smtClean="0">
                    <a:latin typeface="+mj-lt"/>
                  </a:rPr>
                  <a:t> </a:t>
                </a:r>
                <a:r>
                  <a:rPr lang="fr-CH" sz="2000" baseline="30000" dirty="0" smtClean="0">
                    <a:latin typeface="+mj-lt"/>
                  </a:rPr>
                  <a:t>c  </a:t>
                </a:r>
                <a:r>
                  <a:rPr lang="fr-CH" sz="2000" dirty="0" smtClean="0">
                    <a:latin typeface="+mj-lt"/>
                  </a:rPr>
                  <a:t>sin</a:t>
                </a:r>
                <a:r>
                  <a:rPr lang="fr-CH" sz="2000" dirty="0" smtClean="0">
                    <a:latin typeface="+mj-lt"/>
                    <a:sym typeface="Symbol"/>
                  </a:rPr>
                  <a:t></a:t>
                </a:r>
                <a:endParaRPr lang="fr-CH" sz="2000" baseline="-25000" dirty="0" smtClean="0">
                  <a:latin typeface="+mj-lt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918" y="1194102"/>
                <a:ext cx="2881943" cy="400110"/>
              </a:xfrm>
              <a:prstGeom prst="rect">
                <a:avLst/>
              </a:prstGeom>
              <a:blipFill rotWithShape="1">
                <a:blip r:embed="rId4"/>
                <a:stretch>
                  <a:fillRect t="-10606" b="-25758"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918590" y="532382"/>
                <a:ext cx="3267048" cy="16312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CH" sz="2000" i="1">
                        <a:latin typeface="Cambria Math"/>
                      </a:rPr>
                      <m:t>𝒗</m:t>
                    </m:r>
                  </m:oMath>
                </a14:m>
                <a:r>
                  <a:rPr lang="fr-CH" sz="2000" dirty="0" smtClean="0">
                    <a:latin typeface="+mj-lt"/>
                  </a:rPr>
                  <a:t> = light mass </a:t>
                </a:r>
                <a:r>
                  <a:rPr lang="fr-CH" sz="2000" dirty="0" err="1" smtClean="0">
                    <a:latin typeface="+mj-lt"/>
                  </a:rPr>
                  <a:t>eigenstate</a:t>
                </a:r>
                <a:endParaRPr lang="fr-CH" sz="2000" dirty="0" smtClean="0">
                  <a:latin typeface="+mj-lt"/>
                </a:endParaRPr>
              </a:p>
              <a:p>
                <a:r>
                  <a:rPr lang="fr-CH" sz="2000" dirty="0" smtClean="0">
                    <a:latin typeface="+mj-lt"/>
                  </a:rPr>
                  <a:t>N = </a:t>
                </a:r>
                <a:r>
                  <a:rPr lang="fr-CH" sz="2000" dirty="0" err="1" smtClean="0">
                    <a:latin typeface="+mj-lt"/>
                  </a:rPr>
                  <a:t>heavy</a:t>
                </a:r>
                <a:r>
                  <a:rPr lang="fr-CH" sz="2000" dirty="0" smtClean="0">
                    <a:latin typeface="+mj-lt"/>
                  </a:rPr>
                  <a:t> mass </a:t>
                </a:r>
                <a:r>
                  <a:rPr lang="fr-CH" sz="2000" dirty="0" err="1">
                    <a:latin typeface="+mj-lt"/>
                  </a:rPr>
                  <a:t>e</a:t>
                </a:r>
                <a:r>
                  <a:rPr lang="fr-CH" sz="2000" dirty="0" err="1" smtClean="0">
                    <a:latin typeface="+mj-lt"/>
                  </a:rPr>
                  <a:t>igenstate</a:t>
                </a:r>
                <a:endParaRPr lang="fr-CH" sz="2000" dirty="0" smtClean="0">
                  <a:latin typeface="+mj-lt"/>
                </a:endParaRPr>
              </a:p>
              <a:p>
                <a:r>
                  <a:rPr lang="fr-CH" sz="2000" dirty="0" smtClean="0">
                    <a:latin typeface="+mj-lt"/>
                    <a:sym typeface="Symbol"/>
                  </a:rPr>
                  <a:t> </a:t>
                </a:r>
                <a14:m>
                  <m:oMath xmlns:m="http://schemas.openxmlformats.org/officeDocument/2006/math">
                    <m:r>
                      <a:rPr lang="fr-CH" sz="2000" i="1">
                        <a:latin typeface="Cambria Math"/>
                      </a:rPr>
                      <m:t>𝒗</m:t>
                    </m:r>
                    <m:r>
                      <a:rPr lang="fr-CH" sz="2000" i="1" baseline="-25000">
                        <a:latin typeface="Cambria Math"/>
                      </a:rPr>
                      <m:t>𝑳</m:t>
                    </m:r>
                  </m:oMath>
                </a14:m>
                <a:r>
                  <a:rPr lang="fr-CH" sz="2000" dirty="0" smtClean="0">
                    <a:latin typeface="+mj-lt"/>
                  </a:rPr>
                  <a:t> , active neutrino </a:t>
                </a:r>
              </a:p>
              <a:p>
                <a:r>
                  <a:rPr lang="fr-CH" sz="2000" dirty="0" err="1" smtClean="0">
                    <a:latin typeface="+mj-lt"/>
                  </a:rPr>
                  <a:t>which</a:t>
                </a:r>
                <a:r>
                  <a:rPr lang="fr-CH" sz="2000" dirty="0" smtClean="0">
                    <a:latin typeface="+mj-lt"/>
                  </a:rPr>
                  <a:t> couples to  </a:t>
                </a:r>
                <a:r>
                  <a:rPr lang="fr-CH" sz="2000" dirty="0" err="1" smtClean="0">
                    <a:latin typeface="+mj-lt"/>
                  </a:rPr>
                  <a:t>weak</a:t>
                </a:r>
                <a:r>
                  <a:rPr lang="fr-CH" sz="2000" dirty="0" smtClean="0">
                    <a:latin typeface="+mj-lt"/>
                  </a:rPr>
                  <a:t> inter.</a:t>
                </a:r>
              </a:p>
              <a:p>
                <a:r>
                  <a:rPr lang="fr-CH" sz="2000" dirty="0" smtClean="0">
                    <a:latin typeface="+mj-lt"/>
                  </a:rPr>
                  <a:t>and </a:t>
                </a:r>
                <a:r>
                  <a:rPr lang="fr-CH" sz="2000" dirty="0">
                    <a:sym typeface="Symbol"/>
                  </a:rPr>
                  <a:t> </a:t>
                </a:r>
                <a:r>
                  <a:rPr lang="fr-CH" sz="2000" dirty="0" smtClean="0">
                    <a:latin typeface="+mj-lt"/>
                  </a:rPr>
                  <a:t>N</a:t>
                </a:r>
                <a:r>
                  <a:rPr lang="fr-CH" sz="2000" baseline="-25000" dirty="0" smtClean="0">
                    <a:latin typeface="+mj-lt"/>
                  </a:rPr>
                  <a:t>R</a:t>
                </a:r>
                <a:r>
                  <a:rPr lang="fr-CH" sz="2000" dirty="0" smtClean="0">
                    <a:latin typeface="+mj-lt"/>
                  </a:rPr>
                  <a:t>, </a:t>
                </a:r>
                <a:r>
                  <a:rPr lang="fr-CH" sz="2000" dirty="0" err="1" smtClean="0">
                    <a:latin typeface="+mj-lt"/>
                  </a:rPr>
                  <a:t>which</a:t>
                </a:r>
                <a:r>
                  <a:rPr lang="fr-CH" sz="2000" dirty="0" smtClean="0">
                    <a:latin typeface="+mj-lt"/>
                  </a:rPr>
                  <a:t> </a:t>
                </a:r>
                <a:r>
                  <a:rPr lang="fr-CH" sz="2000" dirty="0" err="1" smtClean="0">
                    <a:latin typeface="+mj-lt"/>
                  </a:rPr>
                  <a:t>does’nt</a:t>
                </a:r>
                <a:r>
                  <a:rPr lang="fr-CH" sz="2000" dirty="0" smtClean="0">
                    <a:latin typeface="+mj-lt"/>
                  </a:rPr>
                  <a:t>.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8590" y="532382"/>
                <a:ext cx="3267048" cy="1631216"/>
              </a:xfrm>
              <a:prstGeom prst="rect">
                <a:avLst/>
              </a:prstGeom>
              <a:blipFill rotWithShape="1">
                <a:blip r:embed="rId5"/>
                <a:stretch>
                  <a:fillRect l="-2052" t="-1866" r="-933" b="-5597"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21920" y="744865"/>
                <a:ext cx="2133600" cy="156837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CH" sz="1800" i="1" dirty="0" smtClean="0"/>
                  <a:t>one</a:t>
                </a:r>
                <a:r>
                  <a:rPr lang="fr-CH" sz="1800" dirty="0" smtClean="0"/>
                  <a:t> </a:t>
                </a:r>
                <a:r>
                  <a:rPr lang="fr-CH" sz="1800" dirty="0" err="1" smtClean="0"/>
                  <a:t>family</a:t>
                </a:r>
                <a:r>
                  <a:rPr lang="fr-CH" sz="1800" dirty="0" smtClean="0"/>
                  <a:t> </a:t>
                </a:r>
                <a:r>
                  <a:rPr lang="fr-CH" sz="1800" dirty="0" err="1" smtClean="0"/>
                  <a:t>see-saw</a:t>
                </a:r>
                <a:r>
                  <a:rPr lang="fr-CH" sz="1800" dirty="0" smtClean="0">
                    <a:latin typeface="+mj-lt"/>
                    <a:sym typeface="Symbol"/>
                  </a:rPr>
                  <a:t> :</a:t>
                </a:r>
              </a:p>
              <a:p>
                <a:r>
                  <a:rPr lang="fr-CH" sz="1800" dirty="0" smtClean="0">
                    <a:latin typeface="+mj-lt"/>
                    <a:sym typeface="Symbol"/>
                  </a:rPr>
                  <a:t>  </a:t>
                </a:r>
                <a:r>
                  <a:rPr lang="fr-CH" sz="1800" dirty="0" smtClean="0">
                    <a:latin typeface="+mj-lt"/>
                  </a:rPr>
                  <a:t>(</a:t>
                </a:r>
                <a:r>
                  <a:rPr lang="fr-CH" sz="1800" dirty="0" err="1">
                    <a:latin typeface="+mj-lt"/>
                  </a:rPr>
                  <a:t>m</a:t>
                </a:r>
                <a:r>
                  <a:rPr lang="fr-CH" sz="1800" baseline="-25000" dirty="0" err="1">
                    <a:latin typeface="+mj-lt"/>
                  </a:rPr>
                  <a:t>D</a:t>
                </a:r>
                <a:r>
                  <a:rPr lang="fr-CH" sz="1800" dirty="0">
                    <a:latin typeface="+mj-lt"/>
                  </a:rPr>
                  <a:t>/M</a:t>
                </a:r>
                <a:r>
                  <a:rPr lang="fr-CH" sz="1800" dirty="0" smtClean="0">
                    <a:latin typeface="+mj-lt"/>
                  </a:rPr>
                  <a:t>)</a:t>
                </a:r>
              </a:p>
              <a:p>
                <a14:m>
                  <m:oMath xmlns:m="http://schemas.openxmlformats.org/officeDocument/2006/math">
                    <m:r>
                      <a:rPr lang="fr-CH" sz="1800" i="1">
                        <a:latin typeface="Cambria Math"/>
                      </a:rPr>
                      <m:t>𝒎</m:t>
                    </m:r>
                    <m:r>
                      <a:rPr lang="fr-CH" sz="1800" i="1" baseline="-25000">
                        <a:latin typeface="Cambria Math"/>
                      </a:rPr>
                      <m:t>𝒗</m:t>
                    </m:r>
                  </m:oMath>
                </a14:m>
                <a:r>
                  <a:rPr lang="fr-CH" sz="1800" baseline="-25000" dirty="0"/>
                  <a:t> </a:t>
                </a:r>
                <a:r>
                  <a:rPr lang="fr-CH" sz="1800" dirty="0">
                    <a:sym typeface="Symbol"/>
                  </a:rPr>
                  <a:t></a:t>
                </a:r>
                <a:r>
                  <a:rPr lang="fr-CH" sz="1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sz="1800" i="1">
                            <a:latin typeface="Cambria Math"/>
                          </a:rPr>
                        </m:ctrlPr>
                      </m:fPr>
                      <m:num>
                        <m:r>
                          <a:rPr lang="fr-CH" sz="1800" i="1">
                            <a:latin typeface="Cambria Math"/>
                          </a:rPr>
                          <m:t>𝒎</m:t>
                        </m:r>
                        <m:r>
                          <a:rPr lang="fr-CH" sz="1800" i="1" baseline="-25000">
                            <a:latin typeface="Cambria Math"/>
                          </a:rPr>
                          <m:t>𝑫</m:t>
                        </m:r>
                        <m:r>
                          <a:rPr lang="fr-CH" sz="1800" i="1" baseline="30000"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fr-CH" sz="1800" i="1">
                            <a:latin typeface="Cambria Math"/>
                          </a:rPr>
                          <m:t>𝑴</m:t>
                        </m:r>
                      </m:den>
                    </m:f>
                  </m:oMath>
                </a14:m>
                <a:r>
                  <a:rPr lang="fr-CH" sz="1800" dirty="0"/>
                  <a:t> </a:t>
                </a:r>
                <a:r>
                  <a:rPr lang="fr-CH" sz="1800" baseline="-25000" dirty="0"/>
                  <a:t> </a:t>
                </a:r>
                <a:endParaRPr lang="fr-CH" sz="1800" baseline="-25000" dirty="0" smtClean="0"/>
              </a:p>
              <a:p>
                <a:r>
                  <a:rPr lang="fr-CH" sz="1800" i="1" dirty="0" smtClean="0"/>
                  <a:t>m</a:t>
                </a:r>
                <a:r>
                  <a:rPr lang="fr-CH" sz="1800" baseline="-25000" dirty="0" smtClean="0"/>
                  <a:t>N </a:t>
                </a:r>
                <a:r>
                  <a:rPr lang="fr-CH" sz="1800" dirty="0">
                    <a:sym typeface="Symbol"/>
                  </a:rPr>
                  <a:t></a:t>
                </a:r>
                <a:r>
                  <a:rPr lang="fr-CH" sz="1800" dirty="0" smtClean="0"/>
                  <a:t> M  </a:t>
                </a:r>
              </a:p>
              <a:p>
                <a:r>
                  <a:rPr lang="fr-CH" sz="1800" dirty="0" smtClean="0">
                    <a:sym typeface="Symbol"/>
                  </a:rPr>
                  <a:t>|U|</a:t>
                </a:r>
                <a:r>
                  <a:rPr lang="fr-CH" sz="1800" baseline="30000" dirty="0" smtClean="0">
                    <a:sym typeface="Symbol"/>
                  </a:rPr>
                  <a:t>2</a:t>
                </a:r>
                <a:r>
                  <a:rPr lang="fr-CH" sz="1800" dirty="0" smtClean="0">
                    <a:sym typeface="Symbol"/>
                  </a:rPr>
                  <a:t>  </a:t>
                </a:r>
                <a:r>
                  <a:rPr lang="fr-CH" sz="1800" baseline="30000" dirty="0" smtClean="0">
                    <a:sym typeface="Symbol"/>
                  </a:rPr>
                  <a:t>2</a:t>
                </a:r>
                <a:r>
                  <a:rPr lang="fr-CH" sz="1800" dirty="0" smtClean="0">
                    <a:sym typeface="Symbol"/>
                  </a:rPr>
                  <a:t> </a:t>
                </a:r>
                <a:r>
                  <a:rPr lang="fr-CH" sz="1800" dirty="0">
                    <a:sym typeface="Symbol"/>
                  </a:rPr>
                  <a:t> </a:t>
                </a:r>
                <a14:m>
                  <m:oMath xmlns:m="http://schemas.openxmlformats.org/officeDocument/2006/math">
                    <m:r>
                      <a:rPr lang="fr-CH" sz="1800" i="1">
                        <a:latin typeface="Cambria Math"/>
                      </a:rPr>
                      <m:t>𝒎</m:t>
                    </m:r>
                    <m:r>
                      <a:rPr lang="fr-CH" sz="1800" i="1" baseline="-25000">
                        <a:latin typeface="Cambria Math"/>
                      </a:rPr>
                      <m:t>𝒗</m:t>
                    </m:r>
                    <m:r>
                      <a:rPr lang="fr-CH" sz="1800" i="1" baseline="-25000">
                        <a:latin typeface="Cambria Math"/>
                      </a:rPr>
                      <m:t> </m:t>
                    </m:r>
                  </m:oMath>
                </a14:m>
                <a:r>
                  <a:rPr lang="fr-CH" sz="1800" dirty="0" smtClean="0"/>
                  <a:t>/</a:t>
                </a:r>
                <a:r>
                  <a:rPr lang="fr-CH" sz="1800" i="1" dirty="0" smtClean="0"/>
                  <a:t> m</a:t>
                </a:r>
                <a:r>
                  <a:rPr lang="fr-CH" sz="1800" baseline="-25000" dirty="0" smtClean="0"/>
                  <a:t>N</a:t>
                </a:r>
                <a:endParaRPr lang="fr-CH" sz="1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" y="744865"/>
                <a:ext cx="2133600" cy="1568378"/>
              </a:xfrm>
              <a:prstGeom prst="rect">
                <a:avLst/>
              </a:prstGeom>
              <a:blipFill rotWithShape="1">
                <a:blip r:embed="rId6"/>
                <a:stretch>
                  <a:fillRect l="-1989" t="-1931" r="-1136" b="-5019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B341-5E4A-4486-872D-B5E7C8D0B3A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09/08/2017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64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176478" y="1995722"/>
                <a:ext cx="2541401" cy="400110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CH" sz="2000" i="1">
                        <a:latin typeface="Cambria Math"/>
                      </a:rPr>
                      <m:t>𝒗</m:t>
                    </m:r>
                    <m:r>
                      <a:rPr lang="fr-CH" sz="2000" i="1" baseline="-25000">
                        <a:latin typeface="Cambria Math"/>
                      </a:rPr>
                      <m:t>𝑳</m:t>
                    </m:r>
                    <m:r>
                      <a:rPr lang="fr-CH" sz="2000" i="1">
                        <a:latin typeface="Cambria Math"/>
                      </a:rPr>
                      <m:t>= </m:t>
                    </m:r>
                    <m:r>
                      <a:rPr lang="fr-CH" sz="2000" i="1">
                        <a:latin typeface="Cambria Math"/>
                      </a:rPr>
                      <m:t>𝒗</m:t>
                    </m:r>
                  </m:oMath>
                </a14:m>
                <a:r>
                  <a:rPr lang="fr-CH" sz="2000" baseline="-25000" dirty="0"/>
                  <a:t> </a:t>
                </a:r>
                <a:r>
                  <a:rPr lang="fr-CH" sz="2000" dirty="0"/>
                  <a:t>cos</a:t>
                </a:r>
                <a:r>
                  <a:rPr lang="fr-CH" sz="2000" dirty="0">
                    <a:sym typeface="Symbol"/>
                  </a:rPr>
                  <a:t>  </a:t>
                </a:r>
                <a:r>
                  <a:rPr lang="fr-CH" sz="2000" dirty="0" smtClean="0">
                    <a:sym typeface="Symbol"/>
                  </a:rPr>
                  <a:t>+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CH" sz="2000" i="1">
                            <a:latin typeface="Cambria Math"/>
                          </a:rPr>
                        </m:ctrlPr>
                      </m:sSubSupPr>
                      <m:e>
                        <m:r>
                          <a:rPr lang="fr-CH" sz="2000">
                            <a:latin typeface="Cambria Math"/>
                          </a:rPr>
                          <m:t>𝑵</m:t>
                        </m:r>
                      </m:e>
                      <m:sub>
                        <m:r>
                          <a:rPr lang="fr-CH" sz="2000">
                            <a:latin typeface="Cambria Math"/>
                          </a:rPr>
                          <m:t> </m:t>
                        </m:r>
                      </m:sub>
                      <m:sup/>
                    </m:sSubSup>
                    <m:r>
                      <m:rPr>
                        <m:sty m:val="p"/>
                      </m:rPr>
                      <a:rPr lang="fr-CH" sz="2000">
                        <a:latin typeface="Cambria Math"/>
                      </a:rPr>
                      <m:t>sin</m:t>
                    </m:r>
                  </m:oMath>
                </a14:m>
                <a:r>
                  <a:rPr lang="fr-CH" sz="2000" dirty="0">
                    <a:sym typeface="Symbol"/>
                  </a:rPr>
                  <a:t></a:t>
                </a:r>
                <a:endParaRPr lang="fr-CH" sz="2000" baseline="-250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6478" y="1995722"/>
                <a:ext cx="2541401" cy="400110"/>
              </a:xfrm>
              <a:prstGeom prst="rect">
                <a:avLst/>
              </a:prstGeom>
              <a:blipFill rotWithShape="1">
                <a:blip r:embed="rId7"/>
                <a:stretch>
                  <a:fillRect t="-10606" b="-25758"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2368800" y="1723136"/>
            <a:ext cx="3543599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CH" sz="1800" dirty="0" err="1" smtClean="0">
                <a:latin typeface="+mj-lt"/>
              </a:rPr>
              <a:t>what</a:t>
            </a:r>
            <a:r>
              <a:rPr lang="fr-CH" sz="1800" dirty="0" smtClean="0">
                <a:latin typeface="+mj-lt"/>
              </a:rPr>
              <a:t> </a:t>
            </a:r>
            <a:r>
              <a:rPr lang="fr-CH" sz="1800" dirty="0" err="1" smtClean="0">
                <a:latin typeface="+mj-lt"/>
              </a:rPr>
              <a:t>is</a:t>
            </a:r>
            <a:r>
              <a:rPr lang="fr-CH" sz="1800" dirty="0" smtClean="0">
                <a:latin typeface="+mj-lt"/>
              </a:rPr>
              <a:t> </a:t>
            </a:r>
            <a:r>
              <a:rPr lang="fr-CH" sz="1800" dirty="0" err="1" smtClean="0">
                <a:latin typeface="+mj-lt"/>
              </a:rPr>
              <a:t>produced</a:t>
            </a:r>
            <a:r>
              <a:rPr lang="fr-CH" sz="1800" dirty="0" smtClean="0">
                <a:latin typeface="+mj-lt"/>
              </a:rPr>
              <a:t> in W, Z </a:t>
            </a:r>
            <a:r>
              <a:rPr lang="fr-CH" sz="1800" dirty="0" err="1" smtClean="0">
                <a:latin typeface="+mj-lt"/>
              </a:rPr>
              <a:t>decays</a:t>
            </a:r>
            <a:r>
              <a:rPr lang="fr-CH" sz="1800" dirty="0" smtClean="0">
                <a:latin typeface="+mj-lt"/>
              </a:rPr>
              <a:t> </a:t>
            </a:r>
            <a:r>
              <a:rPr lang="fr-CH" sz="1800" dirty="0" err="1" smtClean="0">
                <a:latin typeface="+mj-lt"/>
              </a:rPr>
              <a:t>is</a:t>
            </a:r>
            <a:r>
              <a:rPr lang="fr-CH" sz="1800" dirty="0" smtClean="0">
                <a:latin typeface="+mj-lt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65644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8B08E-589B-409A-9391-5CB14F726208}" type="datetime1">
              <a:rPr lang="en-GB" smtClean="0"/>
              <a:t>09/08/2017</a:t>
            </a:fld>
            <a:endParaRPr lang="fr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Alain Blondel The FCCs</a:t>
            </a:r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/>
              <a:t>65</a:t>
            </a:fld>
            <a:endParaRPr lang="fr-CH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5" y="1742915"/>
            <a:ext cx="3183779" cy="1542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24803" y="184482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b="1" dirty="0" smtClean="0"/>
              <a:t>+</a:t>
            </a:r>
            <a:endParaRPr lang="fr-CH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994219" y="620688"/>
            <a:ext cx="7242495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fr-CH" sz="2800" b="1" dirty="0"/>
              <a:t> </a:t>
            </a:r>
            <a:r>
              <a:rPr lang="fr-CH" sz="2000" b="1" dirty="0" err="1" smtClean="0"/>
              <a:t>Search</a:t>
            </a:r>
            <a:r>
              <a:rPr lang="fr-CH" sz="2000" b="1" dirty="0" smtClean="0"/>
              <a:t> for </a:t>
            </a:r>
            <a:r>
              <a:rPr lang="fr-CH" sz="2000" b="1" dirty="0" err="1" smtClean="0"/>
              <a:t>heavy</a:t>
            </a:r>
            <a:r>
              <a:rPr lang="fr-CH" sz="2000" b="1" dirty="0" smtClean="0"/>
              <a:t> right-</a:t>
            </a:r>
            <a:r>
              <a:rPr lang="fr-CH" sz="2000" b="1" dirty="0" err="1" smtClean="0"/>
              <a:t>handed</a:t>
            </a:r>
            <a:r>
              <a:rPr lang="fr-CH" sz="2000" b="1" dirty="0" smtClean="0"/>
              <a:t> neutrinos in </a:t>
            </a:r>
            <a:r>
              <a:rPr lang="fr-CH" sz="2000" b="1" dirty="0" err="1" smtClean="0"/>
              <a:t>collider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experiments</a:t>
            </a:r>
            <a:r>
              <a:rPr lang="fr-CH" sz="2000" b="1" dirty="0" smtClean="0"/>
              <a:t>.  </a:t>
            </a:r>
            <a:endParaRPr lang="fr-CH" sz="2000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4611" y="1708875"/>
            <a:ext cx="3692973" cy="1743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57133" y="1340768"/>
            <a:ext cx="1171796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 smtClean="0"/>
              <a:t>B </a:t>
            </a:r>
            <a:r>
              <a:rPr lang="fr-CH" dirty="0" err="1" smtClean="0"/>
              <a:t>factories</a:t>
            </a:r>
            <a:endParaRPr lang="fr-CH" dirty="0"/>
          </a:p>
        </p:txBody>
      </p:sp>
      <p:sp>
        <p:nvSpPr>
          <p:cNvPr id="11" name="TextBox 10"/>
          <p:cNvSpPr txBox="1"/>
          <p:nvPr/>
        </p:nvSpPr>
        <p:spPr>
          <a:xfrm>
            <a:off x="683568" y="3750450"/>
            <a:ext cx="2529026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/>
              <a:t>Z</a:t>
            </a:r>
            <a:r>
              <a:rPr lang="fr-CH" dirty="0" smtClean="0"/>
              <a:t> </a:t>
            </a:r>
            <a:r>
              <a:rPr lang="fr-CH" dirty="0" err="1" smtClean="0"/>
              <a:t>factory</a:t>
            </a:r>
            <a:r>
              <a:rPr lang="fr-CH" dirty="0" smtClean="0"/>
              <a:t> (FCC-</a:t>
            </a:r>
            <a:r>
              <a:rPr lang="fr-CH" dirty="0" err="1" smtClean="0"/>
              <a:t>ee</a:t>
            </a:r>
            <a:r>
              <a:rPr lang="fr-CH" dirty="0" smtClean="0"/>
              <a:t>, </a:t>
            </a:r>
            <a:r>
              <a:rPr lang="fr-CH" dirty="0" err="1" smtClean="0"/>
              <a:t>Tera</a:t>
            </a:r>
            <a:r>
              <a:rPr lang="fr-CH" dirty="0" smtClean="0"/>
              <a:t>-Z)</a:t>
            </a:r>
            <a:endParaRPr lang="fr-CH" dirty="0"/>
          </a:p>
        </p:txBody>
      </p:sp>
      <p:sp>
        <p:nvSpPr>
          <p:cNvPr id="12" name="TextBox 11"/>
          <p:cNvSpPr txBox="1"/>
          <p:nvPr/>
        </p:nvSpPr>
        <p:spPr>
          <a:xfrm>
            <a:off x="5580112" y="1340768"/>
            <a:ext cx="1713931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 smtClean="0"/>
              <a:t>Hadron </a:t>
            </a:r>
            <a:r>
              <a:rPr lang="fr-CH" dirty="0" err="1" smtClean="0"/>
              <a:t>colliders</a:t>
            </a:r>
            <a:endParaRPr lang="fr-CH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4437112"/>
            <a:ext cx="2683433" cy="1678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923928" y="3733842"/>
            <a:ext cx="5242461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 smtClean="0"/>
              <a:t>HE Lepton </a:t>
            </a:r>
            <a:r>
              <a:rPr lang="fr-CH" dirty="0" err="1" smtClean="0"/>
              <a:t>Collider</a:t>
            </a:r>
            <a:r>
              <a:rPr lang="fr-CH" dirty="0" smtClean="0"/>
              <a:t> (LEP2, CEPC, CLIC, FCC-</a:t>
            </a:r>
            <a:r>
              <a:rPr lang="fr-CH" dirty="0" err="1" smtClean="0"/>
              <a:t>ee</a:t>
            </a:r>
            <a:r>
              <a:rPr lang="fr-CH" dirty="0" smtClean="0"/>
              <a:t>, ILC, </a:t>
            </a:r>
            <a:r>
              <a:rPr lang="fr-CH" dirty="0" smtClean="0">
                <a:sym typeface="Symbol"/>
              </a:rPr>
              <a:t></a:t>
            </a:r>
            <a:r>
              <a:rPr lang="fr-CH" dirty="0" smtClean="0"/>
              <a:t>) </a:t>
            </a:r>
            <a:endParaRPr lang="fr-CH" dirty="0"/>
          </a:p>
        </p:txBody>
      </p:sp>
      <p:sp>
        <p:nvSpPr>
          <p:cNvPr id="13" name="TextBox 12"/>
          <p:cNvSpPr txBox="1"/>
          <p:nvPr/>
        </p:nvSpPr>
        <p:spPr>
          <a:xfrm>
            <a:off x="6233640" y="2571973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(*)</a:t>
            </a:r>
            <a:endParaRPr lang="fr-CH" sz="1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92280" y="1994250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  <a:endParaRPr lang="fr-CH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21160" y="2603642"/>
            <a:ext cx="2471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</a:t>
            </a:r>
            <a:endParaRPr lang="fr-CH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4221088"/>
            <a:ext cx="2215004" cy="722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5047624"/>
            <a:ext cx="3002267" cy="8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5687" y="6009702"/>
            <a:ext cx="2463639" cy="8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6714" y="4272584"/>
            <a:ext cx="1217920" cy="77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4132" y="5195701"/>
            <a:ext cx="1959868" cy="162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235257" y="5871684"/>
            <a:ext cx="3058786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fr-CH" dirty="0" smtClean="0"/>
              <a:t>Phys. </a:t>
            </a:r>
            <a:r>
              <a:rPr lang="fr-CH" dirty="0" err="1" smtClean="0"/>
              <a:t>Rev</a:t>
            </a:r>
            <a:r>
              <a:rPr lang="fr-CH" dirty="0" smtClean="0"/>
              <a:t>. D 92, 075002 (2015)</a:t>
            </a:r>
          </a:p>
          <a:p>
            <a:r>
              <a:rPr lang="fr-CH" dirty="0" smtClean="0"/>
              <a:t>arXiv:1503.05491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78872" y="4213190"/>
            <a:ext cx="1733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dirty="0" smtClean="0"/>
              <a:t>arXiv:1411.5230</a:t>
            </a:r>
            <a:endParaRPr lang="fr-CH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884368" y="1998712"/>
                <a:ext cx="72257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b="0" dirty="0" smtClean="0">
                    <a:ea typeface="Cambria Math"/>
                  </a:rPr>
                  <a:t>or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fr-CH" i="1">
                        <a:latin typeface="Cambria Math"/>
                        <a:ea typeface="Cambria Math"/>
                      </a:rPr>
                      <m:t>𝑙</m:t>
                    </m:r>
                  </m:oMath>
                </a14:m>
                <a:r>
                  <a:rPr lang="fr-CH" b="1" baseline="30000" dirty="0" smtClean="0">
                    <a:solidFill>
                      <a:srgbClr val="FF0000"/>
                    </a:solidFill>
                    <a:sym typeface="Symbol"/>
                  </a:rPr>
                  <a:t></a:t>
                </a:r>
                <a:r>
                  <a:rPr lang="fr-CH" dirty="0" smtClean="0">
                    <a:sym typeface="Symbol"/>
                  </a:rPr>
                  <a:t></a:t>
                </a:r>
                <a:endParaRPr lang="en-GB" baseline="30000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4368" y="1998712"/>
                <a:ext cx="722570" cy="646331"/>
              </a:xfrm>
              <a:prstGeom prst="rect">
                <a:avLst/>
              </a:prstGeom>
              <a:blipFill rotWithShape="1">
                <a:blip r:embed="rId10"/>
                <a:stretch>
                  <a:fillRect l="-6723" t="-6604" r="-75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84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31800" y="2530475"/>
            <a:ext cx="8610600" cy="26019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 dirty="0"/>
          </a:p>
        </p:txBody>
      </p:sp>
      <p:sp>
        <p:nvSpPr>
          <p:cNvPr id="6" name="Rectangle 5"/>
          <p:cNvSpPr/>
          <p:nvPr/>
        </p:nvSpPr>
        <p:spPr>
          <a:xfrm>
            <a:off x="279400" y="585788"/>
            <a:ext cx="8321675" cy="186213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150532" name="TextBox 1"/>
          <p:cNvSpPr txBox="1">
            <a:spLocks noChangeArrowheads="1"/>
          </p:cNvSpPr>
          <p:nvPr/>
        </p:nvSpPr>
        <p:spPr bwMode="auto">
          <a:xfrm>
            <a:off x="2690813" y="125413"/>
            <a:ext cx="5097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H" altLang="fr-FR" sz="2400" dirty="0" smtClean="0"/>
              <a:t>RH neutrino </a:t>
            </a:r>
            <a:r>
              <a:rPr lang="fr-CH" altLang="fr-FR" sz="2400" dirty="0"/>
              <a:t>production in Z </a:t>
            </a:r>
            <a:r>
              <a:rPr lang="fr-CH" altLang="fr-FR" sz="2400" dirty="0" err="1"/>
              <a:t>decays</a:t>
            </a:r>
            <a:r>
              <a:rPr lang="fr-CH" altLang="fr-FR" sz="2400" dirty="0"/>
              <a:t> </a:t>
            </a:r>
          </a:p>
        </p:txBody>
      </p:sp>
      <p:pic>
        <p:nvPicPr>
          <p:cNvPr id="1505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475" y="896938"/>
            <a:ext cx="76295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4" name="TextBox 2"/>
          <p:cNvSpPr txBox="1">
            <a:spLocks noChangeArrowheads="1"/>
          </p:cNvSpPr>
          <p:nvPr/>
        </p:nvSpPr>
        <p:spPr bwMode="auto">
          <a:xfrm>
            <a:off x="251520" y="1927860"/>
            <a:ext cx="869289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H" altLang="fr-FR" sz="1600" dirty="0" err="1"/>
              <a:t>multiply</a:t>
            </a:r>
            <a:r>
              <a:rPr lang="fr-CH" altLang="fr-FR" sz="1600" dirty="0"/>
              <a:t> by 2 for </a:t>
            </a:r>
            <a:r>
              <a:rPr lang="fr-CH" altLang="fr-FR" sz="1600" dirty="0" smtClean="0"/>
              <a:t>antineutrino </a:t>
            </a:r>
            <a:r>
              <a:rPr lang="fr-CH" altLang="fr-FR" sz="1600" dirty="0"/>
              <a:t>and </a:t>
            </a:r>
            <a:r>
              <a:rPr lang="fr-CH" altLang="fr-FR" sz="1600" dirty="0" err="1"/>
              <a:t>add</a:t>
            </a:r>
            <a:r>
              <a:rPr lang="fr-CH" altLang="fr-FR" sz="1600" dirty="0"/>
              <a:t> contributions of  3 neutrino </a:t>
            </a:r>
            <a:r>
              <a:rPr lang="fr-CH" altLang="fr-FR" sz="1600" dirty="0" err="1"/>
              <a:t>species</a:t>
            </a:r>
            <a:r>
              <a:rPr lang="fr-CH" altLang="fr-FR" sz="1600" dirty="0"/>
              <a:t> (</a:t>
            </a:r>
            <a:r>
              <a:rPr lang="fr-CH" altLang="fr-FR" sz="1600" dirty="0" err="1"/>
              <a:t>with</a:t>
            </a:r>
            <a:r>
              <a:rPr lang="fr-CH" altLang="fr-FR" sz="1600" dirty="0"/>
              <a:t> </a:t>
            </a:r>
            <a:r>
              <a:rPr lang="fr-CH" altLang="fr-FR" sz="1600" dirty="0" err="1"/>
              <a:t>different</a:t>
            </a:r>
            <a:r>
              <a:rPr lang="fr-CH" altLang="fr-FR" sz="1600" dirty="0"/>
              <a:t> |</a:t>
            </a:r>
            <a:r>
              <a:rPr lang="fr-CH" altLang="fr-FR" sz="1600" dirty="0" smtClean="0"/>
              <a:t>U|</a:t>
            </a:r>
            <a:r>
              <a:rPr lang="fr-CH" altLang="fr-FR" sz="1600" baseline="30000" dirty="0" smtClean="0"/>
              <a:t>2</a:t>
            </a:r>
            <a:r>
              <a:rPr lang="fr-CH" altLang="fr-FR" sz="1600" dirty="0" smtClean="0"/>
              <a:t>) </a:t>
            </a:r>
            <a:endParaRPr lang="fr-CH" altLang="fr-FR" sz="1600" dirty="0"/>
          </a:p>
        </p:txBody>
      </p:sp>
      <p:sp>
        <p:nvSpPr>
          <p:cNvPr id="150535" name="TextBox 3"/>
          <p:cNvSpPr txBox="1">
            <a:spLocks noChangeArrowheads="1"/>
          </p:cNvSpPr>
          <p:nvPr/>
        </p:nvSpPr>
        <p:spPr bwMode="auto">
          <a:xfrm>
            <a:off x="630238" y="771525"/>
            <a:ext cx="11414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H" altLang="fr-FR"/>
              <a:t>Production: </a:t>
            </a:r>
          </a:p>
        </p:txBody>
      </p:sp>
      <p:sp>
        <p:nvSpPr>
          <p:cNvPr id="150536" name="TextBox 4"/>
          <p:cNvSpPr txBox="1">
            <a:spLocks noChangeArrowheads="1"/>
          </p:cNvSpPr>
          <p:nvPr/>
        </p:nvSpPr>
        <p:spPr bwMode="auto">
          <a:xfrm>
            <a:off x="630238" y="2730500"/>
            <a:ext cx="7000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H" altLang="fr-FR"/>
              <a:t>Decay </a:t>
            </a:r>
          </a:p>
        </p:txBody>
      </p:sp>
      <p:pic>
        <p:nvPicPr>
          <p:cNvPr id="15053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0800" y="2630488"/>
            <a:ext cx="426402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7538" y="3311525"/>
            <a:ext cx="32385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9" name="TextBox 11"/>
          <p:cNvSpPr txBox="1">
            <a:spLocks noChangeArrowheads="1"/>
          </p:cNvSpPr>
          <p:nvPr/>
        </p:nvSpPr>
        <p:spPr bwMode="auto">
          <a:xfrm>
            <a:off x="5791200" y="2890838"/>
            <a:ext cx="12811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H" altLang="fr-FR"/>
              <a:t>Decay length: </a:t>
            </a:r>
          </a:p>
        </p:txBody>
      </p:sp>
      <p:sp>
        <p:nvSpPr>
          <p:cNvPr id="150540" name="TextBox 12"/>
          <p:cNvSpPr txBox="1">
            <a:spLocks noChangeArrowheads="1"/>
          </p:cNvSpPr>
          <p:nvPr/>
        </p:nvSpPr>
        <p:spPr bwMode="auto">
          <a:xfrm>
            <a:off x="7659688" y="3392488"/>
            <a:ext cx="4143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H" altLang="fr-FR"/>
              <a:t>cm</a:t>
            </a:r>
          </a:p>
        </p:txBody>
      </p:sp>
      <p:sp>
        <p:nvSpPr>
          <p:cNvPr id="8" name="Rectangle 7"/>
          <p:cNvSpPr/>
          <p:nvPr/>
        </p:nvSpPr>
        <p:spPr>
          <a:xfrm>
            <a:off x="1200944" y="5288756"/>
            <a:ext cx="7494587" cy="6397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 dirty="0"/>
          </a:p>
        </p:txBody>
      </p:sp>
      <p:sp>
        <p:nvSpPr>
          <p:cNvPr id="150542" name="TextBox 14"/>
          <p:cNvSpPr txBox="1">
            <a:spLocks noChangeArrowheads="1"/>
          </p:cNvSpPr>
          <p:nvPr/>
        </p:nvSpPr>
        <p:spPr bwMode="auto">
          <a:xfrm>
            <a:off x="1349375" y="5454650"/>
            <a:ext cx="58054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H" altLang="fr-FR" dirty="0"/>
              <a:t>Backgrounds : four fermion:    </a:t>
            </a:r>
            <a:r>
              <a:rPr lang="fr-CH" altLang="fr-FR" dirty="0" err="1"/>
              <a:t>e+e</a:t>
            </a:r>
            <a:r>
              <a:rPr lang="fr-CH" altLang="fr-FR" dirty="0"/>
              <a:t>- </a:t>
            </a:r>
            <a:r>
              <a:rPr lang="fr-CH" altLang="fr-FR" dirty="0">
                <a:sym typeface="Wingdings" pitchFamily="2" charset="2"/>
              </a:rPr>
              <a:t> W*</a:t>
            </a:r>
            <a:r>
              <a:rPr lang="fr-CH" altLang="fr-FR" baseline="30000" dirty="0">
                <a:sym typeface="Wingdings" pitchFamily="2" charset="2"/>
              </a:rPr>
              <a:t>+</a:t>
            </a:r>
            <a:r>
              <a:rPr lang="fr-CH" altLang="fr-FR" dirty="0">
                <a:sym typeface="Wingdings" pitchFamily="2" charset="2"/>
              </a:rPr>
              <a:t> W*</a:t>
            </a:r>
            <a:r>
              <a:rPr lang="fr-CH" altLang="fr-FR" baseline="30000" dirty="0">
                <a:sym typeface="Wingdings" pitchFamily="2" charset="2"/>
              </a:rPr>
              <a:t>-   </a:t>
            </a:r>
            <a:r>
              <a:rPr lang="fr-CH" altLang="fr-FR" dirty="0">
                <a:sym typeface="Wingdings" pitchFamily="2" charset="2"/>
              </a:rPr>
              <a:t> </a:t>
            </a:r>
            <a:r>
              <a:rPr lang="fr-CH" altLang="fr-FR" dirty="0" err="1">
                <a:sym typeface="Wingdings" pitchFamily="2" charset="2"/>
              </a:rPr>
              <a:t>e+e</a:t>
            </a:r>
            <a:r>
              <a:rPr lang="fr-CH" altLang="fr-FR" dirty="0">
                <a:sym typeface="Wingdings" pitchFamily="2" charset="2"/>
              </a:rPr>
              <a:t>-  Z*(</a:t>
            </a:r>
            <a:r>
              <a:rPr lang="fr-CH" altLang="fr-FR" dirty="0" err="1">
                <a:sym typeface="Wingdings" pitchFamily="2" charset="2"/>
              </a:rPr>
              <a:t>vv</a:t>
            </a:r>
            <a:r>
              <a:rPr lang="fr-CH" altLang="fr-FR" dirty="0">
                <a:sym typeface="Wingdings" pitchFamily="2" charset="2"/>
              </a:rPr>
              <a:t>) + (Z/</a:t>
            </a:r>
            <a:r>
              <a:rPr lang="fr-CH" altLang="fr-FR" dirty="0">
                <a:sym typeface="Symbol" pitchFamily="18" charset="2"/>
              </a:rPr>
              <a:t>)*  </a:t>
            </a:r>
            <a:endParaRPr lang="fr-CH" altLang="fr-FR" dirty="0"/>
          </a:p>
        </p:txBody>
      </p:sp>
      <p:sp>
        <p:nvSpPr>
          <p:cNvPr id="150543" name="TextBox 15"/>
          <p:cNvSpPr txBox="1">
            <a:spLocks noChangeArrowheads="1"/>
          </p:cNvSpPr>
          <p:nvPr/>
        </p:nvSpPr>
        <p:spPr bwMode="auto">
          <a:xfrm>
            <a:off x="5741988" y="4303713"/>
            <a:ext cx="24606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H" altLang="fr-FR" dirty="0"/>
              <a:t>NB CC </a:t>
            </a:r>
            <a:r>
              <a:rPr lang="fr-CH" altLang="fr-FR" dirty="0" err="1"/>
              <a:t>decay</a:t>
            </a:r>
            <a:r>
              <a:rPr lang="fr-CH" altLang="fr-FR" dirty="0"/>
              <a:t> </a:t>
            </a:r>
            <a:r>
              <a:rPr lang="fr-CH" altLang="fr-FR" dirty="0" err="1"/>
              <a:t>always</a:t>
            </a:r>
            <a:r>
              <a:rPr lang="fr-CH" altLang="fr-FR" dirty="0"/>
              <a:t> leads to </a:t>
            </a:r>
          </a:p>
          <a:p>
            <a:pPr eaLnBrk="1" hangingPunct="1"/>
            <a:r>
              <a:rPr lang="fr-CH" altLang="fr-FR" dirty="0">
                <a:sym typeface="Symbol" pitchFamily="18" charset="2"/>
              </a:rPr>
              <a:t>            2 </a:t>
            </a:r>
            <a:r>
              <a:rPr lang="fr-CH" altLang="fr-FR" dirty="0" err="1">
                <a:sym typeface="Symbol" pitchFamily="18" charset="2"/>
              </a:rPr>
              <a:t>charged</a:t>
            </a:r>
            <a:r>
              <a:rPr lang="fr-CH" altLang="fr-FR" dirty="0">
                <a:sym typeface="Symbol" pitchFamily="18" charset="2"/>
              </a:rPr>
              <a:t> </a:t>
            </a:r>
            <a:r>
              <a:rPr lang="fr-CH" altLang="fr-FR" dirty="0" err="1">
                <a:sym typeface="Symbol" pitchFamily="18" charset="2"/>
              </a:rPr>
              <a:t>tracks</a:t>
            </a:r>
            <a:endParaRPr lang="fr-CH" altLang="fr-FR" dirty="0"/>
          </a:p>
        </p:txBody>
      </p:sp>
      <p:sp>
        <p:nvSpPr>
          <p:cNvPr id="150544" name="Date Placeholder 6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E1F39B7-BE33-48CD-8A55-4EE4898BD364}" type="datetime1">
              <a:rPr lang="en-GB" altLang="fr-FR" smtClean="0">
                <a:solidFill>
                  <a:srgbClr val="898989"/>
                </a:solidFill>
              </a:rPr>
              <a:t>09/08/2017</a:t>
            </a:fld>
            <a:endParaRPr lang="en-GB" altLang="fr-FR" smtClean="0">
              <a:solidFill>
                <a:srgbClr val="89898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0545" name="Slide Number Placeholder 10"/>
          <p:cNvSpPr>
            <a:spLocks noGrp="1"/>
          </p:cNvSpPr>
          <p:nvPr>
            <p:ph type="sldNum" sz="quarter" idx="12"/>
          </p:nvPr>
        </p:nvSpPr>
        <p:spPr bwMode="auto">
          <a:xfrm>
            <a:off x="62103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4180286-2626-4BA5-8B01-1CA37C90999A}" type="slidenum">
              <a:rPr lang="en-GB" altLang="fr-FR" smtClean="0">
                <a:solidFill>
                  <a:srgbClr val="898989"/>
                </a:solidFill>
                <a:latin typeface="Calibri" pitchFamily="34" charset="0"/>
              </a:rPr>
              <a:pPr eaLnBrk="1" hangingPunct="1"/>
              <a:t>66</a:t>
            </a:fld>
            <a:endParaRPr lang="en-GB" altLang="fr-FR" smtClean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83768" y="6165304"/>
            <a:ext cx="496855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CH" dirty="0" smtClean="0"/>
              <a:t>Long life time </a:t>
            </a:r>
            <a:r>
              <a:rPr lang="fr-CH" dirty="0" smtClean="0">
                <a:sym typeface="Wingdings" panose="05000000000000000000" pitchFamily="2" charset="2"/>
              </a:rPr>
              <a:t> </a:t>
            </a:r>
            <a:r>
              <a:rPr lang="fr-CH" dirty="0" err="1" smtClean="0">
                <a:sym typeface="Wingdings" panose="05000000000000000000" pitchFamily="2" charset="2"/>
              </a:rPr>
              <a:t>deta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ched</a:t>
            </a:r>
            <a:r>
              <a:rPr lang="fr-CH" dirty="0" smtClean="0">
                <a:sym typeface="Wingdings" panose="05000000000000000000" pitchFamily="2" charset="2"/>
              </a:rPr>
              <a:t> vertex for ~&lt;M</a:t>
            </a:r>
            <a:r>
              <a:rPr lang="fr-CH" baseline="-25000" dirty="0" smtClean="0">
                <a:sym typeface="Wingdings" panose="05000000000000000000" pitchFamily="2" charset="2"/>
              </a:rPr>
              <a:t>Z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328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40624-08D7-4E1C-89C0-5551C7A0640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09/08/2017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67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1" y="30869"/>
            <a:ext cx="9148651" cy="6854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568" y="3427257"/>
            <a:ext cx="78579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CH" b="1" dirty="0" smtClean="0">
                <a:solidFill>
                  <a:schemeClr val="tx2">
                    <a:lumMod val="75000"/>
                  </a:schemeClr>
                </a:solidFill>
              </a:rPr>
              <a:t>EWPO</a:t>
            </a:r>
            <a:endParaRPr lang="en-GB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547664" y="3501008"/>
            <a:ext cx="792088" cy="1109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547664" y="3611923"/>
            <a:ext cx="792088" cy="3931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95736" y="0"/>
            <a:ext cx="62512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err="1" smtClean="0">
                <a:solidFill>
                  <a:srgbClr val="FFFF00"/>
                </a:solidFill>
              </a:rPr>
              <a:t>Another</a:t>
            </a:r>
            <a:r>
              <a:rPr lang="fr-CH" b="1" dirty="0" smtClean="0">
                <a:solidFill>
                  <a:srgbClr val="FFFF00"/>
                </a:solidFill>
              </a:rPr>
              <a:t> </a:t>
            </a:r>
            <a:r>
              <a:rPr lang="fr-CH" b="1" dirty="0" err="1" smtClean="0">
                <a:solidFill>
                  <a:srgbClr val="FFFF00"/>
                </a:solidFill>
              </a:rPr>
              <a:t>example</a:t>
            </a:r>
            <a:r>
              <a:rPr lang="fr-CH" b="1" dirty="0" smtClean="0">
                <a:solidFill>
                  <a:srgbClr val="FFFF00"/>
                </a:solidFill>
              </a:rPr>
              <a:t> of </a:t>
            </a:r>
            <a:r>
              <a:rPr lang="fr-CH" b="1" dirty="0" err="1" smtClean="0">
                <a:solidFill>
                  <a:srgbClr val="FFFF00"/>
                </a:solidFill>
              </a:rPr>
              <a:t>Synergy</a:t>
            </a:r>
            <a:endParaRPr lang="fr-CH" b="1" dirty="0" smtClean="0">
              <a:solidFill>
                <a:srgbClr val="FFFF00"/>
              </a:solidFill>
            </a:endParaRPr>
          </a:p>
          <a:p>
            <a:r>
              <a:rPr lang="fr-CH" b="1" dirty="0" err="1" smtClean="0">
                <a:solidFill>
                  <a:srgbClr val="FFFF00"/>
                </a:solidFill>
              </a:rPr>
              <a:t>while</a:t>
            </a:r>
            <a:r>
              <a:rPr lang="fr-CH" b="1" dirty="0" smtClean="0">
                <a:solidFill>
                  <a:srgbClr val="FFFF00"/>
                </a:solidFill>
              </a:rPr>
              <a:t> </a:t>
            </a:r>
            <a:r>
              <a:rPr lang="fr-CH" b="1" dirty="0" err="1" smtClean="0">
                <a:solidFill>
                  <a:srgbClr val="FFFF00"/>
                </a:solidFill>
              </a:rPr>
              <a:t>ee</a:t>
            </a:r>
            <a:r>
              <a:rPr lang="fr-CH" b="1" dirty="0" smtClean="0">
                <a:solidFill>
                  <a:srgbClr val="FFFF00"/>
                </a:solidFill>
              </a:rPr>
              <a:t> </a:t>
            </a:r>
            <a:r>
              <a:rPr lang="fr-CH" b="1" dirty="0" err="1" smtClean="0">
                <a:solidFill>
                  <a:srgbClr val="FFFF00"/>
                </a:solidFill>
              </a:rPr>
              <a:t>covers</a:t>
            </a:r>
            <a:r>
              <a:rPr lang="fr-CH" b="1" dirty="0" smtClean="0">
                <a:solidFill>
                  <a:srgbClr val="FFFF00"/>
                </a:solidFill>
              </a:rPr>
              <a:t> a large part of </a:t>
            </a:r>
            <a:r>
              <a:rPr lang="fr-CH" b="1" dirty="0" err="1" smtClean="0">
                <a:solidFill>
                  <a:srgbClr val="FFFF00"/>
                </a:solidFill>
              </a:rPr>
              <a:t>space</a:t>
            </a:r>
            <a:r>
              <a:rPr lang="fr-CH" b="1" dirty="0" smtClean="0">
                <a:solidFill>
                  <a:srgbClr val="FFFF00"/>
                </a:solidFill>
              </a:rPr>
              <a:t> </a:t>
            </a:r>
            <a:r>
              <a:rPr lang="fr-CH" b="1" dirty="0" err="1" smtClean="0">
                <a:solidFill>
                  <a:srgbClr val="FFFF00"/>
                </a:solidFill>
              </a:rPr>
              <a:t>very</a:t>
            </a:r>
            <a:r>
              <a:rPr lang="fr-CH" b="1" dirty="0" smtClean="0">
                <a:solidFill>
                  <a:srgbClr val="FFFF00"/>
                </a:solidFill>
              </a:rPr>
              <a:t> </a:t>
            </a:r>
            <a:r>
              <a:rPr lang="fr-CH" b="1" dirty="0" err="1" smtClean="0">
                <a:solidFill>
                  <a:srgbClr val="FFFF00"/>
                </a:solidFill>
              </a:rPr>
              <a:t>cleanly</a:t>
            </a:r>
            <a:r>
              <a:rPr lang="fr-CH" b="1" dirty="0" smtClean="0">
                <a:solidFill>
                  <a:srgbClr val="FFFF00"/>
                </a:solidFill>
              </a:rPr>
              <a:t> , </a:t>
            </a:r>
          </a:p>
          <a:p>
            <a:r>
              <a:rPr lang="fr-CH" b="1" dirty="0" err="1" smtClean="0">
                <a:solidFill>
                  <a:srgbClr val="FFFF00"/>
                </a:solidFill>
              </a:rPr>
              <a:t>its</a:t>
            </a:r>
            <a:r>
              <a:rPr lang="fr-CH" b="1" dirty="0" smtClean="0">
                <a:solidFill>
                  <a:srgbClr val="FFFF00"/>
                </a:solidFill>
              </a:rPr>
              <a:t> </a:t>
            </a:r>
            <a:r>
              <a:rPr lang="fr-CH" b="1" dirty="0" err="1" smtClean="0">
                <a:solidFill>
                  <a:srgbClr val="FFFF00"/>
                </a:solidFill>
              </a:rPr>
              <a:t>either</a:t>
            </a:r>
            <a:r>
              <a:rPr lang="fr-CH" b="1" dirty="0" smtClean="0">
                <a:solidFill>
                  <a:srgbClr val="FFFF00"/>
                </a:solidFill>
              </a:rPr>
              <a:t> ‘white’ in lepton </a:t>
            </a:r>
            <a:r>
              <a:rPr lang="fr-CH" b="1" dirty="0" err="1" smtClean="0">
                <a:solidFill>
                  <a:srgbClr val="FFFF00"/>
                </a:solidFill>
              </a:rPr>
              <a:t>flavour</a:t>
            </a:r>
            <a:r>
              <a:rPr lang="fr-CH" b="1" dirty="0" smtClean="0">
                <a:solidFill>
                  <a:srgbClr val="FFFF00"/>
                </a:solidFill>
              </a:rPr>
              <a:t>  or the </a:t>
            </a:r>
            <a:r>
              <a:rPr lang="fr-CH" b="1" dirty="0" err="1" smtClean="0">
                <a:solidFill>
                  <a:srgbClr val="FFFF00"/>
                </a:solidFill>
              </a:rPr>
              <a:t>result</a:t>
            </a:r>
            <a:r>
              <a:rPr lang="fr-CH" b="1" dirty="0" smtClean="0">
                <a:solidFill>
                  <a:srgbClr val="FFFF00"/>
                </a:solidFill>
              </a:rPr>
              <a:t> of </a:t>
            </a:r>
            <a:r>
              <a:rPr lang="fr-CH" b="1" dirty="0" err="1" smtClean="0">
                <a:solidFill>
                  <a:srgbClr val="FFFF00"/>
                </a:solidFill>
              </a:rPr>
              <a:t>EWPOs</a:t>
            </a:r>
            <a:r>
              <a:rPr lang="fr-CH" b="1" dirty="0" smtClean="0">
                <a:solidFill>
                  <a:srgbClr val="FFFF00"/>
                </a:solidFill>
              </a:rPr>
              <a:t> </a:t>
            </a:r>
            <a:r>
              <a:rPr lang="fr-CH" b="1" dirty="0" err="1" smtClean="0">
                <a:solidFill>
                  <a:srgbClr val="FFFF00"/>
                </a:solidFill>
              </a:rPr>
              <a:t>etc</a:t>
            </a:r>
            <a:r>
              <a:rPr lang="fr-CH" b="1" dirty="0" smtClean="0">
                <a:solidFill>
                  <a:srgbClr val="FFFF00"/>
                </a:solidFill>
              </a:rPr>
              <a:t> </a:t>
            </a:r>
          </a:p>
          <a:p>
            <a:r>
              <a:rPr lang="fr-CH" b="1" dirty="0" smtClean="0">
                <a:solidFill>
                  <a:srgbClr val="FFFF00"/>
                </a:solidFill>
              </a:rPr>
              <a:t>Observation at FCC –</a:t>
            </a:r>
            <a:r>
              <a:rPr lang="fr-CH" b="1" dirty="0" err="1" smtClean="0">
                <a:solidFill>
                  <a:srgbClr val="FFFF00"/>
                </a:solidFill>
              </a:rPr>
              <a:t>hh</a:t>
            </a:r>
            <a:r>
              <a:rPr lang="fr-CH" b="1" dirty="0" smtClean="0">
                <a:solidFill>
                  <a:srgbClr val="FFFF00"/>
                </a:solidFill>
              </a:rPr>
              <a:t> or eh </a:t>
            </a:r>
            <a:r>
              <a:rPr lang="fr-CH" b="1" dirty="0" err="1" smtClean="0">
                <a:solidFill>
                  <a:srgbClr val="FFFF00"/>
                </a:solidFill>
              </a:rPr>
              <a:t>would</a:t>
            </a:r>
            <a:r>
              <a:rPr lang="fr-CH" b="1" dirty="0" smtClean="0">
                <a:solidFill>
                  <a:srgbClr val="FFFF00"/>
                </a:solidFill>
              </a:rPr>
              <a:t> test </a:t>
            </a:r>
            <a:r>
              <a:rPr lang="fr-CH" b="1" dirty="0" err="1" smtClean="0">
                <a:solidFill>
                  <a:srgbClr val="FFFF00"/>
                </a:solidFill>
              </a:rPr>
              <a:t>flavour</a:t>
            </a:r>
            <a:r>
              <a:rPr lang="fr-CH" b="1" dirty="0">
                <a:solidFill>
                  <a:srgbClr val="FFFF00"/>
                </a:solidFill>
              </a:rPr>
              <a:t> </a:t>
            </a:r>
            <a:r>
              <a:rPr lang="fr-CH" b="1" dirty="0" err="1" smtClean="0">
                <a:solidFill>
                  <a:srgbClr val="FFFF00"/>
                </a:solidFill>
              </a:rPr>
              <a:t>mixing</a:t>
            </a:r>
            <a:r>
              <a:rPr lang="fr-CH" b="1" dirty="0" smtClean="0">
                <a:solidFill>
                  <a:srgbClr val="FFFF00"/>
                </a:solidFill>
              </a:rPr>
              <a:t> matrix!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07436" y="6546830"/>
            <a:ext cx="7228582" cy="338554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CH" sz="1600" dirty="0" err="1" smtClean="0"/>
              <a:t>detailed</a:t>
            </a:r>
            <a:r>
              <a:rPr lang="fr-CH" sz="1600" dirty="0" smtClean="0"/>
              <a:t> </a:t>
            </a:r>
            <a:r>
              <a:rPr lang="fr-CH" sz="1600" dirty="0" err="1" smtClean="0"/>
              <a:t>study</a:t>
            </a:r>
            <a:r>
              <a:rPr lang="fr-CH" sz="1600" dirty="0" smtClean="0"/>
              <a:t> </a:t>
            </a:r>
            <a:r>
              <a:rPr lang="fr-CH" sz="1600" dirty="0" err="1" smtClean="0"/>
              <a:t>required</a:t>
            </a:r>
            <a:r>
              <a:rPr lang="fr-CH" sz="1600" dirty="0" smtClean="0"/>
              <a:t> for all </a:t>
            </a:r>
            <a:r>
              <a:rPr lang="fr-CH" sz="1600" dirty="0" err="1" smtClean="0"/>
              <a:t>FCCs</a:t>
            </a:r>
            <a:r>
              <a:rPr lang="fr-CH" sz="1600" dirty="0" smtClean="0"/>
              <a:t> – </a:t>
            </a:r>
            <a:r>
              <a:rPr lang="fr-CH" sz="1600" dirty="0" err="1" smtClean="0"/>
              <a:t>especially</a:t>
            </a:r>
            <a:r>
              <a:rPr lang="fr-CH" sz="1600" dirty="0" smtClean="0"/>
              <a:t> FCC-</a:t>
            </a:r>
            <a:r>
              <a:rPr lang="fr-CH" sz="1600" dirty="0" err="1" smtClean="0"/>
              <a:t>hh</a:t>
            </a:r>
            <a:r>
              <a:rPr lang="fr-CH" sz="1600" dirty="0" smtClean="0"/>
              <a:t> to </a:t>
            </a:r>
            <a:r>
              <a:rPr lang="fr-CH" sz="1600" dirty="0" err="1" smtClean="0"/>
              <a:t>understand</a:t>
            </a:r>
            <a:r>
              <a:rPr lang="fr-CH" sz="1600" dirty="0" smtClean="0"/>
              <a:t> </a:t>
            </a:r>
            <a:r>
              <a:rPr lang="fr-CH" sz="1600" dirty="0" err="1" smtClean="0"/>
              <a:t>feasibility</a:t>
            </a:r>
            <a:r>
              <a:rPr lang="fr-CH" sz="1600" dirty="0" smtClean="0"/>
              <a:t> at all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56597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4052" y="-43159"/>
            <a:ext cx="55404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35696" y="116632"/>
            <a:ext cx="26552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2400" dirty="0" smtClean="0">
                <a:solidFill>
                  <a:srgbClr val="0033CC"/>
                </a:solidFill>
                <a:latin typeface="+mj-lt"/>
              </a:rPr>
              <a:t>A </a:t>
            </a:r>
            <a:r>
              <a:rPr lang="fr-CH" sz="2400" dirty="0" err="1" smtClean="0">
                <a:solidFill>
                  <a:srgbClr val="0033CC"/>
                </a:solidFill>
                <a:latin typeface="+mj-lt"/>
              </a:rPr>
              <a:t>successful</a:t>
            </a:r>
            <a:r>
              <a:rPr lang="fr-CH" sz="2400" dirty="0" smtClean="0">
                <a:solidFill>
                  <a:srgbClr val="0033CC"/>
                </a:solidFill>
                <a:latin typeface="+mj-lt"/>
              </a:rPr>
              <a:t> model!</a:t>
            </a:r>
            <a:endParaRPr lang="fr-CH" sz="36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27160" y="3385841"/>
            <a:ext cx="3137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600" dirty="0" err="1" smtClean="0">
                <a:solidFill>
                  <a:srgbClr val="FF0000"/>
                </a:solidFill>
                <a:latin typeface="+mn-lt"/>
              </a:rPr>
              <a:t>e+e</a:t>
            </a:r>
            <a:r>
              <a:rPr lang="fr-CH" sz="3600" dirty="0" smtClean="0">
                <a:solidFill>
                  <a:srgbClr val="FF0000"/>
                </a:solidFill>
                <a:latin typeface="+mn-lt"/>
              </a:rPr>
              <a:t>-</a:t>
            </a:r>
            <a:r>
              <a:rPr lang="fr-CH" sz="3600" dirty="0" smtClean="0">
                <a:latin typeface="+mn-lt"/>
              </a:rPr>
              <a:t> 1989-2000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55399" y="2216217"/>
            <a:ext cx="2903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600" dirty="0" smtClean="0">
                <a:solidFill>
                  <a:srgbClr val="00B050"/>
                </a:solidFill>
                <a:latin typeface="+mn-lt"/>
              </a:rPr>
              <a:t>p </a:t>
            </a:r>
            <a:r>
              <a:rPr lang="fr-CH" sz="3600" dirty="0" err="1" smtClean="0">
                <a:solidFill>
                  <a:srgbClr val="00B050"/>
                </a:solidFill>
                <a:latin typeface="+mn-lt"/>
              </a:rPr>
              <a:t>p</a:t>
            </a:r>
            <a:r>
              <a:rPr lang="fr-CH" sz="3600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fr-CH" sz="3600" dirty="0" smtClean="0">
                <a:latin typeface="+mn-lt"/>
              </a:rPr>
              <a:t>2009-2039</a:t>
            </a:r>
            <a:endParaRPr lang="fr-CH" sz="36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151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E6C92-8E15-49DD-BC9E-4A127443613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12/08/2017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69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6359" y="374637"/>
            <a:ext cx="4608512" cy="1644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6419" y="507272"/>
            <a:ext cx="1693540" cy="542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39" y="2019439"/>
            <a:ext cx="5738341" cy="840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800" y="2924944"/>
            <a:ext cx="3024336" cy="374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35496" y="2859782"/>
            <a:ext cx="910850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48064" y="2924944"/>
            <a:ext cx="2683278" cy="65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244393" y="-4123"/>
            <a:ext cx="2703625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CH" sz="2400" b="1" dirty="0" smtClean="0">
                <a:solidFill>
                  <a:srgbClr val="0033CC"/>
                </a:solidFill>
                <a:latin typeface="+mj-lt"/>
              </a:rPr>
              <a:t>A </a:t>
            </a:r>
            <a:r>
              <a:rPr lang="fr-CH" sz="2400" b="1" dirty="0" err="1" smtClean="0">
                <a:solidFill>
                  <a:srgbClr val="0033CC"/>
                </a:solidFill>
                <a:latin typeface="+mj-lt"/>
              </a:rPr>
              <a:t>successful</a:t>
            </a:r>
            <a:r>
              <a:rPr lang="fr-CH" sz="2400" b="1" dirty="0" smtClean="0">
                <a:solidFill>
                  <a:srgbClr val="0033CC"/>
                </a:solidFill>
                <a:latin typeface="+mj-lt"/>
              </a:rPr>
              <a:t> model!</a:t>
            </a:r>
            <a:endParaRPr lang="fr-CH" sz="3600" b="1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0225" y="4454199"/>
            <a:ext cx="2241575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B050"/>
                </a:solidFill>
              </a:defRPr>
            </a:lvl1pPr>
          </a:lstStyle>
          <a:p>
            <a:r>
              <a:rPr lang="fr-CH" dirty="0" err="1">
                <a:solidFill>
                  <a:srgbClr val="FF0000"/>
                </a:solidFill>
              </a:rPr>
              <a:t>e+e</a:t>
            </a:r>
            <a:r>
              <a:rPr lang="fr-CH" dirty="0">
                <a:solidFill>
                  <a:srgbClr val="FF0000"/>
                </a:solidFill>
              </a:rPr>
              <a:t>- </a:t>
            </a:r>
            <a:r>
              <a:rPr lang="fr-CH" dirty="0" smtClean="0">
                <a:solidFill>
                  <a:schemeClr val="tx1"/>
                </a:solidFill>
              </a:rPr>
              <a:t>1989-2000</a:t>
            </a:r>
            <a:endParaRPr lang="fr-CH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65990" y="4335487"/>
            <a:ext cx="2074362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CH" sz="2400" dirty="0" smtClean="0">
                <a:solidFill>
                  <a:srgbClr val="00B050"/>
                </a:solidFill>
                <a:latin typeface="+mn-lt"/>
              </a:rPr>
              <a:t>p </a:t>
            </a:r>
            <a:r>
              <a:rPr lang="fr-CH" sz="2400" dirty="0" err="1" smtClean="0">
                <a:solidFill>
                  <a:srgbClr val="00B050"/>
                </a:solidFill>
                <a:latin typeface="+mn-lt"/>
              </a:rPr>
              <a:t>p</a:t>
            </a:r>
            <a:r>
              <a:rPr lang="fr-CH" sz="2400" dirty="0" smtClean="0">
                <a:solidFill>
                  <a:srgbClr val="00B050"/>
                </a:solidFill>
                <a:latin typeface="+mn-lt"/>
              </a:rPr>
              <a:t>  </a:t>
            </a:r>
            <a:r>
              <a:rPr lang="fr-CH" sz="2400" dirty="0" smtClean="0">
                <a:latin typeface="+mn-lt"/>
              </a:rPr>
              <a:t>2009-2039</a:t>
            </a:r>
            <a:endParaRPr lang="fr-CH" sz="2400" dirty="0" smtClean="0">
              <a:latin typeface="+mn-lt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8499959" y="1197038"/>
            <a:ext cx="0" cy="3257161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244408" y="2439610"/>
            <a:ext cx="753348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CH" dirty="0" smtClean="0"/>
              <a:t> ~60</a:t>
            </a:r>
          </a:p>
          <a:p>
            <a:r>
              <a:rPr lang="fr-CH" dirty="0" err="1" smtClean="0"/>
              <a:t>years</a:t>
            </a:r>
            <a:r>
              <a:rPr lang="fr-CH" dirty="0" smtClean="0"/>
              <a:t>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261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07385-0219-4A64-B136-EFC7ED89445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09/08/2017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699792" y="1017720"/>
            <a:ext cx="3175482" cy="3635416"/>
            <a:chOff x="3563888" y="1017720"/>
            <a:chExt cx="2311386" cy="2709295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1017720"/>
              <a:ext cx="2311386" cy="2709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5-Point Star 5"/>
            <p:cNvSpPr/>
            <p:nvPr/>
          </p:nvSpPr>
          <p:spPr>
            <a:xfrm>
              <a:off x="4350091" y="2989905"/>
              <a:ext cx="72008" cy="146806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7" name="5-Point Star 6"/>
            <p:cNvSpPr/>
            <p:nvPr/>
          </p:nvSpPr>
          <p:spPr>
            <a:xfrm>
              <a:off x="4067944" y="2872837"/>
              <a:ext cx="72008" cy="14680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8" name="TextBox 7"/>
            <p:cNvSpPr txBox="1"/>
            <p:nvPr/>
          </p:nvSpPr>
          <p:spPr>
            <a:xfrm rot="1357132">
              <a:off x="3896626" y="3219295"/>
              <a:ext cx="559131" cy="27524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fr-CH" b="1" dirty="0" err="1">
                  <a:solidFill>
                    <a:srgbClr val="FF0000"/>
                  </a:solidFill>
                </a:rPr>
                <a:t>e</a:t>
              </a:r>
              <a:r>
                <a:rPr lang="fr-CH" b="1" dirty="0" err="1" smtClean="0">
                  <a:solidFill>
                    <a:srgbClr val="FF0000"/>
                  </a:solidFill>
                </a:rPr>
                <a:t>e</a:t>
              </a:r>
              <a:r>
                <a:rPr lang="fr-CH" b="1" dirty="0" smtClean="0">
                  <a:solidFill>
                    <a:srgbClr val="FFFF00"/>
                  </a:solidFill>
                </a:rPr>
                <a:t>  </a:t>
              </a:r>
              <a:r>
                <a:rPr lang="fr-CH" b="1" dirty="0" err="1" smtClean="0">
                  <a:solidFill>
                    <a:srgbClr val="FFFF00"/>
                  </a:solidFill>
                </a:rPr>
                <a:t>hh</a:t>
              </a:r>
              <a:endParaRPr lang="fr-CH" b="1" dirty="0">
                <a:solidFill>
                  <a:srgbClr val="FFFF00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3915382" y="2705308"/>
              <a:ext cx="360040" cy="46410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  <a:alpha val="42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267744" y="5013176"/>
            <a:ext cx="4082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/>
              <a:t>S</a:t>
            </a:r>
            <a:r>
              <a:rPr lang="fr-CH" b="1" dirty="0" smtClean="0"/>
              <a:t>haring the FCC </a:t>
            </a:r>
            <a:r>
              <a:rPr lang="fr-CH" b="1" dirty="0" err="1" smtClean="0"/>
              <a:t>experimental</a:t>
            </a:r>
            <a:r>
              <a:rPr lang="fr-CH" b="1" dirty="0" smtClean="0"/>
              <a:t> </a:t>
            </a:r>
            <a:r>
              <a:rPr lang="fr-CH" b="1" dirty="0" err="1" smtClean="0"/>
              <a:t>caverns</a:t>
            </a:r>
            <a:endParaRPr lang="fr-CH" b="1" dirty="0" smtClean="0"/>
          </a:p>
          <a:p>
            <a:r>
              <a:rPr lang="fr-CH" b="1" dirty="0" smtClean="0"/>
              <a:t>(</a:t>
            </a:r>
            <a:r>
              <a:rPr lang="fr-CH" b="1" dirty="0" err="1" smtClean="0"/>
              <a:t>Prelim</a:t>
            </a:r>
            <a:r>
              <a:rPr lang="fr-CH" b="1" dirty="0" smtClean="0"/>
              <a:t>. </a:t>
            </a:r>
            <a:r>
              <a:rPr lang="fr-CH" b="1" dirty="0" err="1" smtClean="0"/>
              <a:t>layout</a:t>
            </a:r>
            <a:r>
              <a:rPr lang="fr-CH" b="1" dirty="0" smtClean="0"/>
              <a:t> as of FCC-Rome meeting) 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50730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1C45-FA78-47F8-AE43-DC3403D5BAC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09/08/2017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70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3608" y="1340768"/>
            <a:ext cx="7128792" cy="3970318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271463" indent="-234950"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de-AT" sz="3600" dirty="0" smtClean="0"/>
              <a:t>FCC-ee may serve as spring board for the FCC-hh 100 TeV pp collider, bringing a large tunnel, infastructure, cryogenics, </a:t>
            </a:r>
            <a:r>
              <a:rPr lang="de-AT" sz="3600" u="sng" dirty="0" smtClean="0"/>
              <a:t>time, </a:t>
            </a:r>
            <a:r>
              <a:rPr lang="de-AT" sz="3600" dirty="0" smtClean="0"/>
              <a:t>addt‘l physics motivations + performance goals for FCC-hh    </a:t>
            </a:r>
            <a:r>
              <a:rPr lang="de-AT" sz="3600" i="1" dirty="0" smtClean="0"/>
              <a:t>Zimmermann</a:t>
            </a:r>
          </a:p>
        </p:txBody>
      </p:sp>
    </p:spTree>
    <p:extLst>
      <p:ext uri="{BB962C8B-B14F-4D97-AF65-F5344CB8AC3E}">
        <p14:creationId xmlns:p14="http://schemas.microsoft.com/office/powerpoint/2010/main" val="243953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E6C92-8E15-49DD-BC9E-4A127443613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11/08/2017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71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565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E6C92-8E15-49DD-BC9E-4A127443613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11/08/2017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72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35"/>
          <a:stretch/>
        </p:blipFill>
        <p:spPr bwMode="auto">
          <a:xfrm>
            <a:off x="0" y="0"/>
            <a:ext cx="9192666" cy="5204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112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9624" y="56426"/>
            <a:ext cx="152535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516216" y="1196753"/>
            <a:ext cx="2592288" cy="452431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de-DE" sz="2400" b="1" dirty="0"/>
              <a:t>New </a:t>
            </a:r>
            <a:r>
              <a:rPr lang="de-DE" sz="2400" b="1" dirty="0" smtClean="0"/>
              <a:t>features</a:t>
            </a:r>
            <a:r>
              <a:rPr lang="de-DE" sz="2400" dirty="0" smtClean="0"/>
              <a:t>:</a:t>
            </a:r>
          </a:p>
          <a:p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/>
              <a:t>Overall length 97.75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/>
              <a:t>Economy </a:t>
            </a:r>
            <a:r>
              <a:rPr lang="de-DE" sz="2000" b="1" dirty="0" smtClean="0"/>
              <a:t>length </a:t>
            </a:r>
            <a:r>
              <a:rPr lang="de-DE" sz="2000" b="1" dirty="0"/>
              <a:t>2.25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/>
              <a:t>Injections </a:t>
            </a:r>
            <a:r>
              <a:rPr lang="de-DE" sz="2000" dirty="0"/>
              <a:t>upstream </a:t>
            </a:r>
            <a:r>
              <a:rPr lang="de-DE" sz="2000" dirty="0" smtClean="0"/>
              <a:t>side of  </a:t>
            </a:r>
            <a:r>
              <a:rPr lang="de-DE" sz="2000" dirty="0"/>
              <a:t>experiments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 smtClean="0"/>
              <a:t>Avoids mixing of extraction region and high-radiation collimation areas</a:t>
            </a:r>
          </a:p>
        </p:txBody>
      </p:sp>
      <p:pic>
        <p:nvPicPr>
          <p:cNvPr id="66" name="Picture 65" descr="layout_c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5796" y="980729"/>
            <a:ext cx="3780420" cy="4176463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6516216" y="5940569"/>
            <a:ext cx="259228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Taking this layout as fixed</a:t>
            </a:r>
          </a:p>
          <a:p>
            <a:pPr algn="ctr"/>
            <a:r>
              <a:rPr lang="de-DE" sz="1400" dirty="0"/>
              <a:t>(for </a:t>
            </a:r>
            <a:r>
              <a:rPr lang="de-DE" sz="1400" dirty="0" smtClean="0"/>
              <a:t>CDR preparation)</a:t>
            </a:r>
            <a:endParaRPr lang="de-DE" sz="1400" dirty="0"/>
          </a:p>
        </p:txBody>
      </p:sp>
      <p:sp>
        <p:nvSpPr>
          <p:cNvPr id="69" name="TextBox 68"/>
          <p:cNvSpPr txBox="1"/>
          <p:nvPr/>
        </p:nvSpPr>
        <p:spPr>
          <a:xfrm>
            <a:off x="35496" y="1196752"/>
            <a:ext cx="32403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000" dirty="0" smtClean="0"/>
              <a:t>Two high-luminosity experiments (A &amp; G)</a:t>
            </a:r>
          </a:p>
          <a:p>
            <a:pPr marL="342900" indent="-342900">
              <a:buFont typeface="Arial"/>
              <a:buChar char="•"/>
            </a:pPr>
            <a:endParaRPr lang="en-GB" sz="2000" dirty="0" smtClean="0"/>
          </a:p>
          <a:p>
            <a:pPr marL="342900" indent="-342900">
              <a:buFont typeface="Arial"/>
              <a:buChar char="•"/>
            </a:pPr>
            <a:r>
              <a:rPr lang="en-GB" sz="2000" dirty="0" smtClean="0"/>
              <a:t>Two other experiments combined with injection (L &amp; B)</a:t>
            </a:r>
          </a:p>
          <a:p>
            <a:endParaRPr lang="en-GB" sz="2000" dirty="0" smtClean="0"/>
          </a:p>
          <a:p>
            <a:pPr marL="342900" indent="-342900">
              <a:buFont typeface="Arial"/>
              <a:buChar char="•"/>
            </a:pPr>
            <a:r>
              <a:rPr lang="en-GB" sz="2000" dirty="0" smtClean="0"/>
              <a:t>Two collimation insertions</a:t>
            </a:r>
          </a:p>
          <a:p>
            <a:pPr marL="800100" lvl="1" indent="-342900">
              <a:buFont typeface="Arial"/>
              <a:buChar char="•"/>
            </a:pPr>
            <a:r>
              <a:rPr lang="en-GB" sz="2000" dirty="0" err="1"/>
              <a:t>B</a:t>
            </a:r>
            <a:r>
              <a:rPr lang="en-GB" sz="2000" dirty="0" err="1" smtClean="0"/>
              <a:t>etatron</a:t>
            </a:r>
            <a:r>
              <a:rPr lang="en-GB" sz="2000" dirty="0" smtClean="0"/>
              <a:t> cleaning (J)</a:t>
            </a:r>
          </a:p>
          <a:p>
            <a:pPr marL="800100" lvl="1" indent="-342900">
              <a:buFont typeface="Arial"/>
              <a:buChar char="•"/>
            </a:pPr>
            <a:r>
              <a:rPr lang="en-GB" sz="2000" dirty="0"/>
              <a:t>M</a:t>
            </a:r>
            <a:r>
              <a:rPr lang="en-GB" sz="2000" dirty="0" smtClean="0"/>
              <a:t>omentum cleaning (F)</a:t>
            </a:r>
          </a:p>
          <a:p>
            <a:pPr marL="800100" lvl="1" indent="-342900">
              <a:buFont typeface="Arial"/>
              <a:buChar char="•"/>
            </a:pPr>
            <a:endParaRPr lang="en-GB" sz="2000" dirty="0" smtClean="0"/>
          </a:p>
          <a:p>
            <a:pPr marL="342900" indent="-342900">
              <a:buFont typeface="Arial"/>
              <a:buChar char="•"/>
            </a:pPr>
            <a:r>
              <a:rPr lang="en-GB" sz="2000" dirty="0" smtClean="0"/>
              <a:t>Extraction insertion (D)</a:t>
            </a:r>
          </a:p>
          <a:p>
            <a:pPr marL="342900" indent="-342900">
              <a:buFont typeface="Arial"/>
              <a:buChar char="•"/>
            </a:pPr>
            <a:r>
              <a:rPr lang="en-GB" sz="2000" dirty="0" smtClean="0"/>
              <a:t>Clean insertion with RF (H)</a:t>
            </a:r>
          </a:p>
          <a:p>
            <a:endParaRPr lang="en-GB" sz="2000" dirty="0" smtClean="0"/>
          </a:p>
          <a:p>
            <a:pPr marL="342900" indent="-342900">
              <a:buFont typeface="Arial"/>
              <a:buChar char="•"/>
            </a:pPr>
            <a:r>
              <a:rPr lang="en-GB" sz="2000" dirty="0" smtClean="0"/>
              <a:t>Compatible with LHC or SPS as injector</a:t>
            </a:r>
          </a:p>
        </p:txBody>
      </p:sp>
      <p:sp>
        <p:nvSpPr>
          <p:cNvPr id="70" name="Title 1"/>
          <p:cNvSpPr txBox="1">
            <a:spLocks/>
          </p:cNvSpPr>
          <p:nvPr/>
        </p:nvSpPr>
        <p:spPr>
          <a:xfrm>
            <a:off x="0" y="0"/>
            <a:ext cx="914400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kern="0" dirty="0" smtClean="0"/>
              <a:t>FCC-</a:t>
            </a:r>
            <a:r>
              <a:rPr lang="en-US" kern="0" dirty="0" err="1" smtClean="0"/>
              <a:t>hh</a:t>
            </a:r>
            <a:r>
              <a:rPr lang="en-US" kern="0" dirty="0" smtClean="0"/>
              <a:t> new layout</a:t>
            </a:r>
            <a:endParaRPr lang="en-US" kern="0" dirty="0"/>
          </a:p>
        </p:txBody>
      </p:sp>
      <p:pic>
        <p:nvPicPr>
          <p:cNvPr id="7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5" y="84885"/>
            <a:ext cx="152535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0116" y="188643"/>
            <a:ext cx="994382" cy="637075"/>
          </a:xfrm>
          <a:prstGeom prst="rect">
            <a:avLst/>
          </a:prstGeom>
          <a:solidFill>
            <a:srgbClr val="0C377B"/>
          </a:solidFill>
        </p:spPr>
      </p:pic>
    </p:spTree>
    <p:extLst>
      <p:ext uri="{BB962C8B-B14F-4D97-AF65-F5344CB8AC3E}">
        <p14:creationId xmlns:p14="http://schemas.microsoft.com/office/powerpoint/2010/main" val="208737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5496" y="3940601"/>
            <a:ext cx="4608512" cy="280076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HE-LHC :  </a:t>
            </a:r>
          </a:p>
          <a:p>
            <a:r>
              <a:rPr lang="de-DE" sz="1600" dirty="0" smtClean="0"/>
              <a:t>constraints: </a:t>
            </a:r>
          </a:p>
          <a:p>
            <a:r>
              <a:rPr lang="de-DE" sz="1600" dirty="0" smtClean="0"/>
              <a:t>No </a:t>
            </a:r>
            <a:r>
              <a:rPr lang="de-DE" sz="1600" dirty="0"/>
              <a:t>civil </a:t>
            </a:r>
            <a:r>
              <a:rPr lang="de-DE" sz="1600" dirty="0" smtClean="0"/>
              <a:t>engineering, same </a:t>
            </a:r>
            <a:r>
              <a:rPr lang="de-DE" sz="1600" dirty="0"/>
              <a:t>beam height as </a:t>
            </a:r>
            <a:r>
              <a:rPr lang="de-DE" sz="1600" dirty="0" smtClean="0"/>
              <a:t>LHC</a:t>
            </a:r>
            <a:endParaRPr lang="de-DE" sz="1600" dirty="0" smtClean="0">
              <a:sym typeface="Wingdings" panose="05000000000000000000" pitchFamily="2" charset="2"/>
            </a:endParaRPr>
          </a:p>
          <a:p>
            <a:r>
              <a:rPr lang="de-DE" sz="1600" dirty="0" smtClean="0">
                <a:sym typeface="Wingdings" panose="05000000000000000000" pitchFamily="2" charset="2"/>
              </a:rPr>
              <a:t> </a:t>
            </a:r>
            <a:r>
              <a:rPr lang="de-DE" sz="1600" dirty="0"/>
              <a:t>Magnets OD ca. 1200 m </a:t>
            </a:r>
            <a:r>
              <a:rPr lang="de-DE" sz="1600" dirty="0" smtClean="0"/>
              <a:t> max </a:t>
            </a:r>
            <a:endParaRPr lang="de-DE" sz="1600" dirty="0"/>
          </a:p>
          <a:p>
            <a:r>
              <a:rPr lang="de-DE" sz="1600" dirty="0" smtClean="0"/>
              <a:t>QRL (shorter than FCC) </a:t>
            </a:r>
            <a:r>
              <a:rPr lang="de-DE" sz="1600" dirty="0"/>
              <a:t>OD ca. 850 mm (all included)</a:t>
            </a:r>
          </a:p>
          <a:p>
            <a:endParaRPr lang="de-DE" sz="1600" dirty="0" smtClean="0"/>
          </a:p>
          <a:p>
            <a:r>
              <a:rPr lang="de-DE" sz="1600" dirty="0" smtClean="0"/>
              <a:t>Magnet </a:t>
            </a:r>
            <a:r>
              <a:rPr lang="de-DE" sz="1600" dirty="0"/>
              <a:t>suspended during „handover“ </a:t>
            </a:r>
            <a:endParaRPr lang="de-DE" sz="1600" dirty="0" smtClean="0"/>
          </a:p>
          <a:p>
            <a:r>
              <a:rPr lang="de-DE" sz="1600" dirty="0" smtClean="0"/>
              <a:t>from </a:t>
            </a:r>
            <a:r>
              <a:rPr lang="de-DE" sz="1600" dirty="0"/>
              <a:t>transport vehicle to installation transfer </a:t>
            </a:r>
            <a:r>
              <a:rPr lang="de-DE" sz="1600" dirty="0" smtClean="0"/>
              <a:t>table</a:t>
            </a:r>
          </a:p>
          <a:p>
            <a:endParaRPr lang="de-DE" sz="1600" dirty="0" smtClean="0"/>
          </a:p>
          <a:p>
            <a:r>
              <a:rPr lang="de-DE" sz="1600" dirty="0"/>
              <a:t>C</a:t>
            </a:r>
            <a:r>
              <a:rPr lang="de-DE" sz="1600" dirty="0" smtClean="0"/>
              <a:t>ompliant 16T magnet design ongoing </a:t>
            </a:r>
            <a:endParaRPr lang="de-DE" sz="1600" dirty="0"/>
          </a:p>
          <a:p>
            <a:r>
              <a:rPr lang="de-DE" sz="1600" dirty="0" smtClean="0"/>
              <a:t>+ s</a:t>
            </a:r>
            <a:r>
              <a:rPr lang="de-DE" sz="1600" dirty="0" smtClean="0"/>
              <a:t>till many items to study!</a:t>
            </a:r>
            <a:endParaRPr lang="de-DE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E6C92-8E15-49DD-BC9E-4A127443613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09/08/2017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5" y="-27384"/>
            <a:ext cx="4032449" cy="3919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056" y="8031"/>
            <a:ext cx="4062914" cy="38319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9502" y="3940601"/>
            <a:ext cx="2591283" cy="27026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31640" y="260648"/>
            <a:ext cx="1124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 smtClean="0">
                <a:solidFill>
                  <a:srgbClr val="FFFF00"/>
                </a:solidFill>
              </a:rPr>
              <a:t>FCC-</a:t>
            </a:r>
            <a:r>
              <a:rPr lang="fr-CH" sz="2400" b="1" dirty="0" err="1" smtClean="0">
                <a:solidFill>
                  <a:srgbClr val="FFFF00"/>
                </a:solidFill>
              </a:rPr>
              <a:t>ee</a:t>
            </a:r>
            <a:r>
              <a:rPr lang="fr-CH" sz="2400" b="1" dirty="0" smtClean="0">
                <a:solidFill>
                  <a:srgbClr val="FFFF00"/>
                </a:solidFill>
              </a:rPr>
              <a:t> </a:t>
            </a:r>
            <a:endParaRPr lang="en-GB" sz="2400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44208" y="255260"/>
            <a:ext cx="1144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 smtClean="0">
                <a:solidFill>
                  <a:srgbClr val="FFFF00"/>
                </a:solidFill>
              </a:rPr>
              <a:t>FCC-</a:t>
            </a:r>
            <a:r>
              <a:rPr lang="fr-CH" sz="2400" b="1" dirty="0" err="1" smtClean="0">
                <a:solidFill>
                  <a:srgbClr val="FFFF00"/>
                </a:solidFill>
              </a:rPr>
              <a:t>hh</a:t>
            </a:r>
            <a:r>
              <a:rPr lang="fr-CH" sz="2400" b="1" dirty="0" smtClean="0">
                <a:solidFill>
                  <a:srgbClr val="FFFF00"/>
                </a:solidFill>
              </a:rPr>
              <a:t> </a:t>
            </a:r>
            <a:endParaRPr lang="en-GB" sz="2400" b="1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82943" y="4221088"/>
            <a:ext cx="1880130" cy="1477328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CH" dirty="0" smtClean="0"/>
              <a:t>If HE-LHC </a:t>
            </a:r>
            <a:r>
              <a:rPr lang="fr-CH" dirty="0" err="1" smtClean="0"/>
              <a:t>can</a:t>
            </a:r>
            <a:r>
              <a:rPr lang="fr-CH" dirty="0" smtClean="0"/>
              <a:t> </a:t>
            </a:r>
          </a:p>
          <a:p>
            <a:r>
              <a:rPr lang="fr-CH" dirty="0" err="1" smtClean="0"/>
              <a:t>work</a:t>
            </a:r>
            <a:r>
              <a:rPr lang="fr-CH" dirty="0" smtClean="0"/>
              <a:t> in 3.8m </a:t>
            </a:r>
            <a:r>
              <a:rPr lang="fr-CH" dirty="0" smtClean="0">
                <a:sym typeface="Symbol"/>
              </a:rPr>
              <a:t> ...</a:t>
            </a:r>
            <a:endParaRPr lang="fr-CH" dirty="0" smtClean="0"/>
          </a:p>
          <a:p>
            <a:r>
              <a:rPr lang="fr-CH" dirty="0" err="1" smtClean="0"/>
              <a:t>it</a:t>
            </a:r>
            <a:r>
              <a:rPr lang="fr-CH" dirty="0" smtClean="0"/>
              <a:t> </a:t>
            </a:r>
            <a:r>
              <a:rPr lang="fr-CH" dirty="0" err="1" smtClean="0"/>
              <a:t>will</a:t>
            </a:r>
            <a:r>
              <a:rPr lang="fr-CH" dirty="0" smtClean="0"/>
              <a:t> feed-back</a:t>
            </a:r>
          </a:p>
          <a:p>
            <a:r>
              <a:rPr lang="fr-CH" dirty="0" smtClean="0"/>
              <a:t>to FCC tunnel </a:t>
            </a:r>
          </a:p>
          <a:p>
            <a:r>
              <a:rPr lang="fr-CH" dirty="0" smtClean="0"/>
              <a:t>design!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990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061BF-E6D2-4891-8B61-3E1E0D3B408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09/08/2017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Alain Blondel The FCCs</a:t>
            </a:r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8A6E5-1451-4611-9B85-9117163DB886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52" y="836712"/>
            <a:ext cx="4853188" cy="538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26958" y="1268760"/>
            <a:ext cx="410445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err="1" smtClean="0"/>
              <a:t>LHeC</a:t>
            </a:r>
            <a:r>
              <a:rPr lang="fr-CH" b="1" dirty="0" smtClean="0"/>
              <a:t> or FCC-eh </a:t>
            </a:r>
            <a:r>
              <a:rPr lang="fr-CH" b="1" dirty="0" err="1" smtClean="0"/>
              <a:t>function</a:t>
            </a:r>
            <a:r>
              <a:rPr lang="fr-CH" b="1" dirty="0" smtClean="0"/>
              <a:t> as an </a:t>
            </a:r>
            <a:r>
              <a:rPr lang="fr-CH" b="1" dirty="0" err="1" smtClean="0"/>
              <a:t>add-on</a:t>
            </a:r>
            <a:r>
              <a:rPr lang="fr-CH" b="1" dirty="0" smtClean="0"/>
              <a:t> to LHC or FCC-</a:t>
            </a:r>
            <a:r>
              <a:rPr lang="fr-CH" b="1" dirty="0" err="1" smtClean="0"/>
              <a:t>hh</a:t>
            </a:r>
            <a:r>
              <a:rPr lang="fr-CH" b="1" dirty="0" smtClean="0"/>
              <a:t> </a:t>
            </a:r>
            <a:r>
              <a:rPr lang="fr-CH" b="1" dirty="0" err="1" smtClean="0"/>
              <a:t>respectively</a:t>
            </a:r>
            <a:r>
              <a:rPr lang="fr-CH" b="1" dirty="0" smtClean="0"/>
              <a:t>:</a:t>
            </a:r>
          </a:p>
          <a:p>
            <a:r>
              <a:rPr lang="fr-CH" b="1" dirty="0" err="1" smtClean="0"/>
              <a:t>additional</a:t>
            </a:r>
            <a:r>
              <a:rPr lang="fr-CH" b="1" dirty="0" smtClean="0"/>
              <a:t> 10km </a:t>
            </a:r>
            <a:r>
              <a:rPr lang="fr-CH" b="1" dirty="0" err="1" smtClean="0"/>
              <a:t>cicumference</a:t>
            </a:r>
            <a:r>
              <a:rPr lang="fr-CH" b="1" dirty="0" smtClean="0"/>
              <a:t> </a:t>
            </a:r>
          </a:p>
          <a:p>
            <a:r>
              <a:rPr lang="fr-CH" b="1" dirty="0" smtClean="0"/>
              <a:t>Electron </a:t>
            </a:r>
            <a:r>
              <a:rPr lang="fr-CH" b="1" dirty="0" err="1" smtClean="0"/>
              <a:t>Reciculating</a:t>
            </a:r>
            <a:r>
              <a:rPr lang="fr-CH" b="1" dirty="0" smtClean="0"/>
              <a:t> </a:t>
            </a:r>
            <a:r>
              <a:rPr lang="fr-CH" b="1" dirty="0" err="1" smtClean="0"/>
              <a:t>Linac</a:t>
            </a:r>
            <a:r>
              <a:rPr lang="fr-CH" b="1" dirty="0" smtClean="0"/>
              <a:t> ERL. </a:t>
            </a:r>
          </a:p>
          <a:p>
            <a:endParaRPr lang="fr-CH" b="1" dirty="0" smtClean="0"/>
          </a:p>
          <a:p>
            <a:r>
              <a:rPr lang="fr-CH" b="1" dirty="0" smtClean="0"/>
              <a:t>The </a:t>
            </a:r>
            <a:r>
              <a:rPr lang="fr-CH" b="1" dirty="0" err="1" smtClean="0"/>
              <a:t>possibility</a:t>
            </a:r>
            <a:r>
              <a:rPr lang="fr-CH" b="1" dirty="0" smtClean="0"/>
              <a:t> to </a:t>
            </a:r>
            <a:r>
              <a:rPr lang="fr-CH" b="1" dirty="0" err="1" smtClean="0"/>
              <a:t>collide</a:t>
            </a:r>
            <a:r>
              <a:rPr lang="fr-CH" b="1" dirty="0" smtClean="0"/>
              <a:t> FCC-</a:t>
            </a:r>
            <a:r>
              <a:rPr lang="fr-CH" b="1" dirty="0" err="1" smtClean="0"/>
              <a:t>ee</a:t>
            </a:r>
            <a:r>
              <a:rPr lang="fr-CH" b="1" dirty="0" smtClean="0"/>
              <a:t> </a:t>
            </a:r>
            <a:r>
              <a:rPr lang="fr-CH" b="1" dirty="0" err="1" smtClean="0"/>
              <a:t>with</a:t>
            </a:r>
            <a:r>
              <a:rPr lang="fr-CH" b="1" dirty="0" smtClean="0"/>
              <a:t> FCC-</a:t>
            </a:r>
            <a:r>
              <a:rPr lang="fr-CH" b="1" dirty="0" err="1" smtClean="0"/>
              <a:t>hh</a:t>
            </a:r>
            <a:r>
              <a:rPr lang="fr-CH" b="1" dirty="0" smtClean="0"/>
              <a:t> </a:t>
            </a:r>
            <a:r>
              <a:rPr lang="fr-CH" b="1" dirty="0" err="1" smtClean="0"/>
              <a:t>is</a:t>
            </a:r>
            <a:r>
              <a:rPr lang="fr-CH" b="1" dirty="0" smtClean="0"/>
              <a:t> not </a:t>
            </a:r>
            <a:r>
              <a:rPr lang="fr-CH" b="1" dirty="0" err="1" smtClean="0"/>
              <a:t>considered</a:t>
            </a:r>
            <a:r>
              <a:rPr lang="fr-CH" b="1" dirty="0" smtClean="0"/>
              <a:t> in the </a:t>
            </a:r>
            <a:r>
              <a:rPr lang="fr-CH" b="1" dirty="0" err="1" smtClean="0"/>
              <a:t>framework</a:t>
            </a:r>
            <a:r>
              <a:rPr lang="fr-CH" b="1" dirty="0" smtClean="0"/>
              <a:t> of the </a:t>
            </a:r>
            <a:r>
              <a:rPr lang="fr-CH" b="1" dirty="0" err="1" smtClean="0"/>
              <a:t>study</a:t>
            </a:r>
            <a:r>
              <a:rPr lang="fr-CH" b="1" dirty="0" smtClean="0"/>
              <a:t> </a:t>
            </a:r>
            <a:endParaRPr lang="fr-CH" b="1" dirty="0" smtClean="0"/>
          </a:p>
          <a:p>
            <a:endParaRPr lang="fr-CH" b="1" dirty="0" smtClean="0"/>
          </a:p>
          <a:p>
            <a:r>
              <a:rPr lang="fr-CH" b="1" dirty="0" smtClean="0"/>
              <a:t>In the case of FCC-eh </a:t>
            </a:r>
            <a:r>
              <a:rPr lang="fr-CH" b="1" dirty="0" err="1" smtClean="0"/>
              <a:t>it</a:t>
            </a:r>
            <a:r>
              <a:rPr lang="fr-CH" b="1" dirty="0" smtClean="0"/>
              <a:t> </a:t>
            </a:r>
            <a:r>
              <a:rPr lang="fr-CH" b="1" dirty="0" err="1" smtClean="0"/>
              <a:t>could</a:t>
            </a:r>
            <a:r>
              <a:rPr lang="fr-CH" b="1" dirty="0" smtClean="0"/>
              <a:t> profit </a:t>
            </a:r>
            <a:r>
              <a:rPr lang="fr-CH" b="1" dirty="0" err="1" smtClean="0"/>
              <a:t>from</a:t>
            </a:r>
            <a:r>
              <a:rPr lang="fr-CH" b="1" dirty="0" smtClean="0"/>
              <a:t> the -- </a:t>
            </a:r>
            <a:r>
              <a:rPr lang="fr-CH" b="1" dirty="0" err="1" smtClean="0"/>
              <a:t>then</a:t>
            </a:r>
            <a:r>
              <a:rPr lang="fr-CH" b="1" dirty="0" smtClean="0"/>
              <a:t> </a:t>
            </a:r>
            <a:r>
              <a:rPr lang="fr-CH" b="1" dirty="0" err="1" smtClean="0"/>
              <a:t>existing</a:t>
            </a:r>
            <a:r>
              <a:rPr lang="fr-CH" b="1" dirty="0" smtClean="0"/>
              <a:t> </a:t>
            </a:r>
            <a:r>
              <a:rPr lang="fr-CH" b="1" dirty="0" smtClean="0"/>
              <a:t>-- FCC-</a:t>
            </a:r>
            <a:r>
              <a:rPr lang="fr-CH" b="1" dirty="0" err="1" smtClean="0"/>
              <a:t>hh</a:t>
            </a:r>
            <a:r>
              <a:rPr lang="fr-CH" b="1" dirty="0" smtClean="0"/>
              <a:t>, </a:t>
            </a:r>
          </a:p>
          <a:p>
            <a:r>
              <a:rPr lang="fr-CH" b="1" dirty="0" smtClean="0"/>
              <a:t>and, </a:t>
            </a:r>
            <a:r>
              <a:rPr lang="fr-CH" b="1" dirty="0" err="1" smtClean="0"/>
              <a:t>perhaps</a:t>
            </a:r>
            <a:r>
              <a:rPr lang="fr-CH" b="1" dirty="0" smtClean="0"/>
              <a:t>, </a:t>
            </a:r>
            <a:r>
              <a:rPr lang="fr-CH" b="1" dirty="0" smtClean="0"/>
              <a:t> </a:t>
            </a:r>
            <a:r>
              <a:rPr lang="fr-CH" b="1" dirty="0" err="1" smtClean="0"/>
              <a:t>from</a:t>
            </a:r>
            <a:r>
              <a:rPr lang="fr-CH" b="1" dirty="0" smtClean="0"/>
              <a:t> </a:t>
            </a:r>
            <a:r>
              <a:rPr lang="fr-CH" b="1" dirty="0" err="1" smtClean="0"/>
              <a:t>considerable</a:t>
            </a:r>
            <a:r>
              <a:rPr lang="fr-CH" b="1" dirty="0" smtClean="0"/>
              <a:t> RF of </a:t>
            </a:r>
            <a:r>
              <a:rPr lang="fr-CH" b="1" dirty="0" smtClean="0"/>
              <a:t>the </a:t>
            </a:r>
            <a:r>
              <a:rPr lang="fr-CH" b="1" dirty="0" smtClean="0"/>
              <a:t>-- </a:t>
            </a:r>
            <a:r>
              <a:rPr lang="fr-CH" b="1" dirty="0" err="1" smtClean="0"/>
              <a:t>then</a:t>
            </a:r>
            <a:r>
              <a:rPr lang="fr-CH" b="1" dirty="0" smtClean="0"/>
              <a:t> </a:t>
            </a:r>
            <a:r>
              <a:rPr lang="fr-CH" b="1" dirty="0" err="1" smtClean="0"/>
              <a:t>dismantled</a:t>
            </a:r>
            <a:r>
              <a:rPr lang="fr-CH" b="1" dirty="0" smtClean="0"/>
              <a:t> -- FCC-</a:t>
            </a:r>
            <a:r>
              <a:rPr lang="fr-CH" b="1" dirty="0" err="1" smtClean="0"/>
              <a:t>ee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73279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11737</TotalTime>
  <Words>4359</Words>
  <Application>Microsoft Office PowerPoint</Application>
  <PresentationFormat>On-screen Show (4:3)</PresentationFormat>
  <Paragraphs>1047</Paragraphs>
  <Slides>73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bdl</dc:creator>
  <cp:lastModifiedBy>bdl</cp:lastModifiedBy>
  <cp:revision>131</cp:revision>
  <dcterms:created xsi:type="dcterms:W3CDTF">2017-01-19T11:05:40Z</dcterms:created>
  <dcterms:modified xsi:type="dcterms:W3CDTF">2017-08-12T01:53:09Z</dcterms:modified>
</cp:coreProperties>
</file>