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4469" r:id="rId2"/>
  </p:sldMasterIdLst>
  <p:notesMasterIdLst>
    <p:notesMasterId r:id="rId41"/>
  </p:notesMasterIdLst>
  <p:handoutMasterIdLst>
    <p:handoutMasterId r:id="rId42"/>
  </p:handoutMasterIdLst>
  <p:sldIdLst>
    <p:sldId id="904" r:id="rId3"/>
    <p:sldId id="847" r:id="rId4"/>
    <p:sldId id="774" r:id="rId5"/>
    <p:sldId id="898" r:id="rId6"/>
    <p:sldId id="867" r:id="rId7"/>
    <p:sldId id="905" r:id="rId8"/>
    <p:sldId id="906" r:id="rId9"/>
    <p:sldId id="921" r:id="rId10"/>
    <p:sldId id="916" r:id="rId11"/>
    <p:sldId id="919" r:id="rId12"/>
    <p:sldId id="920" r:id="rId13"/>
    <p:sldId id="923" r:id="rId14"/>
    <p:sldId id="924" r:id="rId15"/>
    <p:sldId id="918" r:id="rId16"/>
    <p:sldId id="934" r:id="rId17"/>
    <p:sldId id="917" r:id="rId18"/>
    <p:sldId id="926" r:id="rId19"/>
    <p:sldId id="925" r:id="rId20"/>
    <p:sldId id="927" r:id="rId21"/>
    <p:sldId id="929" r:id="rId22"/>
    <p:sldId id="928" r:id="rId23"/>
    <p:sldId id="930" r:id="rId24"/>
    <p:sldId id="936" r:id="rId25"/>
    <p:sldId id="931" r:id="rId26"/>
    <p:sldId id="915" r:id="rId27"/>
    <p:sldId id="914" r:id="rId28"/>
    <p:sldId id="874" r:id="rId29"/>
    <p:sldId id="935" r:id="rId30"/>
    <p:sldId id="912" r:id="rId31"/>
    <p:sldId id="913" r:id="rId32"/>
    <p:sldId id="933" r:id="rId33"/>
    <p:sldId id="911" r:id="rId34"/>
    <p:sldId id="882" r:id="rId35"/>
    <p:sldId id="883" r:id="rId36"/>
    <p:sldId id="886" r:id="rId37"/>
    <p:sldId id="736" r:id="rId38"/>
    <p:sldId id="922" r:id="rId39"/>
    <p:sldId id="897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CC"/>
    <a:srgbClr val="000099"/>
    <a:srgbClr val="2E9238"/>
    <a:srgbClr val="66FF99"/>
    <a:srgbClr val="002060"/>
    <a:srgbClr val="3366CC"/>
    <a:srgbClr val="0F58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3" autoAdjust="0"/>
    <p:restoredTop sz="94672" autoAdjust="0"/>
  </p:normalViewPr>
  <p:slideViewPr>
    <p:cSldViewPr>
      <p:cViewPr>
        <p:scale>
          <a:sx n="104" d="100"/>
          <a:sy n="104" d="100"/>
        </p:scale>
        <p:origin x="-132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87E76-01D6-460A-9A9C-15CD9DA00AD1}" type="datetimeFigureOut">
              <a:rPr lang="zh-CN" altLang="en-US" smtClean="0"/>
              <a:pPr/>
              <a:t>2017/8/12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3340E-0665-471B-A010-29B4F7FD9F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r">
              <a:defRPr sz="1300"/>
            </a:lvl1pPr>
          </a:lstStyle>
          <a:p>
            <a:fld id="{76DCD4E2-8692-495E-AC42-337786FAA203}" type="datetimeFigureOut">
              <a:rPr lang="en-US" smtClean="0"/>
              <a:pPr/>
              <a:t>8/12/2017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8" tIns="46635" rIns="93268" bIns="466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3268" tIns="46635" rIns="93268" bIns="4663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r">
              <a:defRPr sz="1300"/>
            </a:lvl1pPr>
          </a:lstStyle>
          <a:p>
            <a:fld id="{3CFE7621-4FB3-473E-85A0-E26E95ADB3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87488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400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127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6054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覆盖比</a:t>
            </a:r>
            <a:r>
              <a:rPr lang="en-US" altLang="zh-CN" dirty="0" smtClean="0"/>
              <a:t>BEPCII</a:t>
            </a:r>
            <a:r>
              <a:rPr lang="zh-CN" altLang="en-US" dirty="0" smtClean="0"/>
              <a:t>更宽能区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57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185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833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93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70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1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26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82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540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4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9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8675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713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989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61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584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245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148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42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981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005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958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762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apple\AppData\Local\Temp\Rar$DIa0.053\&#33406;&#24503;&#20811;&#26031;&#30005;&#23376;&#65288;&#21335;&#20140;&#65289;&#26377;&#38480;&#20844;&#21496;" TargetMode="External"/><Relationship Id="rId13" Type="http://schemas.openxmlformats.org/officeDocument/2006/relationships/hyperlink" Target="file:///C:\Users\apple\AppData\Local\Temp\Rar$DIa0.053\&#25104;&#37117;&#39134;&#26426;&#24037;&#19994;&#65288;&#38598;&#22242;&#65289;&#26377;&#38480;&#36131;&#20219;&#20844;&#21496;" TargetMode="External"/><Relationship Id="rId3" Type="http://schemas.openxmlformats.org/officeDocument/2006/relationships/hyperlink" Target="file:///C:\Users\apple\AppData\Local\Temp\Rar$DIa0.053\&#20013;&#33337;&#37325;&#24037;&#40527;&#21147;&#65288;&#21335;&#20140;&#65289;&#36229;&#20302;&#28201;&#25216;&#26415;&#26377;&#38480;&#20844;&#21496;" TargetMode="External"/><Relationship Id="rId7" Type="http://schemas.openxmlformats.org/officeDocument/2006/relationships/hyperlink" Target="file:///C:\Users\apple\AppData\Local\Temp\Rar$DIa0.053\&#24800;&#24030;&#24066;&#21326;&#20177;&#26426;&#30005;&#26377;&#38480;&#20844;&#21496;-&#26426;&#26800;" TargetMode="External"/><Relationship Id="rId12" Type="http://schemas.openxmlformats.org/officeDocument/2006/relationships/hyperlink" Target="file:///C:\Users\apple\AppData\Local\Temp\Rar$DIa0.053\&#26131;&#24605;&#32500;&#65288;&#22825;&#27941;&#65289;&#31185;&#25216;&#26377;&#38480;&#20844;&#21496;" TargetMode="External"/><Relationship Id="rId2" Type="http://schemas.openxmlformats.org/officeDocument/2006/relationships/hyperlink" Target="file:///C:\Users\apple\AppData\Local\Temp\Rar$DIa0.053\%20&#26080;&#38177;&#32479;&#21147;&#30005;&#24037;&#32929;&#20221;&#26377;&#38480;&#20844;&#21496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apple\AppData\Local\Temp\Rar$DIa0.053\&#21271;&#20140;&#39640;&#33021;&#38160;&#26032;&#31185;&#25216;&#26377;&#38480;&#36131;&#20219;&#20844;&#21496;-&#26426;&#26800;" TargetMode="External"/><Relationship Id="rId11" Type="http://schemas.openxmlformats.org/officeDocument/2006/relationships/hyperlink" Target="file:///C:\Users\apple\AppData\Local\Temp\Rar$DIa0.053\%20&#33487;&#24030;&#19968;&#20809;&#20202;&#22120;&#26377;&#38480;&#20844;&#21496;" TargetMode="External"/><Relationship Id="rId5" Type="http://schemas.openxmlformats.org/officeDocument/2006/relationships/hyperlink" Target="file:///C:\Users\apple\AppData\Local\Temp\Rar$DIa0.053\&#24076;&#27888;&#28938;&#25509;&#27874;&#32441;&#31649;&#65288;&#36797;&#23425;&#65289;&#26377;&#38480;&#20844;&#21496;" TargetMode="External"/><Relationship Id="rId10" Type="http://schemas.openxmlformats.org/officeDocument/2006/relationships/hyperlink" Target="file:///C:\Users\apple\AppData\Local\Temp\Rar$DIa0.053\&#19978;&#28023;&#19977;&#20117;&#30495;&#31354;&#35774;&#22791;&#26377;&#38480;&#20844;&#21496;-&#24494;&#27874;" TargetMode="External"/><Relationship Id="rId4" Type="http://schemas.openxmlformats.org/officeDocument/2006/relationships/hyperlink" Target="file:///C:\Users\apple\AppData\Local\Temp\Rar$DIa0.053\&#21512;&#32933;&#31185;&#28904;&#30005;&#29289;&#29702;&#35774;&#22791;&#21046;&#36896;&#26377;&#38480;&#20844;&#21496;-&#26426;&#26800;" TargetMode="External"/><Relationship Id="rId9" Type="http://schemas.openxmlformats.org/officeDocument/2006/relationships/hyperlink" Target="file:///C:\Users\apple\AppData\Local\Temp\Rar$DIa0.053\&#31185;&#38593;&#26041;&#33311;&#26234;&#33021;&#25511;&#21046;&#25216;&#26415;&#65288;&#21271;&#20140;&#65289;&#26377;&#38480;&#20844;&#21496;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2895600"/>
            <a:ext cx="86105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CN" sz="2000" b="1" dirty="0" smtClean="0">
                <a:solidFill>
                  <a:srgbClr val="002060"/>
                </a:solidFill>
              </a:rPr>
              <a:t>XinChou Lou</a:t>
            </a:r>
            <a:endParaRPr lang="en-US" altLang="zh-CN" sz="2000" b="1" dirty="0">
              <a:solidFill>
                <a:srgbClr val="002060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CN" sz="2000" b="1" dirty="0" smtClean="0">
                <a:solidFill>
                  <a:srgbClr val="002060"/>
                </a:solidFill>
              </a:rPr>
              <a:t>Institute of High Energy Physics, Beijing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zh-CN" sz="2000" dirty="0"/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zh-CN" dirty="0" smtClea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zh-CN" altLang="en-US" dirty="0" smtClean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47201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3356" y="1143000"/>
            <a:ext cx="8207310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C00000"/>
                </a:solidFill>
              </a:rPr>
              <a:t> </a:t>
            </a:r>
            <a:r>
              <a:rPr lang="en-US" altLang="zh-CN" sz="4400" b="1" dirty="0" smtClean="0">
                <a:solidFill>
                  <a:srgbClr val="C00000"/>
                </a:solidFill>
              </a:rPr>
              <a:t>Circular Electron-Positron Collider</a:t>
            </a:r>
          </a:p>
          <a:p>
            <a:pPr algn="ctr"/>
            <a:r>
              <a:rPr lang="en-US" altLang="zh-CN" sz="4400" b="1" dirty="0" smtClean="0">
                <a:solidFill>
                  <a:srgbClr val="0000FF"/>
                </a:solidFill>
              </a:rPr>
              <a:t>Status Report 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9144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The 28th International Symposium on Lepton Photon Interactions at High Energi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76200"/>
            <a:ext cx="1143000" cy="110836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3810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B0F0"/>
                </a:solidFill>
              </a:rPr>
              <a:t>XXVIII International Symposium on Lepton Photon Interactions at High Energies, Guangzhou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1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13731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962400" y="533400"/>
            <a:ext cx="1752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343400" y="2590800"/>
            <a:ext cx="990600" cy="3810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CDR 2017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867400"/>
            <a:ext cx="614334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Layout and hardware satisfying both the Z and the H programs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	L =2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10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34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s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-1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(at </a:t>
            </a:r>
            <a:r>
              <a:rPr lang="en-US" altLang="zh-CN" b="1" dirty="0" err="1" smtClean="0">
                <a:solidFill>
                  <a:srgbClr val="7030A0"/>
                </a:solidFill>
                <a:sym typeface="Symbol"/>
              </a:rPr>
              <a:t>E</a:t>
            </a:r>
            <a:r>
              <a:rPr lang="en-US" altLang="zh-CN" b="1" baseline="-25000" dirty="0" err="1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=240 GeV)</a:t>
            </a: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	L =1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10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34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s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-1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(at </a:t>
            </a:r>
            <a:r>
              <a:rPr lang="en-US" altLang="zh-CN" b="1" dirty="0" err="1" smtClean="0">
                <a:solidFill>
                  <a:srgbClr val="7030A0"/>
                </a:solidFill>
                <a:sym typeface="Symbol"/>
              </a:rPr>
              <a:t>E</a:t>
            </a:r>
            <a:r>
              <a:rPr lang="en-US" altLang="zh-CN" b="1" baseline="-25000" dirty="0" err="1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=91 GeV)</a:t>
            </a:r>
            <a:endParaRPr lang="zh-CN" altLang="en-US" b="1" dirty="0" smtClean="0">
              <a:solidFill>
                <a:srgbClr val="7030A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03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924800" y="61722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153400" y="43434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27499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962400" y="685800"/>
            <a:ext cx="1066800" cy="5334000"/>
          </a:xfrm>
          <a:prstGeom prst="rect">
            <a:avLst/>
          </a:prstGeom>
          <a:noFill/>
          <a:ln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77000" y="609600"/>
            <a:ext cx="2057400" cy="5410200"/>
          </a:xfrm>
          <a:prstGeom prst="rect">
            <a:avLst/>
          </a:prstGeom>
          <a:noFill/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8290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Preliminary results shows </a:t>
            </a:r>
            <a:r>
              <a:rPr lang="en-US" altLang="zh-CN" b="1" dirty="0" smtClean="0">
                <a:solidFill>
                  <a:srgbClr val="FF0000"/>
                </a:solidFill>
              </a:rPr>
              <a:t>co-existence of Z/H programs </a:t>
            </a:r>
            <a:r>
              <a:rPr lang="en-US" altLang="zh-CN" b="1" dirty="0" smtClean="0">
                <a:solidFill>
                  <a:srgbClr val="7030A0"/>
                </a:solidFill>
              </a:rPr>
              <a:t>are possible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Reconfiguration of CEPC can lead to much better luminosity at the Z pole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 </a:t>
            </a:r>
            <a:r>
              <a:rPr lang="en-US" altLang="zh-CN" b="1" dirty="0" smtClean="0">
                <a:solidFill>
                  <a:srgbClr val="FF0000"/>
                </a:solidFill>
                <a:sym typeface="Symbol"/>
              </a:rPr>
              <a:t>Z factory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261351" cy="560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5964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Progress report, along with the </a:t>
            </a:r>
            <a:r>
              <a:rPr lang="en-US" altLang="zh-CN" sz="2000" b="1" dirty="0" err="1" smtClean="0">
                <a:solidFill>
                  <a:srgbClr val="0000FF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, is available at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200400" y="3733800"/>
            <a:ext cx="2372647" cy="212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04800" y="3657600"/>
            <a:ext cx="2540725" cy="22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971800" y="1295400"/>
            <a:ext cx="2932801" cy="228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28600" y="1295400"/>
            <a:ext cx="2585632" cy="2289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2000" y="838200"/>
            <a:ext cx="474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0000FF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(2015)                             CDR (2017)  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590800" y="1066800"/>
            <a:ext cx="1066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04800" y="5934670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Arial" pitchFamily="18"/>
                <a:ea typeface="SimSun" pitchFamily="2"/>
                <a:cs typeface="Lucida Sans" pitchFamily="2"/>
              </a:rPr>
              <a:t>CDR CEPC detector</a:t>
            </a:r>
            <a:r>
              <a:rPr lang="en-US" altLang="zh-CN" dirty="0" smtClean="0">
                <a:latin typeface="Arial" pitchFamily="18"/>
                <a:ea typeface="SimSun" pitchFamily="2"/>
                <a:cs typeface="Lucida Sans" pitchFamily="2"/>
              </a:rPr>
              <a:t>: </a:t>
            </a:r>
          </a:p>
          <a:p>
            <a:r>
              <a:rPr lang="x-none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  <a:cs typeface="Lucida Sans" pitchFamily="2"/>
              </a:rPr>
              <a:t>Double ring geometry &amp;  MDI design implemented</a:t>
            </a:r>
            <a:endParaRPr lang="en-US" altLang="zh-CN" b="1" dirty="0" smtClean="0">
              <a:solidFill>
                <a:srgbClr val="7030A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HCAL reduced to 40 layers (from 48 in </a:t>
            </a:r>
            <a:r>
              <a:rPr lang="en-US" altLang="zh-CN" b="1" dirty="0" err="1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preCDR</a:t>
            </a:r>
            <a:r>
              <a:rPr lang="en-US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)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838200"/>
            <a:ext cx="4191000" cy="28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276600"/>
            <a:ext cx="4191000" cy="28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24600" y="2133600"/>
            <a:ext cx="169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altLang="zh-CN" sz="1400" b="1" baseline="-25000" dirty="0" err="1" smtClean="0">
                <a:solidFill>
                  <a:srgbClr val="C00000"/>
                </a:solidFill>
              </a:rPr>
              <a:t>DiJetMass</a:t>
            </a:r>
            <a:r>
              <a:rPr lang="en-US" altLang="zh-CN" b="1" dirty="0" smtClean="0">
                <a:solidFill>
                  <a:srgbClr val="C00000"/>
                </a:solidFill>
              </a:rPr>
              <a:t>= 4.7GeV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0" y="4724400"/>
            <a:ext cx="178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altLang="zh-CN" sz="1600" b="1" baseline="-25000" dirty="0" err="1" smtClean="0">
                <a:solidFill>
                  <a:srgbClr val="C00000"/>
                </a:solidFill>
              </a:rPr>
              <a:t>JietMass</a:t>
            </a:r>
            <a:r>
              <a:rPr lang="en-US" altLang="zh-CN" b="1" dirty="0" smtClean="0">
                <a:solidFill>
                  <a:srgbClr val="C00000"/>
                </a:solidFill>
              </a:rPr>
              <a:t>= 4.9 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91400" y="9144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67600" y="32766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644487" y="5867400"/>
            <a:ext cx="149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Di-Jet </a:t>
            </a:r>
            <a:r>
              <a:rPr lang="en-US" altLang="zh-CN" sz="1400" b="1" dirty="0" smtClean="0"/>
              <a:t>Mass (GeV)</a:t>
            </a:r>
            <a:endParaRPr lang="zh-CN" altLang="en-US" sz="1400" b="1" dirty="0"/>
          </a:p>
        </p:txBody>
      </p:sp>
      <p:sp>
        <p:nvSpPr>
          <p:cNvPr id="22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Detector: more compact &amp; updated for CDR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0400" y="838200"/>
            <a:ext cx="144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0000FF"/>
                </a:solidFill>
              </a:rPr>
              <a:t>H</a:t>
            </a:r>
            <a:r>
              <a:rPr lang="en-US" altLang="zh-CN" b="1" dirty="0" err="1" smtClean="0">
                <a:solidFill>
                  <a:srgbClr val="0000FF"/>
                </a:solidFill>
                <a:sym typeface="Symbol"/>
              </a:rPr>
              <a:t>gg</a:t>
            </a:r>
            <a:r>
              <a:rPr lang="en-US" altLang="zh-CN" b="1" dirty="0" smtClean="0">
                <a:solidFill>
                  <a:srgbClr val="0000FF"/>
                </a:solidFill>
                <a:sym typeface="Symbol"/>
              </a:rPr>
              <a:t> events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200" y="6096000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No visible impact on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physics performance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391400" y="9144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67600" y="35052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Detector: more compact &amp; updated for CDR 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8001000" cy="484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5410200" y="3810000"/>
            <a:ext cx="2971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29200" y="5486400"/>
            <a:ext cx="3200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88392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Status and major development </a:t>
            </a:r>
            <a:endParaRPr lang="zh-CN" alt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R&amp;D program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Funding and support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Site selection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IAC and International collaboration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Reach-out &amp; engagement with the public</a:t>
            </a:r>
          </a:p>
        </p:txBody>
      </p:sp>
    </p:spTree>
    <p:extLst>
      <p:ext uri="{BB962C8B-B14F-4D97-AF65-F5344CB8AC3E}">
        <p14:creationId xmlns="" xmlns:p14="http://schemas.microsoft.com/office/powerpoint/2010/main" val="23104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“R&amp;D”</a:t>
            </a:r>
          </a:p>
        </p:txBody>
      </p:sp>
      <p:sp>
        <p:nvSpPr>
          <p:cNvPr id="7" name="矩形 6"/>
          <p:cNvSpPr/>
          <p:nvPr/>
        </p:nvSpPr>
        <p:spPr>
          <a:xfrm>
            <a:off x="381000" y="990600"/>
            <a:ext cx="8763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 indent="-457200">
              <a:spcBef>
                <a:spcPts val="1200"/>
              </a:spcBef>
            </a:pPr>
            <a:r>
              <a:rPr lang="en-US" altLang="zh-CN" sz="2000" b="1" dirty="0" err="1" smtClean="0">
                <a:solidFill>
                  <a:srgbClr val="0070C0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identified:  designs issues, site, key technologies and development plan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724400" cy="376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5257800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……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5638800"/>
            <a:ext cx="508992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b="1" dirty="0" smtClean="0">
                <a:solidFill>
                  <a:srgbClr val="7030A0"/>
                </a:solidFill>
              </a:rPr>
              <a:t>to learn, develop and master the processing and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   production skills for making CEPC components; </a:t>
            </a:r>
          </a:p>
          <a:p>
            <a:pPr>
              <a:buFont typeface="Wingdings" pitchFamily="2" charset="2"/>
              <a:buChar char="ü"/>
            </a:pPr>
            <a:r>
              <a:rPr lang="en-US" altLang="zh-CN" b="1" dirty="0" smtClean="0">
                <a:solidFill>
                  <a:srgbClr val="7030A0"/>
                </a:solidFill>
              </a:rPr>
              <a:t>enhance quality and cost-reduction of elements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0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5943600"/>
            <a:ext cx="598824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 smtClean="0">
                <a:solidFill>
                  <a:srgbClr val="7030A0"/>
                </a:solidFill>
              </a:rPr>
              <a:t>  benefit from the ILC development; </a:t>
            </a:r>
          </a:p>
          <a:p>
            <a:pPr>
              <a:buFont typeface="Wingdings" pitchFamily="2" charset="2"/>
              <a:buChar char="ü"/>
            </a:pPr>
            <a:r>
              <a:rPr lang="en-US" altLang="zh-CN" sz="2000" b="1" dirty="0" smtClean="0">
                <a:solidFill>
                  <a:srgbClr val="7030A0"/>
                </a:solidFill>
              </a:rPr>
              <a:t> “R&amp;D” will in turn contribute to the ILC construction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000" y="2438400"/>
            <a:ext cx="1905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Main CEPC Ring SCRF Hardware Specification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77200" cy="54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752600"/>
            <a:ext cx="69480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Reminder &amp; introduction</a:t>
            </a:r>
          </a:p>
          <a:p>
            <a:pPr marL="1371600" lvl="2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Baseline CEPC </a:t>
            </a:r>
          </a:p>
          <a:p>
            <a:pPr marL="1371600" lvl="2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The Conceptual Design Report </a:t>
            </a:r>
          </a:p>
          <a:p>
            <a:pPr marL="1371600" lvl="2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Status and major development</a:t>
            </a:r>
            <a:endParaRPr lang="en-US" altLang="zh-CN" sz="2800" b="1" dirty="0">
              <a:solidFill>
                <a:srgbClr val="000099"/>
              </a:solidFill>
            </a:endParaRPr>
          </a:p>
          <a:p>
            <a:pPr marL="1371600" lvl="2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Summary</a:t>
            </a:r>
          </a:p>
          <a:p>
            <a:pPr marL="1371600" lvl="2" indent="-457200"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spcBef>
                <a:spcPts val="1200"/>
              </a:spcBef>
            </a:pPr>
            <a:endParaRPr lang="en-US" altLang="zh-CN" sz="32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838200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0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88447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A New SRF Facility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724400"/>
            <a:ext cx="3952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500M RMB funded by city of Beijing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Construction: May 2017 – June 2020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Include RF system &amp; cryogenic systems</a:t>
            </a:r>
          </a:p>
          <a:p>
            <a:r>
              <a:rPr lang="en-US" altLang="zh-CN" b="1" dirty="0" smtClean="0">
                <a:solidFill>
                  <a:srgbClr val="0070C0"/>
                </a:solidFill>
              </a:rPr>
              <a:t>  magnet technology, beam test, etc.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572000"/>
            <a:ext cx="3730625" cy="15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CEPC SRF R&amp;D and Test at the PAPS Facility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11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R&amp;D and Test at the PAPS Facility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R&amp;D and Test at the PAPS Facility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848600" cy="546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401543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62400"/>
            <a:ext cx="3962400" cy="24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左大括号 4"/>
          <p:cNvSpPr/>
          <p:nvPr/>
        </p:nvSpPr>
        <p:spPr>
          <a:xfrm>
            <a:off x="4572000" y="1905000"/>
            <a:ext cx="609600" cy="2971800"/>
          </a:xfrm>
          <a:prstGeom prst="leftBrace">
            <a:avLst/>
          </a:prstGeom>
          <a:ln w="38100">
            <a:solidFill>
              <a:srgbClr val="2E9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0"/>
            <a:ext cx="4454525" cy="329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Development and Production for SCLF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334000"/>
            <a:ext cx="5033173" cy="10618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IHEP will provide one test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cryomodule</a:t>
            </a:r>
            <a:r>
              <a:rPr lang="en-US" altLang="zh-CN" b="1" dirty="0" smtClean="0">
                <a:solidFill>
                  <a:srgbClr val="7030A0"/>
                </a:solidFill>
              </a:rPr>
              <a:t> (8-cavities),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and 100 9-cell cavities for SCLF 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</a:rPr>
              <a:t> excellent exercise for CEPC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8600" y="5029200"/>
            <a:ext cx="441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4315" y="44325"/>
            <a:ext cx="8215370" cy="70609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ea typeface="+mn-ea"/>
                <a:cs typeface="+mn-cs"/>
              </a:rPr>
              <a:t>SPPC Design </a:t>
            </a:r>
            <a:r>
              <a:rPr lang="en-US" altLang="zh-CN" sz="3200" b="1" dirty="0" smtClean="0">
                <a:solidFill>
                  <a:srgbClr val="0000FF"/>
                </a:solidFill>
                <a:ea typeface="+mn-ea"/>
                <a:cs typeface="+mn-cs"/>
              </a:rPr>
              <a:t>Scope </a:t>
            </a:r>
            <a:r>
              <a:rPr lang="en-US" altLang="zh-CN" sz="2700" b="1" dirty="0" smtClean="0">
                <a:solidFill>
                  <a:srgbClr val="0000FF"/>
                </a:solidFill>
                <a:ea typeface="+mn-ea"/>
                <a:cs typeface="+mn-cs"/>
              </a:rPr>
              <a:t>(201701 version)</a:t>
            </a:r>
            <a:endParaRPr lang="zh-CN" altLang="en-US" sz="2700" b="1" dirty="0">
              <a:solidFill>
                <a:srgbClr val="0000FF"/>
              </a:solidFill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57917" y="856310"/>
            <a:ext cx="8428165" cy="58397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Baseline design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Tunnel circumference: </a:t>
            </a:r>
            <a:r>
              <a:rPr lang="en-US" altLang="zh-CN" sz="2200" dirty="0">
                <a:solidFill>
                  <a:srgbClr val="7030A0"/>
                </a:solidFill>
              </a:rPr>
              <a:t>100 km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Dipole magnet field: </a:t>
            </a:r>
            <a:r>
              <a:rPr lang="en-US" altLang="zh-CN" sz="2200" dirty="0">
                <a:solidFill>
                  <a:srgbClr val="7030A0"/>
                </a:solidFill>
              </a:rPr>
              <a:t>12 T, </a:t>
            </a:r>
            <a:r>
              <a:rPr lang="en-US" altLang="zh-CN" sz="2200" dirty="0" smtClean="0">
                <a:solidFill>
                  <a:srgbClr val="7030A0"/>
                </a:solidFill>
              </a:rPr>
              <a:t>iron-based </a:t>
            </a:r>
            <a:r>
              <a:rPr lang="en-US" altLang="zh-CN" sz="2200" dirty="0">
                <a:solidFill>
                  <a:srgbClr val="7030A0"/>
                </a:solidFill>
              </a:rPr>
              <a:t>HTS </a:t>
            </a:r>
            <a:r>
              <a:rPr lang="en-US" altLang="zh-CN" sz="2200" dirty="0" smtClean="0">
                <a:solidFill>
                  <a:srgbClr val="7030A0"/>
                </a:solidFill>
              </a:rPr>
              <a:t>technology (IBS)</a:t>
            </a:r>
            <a:endParaRPr lang="en-US" altLang="zh-CN" sz="2200" dirty="0">
              <a:solidFill>
                <a:srgbClr val="7030A0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Center of Mass energy: </a:t>
            </a:r>
            <a:r>
              <a:rPr lang="en-US" altLang="zh-CN" sz="2200" dirty="0">
                <a:solidFill>
                  <a:srgbClr val="7030A0"/>
                </a:solidFill>
              </a:rPr>
              <a:t>&gt;70 TeV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Injector chain: 2.1 TeV</a:t>
            </a: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Upgrading phase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Dipole magnet field: </a:t>
            </a:r>
            <a:r>
              <a:rPr lang="en-US" altLang="zh-CN" sz="2200" dirty="0">
                <a:solidFill>
                  <a:srgbClr val="7030A0"/>
                </a:solidFill>
              </a:rPr>
              <a:t>20 -24T, </a:t>
            </a:r>
            <a:r>
              <a:rPr lang="en-US" altLang="zh-CN" sz="2200" dirty="0" smtClean="0">
                <a:solidFill>
                  <a:srgbClr val="7030A0"/>
                </a:solidFill>
              </a:rPr>
              <a:t>IBS </a:t>
            </a:r>
            <a:r>
              <a:rPr lang="en-US" altLang="zh-CN" sz="2200" dirty="0">
                <a:solidFill>
                  <a:srgbClr val="7030A0"/>
                </a:solidFill>
              </a:rPr>
              <a:t>technology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Center of Mass energy: </a:t>
            </a:r>
            <a:r>
              <a:rPr lang="en-US" altLang="zh-CN" sz="2200" dirty="0">
                <a:solidFill>
                  <a:srgbClr val="7030A0"/>
                </a:solidFill>
              </a:rPr>
              <a:t>&gt;125 TeV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Injector chain: 4.2 TeV (adding a high-energy booster ring in the main tunnel in the place of the electron ring and booster)</a:t>
            </a: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Development of high-field superconducting magnet technology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Starting to develop required HTS magnet technology before applicable </a:t>
            </a:r>
            <a:r>
              <a:rPr lang="en-US" altLang="zh-CN" sz="2200" dirty="0" smtClean="0">
                <a:solidFill>
                  <a:srgbClr val="0070C0"/>
                </a:solidFill>
              </a:rPr>
              <a:t>iron-based </a:t>
            </a:r>
            <a:r>
              <a:rPr lang="en-US" altLang="zh-CN" sz="2200" dirty="0">
                <a:solidFill>
                  <a:srgbClr val="0070C0"/>
                </a:solidFill>
              </a:rPr>
              <a:t>wire is </a:t>
            </a:r>
            <a:r>
              <a:rPr lang="en-US" altLang="zh-CN" sz="2200" dirty="0" smtClean="0">
                <a:solidFill>
                  <a:srgbClr val="0070C0"/>
                </a:solidFill>
              </a:rPr>
              <a:t>available</a:t>
            </a:r>
            <a:endParaRPr lang="en-US" altLang="zh-CN" sz="2200" dirty="0">
              <a:solidFill>
                <a:srgbClr val="0070C0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err="1" smtClean="0">
                <a:solidFill>
                  <a:srgbClr val="7030A0"/>
                </a:solidFill>
              </a:rPr>
              <a:t>ReBCO</a:t>
            </a:r>
            <a:r>
              <a:rPr lang="en-US" altLang="zh-CN" sz="2200" dirty="0" smtClean="0">
                <a:solidFill>
                  <a:srgbClr val="7030A0"/>
                </a:solidFill>
              </a:rPr>
              <a:t> </a:t>
            </a:r>
            <a:r>
              <a:rPr lang="en-US" altLang="zh-CN" sz="2200" dirty="0">
                <a:solidFill>
                  <a:srgbClr val="7030A0"/>
                </a:solidFill>
              </a:rPr>
              <a:t>&amp;</a:t>
            </a:r>
            <a:r>
              <a:rPr lang="en-US" altLang="zh-CN" sz="2200" dirty="0" smtClean="0">
                <a:solidFill>
                  <a:srgbClr val="7030A0"/>
                </a:solidFill>
              </a:rPr>
              <a:t> Bi-2212 </a:t>
            </a:r>
            <a:r>
              <a:rPr lang="en-US" altLang="zh-CN" sz="2200" dirty="0">
                <a:solidFill>
                  <a:srgbClr val="7030A0"/>
                </a:solidFill>
              </a:rPr>
              <a:t>and LTS </a:t>
            </a:r>
            <a:r>
              <a:rPr lang="en-US" altLang="zh-CN" sz="2200" dirty="0" smtClean="0">
                <a:solidFill>
                  <a:srgbClr val="7030A0"/>
                </a:solidFill>
              </a:rPr>
              <a:t>wires </a:t>
            </a:r>
            <a:r>
              <a:rPr lang="en-US" altLang="zh-CN" sz="2200" dirty="0">
                <a:solidFill>
                  <a:srgbClr val="0070C0"/>
                </a:solidFill>
              </a:rPr>
              <a:t>be used for </a:t>
            </a:r>
            <a:r>
              <a:rPr lang="en-US" altLang="zh-CN" sz="2200" dirty="0" smtClean="0">
                <a:solidFill>
                  <a:srgbClr val="7030A0"/>
                </a:solidFill>
              </a:rPr>
              <a:t>model magnet studies </a:t>
            </a:r>
            <a:r>
              <a:rPr lang="en-US" altLang="zh-CN" sz="2200" dirty="0" smtClean="0">
                <a:solidFill>
                  <a:srgbClr val="0070C0"/>
                </a:solidFill>
              </a:rPr>
              <a:t>and </a:t>
            </a:r>
            <a:r>
              <a:rPr lang="en-US" altLang="zh-CN" sz="2200" dirty="0" smtClean="0">
                <a:solidFill>
                  <a:srgbClr val="7030A0"/>
                </a:solidFill>
              </a:rPr>
              <a:t>as an option for SPPC</a:t>
            </a:r>
            <a:r>
              <a:rPr lang="en-US" altLang="zh-CN" sz="2200" dirty="0" smtClean="0">
                <a:solidFill>
                  <a:srgbClr val="0070C0"/>
                </a:solidFill>
              </a:rPr>
              <a:t>: stress </a:t>
            </a:r>
            <a:r>
              <a:rPr lang="en-US" altLang="zh-CN" sz="2200" dirty="0">
                <a:solidFill>
                  <a:srgbClr val="0070C0"/>
                </a:solidFill>
              </a:rPr>
              <a:t>management, quench protection, field quality control and fabrication methods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084277" y="856310"/>
            <a:ext cx="35954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Top priority: reducing cost!</a:t>
            </a:r>
          </a:p>
          <a:p>
            <a:r>
              <a:rPr lang="en-US" altLang="zh-CN" b="1" i="1" dirty="0" smtClean="0">
                <a:solidFill>
                  <a:srgbClr val="FF0000"/>
                </a:solidFill>
              </a:rPr>
              <a:t>Instead of increasing field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34000" y="6324600"/>
            <a:ext cx="2895600" cy="365125"/>
          </a:xfrm>
        </p:spPr>
        <p:txBody>
          <a:bodyPr/>
          <a:lstStyle/>
          <a:p>
            <a:r>
              <a:rPr lang="en-US" altLang="zh-CN" smtClean="0">
                <a:solidFill>
                  <a:srgbClr val="00B0F0"/>
                </a:solidFill>
              </a:rPr>
              <a:t>August 12, 2017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SppC Design Scope (201701 version)</a:t>
            </a:r>
          </a:p>
        </p:txBody>
      </p:sp>
    </p:spTree>
    <p:extLst>
      <p:ext uri="{BB962C8B-B14F-4D97-AF65-F5344CB8AC3E}">
        <p14:creationId xmlns:p14="http://schemas.microsoft.com/office/powerpoint/2010/main" xmlns="" val="11271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3"/>
          <p:cNvSpPr>
            <a:spLocks noGrp="1"/>
          </p:cNvSpPr>
          <p:nvPr>
            <p:ph idx="1"/>
          </p:nvPr>
        </p:nvSpPr>
        <p:spPr>
          <a:xfrm>
            <a:off x="228600" y="533400"/>
            <a:ext cx="873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“</a:t>
            </a:r>
            <a:r>
              <a:rPr lang="en-US" altLang="zh-CN" sz="1800" b="1" dirty="0">
                <a:solidFill>
                  <a:srgbClr val="C00000"/>
                </a:solidFill>
                <a:ea typeface="黑体" panose="02010609060101010101" pitchFamily="49" charset="-122"/>
              </a:rPr>
              <a:t>Applied </a:t>
            </a:r>
            <a:r>
              <a:rPr lang="en-US" altLang="zh-CN" sz="1800" b="1" dirty="0" smtClean="0">
                <a:solidFill>
                  <a:srgbClr val="C00000"/>
                </a:solidFill>
                <a:ea typeface="黑体" panose="02010609060101010101" pitchFamily="49" charset="-122"/>
              </a:rPr>
              <a:t>High Temperature Superconductor Collaboration (AHTSC)</a:t>
            </a: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” was formed in Oct. 2016.  with &gt;13 related institutes &amp; companies and 50 scientists &amp; engineers to  advance HTS </a:t>
            </a:r>
            <a:r>
              <a:rPr lang="en-US" altLang="zh-CN" sz="1800" b="1" dirty="0">
                <a:solidFill>
                  <a:srgbClr val="7030A0"/>
                </a:solidFill>
                <a:ea typeface="黑体" panose="02010609060101010101" pitchFamily="49" charset="-122"/>
              </a:rPr>
              <a:t>R&amp;D and </a:t>
            </a: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Industrialization.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16806" y="4518535"/>
            <a:ext cx="4862557" cy="2225704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553804"/>
              </p:ext>
            </p:extLst>
          </p:nvPr>
        </p:nvGraphicFramePr>
        <p:xfrm>
          <a:off x="6904999" y="4518540"/>
          <a:ext cx="2170841" cy="2219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8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193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顾问委员会 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姓氏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拼音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排序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)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甘子钊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北京大学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李言荣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电子科技大学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林良真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中科院电工研究所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万元熙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中国科学技术大学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吴茂昆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台湾中研院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薛其坤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清华大学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张裕恒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中国科学技术大学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赵忠贤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中科院物理研究所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周廉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西北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有色院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4598969"/>
              </p:ext>
            </p:extLst>
          </p:nvPr>
        </p:nvGraphicFramePr>
        <p:xfrm>
          <a:off x="56888" y="4512952"/>
          <a:ext cx="1934282" cy="221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0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792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执行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委员会 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姓氏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拼音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排序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)</a:t>
                      </a:r>
                      <a:endParaRPr lang="zh-CN" alt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陈仙辉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中国科技大学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34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蔡传兵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上海大学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/</a:t>
                      </a:r>
                    </a:p>
                    <a:p>
                      <a:pPr algn="l" fontAlgn="ctr"/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创超导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15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李贻杰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上海交通大学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/</a:t>
                      </a:r>
                    </a:p>
                    <a:p>
                      <a:pPr algn="l" fontAlgn="ctr"/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超导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马衍伟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中科院电工研究所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王贻芳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中科院高能物理所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张平祥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西北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有色院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669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周兴江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中科院物理研究所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152400" y="1295400"/>
            <a:ext cx="886323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Goal</a:t>
            </a:r>
            <a:r>
              <a:rPr lang="zh-CN" altLang="en-US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：</a:t>
            </a:r>
            <a:endParaRPr lang="en-US" altLang="zh-CN" sz="2000" dirty="0" smtClean="0">
              <a:solidFill>
                <a:srgbClr val="002060"/>
              </a:solidFill>
              <a:ea typeface="黑体" panose="02010609060101010101" pitchFamily="49" charset="-122"/>
            </a:endParaRP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1) 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T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o increase the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J</a:t>
            </a:r>
            <a:r>
              <a:rPr lang="en-US" altLang="zh-CN" baseline="-25000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c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of IBS by 10 times, reduce the cost to 20 Rmb/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kAm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@ 12T &amp;   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    4.2K in 10 years, and realize the industrialization of the conductor;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2) To reduce the cost of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ReBCO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and Bi-2212 conductors to 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20 Rmb/</a:t>
            </a:r>
            <a:r>
              <a:rPr lang="en-US" altLang="zh-CN" dirty="0" err="1">
                <a:solidFill>
                  <a:srgbClr val="002060"/>
                </a:solidFill>
                <a:ea typeface="黑体" panose="02010609060101010101" pitchFamily="49" charset="-122"/>
              </a:rPr>
              <a:t>kAm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 @ 12T 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&amp;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    4.2K in 10 years;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3) Realization and Industrialization of iron-based SRF technology.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Working </a:t>
            </a: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groups</a:t>
            </a:r>
            <a:r>
              <a:rPr lang="zh-CN" altLang="en-US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：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1) Fundamental science investigation; 2) IBS conductor R&amp;D; 3)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ReBCO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conductor R&amp;D; 4) Bi2212 conductor R&amp;D; 5) performance evaluation; 6) Magnet and SRF technology</a:t>
            </a:r>
            <a:r>
              <a:rPr lang="en-US" altLang="zh-CN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Collaboration </a:t>
            </a: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meetings</a:t>
            </a:r>
            <a:r>
              <a:rPr lang="en-US" altLang="zh-CN" sz="2000" dirty="0">
                <a:solidFill>
                  <a:srgbClr val="002060"/>
                </a:solidFill>
                <a:ea typeface="黑体" panose="02010609060101010101" pitchFamily="49" charset="-122"/>
              </a:rPr>
              <a:t>: every 2~3 </a:t>
            </a:r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months.</a:t>
            </a:r>
            <a:endParaRPr lang="en-US" altLang="zh-CN" sz="16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62200" y="0"/>
            <a:ext cx="4218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  <a:latin typeface="+mj-lt"/>
                <a:ea typeface="宋体" pitchFamily="2" charset="-122"/>
                <a:cs typeface="Arial" panose="020B0604020202020204" pitchFamily="34" charset="0"/>
              </a:rPr>
              <a:t>Collaboration on HTS</a:t>
            </a:r>
            <a:endParaRPr lang="en-US" altLang="zh-CN" sz="3600" b="1" dirty="0">
              <a:solidFill>
                <a:srgbClr val="0000FF"/>
              </a:solidFill>
              <a:latin typeface="+mj-lt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August 12, 2017</a:t>
            </a: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724400" y="4114800"/>
            <a:ext cx="429393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Funded by CAS, more expected from MOST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7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Funding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500595" cy="28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442000" cy="324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33400" y="1524000"/>
            <a:ext cx="3921998" cy="1100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</a:rPr>
              <a:t>HEP seed money </a:t>
            </a:r>
          </a:p>
          <a:p>
            <a:pPr lvl="1" algn="ctr">
              <a:spcBef>
                <a:spcPts val="1200"/>
              </a:spcBef>
            </a:pPr>
            <a:r>
              <a:rPr lang="en-US" altLang="zh-CN" sz="2000" b="1" dirty="0" smtClean="0">
                <a:solidFill>
                  <a:srgbClr val="0000CC"/>
                </a:solidFill>
              </a:rPr>
              <a:t>11 M RMB/3 years (2015-2017</a:t>
            </a:r>
            <a:r>
              <a:rPr lang="en-US" altLang="zh-CN" b="1" dirty="0" smtClean="0">
                <a:solidFill>
                  <a:srgbClr val="0070C0"/>
                </a:solidFill>
              </a:rPr>
              <a:t>) 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114800"/>
            <a:ext cx="4648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00CC"/>
                </a:solidFill>
              </a:rPr>
              <a:t>~60M RMB    </a:t>
            </a:r>
            <a:r>
              <a:rPr lang="en-US" altLang="zh-CN" b="1" dirty="0" smtClean="0">
                <a:solidFill>
                  <a:srgbClr val="7030A0"/>
                </a:solidFill>
              </a:rPr>
              <a:t>CAS-Beijing fund, talent program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00CC"/>
                </a:solidFill>
              </a:rPr>
              <a:t>~500M RMB  </a:t>
            </a:r>
            <a:r>
              <a:rPr lang="en-US" altLang="zh-CN" b="1" dirty="0" smtClean="0">
                <a:solidFill>
                  <a:srgbClr val="7030A0"/>
                </a:solidFill>
              </a:rPr>
              <a:t>Beijing fund (light source)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137160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FY 2016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5257800"/>
            <a:ext cx="464820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year 2017 funding request (45M) to MOST and other agencies under preparation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6096000"/>
            <a:ext cx="5261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funding needs for carrying out CEPC design and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R&amp;D should be fully met by end of 2018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Site Exploration</a:t>
            </a:r>
          </a:p>
        </p:txBody>
      </p:sp>
      <p:sp>
        <p:nvSpPr>
          <p:cNvPr id="6" name="副标题 4"/>
          <p:cNvSpPr>
            <a:spLocks noGrp="1"/>
          </p:cNvSpPr>
          <p:nvPr>
            <p:ph type="subTitle" idx="1"/>
          </p:nvPr>
        </p:nvSpPr>
        <p:spPr>
          <a:xfrm>
            <a:off x="338773" y="4575175"/>
            <a:ext cx="6400800" cy="1752600"/>
          </a:xfrm>
        </p:spPr>
        <p:txBody>
          <a:bodyPr anchor="t">
            <a:normAutofit fontScale="97500" lnSpcReduction="10000"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1)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QingHuangDao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Hebei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preCDR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Huangling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Shaanxi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2017.1 signed contract to exp.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3)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Guangdong, 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August, 2016)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4625" y="1211263"/>
            <a:ext cx="2395538" cy="153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0338" y="2924175"/>
            <a:ext cx="2439987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5" descr="32YZYHB20126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63" y="4886325"/>
            <a:ext cx="2436812" cy="1624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" descr="Chin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675" y="1360488"/>
            <a:ext cx="3149600" cy="26543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箭头连接符 2"/>
          <p:cNvCxnSpPr/>
          <p:nvPr/>
        </p:nvCxnSpPr>
        <p:spPr>
          <a:xfrm flipV="1">
            <a:off x="4311650" y="2133600"/>
            <a:ext cx="2092325" cy="22225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2" name="直接箭头连接符 3"/>
          <p:cNvCxnSpPr/>
          <p:nvPr/>
        </p:nvCxnSpPr>
        <p:spPr>
          <a:xfrm>
            <a:off x="3795713" y="2892425"/>
            <a:ext cx="2587625" cy="7667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3" name="直接箭头连接符 4"/>
          <p:cNvCxnSpPr/>
          <p:nvPr/>
        </p:nvCxnSpPr>
        <p:spPr>
          <a:xfrm>
            <a:off x="4173538" y="3690938"/>
            <a:ext cx="2303462" cy="214630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International Advisory Committee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72000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066800"/>
            <a:ext cx="4775200" cy="198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834529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33400" y="3505200"/>
            <a:ext cx="8229600" cy="914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174" y="2927497"/>
            <a:ext cx="3990975" cy="266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3600" y="35052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50"/>
                </a:solidFill>
              </a:rPr>
              <a:t>e</a:t>
            </a:r>
            <a:r>
              <a:rPr lang="en-US" altLang="zh-CN" b="1" baseline="30000" dirty="0" err="1" smtClean="0">
                <a:solidFill>
                  <a:srgbClr val="00B050"/>
                </a:solidFill>
              </a:rPr>
              <a:t>+</a:t>
            </a:r>
            <a:r>
              <a:rPr lang="en-US" altLang="zh-CN" b="1" dirty="0" err="1" smtClean="0">
                <a:solidFill>
                  <a:srgbClr val="00B050"/>
                </a:solidFill>
              </a:rPr>
              <a:t>e</a:t>
            </a:r>
            <a:r>
              <a:rPr lang="en-US" altLang="zh-CN" b="1" baseline="30000" dirty="0" smtClean="0">
                <a:solidFill>
                  <a:srgbClr val="00B050"/>
                </a:solidFill>
              </a:rPr>
              <a:t>-</a:t>
            </a:r>
            <a:r>
              <a:rPr lang="en-US" altLang="zh-CN" b="1" dirty="0" smtClean="0">
                <a:solidFill>
                  <a:srgbClr val="00B050"/>
                </a:solidFill>
              </a:rPr>
              <a:t> </a:t>
            </a:r>
            <a:r>
              <a:rPr lang="en-US" altLang="zh-CN" b="1" dirty="0" smtClean="0">
                <a:solidFill>
                  <a:srgbClr val="00B050"/>
                </a:solidFill>
                <a:sym typeface="Symbol"/>
              </a:rPr>
              <a:t> ZH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8925" y="5334000"/>
            <a:ext cx="3943391" cy="36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6200" y="5638800"/>
            <a:ext cx="92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E</a:t>
            </a:r>
            <a:r>
              <a:rPr lang="en-US" altLang="zh-CN" sz="1600" baseline="-25000" dirty="0" err="1" smtClean="0"/>
              <a:t>cm</a:t>
            </a:r>
            <a:r>
              <a:rPr lang="en-US" altLang="zh-CN" sz="1600" dirty="0" smtClean="0"/>
              <a:t>(</a:t>
            </a:r>
            <a:r>
              <a:rPr lang="en-US" altLang="zh-CN" sz="1600" dirty="0" err="1" smtClean="0"/>
              <a:t>GeV</a:t>
            </a:r>
            <a:r>
              <a:rPr lang="en-US" altLang="zh-CN" sz="1600" dirty="0" smtClean="0"/>
              <a:t>)</a:t>
            </a:r>
            <a:endParaRPr lang="zh-CN" altLang="en-US" sz="1600" dirty="0"/>
          </a:p>
        </p:txBody>
      </p:sp>
      <p:grpSp>
        <p:nvGrpSpPr>
          <p:cNvPr id="5" name="组合 14"/>
          <p:cNvGrpSpPr/>
          <p:nvPr/>
        </p:nvGrpSpPr>
        <p:grpSpPr>
          <a:xfrm>
            <a:off x="533400" y="3733800"/>
            <a:ext cx="4622774" cy="1725037"/>
            <a:chOff x="1055688" y="1736725"/>
            <a:chExt cx="7346950" cy="3033635"/>
          </a:xfrm>
        </p:grpSpPr>
        <p:sp>
          <p:nvSpPr>
            <p:cNvPr id="16" name="任意多边形 15"/>
            <p:cNvSpPr/>
            <p:nvPr/>
          </p:nvSpPr>
          <p:spPr bwMode="auto">
            <a:xfrm>
              <a:off x="7426325" y="2665413"/>
              <a:ext cx="566738" cy="315912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1084263" y="2613025"/>
              <a:ext cx="636587" cy="371475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TextBox 76"/>
            <p:cNvSpPr txBox="1">
              <a:spLocks noChangeArrowheads="1"/>
            </p:cNvSpPr>
            <p:nvPr/>
          </p:nvSpPr>
          <p:spPr bwMode="auto">
            <a:xfrm>
              <a:off x="1461243" y="2743245"/>
              <a:ext cx="446008" cy="25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BTC</a:t>
              </a:r>
              <a:endParaRPr kumimoji="0" lang="zh-CN" altLang="en-US" sz="1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19" name="右箭头 18"/>
            <p:cNvSpPr/>
            <p:nvPr/>
          </p:nvSpPr>
          <p:spPr bwMode="auto">
            <a:xfrm rot="20678478">
              <a:off x="1317625" y="2687638"/>
              <a:ext cx="79375" cy="57150"/>
            </a:xfrm>
            <a:prstGeom prst="rightArrow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4389227" y="2190297"/>
              <a:ext cx="905110" cy="4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IP1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4501463" y="4283232"/>
              <a:ext cx="913978" cy="4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IP2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3464415" y="2113772"/>
              <a:ext cx="576329" cy="27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e+</a:t>
              </a: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5298472" y="2113772"/>
              <a:ext cx="576330" cy="27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e-</a:t>
              </a: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4" name="TextBox 25"/>
            <p:cNvSpPr txBox="1">
              <a:spLocks noChangeArrowheads="1"/>
            </p:cNvSpPr>
            <p:nvPr/>
          </p:nvSpPr>
          <p:spPr bwMode="auto">
            <a:xfrm>
              <a:off x="6626412" y="2618997"/>
              <a:ext cx="883797" cy="43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e+ e- Linac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 (240m)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5" name="TextBox 15"/>
            <p:cNvSpPr txBox="1">
              <a:spLocks noChangeArrowheads="1"/>
            </p:cNvSpPr>
            <p:nvPr/>
          </p:nvSpPr>
          <p:spPr bwMode="auto">
            <a:xfrm>
              <a:off x="6796870" y="2102988"/>
              <a:ext cx="439595" cy="2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LTB</a:t>
              </a:r>
              <a:endParaRPr kumimoji="0" lang="zh-CN" altLang="en-US" sz="9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1055688" y="2097088"/>
              <a:ext cx="6921500" cy="2519362"/>
            </a:xfrm>
            <a:prstGeom prst="ellipse">
              <a:avLst/>
            </a:prstGeom>
            <a:noFill/>
            <a:ln w="57150" cap="flat" cmpd="sng" algn="ctr">
              <a:solidFill>
                <a:srgbClr val="CC00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右箭头 26"/>
            <p:cNvSpPr/>
            <p:nvPr/>
          </p:nvSpPr>
          <p:spPr bwMode="auto">
            <a:xfrm rot="21289895">
              <a:off x="3587750" y="2081213"/>
              <a:ext cx="187325" cy="127000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右箭头 27"/>
            <p:cNvSpPr/>
            <p:nvPr/>
          </p:nvSpPr>
          <p:spPr bwMode="auto">
            <a:xfrm rot="14382723">
              <a:off x="6688932" y="2112169"/>
              <a:ext cx="82550" cy="65087"/>
            </a:xfrm>
            <a:prstGeom prst="rightArrow">
              <a:avLst/>
            </a:prstGeom>
            <a:solidFill>
              <a:srgbClr val="00B0F0"/>
            </a:solidFill>
            <a:ln w="63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右箭头 28"/>
            <p:cNvSpPr/>
            <p:nvPr/>
          </p:nvSpPr>
          <p:spPr bwMode="auto">
            <a:xfrm rot="12476930">
              <a:off x="7815263" y="2746375"/>
              <a:ext cx="130175" cy="46038"/>
            </a:xfrm>
            <a:prstGeom prst="rightArrow">
              <a:avLst/>
            </a:prstGeom>
            <a:solidFill>
              <a:srgbClr val="00B0F0"/>
            </a:solidFill>
            <a:ln w="63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TextBox 48"/>
            <p:cNvSpPr txBox="1">
              <a:spLocks noChangeArrowheads="1"/>
            </p:cNvSpPr>
            <p:nvPr/>
          </p:nvSpPr>
          <p:spPr bwMode="auto">
            <a:xfrm rot="411638">
              <a:off x="2431545" y="4197468"/>
              <a:ext cx="1994065" cy="27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CEPC Collider Ring(50Km)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1" name="TextBox 50"/>
            <p:cNvSpPr txBox="1">
              <a:spLocks noChangeArrowheads="1"/>
            </p:cNvSpPr>
            <p:nvPr/>
          </p:nvSpPr>
          <p:spPr bwMode="auto">
            <a:xfrm rot="336818">
              <a:off x="2831229" y="3871419"/>
              <a:ext cx="1194698" cy="27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Booster(50Km)</a:t>
              </a: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" name="TextBox 61"/>
            <p:cNvSpPr txBox="1">
              <a:spLocks noChangeArrowheads="1"/>
            </p:cNvSpPr>
            <p:nvPr/>
          </p:nvSpPr>
          <p:spPr bwMode="auto">
            <a:xfrm>
              <a:off x="7956630" y="2565146"/>
              <a:ext cx="446008" cy="25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BTC</a:t>
              </a:r>
              <a:endParaRPr kumimoji="0" lang="zh-CN" altLang="en-US" sz="10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 bwMode="auto">
            <a:xfrm flipV="1">
              <a:off x="6559550" y="2566988"/>
              <a:ext cx="144463" cy="17621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lumMod val="10000"/>
                </a:srgbClr>
              </a:solidFill>
              <a:prstDash val="solid"/>
            </a:ln>
            <a:effectLst/>
          </p:spPr>
        </p:cxnSp>
        <p:sp>
          <p:nvSpPr>
            <p:cNvPr id="34" name="右箭头 33"/>
            <p:cNvSpPr/>
            <p:nvPr/>
          </p:nvSpPr>
          <p:spPr bwMode="auto">
            <a:xfrm rot="11153906">
              <a:off x="5346700" y="2079625"/>
              <a:ext cx="187325" cy="127000"/>
            </a:xfrm>
            <a:prstGeom prst="rightArrow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4494213" y="2033588"/>
              <a:ext cx="139700" cy="141287"/>
            </a:xfrm>
            <a:prstGeom prst="ellipse">
              <a:avLst/>
            </a:prstGeom>
            <a:solidFill>
              <a:srgbClr val="CC00FF"/>
            </a:solidFill>
            <a:ln w="25400" cap="flat" cmpd="sng" algn="ctr">
              <a:solidFill>
                <a:srgbClr val="CC00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4503738" y="4522788"/>
              <a:ext cx="139700" cy="139700"/>
            </a:xfrm>
            <a:prstGeom prst="ellipse">
              <a:avLst/>
            </a:prstGeom>
            <a:solidFill>
              <a:srgbClr val="CC00FF"/>
            </a:solidFill>
            <a:ln w="25400" cap="flat" cmpd="sng" algn="ctr">
              <a:solidFill>
                <a:srgbClr val="CC00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任意多边形 36"/>
            <p:cNvSpPr/>
            <p:nvPr/>
          </p:nvSpPr>
          <p:spPr bwMode="auto">
            <a:xfrm>
              <a:off x="6704013" y="2300288"/>
              <a:ext cx="801687" cy="261937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6470650" y="1960563"/>
              <a:ext cx="312738" cy="606425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右箭头 38"/>
            <p:cNvSpPr/>
            <p:nvPr/>
          </p:nvSpPr>
          <p:spPr bwMode="auto">
            <a:xfrm rot="21079377">
              <a:off x="7108825" y="2281238"/>
              <a:ext cx="82550" cy="63500"/>
            </a:xfrm>
            <a:prstGeom prst="rightArrow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1084263" y="1736725"/>
              <a:ext cx="6921500" cy="2525713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09600" y="914400"/>
            <a:ext cx="7599966" cy="1969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+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-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 Higgs (Z) factory</a:t>
            </a:r>
            <a:endParaRPr lang="en-US" altLang="zh-CN" b="1" dirty="0" smtClean="0">
              <a:solidFill>
                <a:srgbClr val="FF0000"/>
              </a:solidFill>
              <a:latin typeface="Cambria"/>
              <a:ea typeface="MS Mincho"/>
              <a:cs typeface="Times New Roman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baseline="-250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cm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  <a:sym typeface="Symbol"/>
              </a:rPr>
              <a:t>240GeV, 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luminosity ~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2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  <a:sym typeface="Symbol"/>
              </a:rPr>
              <a:t>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</a:rPr>
              <a:t>10</a:t>
            </a:r>
            <a:r>
              <a:rPr lang="en-US" altLang="zh-CN" baseline="30000" dirty="0">
                <a:solidFill>
                  <a:prstClr val="black"/>
                </a:solidFill>
                <a:latin typeface="宋体"/>
                <a:cs typeface="Times New Roman"/>
              </a:rPr>
              <a:t>34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cm</a:t>
            </a:r>
            <a:r>
              <a:rPr lang="en-US" altLang="zh-CN" baseline="30000" dirty="0" smtClean="0">
                <a:solidFill>
                  <a:prstClr val="black"/>
                </a:solidFill>
                <a:latin typeface="宋体"/>
                <a:cs typeface="Times New Roman"/>
              </a:rPr>
              <a:t>-2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s</a:t>
            </a:r>
            <a:r>
              <a:rPr lang="en-US" altLang="zh-CN" baseline="30000" dirty="0" smtClean="0">
                <a:solidFill>
                  <a:prstClr val="black"/>
                </a:solidFill>
                <a:latin typeface="宋体"/>
                <a:cs typeface="Times New Roman"/>
              </a:rPr>
              <a:t>-1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, </a:t>
            </a:r>
            <a:r>
              <a:rPr lang="zh-CN" altLang="en-US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2IP</a:t>
            </a:r>
            <a:r>
              <a:rPr lang="zh-CN" altLang="en-US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，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1M H in 10 years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at the Z-pole 10</a:t>
            </a:r>
            <a:r>
              <a:rPr lang="en-US" altLang="zh-CN" baseline="300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10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Z bosons/yr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b="1" dirty="0" smtClean="0">
                <a:solidFill>
                  <a:srgbClr val="7030A0"/>
                </a:solidFill>
                <a:latin typeface="Cambria"/>
                <a:ea typeface="MS Mincho"/>
                <a:cs typeface="Times New Roman"/>
              </a:rPr>
              <a:t>Precision measurement of the Higgs boson (and the Z boson)</a:t>
            </a:r>
            <a:endParaRPr lang="en-US" altLang="zh-CN" dirty="0" smtClean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Upgradable to pp collision with E</a:t>
            </a:r>
            <a:r>
              <a:rPr lang="en-US" altLang="zh-CN" b="1" baseline="-25000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cm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  <a:sym typeface="Symbol"/>
              </a:rPr>
              <a:t>  50-100 TeV 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 (</a:t>
            </a:r>
            <a:r>
              <a:rPr lang="en-US" altLang="zh-CN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with ep, HI options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sz="2000" b="1" dirty="0" smtClean="0">
                <a:solidFill>
                  <a:srgbClr val="7030A0"/>
                </a:solidFill>
                <a:latin typeface="Cambria"/>
                <a:ea typeface="MS Mincho"/>
                <a:cs typeface="Times New Roman"/>
              </a:rPr>
              <a:t>A discovery machine for BSM new physics</a:t>
            </a:r>
            <a:endParaRPr lang="en-US" altLang="zh-CN" dirty="0" smtClean="0">
              <a:solidFill>
                <a:srgbClr val="7030A0"/>
              </a:solidFill>
              <a:latin typeface="Cambria"/>
              <a:ea typeface="MS Mincho"/>
              <a:cs typeface="Times New Roman"/>
              <a:sym typeface="Symbol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33400" y="5486400"/>
            <a:ext cx="8458200" cy="94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BEPCII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will likely complete its mission ~2020s;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CEPC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possible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accelerator based particle physics program in China after BII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96378" y="1143000"/>
            <a:ext cx="114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Higgs precision</a:t>
            </a:r>
          </a:p>
          <a:p>
            <a:r>
              <a:rPr lang="en-US" altLang="zh-CN" sz="1200" b="1" dirty="0" smtClean="0">
                <a:solidFill>
                  <a:srgbClr val="FF0000"/>
                </a:solidFill>
              </a:rPr>
              <a:t>1% or better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4" name="Rectangle 3"/>
          <p:cNvSpPr/>
          <p:nvPr/>
        </p:nvSpPr>
        <p:spPr>
          <a:xfrm>
            <a:off x="0" y="0"/>
            <a:ext cx="9144000" cy="96180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Reminder about the CEPC-SppC</a:t>
            </a:r>
          </a:p>
        </p:txBody>
      </p:sp>
    </p:spTree>
    <p:extLst>
      <p:ext uri="{BB962C8B-B14F-4D97-AF65-F5344CB8AC3E}">
        <p14:creationId xmlns:p14="http://schemas.microsoft.com/office/powerpoint/2010/main" xmlns="" val="32608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International Collaboration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990600"/>
            <a:ext cx="3200400" cy="12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737270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7467599" cy="131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876800"/>
            <a:ext cx="7289800" cy="36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181600"/>
            <a:ext cx="6934200" cy="5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3000" y="5943600"/>
            <a:ext cx="676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zh-CN" altLang="en-US" b="1" dirty="0" smtClean="0">
                <a:solidFill>
                  <a:srgbClr val="7030A0"/>
                </a:solidFill>
              </a:rPr>
              <a:t> </a:t>
            </a:r>
            <a:r>
              <a:rPr lang="en-US" altLang="zh-CN" b="1" dirty="0" smtClean="0">
                <a:solidFill>
                  <a:srgbClr val="7030A0"/>
                </a:solidFill>
              </a:rPr>
              <a:t>MOU</a:t>
            </a:r>
            <a:r>
              <a:rPr lang="zh-CN" altLang="en-US" b="1" dirty="0" smtClean="0">
                <a:solidFill>
                  <a:srgbClr val="7030A0"/>
                </a:solidFill>
              </a:rPr>
              <a:t>， </a:t>
            </a:r>
            <a:r>
              <a:rPr lang="en-US" altLang="zh-CN" b="1" dirty="0" smtClean="0">
                <a:solidFill>
                  <a:srgbClr val="7030A0"/>
                </a:solidFill>
              </a:rPr>
              <a:t>joint research</a:t>
            </a:r>
            <a:r>
              <a:rPr lang="zh-CN" altLang="en-US" b="1" dirty="0" smtClean="0">
                <a:solidFill>
                  <a:srgbClr val="7030A0"/>
                </a:solidFill>
              </a:rPr>
              <a:t>，</a:t>
            </a:r>
            <a:r>
              <a:rPr lang="en-US" altLang="zh-CN" b="1" dirty="0" smtClean="0">
                <a:solidFill>
                  <a:srgbClr val="7030A0"/>
                </a:solidFill>
              </a:rPr>
              <a:t>establish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collab</a:t>
            </a:r>
            <a:r>
              <a:rPr lang="en-US" altLang="zh-CN" b="1" dirty="0" smtClean="0">
                <a:solidFill>
                  <a:srgbClr val="7030A0"/>
                </a:solidFill>
              </a:rPr>
              <a:t>. with ILC-TPC, HL-LHC</a:t>
            </a:r>
            <a:r>
              <a:rPr lang="zh-CN" altLang="en-US" b="1" dirty="0" smtClean="0">
                <a:solidFill>
                  <a:srgbClr val="7030A0"/>
                </a:solidFill>
              </a:rPr>
              <a:t>， </a:t>
            </a:r>
            <a:r>
              <a:rPr lang="en-US" altLang="zh-CN" b="1" dirty="0" smtClean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14" name="矩形 13"/>
          <p:cNvSpPr/>
          <p:nvPr/>
        </p:nvSpPr>
        <p:spPr>
          <a:xfrm>
            <a:off x="1143000" y="4876800"/>
            <a:ext cx="7086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August 12, 2017</a:t>
            </a:r>
            <a:endParaRPr lang="zh-CN" altLang="en-US"/>
          </a:p>
        </p:txBody>
      </p:sp>
      <p:pic>
        <p:nvPicPr>
          <p:cNvPr id="1026" name="Picture 2" descr="C:\Users\apple\Desktop\CAS\IHEP\HiggsFactory\CEPC-SPPC\CEPCWorkshop-Nov2017\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6672"/>
            <a:ext cx="4719076" cy="63813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6180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International Workshop on CEPC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132856"/>
            <a:ext cx="2880276" cy="24468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a major workshop on CEPC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global collaboration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examines R&amp;D status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CDR – draft chapters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- a major push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CEPC organization update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013176"/>
            <a:ext cx="338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Please come to this workshop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China Enterprise Consortium Promoting CEPC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371600" y="2590800"/>
          <a:ext cx="2942167" cy="4064000"/>
        </p:xfrm>
        <a:graphic>
          <a:graphicData uri="http://schemas.openxmlformats.org/drawingml/2006/table">
            <a:tbl>
              <a:tblPr/>
              <a:tblGrid>
                <a:gridCol w="287867"/>
                <a:gridCol w="203200"/>
                <a:gridCol w="203200"/>
                <a:gridCol w="990600"/>
                <a:gridCol w="651933"/>
                <a:gridCol w="605367"/>
              </a:tblGrid>
              <a:tr h="12700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系统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负责人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序号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公司名称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所在地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企业类型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功率源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周祖圣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昆山国力电子科技股份有限公司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江苏昆山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股份制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合肥雷科电子科技有限公司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安徽合肥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成都凯腾四方数字广播电视 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中国四川成都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湖北汉光科技股份有限公司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湖北省孝感市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股份制企业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北京北广科技股份有限公司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顺义区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其他股份有限公司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超导磁铁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徐庆金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上海上创超导科技有限公司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民营企业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7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上海超导科技股份有限公司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8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2" action="ppaction://hlinkfile"/>
                        </a:rPr>
                        <a:t>无锡统力电工股份有限公司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无锡市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9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西部超导材料科技股份有限公司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西安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国有控股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10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无锡友方电工股份有限公司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无锡市锡山区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股份有限公司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低温系统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李少鹏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11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合肥聚能电物理高技术开发有限公司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合肥市蜀山区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12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安徽万瑞冷电科技有限公司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安徽合肥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国有控股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13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无锡市创新低温环模设备科技有限公司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江苏省无锡市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14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3" action="ppaction://hlinkfile"/>
                        </a:rPr>
                        <a:t>中船重工鹏力（南京）超低温技术有限公司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江苏省南京市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15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北京中科富海低温科技有限公司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北京市海淀区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混合所有制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真空系统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董海义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16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上海三井真空设备有限公司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上海市青浦区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合肥聚能电物理高技术开发有限公司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合肥市蜀山区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17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4" action="ppaction://hlinkfile"/>
                        </a:rPr>
                        <a:t>合肥科烨电物理设备制造有限公司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18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沈阳慧宇真空技术有限公司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辽宁省沈阳市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私营有限责任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19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5" action="ppaction://hlinkfile"/>
                        </a:rPr>
                        <a:t>希泰焊接波纹管（辽宁）有限公司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辽宁营口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合资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微波系统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张敬如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20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湖北汉光设备股份有限公司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湖北省孝感市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股份制企业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21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6" action="ppaction://hlinkfile"/>
                        </a:rPr>
                        <a:t>北京高能锐新科技有限责任公司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其他有限责任公司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上海三井真空设备有限公司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上海市青浦区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22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北京鼎荣达科技有限公司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私企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23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上海西曼工程技术服务公司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代理商、贸易及工程技术服务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24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7" action="ppaction://hlinkfile"/>
                        </a:rPr>
                        <a:t>惠州市华仑机电有限公司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广东省 惠州市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股份制企业　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磁铁系统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康文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25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上海克林技术开发有限公司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上海市奉贤区海龙路</a:t>
                      </a:r>
                      <a:r>
                        <a:rPr lang="en-US" altLang="zh-CN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685</a:t>
                      </a:r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号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26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上海原子核研究所实验工厂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事业单位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27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上海缘磁机电科技有限公司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合肥聚能电物理高技术开发有限公司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合肥市蜀山区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6" action="ppaction://hlinkfile"/>
                        </a:rPr>
                        <a:t>北京高能锐新科技有限责任公司</a:t>
                      </a:r>
                      <a:endParaRPr lang="zh-CN" altLang="en-US" sz="4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4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其他有限责任公司</a:t>
                      </a:r>
                    </a:p>
                  </a:txBody>
                  <a:tcPr marL="2117" marR="2117" marT="21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876800" y="1066800"/>
          <a:ext cx="3886199" cy="5496928"/>
        </p:xfrm>
        <a:graphic>
          <a:graphicData uri="http://schemas.openxmlformats.org/drawingml/2006/table">
            <a:tbl>
              <a:tblPr/>
              <a:tblGrid>
                <a:gridCol w="380234"/>
                <a:gridCol w="268399"/>
                <a:gridCol w="268399"/>
                <a:gridCol w="1308447"/>
                <a:gridCol w="861114"/>
                <a:gridCol w="799606"/>
              </a:tblGrid>
              <a:tr h="110412"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电源系统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陈斌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28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8" action="ppaction://hlinkfile"/>
                        </a:rPr>
                        <a:t>艾德克斯电子（南京）有限公司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29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北京博兴科源电子技术有限公司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30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天水电气传动研究所有限责任公司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甘肃省天水市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集体企业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31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西安爱科赛博电气股份有限公司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陕西省西安市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股份制企业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32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西安宏宇电气有限公司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陕西省西安市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8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机械系统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屈化民</a:t>
                      </a:r>
                      <a:b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王海静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6" action="ppaction://hlinkfile"/>
                        </a:rPr>
                        <a:t>北京高能锐新科技有限责任公司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其他有限责任公司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合肥聚能电物理高技术开发有限公司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合肥市蜀山区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4" action="ppaction://hlinkfile"/>
                        </a:rPr>
                        <a:t>合肥科烨电物理设备制造有限公司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合肥市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 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33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北京北方车辆集团有限公司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大型国有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7" action="ppaction://hlinkfile"/>
                        </a:rPr>
                        <a:t>惠州市华仑机电有限公司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广东省 惠州市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股份制企业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34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上海宝冶工程技术有限公司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上海市宝山区四元路</a:t>
                      </a:r>
                      <a:r>
                        <a:rPr lang="en-US" altLang="zh-CN" sz="5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168</a:t>
                      </a:r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号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35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南京晨光集团有限责任公司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央企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北京工研精机股份有限公司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北京、顺义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国有、央企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6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辐射防护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马忠剑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37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北京艾克塞斯科技发展有限责任公司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38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天津瑞隆辐射防护工程有限公司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天津市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生产制造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39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北京市射线应用研究中心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40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9" action="ppaction://hlinkfile"/>
                        </a:rPr>
                        <a:t>科雁方舟智能控制技术（北京）有限公司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北京海淀区清华东路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高新技术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41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天津市万木辐射防护工程有限公司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天津市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42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北京华威博实科技有限公司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亦庄经济技术开发区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束测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随艳峰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10" action="ppaction://hlinkfile"/>
                        </a:rPr>
                        <a:t>上海三井真空设备有限公司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上海市青浦区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43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浩德科仪（北京）科技有限公司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控制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李刚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44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长飞光纤光缆股份有限公司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湖北武汉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股份有限公司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基建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6" action="ppaction://hlinkfile"/>
                        </a:rPr>
                        <a:t>北京高能锐新科技有限责任公司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其他有限责任公司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7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超导高频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翟纪元、</a:t>
                      </a:r>
                      <a:b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沙鹏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6" action="ppaction://hlinkfile"/>
                        </a:rPr>
                        <a:t>北京高能锐新科技有限责任公司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其他有限责任公司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45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宁夏东方超导科技有限公司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宁夏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国有企业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46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中国航发北京航空材料研究院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47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北京晶纳科技有限公司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48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安徽华东光电技术研究所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安徽芜湖市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49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北京富斌盛世真空设备有限公司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私企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沈阳慧宇真空技术有限公司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辽宁省沈阳市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私营有限责任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磁体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朱应顺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无锡统力电工股份有限公司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江苏省无锡市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西部超导材料科技股份有限公司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西安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国有控股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10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准直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董岚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50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广州南方测绘科技股份有限公司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广州 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51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11" action="ppaction://hlinkfile"/>
                        </a:rPr>
                        <a:t> 苏州一光仪器有限公司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江苏省苏州市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52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中国科学院西安光学精密机械研究所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西安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科研事业单位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53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汉中远航精密机械制造有限公司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陕西省汉中市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54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北京普达迪泰科技有限公司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55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贵阳三荣精密工具有限公司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贵州贵阳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56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中国航空工业集团公司北京长城计量测试技术研究所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事业单位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57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中国科学院光电研究院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事业单位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7" action="ppaction://hlinkfile"/>
                        </a:rPr>
                        <a:t>惠州市华仑机电有限公司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广东省 惠州市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股份制企业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58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12" action="ppaction://hlinkfile"/>
                        </a:rPr>
                        <a:t>易思维（天津）科技有限公司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天津市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私营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探测器</a:t>
                      </a:r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欧阳群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59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rId13" action="ppaction://hlinkfile"/>
                        </a:rPr>
                        <a:t>成都飞机工业（集团）有限责任公司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四川省成都市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国有企业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60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河北航凌电路板有限公司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河北省黄骅市大麻沽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有限责任公司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重复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沈阳慧宇真空技术有限公司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辽宁省沈阳市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私营有限责任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rowSpan="4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探测器</a:t>
                      </a:r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胡涛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61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深圳市金百泽电子科技股份有限公司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深圳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62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北京天合精机科技有限公司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北京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制造业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63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天津市森特尔新技术有限公司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天津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>
                          <a:solidFill>
                            <a:schemeClr val="bg1"/>
                          </a:solidFill>
                          <a:latin typeface="宋体"/>
                        </a:rPr>
                        <a:t>民营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41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5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64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sng" strike="noStrike">
                          <a:solidFill>
                            <a:srgbClr val="0563C1"/>
                          </a:solidFill>
                          <a:latin typeface="宋体"/>
                          <a:hlinkClick r:id="" action="ppaction://hlinkfile"/>
                        </a:rPr>
                        <a:t>森特尔院士专家工作站核电子学与核探测技术产业创新战略联盟</a:t>
                      </a:r>
                      <a:endParaRPr lang="zh-CN" altLang="en-US" sz="500" b="0" i="0" u="sng" strike="noStrike">
                        <a:solidFill>
                          <a:srgbClr val="0563C1"/>
                        </a:solidFill>
                        <a:latin typeface="宋体"/>
                      </a:endParaRP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天津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b="0" i="0" u="none" strike="noStrike" dirty="0">
                          <a:solidFill>
                            <a:schemeClr val="bg1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382" marR="1382" marT="1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9906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0070C0"/>
                </a:solidFill>
              </a:rPr>
              <a:t>Enterprise Consortium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00CC"/>
                </a:solidFill>
              </a:rPr>
              <a:t>  </a:t>
            </a:r>
            <a:r>
              <a:rPr lang="en-US" altLang="zh-CN" b="1" dirty="0" smtClean="0">
                <a:solidFill>
                  <a:srgbClr val="7030A0"/>
                </a:solidFill>
              </a:rPr>
              <a:t>helps &amp; guides industry</a:t>
            </a:r>
            <a:r>
              <a:rPr lang="zh-CN" altLang="en-US" b="1" dirty="0" smtClean="0">
                <a:solidFill>
                  <a:srgbClr val="7030A0"/>
                </a:solidFill>
              </a:rPr>
              <a:t>； 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b="1" dirty="0" smtClean="0">
                <a:solidFill>
                  <a:srgbClr val="7030A0"/>
                </a:solidFill>
              </a:rPr>
              <a:t>  </a:t>
            </a:r>
            <a:r>
              <a:rPr lang="en-US" altLang="zh-CN" b="1" dirty="0" smtClean="0">
                <a:solidFill>
                  <a:srgbClr val="7030A0"/>
                </a:solidFill>
              </a:rPr>
              <a:t>win their support for CEPC</a:t>
            </a:r>
            <a:r>
              <a:rPr lang="zh-CN" altLang="en-US" b="1" dirty="0" smtClean="0">
                <a:solidFill>
                  <a:srgbClr val="7030A0"/>
                </a:solidFill>
              </a:rPr>
              <a:t>；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 enhance CEPC quality, reduce cost</a:t>
            </a:r>
            <a:r>
              <a:rPr lang="zh-CN" altLang="en-US" b="1" dirty="0" smtClean="0">
                <a:solidFill>
                  <a:srgbClr val="7030A0"/>
                </a:solidFill>
              </a:rPr>
              <a:t>；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7030A0"/>
                </a:solidFill>
              </a:rPr>
              <a:t>  ……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Outreach, PR and Communication</a:t>
            </a:r>
          </a:p>
        </p:txBody>
      </p:sp>
      <p:sp>
        <p:nvSpPr>
          <p:cNvPr id="5" name="矩形 4"/>
          <p:cNvSpPr/>
          <p:nvPr/>
        </p:nvSpPr>
        <p:spPr>
          <a:xfrm>
            <a:off x="1143000" y="1524000"/>
            <a:ext cx="7467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0099"/>
                </a:solidFill>
              </a:rPr>
              <a:t>Colloqiuia</a:t>
            </a:r>
            <a:r>
              <a:rPr lang="en-US" altLang="zh-CN" sz="2400" b="1" dirty="0" smtClean="0">
                <a:solidFill>
                  <a:srgbClr val="000099"/>
                </a:solidFill>
              </a:rPr>
              <a:t> and outreach in Chinese universities</a:t>
            </a:r>
          </a:p>
          <a:p>
            <a:pPr marL="457200" indent="-45720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	</a:t>
            </a: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</a:t>
            </a:r>
            <a:r>
              <a:rPr lang="zh-CN" altLang="en-US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北京大学，中国科大，浙江大学，中山大学，山东大学，武汉大学</a:t>
            </a:r>
            <a:endParaRPr lang="en-US" altLang="zh-CN" b="1" dirty="0" smtClean="0">
              <a:solidFill>
                <a:srgbClr val="7030A0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</a:pP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    </a:t>
            </a:r>
            <a:r>
              <a:rPr lang="zh-CN" altLang="en-US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国科大，华中师大，清华，交大，南大， 复旦，</a:t>
            </a: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…</a:t>
            </a:r>
            <a:endParaRPr lang="en-US" altLang="zh-CN" sz="2400" b="1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Fragrant Hill Meeting on CEPC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social media&amp; news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CEPC Web revamp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……</a:t>
            </a:r>
          </a:p>
          <a:p>
            <a:pPr lvl="1" indent="-457200">
              <a:spcBef>
                <a:spcPts val="1200"/>
              </a:spcBef>
              <a:buFont typeface="Wingdings" pitchFamily="2" charset="2"/>
              <a:buChar char="Ø"/>
            </a:pPr>
            <a:endParaRPr lang="en-US" altLang="zh-CN" sz="2400" b="1" dirty="0" smtClean="0">
              <a:solidFill>
                <a:srgbClr val="2E9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Fragrant Hill Meeting on CEPC</a:t>
            </a:r>
            <a:br>
              <a:rPr lang="en-US" altLang="zh-CN" sz="2800" b="1" dirty="0" smtClean="0">
                <a:solidFill>
                  <a:srgbClr val="FF0000"/>
                </a:solidFill>
              </a:rPr>
            </a:br>
            <a:r>
              <a:rPr lang="zh-CN" altLang="en-US" sz="2800" b="1" dirty="0" smtClean="0">
                <a:solidFill>
                  <a:srgbClr val="0000FF"/>
                </a:solidFill>
              </a:rPr>
              <a:t>香山科学会议 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zh-CN" altLang="en-US" sz="2400" b="1" dirty="0">
                <a:solidFill>
                  <a:srgbClr val="C00000"/>
                </a:solidFill>
              </a:rPr>
              <a:t>高能环形正负电子对撞机</a:t>
            </a:r>
            <a:r>
              <a:rPr lang="en-US" altLang="zh-CN" sz="2400" b="1" dirty="0">
                <a:solidFill>
                  <a:srgbClr val="C00000"/>
                </a:solidFill>
              </a:rPr>
              <a:t>-</a:t>
            </a:r>
            <a:r>
              <a:rPr lang="zh-CN" altLang="en-US" sz="2400" b="1" dirty="0">
                <a:solidFill>
                  <a:srgbClr val="C00000"/>
                </a:solidFill>
              </a:rPr>
              <a:t>中国发起的大型国际科学实验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2209800"/>
            <a:ext cx="41148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dirty="0" smtClean="0">
                <a:solidFill>
                  <a:srgbClr val="00B050"/>
                </a:solidFill>
                <a:ea typeface="黑体"/>
                <a:cs typeface="Times New Roman"/>
              </a:rPr>
              <a:t>October 18-19, 2016</a:t>
            </a:r>
            <a:endParaRPr lang="en-US" altLang="zh-CN" dirty="0" smtClean="0">
              <a:ea typeface="黑体"/>
              <a:cs typeface="Times New Roma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600" y="2819400"/>
            <a:ext cx="48768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7030A0"/>
                </a:solidFill>
                <a:ea typeface="黑体"/>
                <a:cs typeface="Times New Roman"/>
              </a:rPr>
              <a:t>会议主题</a:t>
            </a:r>
            <a:r>
              <a:rPr lang="zh-CN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：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Meeting Theme: CEPC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高能环形正负电子对撞机</a:t>
            </a:r>
            <a:r>
              <a:rPr lang="en-US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-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中国发起的大型国际科学实验</a:t>
            </a:r>
            <a:endParaRPr lang="zh-CN" altLang="zh-CN" sz="1050" b="1" kern="100" dirty="0">
              <a:solidFill>
                <a:srgbClr val="00206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 </a:t>
            </a:r>
            <a:endParaRPr lang="zh-CN" altLang="zh-CN" sz="1050" b="1" kern="100" dirty="0">
              <a:solidFill>
                <a:srgbClr val="00206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7030A0"/>
                </a:solidFill>
                <a:ea typeface="黑体"/>
                <a:cs typeface="Times New Roman"/>
              </a:rPr>
              <a:t>中心议题</a:t>
            </a:r>
            <a:r>
              <a:rPr lang="zh-CN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：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Focused Discussions 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科学意义、物理目标、发展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潜力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Science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预研究，和加速器、探测器、实验室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建设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CDR, R&amp;D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对社会发展的牵引作用和国际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合作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Impact and Intl. </a:t>
            </a:r>
            <a:r>
              <a:rPr lang="en-US" altLang="zh-CN" sz="1400" b="1" kern="100" dirty="0" err="1" smtClean="0">
                <a:solidFill>
                  <a:srgbClr val="7030A0"/>
                </a:solidFill>
                <a:ea typeface="仿宋_GB2312"/>
                <a:cs typeface="Times New Roman"/>
              </a:rPr>
              <a:t>Collab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.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r>
              <a:rPr lang="en-US" altLang="zh-CN" sz="1400" b="1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dirty="0">
                <a:solidFill>
                  <a:srgbClr val="002060"/>
                </a:solidFill>
                <a:ea typeface="仿宋_GB2312"/>
                <a:cs typeface="Times New Roman"/>
              </a:rPr>
              <a:t>方案，时间表和</a:t>
            </a:r>
            <a:r>
              <a:rPr lang="zh-CN" altLang="zh-CN" sz="1400" b="1" dirty="0" smtClean="0">
                <a:solidFill>
                  <a:srgbClr val="002060"/>
                </a:solidFill>
                <a:ea typeface="仿宋_GB2312"/>
                <a:cs typeface="Times New Roman"/>
              </a:rPr>
              <a:t>论证</a:t>
            </a:r>
            <a:r>
              <a:rPr lang="en-US" altLang="zh-CN" sz="1400" b="1" dirty="0" smtClean="0">
                <a:solidFill>
                  <a:srgbClr val="002060"/>
                </a:solidFill>
                <a:ea typeface="仿宋_GB2312"/>
                <a:cs typeface="Times New Roman"/>
              </a:rPr>
              <a:t>  </a:t>
            </a:r>
            <a:r>
              <a:rPr lang="en-US" altLang="zh-CN" sz="1400" b="1" dirty="0" smtClean="0">
                <a:solidFill>
                  <a:srgbClr val="7030A0"/>
                </a:solidFill>
                <a:ea typeface="仿宋_GB2312"/>
                <a:cs typeface="Times New Roman"/>
              </a:rPr>
              <a:t>Plan, Timetable, Approval Process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7200"/>
            <a:ext cx="7603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A forum to discuss and plan for major projects of national significance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150529" name="Picture 1" descr="C:\Users\apple\Desktop\photos\第572次香山科学会议照片\572pp(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133600"/>
            <a:ext cx="3862689" cy="2586038"/>
          </a:xfrm>
          <a:prstGeom prst="rect">
            <a:avLst/>
          </a:prstGeom>
          <a:noFill/>
        </p:spPr>
      </p:pic>
      <p:pic>
        <p:nvPicPr>
          <p:cNvPr id="150530" name="Picture 2" descr="C:\Users\apple\Desktop\photos\第572次香山科学会议照片\572pp(8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191000"/>
            <a:ext cx="3733800" cy="24997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" y="5791200"/>
            <a:ext cx="407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consensus on R&amp;D program, …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2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24880"/>
          </a:xfrm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大型环形</a:t>
            </a:r>
            <a:r>
              <a:rPr lang="zh-CN" altLang="en-US" b="1" dirty="0" smtClean="0">
                <a:solidFill>
                  <a:srgbClr val="C00000"/>
                </a:solidFill>
              </a:rPr>
              <a:t>正负电子对撞机</a:t>
            </a:r>
            <a:r>
              <a:rPr lang="en-US" altLang="zh-CN" b="1" dirty="0" smtClean="0">
                <a:solidFill>
                  <a:srgbClr val="C00000"/>
                </a:solidFill>
              </a:rPr>
              <a:t/>
            </a:r>
            <a:br>
              <a:rPr lang="en-US" altLang="zh-CN" b="1" dirty="0" smtClean="0">
                <a:solidFill>
                  <a:srgbClr val="C00000"/>
                </a:solidFill>
              </a:rPr>
            </a:b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139" y="838200"/>
            <a:ext cx="8784975" cy="5583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en-US" sz="2200" b="1" dirty="0" smtClean="0">
                <a:solidFill>
                  <a:srgbClr val="7030A0"/>
                </a:solidFill>
                <a:latin typeface="+mj-ea"/>
                <a:ea typeface="+mj-ea"/>
              </a:rPr>
              <a:t>中国物理协会高能物理分会达成共识</a:t>
            </a:r>
            <a:endParaRPr lang="en-US" altLang="zh-CN" sz="22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47800"/>
            <a:ext cx="4657725" cy="20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31" y="2805255"/>
            <a:ext cx="4876369" cy="35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381000" y="3248127"/>
            <a:ext cx="2895600" cy="232969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34974" y="3657600"/>
            <a:ext cx="4680426" cy="457200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867400" y="4345368"/>
            <a:ext cx="3048000" cy="232969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1" name="Picture 1" descr="C:\Users\apple\Desktop\CAS\presentations\香山会议\2016\W020160830598361634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0"/>
            <a:ext cx="3974770" cy="2209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95801" y="1295400"/>
            <a:ext cx="464820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HEP division of the Chinese Physical 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Society reached a consensus in August, 2016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that placed CEPC as the top priority accelerator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based program for the future and endorsed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CEPC design and R&amp;D</a:t>
            </a:r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78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228600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990600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CEPC CDR is progressing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Design + R&amp;D needs are largely met with various sources of funding and support; people are hard working on DRD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Build a stronger CEPC team w. intl.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collab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. &amp; participation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For the very long future, economic HTS magnet program is being explored in China with a carefully constructed consortium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Infrastructure, experience and engineering proficiency gained through current projects (light source, CSNS, etc.) helpful for the CEPC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Upon successfully completing the DRD program, we expect to make the case to the national government for building CEPC (~5 years from now)</a:t>
            </a:r>
          </a:p>
        </p:txBody>
      </p:sp>
    </p:spTree>
    <p:extLst>
      <p:ext uri="{BB962C8B-B14F-4D97-AF65-F5344CB8AC3E}">
        <p14:creationId xmlns:p14="http://schemas.microsoft.com/office/powerpoint/2010/main" xmlns="" val="15438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 txBox="1">
            <a:spLocks/>
          </p:cNvSpPr>
          <p:nvPr/>
        </p:nvSpPr>
        <p:spPr>
          <a:xfrm>
            <a:off x="404471" y="152400"/>
            <a:ext cx="8229600" cy="7254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000" b="1" dirty="0" smtClean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The CEPC Accelerator</a:t>
            </a:r>
            <a:endParaRPr lang="zh-CN" altLang="en-US" sz="2400" b="1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33400" y="838200"/>
            <a:ext cx="8215370" cy="1588"/>
          </a:xfrm>
          <a:prstGeom prst="line">
            <a:avLst/>
          </a:prstGeom>
          <a:noFill/>
          <a:ln w="19050" cap="flat" cmpd="sng" algn="ctr">
            <a:solidFill>
              <a:srgbClr val="AB4500"/>
            </a:solidFill>
            <a:prstDash val="solid"/>
            <a:bevel/>
          </a:ln>
          <a:effectLst/>
        </p:spPr>
      </p:cxn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组合 32"/>
          <p:cNvGrpSpPr/>
          <p:nvPr/>
        </p:nvGrpSpPr>
        <p:grpSpPr>
          <a:xfrm>
            <a:off x="228600" y="1524000"/>
            <a:ext cx="5257800" cy="3124200"/>
            <a:chOff x="902433" y="1386354"/>
            <a:chExt cx="8708317" cy="5174430"/>
          </a:xfrm>
        </p:grpSpPr>
        <p:sp>
          <p:nvSpPr>
            <p:cNvPr id="8" name="矩形 7"/>
            <p:cNvSpPr/>
            <p:nvPr/>
          </p:nvSpPr>
          <p:spPr>
            <a:xfrm>
              <a:off x="902433" y="2204864"/>
              <a:ext cx="2664296" cy="64807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/>
                <a:t>Linac</a:t>
              </a:r>
              <a:endParaRPr lang="zh-CN" altLang="en-US" sz="2800" dirty="0"/>
            </a:p>
          </p:txBody>
        </p:sp>
        <p:sp>
          <p:nvSpPr>
            <p:cNvPr id="9" name="同心圆 8"/>
            <p:cNvSpPr/>
            <p:nvPr/>
          </p:nvSpPr>
          <p:spPr>
            <a:xfrm>
              <a:off x="5220072" y="1386354"/>
              <a:ext cx="2520280" cy="2592288"/>
            </a:xfrm>
            <a:prstGeom prst="donut">
              <a:avLst>
                <a:gd name="adj" fmla="val 1320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同心圆 9"/>
            <p:cNvSpPr/>
            <p:nvPr/>
          </p:nvSpPr>
          <p:spPr>
            <a:xfrm>
              <a:off x="3174168" y="4220907"/>
              <a:ext cx="2405945" cy="2339877"/>
            </a:xfrm>
            <a:prstGeom prst="donut">
              <a:avLst>
                <a:gd name="adj" fmla="val 1320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8145" y="2420888"/>
              <a:ext cx="1512168" cy="49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+mn-lt"/>
                </a:rPr>
                <a:t>Booster</a:t>
              </a:r>
              <a:endParaRPr lang="zh-CN" altLang="en-US" sz="1600" b="1" dirty="0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02951" y="5102451"/>
              <a:ext cx="1486517" cy="849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+mn-lt"/>
                </a:rPr>
                <a:t>Collision ring</a:t>
              </a:r>
              <a:endParaRPr lang="zh-CN" altLang="en-US" sz="1600" b="1" dirty="0">
                <a:latin typeface="+mn-lt"/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3566729" y="2204864"/>
              <a:ext cx="1653343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右箭头 13"/>
            <p:cNvSpPr/>
            <p:nvPr/>
          </p:nvSpPr>
          <p:spPr>
            <a:xfrm>
              <a:off x="3566729" y="2682498"/>
              <a:ext cx="1653343" cy="216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66729" y="1772815"/>
              <a:ext cx="1626757" cy="49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00B050"/>
                  </a:solidFill>
                </a:rPr>
                <a:t>Electron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26583" y="2898522"/>
              <a:ext cx="1766905" cy="53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C00000"/>
                  </a:solidFill>
                </a:rPr>
                <a:t>Positron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07261" y="1607856"/>
              <a:ext cx="2145527" cy="53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6~10 GeV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右箭头 17"/>
            <p:cNvSpPr/>
            <p:nvPr/>
          </p:nvSpPr>
          <p:spPr>
            <a:xfrm rot="6136886">
              <a:off x="5041472" y="4922074"/>
              <a:ext cx="1653343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右箭头 18"/>
            <p:cNvSpPr/>
            <p:nvPr/>
          </p:nvSpPr>
          <p:spPr>
            <a:xfrm rot="9380224">
              <a:off x="3707400" y="3682175"/>
              <a:ext cx="1653343" cy="216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上箭头 19"/>
            <p:cNvSpPr/>
            <p:nvPr/>
          </p:nvSpPr>
          <p:spPr>
            <a:xfrm>
              <a:off x="8001339" y="2365172"/>
              <a:ext cx="576064" cy="1872208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7594525" y="1553404"/>
              <a:ext cx="2016225" cy="6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+mn-lt"/>
                </a:rPr>
                <a:t>Energy Ramp </a:t>
              </a:r>
            </a:p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+mn-lt"/>
                </a:rPr>
                <a:t>10 -&gt;120GeV</a:t>
              </a:r>
              <a:endParaRPr lang="zh-CN" altLang="en-US" sz="14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04800" y="1066800"/>
            <a:ext cx="492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CEPC </a:t>
            </a:r>
            <a:r>
              <a:rPr lang="en-US" altLang="zh-CN" b="1" dirty="0" err="1" smtClean="0">
                <a:solidFill>
                  <a:srgbClr val="7030A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preCDR</a:t>
            </a:r>
            <a:r>
              <a:rPr lang="en-US" altLang="zh-CN" b="1" dirty="0" smtClean="0">
                <a:solidFill>
                  <a:srgbClr val="7030A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Accelerator Baseline Design</a:t>
            </a:r>
            <a:endParaRPr lang="zh-CN" altLang="en-US" b="1" dirty="0">
              <a:solidFill>
                <a:srgbClr val="7030A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29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19" y="3733800"/>
            <a:ext cx="4736481" cy="28917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76800" y="3200400"/>
            <a:ext cx="418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CEPC Accelerator local double rings</a:t>
            </a:r>
            <a:endParaRPr lang="zh-CN" altLang="en-US" b="1" dirty="0">
              <a:solidFill>
                <a:srgbClr val="7030A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31" name="图片 30" descr="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5226" y="4267200"/>
            <a:ext cx="968774" cy="76200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 flipH="1">
            <a:off x="8077200" y="4343400"/>
            <a:ext cx="1066800" cy="5334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382000" y="4114800"/>
            <a:ext cx="533400" cy="9144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38800" y="1371600"/>
            <a:ext cx="3362524" cy="12311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b="1" dirty="0" smtClean="0">
                <a:solidFill>
                  <a:srgbClr val="C00000"/>
                </a:solidFill>
              </a:rPr>
              <a:t>Single ring</a:t>
            </a:r>
            <a:r>
              <a:rPr lang="en-US" altLang="zh-CN" b="1" dirty="0" smtClean="0"/>
              <a:t>: cheap, low </a:t>
            </a:r>
            <a:r>
              <a:rPr lang="en-US" altLang="zh-CN" b="1" dirty="0" err="1" smtClean="0"/>
              <a:t>lumi</a:t>
            </a:r>
            <a:r>
              <a:rPr lang="en-US" altLang="zh-CN" b="1" dirty="0" smtClean="0"/>
              <a:t>.</a:t>
            </a:r>
            <a:endParaRPr lang="en-US" altLang="zh-CN" b="1" dirty="0" smtClean="0">
              <a:solidFill>
                <a:srgbClr val="00B0F0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b="1" dirty="0" smtClean="0">
                <a:solidFill>
                  <a:srgbClr val="C00000"/>
                </a:solidFill>
              </a:rPr>
              <a:t>Double ring</a:t>
            </a:r>
            <a:r>
              <a:rPr lang="en-US" altLang="zh-CN" b="1" dirty="0" smtClean="0">
                <a:solidFill>
                  <a:srgbClr val="00B0F0"/>
                </a:solidFill>
              </a:rPr>
              <a:t>: </a:t>
            </a:r>
            <a:r>
              <a:rPr lang="en-US" altLang="zh-CN" b="1" dirty="0" smtClean="0"/>
              <a:t>expensive, high </a:t>
            </a:r>
            <a:r>
              <a:rPr lang="en-US" altLang="zh-CN" b="1" dirty="0" err="1" smtClean="0"/>
              <a:t>lumi</a:t>
            </a:r>
            <a:endParaRPr lang="en-US" altLang="zh-CN" b="1" dirty="0" smtClean="0"/>
          </a:p>
          <a:p>
            <a:pPr>
              <a:spcBef>
                <a:spcPts val="1200"/>
              </a:spcBef>
            </a:pPr>
            <a:r>
              <a:rPr lang="en-US" altLang="zh-CN" b="1" dirty="0" smtClean="0">
                <a:solidFill>
                  <a:srgbClr val="C00000"/>
                </a:solidFill>
              </a:rPr>
              <a:t>Local Double ring</a:t>
            </a:r>
            <a:r>
              <a:rPr lang="en-US" altLang="zh-CN" b="1" dirty="0" smtClean="0">
                <a:solidFill>
                  <a:srgbClr val="00B0F0"/>
                </a:solidFill>
              </a:rPr>
              <a:t>: </a:t>
            </a:r>
            <a:r>
              <a:rPr lang="en-US" altLang="zh-CN" b="1" dirty="0" smtClean="0"/>
              <a:t>a balance?</a:t>
            </a:r>
            <a:endParaRPr lang="zh-CN" alt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438400" y="3048000"/>
            <a:ext cx="101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injection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82274" name="Object 2" descr="clipboard/media/image2.png"/>
          <p:cNvGraphicFramePr>
            <a:graphicFrameLocks/>
          </p:cNvGraphicFramePr>
          <p:nvPr/>
        </p:nvGraphicFramePr>
        <p:xfrm>
          <a:off x="1676400" y="4724400"/>
          <a:ext cx="2667000" cy="2057400"/>
        </p:xfrm>
        <a:graphic>
          <a:graphicData uri="http://schemas.openxmlformats.org/presentationml/2006/ole">
            <p:oleObj spid="_x0000_s137218" r:id="rId6" imgW="6523810" imgH="5361905" progId="">
              <p:embed/>
            </p:oleObj>
          </a:graphicData>
        </a:graphic>
      </p:graphicFrame>
      <p:sp>
        <p:nvSpPr>
          <p:cNvPr id="36" name="灯片编号占位符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Project Development 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high energy synchrotron </a:t>
            </a:r>
            <a:r>
              <a:rPr lang="en-US" altLang="zh-CN" sz="2400" b="1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 light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515604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3200400"/>
            <a:ext cx="3463256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IHEP is initiating the study of </a:t>
            </a:r>
          </a:p>
          <a:p>
            <a:r>
              <a:rPr lang="en-US" altLang="zh-CN" sz="2000" b="1" dirty="0" smtClean="0">
                <a:solidFill>
                  <a:srgbClr val="7030A0"/>
                </a:solidFill>
              </a:rPr>
              <a:t>high energy synchrotron </a:t>
            </a:r>
            <a:r>
              <a:rPr lang="en-US" altLang="zh-CN" sz="2000" b="1" dirty="0" smtClean="0">
                <a:solidFill>
                  <a:srgbClr val="7030A0"/>
                </a:solidFill>
                <a:latin typeface="Symbol" pitchFamily="18" charset="2"/>
              </a:rPr>
              <a:t>g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light</a:t>
            </a:r>
            <a:endParaRPr lang="en-US" altLang="zh-CN" sz="2000" dirty="0" smtClean="0"/>
          </a:p>
          <a:p>
            <a:pPr lvl="1">
              <a:buFont typeface="Arial" pitchFamily="34" charset="0"/>
              <a:buChar char="•"/>
            </a:pPr>
            <a:r>
              <a:rPr lang="zh-CN" altLang="en-US" sz="2000" b="1" dirty="0" smtClean="0">
                <a:solidFill>
                  <a:srgbClr val="0000CC"/>
                </a:solidFill>
              </a:rPr>
              <a:t>  </a:t>
            </a:r>
            <a:r>
              <a:rPr lang="en-US" altLang="zh-CN" sz="2000" b="1" dirty="0" smtClean="0">
                <a:solidFill>
                  <a:srgbClr val="0000CC"/>
                </a:solidFill>
              </a:rPr>
              <a:t>Plan the program</a:t>
            </a:r>
          </a:p>
          <a:p>
            <a:pPr lvl="1">
              <a:buFont typeface="Arial" pitchFamily="34" charset="0"/>
              <a:buChar char="•"/>
            </a:pPr>
            <a:r>
              <a:rPr lang="zh-CN" altLang="en-US" sz="2000" b="1" dirty="0" smtClean="0">
                <a:solidFill>
                  <a:srgbClr val="0000CC"/>
                </a:solidFill>
              </a:rPr>
              <a:t>  </a:t>
            </a:r>
            <a:r>
              <a:rPr lang="en-US" altLang="zh-CN" sz="2000" b="1" dirty="0" smtClean="0">
                <a:solidFill>
                  <a:srgbClr val="0000CC"/>
                </a:solidFill>
              </a:rPr>
              <a:t>seek funding</a:t>
            </a:r>
          </a:p>
          <a:p>
            <a:pPr lvl="1">
              <a:buFont typeface="Arial" pitchFamily="34" charset="0"/>
              <a:buChar char="•"/>
            </a:pPr>
            <a:r>
              <a:rPr lang="zh-CN" altLang="en-US" sz="2000" b="1" dirty="0" smtClean="0">
                <a:solidFill>
                  <a:srgbClr val="0000CC"/>
                </a:solidFill>
              </a:rPr>
              <a:t>  </a:t>
            </a:r>
            <a:r>
              <a:rPr lang="en-US" altLang="zh-CN" sz="2000" b="1" dirty="0" smtClean="0">
                <a:solidFill>
                  <a:srgbClr val="0000CC"/>
                </a:solidFill>
              </a:rPr>
              <a:t>bring in expert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CC"/>
                </a:solidFill>
              </a:rPr>
              <a:t>  theory-exp. exploration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562600"/>
            <a:ext cx="365568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Emerging new tool for  sciences?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http://scienceblogs.com/startswithabang/files/2011/05/synch_ra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438400" cy="1911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56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9200" y="1143000"/>
            <a:ext cx="2282997" cy="95410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Board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Y.N. GAO</a:t>
            </a:r>
            <a:endParaRPr lang="en-US" altLang="zh-C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 GAO</a:t>
            </a:r>
            <a:endParaRPr lang="zh-CN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2400" y="1371600"/>
            <a:ext cx="2382551" cy="67710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Steering Committee</a:t>
            </a:r>
            <a:endParaRPr lang="en-US" altLang="zh-CN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Y.F.  WANG </a:t>
            </a:r>
            <a:r>
              <a:rPr lang="en-US" altLang="zh-CN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(IHEP),….</a:t>
            </a:r>
            <a:endParaRPr lang="en-US" altLang="zh-CN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10200" y="3230437"/>
            <a:ext cx="2209799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Director</a:t>
            </a:r>
            <a:endParaRPr lang="en-US" altLang="zh-CN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 LOU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QIN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XU</a:t>
            </a:r>
          </a:p>
        </p:txBody>
      </p:sp>
      <p:sp>
        <p:nvSpPr>
          <p:cNvPr id="8" name="矩形 7"/>
          <p:cNvSpPr/>
          <p:nvPr/>
        </p:nvSpPr>
        <p:spPr>
          <a:xfrm>
            <a:off x="7459325" y="5663306"/>
            <a:ext cx="1685077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JoaoCosta</a:t>
            </a:r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JIN(NJU)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YN GAO(TH)</a:t>
            </a:r>
          </a:p>
        </p:txBody>
      </p:sp>
      <p:sp>
        <p:nvSpPr>
          <p:cNvPr id="9" name="矩形 8"/>
          <p:cNvSpPr/>
          <p:nvPr/>
        </p:nvSpPr>
        <p:spPr>
          <a:xfrm>
            <a:off x="5671450" y="5663305"/>
            <a:ext cx="1775679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GAO(IHEP)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 Long(IHEP)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 TANG(IHEP)</a:t>
            </a:r>
            <a:endParaRPr lang="en-US" altLang="zh-C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1920" y="5663304"/>
            <a:ext cx="1563248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endParaRPr lang="en-US" altLang="zh-CN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 HE(TH)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 MA(ITP)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XG HE(SJTU)</a:t>
            </a:r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3312406" y="1704474"/>
            <a:ext cx="702154" cy="5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接连接符 11"/>
          <p:cNvCxnSpPr/>
          <p:nvPr/>
        </p:nvCxnSpPr>
        <p:spPr bwMode="auto">
          <a:xfrm>
            <a:off x="6398492" y="4461543"/>
            <a:ext cx="0" cy="657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箭头连接符 13"/>
          <p:cNvCxnSpPr/>
          <p:nvPr/>
        </p:nvCxnSpPr>
        <p:spPr bwMode="auto">
          <a:xfrm>
            <a:off x="4716016" y="5152014"/>
            <a:ext cx="0" cy="536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接箭头连接符 14"/>
          <p:cNvCxnSpPr/>
          <p:nvPr/>
        </p:nvCxnSpPr>
        <p:spPr bwMode="auto">
          <a:xfrm>
            <a:off x="6397111" y="5134729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接箭头连接符 15"/>
          <p:cNvCxnSpPr/>
          <p:nvPr/>
        </p:nvCxnSpPr>
        <p:spPr bwMode="auto">
          <a:xfrm>
            <a:off x="8733186" y="5134730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>
            <a:off x="6096000" y="2057400"/>
            <a:ext cx="1" cy="1205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" name="直接连接符 2"/>
          <p:cNvCxnSpPr/>
          <p:nvPr/>
        </p:nvCxnSpPr>
        <p:spPr>
          <a:xfrm>
            <a:off x="4716016" y="5152014"/>
            <a:ext cx="40171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ihep.cas.cn/xwdt/gnxw/2013/201309/W020130929539554579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56"/>
          <a:stretch/>
        </p:blipFill>
        <p:spPr bwMode="auto">
          <a:xfrm>
            <a:off x="33966" y="2412678"/>
            <a:ext cx="5474137" cy="26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295400"/>
            <a:ext cx="127862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Since Sept.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2013</a:t>
            </a:r>
          </a:p>
        </p:txBody>
      </p:sp>
      <p:sp>
        <p:nvSpPr>
          <p:cNvPr id="22" name="矩形 21"/>
          <p:cNvSpPr/>
          <p:nvPr/>
        </p:nvSpPr>
        <p:spPr>
          <a:xfrm>
            <a:off x="7085574" y="1135087"/>
            <a:ext cx="1982226" cy="61555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IAC</a:t>
            </a:r>
          </a:p>
          <a:p>
            <a:r>
              <a:rPr lang="en-US" altLang="zh-CN" sz="1400" kern="0" dirty="0" smtClean="0">
                <a:solidFill>
                  <a:srgbClr val="00B0F0"/>
                </a:solidFill>
                <a:latin typeface="Times New Roman"/>
              </a:rPr>
              <a:t>Young-</a:t>
            </a:r>
            <a:r>
              <a:rPr lang="en-US" altLang="zh-CN" sz="1400" kern="0" dirty="0" err="1" smtClean="0">
                <a:solidFill>
                  <a:srgbClr val="00B0F0"/>
                </a:solidFill>
                <a:latin typeface="Times New Roman"/>
              </a:rPr>
              <a:t>Kee</a:t>
            </a:r>
            <a:r>
              <a:rPr lang="en-US" altLang="zh-CN" sz="1400" kern="0" dirty="0" smtClean="0">
                <a:solidFill>
                  <a:srgbClr val="00B0F0"/>
                </a:solidFill>
                <a:latin typeface="Times New Roman"/>
              </a:rPr>
              <a:t> Kim, ….</a:t>
            </a:r>
            <a:endParaRPr lang="en-US" altLang="zh-CN" sz="1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/>
          <p:cNvCxnSpPr>
            <a:stCxn id="22" idx="1"/>
            <a:endCxn id="6" idx="3"/>
          </p:cNvCxnSpPr>
          <p:nvPr/>
        </p:nvCxnSpPr>
        <p:spPr bwMode="auto">
          <a:xfrm flipH="1">
            <a:off x="6344951" y="1442864"/>
            <a:ext cx="740623" cy="267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756" y="1828800"/>
            <a:ext cx="2158244" cy="14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29080" y="3276600"/>
            <a:ext cx="187577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7030A0"/>
                </a:solidFill>
              </a:rPr>
              <a:t>tasks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：</a:t>
            </a:r>
            <a:endParaRPr lang="en-US" altLang="zh-CN" sz="1600" b="1" dirty="0" smtClean="0">
              <a:solidFill>
                <a:srgbClr val="7030A0"/>
              </a:solidFill>
            </a:endParaRP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Intl Relation– </a:t>
            </a:r>
            <a:r>
              <a:rPr lang="en-US" altLang="zh-CN" sz="1600" dirty="0" smtClean="0">
                <a:solidFill>
                  <a:srgbClr val="00B0F0"/>
                </a:solidFill>
              </a:rPr>
              <a:t>J GAO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PR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smtClean="0">
                <a:solidFill>
                  <a:srgbClr val="00B0F0"/>
                </a:solidFill>
              </a:rPr>
              <a:t>YN GAO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Conf.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err="1" smtClean="0">
                <a:solidFill>
                  <a:srgbClr val="00B0F0"/>
                </a:solidFill>
              </a:rPr>
              <a:t>J.Shan</a:t>
            </a:r>
            <a:endParaRPr lang="en-US" altLang="zh-CN" sz="1600" dirty="0" smtClean="0">
              <a:solidFill>
                <a:srgbClr val="00B0F0"/>
              </a:solidFill>
            </a:endParaRP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CDR 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smtClean="0">
                <a:solidFill>
                  <a:srgbClr val="00B0F0"/>
                </a:solidFill>
              </a:rPr>
              <a:t>XC Lou et al.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……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5257800"/>
            <a:ext cx="329648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CDR Editors</a:t>
            </a: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theory</a:t>
            </a:r>
            <a:r>
              <a:rPr lang="en-US" altLang="zh-CN" b="1" dirty="0" smtClean="0">
                <a:solidFill>
                  <a:srgbClr val="7030A0"/>
                </a:solidFill>
              </a:rPr>
              <a:t>		</a:t>
            </a:r>
            <a:r>
              <a:rPr lang="en-US" altLang="zh-CN" dirty="0" smtClean="0">
                <a:solidFill>
                  <a:srgbClr val="00B0F0"/>
                </a:solidFill>
              </a:rPr>
              <a:t>LT Wang et al</a:t>
            </a:r>
            <a:endParaRPr lang="zh-CN" altLang="en-US" dirty="0" smtClean="0">
              <a:solidFill>
                <a:srgbClr val="00B0F0"/>
              </a:solidFill>
            </a:endParaRP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accelerator</a:t>
            </a:r>
            <a:r>
              <a:rPr lang="en-US" altLang="zh-CN" b="1" dirty="0" smtClean="0">
                <a:solidFill>
                  <a:srgbClr val="7030A0"/>
                </a:solidFill>
              </a:rPr>
              <a:t>	</a:t>
            </a:r>
            <a:r>
              <a:rPr lang="en-US" altLang="zh-CN" dirty="0" smtClean="0">
                <a:solidFill>
                  <a:srgbClr val="00B0F0"/>
                </a:solidFill>
              </a:rPr>
              <a:t>W Chou et al</a:t>
            </a: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detector-</a:t>
            </a:r>
            <a:r>
              <a:rPr lang="en-US" altLang="zh-CN" b="1" dirty="0" err="1" smtClean="0">
                <a:solidFill>
                  <a:srgbClr val="000099"/>
                </a:solidFill>
              </a:rPr>
              <a:t>simu</a:t>
            </a:r>
            <a:r>
              <a:rPr lang="en-US" altLang="zh-CN" b="1" dirty="0" smtClean="0">
                <a:solidFill>
                  <a:srgbClr val="000099"/>
                </a:solidFill>
              </a:rPr>
              <a:t>.</a:t>
            </a:r>
            <a:r>
              <a:rPr lang="en-US" altLang="zh-CN" b="1" dirty="0" smtClean="0">
                <a:solidFill>
                  <a:srgbClr val="7030A0"/>
                </a:solidFill>
              </a:rPr>
              <a:t>	</a:t>
            </a:r>
            <a:r>
              <a:rPr lang="en-US" altLang="zh-CN" dirty="0" smtClean="0">
                <a:solidFill>
                  <a:srgbClr val="00B0F0"/>
                </a:solidFill>
              </a:rPr>
              <a:t>TC Chao et al</a:t>
            </a:r>
            <a:endParaRPr lang="zh-CN" altLang="en-US" dirty="0" smtClean="0">
              <a:solidFill>
                <a:srgbClr val="00B0F0"/>
              </a:solidFill>
            </a:endParaRPr>
          </a:p>
          <a:p>
            <a:endParaRPr lang="zh-CN" altLang="en-US" dirty="0"/>
          </a:p>
        </p:txBody>
      </p:sp>
      <p:sp>
        <p:nvSpPr>
          <p:cNvPr id="24" name="Rectangle 3"/>
          <p:cNvSpPr/>
          <p:nvPr/>
        </p:nvSpPr>
        <p:spPr>
          <a:xfrm>
            <a:off x="0" y="0"/>
            <a:ext cx="9144000" cy="108491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</a:rPr>
              <a:t>CEPC Organization</a:t>
            </a: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94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August 12, 2017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58200" cy="171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00200" y="4876800"/>
            <a:ext cx="60102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99"/>
                </a:solidFill>
              </a:rPr>
              <a:t>  CEPC data-taking starts before the LHC program ends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99"/>
                </a:solidFill>
              </a:rPr>
              <a:t>  Possibly con-current with the ILC program</a:t>
            </a:r>
            <a:endParaRPr lang="zh-CN" altLang="en-US" sz="20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147829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 issues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items</a:t>
            </a:r>
          </a:p>
          <a:p>
            <a:r>
              <a:rPr lang="en-US" altLang="zh-CN" b="1" dirty="0" err="1" smtClean="0">
                <a:solidFill>
                  <a:srgbClr val="7030A0"/>
                </a:solidFill>
              </a:rPr>
              <a:t>preCDR</a:t>
            </a:r>
            <a:endParaRPr lang="en-US" altLang="zh-CN" b="1" dirty="0" smtClean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3124200"/>
            <a:ext cx="175637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design, funding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program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Intl.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collabration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site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124200"/>
            <a:ext cx="28194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seek approval, site decision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construction during 14</a:t>
            </a:r>
            <a:r>
              <a:rPr lang="en-US" altLang="zh-CN" b="1" baseline="30000" dirty="0" smtClean="0">
                <a:solidFill>
                  <a:srgbClr val="7030A0"/>
                </a:solidFill>
              </a:rPr>
              <a:t>th</a:t>
            </a:r>
            <a:r>
              <a:rPr lang="en-US" altLang="zh-CN" b="1" dirty="0" smtClean="0">
                <a:solidFill>
                  <a:srgbClr val="7030A0"/>
                </a:solidFill>
              </a:rPr>
              <a:t> 5-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                            year plan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commissioning</a:t>
            </a:r>
          </a:p>
        </p:txBody>
      </p:sp>
      <p:sp>
        <p:nvSpPr>
          <p:cNvPr id="10" name="Rectangle 3"/>
          <p:cNvSpPr/>
          <p:nvPr/>
        </p:nvSpPr>
        <p:spPr>
          <a:xfrm>
            <a:off x="0" y="0"/>
            <a:ext cx="9144000" cy="108491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lvl="0" algn="ctr"/>
            <a:r>
              <a:rPr lang="en-US" altLang="zh-CN" sz="3600" b="1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CEPC Schedule (ideal)</a:t>
            </a:r>
            <a:endParaRPr lang="zh-CN" altLang="zh-CN" sz="4400" dirty="0" smtClean="0">
              <a:solidFill>
                <a:srgbClr val="C0000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514600"/>
            <a:ext cx="7598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Baseline CEPC</a:t>
            </a:r>
            <a:endParaRPr lang="en-US" altLang="zh-C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23357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C00000"/>
                </a:solidFill>
              </a:rPr>
              <a:t>Baseline CEPC</a:t>
            </a:r>
          </a:p>
        </p:txBody>
      </p:sp>
      <p:sp>
        <p:nvSpPr>
          <p:cNvPr id="7" name="矩形 6"/>
          <p:cNvSpPr/>
          <p:nvPr/>
        </p:nvSpPr>
        <p:spPr>
          <a:xfrm>
            <a:off x="228600" y="1066800"/>
            <a:ext cx="8763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CC"/>
                </a:solidFill>
              </a:rPr>
              <a:t>Baseline design &amp; options for the Conceptual Design Report</a:t>
            </a:r>
          </a:p>
          <a:p>
            <a:pPr marL="285750" indent="-285750">
              <a:spcBef>
                <a:spcPts val="1200"/>
              </a:spcBef>
            </a:pPr>
            <a:r>
              <a:rPr lang="zh-CN" altLang="en-US" sz="2400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circumference=100km</a:t>
            </a:r>
            <a:r>
              <a:rPr lang="zh-CN" altLang="en-US" sz="2400" b="1" dirty="0" smtClean="0">
                <a:solidFill>
                  <a:srgbClr val="7030A0"/>
                </a:solidFill>
                <a:cs typeface="Times New Roman" pitchFamily="18" charset="0"/>
              </a:rPr>
              <a:t>，</a:t>
            </a:r>
            <a:r>
              <a:rPr lang="en-US" altLang="zh-CN" sz="2400" b="1" dirty="0" err="1" smtClean="0">
                <a:solidFill>
                  <a:srgbClr val="7030A0"/>
                </a:solidFill>
                <a:cs typeface="Times New Roman" pitchFamily="18" charset="0"/>
              </a:rPr>
              <a:t>E</a:t>
            </a:r>
            <a:r>
              <a:rPr lang="en-US" altLang="zh-CN" sz="2400" b="1" baseline="-25000" dirty="0" err="1" smtClean="0">
                <a:solidFill>
                  <a:srgbClr val="7030A0"/>
                </a:solidFill>
                <a:cs typeface="Times New Roman" pitchFamily="18" charset="0"/>
              </a:rPr>
              <a:t>cm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=240 GeV, power per beam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  <a:sym typeface="Symbol"/>
              </a:rPr>
              <a:t>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30MW</a:t>
            </a:r>
            <a:r>
              <a:rPr lang="zh-CN" altLang="en-US" sz="2400" b="1" dirty="0" smtClean="0">
                <a:solidFill>
                  <a:srgbClr val="7030A0"/>
                </a:solidFill>
                <a:cs typeface="Times New Roman" pitchFamily="18" charset="0"/>
              </a:rPr>
              <a:t>，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design luminosity ~2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10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34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cm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s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-1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(240 GeV)</a:t>
            </a:r>
          </a:p>
          <a:p>
            <a:pPr marL="285750" indent="-28575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                                       110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34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cm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s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-1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(91 GeV)</a:t>
            </a:r>
            <a:endParaRPr lang="en-US" altLang="zh-CN" sz="2400" b="1" baseline="30000" dirty="0" smtClean="0">
              <a:solidFill>
                <a:srgbClr val="0000CC"/>
              </a:solidFill>
              <a:cs typeface="Times New Roman" pitchFamily="18" charset="0"/>
            </a:endParaRPr>
          </a:p>
          <a:p>
            <a:pPr marL="285750" indent="-285750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	</a:t>
            </a:r>
            <a:r>
              <a:rPr lang="en-US" altLang="zh-CN" sz="2400" b="1" dirty="0" smtClean="0">
                <a:solidFill>
                  <a:srgbClr val="C00000"/>
                </a:solidFill>
                <a:cs typeface="Times New Roman" pitchFamily="18" charset="0"/>
              </a:rPr>
              <a:t>two layouts: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	</a:t>
            </a:r>
          </a:p>
          <a:p>
            <a:pPr marL="285750" indent="-28575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		</a:t>
            </a:r>
            <a:r>
              <a:rPr lang="en-US" altLang="zh-CN" sz="2400" b="1" smtClean="0">
                <a:solidFill>
                  <a:srgbClr val="3366CC"/>
                </a:solidFill>
                <a:cs typeface="Times New Roman" pitchFamily="18" charset="0"/>
              </a:rPr>
              <a:t>double </a:t>
            </a:r>
            <a:r>
              <a:rPr lang="en-US" altLang="zh-CN" sz="2400" b="1" smtClean="0">
                <a:solidFill>
                  <a:srgbClr val="3366CC"/>
                </a:solidFill>
                <a:cs typeface="Times New Roman" pitchFamily="18" charset="0"/>
              </a:rPr>
              <a:t>ring </a:t>
            </a:r>
            <a:r>
              <a:rPr lang="en-US" altLang="zh-CN" sz="2400" b="1" dirty="0" smtClean="0">
                <a:solidFill>
                  <a:srgbClr val="3366CC"/>
                </a:solidFill>
                <a:cs typeface="Times New Roman" pitchFamily="18" charset="0"/>
              </a:rPr>
              <a:t>as the default;</a:t>
            </a:r>
          </a:p>
          <a:p>
            <a:pPr marL="285750" indent="-285750"/>
            <a:r>
              <a:rPr lang="en-US" altLang="zh-CN" sz="2400" b="1" dirty="0" smtClean="0">
                <a:solidFill>
                  <a:srgbClr val="3366CC"/>
                </a:solidFill>
                <a:cs typeface="Times New Roman" pitchFamily="18" charset="0"/>
              </a:rPr>
              <a:t>             advanced local double ring as an option</a:t>
            </a:r>
          </a:p>
          <a:p>
            <a:pPr marL="285750" indent="-285750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    two independent detectors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Benefits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	mature technologies,  Z+ZH program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       high energy pp option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	</a:t>
            </a:r>
            <a:r>
              <a:rPr lang="en-US" altLang="zh-CN" sz="2400" b="1" dirty="0" smtClean="0">
                <a:solidFill>
                  <a:srgbClr val="7030A0"/>
                </a:solidFill>
                <a:latin typeface="Euclid Symbol" pitchFamily="18" charset="2"/>
              </a:rPr>
              <a:t>g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 synchrotron light source (?)</a:t>
            </a:r>
          </a:p>
        </p:txBody>
      </p:sp>
    </p:spTree>
    <p:extLst>
      <p:ext uri="{BB962C8B-B14F-4D97-AF65-F5344CB8AC3E}">
        <p14:creationId xmlns=""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12, 2017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795608" cy="63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64770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828800"/>
            <a:ext cx="759823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Conceptual Design Report </a:t>
            </a:r>
            <a:endParaRPr lang="zh-CN" alt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CEPC accelerator design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detector design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Physics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5105400"/>
            <a:ext cx="731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CDR drafts by end of 2017, reviews and finalization in Spring 2018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16546</TotalTime>
  <Words>2344</Words>
  <Application>Microsoft Office PowerPoint</Application>
  <PresentationFormat>全屏显示(4:3)</PresentationFormat>
  <Paragraphs>728</Paragraphs>
  <Slides>38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38</vt:i4>
      </vt:variant>
    </vt:vector>
  </HeadingPairs>
  <TitlesOfParts>
    <vt:vector size="40" baseType="lpstr">
      <vt:lpstr>Office Theme</vt:lpstr>
      <vt:lpstr>3_Office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SPPC Design Scope (201701 version)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Fragrant Hill Meeting on CEPC 香山科学会议  高能环形正负电子对撞机-中国发起的大型国际科学实验</vt:lpstr>
      <vt:lpstr>大型环形正负电子对撞机 </vt:lpstr>
      <vt:lpstr>幻灯片 36</vt:lpstr>
      <vt:lpstr>幻灯片 37</vt:lpstr>
      <vt:lpstr>幻灯片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xinchou</dc:creator>
  <cp:lastModifiedBy>apple</cp:lastModifiedBy>
  <cp:revision>1320</cp:revision>
  <cp:lastPrinted>2013-09-13T05:54:00Z</cp:lastPrinted>
  <dcterms:created xsi:type="dcterms:W3CDTF">2012-04-06T07:45:39Z</dcterms:created>
  <dcterms:modified xsi:type="dcterms:W3CDTF">2017-08-11T23:24:30Z</dcterms:modified>
</cp:coreProperties>
</file>